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72" r:id="rId4"/>
    <p:sldId id="280" r:id="rId5"/>
    <p:sldId id="279" r:id="rId6"/>
    <p:sldId id="283" r:id="rId7"/>
    <p:sldId id="281" r:id="rId8"/>
    <p:sldId id="282"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86D64F-DBC5-4D57-9295-E376F35ECAA3}" type="datetimeFigureOut">
              <a:rPr lang="fr-FR" smtClean="0"/>
              <a:pPr/>
              <a:t>05/03/2022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C84F84-3677-47ED-8E7B-445E695B68B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C84F84-3677-47ED-8E7B-445E695B68B2}"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6076A5D-7D53-4571-8904-E3D66DF34EB7}" type="datetimeFigureOut">
              <a:rPr lang="fr-FR" smtClean="0"/>
              <a:pPr/>
              <a:t>05/03/2022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076A5D-7D53-4571-8904-E3D66DF34EB7}" type="datetimeFigureOut">
              <a:rPr lang="fr-FR" smtClean="0"/>
              <a:pPr/>
              <a:t>05/03/2022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09725E-0B34-4BD6-AB17-5FE8ABBCCA4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محاضرات محاسبة عمومية</a:t>
            </a:r>
            <a:endParaRPr lang="fr-FR" dirty="0"/>
          </a:p>
        </p:txBody>
      </p:sp>
      <p:sp>
        <p:nvSpPr>
          <p:cNvPr id="3" name="Sous-titre 2"/>
          <p:cNvSpPr>
            <a:spLocks noGrp="1"/>
          </p:cNvSpPr>
          <p:nvPr>
            <p:ph type="subTitle" idx="1"/>
          </p:nvPr>
        </p:nvSpPr>
        <p:spPr/>
        <p:txBody>
          <a:bodyPr/>
          <a:lstStyle/>
          <a:p>
            <a:r>
              <a:rPr lang="ar-DZ" dirty="0" smtClean="0"/>
              <a:t>طلبة السنة الثالثة محاسبة وجباية</a:t>
            </a:r>
          </a:p>
          <a:p>
            <a:r>
              <a:rPr lang="ar-DZ" dirty="0" smtClean="0"/>
              <a:t>الاستاذة زعرور نعيمة</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
            <a:ext cx="8229600" cy="1296974"/>
          </a:xfrm>
          <a:solidFill>
            <a:schemeClr val="bg1">
              <a:lumMod val="75000"/>
            </a:schemeClr>
          </a:solidFill>
        </p:spPr>
        <p:txBody>
          <a:bodyPr>
            <a:normAutofit fontScale="90000"/>
          </a:bodyPr>
          <a:lstStyle/>
          <a:p>
            <a:r>
              <a:rPr lang="ar-DZ" sz="4800" b="1" dirty="0" smtClean="0"/>
              <a:t>المحور 01</a:t>
            </a:r>
            <a:br>
              <a:rPr lang="ar-DZ" sz="4800" b="1" dirty="0" smtClean="0"/>
            </a:br>
            <a:r>
              <a:rPr lang="ar-DZ" sz="4800" b="1" dirty="0" smtClean="0"/>
              <a:t>ماهية المحاسبة العمومية</a:t>
            </a:r>
            <a:endParaRPr lang="fr-FR" sz="4800" b="1" dirty="0"/>
          </a:p>
        </p:txBody>
      </p:sp>
      <p:graphicFrame>
        <p:nvGraphicFramePr>
          <p:cNvPr id="4" name="Espace réservé du contenu 3"/>
          <p:cNvGraphicFramePr>
            <a:graphicFrameLocks noGrp="1"/>
          </p:cNvGraphicFramePr>
          <p:nvPr>
            <p:ph idx="1"/>
          </p:nvPr>
        </p:nvGraphicFramePr>
        <p:xfrm>
          <a:off x="539552" y="1643050"/>
          <a:ext cx="8229600" cy="5029200"/>
        </p:xfrm>
        <a:graphic>
          <a:graphicData uri="http://schemas.openxmlformats.org/drawingml/2006/table">
            <a:tbl>
              <a:tblPr firstRow="1" bandRow="1">
                <a:tableStyleId>{5C22544A-7EE6-4342-B048-85BDC9FD1C3A}</a:tableStyleId>
              </a:tblPr>
              <a:tblGrid>
                <a:gridCol w="8229600"/>
              </a:tblGrid>
              <a:tr h="656859">
                <a:tc>
                  <a:txBody>
                    <a:bodyPr/>
                    <a:lstStyle/>
                    <a:p>
                      <a:pPr algn="ctr"/>
                      <a:r>
                        <a:rPr lang="ar-DZ" sz="4000" b="1" dirty="0" smtClean="0">
                          <a:solidFill>
                            <a:schemeClr val="tx1"/>
                          </a:solidFill>
                          <a:latin typeface="Traditional Arabic" pitchFamily="18" charset="-78"/>
                          <a:cs typeface="Traditional Arabic" pitchFamily="18" charset="-78"/>
                        </a:rPr>
                        <a:t>أولا:</a:t>
                      </a:r>
                      <a:r>
                        <a:rPr lang="ar-DZ" sz="4000" b="1" baseline="0" dirty="0" smtClean="0">
                          <a:solidFill>
                            <a:schemeClr val="tx1"/>
                          </a:solidFill>
                          <a:latin typeface="Traditional Arabic" pitchFamily="18" charset="-78"/>
                          <a:cs typeface="Traditional Arabic" pitchFamily="18" charset="-78"/>
                        </a:rPr>
                        <a:t> تعريف المحاسبة العمومية</a:t>
                      </a:r>
                      <a:endParaRPr lang="fr-FR" sz="4000" b="1" dirty="0">
                        <a:solidFill>
                          <a:schemeClr val="tx1"/>
                        </a:solidFill>
                        <a:latin typeface="Traditional Arabic" pitchFamily="18" charset="-78"/>
                        <a:cs typeface="Traditional Arabic" pitchFamily="18" charset="-78"/>
                      </a:endParaRPr>
                    </a:p>
                  </a:txBody>
                  <a:tcPr/>
                </a:tc>
              </a:tr>
              <a:tr h="656859">
                <a:tc>
                  <a:txBody>
                    <a:bodyPr/>
                    <a:lstStyle/>
                    <a:p>
                      <a:pPr algn="ctr"/>
                      <a:r>
                        <a:rPr lang="ar-DZ" sz="4000" b="1" dirty="0" smtClean="0">
                          <a:latin typeface="Traditional Arabic" pitchFamily="18" charset="-78"/>
                          <a:cs typeface="Traditional Arabic" pitchFamily="18" charset="-78"/>
                        </a:rPr>
                        <a:t>ثانيا: مجال تطبيق المحاسبة العمومية</a:t>
                      </a:r>
                      <a:endParaRPr lang="fr-FR" sz="4000" b="1" dirty="0">
                        <a:latin typeface="Traditional Arabic" pitchFamily="18" charset="-78"/>
                        <a:cs typeface="Traditional Arabic" pitchFamily="18" charset="-78"/>
                      </a:endParaRPr>
                    </a:p>
                  </a:txBody>
                  <a:tcPr/>
                </a:tc>
              </a:tr>
              <a:tr h="656859">
                <a:tc>
                  <a:txBody>
                    <a:bodyPr/>
                    <a:lstStyle/>
                    <a:p>
                      <a:pPr algn="ctr"/>
                      <a:r>
                        <a:rPr lang="ar-DZ" sz="4000" b="1" dirty="0" smtClean="0">
                          <a:latin typeface="Traditional Arabic" pitchFamily="18" charset="-78"/>
                          <a:cs typeface="Traditional Arabic" pitchFamily="18" charset="-78"/>
                        </a:rPr>
                        <a:t>ثالثا: خصائص المحاسبة العمومية</a:t>
                      </a:r>
                      <a:r>
                        <a:rPr lang="ar-DZ" sz="4000" b="1" baseline="0" dirty="0" smtClean="0">
                          <a:latin typeface="Traditional Arabic" pitchFamily="18" charset="-78"/>
                          <a:cs typeface="Traditional Arabic" pitchFamily="18" charset="-78"/>
                        </a:rPr>
                        <a:t> </a:t>
                      </a:r>
                      <a:endParaRPr lang="fr-FR" sz="4000" b="1" dirty="0">
                        <a:latin typeface="Traditional Arabic" pitchFamily="18" charset="-78"/>
                        <a:cs typeface="Traditional Arabic" pitchFamily="18" charset="-78"/>
                      </a:endParaRPr>
                    </a:p>
                  </a:txBody>
                  <a:tcPr/>
                </a:tc>
              </a:tr>
              <a:tr h="656859">
                <a:tc>
                  <a:txBody>
                    <a:bodyPr/>
                    <a:lstStyle/>
                    <a:p>
                      <a:pPr algn="ctr"/>
                      <a:r>
                        <a:rPr lang="ar-DZ" sz="4000" b="1" dirty="0" smtClean="0">
                          <a:latin typeface="Traditional Arabic" pitchFamily="18" charset="-78"/>
                          <a:cs typeface="Traditional Arabic" pitchFamily="18" charset="-78"/>
                        </a:rPr>
                        <a:t> رابعا: أهداف المحاسبة العمومية</a:t>
                      </a:r>
                      <a:endParaRPr lang="fr-FR" sz="4000" b="1" dirty="0">
                        <a:latin typeface="Traditional Arabic" pitchFamily="18" charset="-78"/>
                        <a:cs typeface="Traditional Arabic" pitchFamily="18" charset="-78"/>
                      </a:endParaRPr>
                    </a:p>
                  </a:txBody>
                  <a:tcPr/>
                </a:tc>
              </a:tr>
              <a:tr h="1228040">
                <a:tc>
                  <a:txBody>
                    <a:bodyPr/>
                    <a:lstStyle/>
                    <a:p>
                      <a:pPr algn="ctr"/>
                      <a:r>
                        <a:rPr lang="ar-DZ" sz="4000" b="1" dirty="0" smtClean="0">
                          <a:latin typeface="Traditional Arabic" pitchFamily="18" charset="-78"/>
                          <a:cs typeface="Traditional Arabic" pitchFamily="18" charset="-78"/>
                        </a:rPr>
                        <a:t>خامسا: أوجه الشبه والاختلاف بين المحاسبة العمومية والعامة</a:t>
                      </a:r>
                      <a:endParaRPr lang="fr-FR" sz="4000" b="1" dirty="0">
                        <a:latin typeface="Traditional Arabic" pitchFamily="18" charset="-78"/>
                        <a:cs typeface="Traditional Arabic" pitchFamily="18" charset="-78"/>
                      </a:endParaRPr>
                    </a:p>
                  </a:txBody>
                  <a:tcPr/>
                </a:tc>
              </a:tr>
              <a:tr h="656859">
                <a:tc>
                  <a:txBody>
                    <a:bodyPr/>
                    <a:lstStyle/>
                    <a:p>
                      <a:pPr algn="ctr" rtl="1">
                        <a:lnSpc>
                          <a:spcPct val="150000"/>
                        </a:lnSpc>
                        <a:spcAft>
                          <a:spcPts val="0"/>
                        </a:spcAft>
                      </a:pPr>
                      <a:r>
                        <a:rPr lang="ar-DZ" sz="4000" b="1" dirty="0">
                          <a:solidFill>
                            <a:srgbClr val="000000"/>
                          </a:solidFill>
                          <a:latin typeface="Calibri"/>
                          <a:ea typeface="Calibri"/>
                          <a:cs typeface="Traditional Arabic"/>
                        </a:rPr>
                        <a:t>سادسا: أسس القياس في المحاسبة العمومية</a:t>
                      </a:r>
                      <a:endParaRPr lang="fr-FR" sz="4000" b="1" dirty="0">
                        <a:solidFill>
                          <a:srgbClr val="000000"/>
                        </a:solidFill>
                        <a:latin typeface="Calibri"/>
                        <a:ea typeface="Calibri"/>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normAutofit fontScale="90000"/>
          </a:bodyPr>
          <a:lstStyle/>
          <a:p>
            <a:r>
              <a:rPr lang="ar-DZ" b="1" dirty="0" smtClean="0">
                <a:latin typeface="Traditional Arabic" pitchFamily="18" charset="-78"/>
                <a:cs typeface="Traditional Arabic" pitchFamily="18" charset="-78"/>
              </a:rPr>
              <a:t>خامسا: أوجه الشبه والاختلاف بين المحاسبة العمومية والعامة</a:t>
            </a:r>
            <a:endParaRPr lang="fr-FR" b="1" dirty="0">
              <a:latin typeface="Traditional Arabic" pitchFamily="18" charset="-78"/>
              <a:cs typeface="Traditional Arabic" pitchFamily="18" charset="-78"/>
            </a:endParaRPr>
          </a:p>
        </p:txBody>
      </p:sp>
      <p:sp>
        <p:nvSpPr>
          <p:cNvPr id="3" name="Espace réservé du contenu 2"/>
          <p:cNvSpPr>
            <a:spLocks noGrp="1"/>
          </p:cNvSpPr>
          <p:nvPr>
            <p:ph idx="1"/>
          </p:nvPr>
        </p:nvSpPr>
        <p:spPr/>
        <p:txBody>
          <a:bodyPr>
            <a:normAutofit fontScale="77500" lnSpcReduction="20000"/>
          </a:bodyPr>
          <a:lstStyle/>
          <a:p>
            <a:pPr algn="ctr" rtl="1">
              <a:buNone/>
            </a:pPr>
            <a:r>
              <a:rPr lang="ar-DZ" sz="3800" b="1" dirty="0" smtClean="0">
                <a:latin typeface="Traditional Arabic" pitchFamily="18" charset="-78"/>
                <a:cs typeface="Traditional Arabic" pitchFamily="18" charset="-78"/>
              </a:rPr>
              <a:t>أوجه </a:t>
            </a:r>
            <a:r>
              <a:rPr lang="ar-DZ" sz="3800" b="1" dirty="0" err="1" smtClean="0">
                <a:latin typeface="Traditional Arabic" pitchFamily="18" charset="-78"/>
                <a:cs typeface="Traditional Arabic" pitchFamily="18" charset="-78"/>
              </a:rPr>
              <a:t>الشبه:</a:t>
            </a:r>
            <a:r>
              <a:rPr lang="ar-DZ" sz="3800" b="1" dirty="0" smtClean="0">
                <a:latin typeface="Traditional Arabic" pitchFamily="18" charset="-78"/>
                <a:cs typeface="Traditional Arabic" pitchFamily="18" charset="-78"/>
              </a:rPr>
              <a:t> </a:t>
            </a:r>
          </a:p>
          <a:p>
            <a:pPr algn="r" rtl="1"/>
            <a:r>
              <a:rPr lang="ar-DZ" sz="3800" dirty="0" smtClean="0">
                <a:latin typeface="Traditional Arabic" pitchFamily="18" charset="-78"/>
                <a:cs typeface="Traditional Arabic" pitchFamily="18" charset="-78"/>
              </a:rPr>
              <a:t>العمل على تحقيق هدف المؤسسة</a:t>
            </a:r>
          </a:p>
          <a:p>
            <a:pPr algn="r" rtl="1"/>
            <a:r>
              <a:rPr lang="ar-DZ" sz="3800" dirty="0" smtClean="0">
                <a:latin typeface="Traditional Arabic" pitchFamily="18" charset="-78"/>
                <a:cs typeface="Traditional Arabic" pitchFamily="18" charset="-78"/>
              </a:rPr>
              <a:t>تسجيل العمليات المحاسبية في سجلات</a:t>
            </a:r>
          </a:p>
          <a:p>
            <a:pPr algn="r" rtl="1"/>
            <a:r>
              <a:rPr lang="ar-DZ" sz="3800" dirty="0" smtClean="0">
                <a:latin typeface="Traditional Arabic" pitchFamily="18" charset="-78"/>
                <a:cs typeface="Traditional Arabic" pitchFamily="18" charset="-78"/>
              </a:rPr>
              <a:t>توفير الامكانيات للرقابة </a:t>
            </a:r>
          </a:p>
          <a:p>
            <a:pPr algn="ctr" rtl="1">
              <a:buNone/>
            </a:pPr>
            <a:r>
              <a:rPr lang="ar-DZ" sz="3800" b="1" dirty="0" smtClean="0">
                <a:latin typeface="Traditional Arabic" pitchFamily="18" charset="-78"/>
                <a:cs typeface="Traditional Arabic" pitchFamily="18" charset="-78"/>
              </a:rPr>
              <a:t> أوجه الاختلاف</a:t>
            </a:r>
          </a:p>
          <a:p>
            <a:pPr algn="r" rtl="1"/>
            <a:r>
              <a:rPr lang="ar-DZ" sz="3800" dirty="0" smtClean="0">
                <a:latin typeface="Traditional Arabic" pitchFamily="18" charset="-78"/>
                <a:cs typeface="Traditional Arabic" pitchFamily="18" charset="-78"/>
              </a:rPr>
              <a:t>من حيث مبدأ التطبيق</a:t>
            </a:r>
          </a:p>
          <a:p>
            <a:pPr algn="r" rtl="1"/>
            <a:r>
              <a:rPr lang="ar-DZ" sz="3800" dirty="0" smtClean="0">
                <a:latin typeface="Traditional Arabic" pitchFamily="18" charset="-78"/>
                <a:cs typeface="Traditional Arabic" pitchFamily="18" charset="-78"/>
              </a:rPr>
              <a:t>المصدر</a:t>
            </a:r>
          </a:p>
          <a:p>
            <a:pPr algn="r" rtl="1"/>
            <a:r>
              <a:rPr lang="ar-DZ" sz="3800" dirty="0" smtClean="0">
                <a:latin typeface="Traditional Arabic" pitchFamily="18" charset="-78"/>
                <a:cs typeface="Traditional Arabic" pitchFamily="18" charset="-78"/>
              </a:rPr>
              <a:t>المبدأ الاساسي</a:t>
            </a:r>
          </a:p>
          <a:p>
            <a:pPr algn="r" rtl="1"/>
            <a:r>
              <a:rPr lang="ar-DZ" sz="3800" dirty="0" smtClean="0">
                <a:latin typeface="Traditional Arabic" pitchFamily="18" charset="-78"/>
                <a:cs typeface="Traditional Arabic" pitchFamily="18" charset="-78"/>
              </a:rPr>
              <a:t>المهمة</a:t>
            </a:r>
          </a:p>
          <a:p>
            <a:pPr algn="r" rtl="1"/>
            <a:r>
              <a:rPr lang="ar-DZ" sz="3800" dirty="0" smtClean="0">
                <a:latin typeface="Traditional Arabic" pitchFamily="18" charset="-78"/>
                <a:cs typeface="Traditional Arabic" pitchFamily="18" charset="-78"/>
              </a:rPr>
              <a:t>الهدف الأساسي</a:t>
            </a:r>
          </a:p>
          <a:p>
            <a:pPr algn="r" rtl="1">
              <a:buNone/>
            </a:pPr>
            <a:endParaRPr lang="ar-DZ" dirty="0" smtClean="0"/>
          </a:p>
          <a:p>
            <a:pPr algn="r" rtl="1">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ويمكن تلخيص أهم أوجه الاختلاف بين المحاسبة العمومية والمحاسبة المالية  في الجدول التالي:</a:t>
            </a:r>
            <a:endParaRPr lang="fr-FR" dirty="0"/>
          </a:p>
        </p:txBody>
      </p:sp>
      <p:graphicFrame>
        <p:nvGraphicFramePr>
          <p:cNvPr id="4" name="Espace réservé du contenu 3"/>
          <p:cNvGraphicFramePr>
            <a:graphicFrameLocks noGrp="1"/>
          </p:cNvGraphicFramePr>
          <p:nvPr>
            <p:ph idx="1"/>
          </p:nvPr>
        </p:nvGraphicFramePr>
        <p:xfrm>
          <a:off x="457200" y="1600200"/>
          <a:ext cx="8229600" cy="49377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just" rtl="1">
                        <a:lnSpc>
                          <a:spcPct val="150000"/>
                        </a:lnSpc>
                        <a:spcAft>
                          <a:spcPts val="0"/>
                        </a:spcAft>
                      </a:pPr>
                      <a:r>
                        <a:rPr lang="ar-DZ" sz="2400" b="1" dirty="0">
                          <a:latin typeface="Calibri"/>
                          <a:ea typeface="Calibri"/>
                          <a:cs typeface="Traditional Arabic"/>
                        </a:rPr>
                        <a:t>المحاسبة العامة (المالية)</a:t>
                      </a:r>
                      <a:endParaRPr lang="fr-FR" sz="2400" b="1" dirty="0">
                        <a:latin typeface="Calibri"/>
                        <a:ea typeface="Calibri"/>
                        <a:cs typeface="Arial"/>
                      </a:endParaRPr>
                    </a:p>
                  </a:txBody>
                  <a:tcPr marL="68580" marR="68580" marT="0" marB="0"/>
                </a:tc>
                <a:tc>
                  <a:txBody>
                    <a:bodyPr/>
                    <a:lstStyle/>
                    <a:p>
                      <a:pPr algn="ctr" rtl="1">
                        <a:lnSpc>
                          <a:spcPct val="150000"/>
                        </a:lnSpc>
                        <a:spcAft>
                          <a:spcPts val="0"/>
                        </a:spcAft>
                      </a:pPr>
                      <a:r>
                        <a:rPr lang="ar-DZ" sz="2400" b="1">
                          <a:latin typeface="Calibri"/>
                          <a:ea typeface="Calibri"/>
                          <a:cs typeface="Traditional Arabic"/>
                        </a:rPr>
                        <a:t>المحاسبة العمومية</a:t>
                      </a:r>
                      <a:endParaRPr lang="fr-FR" sz="2400" b="1">
                        <a:latin typeface="Calibri"/>
                        <a:ea typeface="Calibri"/>
                        <a:cs typeface="Arial"/>
                      </a:endParaRPr>
                    </a:p>
                  </a:txBody>
                  <a:tcPr marL="68580" marR="68580" marT="0" marB="0"/>
                </a:tc>
                <a:tc>
                  <a:txBody>
                    <a:bodyPr/>
                    <a:lstStyle/>
                    <a:p>
                      <a:pPr algn="ctr" rtl="1">
                        <a:lnSpc>
                          <a:spcPct val="150000"/>
                        </a:lnSpc>
                        <a:spcAft>
                          <a:spcPts val="0"/>
                        </a:spcAft>
                      </a:pPr>
                      <a:r>
                        <a:rPr lang="ar-DZ" sz="2400" b="1" dirty="0">
                          <a:latin typeface="Calibri"/>
                          <a:ea typeface="Calibri"/>
                          <a:cs typeface="Traditional Arabic"/>
                        </a:rPr>
                        <a:t>وجه الاختلاف</a:t>
                      </a:r>
                      <a:endParaRPr lang="fr-FR" sz="2400" b="1" dirty="0">
                        <a:latin typeface="Calibri"/>
                        <a:ea typeface="Calibri"/>
                        <a:cs typeface="Arial"/>
                      </a:endParaRPr>
                    </a:p>
                  </a:txBody>
                  <a:tcPr marL="68580" marR="68580" marT="0" marB="0"/>
                </a:tc>
              </a:tr>
              <a:tr h="370840">
                <a:tc>
                  <a:txBody>
                    <a:bodyPr/>
                    <a:lstStyle/>
                    <a:p>
                      <a:pPr algn="just" rtl="1">
                        <a:lnSpc>
                          <a:spcPct val="150000"/>
                        </a:lnSpc>
                        <a:spcAft>
                          <a:spcPts val="0"/>
                        </a:spcAft>
                      </a:pPr>
                      <a:r>
                        <a:rPr lang="ar-DZ" sz="2400" b="1">
                          <a:latin typeface="Calibri"/>
                          <a:ea typeface="Calibri"/>
                          <a:cs typeface="Traditional Arabic"/>
                        </a:rPr>
                        <a:t>المؤسسات الاقتصادية ذات الطابع الربحي</a:t>
                      </a:r>
                      <a:endParaRPr lang="fr-FR" sz="2400" b="1">
                        <a:latin typeface="Calibri"/>
                        <a:ea typeface="Calibri"/>
                        <a:cs typeface="Arial"/>
                      </a:endParaRPr>
                    </a:p>
                  </a:txBody>
                  <a:tcPr marL="68580" marR="68580" marT="0" marB="0"/>
                </a:tc>
                <a:tc>
                  <a:txBody>
                    <a:bodyPr/>
                    <a:lstStyle/>
                    <a:p>
                      <a:pPr algn="ctr" rtl="1">
                        <a:lnSpc>
                          <a:spcPct val="150000"/>
                        </a:lnSpc>
                        <a:spcAft>
                          <a:spcPts val="0"/>
                        </a:spcAft>
                      </a:pPr>
                      <a:r>
                        <a:rPr lang="ar-DZ" sz="2400" b="1">
                          <a:latin typeface="Calibri"/>
                          <a:ea typeface="Calibri"/>
                          <a:cs typeface="Traditional Arabic"/>
                        </a:rPr>
                        <a:t>المؤسسات العمومية ذات الطابع الاداري</a:t>
                      </a:r>
                      <a:endParaRPr lang="fr-FR" sz="2400" b="1">
                        <a:latin typeface="Calibri"/>
                        <a:ea typeface="Calibri"/>
                        <a:cs typeface="Arial"/>
                      </a:endParaRPr>
                    </a:p>
                  </a:txBody>
                  <a:tcPr marL="68580" marR="68580" marT="0" marB="0"/>
                </a:tc>
                <a:tc>
                  <a:txBody>
                    <a:bodyPr/>
                    <a:lstStyle/>
                    <a:p>
                      <a:pPr algn="ctr" rtl="1">
                        <a:lnSpc>
                          <a:spcPct val="150000"/>
                        </a:lnSpc>
                        <a:spcAft>
                          <a:spcPts val="0"/>
                        </a:spcAft>
                      </a:pPr>
                      <a:r>
                        <a:rPr lang="ar-DZ" sz="2400" b="1">
                          <a:latin typeface="Calibri"/>
                          <a:ea typeface="Calibri"/>
                          <a:cs typeface="Traditional Arabic"/>
                        </a:rPr>
                        <a:t>مجال التطبيق</a:t>
                      </a:r>
                      <a:endParaRPr lang="fr-FR" sz="2400" b="1">
                        <a:latin typeface="Calibri"/>
                        <a:ea typeface="Calibri"/>
                        <a:cs typeface="Arial"/>
                      </a:endParaRPr>
                    </a:p>
                  </a:txBody>
                  <a:tcPr marL="68580" marR="68580" marT="0" marB="0"/>
                </a:tc>
              </a:tr>
              <a:tr h="370840">
                <a:tc>
                  <a:txBody>
                    <a:bodyPr/>
                    <a:lstStyle/>
                    <a:p>
                      <a:pPr algn="just" rtl="1">
                        <a:lnSpc>
                          <a:spcPct val="150000"/>
                        </a:lnSpc>
                        <a:spcAft>
                          <a:spcPts val="0"/>
                        </a:spcAft>
                      </a:pPr>
                      <a:r>
                        <a:rPr lang="ar-DZ" sz="2400" b="1">
                          <a:latin typeface="Calibri"/>
                          <a:ea typeface="Calibri"/>
                          <a:cs typeface="Traditional Arabic"/>
                        </a:rPr>
                        <a:t>النظام المحاسبي المالي </a:t>
                      </a:r>
                      <a:r>
                        <a:rPr lang="fr-FR" sz="2400" b="1">
                          <a:latin typeface="Traditional Arabic"/>
                          <a:ea typeface="Calibri"/>
                          <a:cs typeface="Arial"/>
                        </a:rPr>
                        <a:t>SCF</a:t>
                      </a:r>
                      <a:endParaRPr lang="fr-FR" sz="2400" b="1">
                        <a:latin typeface="Calibri"/>
                        <a:ea typeface="Calibri"/>
                        <a:cs typeface="Arial"/>
                      </a:endParaRPr>
                    </a:p>
                  </a:txBody>
                  <a:tcPr marL="68580" marR="68580" marT="0" marB="0"/>
                </a:tc>
                <a:tc>
                  <a:txBody>
                    <a:bodyPr/>
                    <a:lstStyle/>
                    <a:p>
                      <a:pPr algn="ctr" rtl="1">
                        <a:lnSpc>
                          <a:spcPct val="150000"/>
                        </a:lnSpc>
                        <a:spcAft>
                          <a:spcPts val="0"/>
                        </a:spcAft>
                      </a:pPr>
                      <a:r>
                        <a:rPr lang="ar-DZ" sz="2400" b="1" dirty="0">
                          <a:latin typeface="Calibri"/>
                          <a:ea typeface="Calibri"/>
                          <a:cs typeface="Traditional Arabic"/>
                        </a:rPr>
                        <a:t>قانون 90/21 المتعلق بالمحاسبة العمومية</a:t>
                      </a:r>
                      <a:endParaRPr lang="fr-FR" sz="2400" b="1" dirty="0">
                        <a:latin typeface="Calibri"/>
                        <a:ea typeface="Calibri"/>
                        <a:cs typeface="Arial"/>
                      </a:endParaRPr>
                    </a:p>
                  </a:txBody>
                  <a:tcPr marL="68580" marR="68580" marT="0" marB="0"/>
                </a:tc>
                <a:tc>
                  <a:txBody>
                    <a:bodyPr/>
                    <a:lstStyle/>
                    <a:p>
                      <a:pPr algn="ctr" rtl="1">
                        <a:lnSpc>
                          <a:spcPct val="150000"/>
                        </a:lnSpc>
                        <a:spcAft>
                          <a:spcPts val="0"/>
                        </a:spcAft>
                      </a:pPr>
                      <a:r>
                        <a:rPr lang="ar-DZ" sz="2400" b="1">
                          <a:latin typeface="Calibri"/>
                          <a:ea typeface="Calibri"/>
                          <a:cs typeface="Traditional Arabic"/>
                        </a:rPr>
                        <a:t>المصدر</a:t>
                      </a:r>
                      <a:endParaRPr lang="fr-FR" sz="2400" b="1">
                        <a:latin typeface="Calibri"/>
                        <a:ea typeface="Calibri"/>
                        <a:cs typeface="Arial"/>
                      </a:endParaRPr>
                    </a:p>
                  </a:txBody>
                  <a:tcPr marL="68580" marR="68580" marT="0" marB="0"/>
                </a:tc>
              </a:tr>
              <a:tr h="370840">
                <a:tc>
                  <a:txBody>
                    <a:bodyPr/>
                    <a:lstStyle/>
                    <a:p>
                      <a:pPr algn="just" rtl="1">
                        <a:lnSpc>
                          <a:spcPct val="150000"/>
                        </a:lnSpc>
                        <a:spcAft>
                          <a:spcPts val="0"/>
                        </a:spcAft>
                      </a:pPr>
                      <a:r>
                        <a:rPr lang="ar-DZ" sz="2400" b="1">
                          <a:latin typeface="Calibri"/>
                          <a:ea typeface="Calibri"/>
                          <a:cs typeface="Traditional Arabic"/>
                        </a:rPr>
                        <a:t>القيد المزدوج</a:t>
                      </a:r>
                      <a:endParaRPr lang="fr-FR" sz="2400" b="1">
                        <a:latin typeface="Calibri"/>
                        <a:ea typeface="Calibri"/>
                        <a:cs typeface="Arial"/>
                      </a:endParaRPr>
                    </a:p>
                  </a:txBody>
                  <a:tcPr marL="68580" marR="68580" marT="0" marB="0"/>
                </a:tc>
                <a:tc>
                  <a:txBody>
                    <a:bodyPr/>
                    <a:lstStyle/>
                    <a:p>
                      <a:pPr algn="ctr" rtl="1">
                        <a:lnSpc>
                          <a:spcPct val="150000"/>
                        </a:lnSpc>
                        <a:spcAft>
                          <a:spcPts val="0"/>
                        </a:spcAft>
                      </a:pPr>
                      <a:r>
                        <a:rPr lang="ar-DZ" sz="2400" b="1">
                          <a:latin typeface="Calibri"/>
                          <a:ea typeface="Calibri"/>
                          <a:cs typeface="Traditional Arabic"/>
                        </a:rPr>
                        <a:t>الفصل بين وظيفتي الآمر بالصرف والمحاسب العمومي</a:t>
                      </a:r>
                      <a:endParaRPr lang="fr-FR" sz="2400" b="1">
                        <a:latin typeface="Calibri"/>
                        <a:ea typeface="Calibri"/>
                        <a:cs typeface="Arial"/>
                      </a:endParaRPr>
                    </a:p>
                  </a:txBody>
                  <a:tcPr marL="68580" marR="68580" marT="0" marB="0"/>
                </a:tc>
                <a:tc>
                  <a:txBody>
                    <a:bodyPr/>
                    <a:lstStyle/>
                    <a:p>
                      <a:pPr algn="ctr" rtl="1">
                        <a:lnSpc>
                          <a:spcPct val="150000"/>
                        </a:lnSpc>
                        <a:spcAft>
                          <a:spcPts val="0"/>
                        </a:spcAft>
                      </a:pPr>
                      <a:r>
                        <a:rPr lang="ar-DZ" sz="2400" b="1">
                          <a:latin typeface="Calibri"/>
                          <a:ea typeface="Calibri"/>
                          <a:cs typeface="Traditional Arabic"/>
                        </a:rPr>
                        <a:t>المبدأ الأساسي</a:t>
                      </a:r>
                      <a:endParaRPr lang="fr-FR" sz="2400" b="1">
                        <a:latin typeface="Calibri"/>
                        <a:ea typeface="Calibri"/>
                        <a:cs typeface="Arial"/>
                      </a:endParaRPr>
                    </a:p>
                  </a:txBody>
                  <a:tcPr marL="68580" marR="68580" marT="0" marB="0"/>
                </a:tc>
              </a:tr>
              <a:tr h="370840">
                <a:tc>
                  <a:txBody>
                    <a:bodyPr/>
                    <a:lstStyle/>
                    <a:p>
                      <a:pPr algn="just" rtl="1">
                        <a:lnSpc>
                          <a:spcPct val="150000"/>
                        </a:lnSpc>
                        <a:spcAft>
                          <a:spcPts val="0"/>
                        </a:spcAft>
                      </a:pPr>
                      <a:r>
                        <a:rPr lang="ar-DZ" sz="2400" b="1" dirty="0">
                          <a:latin typeface="Calibri"/>
                          <a:ea typeface="Calibri"/>
                          <a:cs typeface="Traditional Arabic"/>
                        </a:rPr>
                        <a:t>معرفة النتائج المتعلقة بالعمليات المالية</a:t>
                      </a:r>
                      <a:endParaRPr lang="fr-FR" sz="2400" b="1" dirty="0">
                        <a:latin typeface="Calibri"/>
                        <a:ea typeface="Calibri"/>
                        <a:cs typeface="Arial"/>
                      </a:endParaRPr>
                    </a:p>
                  </a:txBody>
                  <a:tcPr marL="68580" marR="68580" marT="0" marB="0"/>
                </a:tc>
                <a:tc>
                  <a:txBody>
                    <a:bodyPr/>
                    <a:lstStyle/>
                    <a:p>
                      <a:pPr algn="ctr" rtl="1">
                        <a:lnSpc>
                          <a:spcPct val="150000"/>
                        </a:lnSpc>
                        <a:spcAft>
                          <a:spcPts val="0"/>
                        </a:spcAft>
                      </a:pPr>
                      <a:r>
                        <a:rPr lang="ar-DZ" sz="2400" b="1" dirty="0">
                          <a:latin typeface="Calibri"/>
                          <a:ea typeface="Calibri"/>
                          <a:cs typeface="Traditional Arabic"/>
                        </a:rPr>
                        <a:t>المحافظة على صحة تنفيذ العمليات المالية</a:t>
                      </a:r>
                      <a:endParaRPr lang="fr-FR" sz="2400" b="1" dirty="0">
                        <a:latin typeface="Calibri"/>
                        <a:ea typeface="Calibri"/>
                        <a:cs typeface="Arial"/>
                      </a:endParaRPr>
                    </a:p>
                  </a:txBody>
                  <a:tcPr marL="68580" marR="68580" marT="0" marB="0"/>
                </a:tc>
                <a:tc>
                  <a:txBody>
                    <a:bodyPr/>
                    <a:lstStyle/>
                    <a:p>
                      <a:pPr algn="ctr" rtl="1">
                        <a:lnSpc>
                          <a:spcPct val="150000"/>
                        </a:lnSpc>
                        <a:spcAft>
                          <a:spcPts val="0"/>
                        </a:spcAft>
                      </a:pPr>
                      <a:r>
                        <a:rPr lang="ar-DZ" sz="2400" b="1" dirty="0">
                          <a:latin typeface="Calibri"/>
                          <a:ea typeface="Calibri"/>
                          <a:cs typeface="Traditional Arabic"/>
                        </a:rPr>
                        <a:t>الأهمية</a:t>
                      </a:r>
                      <a:endParaRPr lang="fr-FR" sz="2400" b="1" dirty="0">
                        <a:latin typeface="Calibri"/>
                        <a:ea typeface="Calibri"/>
                        <a:cs typeface="Arial"/>
                      </a:endParaRP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
            <a:ext cx="8229600" cy="1143000"/>
          </a:xfrm>
          <a:solidFill>
            <a:schemeClr val="bg1">
              <a:lumMod val="85000"/>
            </a:schemeClr>
          </a:solidFill>
        </p:spPr>
        <p:txBody>
          <a:bodyPr>
            <a:normAutofit/>
          </a:bodyPr>
          <a:lstStyle/>
          <a:p>
            <a:r>
              <a:rPr lang="ar-DZ" b="1" dirty="0" smtClean="0"/>
              <a:t>سادسا: أسس القياس في المحاسبة العمومية</a:t>
            </a:r>
            <a:endParaRPr lang="fr-FR" dirty="0"/>
          </a:p>
        </p:txBody>
      </p:sp>
      <p:sp>
        <p:nvSpPr>
          <p:cNvPr id="3" name="Espace réservé du contenu 2"/>
          <p:cNvSpPr>
            <a:spLocks noGrp="1"/>
          </p:cNvSpPr>
          <p:nvPr>
            <p:ph idx="1"/>
          </p:nvPr>
        </p:nvSpPr>
        <p:spPr>
          <a:xfrm>
            <a:off x="0" y="1142984"/>
            <a:ext cx="9144000" cy="5715016"/>
          </a:xfrm>
        </p:spPr>
        <p:txBody>
          <a:bodyPr>
            <a:noAutofit/>
          </a:bodyPr>
          <a:lstStyle/>
          <a:p>
            <a:pPr algn="just" rtl="1">
              <a:buNone/>
            </a:pPr>
            <a:r>
              <a:rPr lang="ar-DZ" sz="5400" b="1" dirty="0" smtClean="0">
                <a:latin typeface="Traditional Arabic" pitchFamily="18" charset="-78"/>
                <a:cs typeface="Traditional Arabic" pitchFamily="18" charset="-78"/>
              </a:rPr>
              <a:t>1. تعريف أسس القياس المحاسبية:</a:t>
            </a:r>
            <a:r>
              <a:rPr lang="ar-DZ" sz="5400" dirty="0" smtClean="0">
                <a:latin typeface="Traditional Arabic" pitchFamily="18" charset="-78"/>
                <a:cs typeface="Traditional Arabic" pitchFamily="18" charset="-78"/>
              </a:rPr>
              <a:t> </a:t>
            </a:r>
          </a:p>
          <a:p>
            <a:pPr algn="just" rtl="1"/>
            <a:r>
              <a:rPr lang="ar-DZ" sz="5400" dirty="0" smtClean="0">
                <a:latin typeface="Traditional Arabic" pitchFamily="18" charset="-78"/>
                <a:cs typeface="Traditional Arabic" pitchFamily="18" charset="-78"/>
              </a:rPr>
              <a:t>تعرف بأنها "مجموعة المبادئ المحاسبية التي تحدد </a:t>
            </a:r>
            <a:r>
              <a:rPr lang="ar-DZ" sz="5400" dirty="0" err="1" smtClean="0">
                <a:latin typeface="Traditional Arabic" pitchFamily="18" charset="-78"/>
                <a:cs typeface="Traditional Arabic" pitchFamily="18" charset="-78"/>
              </a:rPr>
              <a:t>متي</a:t>
            </a:r>
            <a:r>
              <a:rPr lang="ar-DZ" sz="5400" dirty="0" smtClean="0">
                <a:latin typeface="Traditional Arabic" pitchFamily="18" charset="-78"/>
                <a:cs typeface="Traditional Arabic" pitchFamily="18" charset="-78"/>
              </a:rPr>
              <a:t> يجب الاعتراف بآثار المعاملات أو الأحداث لأغراض إعداد الحسابات الختامية نهاية الفترة" </a:t>
            </a:r>
            <a:endParaRPr lang="fr-FR" sz="5400" dirty="0" smtClean="0">
              <a:latin typeface="Traditional Arabic" pitchFamily="18" charset="-78"/>
              <a:cs typeface="Traditional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11222"/>
          </a:xfrm>
        </p:spPr>
        <p:txBody>
          <a:bodyPr>
            <a:normAutofit fontScale="90000"/>
          </a:bodyPr>
          <a:lstStyle/>
          <a:p>
            <a:r>
              <a:rPr lang="ar-DZ" b="1" dirty="0" smtClean="0">
                <a:latin typeface="Traditional Arabic" pitchFamily="18" charset="-78"/>
                <a:cs typeface="Traditional Arabic" pitchFamily="18" charset="-78"/>
              </a:rPr>
              <a:t>2.</a:t>
            </a:r>
            <a:r>
              <a:rPr lang="ar-DZ" dirty="0" smtClean="0">
                <a:latin typeface="Traditional Arabic" pitchFamily="18" charset="-78"/>
                <a:cs typeface="Traditional Arabic" pitchFamily="18" charset="-78"/>
              </a:rPr>
              <a:t> </a:t>
            </a:r>
            <a:r>
              <a:rPr lang="ar-DZ" b="1" dirty="0" smtClean="0">
                <a:latin typeface="Traditional Arabic" pitchFamily="18" charset="-78"/>
                <a:cs typeface="Traditional Arabic" pitchFamily="18" charset="-78"/>
              </a:rPr>
              <a:t>أنواع أسس القياس في المحاسبة العمومية:</a:t>
            </a:r>
            <a:r>
              <a:rPr lang="ar-DZ" dirty="0" smtClean="0">
                <a:latin typeface="Traditional Arabic" pitchFamily="18" charset="-78"/>
                <a:cs typeface="Traditional Arabic" pitchFamily="18" charset="-78"/>
              </a:rPr>
              <a:t> </a:t>
            </a:r>
            <a:r>
              <a:rPr lang="fr-FR" dirty="0" smtClean="0">
                <a:latin typeface="Traditional Arabic" pitchFamily="18" charset="-78"/>
                <a:cs typeface="Traditional Arabic" pitchFamily="18" charset="-78"/>
              </a:rPr>
              <a:t/>
            </a:r>
            <a:br>
              <a:rPr lang="fr-FR" dirty="0" smtClean="0">
                <a:latin typeface="Traditional Arabic" pitchFamily="18" charset="-78"/>
                <a:cs typeface="Traditional Arabic" pitchFamily="18" charset="-78"/>
              </a:rPr>
            </a:br>
            <a:endParaRPr lang="fr-FR" dirty="0"/>
          </a:p>
        </p:txBody>
      </p:sp>
      <p:sp>
        <p:nvSpPr>
          <p:cNvPr id="3" name="Espace réservé du contenu 2"/>
          <p:cNvSpPr>
            <a:spLocks noGrp="1"/>
          </p:cNvSpPr>
          <p:nvPr>
            <p:ph idx="1"/>
          </p:nvPr>
        </p:nvSpPr>
        <p:spPr>
          <a:xfrm>
            <a:off x="457200" y="714356"/>
            <a:ext cx="8229600" cy="5929330"/>
          </a:xfrm>
        </p:spPr>
        <p:txBody>
          <a:bodyPr>
            <a:noAutofit/>
          </a:bodyPr>
          <a:lstStyle/>
          <a:p>
            <a:pPr lvl="0" algn="ctr" rtl="1"/>
            <a:r>
              <a:rPr lang="ar-DZ" sz="3600" b="1" dirty="0" smtClean="0">
                <a:latin typeface="Traditional Arabic" pitchFamily="18" charset="-78"/>
                <a:cs typeface="Traditional Arabic" pitchFamily="18" charset="-78"/>
              </a:rPr>
              <a:t>أساس الاستحقاق:</a:t>
            </a:r>
            <a:r>
              <a:rPr lang="ar-DZ" sz="3600" dirty="0" smtClean="0">
                <a:latin typeface="Traditional Arabic" pitchFamily="18" charset="-78"/>
                <a:cs typeface="Traditional Arabic" pitchFamily="18" charset="-78"/>
              </a:rPr>
              <a:t> </a:t>
            </a:r>
          </a:p>
          <a:p>
            <a:pPr lvl="0" algn="just" rtl="1">
              <a:buNone/>
            </a:pPr>
            <a:r>
              <a:rPr lang="ar-DZ" sz="3600" dirty="0" smtClean="0">
                <a:latin typeface="Traditional Arabic" pitchFamily="18" charset="-78"/>
                <a:cs typeface="Traditional Arabic" pitchFamily="18" charset="-78"/>
              </a:rPr>
              <a:t>ويعني تسجيل كافة </a:t>
            </a:r>
            <a:r>
              <a:rPr lang="ar-DZ" sz="3600" dirty="0" err="1" smtClean="0">
                <a:latin typeface="Traditional Arabic" pitchFamily="18" charset="-78"/>
                <a:cs typeface="Traditional Arabic" pitchFamily="18" charset="-78"/>
              </a:rPr>
              <a:t>الايرادات</a:t>
            </a:r>
            <a:r>
              <a:rPr lang="ar-DZ" sz="3600" dirty="0" smtClean="0">
                <a:latin typeface="Traditional Arabic" pitchFamily="18" charset="-78"/>
                <a:cs typeface="Traditional Arabic" pitchFamily="18" charset="-78"/>
              </a:rPr>
              <a:t> والنفقات العامة التي يجري تحصيلها أو دفعها في الحساب الختامي بغض النظر عن سنة الصرف أو التحصيل الفعلي، والحقيقة أن تسجيل </a:t>
            </a:r>
            <a:r>
              <a:rPr lang="ar-DZ" sz="3600" dirty="0" err="1" smtClean="0">
                <a:latin typeface="Traditional Arabic" pitchFamily="18" charset="-78"/>
                <a:cs typeface="Traditional Arabic" pitchFamily="18" charset="-78"/>
              </a:rPr>
              <a:t>الايرادات</a:t>
            </a:r>
            <a:r>
              <a:rPr lang="ar-DZ" sz="3600" dirty="0" smtClean="0">
                <a:latin typeface="Traditional Arabic" pitchFamily="18" charset="-78"/>
                <a:cs typeface="Traditional Arabic" pitchFamily="18" charset="-78"/>
              </a:rPr>
              <a:t> العامة والنفقات العامة وفقا لهذا الأسلوب يتميز بأنه يظهر حقيقة أعباء الدولة وإمكانياتها السنوية بدون أي تداخل بين سنة وأخرى لاستناده إلى تاريخ نشوء الحق أو الدين وليس تاريخ القبض أو الصرف.</a:t>
            </a:r>
            <a:endParaRPr lang="fr-FR" sz="3600" dirty="0" smtClean="0">
              <a:latin typeface="Traditional Arabic" pitchFamily="18" charset="-78"/>
              <a:cs typeface="Traditional Arabic" pitchFamily="18" charset="-78"/>
            </a:endParaRPr>
          </a:p>
          <a:p>
            <a:pPr algn="just" rtl="1"/>
            <a:r>
              <a:rPr lang="ar-DZ" sz="3600" dirty="0" smtClean="0">
                <a:latin typeface="Traditional Arabic" pitchFamily="18" charset="-78"/>
                <a:cs typeface="Traditional Arabic" pitchFamily="18" charset="-78"/>
              </a:rPr>
              <a:t> ويعاب على هذا الأسلوب إبقاء الحساب الختامي مفتوحا لفترة طويلة بعد نهاية السنة المالية قد يمتد لسنوات عدة </a:t>
            </a:r>
            <a:r>
              <a:rPr lang="ar-DZ" sz="3600" dirty="0" err="1" smtClean="0">
                <a:latin typeface="Traditional Arabic" pitchFamily="18" charset="-78"/>
                <a:cs typeface="Traditional Arabic" pitchFamily="18" charset="-78"/>
              </a:rPr>
              <a:t>حتي</a:t>
            </a:r>
            <a:r>
              <a:rPr lang="ar-DZ" sz="3600" dirty="0" smtClean="0">
                <a:latin typeface="Traditional Arabic" pitchFamily="18" charset="-78"/>
                <a:cs typeface="Traditional Arabic" pitchFamily="18" charset="-78"/>
              </a:rPr>
              <a:t> يتم تحصيل كافة </a:t>
            </a:r>
            <a:r>
              <a:rPr lang="ar-DZ" sz="3600" dirty="0" err="1" smtClean="0">
                <a:latin typeface="Traditional Arabic" pitchFamily="18" charset="-78"/>
                <a:cs typeface="Traditional Arabic" pitchFamily="18" charset="-78"/>
              </a:rPr>
              <a:t>الايرادات</a:t>
            </a:r>
            <a:r>
              <a:rPr lang="ar-DZ" sz="3600" dirty="0" smtClean="0">
                <a:latin typeface="Traditional Arabic" pitchFamily="18" charset="-78"/>
                <a:cs typeface="Traditional Arabic" pitchFamily="18" charset="-78"/>
              </a:rPr>
              <a:t> وصرف كافة المبالغ المخصصة في الميزانية العامة للدولة. </a:t>
            </a:r>
            <a:endParaRPr lang="fr-FR" sz="3600" dirty="0" smtClean="0">
              <a:latin typeface="Traditional Arabic" pitchFamily="18" charset="-78"/>
              <a:cs typeface="Traditional Arabic" pitchFamily="18" charset="-78"/>
            </a:endParaRPr>
          </a:p>
          <a:p>
            <a:endParaRPr lang="fr-F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lvl="0" algn="ctr" rtl="1">
              <a:buNone/>
            </a:pPr>
            <a:r>
              <a:rPr lang="ar-DZ" sz="3600" b="1" dirty="0" smtClean="0">
                <a:latin typeface="Traditional Arabic" pitchFamily="18" charset="-78"/>
                <a:cs typeface="Traditional Arabic" pitchFamily="18" charset="-78"/>
              </a:rPr>
              <a:t>الأساس النقدي</a:t>
            </a:r>
            <a:r>
              <a:rPr lang="ar-DZ" sz="3600" dirty="0" smtClean="0">
                <a:latin typeface="Traditional Arabic" pitchFamily="18" charset="-78"/>
                <a:cs typeface="Traditional Arabic" pitchFamily="18" charset="-78"/>
              </a:rPr>
              <a:t>: </a:t>
            </a:r>
          </a:p>
          <a:p>
            <a:pPr lvl="0" algn="just" rtl="1"/>
            <a:r>
              <a:rPr lang="ar-DZ" sz="3600" dirty="0" smtClean="0">
                <a:latin typeface="Traditional Arabic" pitchFamily="18" charset="-78"/>
                <a:cs typeface="Traditional Arabic" pitchFamily="18" charset="-78"/>
              </a:rPr>
              <a:t>ويعني التسجيل في الحساب الختامي كافة </a:t>
            </a:r>
            <a:r>
              <a:rPr lang="ar-DZ" sz="3600" dirty="0" err="1" smtClean="0">
                <a:latin typeface="Traditional Arabic" pitchFamily="18" charset="-78"/>
                <a:cs typeface="Traditional Arabic" pitchFamily="18" charset="-78"/>
              </a:rPr>
              <a:t>الايرادات</a:t>
            </a:r>
            <a:r>
              <a:rPr lang="ar-DZ" sz="3600" dirty="0" smtClean="0">
                <a:latin typeface="Traditional Arabic" pitchFamily="18" charset="-78"/>
                <a:cs typeface="Traditional Arabic" pitchFamily="18" charset="-78"/>
              </a:rPr>
              <a:t> الفعلية والنفقات الفعلية التي دخلت الصندوق والتي خرجت منه في قائمتين متقابلتين ومن ثم تطرح النفقات من </a:t>
            </a:r>
            <a:r>
              <a:rPr lang="ar-DZ" sz="3600" dirty="0" err="1" smtClean="0">
                <a:latin typeface="Traditional Arabic" pitchFamily="18" charset="-78"/>
                <a:cs typeface="Traditional Arabic" pitchFamily="18" charset="-78"/>
              </a:rPr>
              <a:t>الايرادات</a:t>
            </a:r>
            <a:r>
              <a:rPr lang="ar-DZ" sz="3600" dirty="0" smtClean="0">
                <a:latin typeface="Traditional Arabic" pitchFamily="18" charset="-78"/>
                <a:cs typeface="Traditional Arabic" pitchFamily="18" charset="-78"/>
              </a:rPr>
              <a:t> </a:t>
            </a:r>
            <a:r>
              <a:rPr lang="ar-DZ" sz="3600" dirty="0" err="1" smtClean="0">
                <a:latin typeface="Traditional Arabic" pitchFamily="18" charset="-78"/>
                <a:cs typeface="Traditional Arabic" pitchFamily="18" charset="-78"/>
              </a:rPr>
              <a:t>لنعرفة</a:t>
            </a:r>
            <a:r>
              <a:rPr lang="ar-DZ" sz="3600" dirty="0" smtClean="0">
                <a:latin typeface="Traditional Arabic" pitchFamily="18" charset="-78"/>
                <a:cs typeface="Traditional Arabic" pitchFamily="18" charset="-78"/>
              </a:rPr>
              <a:t> الرصيد المتبقي ونقله إلى السنة الموالية.</a:t>
            </a:r>
            <a:endParaRPr lang="fr-FR" sz="3600" dirty="0" smtClean="0">
              <a:latin typeface="Traditional Arabic" pitchFamily="18" charset="-78"/>
              <a:cs typeface="Traditional Arabic" pitchFamily="18" charset="-78"/>
            </a:endParaRPr>
          </a:p>
          <a:p>
            <a:pPr algn="just" rtl="1"/>
            <a:r>
              <a:rPr lang="ar-DZ" sz="3600" dirty="0" smtClean="0">
                <a:latin typeface="Traditional Arabic" pitchFamily="18" charset="-78"/>
                <a:cs typeface="Traditional Arabic" pitchFamily="18" charset="-78"/>
              </a:rPr>
              <a:t>وهذا يعني أن هذا الأساس لا يهتم بتاريخ نشوء الحق أو الدين على الدولة وإنما تهتم بتاريخ التحصيل أو الدفع الفعلي </a:t>
            </a:r>
            <a:r>
              <a:rPr lang="ar-DZ" sz="3600" dirty="0" err="1" smtClean="0">
                <a:latin typeface="Traditional Arabic" pitchFamily="18" charset="-78"/>
                <a:cs typeface="Traditional Arabic" pitchFamily="18" charset="-78"/>
              </a:rPr>
              <a:t>للايرادات</a:t>
            </a:r>
            <a:r>
              <a:rPr lang="ar-DZ" sz="3600" dirty="0" smtClean="0">
                <a:latin typeface="Traditional Arabic" pitchFamily="18" charset="-78"/>
                <a:cs typeface="Traditional Arabic" pitchFamily="18" charset="-78"/>
              </a:rPr>
              <a:t> والنفقات العامة، وهذا يتضح أن الحساب الختامي للدولة في هذه الحال يعبر عن حركة الخزينة أو الصندوق. </a:t>
            </a:r>
            <a:endParaRPr lang="fr-FR" sz="3600" dirty="0" smtClean="0">
              <a:latin typeface="Traditional Arabic" pitchFamily="18" charset="-78"/>
              <a:cs typeface="Traditional Arabic" pitchFamily="18" charset="-78"/>
            </a:endParaRPr>
          </a:p>
          <a:p>
            <a:pPr algn="just" rtl="1"/>
            <a:r>
              <a:rPr lang="ar-DZ" sz="3600" dirty="0" smtClean="0">
                <a:latin typeface="Traditional Arabic" pitchFamily="18" charset="-78"/>
                <a:cs typeface="Traditional Arabic" pitchFamily="18" charset="-78"/>
              </a:rPr>
              <a:t>   ويعتبر الأساس النقدي كذلك " هو التحصيل الفعلي أساس إثبات الإيراد في الدفاتر، </a:t>
            </a:r>
            <a:r>
              <a:rPr lang="ar-DZ" sz="3600" dirty="0" err="1" smtClean="0">
                <a:latin typeface="Traditional Arabic" pitchFamily="18" charset="-78"/>
                <a:cs typeface="Traditional Arabic" pitchFamily="18" charset="-78"/>
              </a:rPr>
              <a:t>والانفاق</a:t>
            </a:r>
            <a:r>
              <a:rPr lang="ar-DZ" sz="3600" dirty="0" smtClean="0">
                <a:latin typeface="Traditional Arabic" pitchFamily="18" charset="-78"/>
                <a:cs typeface="Traditional Arabic" pitchFamily="18" charset="-78"/>
              </a:rPr>
              <a:t> الفعلي يعتبر أساس إثبات المصروفات"</a:t>
            </a:r>
            <a:endParaRPr lang="fr-FR" sz="3600" dirty="0" smtClean="0">
              <a:latin typeface="Traditional Arabic" pitchFamily="18" charset="-78"/>
              <a:cs typeface="Traditional Arabic" pitchFamily="18" charset="-78"/>
            </a:endParaRPr>
          </a:p>
          <a:p>
            <a:pPr algn="just"/>
            <a:endParaRPr lang="fr-FR" sz="3600" dirty="0">
              <a:latin typeface="Traditional Arabic" pitchFamily="18" charset="-78"/>
              <a:cs typeface="Traditional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ctr" rtl="1">
              <a:buNone/>
            </a:pPr>
            <a:r>
              <a:rPr lang="ar-DZ" sz="3600" b="1" dirty="0" smtClean="0">
                <a:latin typeface="Traditional Arabic" pitchFamily="18" charset="-78"/>
                <a:cs typeface="Traditional Arabic" pitchFamily="18" charset="-78"/>
              </a:rPr>
              <a:t>ويتسم هذا الأساس </a:t>
            </a:r>
            <a:r>
              <a:rPr lang="ar-DZ" sz="3600" b="1" dirty="0" err="1" smtClean="0">
                <a:latin typeface="Traditional Arabic" pitchFamily="18" charset="-78"/>
                <a:cs typeface="Traditional Arabic" pitchFamily="18" charset="-78"/>
              </a:rPr>
              <a:t>بـ</a:t>
            </a:r>
            <a:r>
              <a:rPr lang="ar-DZ" sz="3600" b="1" dirty="0" smtClean="0">
                <a:latin typeface="Traditional Arabic" pitchFamily="18" charset="-78"/>
                <a:cs typeface="Traditional Arabic" pitchFamily="18" charset="-78"/>
              </a:rPr>
              <a:t>:</a:t>
            </a:r>
            <a:endParaRPr lang="fr-FR" sz="3600" b="1" dirty="0" smtClean="0">
              <a:latin typeface="Traditional Arabic" pitchFamily="18" charset="-78"/>
              <a:cs typeface="Traditional Arabic" pitchFamily="18" charset="-78"/>
            </a:endParaRPr>
          </a:p>
          <a:p>
            <a:pPr algn="just" rtl="1"/>
            <a:r>
              <a:rPr lang="ar-DZ" sz="3600" dirty="0" smtClean="0">
                <a:latin typeface="Traditional Arabic" pitchFamily="18" charset="-78"/>
                <a:cs typeface="Traditional Arabic" pitchFamily="18" charset="-78"/>
              </a:rPr>
              <a:t>- السهولة والبساطة. </a:t>
            </a:r>
            <a:endParaRPr lang="fr-FR" sz="3600" dirty="0" smtClean="0">
              <a:latin typeface="Traditional Arabic" pitchFamily="18" charset="-78"/>
              <a:cs typeface="Traditional Arabic" pitchFamily="18" charset="-78"/>
            </a:endParaRPr>
          </a:p>
          <a:p>
            <a:pPr algn="just" rtl="1"/>
            <a:r>
              <a:rPr lang="ar-DZ" sz="3600" dirty="0" smtClean="0">
                <a:latin typeface="Traditional Arabic" pitchFamily="18" charset="-78"/>
                <a:cs typeface="Traditional Arabic" pitchFamily="18" charset="-78"/>
              </a:rPr>
              <a:t>- يغلق في نهاية السنة. </a:t>
            </a:r>
            <a:endParaRPr lang="fr-FR" sz="3600" dirty="0" smtClean="0">
              <a:latin typeface="Traditional Arabic" pitchFamily="18" charset="-78"/>
              <a:cs typeface="Traditional Arabic" pitchFamily="18" charset="-78"/>
            </a:endParaRPr>
          </a:p>
          <a:p>
            <a:pPr algn="just" rtl="1"/>
            <a:r>
              <a:rPr lang="ar-DZ" sz="3600" dirty="0" smtClean="0">
                <a:latin typeface="Traditional Arabic" pitchFamily="18" charset="-78"/>
                <a:cs typeface="Traditional Arabic" pitchFamily="18" charset="-78"/>
              </a:rPr>
              <a:t>- إمكانية إجراء عملية الرقابة المالية فور نهاية السنة المالية.</a:t>
            </a:r>
            <a:endParaRPr lang="fr-FR" sz="3600" dirty="0" smtClean="0">
              <a:latin typeface="Traditional Arabic" pitchFamily="18" charset="-78"/>
              <a:cs typeface="Traditional Arabic" pitchFamily="18" charset="-78"/>
            </a:endParaRPr>
          </a:p>
          <a:p>
            <a:pPr algn="just" rtl="1"/>
            <a:r>
              <a:rPr lang="ar-DZ" sz="3600" dirty="0" smtClean="0">
                <a:latin typeface="Traditional Arabic" pitchFamily="18" charset="-78"/>
                <a:cs typeface="Traditional Arabic" pitchFamily="18" charset="-78"/>
              </a:rPr>
              <a:t>- يمكن من وضع تقديرات ملائمة للنفقات والإيرادات للسنة المقبلة.</a:t>
            </a:r>
            <a:endParaRPr lang="fr-FR" sz="3600" dirty="0" smtClean="0">
              <a:latin typeface="Traditional Arabic" pitchFamily="18" charset="-78"/>
              <a:cs typeface="Traditional Arabic" pitchFamily="18" charset="-78"/>
            </a:endParaRPr>
          </a:p>
          <a:p>
            <a:pPr algn="ctr" rtl="1">
              <a:buNone/>
            </a:pPr>
            <a:r>
              <a:rPr lang="ar-DZ" sz="3600" b="1" dirty="0" smtClean="0">
                <a:latin typeface="Traditional Arabic" pitchFamily="18" charset="-78"/>
                <a:cs typeface="Traditional Arabic" pitchFamily="18" charset="-78"/>
              </a:rPr>
              <a:t>ولكن يعاب عليه أنه: </a:t>
            </a:r>
            <a:endParaRPr lang="fr-FR" sz="3600" b="1" dirty="0" smtClean="0">
              <a:latin typeface="Traditional Arabic" pitchFamily="18" charset="-78"/>
              <a:cs typeface="Traditional Arabic" pitchFamily="18" charset="-78"/>
            </a:endParaRPr>
          </a:p>
          <a:p>
            <a:pPr lvl="0" algn="just" rtl="1"/>
            <a:r>
              <a:rPr lang="ar-DZ" sz="3600" dirty="0" smtClean="0">
                <a:latin typeface="Traditional Arabic" pitchFamily="18" charset="-78"/>
                <a:cs typeface="Traditional Arabic" pitchFamily="18" charset="-78"/>
              </a:rPr>
              <a:t>لا يعبر عن النشاط الفعلي للدولة والمرتبط بالسنة المالية المعنية.</a:t>
            </a:r>
            <a:endParaRPr lang="fr-FR" sz="3600" dirty="0" smtClean="0">
              <a:latin typeface="Traditional Arabic" pitchFamily="18" charset="-78"/>
              <a:cs typeface="Traditional Arabic" pitchFamily="18" charset="-78"/>
            </a:endParaRPr>
          </a:p>
          <a:p>
            <a:pPr lvl="0" algn="just" rtl="1"/>
            <a:r>
              <a:rPr lang="ar-DZ" sz="3600" dirty="0" smtClean="0">
                <a:latin typeface="Traditional Arabic" pitchFamily="18" charset="-78"/>
                <a:cs typeface="Traditional Arabic" pitchFamily="18" charset="-78"/>
              </a:rPr>
              <a:t>يشجع </a:t>
            </a:r>
            <a:r>
              <a:rPr lang="ar-DZ" sz="3600" dirty="0" err="1" smtClean="0">
                <a:latin typeface="Traditional Arabic" pitchFamily="18" charset="-78"/>
                <a:cs typeface="Traditional Arabic" pitchFamily="18" charset="-78"/>
              </a:rPr>
              <a:t>الادارات</a:t>
            </a:r>
            <a:r>
              <a:rPr lang="ar-DZ" sz="3600" dirty="0" smtClean="0">
                <a:latin typeface="Traditional Arabic" pitchFamily="18" charset="-78"/>
                <a:cs typeface="Traditional Arabic" pitchFamily="18" charset="-78"/>
              </a:rPr>
              <a:t> المختلفة على إنفاق ما تبقي من </a:t>
            </a:r>
            <a:r>
              <a:rPr lang="ar-DZ" sz="3600" dirty="0" err="1" smtClean="0">
                <a:latin typeface="Traditional Arabic" pitchFamily="18" charset="-78"/>
                <a:cs typeface="Traditional Arabic" pitchFamily="18" charset="-78"/>
              </a:rPr>
              <a:t>إعتمادات</a:t>
            </a:r>
            <a:r>
              <a:rPr lang="ar-DZ" sz="3600" dirty="0" smtClean="0">
                <a:latin typeface="Traditional Arabic" pitchFamily="18" charset="-78"/>
                <a:cs typeface="Traditional Arabic" pitchFamily="18" charset="-78"/>
              </a:rPr>
              <a:t> ميزانياتها قبل نهاية السنة الحالية خوفا من تخفيض هذه </a:t>
            </a:r>
            <a:r>
              <a:rPr lang="ar-DZ" sz="3600" dirty="0" err="1" smtClean="0">
                <a:latin typeface="Traditional Arabic" pitchFamily="18" charset="-78"/>
                <a:cs typeface="Traditional Arabic" pitchFamily="18" charset="-78"/>
              </a:rPr>
              <a:t>الاعتمادات</a:t>
            </a:r>
            <a:r>
              <a:rPr lang="ar-DZ" sz="3600" dirty="0" smtClean="0">
                <a:latin typeface="Traditional Arabic" pitchFamily="18" charset="-78"/>
                <a:cs typeface="Traditional Arabic" pitchFamily="18" charset="-78"/>
              </a:rPr>
              <a:t> في السنوات المقبلة.</a:t>
            </a:r>
            <a:endParaRPr lang="fr-FR" sz="3600" dirty="0" smtClean="0">
              <a:latin typeface="Traditional Arabic" pitchFamily="18" charset="-78"/>
              <a:cs typeface="Traditional Arabic" pitchFamily="18" charset="-78"/>
            </a:endParaRPr>
          </a:p>
          <a:p>
            <a:pPr lvl="0" algn="just" rtl="1"/>
            <a:r>
              <a:rPr lang="ar-DZ" sz="3600" dirty="0" smtClean="0">
                <a:latin typeface="Traditional Arabic" pitchFamily="18" charset="-78"/>
                <a:cs typeface="Traditional Arabic" pitchFamily="18" charset="-78"/>
              </a:rPr>
              <a:t> انخفاض في كفاءة أداء هذه </a:t>
            </a:r>
            <a:r>
              <a:rPr lang="ar-DZ" sz="3600" dirty="0" err="1" smtClean="0">
                <a:latin typeface="Traditional Arabic" pitchFamily="18" charset="-78"/>
                <a:cs typeface="Traditional Arabic" pitchFamily="18" charset="-78"/>
              </a:rPr>
              <a:t>الادارات</a:t>
            </a:r>
            <a:r>
              <a:rPr lang="ar-DZ" sz="3600" dirty="0" smtClean="0">
                <a:latin typeface="Traditional Arabic" pitchFamily="18" charset="-78"/>
                <a:cs typeface="Traditional Arabic" pitchFamily="18" charset="-78"/>
              </a:rPr>
              <a:t> وهدر المال العام.</a:t>
            </a:r>
            <a:endParaRPr lang="fr-FR" sz="3600" dirty="0" smtClean="0">
              <a:latin typeface="Traditional Arabic" pitchFamily="18" charset="-78"/>
              <a:cs typeface="Traditional Arabic" pitchFamily="18" charset="-78"/>
            </a:endParaRP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491</TotalTime>
  <Words>485</Words>
  <Application>Microsoft Office PowerPoint</Application>
  <PresentationFormat>Affichage à l'écran (4:3)</PresentationFormat>
  <Paragraphs>58</Paragraphs>
  <Slides>8</Slides>
  <Notes>1</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محاضرات محاسبة عمومية</vt:lpstr>
      <vt:lpstr>المحور 01 ماهية المحاسبة العمومية</vt:lpstr>
      <vt:lpstr>خامسا: أوجه الشبه والاختلاف بين المحاسبة العمومية والعامة</vt:lpstr>
      <vt:lpstr>ويمكن تلخيص أهم أوجه الاختلاف بين المحاسبة العمومية والمحاسبة المالية  في الجدول التالي:</vt:lpstr>
      <vt:lpstr>سادسا: أسس القياس في المحاسبة العمومية</vt:lpstr>
      <vt:lpstr>2. أنواع أسس القياس في المحاسبة العمومية:  </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محاسبة خاصة</dc:title>
  <dc:creator>DAMAS</dc:creator>
  <cp:lastModifiedBy>tst</cp:lastModifiedBy>
  <cp:revision>52</cp:revision>
  <dcterms:created xsi:type="dcterms:W3CDTF">2020-03-17T17:33:39Z</dcterms:created>
  <dcterms:modified xsi:type="dcterms:W3CDTF">2022-03-05T18:53:15Z</dcterms:modified>
</cp:coreProperties>
</file>