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4249" r:id="rId1"/>
  </p:sldMasterIdLst>
  <p:notesMasterIdLst>
    <p:notesMasterId r:id="rId19"/>
  </p:notesMasterIdLst>
  <p:sldIdLst>
    <p:sldId id="428" r:id="rId2"/>
    <p:sldId id="581" r:id="rId3"/>
    <p:sldId id="536" r:id="rId4"/>
    <p:sldId id="487" r:id="rId5"/>
    <p:sldId id="539" r:id="rId6"/>
    <p:sldId id="577" r:id="rId7"/>
    <p:sldId id="517" r:id="rId8"/>
    <p:sldId id="579" r:id="rId9"/>
    <p:sldId id="578" r:id="rId10"/>
    <p:sldId id="576" r:id="rId11"/>
    <p:sldId id="571" r:id="rId12"/>
    <p:sldId id="574" r:id="rId13"/>
    <p:sldId id="580" r:id="rId14"/>
    <p:sldId id="575" r:id="rId15"/>
    <p:sldId id="572" r:id="rId16"/>
    <p:sldId id="573" r:id="rId17"/>
    <p:sldId id="334" r:id="rId18"/>
  </p:sldIdLst>
  <p:sldSz cx="1219041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588" autoAdjust="0"/>
    <p:restoredTop sz="94624" autoAdjust="0"/>
  </p:normalViewPr>
  <p:slideViewPr>
    <p:cSldViewPr>
      <p:cViewPr>
        <p:scale>
          <a:sx n="60" d="100"/>
          <a:sy n="60" d="100"/>
        </p:scale>
        <p:origin x="-78" y="-150"/>
      </p:cViewPr>
      <p:guideLst>
        <p:guide orient="horz" pos="2160"/>
        <p:guide pos="3840"/>
      </p:guideLst>
    </p:cSldViewPr>
  </p:slideViewPr>
  <p:outlineViewPr>
    <p:cViewPr>
      <p:scale>
        <a:sx n="33" d="100"/>
        <a:sy n="33" d="100"/>
      </p:scale>
      <p:origin x="24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A0936D-D88F-48F1-8226-EA72C96A5829}" type="doc">
      <dgm:prSet loTypeId="urn:microsoft.com/office/officeart/2005/8/layout/cycle1" loCatId="cycle" qsTypeId="urn:microsoft.com/office/officeart/2005/8/quickstyle/simple1" qsCatId="simple" csTypeId="urn:microsoft.com/office/officeart/2005/8/colors/accent0_3" csCatId="mainScheme" phldr="1"/>
      <dgm:spPr/>
      <dgm:t>
        <a:bodyPr/>
        <a:lstStyle/>
        <a:p>
          <a:endParaRPr lang="fr-FR"/>
        </a:p>
      </dgm:t>
    </dgm:pt>
    <dgm:pt modelId="{77C5ADCB-6E06-4265-A335-1A8E65055D46}">
      <dgm:prSet phldrT="[Texte]" custT="1"/>
      <dgm:spPr/>
      <dgm:t>
        <a:bodyPr/>
        <a:lstStyle/>
        <a:p>
          <a:pPr rtl="1"/>
          <a:r>
            <a:rPr lang="ar-DZ" sz="2600" b="1" dirty="0" smtClean="0">
              <a:latin typeface="Simplified Arabic" pitchFamily="18" charset="-78"/>
              <a:cs typeface="Simplified Arabic" pitchFamily="18" charset="-78"/>
            </a:rPr>
            <a:t>وصف وتحليل التنظيم المدرسي</a:t>
          </a:r>
          <a:endParaRPr lang="fr-FR" sz="26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35D2E326-EAC9-4579-9704-F843433F32FC}" type="parTrans" cxnId="{48046458-F442-448D-9535-85E5EF4EB400}">
      <dgm:prSet/>
      <dgm:spPr/>
      <dgm:t>
        <a:bodyPr/>
        <a:lstStyle/>
        <a:p>
          <a:pPr rtl="1"/>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599BCF55-A0A2-462B-8DED-C1808940FD2E}" type="sibTrans" cxnId="{48046458-F442-448D-9535-85E5EF4EB400}">
      <dgm:prSet custT="1"/>
      <dgm:spPr/>
      <dgm:t>
        <a:bodyPr/>
        <a:lstStyle/>
        <a:p>
          <a:pPr rtl="1"/>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569CB78D-700B-43FE-A045-620592D5948A}">
      <dgm:prSet phldrT="[Texte]" custT="1"/>
      <dgm:spPr/>
      <dgm:t>
        <a:bodyPr/>
        <a:lstStyle/>
        <a:p>
          <a:pPr rtl="1">
            <a:lnSpc>
              <a:spcPct val="100000"/>
            </a:lnSpc>
            <a:spcAft>
              <a:spcPts val="0"/>
            </a:spcAft>
          </a:pPr>
          <a:r>
            <a:rPr lang="ar-DZ" sz="2600" b="1" smtClean="0">
              <a:latin typeface="Simplified Arabic" pitchFamily="18" charset="-78"/>
              <a:cs typeface="Simplified Arabic" pitchFamily="18" charset="-78"/>
            </a:rPr>
            <a:t>دراسة المدرسة في تحقيق المادة الاجتماعية</a:t>
          </a:r>
          <a:endParaRPr lang="fr-FR" sz="26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9C472C97-6ECD-461E-9F7D-BCBC7F17ACF2}" type="parTrans" cxnId="{5B55E47F-DF08-45B7-94CD-8873EC3027B7}">
      <dgm:prSet custT="1"/>
      <dgm:spPr/>
      <dgm:t>
        <a:bodyPr/>
        <a:lstStyle/>
        <a:p>
          <a:pPr rtl="1"/>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1E84393D-76E1-4F07-8BD4-D7CDD4C6AD8F}" type="sibTrans" cxnId="{5B55E47F-DF08-45B7-94CD-8873EC3027B7}">
      <dgm:prSet custT="1"/>
      <dgm:spPr/>
      <dgm:t>
        <a:bodyPr/>
        <a:lstStyle/>
        <a:p>
          <a:pPr rtl="1"/>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D1B4B0DC-DF0B-46BC-BE7E-A661268BFE80}">
      <dgm:prSet phldrT="[Texte]" custT="1"/>
      <dgm:spPr/>
      <dgm:t>
        <a:bodyPr/>
        <a:lstStyle/>
        <a:p>
          <a:pPr rtl="1"/>
          <a:r>
            <a:rPr lang="ar-DZ" sz="2200" b="1" dirty="0" smtClean="0">
              <a:latin typeface="Simplified Arabic" pitchFamily="18" charset="-78"/>
              <a:cs typeface="Simplified Arabic" pitchFamily="18" charset="-78"/>
            </a:rPr>
            <a:t>دراسة طرق نقل المعرفة، ودورها في أداء العمل والمؤثرات الداخلية والخارجية للتحصيل الدراسي</a:t>
          </a:r>
          <a:endParaRPr lang="fr-FR" sz="22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3CBD6BBA-59C1-4336-AB83-C52ECD326A68}" type="parTrans" cxnId="{E4E903FA-BDCE-48E6-85D5-7E2192DAF882}">
      <dgm:prSet/>
      <dgm:spPr/>
      <dgm:t>
        <a:bodyPr/>
        <a:lstStyle/>
        <a:p>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3FBA869B-CFCF-4760-9DB0-88A57C9B83EF}" type="sibTrans" cxnId="{E4E903FA-BDCE-48E6-85D5-7E2192DAF882}">
      <dgm:prSet custT="1"/>
      <dgm:spPr/>
      <dgm:t>
        <a:bodyPr/>
        <a:lstStyle/>
        <a:p>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72C76734-139E-4613-8AD4-83B7574A0857}" type="pres">
      <dgm:prSet presAssocID="{ECA0936D-D88F-48F1-8226-EA72C96A5829}" presName="cycle" presStyleCnt="0">
        <dgm:presLayoutVars>
          <dgm:dir/>
          <dgm:resizeHandles val="exact"/>
        </dgm:presLayoutVars>
      </dgm:prSet>
      <dgm:spPr/>
      <dgm:t>
        <a:bodyPr/>
        <a:lstStyle/>
        <a:p>
          <a:endParaRPr lang="fr-FR"/>
        </a:p>
      </dgm:t>
    </dgm:pt>
    <dgm:pt modelId="{BC63B022-F4A3-4CA5-9DE1-CCD6DB2F3CC2}" type="pres">
      <dgm:prSet presAssocID="{77C5ADCB-6E06-4265-A335-1A8E65055D46}" presName="dummy" presStyleCnt="0"/>
      <dgm:spPr/>
    </dgm:pt>
    <dgm:pt modelId="{116BE44E-595D-43BA-9DDB-FCD87806A65C}" type="pres">
      <dgm:prSet presAssocID="{77C5ADCB-6E06-4265-A335-1A8E65055D46}" presName="node" presStyleLbl="revTx" presStyleIdx="0" presStyleCnt="3">
        <dgm:presLayoutVars>
          <dgm:bulletEnabled val="1"/>
        </dgm:presLayoutVars>
      </dgm:prSet>
      <dgm:spPr/>
      <dgm:t>
        <a:bodyPr/>
        <a:lstStyle/>
        <a:p>
          <a:endParaRPr lang="fr-FR"/>
        </a:p>
      </dgm:t>
    </dgm:pt>
    <dgm:pt modelId="{D13D5CA9-6040-456D-81AC-1978E19825EE}" type="pres">
      <dgm:prSet presAssocID="{599BCF55-A0A2-462B-8DED-C1808940FD2E}" presName="sibTrans" presStyleLbl="node1" presStyleIdx="0" presStyleCnt="3" custLinFactNeighborX="1276" custLinFactNeighborY="-5879"/>
      <dgm:spPr/>
      <dgm:t>
        <a:bodyPr/>
        <a:lstStyle/>
        <a:p>
          <a:endParaRPr lang="fr-FR"/>
        </a:p>
      </dgm:t>
    </dgm:pt>
    <dgm:pt modelId="{13E3BFBC-C730-42C8-8EA9-552A0AF89355}" type="pres">
      <dgm:prSet presAssocID="{D1B4B0DC-DF0B-46BC-BE7E-A661268BFE80}" presName="dummy" presStyleCnt="0"/>
      <dgm:spPr/>
    </dgm:pt>
    <dgm:pt modelId="{16291F0D-EF9B-43DB-9825-C2180A87F00D}" type="pres">
      <dgm:prSet presAssocID="{D1B4B0DC-DF0B-46BC-BE7E-A661268BFE80}" presName="node" presStyleLbl="revTx" presStyleIdx="1" presStyleCnt="3">
        <dgm:presLayoutVars>
          <dgm:bulletEnabled val="1"/>
        </dgm:presLayoutVars>
      </dgm:prSet>
      <dgm:spPr/>
      <dgm:t>
        <a:bodyPr/>
        <a:lstStyle/>
        <a:p>
          <a:endParaRPr lang="fr-FR"/>
        </a:p>
      </dgm:t>
    </dgm:pt>
    <dgm:pt modelId="{B07F170D-F0A6-4290-8A25-E223C3919CB2}" type="pres">
      <dgm:prSet presAssocID="{3FBA869B-CFCF-4760-9DB0-88A57C9B83EF}" presName="sibTrans" presStyleLbl="node1" presStyleIdx="1" presStyleCnt="3" custScaleX="101854" custLinFactNeighborX="-751" custLinFactNeighborY="-4402"/>
      <dgm:spPr/>
      <dgm:t>
        <a:bodyPr/>
        <a:lstStyle/>
        <a:p>
          <a:endParaRPr lang="fr-FR"/>
        </a:p>
      </dgm:t>
    </dgm:pt>
    <dgm:pt modelId="{9DC2E581-2039-4370-A39D-5C558C630FBC}" type="pres">
      <dgm:prSet presAssocID="{569CB78D-700B-43FE-A045-620592D5948A}" presName="dummy" presStyleCnt="0"/>
      <dgm:spPr/>
    </dgm:pt>
    <dgm:pt modelId="{CE8482D0-EEE2-4304-80F8-B5B4DED718E6}" type="pres">
      <dgm:prSet presAssocID="{569CB78D-700B-43FE-A045-620592D5948A}" presName="node" presStyleLbl="revTx" presStyleIdx="2" presStyleCnt="3">
        <dgm:presLayoutVars>
          <dgm:bulletEnabled val="1"/>
        </dgm:presLayoutVars>
      </dgm:prSet>
      <dgm:spPr/>
      <dgm:t>
        <a:bodyPr/>
        <a:lstStyle/>
        <a:p>
          <a:endParaRPr lang="fr-FR"/>
        </a:p>
      </dgm:t>
    </dgm:pt>
    <dgm:pt modelId="{4D82719A-35E0-4472-9AEA-B2FB9438F7D8}" type="pres">
      <dgm:prSet presAssocID="{1E84393D-76E1-4F07-8BD4-D7CDD4C6AD8F}" presName="sibTrans" presStyleLbl="node1" presStyleIdx="2" presStyleCnt="3" custScaleY="114710"/>
      <dgm:spPr/>
      <dgm:t>
        <a:bodyPr/>
        <a:lstStyle/>
        <a:p>
          <a:endParaRPr lang="fr-FR"/>
        </a:p>
      </dgm:t>
    </dgm:pt>
  </dgm:ptLst>
  <dgm:cxnLst>
    <dgm:cxn modelId="{1AE2DA0F-8E54-40AC-BC75-AE7D22481A8D}" type="presOf" srcId="{569CB78D-700B-43FE-A045-620592D5948A}" destId="{CE8482D0-EEE2-4304-80F8-B5B4DED718E6}" srcOrd="0" destOrd="0" presId="urn:microsoft.com/office/officeart/2005/8/layout/cycle1"/>
    <dgm:cxn modelId="{CEDB7843-7506-4BDF-A5F5-6512E882D1A7}" type="presOf" srcId="{599BCF55-A0A2-462B-8DED-C1808940FD2E}" destId="{D13D5CA9-6040-456D-81AC-1978E19825EE}" srcOrd="0" destOrd="0" presId="urn:microsoft.com/office/officeart/2005/8/layout/cycle1"/>
    <dgm:cxn modelId="{E4E903FA-BDCE-48E6-85D5-7E2192DAF882}" srcId="{ECA0936D-D88F-48F1-8226-EA72C96A5829}" destId="{D1B4B0DC-DF0B-46BC-BE7E-A661268BFE80}" srcOrd="1" destOrd="0" parTransId="{3CBD6BBA-59C1-4336-AB83-C52ECD326A68}" sibTransId="{3FBA869B-CFCF-4760-9DB0-88A57C9B83EF}"/>
    <dgm:cxn modelId="{922CB9AA-0EA0-4605-A683-B7F25ACDB6D5}" type="presOf" srcId="{77C5ADCB-6E06-4265-A335-1A8E65055D46}" destId="{116BE44E-595D-43BA-9DDB-FCD87806A65C}" srcOrd="0" destOrd="0" presId="urn:microsoft.com/office/officeart/2005/8/layout/cycle1"/>
    <dgm:cxn modelId="{9FCC9AB3-EC3E-4195-BAFF-DD398952F628}" type="presOf" srcId="{D1B4B0DC-DF0B-46BC-BE7E-A661268BFE80}" destId="{16291F0D-EF9B-43DB-9825-C2180A87F00D}" srcOrd="0" destOrd="0" presId="urn:microsoft.com/office/officeart/2005/8/layout/cycle1"/>
    <dgm:cxn modelId="{5B55E47F-DF08-45B7-94CD-8873EC3027B7}" srcId="{ECA0936D-D88F-48F1-8226-EA72C96A5829}" destId="{569CB78D-700B-43FE-A045-620592D5948A}" srcOrd="2" destOrd="0" parTransId="{9C472C97-6ECD-461E-9F7D-BCBC7F17ACF2}" sibTransId="{1E84393D-76E1-4F07-8BD4-D7CDD4C6AD8F}"/>
    <dgm:cxn modelId="{97D8B981-1B05-4993-83CB-ED2D67F528B5}" type="presOf" srcId="{1E84393D-76E1-4F07-8BD4-D7CDD4C6AD8F}" destId="{4D82719A-35E0-4472-9AEA-B2FB9438F7D8}" srcOrd="0" destOrd="0" presId="urn:microsoft.com/office/officeart/2005/8/layout/cycle1"/>
    <dgm:cxn modelId="{37007AA4-4F1B-49FF-BBF9-A3F5F6F59B9F}" type="presOf" srcId="{3FBA869B-CFCF-4760-9DB0-88A57C9B83EF}" destId="{B07F170D-F0A6-4290-8A25-E223C3919CB2}" srcOrd="0" destOrd="0" presId="urn:microsoft.com/office/officeart/2005/8/layout/cycle1"/>
    <dgm:cxn modelId="{48046458-F442-448D-9535-85E5EF4EB400}" srcId="{ECA0936D-D88F-48F1-8226-EA72C96A5829}" destId="{77C5ADCB-6E06-4265-A335-1A8E65055D46}" srcOrd="0" destOrd="0" parTransId="{35D2E326-EAC9-4579-9704-F843433F32FC}" sibTransId="{599BCF55-A0A2-462B-8DED-C1808940FD2E}"/>
    <dgm:cxn modelId="{649E0C32-14E3-4AF2-B128-FB43ACC5E1F4}" type="presOf" srcId="{ECA0936D-D88F-48F1-8226-EA72C96A5829}" destId="{72C76734-139E-4613-8AD4-83B7574A0857}" srcOrd="0" destOrd="0" presId="urn:microsoft.com/office/officeart/2005/8/layout/cycle1"/>
    <dgm:cxn modelId="{078BE6A6-BD57-491B-8907-E45162A4C981}" type="presParOf" srcId="{72C76734-139E-4613-8AD4-83B7574A0857}" destId="{BC63B022-F4A3-4CA5-9DE1-CCD6DB2F3CC2}" srcOrd="0" destOrd="0" presId="urn:microsoft.com/office/officeart/2005/8/layout/cycle1"/>
    <dgm:cxn modelId="{30A290A7-2C7C-4DB2-849D-35C5F624C4E5}" type="presParOf" srcId="{72C76734-139E-4613-8AD4-83B7574A0857}" destId="{116BE44E-595D-43BA-9DDB-FCD87806A65C}" srcOrd="1" destOrd="0" presId="urn:microsoft.com/office/officeart/2005/8/layout/cycle1"/>
    <dgm:cxn modelId="{FE76BBAC-B6F5-4E20-AFA3-21766A607C42}" type="presParOf" srcId="{72C76734-139E-4613-8AD4-83B7574A0857}" destId="{D13D5CA9-6040-456D-81AC-1978E19825EE}" srcOrd="2" destOrd="0" presId="urn:microsoft.com/office/officeart/2005/8/layout/cycle1"/>
    <dgm:cxn modelId="{ACEB2F8E-1853-4C49-A72E-38B8A96CDE81}" type="presParOf" srcId="{72C76734-139E-4613-8AD4-83B7574A0857}" destId="{13E3BFBC-C730-42C8-8EA9-552A0AF89355}" srcOrd="3" destOrd="0" presId="urn:microsoft.com/office/officeart/2005/8/layout/cycle1"/>
    <dgm:cxn modelId="{4EB6DCD7-6106-410E-AC21-A2D277D4C505}" type="presParOf" srcId="{72C76734-139E-4613-8AD4-83B7574A0857}" destId="{16291F0D-EF9B-43DB-9825-C2180A87F00D}" srcOrd="4" destOrd="0" presId="urn:microsoft.com/office/officeart/2005/8/layout/cycle1"/>
    <dgm:cxn modelId="{DEFBB8EC-7E3F-4131-8E4C-E4E5DE094867}" type="presParOf" srcId="{72C76734-139E-4613-8AD4-83B7574A0857}" destId="{B07F170D-F0A6-4290-8A25-E223C3919CB2}" srcOrd="5" destOrd="0" presId="urn:microsoft.com/office/officeart/2005/8/layout/cycle1"/>
    <dgm:cxn modelId="{B2F1F819-05B9-48C3-BEEF-E7675C48D38E}" type="presParOf" srcId="{72C76734-139E-4613-8AD4-83B7574A0857}" destId="{9DC2E581-2039-4370-A39D-5C558C630FBC}" srcOrd="6" destOrd="0" presId="urn:microsoft.com/office/officeart/2005/8/layout/cycle1"/>
    <dgm:cxn modelId="{F4B93E86-375A-42C6-8DE0-252DCBDC49E0}" type="presParOf" srcId="{72C76734-139E-4613-8AD4-83B7574A0857}" destId="{CE8482D0-EEE2-4304-80F8-B5B4DED718E6}" srcOrd="7" destOrd="0" presId="urn:microsoft.com/office/officeart/2005/8/layout/cycle1"/>
    <dgm:cxn modelId="{677EB666-E9CE-46B9-BA15-59D7F29B4831}" type="presParOf" srcId="{72C76734-139E-4613-8AD4-83B7574A0857}" destId="{4D82719A-35E0-4472-9AEA-B2FB9438F7D8}" srcOrd="8" destOrd="0" presId="urn:microsoft.com/office/officeart/2005/8/layout/cycle1"/>
  </dgm:cxnLst>
  <dgm:bg/>
  <dgm:whole>
    <a:ln w="28575">
      <a:noFill/>
    </a:ln>
  </dgm:whole>
</dgm:dataModel>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DDCDC0-3E8F-473F-95D8-41C0C251E1E4}" type="datetimeFigureOut">
              <a:rPr lang="fr-FR" smtClean="0"/>
              <a:pPr/>
              <a:t>24/09/2022</a:t>
            </a:fld>
            <a:endParaRPr lang="fr-FR"/>
          </a:p>
        </p:txBody>
      </p:sp>
      <p:sp>
        <p:nvSpPr>
          <p:cNvPr id="4" name="Espace réservé de l'image des diapositives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E76CB-1C0B-4258-B86B-4CA31AB3442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0413"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87073" y="69756"/>
            <a:ext cx="1201626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726975" y="3200400"/>
            <a:ext cx="8533289"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C6430DBB-9FD5-43E7-88F1-55A569E9525E}" type="datetimeFigureOut">
              <a:rPr lang="nl-BE" smtClean="0"/>
              <a:pPr/>
              <a:t>24/09/2022</a:t>
            </a:fld>
            <a:endParaRPr lang="nl-BE"/>
          </a:p>
        </p:txBody>
      </p:sp>
      <p:sp>
        <p:nvSpPr>
          <p:cNvPr id="17" name="Espace réservé du pied de page 16"/>
          <p:cNvSpPr>
            <a:spLocks noGrp="1"/>
          </p:cNvSpPr>
          <p:nvPr>
            <p:ph type="ftr" sz="quarter" idx="11"/>
          </p:nvPr>
        </p:nvSpPr>
        <p:spPr/>
        <p:txBody>
          <a:bodyPr/>
          <a:lstStyle/>
          <a:p>
            <a:endParaRPr lang="nl-BE"/>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EE336665-E7E9-4861-9ADF-F11A47CBAD79}" type="slidenum">
              <a:rPr lang="nl-BE" smtClean="0"/>
              <a:pPr/>
              <a:t>‹N°›</a:t>
            </a:fld>
            <a:endParaRPr lang="nl-BE"/>
          </a:p>
        </p:txBody>
      </p:sp>
      <p:sp>
        <p:nvSpPr>
          <p:cNvPr id="7" name="Rectangle 6"/>
          <p:cNvSpPr/>
          <p:nvPr/>
        </p:nvSpPr>
        <p:spPr>
          <a:xfrm>
            <a:off x="83898" y="1449304"/>
            <a:ext cx="12027150"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83898" y="1396720"/>
            <a:ext cx="12027150"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83898" y="2976649"/>
            <a:ext cx="12027150"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609521" y="1505931"/>
            <a:ext cx="10971372"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6430DBB-9FD5-43E7-88F1-55A569E9525E}" type="datetimeFigureOut">
              <a:rPr lang="nl-BE" smtClean="0"/>
              <a:pPr/>
              <a:t>24/09/2022</a:t>
            </a:fld>
            <a:endParaRPr lang="nl-BE"/>
          </a:p>
        </p:txBody>
      </p:sp>
      <p:sp>
        <p:nvSpPr>
          <p:cNvPr id="5" name="Espace réservé du pied de page 4"/>
          <p:cNvSpPr>
            <a:spLocks noGrp="1"/>
          </p:cNvSpPr>
          <p:nvPr>
            <p:ph type="ftr" sz="quarter" idx="11"/>
          </p:nvPr>
        </p:nvSpPr>
        <p:spPr/>
        <p:txBody>
          <a:bodyPr/>
          <a:lstStyle/>
          <a:p>
            <a:endParaRPr lang="nl-BE"/>
          </a:p>
        </p:txBody>
      </p:sp>
      <p:sp>
        <p:nvSpPr>
          <p:cNvPr id="6" name="Espace réservé du numéro de diapositive 5"/>
          <p:cNvSpPr>
            <a:spLocks noGrp="1"/>
          </p:cNvSpPr>
          <p:nvPr>
            <p:ph type="sldNum" sz="quarter" idx="12"/>
          </p:nvPr>
        </p:nvSpPr>
        <p:spPr/>
        <p:txBody>
          <a:bodyPr/>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8049" y="274642"/>
            <a:ext cx="2681891"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219041" y="274641"/>
            <a:ext cx="7415835"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6430DBB-9FD5-43E7-88F1-55A569E9525E}" type="datetimeFigureOut">
              <a:rPr lang="nl-BE" smtClean="0"/>
              <a:pPr/>
              <a:t>24/09/2022</a:t>
            </a:fld>
            <a:endParaRPr lang="nl-BE"/>
          </a:p>
        </p:txBody>
      </p:sp>
      <p:sp>
        <p:nvSpPr>
          <p:cNvPr id="5" name="Espace réservé du pied de page 4"/>
          <p:cNvSpPr>
            <a:spLocks noGrp="1"/>
          </p:cNvSpPr>
          <p:nvPr>
            <p:ph type="ftr" sz="quarter" idx="11"/>
          </p:nvPr>
        </p:nvSpPr>
        <p:spPr/>
        <p:txBody>
          <a:bodyPr/>
          <a:lstStyle/>
          <a:p>
            <a:endParaRPr lang="nl-BE"/>
          </a:p>
        </p:txBody>
      </p:sp>
      <p:sp>
        <p:nvSpPr>
          <p:cNvPr id="6" name="Espace réservé du numéro de diapositive 5"/>
          <p:cNvSpPr>
            <a:spLocks noGrp="1"/>
          </p:cNvSpPr>
          <p:nvPr>
            <p:ph type="sldNum" sz="quarter" idx="12"/>
          </p:nvPr>
        </p:nvSpPr>
        <p:spPr/>
        <p:txBody>
          <a:bodyPr/>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C6430DBB-9FD5-43E7-88F1-55A569E9525E}" type="datetimeFigureOut">
              <a:rPr lang="nl-BE" smtClean="0"/>
              <a:pPr/>
              <a:t>24/09/2022</a:t>
            </a:fld>
            <a:endParaRPr lang="nl-BE"/>
          </a:p>
        </p:txBody>
      </p:sp>
      <p:sp>
        <p:nvSpPr>
          <p:cNvPr id="5" name="Espace réservé du pied de page 4"/>
          <p:cNvSpPr>
            <a:spLocks noGrp="1"/>
          </p:cNvSpPr>
          <p:nvPr>
            <p:ph type="ftr" sz="quarter" idx="11"/>
          </p:nvPr>
        </p:nvSpPr>
        <p:spPr/>
        <p:txBody>
          <a:bodyPr/>
          <a:lstStyle/>
          <a:p>
            <a:endParaRPr lang="nl-BE"/>
          </a:p>
        </p:txBody>
      </p:sp>
      <p:sp>
        <p:nvSpPr>
          <p:cNvPr id="6" name="Espace réservé du numéro de diapositive 5"/>
          <p:cNvSpPr>
            <a:spLocks noGrp="1"/>
          </p:cNvSpPr>
          <p:nvPr>
            <p:ph type="sldNum" sz="quarter" idx="12"/>
          </p:nvPr>
        </p:nvSpPr>
        <p:spPr/>
        <p:txBody>
          <a:bodyPr/>
          <a:lstStyle/>
          <a:p>
            <a:fld id="{EE336665-E7E9-4861-9ADF-F11A47CBAD79}" type="slidenum">
              <a:rPr lang="nl-BE" smtClean="0"/>
              <a:pPr/>
              <a:t>‹N°›</a:t>
            </a:fld>
            <a:endParaRPr lang="nl-BE"/>
          </a:p>
        </p:txBody>
      </p:sp>
      <p:sp>
        <p:nvSpPr>
          <p:cNvPr id="8" name="Espace réservé du contenu 7"/>
          <p:cNvSpPr>
            <a:spLocks noGrp="1"/>
          </p:cNvSpPr>
          <p:nvPr>
            <p:ph sz="quarter" idx="1"/>
          </p:nvPr>
        </p:nvSpPr>
        <p:spPr>
          <a:xfrm>
            <a:off x="1219041" y="1447800"/>
            <a:ext cx="10361851"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transition spd="med">
    <p:pull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0413"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87073" y="69756"/>
            <a:ext cx="1201626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62959" y="952501"/>
            <a:ext cx="10361851"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62959" y="2547938"/>
            <a:ext cx="10361851"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6430DBB-9FD5-43E7-88F1-55A569E9525E}" type="datetimeFigureOut">
              <a:rPr lang="nl-BE" smtClean="0"/>
              <a:pPr/>
              <a:t>24/09/2022</a:t>
            </a:fld>
            <a:endParaRPr lang="nl-BE"/>
          </a:p>
        </p:txBody>
      </p:sp>
      <p:sp>
        <p:nvSpPr>
          <p:cNvPr id="5" name="Espace réservé du pied de page 4"/>
          <p:cNvSpPr>
            <a:spLocks noGrp="1"/>
          </p:cNvSpPr>
          <p:nvPr>
            <p:ph type="ftr" sz="quarter" idx="11"/>
          </p:nvPr>
        </p:nvSpPr>
        <p:spPr>
          <a:xfrm>
            <a:off x="1066661" y="6172200"/>
            <a:ext cx="5333306" cy="457200"/>
          </a:xfrm>
        </p:spPr>
        <p:txBody>
          <a:bodyPr/>
          <a:lstStyle/>
          <a:p>
            <a:endParaRPr lang="nl-BE"/>
          </a:p>
        </p:txBody>
      </p:sp>
      <p:sp>
        <p:nvSpPr>
          <p:cNvPr id="7" name="Rectangle 6"/>
          <p:cNvSpPr/>
          <p:nvPr/>
        </p:nvSpPr>
        <p:spPr>
          <a:xfrm flipV="1">
            <a:off x="92538" y="2376830"/>
            <a:ext cx="12016456"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2183" y="2341476"/>
            <a:ext cx="12016810"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064" y="2468880"/>
            <a:ext cx="12017930"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95046" y="6208776"/>
            <a:ext cx="609521" cy="457200"/>
          </a:xfrm>
        </p:spPr>
        <p:txBody>
          <a:bodyPr/>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C6430DBB-9FD5-43E7-88F1-55A569E9525E}" type="datetimeFigureOut">
              <a:rPr lang="nl-BE" smtClean="0"/>
              <a:pPr/>
              <a:t>24/09/2022</a:t>
            </a:fld>
            <a:endParaRPr lang="nl-BE"/>
          </a:p>
        </p:txBody>
      </p:sp>
      <p:sp>
        <p:nvSpPr>
          <p:cNvPr id="6" name="Espace réservé du pied de page 5"/>
          <p:cNvSpPr>
            <a:spLocks noGrp="1"/>
          </p:cNvSpPr>
          <p:nvPr>
            <p:ph type="ftr" sz="quarter" idx="11"/>
          </p:nvPr>
        </p:nvSpPr>
        <p:spPr/>
        <p:txBody>
          <a:bodyPr/>
          <a:lstStyle/>
          <a:p>
            <a:endParaRPr lang="nl-BE"/>
          </a:p>
        </p:txBody>
      </p:sp>
      <p:sp>
        <p:nvSpPr>
          <p:cNvPr id="7" name="Espace réservé du numéro de diapositive 6"/>
          <p:cNvSpPr>
            <a:spLocks noGrp="1"/>
          </p:cNvSpPr>
          <p:nvPr>
            <p:ph type="sldNum" sz="quarter" idx="12"/>
          </p:nvPr>
        </p:nvSpPr>
        <p:spPr/>
        <p:txBody>
          <a:bodyPr/>
          <a:lstStyle/>
          <a:p>
            <a:fld id="{EE336665-E7E9-4861-9ADF-F11A47CBAD79}" type="slidenum">
              <a:rPr lang="nl-BE" smtClean="0"/>
              <a:pPr/>
              <a:t>‹N°›</a:t>
            </a:fld>
            <a:endParaRPr lang="nl-BE"/>
          </a:p>
        </p:txBody>
      </p:sp>
      <p:sp>
        <p:nvSpPr>
          <p:cNvPr id="9" name="Espace réservé du contenu 8"/>
          <p:cNvSpPr>
            <a:spLocks noGrp="1"/>
          </p:cNvSpPr>
          <p:nvPr>
            <p:ph sz="quarter" idx="1"/>
          </p:nvPr>
        </p:nvSpPr>
        <p:spPr>
          <a:xfrm>
            <a:off x="1219041" y="1447800"/>
            <a:ext cx="4998069"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6577744" y="1447800"/>
            <a:ext cx="4998069"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transition spd="med">
    <p:pull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219041" y="273050"/>
            <a:ext cx="10361851"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219041" y="1447800"/>
            <a:ext cx="497775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603140" y="1447800"/>
            <a:ext cx="497775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C6430DBB-9FD5-43E7-88F1-55A569E9525E}" type="datetimeFigureOut">
              <a:rPr lang="nl-BE" smtClean="0"/>
              <a:pPr/>
              <a:t>24/09/2022</a:t>
            </a:fld>
            <a:endParaRPr lang="nl-BE"/>
          </a:p>
        </p:txBody>
      </p:sp>
      <p:sp>
        <p:nvSpPr>
          <p:cNvPr id="8" name="Espace réservé du pied de page 7"/>
          <p:cNvSpPr>
            <a:spLocks noGrp="1"/>
          </p:cNvSpPr>
          <p:nvPr>
            <p:ph type="ftr" sz="quarter" idx="11"/>
          </p:nvPr>
        </p:nvSpPr>
        <p:spPr/>
        <p:txBody>
          <a:bodyPr/>
          <a:lstStyle/>
          <a:p>
            <a:endParaRPr lang="nl-BE"/>
          </a:p>
        </p:txBody>
      </p:sp>
      <p:sp>
        <p:nvSpPr>
          <p:cNvPr id="9" name="Espace réservé du numéro de diapositive 8"/>
          <p:cNvSpPr>
            <a:spLocks noGrp="1"/>
          </p:cNvSpPr>
          <p:nvPr>
            <p:ph type="sldNum" sz="quarter" idx="12"/>
          </p:nvPr>
        </p:nvSpPr>
        <p:spPr/>
        <p:txBody>
          <a:bodyPr/>
          <a:lstStyle/>
          <a:p>
            <a:fld id="{EE336665-E7E9-4861-9ADF-F11A47CBAD79}" type="slidenum">
              <a:rPr lang="nl-BE" smtClean="0"/>
              <a:pPr/>
              <a:t>‹N°›</a:t>
            </a:fld>
            <a:endParaRPr lang="nl-BE"/>
          </a:p>
        </p:txBody>
      </p:sp>
      <p:sp>
        <p:nvSpPr>
          <p:cNvPr id="11" name="Espace réservé du contenu 10"/>
          <p:cNvSpPr>
            <a:spLocks noGrp="1"/>
          </p:cNvSpPr>
          <p:nvPr>
            <p:ph sz="half" idx="2"/>
          </p:nvPr>
        </p:nvSpPr>
        <p:spPr>
          <a:xfrm>
            <a:off x="1219041" y="2247900"/>
            <a:ext cx="4977752"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6603140" y="2247900"/>
            <a:ext cx="4977752"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transition spd="med">
    <p:pull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6430DBB-9FD5-43E7-88F1-55A569E9525E}" type="datetimeFigureOut">
              <a:rPr lang="nl-BE" smtClean="0"/>
              <a:pPr/>
              <a:t>24/09/2022</a:t>
            </a:fld>
            <a:endParaRPr lang="nl-BE"/>
          </a:p>
        </p:txBody>
      </p:sp>
      <p:sp>
        <p:nvSpPr>
          <p:cNvPr id="4" name="Espace réservé du pied de page 3"/>
          <p:cNvSpPr>
            <a:spLocks noGrp="1"/>
          </p:cNvSpPr>
          <p:nvPr>
            <p:ph type="ftr" sz="quarter" idx="11"/>
          </p:nvPr>
        </p:nvSpPr>
        <p:spPr/>
        <p:txBody>
          <a:bodyPr/>
          <a:lstStyle/>
          <a:p>
            <a:endParaRPr lang="nl-BE"/>
          </a:p>
        </p:txBody>
      </p:sp>
      <p:sp>
        <p:nvSpPr>
          <p:cNvPr id="5" name="Espace réservé du numéro de diapositive 4"/>
          <p:cNvSpPr>
            <a:spLocks noGrp="1"/>
          </p:cNvSpPr>
          <p:nvPr>
            <p:ph type="sldNum" sz="quarter" idx="12"/>
          </p:nvPr>
        </p:nvSpPr>
        <p:spPr/>
        <p:txBody>
          <a:bodyPr/>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6430DBB-9FD5-43E7-88F1-55A569E9525E}" type="datetimeFigureOut">
              <a:rPr lang="nl-BE" smtClean="0"/>
              <a:pPr/>
              <a:t>24/09/2022</a:t>
            </a:fld>
            <a:endParaRPr lang="nl-BE"/>
          </a:p>
        </p:txBody>
      </p:sp>
      <p:sp>
        <p:nvSpPr>
          <p:cNvPr id="3" name="Espace réservé du pied de page 2"/>
          <p:cNvSpPr>
            <a:spLocks noGrp="1"/>
          </p:cNvSpPr>
          <p:nvPr>
            <p:ph type="ftr" sz="quarter" idx="11"/>
          </p:nvPr>
        </p:nvSpPr>
        <p:spPr/>
        <p:txBody>
          <a:bodyPr/>
          <a:lstStyle/>
          <a:p>
            <a:endParaRPr lang="nl-BE"/>
          </a:p>
        </p:txBody>
      </p:sp>
      <p:sp>
        <p:nvSpPr>
          <p:cNvPr id="4" name="Espace réservé du numéro de diapositive 3"/>
          <p:cNvSpPr>
            <a:spLocks noGrp="1"/>
          </p:cNvSpPr>
          <p:nvPr>
            <p:ph type="sldNum" sz="quarter" idx="12"/>
          </p:nvPr>
        </p:nvSpPr>
        <p:spPr/>
        <p:txBody>
          <a:bodyPr/>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12190413"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85333" y="69755"/>
            <a:ext cx="1201626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219041" y="273050"/>
            <a:ext cx="10361851"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219041" y="1600200"/>
            <a:ext cx="2539669"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6430DBB-9FD5-43E7-88F1-55A569E9525E}" type="datetimeFigureOut">
              <a:rPr lang="nl-BE" smtClean="0"/>
              <a:pPr/>
              <a:t>24/09/2022</a:t>
            </a:fld>
            <a:endParaRPr lang="nl-BE"/>
          </a:p>
        </p:txBody>
      </p:sp>
      <p:sp>
        <p:nvSpPr>
          <p:cNvPr id="6" name="Espace réservé du pied de page 5"/>
          <p:cNvSpPr>
            <a:spLocks noGrp="1"/>
          </p:cNvSpPr>
          <p:nvPr>
            <p:ph type="ftr" sz="quarter" idx="11"/>
          </p:nvPr>
        </p:nvSpPr>
        <p:spPr/>
        <p:txBody>
          <a:bodyPr/>
          <a:lstStyle/>
          <a:p>
            <a:endParaRPr lang="nl-BE"/>
          </a:p>
        </p:txBody>
      </p:sp>
      <p:sp>
        <p:nvSpPr>
          <p:cNvPr id="7" name="Espace réservé du numéro de diapositive 6"/>
          <p:cNvSpPr>
            <a:spLocks noGrp="1"/>
          </p:cNvSpPr>
          <p:nvPr>
            <p:ph type="sldNum" sz="quarter" idx="12"/>
          </p:nvPr>
        </p:nvSpPr>
        <p:spPr/>
        <p:txBody>
          <a:bodyPr/>
          <a:lstStyle/>
          <a:p>
            <a:fld id="{EE336665-E7E9-4861-9ADF-F11A47CBAD79}" type="slidenum">
              <a:rPr lang="nl-BE" smtClean="0"/>
              <a:pPr/>
              <a:t>‹N°›</a:t>
            </a:fld>
            <a:endParaRPr lang="nl-BE"/>
          </a:p>
        </p:txBody>
      </p:sp>
      <p:sp>
        <p:nvSpPr>
          <p:cNvPr id="11" name="Espace réservé du contenu 10"/>
          <p:cNvSpPr>
            <a:spLocks noGrp="1"/>
          </p:cNvSpPr>
          <p:nvPr>
            <p:ph sz="quarter" idx="1"/>
          </p:nvPr>
        </p:nvSpPr>
        <p:spPr>
          <a:xfrm>
            <a:off x="3961884" y="1600200"/>
            <a:ext cx="7619008"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transition spd="med">
    <p:pull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219042" y="4900550"/>
            <a:ext cx="975233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1219042" y="5445825"/>
            <a:ext cx="975233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6430DBB-9FD5-43E7-88F1-55A569E9525E}" type="datetimeFigureOut">
              <a:rPr lang="nl-BE" smtClean="0"/>
              <a:pPr/>
              <a:t>24/09/2022</a:t>
            </a:fld>
            <a:endParaRPr lang="nl-BE"/>
          </a:p>
        </p:txBody>
      </p:sp>
      <p:sp>
        <p:nvSpPr>
          <p:cNvPr id="6" name="Espace réservé du pied de page 5"/>
          <p:cNvSpPr>
            <a:spLocks noGrp="1"/>
          </p:cNvSpPr>
          <p:nvPr>
            <p:ph type="ftr" sz="quarter" idx="11"/>
          </p:nvPr>
        </p:nvSpPr>
        <p:spPr>
          <a:xfrm>
            <a:off x="1219041" y="6172200"/>
            <a:ext cx="5180926" cy="457200"/>
          </a:xfrm>
        </p:spPr>
        <p:txBody>
          <a:bodyPr/>
          <a:lstStyle/>
          <a:p>
            <a:endParaRPr lang="nl-BE"/>
          </a:p>
        </p:txBody>
      </p:sp>
      <p:sp>
        <p:nvSpPr>
          <p:cNvPr id="7" name="Espace réservé du numéro de diapositive 6"/>
          <p:cNvSpPr>
            <a:spLocks noGrp="1"/>
          </p:cNvSpPr>
          <p:nvPr>
            <p:ph type="sldNum" sz="quarter" idx="12"/>
          </p:nvPr>
        </p:nvSpPr>
        <p:spPr>
          <a:xfrm>
            <a:off x="195046" y="6208776"/>
            <a:ext cx="609521" cy="457200"/>
          </a:xfrm>
        </p:spPr>
        <p:txBody>
          <a:bodyPr/>
          <a:lstStyle/>
          <a:p>
            <a:fld id="{EE336665-E7E9-4861-9ADF-F11A47CBAD79}" type="slidenum">
              <a:rPr lang="nl-BE" smtClean="0"/>
              <a:pPr/>
              <a:t>‹N°›</a:t>
            </a:fld>
            <a:endParaRPr lang="nl-BE"/>
          </a:p>
        </p:txBody>
      </p:sp>
      <p:sp>
        <p:nvSpPr>
          <p:cNvPr id="11" name="Rectangle 10"/>
          <p:cNvSpPr/>
          <p:nvPr/>
        </p:nvSpPr>
        <p:spPr>
          <a:xfrm flipV="1">
            <a:off x="91064" y="4683555"/>
            <a:ext cx="12007557"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91333" y="4650475"/>
            <a:ext cx="1200728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91336" y="4773225"/>
            <a:ext cx="12007286"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91066" y="66676"/>
            <a:ext cx="12000935"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transition spd="med">
    <p:pull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0413"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85333" y="69755"/>
            <a:ext cx="1201626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1219041" y="274638"/>
            <a:ext cx="10361851"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1219041" y="1447800"/>
            <a:ext cx="10361851"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8228529" y="6191250"/>
            <a:ext cx="3301570" cy="476250"/>
          </a:xfrm>
          <a:prstGeom prst="rect">
            <a:avLst/>
          </a:prstGeom>
        </p:spPr>
        <p:txBody>
          <a:bodyPr anchor="ctr" anchorCtr="0"/>
          <a:lstStyle>
            <a:lvl1pPr algn="r" eaLnBrk="1" latinLnBrk="0" hangingPunct="1">
              <a:defRPr kumimoji="0" sz="1400">
                <a:solidFill>
                  <a:schemeClr val="tx2"/>
                </a:solidFill>
              </a:defRPr>
            </a:lvl1pPr>
          </a:lstStyle>
          <a:p>
            <a:fld id="{C6430DBB-9FD5-43E7-88F1-55A569E9525E}" type="datetimeFigureOut">
              <a:rPr lang="nl-BE" smtClean="0"/>
              <a:pPr/>
              <a:t>24/09/2022</a:t>
            </a:fld>
            <a:endParaRPr lang="nl-BE"/>
          </a:p>
        </p:txBody>
      </p:sp>
      <p:sp>
        <p:nvSpPr>
          <p:cNvPr id="3" name="Espace réservé du pied de page 2"/>
          <p:cNvSpPr>
            <a:spLocks noGrp="1"/>
          </p:cNvSpPr>
          <p:nvPr>
            <p:ph type="ftr" sz="quarter" idx="3"/>
          </p:nvPr>
        </p:nvSpPr>
        <p:spPr>
          <a:xfrm>
            <a:off x="1219041" y="6172200"/>
            <a:ext cx="5282512" cy="457200"/>
          </a:xfrm>
          <a:prstGeom prst="rect">
            <a:avLst/>
          </a:prstGeom>
        </p:spPr>
        <p:txBody>
          <a:bodyPr anchor="ctr" anchorCtr="0"/>
          <a:lstStyle>
            <a:lvl1pPr eaLnBrk="1" latinLnBrk="0" hangingPunct="1">
              <a:defRPr kumimoji="0" sz="1400">
                <a:solidFill>
                  <a:schemeClr val="tx2"/>
                </a:solidFill>
              </a:defRPr>
            </a:lvl1pPr>
          </a:lstStyle>
          <a:p>
            <a:endParaRPr lang="nl-BE"/>
          </a:p>
        </p:txBody>
      </p:sp>
      <p:sp>
        <p:nvSpPr>
          <p:cNvPr id="23" name="Espace réservé du numéro de diapositive 22"/>
          <p:cNvSpPr>
            <a:spLocks noGrp="1"/>
          </p:cNvSpPr>
          <p:nvPr>
            <p:ph type="sldNum" sz="quarter" idx="4"/>
          </p:nvPr>
        </p:nvSpPr>
        <p:spPr>
          <a:xfrm>
            <a:off x="195046" y="6210300"/>
            <a:ext cx="609521"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E336665-E7E9-4861-9ADF-F11A47CBAD79}" type="slidenum">
              <a:rPr lang="nl-BE" smtClean="0"/>
              <a:pPr/>
              <a:t>‹N°›</a:t>
            </a:fld>
            <a:endParaRPr lang="nl-BE"/>
          </a:p>
        </p:txBody>
      </p:sp>
    </p:spTree>
  </p:cSld>
  <p:clrMap bg1="lt1" tx1="dk1" bg2="lt2" tx2="dk2" accent1="accent1" accent2="accent2" accent3="accent3" accent4="accent4" accent5="accent5" accent6="accent6" hlink="hlink" folHlink="folHlink"/>
  <p:sldLayoutIdLst>
    <p:sldLayoutId id="2147484250" r:id="rId1"/>
    <p:sldLayoutId id="2147484251" r:id="rId2"/>
    <p:sldLayoutId id="2147484252" r:id="rId3"/>
    <p:sldLayoutId id="2147484253" r:id="rId4"/>
    <p:sldLayoutId id="2147484254" r:id="rId5"/>
    <p:sldLayoutId id="2147484255" r:id="rId6"/>
    <p:sldLayoutId id="2147484256" r:id="rId7"/>
    <p:sldLayoutId id="2147484257" r:id="rId8"/>
    <p:sldLayoutId id="2147484258" r:id="rId9"/>
    <p:sldLayoutId id="2147484259" r:id="rId10"/>
    <p:sldLayoutId id="2147484260" r:id="rId11"/>
    <p:sldLayoutId id="2147484261" r:id="rId12"/>
    <p:sldLayoutId id="2147483968" r:id="rId13"/>
    <p:sldLayoutId id="2147483969" r:id="rId14"/>
  </p:sldLayoutIdLst>
  <p:transition spd="med">
    <p:pull dir="d"/>
  </p:transition>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7.xml"/><Relationship Id="rId1" Type="http://schemas.openxmlformats.org/officeDocument/2006/relationships/audio" Target="file:///C:\Users\Raed-inf\Downloads\Music\Voix%20002.m4a"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d8a7d984d8b3d984d8a7d9851.gif"/>
          <p:cNvPicPr>
            <a:picLocks noChangeAspect="1"/>
          </p:cNvPicPr>
          <p:nvPr/>
        </p:nvPicPr>
        <p:blipFill>
          <a:blip r:embed="rId3"/>
          <a:stretch>
            <a:fillRect/>
          </a:stretch>
        </p:blipFill>
        <p:spPr>
          <a:xfrm>
            <a:off x="380166" y="571480"/>
            <a:ext cx="11501518" cy="5572164"/>
          </a:xfrm>
          <a:prstGeom prst="rect">
            <a:avLst/>
          </a:prstGeom>
        </p:spPr>
      </p:pic>
      <p:pic>
        <p:nvPicPr>
          <p:cNvPr id="5" name="Voix 002.m4a">
            <a:hlinkClick r:id="" action="ppaction://media"/>
          </p:cNvPr>
          <p:cNvPicPr>
            <a:picLocks noRot="1" noChangeAspect="1"/>
          </p:cNvPicPr>
          <p:nvPr>
            <a:audioFile r:link="rId1"/>
          </p:nvPr>
        </p:nvPicPr>
        <p:blipFill>
          <a:blip r:embed="rId4"/>
          <a:stretch>
            <a:fillRect/>
          </a:stretch>
        </p:blipFill>
        <p:spPr>
          <a:xfrm>
            <a:off x="11595932" y="6072206"/>
            <a:ext cx="304800" cy="304800"/>
          </a:xfrm>
          <a:prstGeom prst="rect">
            <a:avLst/>
          </a:prstGeom>
        </p:spPr>
      </p:pic>
    </p:spTree>
  </p:cSld>
  <p:clrMapOvr>
    <a:masterClrMapping/>
  </p:clrMapOvr>
  <p:transition spd="med" advClick="0" advTm="5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numSld="999" showWhenStopped="0">
                <p:cTn id="7"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380694" y="642918"/>
            <a:ext cx="7252544"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1200"/>
              </a:spcAft>
            </a:pPr>
            <a:r>
              <a:rPr lang="ar-DZ" sz="3800" dirty="0" smtClean="0">
                <a:latin typeface="Simplified Arabic" pitchFamily="18" charset="-78"/>
                <a:cs typeface="Simplified Arabic" pitchFamily="18" charset="-78"/>
              </a:rPr>
              <a:t>فمثلا يؤثر النظام الاقتصادي وفق الوظائف والمهن في المنتج والانتقاء، أيضا التعليم، يقوم بوظيفة الضبط الاجتماعي والتكامل ودورهما في نقل قيم المجتمع ويدعو بالضرورة لربط علاقة بين القيم السائدة والتربية والتعليم، والمؤسسات الدينية، بل مع الدولة ونظام الحكم. انطلاقا من هذه القضايا أو المنظور الفكري تقوم الوظيفة على أساس البحث.</a:t>
            </a:r>
            <a:endParaRPr lang="fr-FR" sz="3800" dirty="0" smtClean="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4" name="Image 3" descr="téléchargement (1).jpg"/>
          <p:cNvPicPr>
            <a:picLocks noChangeAspect="1"/>
          </p:cNvPicPr>
          <p:nvPr/>
        </p:nvPicPr>
        <p:blipFill>
          <a:blip r:embed="rId2"/>
          <a:srcRect l="47059"/>
          <a:stretch>
            <a:fillRect/>
          </a:stretch>
        </p:blipFill>
        <p:spPr>
          <a:xfrm>
            <a:off x="451604" y="1000108"/>
            <a:ext cx="3500462" cy="5143536"/>
          </a:xfrm>
          <a:prstGeom prst="rect">
            <a:avLst/>
          </a:prstGeom>
        </p:spPr>
      </p:pic>
    </p:spTree>
  </p:cSld>
  <p:clrMapOvr>
    <a:masterClrMapping/>
  </p:clrMapOvr>
  <p:transition spd="med" advClick="0"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edge">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880628" y="285728"/>
            <a:ext cx="5809535" cy="642942"/>
          </a:xfrm>
          <a:noFill/>
          <a:ln>
            <a:noFill/>
          </a:ln>
        </p:spPr>
        <p:style>
          <a:lnRef idx="1">
            <a:schemeClr val="accent1"/>
          </a:lnRef>
          <a:fillRef idx="2">
            <a:schemeClr val="accent1"/>
          </a:fillRef>
          <a:effectRef idx="1">
            <a:schemeClr val="accent1"/>
          </a:effectRef>
          <a:fontRef idx="minor">
            <a:schemeClr val="dk1"/>
          </a:fontRef>
        </p:style>
        <p:txBody>
          <a:bodyPr>
            <a:noAutofit/>
          </a:bodyPr>
          <a:lstStyle/>
          <a:p>
            <a:pPr marL="95250" indent="14288" algn="ctr" rtl="1">
              <a:buNone/>
            </a:pPr>
            <a:r>
              <a:rPr lang="ar-DZ" sz="3200" dirty="0" smtClean="0">
                <a:latin typeface="Simplified Arabic" pitchFamily="18" charset="-78"/>
                <a:cs typeface="Simplified Arabic" pitchFamily="18" charset="-78"/>
              </a:rPr>
              <a:t>الدراسة في ثلاث محاور </a:t>
            </a:r>
            <a:r>
              <a:rPr lang="ar-SA" sz="3200" dirty="0" smtClean="0">
                <a:latin typeface="Simplified Arabic" pitchFamily="18" charset="-78"/>
                <a:cs typeface="Simplified Arabic" pitchFamily="18" charset="-78"/>
              </a:rPr>
              <a:t>هي:</a:t>
            </a:r>
            <a:endParaRPr lang="fr-FR" sz="3200" dirty="0" smtClean="0">
              <a:latin typeface="Simplified Arabic" pitchFamily="18" charset="-78"/>
              <a:cs typeface="Simplified Arabic" pitchFamily="18" charset="-78"/>
            </a:endParaRPr>
          </a:p>
          <a:p>
            <a:pPr marL="0" indent="0" algn="ctr" rtl="1">
              <a:buNone/>
            </a:pPr>
            <a:endParaRPr lang="fr-FR" sz="3200" b="1" dirty="0">
              <a:solidFill>
                <a:schemeClr val="tx1"/>
              </a:solidFill>
              <a:latin typeface="Simplified Arabic" pitchFamily="18" charset="-78"/>
              <a:cs typeface="Simplified Arabic" pitchFamily="18" charset="-78"/>
            </a:endParaRPr>
          </a:p>
        </p:txBody>
      </p:sp>
      <p:graphicFrame>
        <p:nvGraphicFramePr>
          <p:cNvPr id="9" name="Diagramme 8"/>
          <p:cNvGraphicFramePr/>
          <p:nvPr/>
        </p:nvGraphicFramePr>
        <p:xfrm>
          <a:off x="2809058" y="1285860"/>
          <a:ext cx="8715436" cy="5143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age 3" descr="téléchargement (1).jpg"/>
          <p:cNvPicPr>
            <a:picLocks noChangeAspect="1"/>
          </p:cNvPicPr>
          <p:nvPr/>
        </p:nvPicPr>
        <p:blipFill>
          <a:blip r:embed="rId6" cstate="print"/>
          <a:stretch>
            <a:fillRect/>
          </a:stretch>
        </p:blipFill>
        <p:spPr>
          <a:xfrm>
            <a:off x="380166" y="928670"/>
            <a:ext cx="3000396" cy="5214974"/>
          </a:xfrm>
          <a:prstGeom prst="rect">
            <a:avLst/>
          </a:prstGeom>
        </p:spPr>
      </p:pic>
    </p:spTree>
  </p:cSld>
  <p:clrMapOvr>
    <a:masterClrMapping/>
  </p:clrMapOvr>
  <p:transition spd="med" advClick="0" advTm="60000">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9">
                                            <p:graphicEl>
                                              <a:dgm id="{116BE44E-595D-43BA-9DDB-FCD87806A65C}"/>
                                            </p:graphicEl>
                                          </p:spTgt>
                                        </p:tgtEl>
                                        <p:attrNameLst>
                                          <p:attrName>style.visibility</p:attrName>
                                        </p:attrNameLst>
                                      </p:cBhvr>
                                      <p:to>
                                        <p:strVal val="visible"/>
                                      </p:to>
                                    </p:set>
                                    <p:animEffect transition="in" filter="wheel(4)">
                                      <p:cBhvr>
                                        <p:cTn id="12" dur="2000"/>
                                        <p:tgtEl>
                                          <p:spTgt spid="9">
                                            <p:graphicEl>
                                              <a:dgm id="{116BE44E-595D-43BA-9DDB-FCD87806A65C}"/>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9">
                                            <p:graphicEl>
                                              <a:dgm id="{D13D5CA9-6040-456D-81AC-1978E19825EE}"/>
                                            </p:graphicEl>
                                          </p:spTgt>
                                        </p:tgtEl>
                                        <p:attrNameLst>
                                          <p:attrName>style.visibility</p:attrName>
                                        </p:attrNameLst>
                                      </p:cBhvr>
                                      <p:to>
                                        <p:strVal val="visible"/>
                                      </p:to>
                                    </p:set>
                                    <p:animEffect transition="in" filter="wheel(4)">
                                      <p:cBhvr>
                                        <p:cTn id="17" dur="2000"/>
                                        <p:tgtEl>
                                          <p:spTgt spid="9">
                                            <p:graphicEl>
                                              <a:dgm id="{D13D5CA9-6040-456D-81AC-1978E19825EE}"/>
                                            </p:graphicEl>
                                          </p:spTgt>
                                        </p:tgtEl>
                                      </p:cBhvr>
                                    </p:animEffect>
                                  </p:childTnLst>
                                </p:cTn>
                              </p:par>
                              <p:par>
                                <p:cTn id="18" presetID="21" presetClass="entr" presetSubtype="4" fill="hold" grpId="0" nodeType="withEffect">
                                  <p:stCondLst>
                                    <p:cond delay="0"/>
                                  </p:stCondLst>
                                  <p:childTnLst>
                                    <p:set>
                                      <p:cBhvr>
                                        <p:cTn id="19" dur="1" fill="hold">
                                          <p:stCondLst>
                                            <p:cond delay="0"/>
                                          </p:stCondLst>
                                        </p:cTn>
                                        <p:tgtEl>
                                          <p:spTgt spid="9">
                                            <p:graphicEl>
                                              <a:dgm id="{16291F0D-EF9B-43DB-9825-C2180A87F00D}"/>
                                            </p:graphicEl>
                                          </p:spTgt>
                                        </p:tgtEl>
                                        <p:attrNameLst>
                                          <p:attrName>style.visibility</p:attrName>
                                        </p:attrNameLst>
                                      </p:cBhvr>
                                      <p:to>
                                        <p:strVal val="visible"/>
                                      </p:to>
                                    </p:set>
                                    <p:animEffect transition="in" filter="wheel(4)">
                                      <p:cBhvr>
                                        <p:cTn id="20" dur="2000"/>
                                        <p:tgtEl>
                                          <p:spTgt spid="9">
                                            <p:graphicEl>
                                              <a:dgm id="{16291F0D-EF9B-43DB-9825-C2180A87F00D}"/>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grpId="0" nodeType="clickEffect">
                                  <p:stCondLst>
                                    <p:cond delay="0"/>
                                  </p:stCondLst>
                                  <p:childTnLst>
                                    <p:set>
                                      <p:cBhvr>
                                        <p:cTn id="24" dur="1" fill="hold">
                                          <p:stCondLst>
                                            <p:cond delay="0"/>
                                          </p:stCondLst>
                                        </p:cTn>
                                        <p:tgtEl>
                                          <p:spTgt spid="9">
                                            <p:graphicEl>
                                              <a:dgm id="{B07F170D-F0A6-4290-8A25-E223C3919CB2}"/>
                                            </p:graphicEl>
                                          </p:spTgt>
                                        </p:tgtEl>
                                        <p:attrNameLst>
                                          <p:attrName>style.visibility</p:attrName>
                                        </p:attrNameLst>
                                      </p:cBhvr>
                                      <p:to>
                                        <p:strVal val="visible"/>
                                      </p:to>
                                    </p:set>
                                    <p:animEffect transition="in" filter="wheel(4)">
                                      <p:cBhvr>
                                        <p:cTn id="25" dur="2000"/>
                                        <p:tgtEl>
                                          <p:spTgt spid="9">
                                            <p:graphicEl>
                                              <a:dgm id="{B07F170D-F0A6-4290-8A25-E223C3919CB2}"/>
                                            </p:graphicEl>
                                          </p:spTgt>
                                        </p:tgtEl>
                                      </p:cBhvr>
                                    </p:animEffect>
                                  </p:childTnLst>
                                </p:cTn>
                              </p:par>
                              <p:par>
                                <p:cTn id="26" presetID="21" presetClass="entr" presetSubtype="4" fill="hold" grpId="0" nodeType="withEffect">
                                  <p:stCondLst>
                                    <p:cond delay="0"/>
                                  </p:stCondLst>
                                  <p:childTnLst>
                                    <p:set>
                                      <p:cBhvr>
                                        <p:cTn id="27" dur="1" fill="hold">
                                          <p:stCondLst>
                                            <p:cond delay="0"/>
                                          </p:stCondLst>
                                        </p:cTn>
                                        <p:tgtEl>
                                          <p:spTgt spid="9">
                                            <p:graphicEl>
                                              <a:dgm id="{CE8482D0-EEE2-4304-80F8-B5B4DED718E6}"/>
                                            </p:graphicEl>
                                          </p:spTgt>
                                        </p:tgtEl>
                                        <p:attrNameLst>
                                          <p:attrName>style.visibility</p:attrName>
                                        </p:attrNameLst>
                                      </p:cBhvr>
                                      <p:to>
                                        <p:strVal val="visible"/>
                                      </p:to>
                                    </p:set>
                                    <p:animEffect transition="in" filter="wheel(4)">
                                      <p:cBhvr>
                                        <p:cTn id="28" dur="2000"/>
                                        <p:tgtEl>
                                          <p:spTgt spid="9">
                                            <p:graphicEl>
                                              <a:dgm id="{CE8482D0-EEE2-4304-80F8-B5B4DED718E6}"/>
                                            </p:graphicEl>
                                          </p:spTgt>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9">
                                            <p:graphicEl>
                                              <a:dgm id="{4D82719A-35E0-4472-9AEA-B2FB9438F7D8}"/>
                                            </p:graphicEl>
                                          </p:spTgt>
                                        </p:tgtEl>
                                        <p:attrNameLst>
                                          <p:attrName>style.visibility</p:attrName>
                                        </p:attrNameLst>
                                      </p:cBhvr>
                                      <p:to>
                                        <p:strVal val="visible"/>
                                      </p:to>
                                    </p:set>
                                    <p:animEffect transition="in" filter="wheel(4)">
                                      <p:cBhvr>
                                        <p:cTn id="31" dur="2000"/>
                                        <p:tgtEl>
                                          <p:spTgt spid="9">
                                            <p:graphicEl>
                                              <a:dgm id="{4D82719A-35E0-4472-9AEA-B2FB9438F7D8}"/>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0" presetClass="entr" presetSubtype="0"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edge">
                                      <p:cBhvr>
                                        <p:cTn id="3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9"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1451736" y="357166"/>
            <a:ext cx="9827371"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2</a:t>
            </a:r>
            <a:r>
              <a:rPr lang="ar-SA" sz="3600" b="1" dirty="0" smtClean="0">
                <a:latin typeface="Simplified Arabic" pitchFamily="18" charset="-78"/>
                <a:cs typeface="Simplified Arabic" pitchFamily="18" charset="-78"/>
              </a:rPr>
              <a:t>- </a:t>
            </a:r>
            <a:r>
              <a:rPr lang="ar-DZ" sz="3600" b="1" dirty="0" smtClean="0">
                <a:latin typeface="Simplified Arabic" pitchFamily="18" charset="-78"/>
                <a:cs typeface="Simplified Arabic" pitchFamily="18" charset="-78"/>
              </a:rPr>
              <a:t>الاتجاهات والمداخل البنائية الوظيفية في التربية</a:t>
            </a:r>
            <a:r>
              <a:rPr lang="ar-SA"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cxnSp>
        <p:nvCxnSpPr>
          <p:cNvPr id="10" name="Connecteur en angle 9"/>
          <p:cNvCxnSpPr/>
          <p:nvPr/>
        </p:nvCxnSpPr>
        <p:spPr>
          <a:xfrm flipH="1">
            <a:off x="10895116" y="692696"/>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 name="Arrondir un rectangle avec un coin diagonal 5"/>
          <p:cNvSpPr/>
          <p:nvPr/>
        </p:nvSpPr>
        <p:spPr>
          <a:xfrm>
            <a:off x="4452132" y="1500174"/>
            <a:ext cx="6715172" cy="4809146"/>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4000" dirty="0" smtClean="0">
                <a:latin typeface="Simplified Arabic" pitchFamily="18" charset="-78"/>
                <a:cs typeface="Simplified Arabic" pitchFamily="18" charset="-78"/>
              </a:rPr>
              <a:t>أشارت التحليلات السابقة إلى الجوانب الاجتماعية للتربية أو الأسس التي ينبغي أن تقوم عليها عمليات التعلم والتنشئة الاجتماعية، ما يعرف بالفلسفات الاجتماعية للتربية في المجتمع الجديد.</a:t>
            </a:r>
            <a:endParaRPr lang="fr-FR" sz="4000" dirty="0" smtClean="0">
              <a:latin typeface="Simplified Arabic" pitchFamily="18" charset="-78"/>
              <a:cs typeface="Simplified Arabic" pitchFamily="18" charset="-78"/>
            </a:endParaRPr>
          </a:p>
        </p:txBody>
      </p:sp>
      <p:sp>
        <p:nvSpPr>
          <p:cNvPr id="9" name="Organigramme : Connecteur 8"/>
          <p:cNvSpPr/>
          <p:nvPr/>
        </p:nvSpPr>
        <p:spPr>
          <a:xfrm>
            <a:off x="10810114" y="1304273"/>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11" name="Image 10" descr="trainingame.jpg"/>
          <p:cNvPicPr>
            <a:picLocks noChangeAspect="1"/>
          </p:cNvPicPr>
          <p:nvPr/>
        </p:nvPicPr>
        <p:blipFill>
          <a:blip r:embed="rId2"/>
          <a:stretch>
            <a:fillRect/>
          </a:stretch>
        </p:blipFill>
        <p:spPr>
          <a:xfrm>
            <a:off x="308728" y="1500174"/>
            <a:ext cx="3522688" cy="4714908"/>
          </a:xfrm>
          <a:prstGeom prst="rect">
            <a:avLst/>
          </a:prstGeom>
        </p:spPr>
      </p:pic>
    </p:spTree>
  </p:cSld>
  <p:clrMapOvr>
    <a:masterClrMapping/>
  </p:clrMapOvr>
  <p:transition spd="med" advClick="0" advTm="60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21" presetClass="entr" presetSubtype="4" fill="hold" nodeType="withEffect">
                                  <p:stCondLst>
                                    <p:cond delay="500"/>
                                  </p:stCondLst>
                                  <p:childTnLst>
                                    <p:set>
                                      <p:cBhvr>
                                        <p:cTn id="26" dur="1" fill="hold">
                                          <p:stCondLst>
                                            <p:cond delay="0"/>
                                          </p:stCondLst>
                                        </p:cTn>
                                        <p:tgtEl>
                                          <p:spTgt spid="11"/>
                                        </p:tgtEl>
                                        <p:attrNameLst>
                                          <p:attrName>style.visibility</p:attrName>
                                        </p:attrNameLst>
                                      </p:cBhvr>
                                      <p:to>
                                        <p:strVal val="visible"/>
                                      </p:to>
                                    </p:set>
                                    <p:animEffect transition="in" filter="wheel(4)">
                                      <p:cBhvr>
                                        <p:cTn id="2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71480"/>
            <a:ext cx="6911868" cy="5737840"/>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r>
              <a:rPr lang="ar-DZ" sz="3800" dirty="0" smtClean="0">
                <a:latin typeface="Simplified Arabic" pitchFamily="18" charset="-78"/>
                <a:cs typeface="Simplified Arabic" pitchFamily="18" charset="-78"/>
              </a:rPr>
              <a:t>لذلك وفي هذه النظريات سوف نحاول الكشف عن الإسهامات </a:t>
            </a:r>
            <a:r>
              <a:rPr lang="ar-DZ" sz="3800" dirty="0" err="1" smtClean="0">
                <a:latin typeface="Simplified Arabic" pitchFamily="18" charset="-78"/>
                <a:cs typeface="Simplified Arabic" pitchFamily="18" charset="-78"/>
              </a:rPr>
              <a:t>السوسولوجية</a:t>
            </a:r>
            <a:r>
              <a:rPr lang="ar-DZ" sz="3800" dirty="0" smtClean="0">
                <a:latin typeface="Simplified Arabic" pitchFamily="18" charset="-78"/>
                <a:cs typeface="Simplified Arabic" pitchFamily="18" charset="-78"/>
              </a:rPr>
              <a:t> أو </a:t>
            </a:r>
            <a:r>
              <a:rPr lang="ar-DZ" sz="3800" dirty="0" err="1" smtClean="0">
                <a:latin typeface="Simplified Arabic" pitchFamily="18" charset="-78"/>
                <a:cs typeface="Simplified Arabic" pitchFamily="18" charset="-78"/>
              </a:rPr>
              <a:t>سيوسيو</a:t>
            </a:r>
            <a:r>
              <a:rPr lang="ar-DZ" sz="3800" dirty="0" smtClean="0">
                <a:latin typeface="Simplified Arabic" pitchFamily="18" charset="-78"/>
                <a:cs typeface="Simplified Arabic" pitchFamily="18" charset="-78"/>
              </a:rPr>
              <a:t>- تربية التي ظهرت في نطاق النظريات العامة لعلم الاجتماع التربية، محاولين التعرف على له الأطر التصورية لهذه النظريات عند معالجتها لقضية التربية والقضايا والمشكلات التي ارتبطت </a:t>
            </a:r>
            <a:r>
              <a:rPr lang="ar-DZ" sz="3800" dirty="0" err="1" smtClean="0">
                <a:latin typeface="Simplified Arabic" pitchFamily="18" charset="-78"/>
                <a:cs typeface="Simplified Arabic" pitchFamily="18" charset="-78"/>
              </a:rPr>
              <a:t>بها</a:t>
            </a:r>
            <a:r>
              <a:rPr lang="ar-DZ" sz="3800" dirty="0" smtClean="0">
                <a:latin typeface="Simplified Arabic" pitchFamily="18" charset="-78"/>
                <a:cs typeface="Simplified Arabic" pitchFamily="18" charset="-78"/>
              </a:rPr>
              <a:t> بالفعل الاجتماعي التربية</a:t>
            </a:r>
            <a:r>
              <a:rPr lang="ar-SA" sz="3800" dirty="0" smtClean="0">
                <a:latin typeface="Simplified Arabic" pitchFamily="18" charset="-78"/>
                <a:cs typeface="Simplified Arabic" pitchFamily="18" charset="-78"/>
              </a:rPr>
              <a:t>.</a:t>
            </a:r>
            <a:endParaRPr lang="fr-FR" sz="3800" b="1" dirty="0" smtClean="0">
              <a:latin typeface="Simplified Arabic" pitchFamily="18" charset="-78"/>
              <a:cs typeface="Simplified Arabic" pitchFamily="18" charset="-78"/>
            </a:endParaRPr>
          </a:p>
        </p:txBody>
      </p:sp>
      <p:sp>
        <p:nvSpPr>
          <p:cNvPr id="7" name="Organigramme : Connecteur 6"/>
          <p:cNvSpPr/>
          <p:nvPr/>
        </p:nvSpPr>
        <p:spPr>
          <a:xfrm>
            <a:off x="11381618" y="285728"/>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382194" y="642918"/>
            <a:ext cx="3855624" cy="564360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Click="0" advTm="60000">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7017440" cy="5737840"/>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lnSpc>
                <a:spcPct val="150000"/>
              </a:lnSpc>
            </a:pPr>
            <a:r>
              <a:rPr lang="ar-DZ" sz="3000" dirty="0" smtClean="0">
                <a:latin typeface="Simplified Arabic" pitchFamily="18" charset="-78"/>
                <a:cs typeface="Simplified Arabic" pitchFamily="18" charset="-78"/>
              </a:rPr>
              <a:t>وفي هذه المحاضرة سوف نركز على أهم الاتجاهات والمداخل التي تعكس النظرية آنيا بين الوظيفة أو ما يسمى بالمداخل المعيارية والتي تندرج تحت عدد من المنظورات وهي (مدخل الأنساق والتيارات الاجتماعية وتمثل تحليلات جون </a:t>
            </a:r>
            <a:r>
              <a:rPr lang="ar-DZ" sz="3000" dirty="0" err="1" smtClean="0">
                <a:latin typeface="Simplified Arabic" pitchFamily="18" charset="-78"/>
                <a:cs typeface="Simplified Arabic" pitchFamily="18" charset="-78"/>
              </a:rPr>
              <a:t>دبوي</a:t>
            </a:r>
            <a:r>
              <a:rPr lang="ar-DZ" sz="3000" dirty="0" smtClean="0">
                <a:latin typeface="Simplified Arabic" pitchFamily="18" charset="-78"/>
                <a:cs typeface="Simplified Arabic" pitchFamily="18" charset="-78"/>
              </a:rPr>
              <a:t>، كارل </a:t>
            </a:r>
            <a:r>
              <a:rPr lang="ar-DZ" sz="3000" dirty="0" err="1" smtClean="0">
                <a:latin typeface="Simplified Arabic" pitchFamily="18" charset="-78"/>
                <a:cs typeface="Simplified Arabic" pitchFamily="18" charset="-78"/>
              </a:rPr>
              <a:t>منهام</a:t>
            </a:r>
            <a:r>
              <a:rPr lang="ar-DZ" sz="3000" dirty="0" smtClean="0">
                <a:latin typeface="Simplified Arabic" pitchFamily="18" charset="-78"/>
                <a:cs typeface="Simplified Arabic" pitchFamily="18" charset="-78"/>
              </a:rPr>
              <a:t>، أميل </a:t>
            </a:r>
            <a:r>
              <a:rPr lang="ar-DZ" sz="3000" dirty="0" err="1" smtClean="0">
                <a:latin typeface="Simplified Arabic" pitchFamily="18" charset="-78"/>
                <a:cs typeface="Simplified Arabic" pitchFamily="18" charset="-78"/>
              </a:rPr>
              <a:t>دوركايم</a:t>
            </a:r>
            <a:r>
              <a:rPr lang="ar-DZ" sz="3000" dirty="0" smtClean="0">
                <a:latin typeface="Simplified Arabic" pitchFamily="18" charset="-78"/>
                <a:cs typeface="Simplified Arabic" pitchFamily="18" charset="-78"/>
              </a:rPr>
              <a:t>، </a:t>
            </a:r>
            <a:r>
              <a:rPr lang="ar-DZ" sz="3000" dirty="0" err="1" smtClean="0">
                <a:latin typeface="Simplified Arabic" pitchFamily="18" charset="-78"/>
                <a:cs typeface="Simplified Arabic" pitchFamily="18" charset="-78"/>
              </a:rPr>
              <a:t>بارسونز</a:t>
            </a:r>
            <a:r>
              <a:rPr lang="ar-DZ" sz="3000" dirty="0" smtClean="0">
                <a:latin typeface="Simplified Arabic" pitchFamily="18" charset="-78"/>
                <a:cs typeface="Simplified Arabic" pitchFamily="18" charset="-78"/>
              </a:rPr>
              <a:t>) ثم مدخل الفعل الاجتماعي الذي مثله ماكس فيبر</a:t>
            </a:r>
            <a:r>
              <a:rPr lang="ar-SA" sz="3000" dirty="0" smtClean="0">
                <a:latin typeface="Simplified Arabic" pitchFamily="18" charset="-78"/>
                <a:cs typeface="Simplified Arabic" pitchFamily="18" charset="-78"/>
              </a:rPr>
              <a:t>.</a:t>
            </a:r>
            <a:endParaRPr lang="fr-FR" sz="3000" dirty="0">
              <a:latin typeface="Simplified Arabic" pitchFamily="18" charset="-78"/>
              <a:cs typeface="Simplified Arabic" pitchFamily="18" charset="-78"/>
            </a:endParaRPr>
          </a:p>
        </p:txBody>
      </p:sp>
      <p:sp>
        <p:nvSpPr>
          <p:cNvPr id="7" name="Organigramme : Connecteur 6"/>
          <p:cNvSpPr/>
          <p:nvPr/>
        </p:nvSpPr>
        <p:spPr>
          <a:xfrm>
            <a:off x="11381618" y="285728"/>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571480"/>
            <a:ext cx="3855624" cy="571503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Click="0" advTm="60000">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1451736" y="357166"/>
            <a:ext cx="9827371"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SA" sz="3600" b="1" dirty="0" smtClean="0">
                <a:latin typeface="Simplified Arabic" pitchFamily="18" charset="-78"/>
                <a:cs typeface="Simplified Arabic" pitchFamily="18" charset="-78"/>
              </a:rPr>
              <a:t>3- </a:t>
            </a:r>
            <a:r>
              <a:rPr lang="ar-DZ" sz="3600" b="1" dirty="0" smtClean="0">
                <a:latin typeface="Simplified Arabic" pitchFamily="18" charset="-78"/>
                <a:cs typeface="Simplified Arabic" pitchFamily="18" charset="-78"/>
              </a:rPr>
              <a:t>مدخل الأنساق والبناءات الاجتماعية</a:t>
            </a:r>
            <a:r>
              <a:rPr lang="ar-SA"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cxnSp>
        <p:nvCxnSpPr>
          <p:cNvPr id="10" name="Connecteur en angle 9"/>
          <p:cNvCxnSpPr/>
          <p:nvPr/>
        </p:nvCxnSpPr>
        <p:spPr>
          <a:xfrm flipH="1">
            <a:off x="10895116" y="692696"/>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 name="Arrondir un rectangle avec un coin diagonal 5"/>
          <p:cNvSpPr/>
          <p:nvPr/>
        </p:nvSpPr>
        <p:spPr>
          <a:xfrm>
            <a:off x="4023504" y="1500174"/>
            <a:ext cx="7143800" cy="4809146"/>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441325" algn="just" rtl="1"/>
            <a:r>
              <a:rPr lang="ar-DZ" sz="3500" dirty="0" smtClean="0">
                <a:latin typeface="Simplified Arabic" pitchFamily="18" charset="-78"/>
                <a:cs typeface="Simplified Arabic" pitchFamily="18" charset="-78"/>
              </a:rPr>
              <a:t>لقد أسهمت المدرسة البنائية الوظيفية التقليدية في وضع الأسس النظرية الأولى لعلم الاجتماع التربية، حيث جاءت إسهامات كل من جون </a:t>
            </a:r>
            <a:r>
              <a:rPr lang="ar-DZ" sz="3500" dirty="0" err="1" smtClean="0">
                <a:latin typeface="Simplified Arabic" pitchFamily="18" charset="-78"/>
                <a:cs typeface="Simplified Arabic" pitchFamily="18" charset="-78"/>
              </a:rPr>
              <a:t>ديوي</a:t>
            </a:r>
            <a:r>
              <a:rPr lang="ar-DZ" sz="3500" dirty="0" smtClean="0">
                <a:latin typeface="Simplified Arabic" pitchFamily="18" charset="-78"/>
                <a:cs typeface="Simplified Arabic" pitchFamily="18" charset="-78"/>
              </a:rPr>
              <a:t>، كارل </a:t>
            </a:r>
            <a:r>
              <a:rPr lang="ar-DZ" sz="3500" dirty="0" err="1" smtClean="0">
                <a:latin typeface="Simplified Arabic" pitchFamily="18" charset="-78"/>
                <a:cs typeface="Simplified Arabic" pitchFamily="18" charset="-78"/>
              </a:rPr>
              <a:t>مانهام</a:t>
            </a:r>
            <a:r>
              <a:rPr lang="ar-DZ" sz="3500" dirty="0" smtClean="0">
                <a:latin typeface="Simplified Arabic" pitchFamily="18" charset="-78"/>
                <a:cs typeface="Simplified Arabic" pitchFamily="18" charset="-78"/>
              </a:rPr>
              <a:t>، </a:t>
            </a:r>
            <a:r>
              <a:rPr lang="ar-DZ" sz="3500" dirty="0" err="1" smtClean="0">
                <a:latin typeface="Simplified Arabic" pitchFamily="18" charset="-78"/>
                <a:cs typeface="Simplified Arabic" pitchFamily="18" charset="-78"/>
              </a:rPr>
              <a:t>دوركايم</a:t>
            </a:r>
            <a:r>
              <a:rPr lang="ar-DZ" sz="3500" dirty="0" smtClean="0">
                <a:latin typeface="Simplified Arabic" pitchFamily="18" charset="-78"/>
                <a:cs typeface="Simplified Arabic" pitchFamily="18" charset="-78"/>
              </a:rPr>
              <a:t> </a:t>
            </a:r>
            <a:r>
              <a:rPr lang="ar-DZ" sz="3500" dirty="0" err="1" smtClean="0">
                <a:latin typeface="Simplified Arabic" pitchFamily="18" charset="-78"/>
                <a:cs typeface="Simplified Arabic" pitchFamily="18" charset="-78"/>
              </a:rPr>
              <a:t>وبارسور</a:t>
            </a:r>
            <a:r>
              <a:rPr lang="ar-DZ" sz="3500" dirty="0" smtClean="0">
                <a:latin typeface="Simplified Arabic" pitchFamily="18" charset="-78"/>
                <a:cs typeface="Simplified Arabic" pitchFamily="18" charset="-78"/>
              </a:rPr>
              <a:t> تحت إطار التحليلات </a:t>
            </a:r>
            <a:r>
              <a:rPr lang="ar-DZ" sz="3500" dirty="0" err="1" smtClean="0">
                <a:latin typeface="Simplified Arabic" pitchFamily="18" charset="-78"/>
                <a:cs typeface="Simplified Arabic" pitchFamily="18" charset="-78"/>
              </a:rPr>
              <a:t>السوسيولوجية</a:t>
            </a:r>
            <a:r>
              <a:rPr lang="ar-DZ" sz="3500" dirty="0" smtClean="0">
                <a:latin typeface="Simplified Arabic" pitchFamily="18" charset="-78"/>
                <a:cs typeface="Simplified Arabic" pitchFamily="18" charset="-78"/>
              </a:rPr>
              <a:t> التي ربطت بين قضية التربية كنسق اجتماعي وغيرها من الأنساق أو البناءات الاجتماعي الأخرى إلى توجد في المجتمع</a:t>
            </a:r>
            <a:r>
              <a:rPr lang="ar-SA" sz="3500" dirty="0" smtClean="0">
                <a:latin typeface="Simplified Arabic" pitchFamily="18" charset="-78"/>
                <a:cs typeface="Simplified Arabic" pitchFamily="18" charset="-78"/>
              </a:rPr>
              <a:t>.</a:t>
            </a:r>
            <a:endParaRPr lang="fr-FR" sz="3500" b="1" dirty="0">
              <a:latin typeface="Simplified Arabic" pitchFamily="18" charset="-78"/>
              <a:cs typeface="Simplified Arabic" pitchFamily="18" charset="-78"/>
            </a:endParaRPr>
          </a:p>
        </p:txBody>
      </p:sp>
      <p:sp>
        <p:nvSpPr>
          <p:cNvPr id="9" name="Organigramme : Connecteur 8"/>
          <p:cNvSpPr/>
          <p:nvPr/>
        </p:nvSpPr>
        <p:spPr>
          <a:xfrm>
            <a:off x="10738676" y="142873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11" name="Image 10" descr="trainingame.jpg"/>
          <p:cNvPicPr>
            <a:picLocks noChangeAspect="1"/>
          </p:cNvPicPr>
          <p:nvPr/>
        </p:nvPicPr>
        <p:blipFill>
          <a:blip r:embed="rId2"/>
          <a:stretch>
            <a:fillRect/>
          </a:stretch>
        </p:blipFill>
        <p:spPr>
          <a:xfrm>
            <a:off x="308728" y="1500174"/>
            <a:ext cx="3522688" cy="4714908"/>
          </a:xfrm>
          <a:prstGeom prst="rect">
            <a:avLst/>
          </a:prstGeom>
        </p:spPr>
      </p:pic>
    </p:spTree>
  </p:cSld>
  <p:clrMapOvr>
    <a:masterClrMapping/>
  </p:clrMapOvr>
  <p:transition spd="med" advClick="0" advTm="60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21" presetClass="entr" presetSubtype="4" fill="hold" nodeType="withEffect">
                                  <p:stCondLst>
                                    <p:cond delay="500"/>
                                  </p:stCondLst>
                                  <p:childTnLst>
                                    <p:set>
                                      <p:cBhvr>
                                        <p:cTn id="26" dur="1" fill="hold">
                                          <p:stCondLst>
                                            <p:cond delay="0"/>
                                          </p:stCondLst>
                                        </p:cTn>
                                        <p:tgtEl>
                                          <p:spTgt spid="11"/>
                                        </p:tgtEl>
                                        <p:attrNameLst>
                                          <p:attrName>style.visibility</p:attrName>
                                        </p:attrNameLst>
                                      </p:cBhvr>
                                      <p:to>
                                        <p:strVal val="visible"/>
                                      </p:to>
                                    </p:set>
                                    <p:animEffect transition="in" filter="wheel(4)">
                                      <p:cBhvr>
                                        <p:cTn id="2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023504" y="571480"/>
            <a:ext cx="7609732" cy="5737840"/>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441325" algn="just" rtl="1"/>
            <a:r>
              <a:rPr lang="ar-DZ" sz="4000" dirty="0" smtClean="0">
                <a:latin typeface="Simplified Arabic" pitchFamily="18" charset="-78"/>
                <a:cs typeface="Simplified Arabic" pitchFamily="18" charset="-78"/>
              </a:rPr>
              <a:t>كما أن هذه التحليلات لهؤلاء المفكرين تبنت المداخل </a:t>
            </a:r>
            <a:r>
              <a:rPr lang="ar-DZ" sz="4000" dirty="0" err="1" smtClean="0">
                <a:latin typeface="Simplified Arabic" pitchFamily="18" charset="-78"/>
                <a:cs typeface="Simplified Arabic" pitchFamily="18" charset="-78"/>
              </a:rPr>
              <a:t>السوسيولوجية</a:t>
            </a:r>
            <a:r>
              <a:rPr lang="ar-DZ" sz="4000" dirty="0" smtClean="0">
                <a:latin typeface="Simplified Arabic" pitchFamily="18" charset="-78"/>
                <a:cs typeface="Simplified Arabic" pitchFamily="18" charset="-78"/>
              </a:rPr>
              <a:t> </a:t>
            </a:r>
            <a:r>
              <a:rPr lang="ar-DZ" sz="4000" dirty="0" err="1" smtClean="0">
                <a:latin typeface="Simplified Arabic" pitchFamily="18" charset="-78"/>
                <a:cs typeface="Simplified Arabic" pitchFamily="18" charset="-78"/>
              </a:rPr>
              <a:t>الماكرسكوبية</a:t>
            </a:r>
            <a:r>
              <a:rPr lang="ar-DZ" sz="4000" dirty="0" smtClean="0">
                <a:latin typeface="Simplified Arabic" pitchFamily="18" charset="-78"/>
                <a:cs typeface="Simplified Arabic" pitchFamily="18" charset="-78"/>
              </a:rPr>
              <a:t> التحليلية، وهو ذلك المدخل الذي تصور قضية التربية وتحليلها من خلال النظرية الشمولية والعامة للمجتمع ككل، غير أن هذا لا ينفي تناول بعض هؤلاء الرواد قضايا جزئية ترتبط بعملية التربية والنظام التعليمي</a:t>
            </a:r>
            <a:r>
              <a:rPr lang="ar-SA" sz="4000" dirty="0" smtClean="0">
                <a:latin typeface="Simplified Arabic" pitchFamily="18" charset="-78"/>
                <a:cs typeface="Simplified Arabic" pitchFamily="18" charset="-78"/>
              </a:rPr>
              <a:t>.</a:t>
            </a:r>
            <a:endParaRPr lang="fr-FR" sz="4000" dirty="0">
              <a:latin typeface="Simplified Arabic" pitchFamily="18" charset="-78"/>
              <a:cs typeface="Simplified Arabic" pitchFamily="18" charset="-78"/>
            </a:endParaRPr>
          </a:p>
        </p:txBody>
      </p:sp>
      <p:sp>
        <p:nvSpPr>
          <p:cNvPr id="7" name="Organigramme : Connecteur 6"/>
          <p:cNvSpPr/>
          <p:nvPr/>
        </p:nvSpPr>
        <p:spPr>
          <a:xfrm>
            <a:off x="11381618" y="285728"/>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6" name="Image 5" descr="trainingame.jpg"/>
          <p:cNvPicPr>
            <a:picLocks noChangeAspect="1"/>
          </p:cNvPicPr>
          <p:nvPr/>
        </p:nvPicPr>
        <p:blipFill>
          <a:blip r:embed="rId2" cstate="print"/>
          <a:stretch>
            <a:fillRect/>
          </a:stretch>
        </p:blipFill>
        <p:spPr>
          <a:xfrm>
            <a:off x="308728" y="1428736"/>
            <a:ext cx="3522688" cy="4643470"/>
          </a:xfrm>
          <a:prstGeom prst="rect">
            <a:avLst/>
          </a:prstGeom>
        </p:spPr>
      </p:pic>
    </p:spTree>
  </p:cSld>
  <p:clrMapOvr>
    <a:masterClrMapping/>
  </p:clrMapOvr>
  <p:transition spd="med" advClick="0" advTm="6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21" presetClass="entr" presetSubtype="4" fill="hold" nodeType="withEffect">
                                  <p:stCondLst>
                                    <p:cond delay="500"/>
                                  </p:stCondLst>
                                  <p:childTnLst>
                                    <p:set>
                                      <p:cBhvr>
                                        <p:cTn id="13" dur="1" fill="hold">
                                          <p:stCondLst>
                                            <p:cond delay="0"/>
                                          </p:stCondLst>
                                        </p:cTn>
                                        <p:tgtEl>
                                          <p:spTgt spid="6"/>
                                        </p:tgtEl>
                                        <p:attrNameLst>
                                          <p:attrName>style.visibility</p:attrName>
                                        </p:attrNameLst>
                                      </p:cBhvr>
                                      <p:to>
                                        <p:strVal val="visible"/>
                                      </p:to>
                                    </p:set>
                                    <p:animEffect transition="in" filter="wheel(4)">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a'\Downloads\filemanager.jpg"/>
          <p:cNvPicPr>
            <a:picLocks noGrp="1" noChangeAspect="1" noChangeArrowheads="1"/>
          </p:cNvPicPr>
          <p:nvPr>
            <p:ph sz="quarter" idx="1"/>
          </p:nvPr>
        </p:nvPicPr>
        <p:blipFill>
          <a:blip r:embed="rId2"/>
          <a:stretch>
            <a:fillRect/>
          </a:stretch>
        </p:blipFill>
        <p:spPr bwMode="auto">
          <a:xfrm>
            <a:off x="737356" y="857232"/>
            <a:ext cx="10429947" cy="5214974"/>
          </a:xfrm>
          <a:prstGeom prst="rect">
            <a:avLst/>
          </a:prstGeom>
          <a:noFill/>
        </p:spPr>
      </p:pic>
    </p:spTree>
  </p:cSld>
  <p:clrMapOvr>
    <a:masterClrMapping/>
  </p:clrMapOvr>
  <p:transition spd="med" advClick="0" advTm="10000">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2" descr="C:\Users\a'\Downloads\images (2).jpg"/>
          <p:cNvPicPr>
            <a:picLocks noChangeAspect="1" noChangeArrowheads="1"/>
          </p:cNvPicPr>
          <p:nvPr/>
        </p:nvPicPr>
        <p:blipFill>
          <a:blip r:embed="rId2"/>
          <a:stretch>
            <a:fillRect/>
          </a:stretch>
        </p:blipFill>
        <p:spPr bwMode="auto">
          <a:xfrm>
            <a:off x="0" y="0"/>
            <a:ext cx="12190413" cy="6858000"/>
          </a:xfrm>
          <a:prstGeom prst="rect">
            <a:avLst/>
          </a:prstGeom>
          <a:noFill/>
        </p:spPr>
      </p:pic>
      <p:sp>
        <p:nvSpPr>
          <p:cNvPr id="4" name="Rectangle à coins arrondis 3"/>
          <p:cNvSpPr/>
          <p:nvPr/>
        </p:nvSpPr>
        <p:spPr>
          <a:xfrm>
            <a:off x="1808926" y="3071810"/>
            <a:ext cx="8643998" cy="1714512"/>
          </a:xfrm>
          <a:prstGeom prst="round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rtl="1"/>
            <a:endParaRPr lang="ar-DZ" dirty="0" smtClean="0">
              <a:solidFill>
                <a:schemeClr val="tx1"/>
              </a:solidFill>
              <a:latin typeface="Traditional Arabic" pitchFamily="18" charset="-78"/>
              <a:cs typeface="Traditional Arabic" pitchFamily="18" charset="-78"/>
            </a:endParaRPr>
          </a:p>
          <a:p>
            <a:pPr algn="ctr" rtl="1"/>
            <a:r>
              <a:rPr lang="ar-DZ" sz="5400" b="1" dirty="0" smtClean="0">
                <a:solidFill>
                  <a:schemeClr val="tx1"/>
                </a:solidFill>
                <a:latin typeface="Traditional Arabic" pitchFamily="18" charset="-78"/>
                <a:cs typeface="Traditional Arabic" pitchFamily="18" charset="-78"/>
              </a:rPr>
              <a:t>محاضرات النظريات </a:t>
            </a:r>
            <a:r>
              <a:rPr lang="ar-DZ" sz="5400" b="1" dirty="0" err="1" smtClean="0">
                <a:solidFill>
                  <a:schemeClr val="tx1"/>
                </a:solidFill>
                <a:latin typeface="Traditional Arabic" pitchFamily="18" charset="-78"/>
                <a:cs typeface="Traditional Arabic" pitchFamily="18" charset="-78"/>
              </a:rPr>
              <a:t>السوسيولوجية</a:t>
            </a:r>
            <a:r>
              <a:rPr lang="ar-DZ" sz="5400" b="1" dirty="0" smtClean="0">
                <a:solidFill>
                  <a:schemeClr val="tx1"/>
                </a:solidFill>
                <a:latin typeface="Traditional Arabic" pitchFamily="18" charset="-78"/>
                <a:cs typeface="Traditional Arabic" pitchFamily="18" charset="-78"/>
              </a:rPr>
              <a:t> للتربية </a:t>
            </a:r>
            <a:endParaRPr lang="ar-DZ" sz="5400" b="1" dirty="0">
              <a:solidFill>
                <a:schemeClr val="tx1"/>
              </a:solidFill>
              <a:latin typeface="Traditional Arabic" pitchFamily="18" charset="-78"/>
              <a:cs typeface="Traditional Arabic" pitchFamily="18" charset="-78"/>
            </a:endParaRPr>
          </a:p>
        </p:txBody>
      </p:sp>
      <p:sp>
        <p:nvSpPr>
          <p:cNvPr id="5" name="Rectangle 25"/>
          <p:cNvSpPr>
            <a:spLocks noChangeArrowheads="1"/>
          </p:cNvSpPr>
          <p:nvPr/>
        </p:nvSpPr>
        <p:spPr bwMode="auto">
          <a:xfrm>
            <a:off x="4666446" y="5072074"/>
            <a:ext cx="4357718" cy="892552"/>
          </a:xfrm>
          <a:prstGeom prst="rect">
            <a:avLst/>
          </a:prstGeom>
          <a:noFill/>
          <a:ln w="9525">
            <a:noFill/>
            <a:miter lim="800000"/>
            <a:headEnd/>
            <a:tailEnd/>
          </a:ln>
        </p:spPr>
        <p:txBody>
          <a:bodyPr wrap="square">
            <a:spAutoFit/>
          </a:bodyPr>
          <a:lstStyle/>
          <a:p>
            <a:pPr algn="ctr" rtl="1"/>
            <a:endParaRPr lang="ar-DZ" sz="2000" b="1" dirty="0">
              <a:effectLst>
                <a:outerShdw blurRad="38100" dist="38100" dir="2700000" algn="tl">
                  <a:srgbClr val="000000">
                    <a:alpha val="43137"/>
                  </a:srgbClr>
                </a:outerShdw>
              </a:effectLst>
            </a:endParaRPr>
          </a:p>
          <a:p>
            <a:pPr algn="ctr" rtl="1"/>
            <a:r>
              <a:rPr lang="ar-DZ" sz="2800" b="1" dirty="0" smtClean="0">
                <a:latin typeface="Traditional Arabic" pitchFamily="2" charset="-78"/>
                <a:cs typeface="Traditional Arabic" pitchFamily="2" charset="-78"/>
              </a:rPr>
              <a:t>من </a:t>
            </a:r>
            <a:r>
              <a:rPr lang="ar-DZ" sz="2800" b="1" dirty="0">
                <a:latin typeface="Traditional Arabic" pitchFamily="2" charset="-78"/>
                <a:cs typeface="Traditional Arabic" pitchFamily="2" charset="-78"/>
              </a:rPr>
              <a:t>إعداد الدكتورة: </a:t>
            </a:r>
            <a:r>
              <a:rPr lang="ar-DZ" sz="3200" b="1" dirty="0" err="1" smtClean="0">
                <a:effectLst>
                  <a:outerShdw blurRad="38100" dist="38100" dir="2700000" algn="tl">
                    <a:srgbClr val="000000">
                      <a:alpha val="43137"/>
                    </a:srgbClr>
                  </a:outerShdw>
                </a:effectLst>
                <a:latin typeface="Traditional Arabic" pitchFamily="2" charset="-78"/>
                <a:cs typeface="Traditional Arabic" pitchFamily="2" charset="-78"/>
              </a:rPr>
              <a:t>هنيّـــــــــــــــــة</a:t>
            </a:r>
            <a:r>
              <a:rPr lang="ar-DZ" sz="3200" b="1" dirty="0" smtClean="0">
                <a:effectLst>
                  <a:outerShdw blurRad="38100" dist="38100" dir="2700000" algn="tl">
                    <a:srgbClr val="000000">
                      <a:alpha val="43137"/>
                    </a:srgbClr>
                  </a:outerShdw>
                </a:effectLst>
                <a:latin typeface="Traditional Arabic" pitchFamily="2" charset="-78"/>
                <a:cs typeface="Traditional Arabic" pitchFamily="2" charset="-78"/>
              </a:rPr>
              <a:t> حسني</a:t>
            </a:r>
            <a:endParaRPr lang="ar-DZ" sz="3200" b="1" dirty="0">
              <a:effectLst>
                <a:outerShdw blurRad="38100" dist="38100" dir="2700000" algn="tl">
                  <a:srgbClr val="000000">
                    <a:alpha val="43137"/>
                  </a:srgbClr>
                </a:outerShdw>
              </a:effectLst>
              <a:latin typeface="Traditional Arabic" pitchFamily="2" charset="-78"/>
              <a:cs typeface="Traditional Arabic" pitchFamily="2" charset="-78"/>
            </a:endParaRPr>
          </a:p>
        </p:txBody>
      </p:sp>
      <p:pic>
        <p:nvPicPr>
          <p:cNvPr id="6" name="Picture 85" descr="Image1"/>
          <p:cNvPicPr>
            <a:picLocks noChangeAspect="1" noChangeArrowheads="1"/>
          </p:cNvPicPr>
          <p:nvPr/>
        </p:nvPicPr>
        <p:blipFill>
          <a:blip r:embed="rId3" cstate="print"/>
          <a:srcRect/>
          <a:stretch>
            <a:fillRect/>
          </a:stretch>
        </p:blipFill>
        <p:spPr bwMode="auto">
          <a:xfrm>
            <a:off x="9024164" y="954554"/>
            <a:ext cx="1129790" cy="1260000"/>
          </a:xfrm>
          <a:prstGeom prst="rect">
            <a:avLst/>
          </a:prstGeom>
          <a:noFill/>
          <a:ln w="9525">
            <a:noFill/>
            <a:miter lim="800000"/>
            <a:headEnd/>
            <a:tailEnd/>
          </a:ln>
        </p:spPr>
      </p:pic>
      <p:sp>
        <p:nvSpPr>
          <p:cNvPr id="7" name="Rectangle 6"/>
          <p:cNvSpPr/>
          <p:nvPr/>
        </p:nvSpPr>
        <p:spPr>
          <a:xfrm>
            <a:off x="1451736" y="714356"/>
            <a:ext cx="8501122" cy="1815882"/>
          </a:xfrm>
          <a:prstGeom prst="rect">
            <a:avLst/>
          </a:prstGeom>
        </p:spPr>
        <p:txBody>
          <a:bodyPr wrap="square">
            <a:spAutoFit/>
          </a:bodyPr>
          <a:lstStyle/>
          <a:p>
            <a:pPr algn="ctr" rtl="1"/>
            <a:r>
              <a:rPr lang="ar-DZ" sz="2800" b="1" dirty="0" smtClean="0">
                <a:latin typeface="Traditional Arabic" pitchFamily="18" charset="-78"/>
                <a:cs typeface="Traditional Arabic" pitchFamily="18" charset="-78"/>
              </a:rPr>
              <a:t>جامعة محمد </a:t>
            </a:r>
            <a:r>
              <a:rPr lang="ar-DZ" sz="2800" b="1" dirty="0" err="1" smtClean="0">
                <a:latin typeface="Traditional Arabic" pitchFamily="18" charset="-78"/>
                <a:cs typeface="Traditional Arabic" pitchFamily="18" charset="-78"/>
              </a:rPr>
              <a:t>خيضر</a:t>
            </a:r>
            <a:r>
              <a:rPr lang="ar-DZ" sz="2800" b="1" dirty="0" smtClean="0">
                <a:latin typeface="Traditional Arabic" pitchFamily="18" charset="-78"/>
                <a:cs typeface="Traditional Arabic" pitchFamily="18" charset="-78"/>
              </a:rPr>
              <a:t>- بسكرة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كلية العلوم الإنسانية والاجتماعية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قسم العلوم الاجتماعية</a:t>
            </a:r>
          </a:p>
          <a:p>
            <a:pPr algn="ctr" rtl="1"/>
            <a:r>
              <a:rPr lang="ar-DZ" sz="2800" b="1" dirty="0" smtClean="0">
                <a:latin typeface="Traditional Arabic" pitchFamily="18" charset="-78"/>
                <a:cs typeface="Traditional Arabic" pitchFamily="18" charset="-78"/>
              </a:rPr>
              <a:t>شعبة علم الاجتماع</a:t>
            </a:r>
          </a:p>
        </p:txBody>
      </p:sp>
      <p:pic>
        <p:nvPicPr>
          <p:cNvPr id="8" name="Picture 85" descr="Image1"/>
          <p:cNvPicPr>
            <a:picLocks noChangeAspect="1" noChangeArrowheads="1"/>
          </p:cNvPicPr>
          <p:nvPr/>
        </p:nvPicPr>
        <p:blipFill>
          <a:blip r:embed="rId3" cstate="print"/>
          <a:srcRect/>
          <a:stretch>
            <a:fillRect/>
          </a:stretch>
        </p:blipFill>
        <p:spPr bwMode="auto">
          <a:xfrm>
            <a:off x="2166116" y="954554"/>
            <a:ext cx="1129790" cy="1260000"/>
          </a:xfrm>
          <a:prstGeom prst="rect">
            <a:avLst/>
          </a:prstGeom>
          <a:noFill/>
          <a:ln w="9525">
            <a:noFill/>
            <a:miter lim="800000"/>
            <a:headEnd/>
            <a:tailEnd/>
          </a:ln>
        </p:spPr>
      </p:pic>
    </p:spTree>
  </p:cSld>
  <p:clrMapOvr>
    <a:masterClrMapping/>
  </p:clrMapOvr>
  <p:transition spd="med" advClick="0" advTm="1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2000"/>
                                        <p:tgtEl>
                                          <p:spTgt spid="6"/>
                                        </p:tgtEl>
                                      </p:cBhvr>
                                    </p:animEffect>
                                  </p:childTnLst>
                                </p:cTn>
                              </p:par>
                              <p:par>
                                <p:cTn id="8" presetID="2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edge">
                                      <p:cBhvr>
                                        <p:cTn id="10" dur="2000"/>
                                        <p:tgtEl>
                                          <p:spTgt spid="8"/>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heckerboard(across)">
                                      <p:cBhvr>
                                        <p:cTn id="14" dur="500"/>
                                        <p:tgtEl>
                                          <p:spTgt spid="7"/>
                                        </p:tgtEl>
                                      </p:cBhvr>
                                    </p:animEffect>
                                  </p:childTnLst>
                                </p:cTn>
                              </p:par>
                            </p:childTnLst>
                          </p:cTn>
                        </p:par>
                        <p:par>
                          <p:cTn id="15" fill="hold">
                            <p:stCondLst>
                              <p:cond delay="2500"/>
                            </p:stCondLst>
                            <p:childTnLst>
                              <p:par>
                                <p:cTn id="16" presetID="31" presetClass="entr" presetSubtype="0" fill="hold" nodeType="afterEffect">
                                  <p:stCondLst>
                                    <p:cond delay="0"/>
                                  </p:stCondLst>
                                  <p:iterate type="lt">
                                    <p:tmPct val="5000"/>
                                  </p:iterate>
                                  <p:childTnLst>
                                    <p:set>
                                      <p:cBhvr>
                                        <p:cTn id="17" dur="1" fill="hold">
                                          <p:stCondLst>
                                            <p:cond delay="0"/>
                                          </p:stCondLst>
                                        </p:cTn>
                                        <p:tgtEl>
                                          <p:spTgt spid="4"/>
                                        </p:tgtEl>
                                        <p:attrNameLst>
                                          <p:attrName>style.visibility</p:attrName>
                                        </p:attrNameLst>
                                      </p:cBhvr>
                                      <p:to>
                                        <p:strVal val="visible"/>
                                      </p:to>
                                    </p:set>
                                    <p:anim calcmode="lin" valueType="num">
                                      <p:cBhvr>
                                        <p:cTn id="18" dur="1000" fill="hold"/>
                                        <p:tgtEl>
                                          <p:spTgt spid="4"/>
                                        </p:tgtEl>
                                        <p:attrNameLst>
                                          <p:attrName>ppt_w</p:attrName>
                                        </p:attrNameLst>
                                      </p:cBhvr>
                                      <p:tavLst>
                                        <p:tav tm="0">
                                          <p:val>
                                            <p:fltVal val="0"/>
                                          </p:val>
                                        </p:tav>
                                        <p:tav tm="100000">
                                          <p:val>
                                            <p:strVal val="#ppt_w"/>
                                          </p:val>
                                        </p:tav>
                                      </p:tavLst>
                                    </p:anim>
                                    <p:anim calcmode="lin" valueType="num">
                                      <p:cBhvr>
                                        <p:cTn id="19" dur="1000" fill="hold"/>
                                        <p:tgtEl>
                                          <p:spTgt spid="4"/>
                                        </p:tgtEl>
                                        <p:attrNameLst>
                                          <p:attrName>ppt_h</p:attrName>
                                        </p:attrNameLst>
                                      </p:cBhvr>
                                      <p:tavLst>
                                        <p:tav tm="0">
                                          <p:val>
                                            <p:fltVal val="0"/>
                                          </p:val>
                                        </p:tav>
                                        <p:tav tm="100000">
                                          <p:val>
                                            <p:strVal val="#ppt_h"/>
                                          </p:val>
                                        </p:tav>
                                      </p:tavLst>
                                    </p:anim>
                                    <p:anim calcmode="lin" valueType="num">
                                      <p:cBhvr>
                                        <p:cTn id="20" dur="1000" fill="hold"/>
                                        <p:tgtEl>
                                          <p:spTgt spid="4"/>
                                        </p:tgtEl>
                                        <p:attrNameLst>
                                          <p:attrName>style.rotation</p:attrName>
                                        </p:attrNameLst>
                                      </p:cBhvr>
                                      <p:tavLst>
                                        <p:tav tm="0">
                                          <p:val>
                                            <p:fltVal val="90"/>
                                          </p:val>
                                        </p:tav>
                                        <p:tav tm="100000">
                                          <p:val>
                                            <p:fltVal val="0"/>
                                          </p:val>
                                        </p:tav>
                                      </p:tavLst>
                                    </p:anim>
                                    <p:animEffect transition="in" filter="fade">
                                      <p:cBhvr>
                                        <p:cTn id="21" dur="1000"/>
                                        <p:tgtEl>
                                          <p:spTgt spid="4"/>
                                        </p:tgtEl>
                                      </p:cBhvr>
                                    </p:animEffect>
                                  </p:childTnLst>
                                </p:cTn>
                              </p:par>
                            </p:childTnLst>
                          </p:cTn>
                        </p:par>
                        <p:par>
                          <p:cTn id="22" fill="hold">
                            <p:stCondLst>
                              <p:cond delay="5150"/>
                            </p:stCondLst>
                            <p:childTnLst>
                              <p:par>
                                <p:cTn id="23" presetID="30"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800" decel="100000"/>
                                        <p:tgtEl>
                                          <p:spTgt spid="5"/>
                                        </p:tgtEl>
                                      </p:cBhvr>
                                    </p:animEffect>
                                    <p:anim calcmode="lin" valueType="num">
                                      <p:cBhvr>
                                        <p:cTn id="26" dur="800" decel="100000" fill="hold"/>
                                        <p:tgtEl>
                                          <p:spTgt spid="5"/>
                                        </p:tgtEl>
                                        <p:attrNameLst>
                                          <p:attrName>style.rotation</p:attrName>
                                        </p:attrNameLst>
                                      </p:cBhvr>
                                      <p:tavLst>
                                        <p:tav tm="0">
                                          <p:val>
                                            <p:fltVal val="-90"/>
                                          </p:val>
                                        </p:tav>
                                        <p:tav tm="100000">
                                          <p:val>
                                            <p:fltVal val="0"/>
                                          </p:val>
                                        </p:tav>
                                      </p:tavLst>
                                    </p:anim>
                                    <p:anim calcmode="lin" valueType="num">
                                      <p:cBhvr>
                                        <p:cTn id="27" dur="800" decel="100000" fill="hold"/>
                                        <p:tgtEl>
                                          <p:spTgt spid="5"/>
                                        </p:tgtEl>
                                        <p:attrNameLst>
                                          <p:attrName>ppt_x</p:attrName>
                                        </p:attrNameLst>
                                      </p:cBhvr>
                                      <p:tavLst>
                                        <p:tav tm="0">
                                          <p:val>
                                            <p:strVal val="#ppt_x+0.4"/>
                                          </p:val>
                                        </p:tav>
                                        <p:tav tm="100000">
                                          <p:val>
                                            <p:strVal val="#ppt_x-0.05"/>
                                          </p:val>
                                        </p:tav>
                                      </p:tavLst>
                                    </p:anim>
                                    <p:anim calcmode="lin" valueType="num">
                                      <p:cBhvr>
                                        <p:cTn id="28" dur="800" decel="100000" fill="hold"/>
                                        <p:tgtEl>
                                          <p:spTgt spid="5"/>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pour une image  2" descr="last-300618-5.jpg"/>
          <p:cNvPicPr>
            <a:picLocks noGrp="1" noChangeAspect="1"/>
          </p:cNvPicPr>
          <p:nvPr>
            <p:ph type="pic" sz="quarter" idx="10"/>
          </p:nvPr>
        </p:nvPicPr>
        <p:blipFill>
          <a:blip r:embed="rId2"/>
          <a:srcRect l="62" r="62"/>
          <a:stretch>
            <a:fillRect/>
          </a:stretch>
        </p:blipFill>
        <p:spPr/>
      </p:pic>
    </p:spTree>
  </p:cSld>
  <p:clrMapOvr>
    <a:masterClrMapping/>
  </p:clrMapOvr>
  <p:transition spd="med" advClick="0" advTm="5000">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u même côté 3"/>
          <p:cNvSpPr/>
          <p:nvPr/>
        </p:nvSpPr>
        <p:spPr>
          <a:xfrm>
            <a:off x="737356" y="214290"/>
            <a:ext cx="10634690" cy="1071570"/>
          </a:xfrm>
          <a:prstGeom prst="round2Same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5400" b="1" dirty="0" smtClean="0">
                <a:latin typeface="Traditional Arabic" pitchFamily="18" charset="-78"/>
                <a:cs typeface="Traditional Arabic" pitchFamily="18" charset="-78"/>
              </a:rPr>
              <a:t>المحاضرة 02: البنائية الوظيفية في التربية</a:t>
            </a:r>
            <a:r>
              <a:rPr lang="ar-SA" sz="5400" b="1" dirty="0" smtClean="0">
                <a:latin typeface="Traditional Arabic" pitchFamily="18" charset="-78"/>
                <a:cs typeface="Traditional Arabic" pitchFamily="18" charset="-78"/>
              </a:rPr>
              <a:t> </a:t>
            </a:r>
            <a:endParaRPr lang="ar-SA" sz="5400" b="1" dirty="0">
              <a:solidFill>
                <a:schemeClr val="bg1"/>
              </a:solidFill>
              <a:latin typeface="Traditional Arabic" pitchFamily="18" charset="-78"/>
              <a:cs typeface="Traditional Arabic" pitchFamily="18" charset="-78"/>
            </a:endParaRPr>
          </a:p>
        </p:txBody>
      </p:sp>
      <p:pic>
        <p:nvPicPr>
          <p:cNvPr id="8" name="Image 7" descr="natrue_walk.jpg"/>
          <p:cNvPicPr>
            <a:picLocks noChangeAspect="1"/>
          </p:cNvPicPr>
          <p:nvPr/>
        </p:nvPicPr>
        <p:blipFill>
          <a:blip r:embed="rId2"/>
          <a:stretch>
            <a:fillRect/>
          </a:stretch>
        </p:blipFill>
        <p:spPr>
          <a:xfrm>
            <a:off x="380166" y="1643050"/>
            <a:ext cx="11287204" cy="500066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Click="0" advTm="5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9" presetClass="entr" presetSubtype="0" fill="hold" nodeType="with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3293212" y="357166"/>
            <a:ext cx="8159844"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Traditional Arabic" pitchFamily="18" charset="-78"/>
                <a:cs typeface="Traditional Arabic" pitchFamily="18" charset="-78"/>
              </a:rPr>
              <a:t>1- مدخل:</a:t>
            </a:r>
            <a:endParaRPr lang="fr-FR" sz="3600" dirty="0">
              <a:latin typeface="Traditional Arabic" pitchFamily="18" charset="-78"/>
              <a:cs typeface="Traditional Arabic" pitchFamily="18" charset="-78"/>
            </a:endParaRPr>
          </a:p>
        </p:txBody>
      </p:sp>
      <p:sp>
        <p:nvSpPr>
          <p:cNvPr id="6" name="Arrondir un rectangle avec un coin diagonal 5"/>
          <p:cNvSpPr/>
          <p:nvPr/>
        </p:nvSpPr>
        <p:spPr>
          <a:xfrm>
            <a:off x="665918" y="1500174"/>
            <a:ext cx="10429948" cy="5000660"/>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Bef>
                <a:spcPts val="600"/>
              </a:spcBef>
              <a:spcAft>
                <a:spcPts val="600"/>
              </a:spcAft>
            </a:pPr>
            <a:r>
              <a:rPr lang="ar-DZ" sz="4000" dirty="0" smtClean="0">
                <a:latin typeface="Simplified Arabic" pitchFamily="18" charset="-78"/>
                <a:cs typeface="Simplified Arabic" pitchFamily="18" charset="-78"/>
              </a:rPr>
              <a:t>رؤية </a:t>
            </a:r>
            <a:r>
              <a:rPr lang="ar-DZ" sz="4000" dirty="0" err="1" smtClean="0">
                <a:latin typeface="Simplified Arabic" pitchFamily="18" charset="-78"/>
                <a:cs typeface="Simplified Arabic" pitchFamily="18" charset="-78"/>
              </a:rPr>
              <a:t>سوسيولوجية</a:t>
            </a:r>
            <a:r>
              <a:rPr lang="ar-DZ" sz="4000" dirty="0" smtClean="0">
                <a:latin typeface="Simplified Arabic" pitchFamily="18" charset="-78"/>
                <a:cs typeface="Simplified Arabic" pitchFamily="18" charset="-78"/>
              </a:rPr>
              <a:t> ترمي إلى تحليل ودراسة </a:t>
            </a:r>
            <a:r>
              <a:rPr lang="ar-DZ" sz="4000" dirty="0" err="1" smtClean="0">
                <a:latin typeface="Simplified Arabic" pitchFamily="18" charset="-78"/>
                <a:cs typeface="Simplified Arabic" pitchFamily="18" charset="-78"/>
              </a:rPr>
              <a:t>بنى</a:t>
            </a:r>
            <a:r>
              <a:rPr lang="ar-DZ" sz="4000" dirty="0" smtClean="0">
                <a:latin typeface="Simplified Arabic" pitchFamily="18" charset="-78"/>
                <a:cs typeface="Simplified Arabic" pitchFamily="18" charset="-78"/>
              </a:rPr>
              <a:t> المجتمع من ناحية الوظائف التي تقوم </a:t>
            </a:r>
            <a:r>
              <a:rPr lang="ar-DZ" sz="4000" dirty="0" err="1" smtClean="0">
                <a:latin typeface="Simplified Arabic" pitchFamily="18" charset="-78"/>
                <a:cs typeface="Simplified Arabic" pitchFamily="18" charset="-78"/>
              </a:rPr>
              <a:t>بها</a:t>
            </a:r>
            <a:r>
              <a:rPr lang="ar-DZ" sz="4000" dirty="0" smtClean="0">
                <a:latin typeface="Simplified Arabic" pitchFamily="18" charset="-78"/>
                <a:cs typeface="Simplified Arabic" pitchFamily="18" charset="-78"/>
              </a:rPr>
              <a:t>، تقوم الوظيفية على فكرة أن لكل جزء من أجزاء البناء الاجتماعي وظيفة هامة يؤديها، والتي تسعى من خلالها إلى إشباع احتياجات الكائن الإنساني في المجتمع، فهي تنظر للمجتمع على أنه نسق ذو أجزاء مترابطة وظيفيا.</a:t>
            </a:r>
          </a:p>
        </p:txBody>
      </p:sp>
      <p:cxnSp>
        <p:nvCxnSpPr>
          <p:cNvPr id="10" name="Connecteur en angle 9"/>
          <p:cNvCxnSpPr/>
          <p:nvPr/>
        </p:nvCxnSpPr>
        <p:spPr>
          <a:xfrm flipH="1">
            <a:off x="11129056" y="785794"/>
            <a:ext cx="324000"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 name="Organigramme : Connecteur 10"/>
          <p:cNvSpPr/>
          <p:nvPr/>
        </p:nvSpPr>
        <p:spPr>
          <a:xfrm>
            <a:off x="10738676" y="1447149"/>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Click="0" advTm="6000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309388" y="642918"/>
            <a:ext cx="6323850"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Bef>
                <a:spcPts val="600"/>
              </a:spcBef>
              <a:spcAft>
                <a:spcPts val="600"/>
              </a:spcAft>
            </a:pPr>
            <a:r>
              <a:rPr lang="ar-DZ" sz="3600" dirty="0" smtClean="0">
                <a:latin typeface="Simplified Arabic" pitchFamily="18" charset="-78"/>
                <a:cs typeface="Simplified Arabic" pitchFamily="18" charset="-78"/>
              </a:rPr>
              <a:t>بدأت النظرية الوظيفية في الانتشار في أوروبا وأمريكا خلال النصف الأول من القرن العشرين، وأعلنت هذه النظرية بسيادتها على الفكر الاجتماعي التربوي في كثير من دول العالم خلال النصف الأول من القرن الماضي.</a:t>
            </a:r>
          </a:p>
          <a:p>
            <a:pPr indent="360000" algn="just" rtl="1">
              <a:spcBef>
                <a:spcPts val="600"/>
              </a:spcBef>
              <a:spcAft>
                <a:spcPts val="600"/>
              </a:spcAft>
            </a:pPr>
            <a:r>
              <a:rPr lang="ar-DZ" sz="3600" dirty="0" smtClean="0">
                <a:latin typeface="Simplified Arabic" pitchFamily="18" charset="-78"/>
                <a:cs typeface="Simplified Arabic" pitchFamily="18" charset="-78"/>
              </a:rPr>
              <a:t>تقوم النظرية على مجموعة من الافتراضات النظرية تحدد طبيعة المجتمع والتربية والعلم الاجتماعي. </a:t>
            </a:r>
            <a:endParaRPr lang="fr-FR" sz="3600" dirty="0" smtClean="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6" name="Image 5" descr="téléchargement (1).jpg"/>
          <p:cNvPicPr>
            <a:picLocks noChangeAspect="1"/>
          </p:cNvPicPr>
          <p:nvPr/>
        </p:nvPicPr>
        <p:blipFill>
          <a:blip r:embed="rId2"/>
          <a:stretch>
            <a:fillRect/>
          </a:stretch>
        </p:blipFill>
        <p:spPr>
          <a:xfrm>
            <a:off x="451604" y="714356"/>
            <a:ext cx="4357718" cy="5572164"/>
          </a:xfrm>
          <a:prstGeom prst="rect">
            <a:avLst/>
          </a:prstGeom>
        </p:spPr>
      </p:pic>
    </p:spTree>
  </p:cSld>
  <p:clrMapOvr>
    <a:masterClrMapping/>
  </p:clrMapOvr>
  <p:transition spd="med" advClick="0" advTm="6000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edge">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alpha val="0"/>
          </a:schemeClr>
        </a:solidFill>
        <a:effectLst/>
      </p:bgPr>
    </p:bg>
    <p:spTree>
      <p:nvGrpSpPr>
        <p:cNvPr id="1" name=""/>
        <p:cNvGrpSpPr/>
        <p:nvPr/>
      </p:nvGrpSpPr>
      <p:grpSpPr>
        <a:xfrm>
          <a:off x="0" y="0"/>
          <a:ext cx="0" cy="0"/>
          <a:chOff x="0" y="0"/>
          <a:chExt cx="0" cy="0"/>
        </a:xfrm>
      </p:grpSpPr>
      <p:sp>
        <p:nvSpPr>
          <p:cNvPr id="5" name="Arrondir un rectangle avec un coin diagonal 4"/>
          <p:cNvSpPr/>
          <p:nvPr/>
        </p:nvSpPr>
        <p:spPr>
          <a:xfrm>
            <a:off x="5309388" y="642918"/>
            <a:ext cx="6323850"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just" rtl="1"/>
            <a:r>
              <a:rPr lang="ar-DZ" sz="4000" b="1" dirty="0" smtClean="0"/>
              <a:t>فيما يخص التربية فإن النظرية الوظيفية تقوم على افتراض هام مؤداه؛ إن التربية هنا بمعني المدرسة. هي مؤسسة اجتماعية ولها الصدارة على غيرها من مؤسسات المجتمع لما تقوم </a:t>
            </a:r>
            <a:r>
              <a:rPr lang="ar-DZ" sz="4000" b="1" dirty="0" err="1" smtClean="0"/>
              <a:t>به</a:t>
            </a:r>
            <a:r>
              <a:rPr lang="ar-DZ" sz="4000" b="1" dirty="0" smtClean="0"/>
              <a:t> من وظائف هامة في بناء واستمرار المجتمعات الحديثة</a:t>
            </a:r>
            <a:r>
              <a:rPr lang="ar-SA" sz="4000" dirty="0" smtClean="0">
                <a:latin typeface="Simplified Arabic" pitchFamily="18" charset="-78"/>
                <a:cs typeface="Simplified Arabic" pitchFamily="18" charset="-78"/>
              </a:rPr>
              <a:t>.</a:t>
            </a:r>
            <a:endParaRPr lang="fr-FR" sz="4000" b="1" dirty="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6" name="Image 5" descr="téléchargement (1).jpg"/>
          <p:cNvPicPr>
            <a:picLocks noChangeAspect="1"/>
          </p:cNvPicPr>
          <p:nvPr/>
        </p:nvPicPr>
        <p:blipFill>
          <a:blip r:embed="rId2"/>
          <a:stretch>
            <a:fillRect/>
          </a:stretch>
        </p:blipFill>
        <p:spPr>
          <a:xfrm>
            <a:off x="380166" y="785794"/>
            <a:ext cx="4500594" cy="5500726"/>
          </a:xfrm>
          <a:prstGeom prst="rect">
            <a:avLst/>
          </a:prstGeom>
        </p:spPr>
      </p:pic>
    </p:spTree>
  </p:cSld>
  <p:clrMapOvr>
    <a:masterClrMapping/>
  </p:clrMapOvr>
  <p:transition spd="med" advClick="0" advTm="6000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edge">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237950" y="642918"/>
            <a:ext cx="6395288"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1200"/>
              </a:spcAft>
            </a:pPr>
            <a:endParaRPr lang="ar-DZ" sz="4000" dirty="0" smtClean="0">
              <a:latin typeface="Simplified Arabic" pitchFamily="18" charset="-78"/>
              <a:cs typeface="Simplified Arabic" pitchFamily="18" charset="-78"/>
            </a:endParaRPr>
          </a:p>
          <a:p>
            <a:pPr indent="360000" algn="just" rtl="1">
              <a:spcAft>
                <a:spcPts val="1200"/>
              </a:spcAft>
            </a:pPr>
            <a:r>
              <a:rPr lang="ar-DZ" sz="4000" dirty="0" smtClean="0">
                <a:latin typeface="Simplified Arabic" pitchFamily="18" charset="-78"/>
                <a:cs typeface="Simplified Arabic" pitchFamily="18" charset="-78"/>
              </a:rPr>
              <a:t>إن التربية تقوم بطريقة رشيدة وموضوعية بتصنيف، وانتقاء أفراد المجتمع وفقا لقدراتهم وإمكانياتهم، وبذلك تساعد المدرسة على تحقيق المساواة الاجتماعية بين أفراد المجتمع.</a:t>
            </a:r>
            <a:endParaRPr lang="fr-FR" sz="4000" dirty="0" smtClean="0">
              <a:latin typeface="Simplified Arabic" pitchFamily="18" charset="-78"/>
              <a:cs typeface="Simplified Arabic" pitchFamily="18" charset="-78"/>
            </a:endParaRPr>
          </a:p>
          <a:p>
            <a:pPr indent="360000" algn="just" rtl="1">
              <a:spcAft>
                <a:spcPts val="1200"/>
              </a:spcAft>
            </a:pPr>
            <a:endParaRPr lang="fr-FR" sz="3800" dirty="0" smtClean="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4" name="Image 3" descr="téléchargement (1).jpg"/>
          <p:cNvPicPr>
            <a:picLocks noChangeAspect="1"/>
          </p:cNvPicPr>
          <p:nvPr/>
        </p:nvPicPr>
        <p:blipFill>
          <a:blip r:embed="rId2"/>
          <a:stretch>
            <a:fillRect/>
          </a:stretch>
        </p:blipFill>
        <p:spPr>
          <a:xfrm>
            <a:off x="308728" y="857232"/>
            <a:ext cx="3643338" cy="5286412"/>
          </a:xfrm>
          <a:prstGeom prst="rect">
            <a:avLst/>
          </a:prstGeom>
        </p:spPr>
      </p:pic>
    </p:spTree>
  </p:cSld>
  <p:clrMapOvr>
    <a:masterClrMapping/>
  </p:clrMapOvr>
  <p:transition spd="med" advClick="0" advTm="60000">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edge">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380694" y="642918"/>
            <a:ext cx="7252544"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1200"/>
              </a:spcAft>
            </a:pPr>
            <a:r>
              <a:rPr lang="ar-DZ" sz="3800" dirty="0" smtClean="0">
                <a:latin typeface="Simplified Arabic" pitchFamily="18" charset="-78"/>
                <a:cs typeface="Simplified Arabic" pitchFamily="18" charset="-78"/>
              </a:rPr>
              <a:t>التربية أداة لإعداد الأيدي العاملة والماهرة التي تستطيع أن تقابل متطلبات التطور التكنولوجي في سوق العمل، بذلك فالأنساق الفرعية كالنسق التعليمي يتم تحليله من زاوية وظيفته في تحقيق التضامن الداخلي بين مكونات المجتمع، فالنظام التعليمي يلعب دورًا أساسيا في البناء الاجتماعي ككل ويؤثر في جميع النظم الاجتماعية.</a:t>
            </a:r>
            <a:endParaRPr lang="fr-FR" sz="3800" dirty="0" smtClean="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4" name="Image 3" descr="téléchargement (1).jpg"/>
          <p:cNvPicPr>
            <a:picLocks noChangeAspect="1"/>
          </p:cNvPicPr>
          <p:nvPr/>
        </p:nvPicPr>
        <p:blipFill>
          <a:blip r:embed="rId2">
            <a:lum bright="10000"/>
          </a:blip>
          <a:stretch>
            <a:fillRect/>
          </a:stretch>
        </p:blipFill>
        <p:spPr>
          <a:xfrm>
            <a:off x="308728" y="928670"/>
            <a:ext cx="3643338" cy="5286412"/>
          </a:xfrm>
          <a:prstGeom prst="rect">
            <a:avLst/>
          </a:prstGeom>
        </p:spPr>
      </p:pic>
    </p:spTree>
  </p:cSld>
  <p:clrMapOvr>
    <a:masterClrMapping/>
  </p:clrMapOvr>
  <p:transition spd="med" advClick="0" advTm="60000">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edge">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3410</TotalTime>
  <Words>575</Words>
  <Application>Microsoft Office PowerPoint</Application>
  <PresentationFormat>Personnalisé</PresentationFormat>
  <Paragraphs>29</Paragraphs>
  <Slides>17</Slides>
  <Notes>0</Notes>
  <HiddenSlides>0</HiddenSlides>
  <MMClips>1</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Capitaux</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creator>Unknown Creator</dc:creator>
  <cp:lastModifiedBy>Raed-inf</cp:lastModifiedBy>
  <cp:revision>393</cp:revision>
  <dcterms:created xsi:type="dcterms:W3CDTF">2019-10-06T17:17:35Z</dcterms:created>
  <dcterms:modified xsi:type="dcterms:W3CDTF">2022-09-24T08:44:23Z</dcterms:modified>
</cp:coreProperties>
</file>