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7" r:id="rId2"/>
    <p:sldId id="256" r:id="rId3"/>
    <p:sldId id="258" r:id="rId4"/>
    <p:sldId id="259" r:id="rId5"/>
    <p:sldId id="265" r:id="rId6"/>
    <p:sldId id="266" r:id="rId7"/>
    <p:sldId id="267" r:id="rId8"/>
    <p:sldId id="264" r:id="rId9"/>
    <p:sldId id="262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82" r:id="rId22"/>
    <p:sldId id="283" r:id="rId23"/>
    <p:sldId id="279" r:id="rId24"/>
    <p:sldId id="280" r:id="rId25"/>
    <p:sldId id="284" r:id="rId26"/>
    <p:sldId id="281" r:id="rId27"/>
    <p:sldId id="285" r:id="rId28"/>
    <p:sldId id="286" r:id="rId29"/>
    <p:sldId id="287" r:id="rId3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5777" autoAdjust="0"/>
  </p:normalViewPr>
  <p:slideViewPr>
    <p:cSldViewPr>
      <p:cViewPr>
        <p:scale>
          <a:sx n="90" d="100"/>
          <a:sy n="90" d="100"/>
        </p:scale>
        <p:origin x="-73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7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89950D-7686-4F55-A2E8-ABAA8ADFE2A6}" type="datetimeFigureOut">
              <a:rPr lang="en-US" smtClean="0"/>
              <a:t>12/28/2021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2AEF9-BB51-4750-9646-E93AB12DDDA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456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92AEF9-BB51-4750-9646-E93AB12DDDA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713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4E61A-F821-4E1B-81AD-9402C210E50A}" type="datetime1">
              <a:rPr lang="fr-FR" smtClean="0"/>
              <a:t>28/12/2021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B48A-038E-4E4B-90F5-32A9821EDE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8677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57FD7-36F7-4EDF-B23A-71F5524A6E11}" type="datetime1">
              <a:rPr lang="fr-FR" smtClean="0"/>
              <a:t>28/12/2021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B48A-038E-4E4B-90F5-32A9821EDE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5593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1BF9B-8700-48B9-AC14-AEC0B9C71092}" type="datetime1">
              <a:rPr lang="fr-FR" smtClean="0"/>
              <a:t>28/12/2021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B48A-038E-4E4B-90F5-32A9821EDE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5842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FC40D-996F-4C96-9587-76C10D7BDB0B}" type="datetime1">
              <a:rPr lang="fr-FR" smtClean="0"/>
              <a:t>28/12/2021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B48A-038E-4E4B-90F5-32A9821EDE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9930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E9D26-CC9A-4834-B8B7-641C1F33BCA9}" type="datetime1">
              <a:rPr lang="fr-FR" smtClean="0"/>
              <a:t>28/12/2021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B48A-038E-4E4B-90F5-32A9821EDE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8526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3292A-9876-4403-B8D9-EB2C8BEF8398}" type="datetime1">
              <a:rPr lang="fr-FR" smtClean="0"/>
              <a:t>28/12/2021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B48A-038E-4E4B-90F5-32A9821EDE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6613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C0433-68F0-4EDD-8DB5-C05E4A767E5E}" type="datetime1">
              <a:rPr lang="fr-FR" smtClean="0"/>
              <a:t>28/12/2021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B48A-038E-4E4B-90F5-32A9821EDE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3984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2F92-C6DB-4D02-8D85-9DA8D2D2D216}" type="datetime1">
              <a:rPr lang="fr-FR" smtClean="0"/>
              <a:t>28/12/2021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B48A-038E-4E4B-90F5-32A9821EDE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6598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16CA6-7767-4B77-95D8-75BFA455CB42}" type="datetime1">
              <a:rPr lang="fr-FR" smtClean="0"/>
              <a:t>28/12/2021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B48A-038E-4E4B-90F5-32A9821EDE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2108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A9D4-1CF2-49A1-87D5-56C60EEC7941}" type="datetime1">
              <a:rPr lang="fr-FR" smtClean="0"/>
              <a:t>28/12/2021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B48A-038E-4E4B-90F5-32A9821EDE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4708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23A67-9549-4306-ABE4-467E11DF887B}" type="datetime1">
              <a:rPr lang="fr-FR" smtClean="0"/>
              <a:t>28/12/2021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B48A-038E-4E4B-90F5-32A9821EDE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1171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8F3D1C-7449-4C8D-A30A-356A84802F7D}" type="datetime1">
              <a:rPr lang="fr-FR" smtClean="0"/>
              <a:t>28/12/2021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3B48A-038E-4E4B-90F5-32A9821EDE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1346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719140" y="2339183"/>
            <a:ext cx="7705725" cy="2179637"/>
          </a:xfrm>
          <a:prstGeom prst="round2DiagRect">
            <a:avLst>
              <a:gd name="adj1" fmla="val 50000"/>
              <a:gd name="adj2" fmla="val 0"/>
            </a:avLst>
          </a:prstGeom>
          <a:ln>
            <a:solidFill>
              <a:srgbClr val="FF6600"/>
            </a:solidFill>
          </a:ln>
        </p:spPr>
        <p:txBody>
          <a:bodyPr vert="horz" lIns="36000" tIns="36000" rIns="36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2880">
              <a:spcBef>
                <a:spcPct val="20000"/>
              </a:spcBef>
              <a:defRPr/>
            </a:pPr>
            <a:r>
              <a:rPr lang="fr-FR" sz="3200" b="1" smtClean="0">
                <a:solidFill>
                  <a:prstClr val="black"/>
                </a:solidFill>
                <a:latin typeface="Times" pitchFamily="18" charset="0"/>
                <a:ea typeface="Calibri"/>
                <a:cs typeface="Times New Roman" pitchFamily="18" charset="0"/>
              </a:rPr>
              <a:t>Module :  SYSTEMATIQUE DES PROCARYOTES</a:t>
            </a:r>
            <a:br>
              <a:rPr lang="fr-FR" sz="3200" b="1" smtClean="0">
                <a:solidFill>
                  <a:prstClr val="black"/>
                </a:solidFill>
                <a:latin typeface="Times" pitchFamily="18" charset="0"/>
                <a:ea typeface="Calibri"/>
                <a:cs typeface="Times New Roman" pitchFamily="18" charset="0"/>
              </a:rPr>
            </a:br>
            <a:r>
              <a:rPr lang="fr-FR" sz="3200" b="1" smtClean="0">
                <a:solidFill>
                  <a:prstClr val="black"/>
                </a:solidFill>
                <a:latin typeface="Times" pitchFamily="18" charset="0"/>
                <a:ea typeface="Calibri"/>
                <a:cs typeface="Times New Roman" pitchFamily="18" charset="0"/>
              </a:rPr>
              <a:t>(Bactéries et Archaea)</a:t>
            </a:r>
            <a:endParaRPr lang="fr-FR" sz="8000" b="1" dirty="0">
              <a:latin typeface="Times" pitchFamily="18" charset="0"/>
              <a:cs typeface="Times New Roman" pitchFamily="18" charset="0"/>
            </a:endParaRPr>
          </a:p>
        </p:txBody>
      </p:sp>
      <p:sp>
        <p:nvSpPr>
          <p:cNvPr id="5" name="Sous-titre 5"/>
          <p:cNvSpPr txBox="1">
            <a:spLocks/>
          </p:cNvSpPr>
          <p:nvPr/>
        </p:nvSpPr>
        <p:spPr>
          <a:xfrm>
            <a:off x="4810569" y="4471690"/>
            <a:ext cx="4238929" cy="169491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36000" tIns="36000" rIns="36000" bIns="36000" rtlCol="0" anchor="ctr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  <a:defRPr/>
            </a:pPr>
            <a:r>
              <a:rPr lang="fr-FR" sz="1600" smtClean="0">
                <a:solidFill>
                  <a:schemeClr val="tx1"/>
                </a:solidFill>
                <a:latin typeface="Times" pitchFamily="18" charset="0"/>
                <a:ea typeface="Calibri"/>
                <a:cs typeface="Times New Roman" pitchFamily="18" charset="0"/>
              </a:rPr>
              <a:t>Niveau : licence</a:t>
            </a:r>
          </a:p>
          <a:p>
            <a:pPr>
              <a:buFont typeface="Arial" pitchFamily="34" charset="0"/>
              <a:buNone/>
              <a:defRPr/>
            </a:pPr>
            <a:r>
              <a:rPr lang="fr-FR" sz="1600" smtClean="0">
                <a:solidFill>
                  <a:schemeClr val="tx1"/>
                </a:solidFill>
                <a:latin typeface="Times" pitchFamily="18" charset="0"/>
                <a:ea typeface="Calibri"/>
                <a:cs typeface="Times New Roman" pitchFamily="18" charset="0"/>
              </a:rPr>
              <a:t>Chargé de module : BENKADDOUR Bachir</a:t>
            </a:r>
          </a:p>
          <a:p>
            <a:pPr>
              <a:buFont typeface="Arial" pitchFamily="34" charset="0"/>
              <a:buNone/>
              <a:defRPr/>
            </a:pPr>
            <a:r>
              <a:rPr lang="fr-FR" sz="1600" smtClean="0">
                <a:solidFill>
                  <a:schemeClr val="tx1"/>
                </a:solidFill>
                <a:latin typeface="Times" pitchFamily="18" charset="0"/>
                <a:ea typeface="Calibri"/>
                <a:cs typeface="Times New Roman" pitchFamily="18" charset="0"/>
              </a:rPr>
              <a:t>Maître-assistant A </a:t>
            </a:r>
          </a:p>
          <a:p>
            <a:pPr>
              <a:buFont typeface="Arial" pitchFamily="34" charset="0"/>
              <a:buNone/>
              <a:defRPr/>
            </a:pPr>
            <a:r>
              <a:rPr lang="fr-FR" sz="1600" smtClean="0">
                <a:solidFill>
                  <a:schemeClr val="tx1"/>
                </a:solidFill>
                <a:latin typeface="Times" pitchFamily="18" charset="0"/>
                <a:ea typeface="Calibri"/>
                <a:cs typeface="Times New Roman" pitchFamily="18" charset="0"/>
              </a:rPr>
              <a:t>Spécialité microbiologie</a:t>
            </a:r>
            <a:endParaRPr lang="fr-FR" sz="1600" dirty="0">
              <a:solidFill>
                <a:schemeClr val="tx1"/>
              </a:solidFill>
              <a:latin typeface="Times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6" name="Arrondir un rectangle avec un coin diagonal 5"/>
          <p:cNvSpPr/>
          <p:nvPr/>
        </p:nvSpPr>
        <p:spPr>
          <a:xfrm>
            <a:off x="1518071" y="303531"/>
            <a:ext cx="6107863" cy="794702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36000" tIns="36000" rIns="36000" bIns="36000" anchor="ctr">
            <a:sp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fr-FR" sz="1600" dirty="0">
                <a:latin typeface="Times" pitchFamily="18" charset="0"/>
                <a:ea typeface="Calibri"/>
                <a:cs typeface="Times New Roman" pitchFamily="18" charset="0"/>
              </a:rPr>
              <a:t>République Algérienne Démocratique et Populaire</a:t>
            </a:r>
          </a:p>
          <a:p>
            <a:pPr algn="ctr">
              <a:spcAft>
                <a:spcPts val="0"/>
              </a:spcAft>
              <a:defRPr/>
            </a:pPr>
            <a:r>
              <a:rPr lang="fr-FR" sz="1600" dirty="0">
                <a:latin typeface="Times" pitchFamily="18" charset="0"/>
                <a:ea typeface="Calibri"/>
                <a:cs typeface="Times New Roman" pitchFamily="18" charset="0"/>
              </a:rPr>
              <a:t>Ministère de l’enseignement Supérieur et de la Recherche Scientifique</a:t>
            </a:r>
          </a:p>
        </p:txBody>
      </p:sp>
      <p:sp>
        <p:nvSpPr>
          <p:cNvPr id="7" name="Arrondir un rectangle avec un coin diagonal 6"/>
          <p:cNvSpPr/>
          <p:nvPr/>
        </p:nvSpPr>
        <p:spPr>
          <a:xfrm>
            <a:off x="1504951" y="1125540"/>
            <a:ext cx="6134100" cy="928687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36000" tIns="36000" rIns="36000" bIns="36000" anchor="ctr"/>
          <a:lstStyle/>
          <a:p>
            <a:pPr algn="ctr">
              <a:lnSpc>
                <a:spcPct val="115000"/>
              </a:lnSpc>
              <a:spcAft>
                <a:spcPts val="0"/>
              </a:spcAft>
              <a:defRPr/>
            </a:pPr>
            <a:r>
              <a:rPr lang="fr-FR" sz="1600" dirty="0">
                <a:latin typeface="Times" pitchFamily="18" charset="0"/>
                <a:ea typeface="Calibri"/>
                <a:cs typeface="Times New Roman" pitchFamily="18" charset="0"/>
              </a:rPr>
              <a:t>Université Mohamed </a:t>
            </a:r>
            <a:r>
              <a:rPr lang="fr-FR" sz="1600" dirty="0" err="1">
                <a:latin typeface="Times" pitchFamily="18" charset="0"/>
                <a:ea typeface="Calibri"/>
                <a:cs typeface="Times New Roman" pitchFamily="18" charset="0"/>
              </a:rPr>
              <a:t>Khider</a:t>
            </a:r>
            <a:r>
              <a:rPr lang="fr-FR" sz="1600" dirty="0">
                <a:latin typeface="Times" pitchFamily="18" charset="0"/>
                <a:ea typeface="Calibri"/>
                <a:cs typeface="Times New Roman" pitchFamily="18" charset="0"/>
              </a:rPr>
              <a:t> Biskra</a:t>
            </a:r>
          </a:p>
          <a:p>
            <a:pPr algn="ctr">
              <a:lnSpc>
                <a:spcPct val="115000"/>
              </a:lnSpc>
              <a:spcAft>
                <a:spcPts val="0"/>
              </a:spcAft>
              <a:defRPr/>
            </a:pPr>
            <a:r>
              <a:rPr lang="fr-FR" sz="1600" dirty="0">
                <a:latin typeface="Times" pitchFamily="18" charset="0"/>
                <a:ea typeface="Calibri"/>
                <a:cs typeface="Times New Roman" pitchFamily="18" charset="0"/>
              </a:rPr>
              <a:t>Faculté des Sciences Exactes et des Sciences de la Nature et de la Vie</a:t>
            </a:r>
          </a:p>
          <a:p>
            <a:pPr algn="ctr">
              <a:lnSpc>
                <a:spcPct val="115000"/>
              </a:lnSpc>
              <a:spcAft>
                <a:spcPts val="0"/>
              </a:spcAft>
              <a:defRPr/>
            </a:pPr>
            <a:r>
              <a:rPr lang="fr-FR" sz="1600" dirty="0">
                <a:latin typeface="Times" pitchFamily="18" charset="0"/>
                <a:ea typeface="Calibri"/>
                <a:cs typeface="Times New Roman" pitchFamily="18" charset="0"/>
              </a:rPr>
              <a:t>Département des Sciences de la Nature et de la Vie</a:t>
            </a: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2566990" y="6372036"/>
            <a:ext cx="305724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fr-FR" dirty="0">
                <a:latin typeface="Times" pitchFamily="18" charset="0"/>
                <a:cs typeface="Times New Roman" pitchFamily="18" charset="0"/>
              </a:rPr>
              <a:t>Année universitaire </a:t>
            </a:r>
            <a:r>
              <a:rPr lang="fr-FR" dirty="0" smtClean="0">
                <a:latin typeface="Times" pitchFamily="18" charset="0"/>
                <a:cs typeface="Times New Roman" pitchFamily="18" charset="0"/>
              </a:rPr>
              <a:t>2021-2022</a:t>
            </a:r>
            <a:endParaRPr lang="fr-FR" dirty="0">
              <a:latin typeface="Times" pitchFamily="18" charset="0"/>
              <a:cs typeface="Times New Roman" pitchFamily="18" charset="0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B48A-038E-4E4B-90F5-32A9821EDEE8}" type="slidenum">
              <a:rPr lang="fr-FR" smtClean="0">
                <a:latin typeface="Times" pitchFamily="18" charset="0"/>
              </a:rPr>
              <a:t>1</a:t>
            </a:fld>
            <a:endParaRPr lang="fr-FR"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841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38093" y="9815"/>
            <a:ext cx="3079937" cy="349702"/>
          </a:xfrm>
          <a:prstGeom prst="rect">
            <a:avLst/>
          </a:prstGeom>
        </p:spPr>
        <p:txBody>
          <a:bodyPr wrap="none" lIns="36000" tIns="36000" rIns="36000" bIns="36000" anchor="ctr" anchorCtr="0">
            <a:spAutoFit/>
          </a:bodyPr>
          <a:lstStyle/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Les bactéries photosynthétiques 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76772" y="389891"/>
            <a:ext cx="5110364" cy="349702"/>
          </a:xfrm>
          <a:prstGeom prst="rect">
            <a:avLst/>
          </a:prstGeom>
        </p:spPr>
        <p:txBody>
          <a:bodyPr wrap="none" lIns="36000" tIns="36000" rIns="36000" bIns="36000" anchor="ctr" anchorCtr="0">
            <a:spAutoFit/>
          </a:bodyPr>
          <a:lstStyle/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Phylum </a:t>
            </a:r>
            <a:r>
              <a:rPr lang="fr-FR" i="1" dirty="0" smtClean="0">
                <a:latin typeface="Times New Roman" pitchFamily="18" charset="0"/>
                <a:cs typeface="Times New Roman" pitchFamily="18" charset="0"/>
              </a:rPr>
              <a:t>Chloroflexi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(bactéries vertes non-sulfureuses)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28186" y="908721"/>
            <a:ext cx="2915815" cy="3539430"/>
          </a:xfrm>
          <a:prstGeom prst="rect">
            <a:avLst/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Phylum VI. </a:t>
            </a:r>
            <a:r>
              <a:rPr lang="fr-FR" sz="1600" i="1" dirty="0" smtClean="0">
                <a:latin typeface="Times New Roman" pitchFamily="18" charset="0"/>
                <a:cs typeface="Times New Roman" pitchFamily="18" charset="0"/>
              </a:rPr>
              <a:t>Chloroﬂexi </a:t>
            </a:r>
          </a:p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Classe I. </a:t>
            </a:r>
            <a:r>
              <a:rPr lang="fr-FR" sz="1600" i="1" dirty="0" smtClean="0">
                <a:latin typeface="Times New Roman" pitchFamily="18" charset="0"/>
                <a:cs typeface="Times New Roman" pitchFamily="18" charset="0"/>
              </a:rPr>
              <a:t>Chloroﬂexi </a:t>
            </a:r>
          </a:p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Ordre I. </a:t>
            </a:r>
            <a:r>
              <a:rPr lang="fr-FR" sz="1600" i="1" dirty="0" smtClean="0">
                <a:latin typeface="Times New Roman" pitchFamily="18" charset="0"/>
                <a:cs typeface="Times New Roman" pitchFamily="18" charset="0"/>
              </a:rPr>
              <a:t>Chloroﬂexales</a:t>
            </a:r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Famille I. </a:t>
            </a:r>
            <a:r>
              <a:rPr lang="fr-FR" sz="1600" i="1" dirty="0" smtClean="0">
                <a:latin typeface="Times New Roman" pitchFamily="18" charset="0"/>
                <a:cs typeface="Times New Roman" pitchFamily="18" charset="0"/>
              </a:rPr>
              <a:t>Chloroﬂexaceae</a:t>
            </a:r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Genre I. </a:t>
            </a:r>
            <a:r>
              <a:rPr lang="fr-FR" sz="1600" i="1" dirty="0" smtClean="0">
                <a:latin typeface="Times New Roman" pitchFamily="18" charset="0"/>
                <a:cs typeface="Times New Roman" pitchFamily="18" charset="0"/>
              </a:rPr>
              <a:t>Chloroﬂexus </a:t>
            </a:r>
          </a:p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Genre II. </a:t>
            </a:r>
            <a:r>
              <a:rPr lang="fr-FR" sz="1600" i="1" dirty="0" smtClean="0">
                <a:latin typeface="Times New Roman" pitchFamily="18" charset="0"/>
                <a:cs typeface="Times New Roman" pitchFamily="18" charset="0"/>
              </a:rPr>
              <a:t>Chloronema </a:t>
            </a:r>
          </a:p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Genre III. </a:t>
            </a:r>
            <a:r>
              <a:rPr lang="fr-FR" sz="1600" i="1" dirty="0" smtClean="0">
                <a:latin typeface="Times New Roman" pitchFamily="18" charset="0"/>
                <a:cs typeface="Times New Roman" pitchFamily="18" charset="0"/>
              </a:rPr>
              <a:t>Heliothrix </a:t>
            </a:r>
          </a:p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Genre IV. </a:t>
            </a:r>
            <a:r>
              <a:rPr lang="fr-FR" sz="1600" i="1" dirty="0" smtClean="0">
                <a:latin typeface="Times New Roman" pitchFamily="18" charset="0"/>
                <a:cs typeface="Times New Roman" pitchFamily="18" charset="0"/>
              </a:rPr>
              <a:t>Roseiﬂexus </a:t>
            </a:r>
          </a:p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Famille II. Oscillochloridaceae </a:t>
            </a:r>
          </a:p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Genre I. </a:t>
            </a:r>
            <a:r>
              <a:rPr lang="fr-FR" sz="1600" i="1" dirty="0" smtClean="0">
                <a:latin typeface="Times New Roman" pitchFamily="18" charset="0"/>
                <a:cs typeface="Times New Roman" pitchFamily="18" charset="0"/>
              </a:rPr>
              <a:t>Oscillochloris </a:t>
            </a:r>
          </a:p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Ordre II. </a:t>
            </a:r>
            <a:r>
              <a:rPr lang="fr-FR" sz="1600" i="1" dirty="0" smtClean="0">
                <a:latin typeface="Times New Roman" pitchFamily="18" charset="0"/>
                <a:cs typeface="Times New Roman" pitchFamily="18" charset="0"/>
              </a:rPr>
              <a:t>Herpetosiphonales</a:t>
            </a:r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Famille I. </a:t>
            </a:r>
            <a:r>
              <a:rPr lang="fr-FR" sz="1600" i="1" dirty="0" smtClean="0">
                <a:latin typeface="Times New Roman" pitchFamily="18" charset="0"/>
                <a:cs typeface="Times New Roman" pitchFamily="18" charset="0"/>
              </a:rPr>
              <a:t>Herpetosiphonaceae </a:t>
            </a:r>
          </a:p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Genre I. </a:t>
            </a:r>
            <a:r>
              <a:rPr lang="fr-FR" sz="1600" i="1" dirty="0" smtClean="0">
                <a:latin typeface="Times New Roman" pitchFamily="18" charset="0"/>
                <a:cs typeface="Times New Roman" pitchFamily="18" charset="0"/>
              </a:rPr>
              <a:t>Herpetosiphon (</a:t>
            </a:r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non-photosynthetic)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Sous-titre 6"/>
          <p:cNvSpPr>
            <a:spLocks noGrp="1"/>
          </p:cNvSpPr>
          <p:nvPr>
            <p:ph type="subTitle" idx="1"/>
          </p:nvPr>
        </p:nvSpPr>
        <p:spPr>
          <a:xfrm>
            <a:off x="2" y="1124744"/>
            <a:ext cx="6093945" cy="2232249"/>
          </a:xfrm>
        </p:spPr>
        <p:txBody>
          <a:bodyPr>
            <a:noAutofit/>
          </a:bodyPr>
          <a:lstStyle/>
          <a:p>
            <a:pPr algn="l">
              <a:lnSpc>
                <a:spcPct val="220000"/>
              </a:lnSpc>
            </a:pPr>
            <a:r>
              <a:rPr lang="fr-FR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Ce phylum comprend six classes, </a:t>
            </a:r>
            <a:r>
              <a:rPr lang="fr-FR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Chloroflexi</a:t>
            </a:r>
            <a:r>
              <a:rPr lang="fr-FR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Anaerolineae</a:t>
            </a:r>
            <a:r>
              <a:rPr lang="fr-FR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Caldilineae</a:t>
            </a:r>
            <a:r>
              <a:rPr lang="fr-FR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Ktedonobacteria</a:t>
            </a:r>
            <a:r>
              <a:rPr lang="fr-FR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Dehalococcoidetdia</a:t>
            </a:r>
            <a:r>
              <a:rPr lang="fr-FR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et </a:t>
            </a:r>
            <a:r>
              <a:rPr lang="fr-FR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Thermomicrobia</a:t>
            </a:r>
            <a:r>
              <a:rPr lang="fr-FR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>
              <a:lnSpc>
                <a:spcPct val="220000"/>
              </a:lnSpc>
            </a:pPr>
            <a:r>
              <a:rPr lang="fr-FR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 ces six classes, seule la classe </a:t>
            </a:r>
            <a:r>
              <a:rPr lang="fr-FR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Chloroflexi</a:t>
            </a:r>
            <a:r>
              <a:rPr lang="fr-FR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est constituée de bactéries </a:t>
            </a:r>
            <a:r>
              <a:rPr 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phototrophes</a:t>
            </a:r>
            <a:r>
              <a:rPr lang="fr-FR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fr-FR" sz="16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220000"/>
              </a:lnSpc>
            </a:pPr>
            <a:endParaRPr lang="fr-FR" sz="16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220000"/>
              </a:lnSpc>
            </a:pPr>
            <a:endParaRPr lang="fr-FR" sz="16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fr-FR" sz="16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B48A-038E-4E4B-90F5-32A9821EDEE8}" type="slidenum">
              <a:rPr lang="fr-FR" smtClean="0">
                <a:latin typeface="Times New Roman" pitchFamily="18" charset="0"/>
                <a:cs typeface="Times New Roman" pitchFamily="18" charset="0"/>
              </a:rPr>
              <a:t>10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606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9284397"/>
              </p:ext>
            </p:extLst>
          </p:nvPr>
        </p:nvGraphicFramePr>
        <p:xfrm>
          <a:off x="152508" y="419956"/>
          <a:ext cx="8838984" cy="59052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37441"/>
                <a:gridCol w="1706907"/>
                <a:gridCol w="3494636"/>
              </a:tblGrid>
              <a:tr h="288032">
                <a:tc>
                  <a:txBody>
                    <a:bodyPr/>
                    <a:lstStyle/>
                    <a:p>
                      <a:pPr algn="just"/>
                      <a:r>
                        <a:rPr kumimoji="0" lang="fr-F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Morphologie</a:t>
                      </a:r>
                      <a:r>
                        <a:rPr kumimoji="0" lang="fr-F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celullaire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 filamenteuse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</a:tr>
              <a:tr h="312792"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Regroupement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just"/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</a:tr>
              <a:tr h="337552"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Mobilité 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Par glisment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Source de carbone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CO2 ou</a:t>
                      </a:r>
                      <a:r>
                        <a:rPr lang="fr-FR" sz="16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produits organiques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528816"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Type trophique 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Photoheterotrophe; parfois</a:t>
                      </a:r>
                      <a:r>
                        <a:rPr lang="fr-FR" sz="16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photoautotrophe ou chimiotrophe(lorsque</a:t>
                      </a:r>
                      <a:r>
                        <a:rPr lang="fr-FR" sz="16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aerobie et à l’obscurité)</a:t>
                      </a:r>
                      <a:endParaRPr lang="fr-FR" sz="16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</a:tr>
              <a:tr h="332472"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Metabolisme du carbone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Voie de l’hydroxypropionate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26752">
                <a:tc rowSpan="2"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Pigment photosynthtique(Type de Bactériochlorophylle)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Centre reactionnel 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antenne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50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Bchl</a:t>
                      </a:r>
                      <a:r>
                        <a:rPr lang="fr-FR" sz="16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a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Bchl c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04264"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Nature de la photosynthese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anaoxygénique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Type rispiratoire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Anaerobie-aerobie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fr-FR" sz="1400"/>
                    </a:p>
                  </a:txBody>
                  <a:tcPr/>
                </a:tc>
              </a:tr>
              <a:tr h="814732"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Sources d’électrons :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Donneurs photoheterophes: divers sucres,AA</a:t>
                      </a:r>
                      <a:r>
                        <a:rPr lang="fr-FR" sz="16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et Acides Organiques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Donneurs photoautotrophe: H2S,H2</a:t>
                      </a:r>
                      <a:endParaRPr lang="fr-FR" sz="16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Habitat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 zones  lacustres  anoxiques  et riches en sulfures.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% mole</a:t>
                      </a:r>
                      <a:r>
                        <a:rPr lang="fr-FR" sz="16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GC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53-55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Habitat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 sources chaudes à neutres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Genre représentatifs 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i="1" dirty="0" smtClean="0">
                          <a:latin typeface="Times New Roman" pitchFamily="18" charset="0"/>
                          <a:cs typeface="Times New Roman" pitchFamily="18" charset="0"/>
                        </a:rPr>
                        <a:t>Chloroflexus, Heliothrix, Roseiflexus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B48A-038E-4E4B-90F5-32A9821EDEE8}" type="slidenum">
              <a:rPr lang="fr-FR" smtClean="0">
                <a:latin typeface="Times New Roman" pitchFamily="18" charset="0"/>
                <a:cs typeface="Times New Roman" pitchFamily="18" charset="0"/>
              </a:rPr>
              <a:t>11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1779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972000" y="2879747"/>
            <a:ext cx="7200000" cy="2368853"/>
            <a:chOff x="972000" y="2879746"/>
            <a:chExt cx="7200000" cy="2368853"/>
          </a:xfrm>
        </p:grpSpPr>
        <p:pic>
          <p:nvPicPr>
            <p:cNvPr id="9218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6" t="5452" r="2060"/>
            <a:stretch/>
          </p:blipFill>
          <p:spPr bwMode="auto">
            <a:xfrm>
              <a:off x="972000" y="3438525"/>
              <a:ext cx="7200000" cy="18100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219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151" b="17152"/>
            <a:stretch/>
          </p:blipFill>
          <p:spPr bwMode="auto">
            <a:xfrm>
              <a:off x="972000" y="2879746"/>
              <a:ext cx="7200000" cy="549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B48A-038E-4E4B-90F5-32A9821EDEE8}" type="slidenum">
              <a:rPr lang="fr-FR" smtClean="0">
                <a:latin typeface="Times New Roman" pitchFamily="18" charset="0"/>
                <a:cs typeface="Times New Roman" pitchFamily="18" charset="0"/>
              </a:rPr>
              <a:t>12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49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16895"/>
            <a:ext cx="4550419" cy="6024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4583783" y="1463173"/>
            <a:ext cx="4164681" cy="393165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1400" b="1" dirty="0" smtClean="0">
                <a:latin typeface="Times New Roman" pitchFamily="18" charset="0"/>
                <a:cs typeface="Times New Roman" pitchFamily="18" charset="0"/>
              </a:rPr>
              <a:t>Green nonsulfur bacteria</a:t>
            </a:r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. (a) Phase-contrast micrograph of the anoxygenic phototroph </a:t>
            </a:r>
            <a:r>
              <a:rPr lang="fr-FR" sz="1400" i="1" dirty="0" smtClean="0">
                <a:latin typeface="Times New Roman" pitchFamily="18" charset="0"/>
                <a:cs typeface="Times New Roman" pitchFamily="18" charset="0"/>
              </a:rPr>
              <a:t>Chloroflexus aurantiacus</a:t>
            </a:r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; cells are about 1 </a:t>
            </a:r>
            <a:r>
              <a:rPr lang="el-GR" sz="1400" dirty="0" smtClean="0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m in diameter.  (b) Phase-contrast micrograph of the large phototroph </a:t>
            </a:r>
            <a:r>
              <a:rPr lang="fr-FR" sz="1400" i="1" dirty="0" smtClean="0">
                <a:latin typeface="Times New Roman" pitchFamily="18" charset="0"/>
                <a:cs typeface="Times New Roman" pitchFamily="18" charset="0"/>
              </a:rPr>
              <a:t>Oscillochloris</a:t>
            </a:r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; cells are about 5 </a:t>
            </a:r>
            <a:r>
              <a:rPr lang="el-GR" sz="1400" dirty="0" smtClean="0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m wide. The brightly contrasting material on the top is a holdfast, used for attachment. (c) Phase-contrast micrograph of filaments of a </a:t>
            </a:r>
            <a:r>
              <a:rPr lang="fr-FR" sz="1400" i="1" dirty="0" smtClean="0">
                <a:latin typeface="Times New Roman" pitchFamily="18" charset="0"/>
                <a:cs typeface="Times New Roman" pitchFamily="18" charset="0"/>
              </a:rPr>
              <a:t>Chloronema</a:t>
            </a:r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 species;  the cells are wavy filaments and about 2.5 </a:t>
            </a:r>
            <a:r>
              <a:rPr lang="el-GR" sz="1400" dirty="0" smtClean="0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m in diameter. (d) Tube cultures of  </a:t>
            </a:r>
            <a:r>
              <a:rPr lang="fr-FR" sz="1400" i="1" dirty="0" smtClean="0">
                <a:latin typeface="Times New Roman" pitchFamily="18" charset="0"/>
                <a:cs typeface="Times New Roman" pitchFamily="18" charset="0"/>
              </a:rPr>
              <a:t>C. aurantiacus </a:t>
            </a:r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(right) and </a:t>
            </a:r>
            <a:r>
              <a:rPr lang="fr-FR" sz="1400" i="1" dirty="0" smtClean="0">
                <a:latin typeface="Times New Roman" pitchFamily="18" charset="0"/>
                <a:cs typeface="Times New Roman" pitchFamily="18" charset="0"/>
              </a:rPr>
              <a:t>Roseiflexus</a:t>
            </a:r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 (left). Roseiflexus is yellow because it lacks bacteriochlorophyll c and chlorosomes.</a:t>
            </a:r>
            <a:endParaRPr lang="fr-FR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B48A-038E-4E4B-90F5-32A9821EDEE8}" type="slidenum">
              <a:rPr lang="fr-FR" smtClean="0">
                <a:latin typeface="Times New Roman" pitchFamily="18" charset="0"/>
                <a:cs typeface="Times New Roman" pitchFamily="18" charset="0"/>
              </a:rPr>
              <a:t>13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6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379525" y="3008"/>
            <a:ext cx="263263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Phylum </a:t>
            </a:r>
            <a:r>
              <a:rPr lang="fr-FR" i="1" dirty="0" smtClean="0">
                <a:latin typeface="Times New Roman" pitchFamily="18" charset="0"/>
                <a:cs typeface="Times New Roman" pitchFamily="18" charset="0"/>
              </a:rPr>
              <a:t>Cyanobacteria</a:t>
            </a:r>
            <a:endParaRPr lang="fr-FR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92696"/>
            <a:ext cx="87129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Les  cyanobactéries  forment  le  groupe  le  plus  vaste  et  le  plus  diversifié  de  bactéries 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photosynthétiques. Le Bergey’s Manual of Systematic  Bacteriology a decrit 56 genres 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2274839"/>
            <a:ext cx="90364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ont été classés en fonction de leur caractéristiques morphologiques. 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Quelques  autres  propriétés  importantes  pour  la  caractérisation  des  cyanobactéries  sont 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l’ultrastructure,  les  caractéristiques  génétiques,  la  physiologie  et  la  biochimie  et 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l’habitat/écologie. 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B48A-038E-4E4B-90F5-32A9821EDEE8}" type="slidenum">
              <a:rPr lang="fr-FR" smtClean="0">
                <a:latin typeface="Times New Roman" pitchFamily="18" charset="0"/>
                <a:cs typeface="Times New Roman" pitchFamily="18" charset="0"/>
              </a:rPr>
              <a:t>14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11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793447"/>
              </p:ext>
            </p:extLst>
          </p:nvPr>
        </p:nvGraphicFramePr>
        <p:xfrm>
          <a:off x="211143" y="502920"/>
          <a:ext cx="8721715" cy="5852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48448"/>
                <a:gridCol w="5073267"/>
              </a:tblGrid>
              <a:tr h="356083"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Gram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 Gram-négatives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56083">
                <a:tc>
                  <a:txBody>
                    <a:bodyPr/>
                    <a:lstStyle/>
                    <a:p>
                      <a:pPr algn="just"/>
                      <a:r>
                        <a:rPr kumimoji="0" lang="fr-F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Morphologie</a:t>
                      </a:r>
                      <a:r>
                        <a:rPr kumimoji="0" lang="fr-F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celullaire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56083"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Regroupement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Isolés, groupé en filamenet( trichome)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623145"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Mobilité 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Non mobiles,</a:t>
                      </a:r>
                      <a:r>
                        <a:rPr lang="fr-FR" sz="18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nage sans flgelles ou mobile par glissement; certains avec vesicules gazeuses.</a:t>
                      </a:r>
                      <a:endParaRPr lang="fr-FR" sz="18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56083"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Source de carbone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CO2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56083"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Type trophique 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photoautotrophes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56083"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Metabolisme du carbone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Cycle</a:t>
                      </a:r>
                      <a:r>
                        <a:rPr lang="fr-FR" sz="18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de calvin-benson</a:t>
                      </a:r>
                      <a:endParaRPr lang="fr-FR" sz="18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801186"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Pigment photosynthtique 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chlorophylle a (photosystèmes I et II )+ phycobiliproteines(l’allophycocyanines, la phycocyanine, </a:t>
                      </a:r>
                    </a:p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et la phycoerythrine).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56083"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Nature de la photosynthese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Oxygénique(parfois facultativement anoxygénique)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56083"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Type rispiratoire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aerobie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56083"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Sources d’électrons :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H2O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56083"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% mole</a:t>
                      </a:r>
                      <a:r>
                        <a:rPr lang="fr-FR" sz="18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GC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35-71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56083"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Habitat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Présentes</a:t>
                      </a:r>
                      <a:r>
                        <a:rPr lang="fr-FR" sz="18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dans presque tous les environements</a:t>
                      </a:r>
                      <a:endParaRPr lang="fr-FR" sz="18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74239"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Genres représentatifs 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Voir</a:t>
                      </a:r>
                      <a:r>
                        <a:rPr lang="fr-FR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tableau</a:t>
                      </a:r>
                      <a:endParaRPr lang="fr-FR" sz="140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B48A-038E-4E4B-90F5-32A9821EDEE8}" type="slidenum">
              <a:rPr lang="fr-FR" smtClean="0">
                <a:latin typeface="Times New Roman" pitchFamily="18" charset="0"/>
                <a:cs typeface="Times New Roman" pitchFamily="18" charset="0"/>
              </a:rPr>
              <a:t>15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52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08" y="700088"/>
            <a:ext cx="7799387" cy="545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B48A-038E-4E4B-90F5-32A9821EDEE8}" type="slidenum">
              <a:rPr lang="fr-FR" smtClean="0">
                <a:latin typeface="Times New Roman" pitchFamily="18" charset="0"/>
                <a:cs typeface="Times New Roman" pitchFamily="18" charset="0"/>
              </a:rPr>
              <a:t>16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7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04764" y="82777"/>
            <a:ext cx="5643500" cy="349702"/>
          </a:xfrm>
          <a:prstGeom prst="rect">
            <a:avLst/>
          </a:prstGeom>
          <a:ln>
            <a:noFill/>
          </a:ln>
        </p:spPr>
        <p:txBody>
          <a:bodyPr wrap="square" lIns="36000" tIns="36000" rIns="36000" bIns="36000" anchor="ctr" anchorCtr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Phylum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Proteobacteria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(Proteobacteria photosynthétiques) 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797602"/>
            <a:ext cx="8928992" cy="626701"/>
          </a:xfrm>
          <a:prstGeom prst="rect">
            <a:avLst/>
          </a:prstGeom>
          <a:ln>
            <a:noFill/>
          </a:ln>
        </p:spPr>
        <p:txBody>
          <a:bodyPr wrap="square" lIns="36000" tIns="36000" rIns="36000" bIns="36000" anchor="ctr" anchorCtr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Les 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Proteobacteria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photosynthétiques  sont  communément  appelées  bactéries  pourpres  en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raison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de leur couleur rougeâtre ou violacée. </a:t>
            </a:r>
          </a:p>
        </p:txBody>
      </p:sp>
      <p:sp>
        <p:nvSpPr>
          <p:cNvPr id="4" name="Rectangle à coins arrondis 3"/>
          <p:cNvSpPr/>
          <p:nvPr/>
        </p:nvSpPr>
        <p:spPr>
          <a:xfrm>
            <a:off x="143892" y="2668702"/>
            <a:ext cx="1610078" cy="386904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36000" tIns="36000" rIns="36000" bIns="36000" anchor="ctr" anchorCtr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2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sous-groupes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3990975" y="2552749"/>
            <a:ext cx="5184576" cy="386904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anchor="ctr" anchorCtr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 familles :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Chromatiaceae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et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Ectothiorhodospiraceae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48237" y="1716588"/>
            <a:ext cx="2651555" cy="693371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anchor="ctr" anchorCtr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Les  bactéries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pourpres  sulfureuses </a:t>
            </a:r>
          </a:p>
        </p:txBody>
      </p:sp>
      <p:sp>
        <p:nvSpPr>
          <p:cNvPr id="10" name="Rectangle à coins arrondis 9"/>
          <p:cNvSpPr/>
          <p:nvPr/>
        </p:nvSpPr>
        <p:spPr>
          <a:xfrm>
            <a:off x="162012" y="3405069"/>
            <a:ext cx="2154097" cy="693371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anchor="ctr" anchorCtr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pourpres non-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sulfureuses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3419872" y="1872542"/>
            <a:ext cx="2896080" cy="386904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36000" tIns="36000" rIns="36000" bIns="36000" anchor="ctr" anchorCtr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classe  Gamma-proteobacteria</a:t>
            </a:r>
          </a:p>
        </p:txBody>
      </p:sp>
      <p:sp>
        <p:nvSpPr>
          <p:cNvPr id="12" name="Rectangle à coins arrondis 11"/>
          <p:cNvSpPr/>
          <p:nvPr/>
        </p:nvSpPr>
        <p:spPr>
          <a:xfrm>
            <a:off x="3605535" y="3558303"/>
            <a:ext cx="1717922" cy="386904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36000" tIns="36000" rIns="36000" bIns="36000" anchor="ctr" anchorCtr="0">
            <a:spAutoFit/>
          </a:bodyPr>
          <a:lstStyle/>
          <a:p>
            <a:r>
              <a:rPr lang="el-GR" dirty="0">
                <a:latin typeface="Times New Roman" pitchFamily="18" charset="0"/>
                <a:cs typeface="Times New Roman" pitchFamily="18" charset="0"/>
              </a:rPr>
              <a:t>α-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protéobactéries</a:t>
            </a:r>
          </a:p>
        </p:txBody>
      </p:sp>
      <p:sp>
        <p:nvSpPr>
          <p:cNvPr id="13" name="Rectangle à coins arrondis 12"/>
          <p:cNvSpPr/>
          <p:nvPr/>
        </p:nvSpPr>
        <p:spPr>
          <a:xfrm>
            <a:off x="6108172" y="3558303"/>
            <a:ext cx="2335107" cy="386904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36000" tIns="36000" rIns="36000" bIns="36000" anchor="ctr" anchorCtr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cinq familles différentes</a:t>
            </a:r>
          </a:p>
        </p:txBody>
      </p:sp>
      <p:sp>
        <p:nvSpPr>
          <p:cNvPr id="14" name="Rectangle à coins arrondis 13"/>
          <p:cNvSpPr/>
          <p:nvPr/>
        </p:nvSpPr>
        <p:spPr>
          <a:xfrm>
            <a:off x="3995936" y="4233447"/>
            <a:ext cx="1659098" cy="386904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36000" tIns="36000" rIns="36000" bIns="36000" anchor="ctr" anchorCtr="0">
            <a:spAutoFit/>
          </a:bodyPr>
          <a:lstStyle/>
          <a:p>
            <a:r>
              <a:rPr lang="el-GR" dirty="0">
                <a:latin typeface="Times New Roman" pitchFamily="18" charset="0"/>
                <a:cs typeface="Times New Roman" pitchFamily="18" charset="0"/>
              </a:rPr>
              <a:t> β-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protéobatéries</a:t>
            </a:r>
          </a:p>
        </p:txBody>
      </p:sp>
      <p:sp>
        <p:nvSpPr>
          <p:cNvPr id="15" name="Rectangle à coins arrondis 14"/>
          <p:cNvSpPr/>
          <p:nvPr/>
        </p:nvSpPr>
        <p:spPr>
          <a:xfrm>
            <a:off x="4256936" y="5445224"/>
            <a:ext cx="1137098" cy="386904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36000" tIns="36000" rIns="36000" bIns="36000" anchor="ctr" anchorCtr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2 familles </a:t>
            </a:r>
          </a:p>
        </p:txBody>
      </p:sp>
      <p:cxnSp>
        <p:nvCxnSpPr>
          <p:cNvPr id="17" name="Connecteur droit avec flèche 16"/>
          <p:cNvCxnSpPr>
            <a:stCxn id="4" idx="0"/>
            <a:endCxn id="9" idx="2"/>
          </p:cNvCxnSpPr>
          <p:nvPr/>
        </p:nvCxnSpPr>
        <p:spPr>
          <a:xfrm flipV="1">
            <a:off x="948931" y="2409959"/>
            <a:ext cx="425084" cy="25874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>
            <a:stCxn id="4" idx="2"/>
            <a:endCxn id="10" idx="0"/>
          </p:cNvCxnSpPr>
          <p:nvPr/>
        </p:nvCxnSpPr>
        <p:spPr>
          <a:xfrm>
            <a:off x="948931" y="3055606"/>
            <a:ext cx="290130" cy="34946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>
            <a:stCxn id="9" idx="3"/>
            <a:endCxn id="11" idx="1"/>
          </p:cNvCxnSpPr>
          <p:nvPr/>
        </p:nvCxnSpPr>
        <p:spPr>
          <a:xfrm>
            <a:off x="2699792" y="2063274"/>
            <a:ext cx="720080" cy="272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>
            <a:stCxn id="11" idx="2"/>
            <a:endCxn id="8" idx="0"/>
          </p:cNvCxnSpPr>
          <p:nvPr/>
        </p:nvCxnSpPr>
        <p:spPr>
          <a:xfrm>
            <a:off x="4867912" y="2259446"/>
            <a:ext cx="1715351" cy="29330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/>
          <p:cNvCxnSpPr>
            <a:stCxn id="10" idx="3"/>
            <a:endCxn id="12" idx="1"/>
          </p:cNvCxnSpPr>
          <p:nvPr/>
        </p:nvCxnSpPr>
        <p:spPr>
          <a:xfrm>
            <a:off x="2316109" y="3751755"/>
            <a:ext cx="1289426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avec flèche 35"/>
          <p:cNvCxnSpPr>
            <a:stCxn id="10" idx="3"/>
            <a:endCxn id="14" idx="1"/>
          </p:cNvCxnSpPr>
          <p:nvPr/>
        </p:nvCxnSpPr>
        <p:spPr>
          <a:xfrm>
            <a:off x="2316109" y="3751755"/>
            <a:ext cx="1679827" cy="67514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avec flèche 39"/>
          <p:cNvCxnSpPr>
            <a:stCxn id="12" idx="3"/>
            <a:endCxn id="13" idx="1"/>
          </p:cNvCxnSpPr>
          <p:nvPr/>
        </p:nvCxnSpPr>
        <p:spPr>
          <a:xfrm>
            <a:off x="5323457" y="3751755"/>
            <a:ext cx="784715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avec flèche 42"/>
          <p:cNvCxnSpPr>
            <a:stCxn id="14" idx="2"/>
            <a:endCxn id="15" idx="0"/>
          </p:cNvCxnSpPr>
          <p:nvPr/>
        </p:nvCxnSpPr>
        <p:spPr>
          <a:xfrm>
            <a:off x="4825485" y="4620351"/>
            <a:ext cx="0" cy="82487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B48A-038E-4E4B-90F5-32A9821EDEE8}" type="slidenum">
              <a:rPr lang="fr-FR" smtClean="0">
                <a:latin typeface="Times New Roman" pitchFamily="18" charset="0"/>
                <a:cs typeface="Times New Roman" pitchFamily="18" charset="0"/>
              </a:rPr>
              <a:t>17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28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52" y="72041"/>
            <a:ext cx="8846897" cy="6713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B48A-038E-4E4B-90F5-32A9821EDEE8}" type="slidenum">
              <a:rPr lang="fr-FR" smtClean="0">
                <a:latin typeface="Times New Roman" pitchFamily="18" charset="0"/>
                <a:cs typeface="Times New Roman" pitchFamily="18" charset="0"/>
              </a:rPr>
              <a:t>18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76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3463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A: Bactéries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pourpres sulfureuses </a:t>
            </a: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7244313"/>
              </p:ext>
            </p:extLst>
          </p:nvPr>
        </p:nvGraphicFramePr>
        <p:xfrm>
          <a:off x="98757" y="536756"/>
          <a:ext cx="8946486" cy="57844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81681"/>
                <a:gridCol w="5264805"/>
              </a:tblGrid>
              <a:tr h="334725"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Gram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Gram</a:t>
                      </a:r>
                      <a:r>
                        <a:rPr lang="fr-FR" sz="18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-nègatif</a:t>
                      </a:r>
                      <a:endParaRPr lang="fr-FR" sz="18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94562">
                <a:tc>
                  <a:txBody>
                    <a:bodyPr/>
                    <a:lstStyle/>
                    <a:p>
                      <a:pPr algn="just"/>
                      <a:r>
                        <a:rPr kumimoji="0" lang="fr-F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Morphologie</a:t>
                      </a:r>
                      <a:r>
                        <a:rPr kumimoji="0" lang="fr-F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celullaire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 voir</a:t>
                      </a:r>
                      <a:r>
                        <a:rPr lang="fr-FR" sz="18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tableau suivant</a:t>
                      </a:r>
                      <a:endParaRPr lang="fr-FR" sz="18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94562"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Regroupement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 generalement unicellulaires 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73309"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Mobilité 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grande  partie  sont  mobiles  par  des  flagelles </a:t>
                      </a:r>
                    </a:p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polaires.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93269"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Source de carbone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CO2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87549"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Type trophique 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généralement photolithotrophe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81829"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Metabolisme du carbone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Cycle</a:t>
                      </a:r>
                      <a:r>
                        <a:rPr lang="fr-FR" sz="18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de calvin</a:t>
                      </a:r>
                      <a:endParaRPr lang="fr-FR" sz="18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48117"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Pigment photosynthtique 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Bchl</a:t>
                      </a:r>
                      <a:r>
                        <a:rPr lang="fr-FR" sz="16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a ou b</a:t>
                      </a:r>
                      <a:endParaRPr lang="fr-FR" sz="16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94562"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Nature de la photosynthese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anoxygénique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34725"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Type rispiratoire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anaerobie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34725"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Sources d’électrons :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H2S,H2,S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96435"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% mole</a:t>
                      </a:r>
                      <a:r>
                        <a:rPr lang="fr-FR" sz="18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GC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45-70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18662"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Habitat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zones; anoxiques euphotique des lacs</a:t>
                      </a:r>
                      <a:r>
                        <a:rPr lang="fr-FR" sz="18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aquatiques où s’accumule le sulfure d’hydrogène.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94562"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Genres  représentatifs 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Voir</a:t>
                      </a:r>
                      <a:r>
                        <a:rPr lang="fr-FR" sz="14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tableau suivant</a:t>
                      </a:r>
                      <a:endParaRPr lang="fr-FR" sz="14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B48A-038E-4E4B-90F5-32A9821EDEE8}" type="slidenum">
              <a:rPr lang="fr-FR" smtClean="0">
                <a:latin typeface="Times New Roman" pitchFamily="18" charset="0"/>
                <a:cs typeface="Times New Roman" pitchFamily="18" charset="0"/>
              </a:rPr>
              <a:t>19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78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0" y="1209035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>
              <a:lnSpc>
                <a:spcPct val="200000"/>
              </a:lnSpc>
            </a:pPr>
            <a:r>
              <a:rPr lang="fr-FR" dirty="0" smtClean="0">
                <a:latin typeface="Times" pitchFamily="18" charset="0"/>
                <a:cs typeface="Times New Roman" pitchFamily="18" charset="0"/>
              </a:rPr>
              <a:t> </a:t>
            </a:r>
            <a:r>
              <a:rPr lang="fr-FR" b="1" dirty="0" smtClean="0">
                <a:latin typeface="Times" pitchFamily="18" charset="0"/>
                <a:cs typeface="Times New Roman" pitchFamily="18" charset="0"/>
              </a:rPr>
              <a:t>Etudes des grands groups bactériens :  </a:t>
            </a:r>
          </a:p>
          <a:p>
            <a:pPr algn="ctr" rtl="1">
              <a:lnSpc>
                <a:spcPct val="200000"/>
              </a:lnSpc>
            </a:pPr>
            <a:r>
              <a:rPr lang="fr-FR" dirty="0" smtClean="0">
                <a:latin typeface="Times" pitchFamily="18" charset="0"/>
                <a:cs typeface="Times New Roman" pitchFamily="18" charset="0"/>
              </a:rPr>
              <a:t>1. Les bactéries photosynthétiques  </a:t>
            </a:r>
          </a:p>
          <a:p>
            <a:pPr algn="ctr" rtl="1">
              <a:lnSpc>
                <a:spcPct val="200000"/>
              </a:lnSpc>
            </a:pPr>
            <a:r>
              <a:rPr lang="fr-FR" dirty="0" smtClean="0">
                <a:latin typeface="Times" pitchFamily="18" charset="0"/>
                <a:cs typeface="Times New Roman" pitchFamily="18" charset="0"/>
              </a:rPr>
              <a:t>2. Les bactéries autotrophes. </a:t>
            </a:r>
          </a:p>
          <a:p>
            <a:pPr algn="ctr" rtl="1">
              <a:lnSpc>
                <a:spcPct val="200000"/>
              </a:lnSpc>
            </a:pPr>
            <a:r>
              <a:rPr lang="fr-FR" dirty="0" smtClean="0">
                <a:latin typeface="Times" pitchFamily="18" charset="0"/>
                <a:cs typeface="Times New Roman" pitchFamily="18" charset="0"/>
              </a:rPr>
              <a:t>3. Les bactéries hétérotrophes à Gram négatif  </a:t>
            </a:r>
          </a:p>
          <a:p>
            <a:pPr algn="ctr" rtl="1">
              <a:lnSpc>
                <a:spcPct val="200000"/>
              </a:lnSpc>
            </a:pPr>
            <a:r>
              <a:rPr lang="fr-FR" dirty="0" smtClean="0">
                <a:latin typeface="Times" pitchFamily="18" charset="0"/>
                <a:cs typeface="Times New Roman" pitchFamily="18" charset="0"/>
              </a:rPr>
              <a:t>4. Les bactéries hétérotrophes à Gram positif  </a:t>
            </a:r>
          </a:p>
          <a:p>
            <a:pPr algn="ctr" rtl="1">
              <a:lnSpc>
                <a:spcPct val="200000"/>
              </a:lnSpc>
            </a:pPr>
            <a:r>
              <a:rPr lang="fr-FR" dirty="0" smtClean="0">
                <a:latin typeface="Times" pitchFamily="18" charset="0"/>
                <a:cs typeface="Times New Roman" pitchFamily="18" charset="0"/>
              </a:rPr>
              <a:t>5. Les actinomycétes  </a:t>
            </a:r>
          </a:p>
          <a:p>
            <a:pPr algn="ctr" rtl="1">
              <a:lnSpc>
                <a:spcPct val="200000"/>
              </a:lnSpc>
            </a:pPr>
            <a:r>
              <a:rPr lang="fr-FR" dirty="0" smtClean="0">
                <a:latin typeface="Times" pitchFamily="18" charset="0"/>
                <a:cs typeface="Times New Roman" pitchFamily="18" charset="0"/>
              </a:rPr>
              <a:t>6. Les rickettsies</a:t>
            </a:r>
          </a:p>
          <a:p>
            <a:pPr algn="ctr" rtl="1">
              <a:lnSpc>
                <a:spcPct val="200000"/>
              </a:lnSpc>
            </a:pPr>
            <a:r>
              <a:rPr lang="fr-FR" dirty="0" smtClean="0">
                <a:latin typeface="Times" pitchFamily="18" charset="0"/>
                <a:cs typeface="Times New Roman" pitchFamily="18" charset="0"/>
              </a:rPr>
              <a:t> 7. Les mycoplasmes</a:t>
            </a:r>
            <a:endParaRPr lang="fr-FR" dirty="0">
              <a:latin typeface="Times" pitchFamily="18" charset="0"/>
              <a:cs typeface="Times New Roman" pitchFamily="18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B48A-038E-4E4B-90F5-32A9821EDEE8}" type="slidenum">
              <a:rPr lang="fr-FR" smtClean="0">
                <a:latin typeface="Times" pitchFamily="18" charset="0"/>
              </a:rPr>
              <a:t>2</a:t>
            </a:fld>
            <a:endParaRPr lang="fr-FR"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96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86" y="1320280"/>
            <a:ext cx="8245029" cy="4217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B48A-038E-4E4B-90F5-32A9821EDEE8}" type="slidenum">
              <a:rPr lang="fr-FR" smtClean="0">
                <a:latin typeface="Times New Roman" pitchFamily="18" charset="0"/>
                <a:cs typeface="Times New Roman" pitchFamily="18" charset="0"/>
              </a:rPr>
              <a:t>20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334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74"/>
          <a:stretch/>
        </p:blipFill>
        <p:spPr bwMode="auto">
          <a:xfrm>
            <a:off x="847639" y="332656"/>
            <a:ext cx="7448722" cy="4078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14920" y="4509120"/>
            <a:ext cx="8714160" cy="2308324"/>
          </a:xfrm>
          <a:prstGeom prst="rect">
            <a:avLst/>
          </a:prstGeom>
        </p:spPr>
        <p:txBody>
          <a:bodyPr wrap="square" lIns="36000" tIns="36000" rIns="36000" bIns="3600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Microphotographies à fond clair et à contraste de phase de Bactéries pourpres sulfureuses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1600" i="1" dirty="0">
                <a:latin typeface="Times New Roman" pitchFamily="18" charset="0"/>
                <a:cs typeface="Times New Roman" pitchFamily="18" charset="0"/>
              </a:rPr>
              <a:t>Chromatium okenii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; les cellules mesurent environ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5µm de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large.Notez les globules de soufre élémentaire à l'intérieur des cellules.(b) </a:t>
            </a:r>
            <a:r>
              <a:rPr lang="en-US" sz="1600" i="1" dirty="0">
                <a:latin typeface="Times New Roman" pitchFamily="18" charset="0"/>
                <a:cs typeface="Times New Roman" pitchFamily="18" charset="0"/>
              </a:rPr>
              <a:t>Thiospirillum jenense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, une très grande spirale à flagelle polaire; les cellules mesurent environ 30 m de long. Notez les globules de soufre.(c) Thiopedia rosea; les cellules mesurent environ 1,5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µm large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.(d) Micrographie de phase de cellules </a:t>
            </a:r>
            <a:r>
              <a:rPr lang="en-US" sz="1600" i="1" dirty="0">
                <a:latin typeface="Times New Roman" pitchFamily="18" charset="0"/>
                <a:cs typeface="Times New Roman" pitchFamily="18" charset="0"/>
              </a:rPr>
              <a:t>d'Ectothiorhodospira mobilis.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Cellulesmesurent environ 0,8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µm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de large. Notez les globules de soufre externes (flèche). 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B48A-038E-4E4B-90F5-32A9821EDEE8}" type="slidenum">
              <a:rPr lang="fr-FR" smtClean="0">
                <a:latin typeface="Times New Roman" pitchFamily="18" charset="0"/>
                <a:cs typeface="Times New Roman" pitchFamily="18" charset="0"/>
              </a:rPr>
              <a:t>21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87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764704"/>
            <a:ext cx="6788150" cy="231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3748391"/>
            <a:ext cx="9036496" cy="3027358"/>
          </a:xfrm>
          <a:prstGeom prst="rect">
            <a:avLst/>
          </a:prstGeom>
        </p:spPr>
        <p:txBody>
          <a:bodyPr wrap="square" lIns="36000" tIns="36000" rIns="36000" bIns="3600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Figure: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Floraison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de Bactéries pourpres sulfureuses . (a) </a:t>
            </a:r>
            <a:r>
              <a:rPr lang="en-US" sz="1600" i="1" dirty="0">
                <a:latin typeface="Times New Roman" pitchFamily="18" charset="0"/>
                <a:cs typeface="Times New Roman" pitchFamily="18" charset="0"/>
              </a:rPr>
              <a:t>Lamprocystis roseopersicina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, dans une source de sulfure.Les bactéries se développent près du fond de la piscine de source et flottent vers le haut (grâce à leurs vésicules de gaz) lorsqu'elles sont dérangées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couleur verte provient des cellules de l'algue eucaryote Spirogyra (Figure 20.41d). (b) Échantillon d'eau d'une profondeur de 7 m dans le lac Mahoney, en Colombie-Britannique.Le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principal organisme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est </a:t>
            </a:r>
            <a:r>
              <a:rPr lang="en-US" sz="1600" i="1" dirty="0">
                <a:latin typeface="Times New Roman" pitchFamily="18" charset="0"/>
                <a:cs typeface="Times New Roman" pitchFamily="18" charset="0"/>
              </a:rPr>
              <a:t>Amoebobacter purpureus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.  (c) Microphotographie en contraste de phase de couches de Bactéries pourpres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sulfureuses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provenant d'un petit lac stratifié du Michigan.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Les Bactéries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pourpres sulfureuses comprennent les espèces </a:t>
            </a:r>
            <a:r>
              <a:rPr lang="en-US" sz="1600" i="1" dirty="0">
                <a:latin typeface="Times New Roman" pitchFamily="18" charset="0"/>
                <a:cs typeface="Times New Roman" pitchFamily="18" charset="0"/>
              </a:rPr>
              <a:t>Chromatium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(grandes tiges) et </a:t>
            </a:r>
            <a:r>
              <a:rPr lang="en-US" sz="1600" i="1" dirty="0">
                <a:latin typeface="Times New Roman" pitchFamily="18" charset="0"/>
                <a:cs typeface="Times New Roman" pitchFamily="18" charset="0"/>
              </a:rPr>
              <a:t>Thiocystis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(petits cocci).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B48A-038E-4E4B-90F5-32A9821EDEE8}" type="slidenum">
              <a:rPr lang="fr-FR" smtClean="0">
                <a:latin typeface="Times New Roman" pitchFamily="18" charset="0"/>
                <a:cs typeface="Times New Roman" pitchFamily="18" charset="0"/>
              </a:rPr>
              <a:t>22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27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43441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 Les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bactéries pourpre non-sulfureuses</a:t>
            </a: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0129425"/>
              </p:ext>
            </p:extLst>
          </p:nvPr>
        </p:nvGraphicFramePr>
        <p:xfrm>
          <a:off x="0" y="476671"/>
          <a:ext cx="8946486" cy="6248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81681"/>
                <a:gridCol w="2338119"/>
                <a:gridCol w="2926686"/>
              </a:tblGrid>
              <a:tr h="354458"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Gram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negatif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54458">
                <a:tc>
                  <a:txBody>
                    <a:bodyPr/>
                    <a:lstStyle/>
                    <a:p>
                      <a:pPr algn="just"/>
                      <a:r>
                        <a:rPr kumimoji="0" lang="fr-F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Morphologie</a:t>
                      </a:r>
                      <a:r>
                        <a:rPr kumimoji="0" lang="fr-F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celullaire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  morphologie très variable(voir tableau suivant)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54458"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Regroupement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just"/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0873"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Mobilité 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just"/>
                      <a:endParaRPr lang="fr-FR" sz="18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54458"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Source de carbone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CO2</a:t>
                      </a:r>
                      <a:r>
                        <a:rPr lang="fr-FR" sz="18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et produits organiques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07505"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Type trophique 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Generalement</a:t>
                      </a:r>
                      <a:r>
                        <a:rPr lang="fr-FR" sz="18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photoorganoheterotrophes;certains photolithautotrophes faultatifs(dans le noir,chimioorganotrophes)</a:t>
                      </a:r>
                      <a:endParaRPr lang="fr-FR" sz="18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54458"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Metabolisme du carbone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Photoheterotrophes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3409">
                <a:tc rowSpan="2"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Pigment photosynthtique 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CR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antennes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17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Bchl 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Bchl</a:t>
                      </a:r>
                      <a:r>
                        <a:rPr lang="fr-FR" sz="16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b(carotenoides)</a:t>
                      </a:r>
                      <a:endParaRPr lang="fr-FR" sz="16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54458"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Nature de la photosynthese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anoxygenique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54458"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Type rispiratoire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Aero-anerobie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20301"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Sources d’électrons :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Composé organiques, parfois composés soufrés</a:t>
                      </a:r>
                      <a:r>
                        <a:rPr lang="fr-FR" sz="18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réduits ou H2.</a:t>
                      </a:r>
                      <a:endParaRPr lang="fr-FR" sz="18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1489"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% mole</a:t>
                      </a:r>
                      <a:r>
                        <a:rPr lang="fr-FR" sz="18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GC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Voir le tableau suivant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43761"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Habitat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54458">
                <a:tc>
                  <a:txBody>
                    <a:bodyPr/>
                    <a:lstStyle/>
                    <a:p>
                      <a:pPr algn="just"/>
                      <a:r>
                        <a:rPr lang="fr-FR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Genres  représentatifs </a:t>
                      </a:r>
                      <a:endParaRPr lang="fr-FR" sz="18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B48A-038E-4E4B-90F5-32A9821EDEE8}" type="slidenum">
              <a:rPr lang="fr-FR" smtClean="0">
                <a:latin typeface="Times New Roman" pitchFamily="18" charset="0"/>
                <a:cs typeface="Times New Roman" pitchFamily="18" charset="0"/>
              </a:rPr>
              <a:t>23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04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44" y="1103524"/>
            <a:ext cx="7935513" cy="4650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B48A-038E-4E4B-90F5-32A9821EDEE8}" type="slidenum">
              <a:rPr lang="fr-FR" smtClean="0">
                <a:latin typeface="Times New Roman" pitchFamily="18" charset="0"/>
                <a:cs typeface="Times New Roman" pitchFamily="18" charset="0"/>
              </a:rPr>
              <a:t>24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85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537" y="-87301"/>
            <a:ext cx="7311132" cy="3888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61206" y="4221088"/>
            <a:ext cx="9021588" cy="253556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Représentation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de plusieurs genres de bactéries pourpre non-sulfureuses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Phaeospirillum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fulvum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 les cellules mesurent environ 3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µm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de long.(b)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Rhodoblastus acidophilus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 les cellules mesurent environ 4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µm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de long.(c)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Rhodobacter sphaeroides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 les cellules mesurent environ 1,5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µm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de large.(d)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Rhodopila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globiformis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les cellules mesurent environ 1,6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µm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de large.(e)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Rhodocyclus purpureus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 les cellules ont un diamètre d'environ 0,7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µm.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(f)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Rhodomicrobium vannielii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 les cellules mesurent environ 1,2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µm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de large.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B48A-038E-4E4B-90F5-32A9821EDEE8}" type="slidenum">
              <a:rPr lang="fr-FR" smtClean="0">
                <a:latin typeface="Times New Roman" pitchFamily="18" charset="0"/>
                <a:cs typeface="Times New Roman" pitchFamily="18" charset="0"/>
              </a:rPr>
              <a:t>25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092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4884"/>
            <a:ext cx="34823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Phylum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Firmicutes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(héliobactéries) </a:t>
            </a:r>
          </a:p>
        </p:txBody>
      </p:sp>
      <p:sp>
        <p:nvSpPr>
          <p:cNvPr id="3" name="Rectangle 2"/>
          <p:cNvSpPr/>
          <p:nvPr/>
        </p:nvSpPr>
        <p:spPr>
          <a:xfrm>
            <a:off x="6084168" y="1988840"/>
            <a:ext cx="30598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Phylum XIII. Firmicutes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Classe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II. Clostridia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Ordre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I. Clostridiales 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Famille IV. Heliobacteriaceae 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Genre I. Heliobacterium 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Genre II. Heliobacillus 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Genre III. Heliophilum 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Genre IV. Heliorestis 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B48A-038E-4E4B-90F5-32A9821EDEE8}" type="slidenum">
              <a:rPr lang="fr-FR" smtClean="0">
                <a:latin typeface="Times New Roman" pitchFamily="18" charset="0"/>
                <a:cs typeface="Times New Roman" pitchFamily="18" charset="0"/>
              </a:rPr>
              <a:t>26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7208" y="980728"/>
            <a:ext cx="540060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Les héliobactéries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sont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membres du phylum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Firmicutes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et sont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les seuls microorganismes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photosynthétique Gram positif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connu.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208" y="2930461"/>
            <a:ext cx="5048848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La famille des Heliobacteriaceae ne comprend actuellement que quatre genres et onze espèces.</a:t>
            </a:r>
          </a:p>
        </p:txBody>
      </p:sp>
    </p:spTree>
    <p:extLst>
      <p:ext uri="{BB962C8B-B14F-4D97-AF65-F5344CB8AC3E}">
        <p14:creationId xmlns:p14="http://schemas.microsoft.com/office/powerpoint/2010/main" val="182184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7210306"/>
              </p:ext>
            </p:extLst>
          </p:nvPr>
        </p:nvGraphicFramePr>
        <p:xfrm>
          <a:off x="98757" y="185951"/>
          <a:ext cx="8946486" cy="56707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81681"/>
                <a:gridCol w="2147619"/>
                <a:gridCol w="3117186"/>
              </a:tblGrid>
              <a:tr h="347945"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Gram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 gram-positive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30808">
                <a:tc>
                  <a:txBody>
                    <a:bodyPr/>
                    <a:lstStyle/>
                    <a:p>
                      <a:pPr algn="just"/>
                      <a:r>
                        <a:rPr kumimoji="0" lang="fr-F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Morphologie</a:t>
                      </a:r>
                      <a:r>
                        <a:rPr kumimoji="0" lang="fr-F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celullaire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Batonnet, filamnteuse,</a:t>
                      </a:r>
                      <a:r>
                        <a:rPr lang="fr-FR" sz="16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fr-FR" sz="1600" i="1" dirty="0" smtClean="0">
                          <a:latin typeface="Times New Roman" pitchFamily="18" charset="0"/>
                          <a:cs typeface="Times New Roman" pitchFamily="18" charset="0"/>
                        </a:rPr>
                        <a:t>Heliophilum </a:t>
                      </a:r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forme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47945"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Regroupement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Isolées,</a:t>
                      </a:r>
                      <a:r>
                        <a:rPr lang="fr-FR" sz="16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certains forme un amas mobile. .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9671"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Mobilité 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Glissement, flagelles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47945"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Source de carbone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Produits organiques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88159"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Type trophique 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Photoorganoheterotrophes et</a:t>
                      </a:r>
                      <a:r>
                        <a:rPr lang="fr-FR" sz="16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meme chimiotrophes obscurité(fermentation de pyruvate),</a:t>
                      </a:r>
                      <a:endParaRPr lang="fr-FR" sz="16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08905"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Metabolisme du carbone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Incorporent</a:t>
                      </a:r>
                      <a:r>
                        <a:rPr lang="fr-FR" sz="16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le carbon par l’intermediarecycle de Krebs inverse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3183">
                <a:tc rowSpan="2"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Pigment photosynthtique 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CR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Antennes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9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Bcl</a:t>
                      </a:r>
                      <a:r>
                        <a:rPr lang="fr-FR" sz="16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g</a:t>
                      </a:r>
                      <a:endParaRPr lang="fr-FR" sz="16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Caroténoides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47945"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Nature de la photosynthese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  anoxygénique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47945"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Type rispiratoire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Anaerobie strictes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44573"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Sources d’électrons :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Utilisesnt les composés organiques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47945"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% mole</a:t>
                      </a:r>
                      <a:r>
                        <a:rPr lang="fr-FR" sz="16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GC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51,3-56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47945"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Habitat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 sol (fixant l’azote)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47945"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Genres  représentatifs 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Heliobacterium ,Heliobacillus,</a:t>
                      </a:r>
                      <a:r>
                        <a:rPr lang="fr-FR" sz="16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fr-FR" sz="1600" i="1" dirty="0" smtClean="0">
                          <a:latin typeface="Times New Roman" pitchFamily="18" charset="0"/>
                          <a:cs typeface="Times New Roman" pitchFamily="18" charset="0"/>
                        </a:rPr>
                        <a:t>Heliophilum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B48A-038E-4E4B-90F5-32A9821EDEE8}" type="slidenum">
              <a:rPr lang="fr-FR" smtClean="0">
                <a:latin typeface="Times New Roman" pitchFamily="18" charset="0"/>
                <a:cs typeface="Times New Roman" pitchFamily="18" charset="0"/>
              </a:rPr>
              <a:t>27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4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82"/>
          <a:stretch/>
        </p:blipFill>
        <p:spPr bwMode="auto">
          <a:xfrm>
            <a:off x="1368425" y="620688"/>
            <a:ext cx="6407150" cy="4185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-4564" y="4974322"/>
            <a:ext cx="9217024" cy="128907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Cells and endospores of heliobacteria. (a) Electron micrograph of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Heliobacillus mobilis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peritrichously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ﬂagellated species. (b)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Heliophilum fasciatum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cell bundles as observed by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electron microscopy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(c) Phase-contrast micrograph of endospores from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Heliobacterium gestii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B48A-038E-4E4B-90F5-32A9821EDEE8}" type="slidenum">
              <a:rPr lang="fr-FR" smtClean="0">
                <a:latin typeface="Times New Roman" pitchFamily="18" charset="0"/>
                <a:cs typeface="Times New Roman" pitchFamily="18" charset="0"/>
              </a:rPr>
              <a:t>28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6919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188" y="1333500"/>
            <a:ext cx="3095625" cy="3751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19829" y="5292933"/>
            <a:ext cx="9001000" cy="133882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Heliorestis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convoluta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(a) Phase-contrast micrograph of long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cell coils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(b) Scanning electron micrograph of a short coil of cells. Coils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form from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ring-shaped cells that remain connected after cell division. Cells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of Heliorestis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convoluta are approximately 0.6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µm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wide.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B48A-038E-4E4B-90F5-32A9821EDEE8}" type="slidenum">
              <a:rPr lang="fr-FR" smtClean="0">
                <a:latin typeface="Times New Roman" pitchFamily="18" charset="0"/>
                <a:cs typeface="Times New Roman" pitchFamily="18" charset="0"/>
              </a:rPr>
              <a:t>29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99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31605" y="188641"/>
            <a:ext cx="3672800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fr-FR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1. Les bactéries photosynthétiques  </a:t>
            </a:r>
          </a:p>
        </p:txBody>
      </p:sp>
      <p:sp>
        <p:nvSpPr>
          <p:cNvPr id="5" name="Rectangle 4"/>
          <p:cNvSpPr/>
          <p:nvPr/>
        </p:nvSpPr>
        <p:spPr>
          <a:xfrm>
            <a:off x="755576" y="2420890"/>
            <a:ext cx="756084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Les bactéries phototrophes se répartissent en cinq groupes majeurs : 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Les Proteobacteria photosynthétiques, phylum </a:t>
            </a:r>
            <a:r>
              <a:rPr lang="fr-FR" i="1" dirty="0" smtClean="0">
                <a:latin typeface="Times New Roman" pitchFamily="18" charset="0"/>
                <a:cs typeface="Times New Roman" pitchFamily="18" charset="0"/>
              </a:rPr>
              <a:t>Proteobacteria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Les Chlorobi (les bactéries vertes sulfureuses), Phylum </a:t>
            </a:r>
            <a:r>
              <a:rPr lang="fr-FR" i="1" dirty="0" smtClean="0">
                <a:latin typeface="Times New Roman" pitchFamily="18" charset="0"/>
                <a:cs typeface="Times New Roman" pitchFamily="18" charset="0"/>
              </a:rPr>
              <a:t>Chlorobi 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Les Chloroflexi (bactéries vertes filamenteuses), Phylum </a:t>
            </a:r>
            <a:r>
              <a:rPr lang="fr-FR" i="1" dirty="0" smtClean="0">
                <a:latin typeface="Times New Roman" pitchFamily="18" charset="0"/>
                <a:cs typeface="Times New Roman" pitchFamily="18" charset="0"/>
              </a:rPr>
              <a:t>Chloroflex 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Les Firmicutes photosynthétiques (héliobactéries), Phylum </a:t>
            </a:r>
            <a:r>
              <a:rPr lang="fr-FR" i="1" dirty="0" smtClean="0">
                <a:latin typeface="Times New Roman" pitchFamily="18" charset="0"/>
                <a:cs typeface="Times New Roman" pitchFamily="18" charset="0"/>
              </a:rPr>
              <a:t>Firmicutes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Les Cyanobacteria, Phylum </a:t>
            </a:r>
            <a:r>
              <a:rPr lang="fr-FR" i="1" dirty="0" smtClean="0">
                <a:latin typeface="Times New Roman" pitchFamily="18" charset="0"/>
                <a:cs typeface="Times New Roman" pitchFamily="18" charset="0"/>
              </a:rPr>
              <a:t>Cyanobacteria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88618" y="908720"/>
            <a:ext cx="638623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Ce sont des bactéries photosynthétiques, peuvent utiliser l’énergie lumineuse pour leur croissance.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B48A-038E-4E4B-90F5-32A9821EDEE8}" type="slidenum">
              <a:rPr lang="fr-FR" smtClean="0">
                <a:latin typeface="Times New Roman" pitchFamily="18" charset="0"/>
                <a:cs typeface="Times New Roman" pitchFamily="18" charset="0"/>
              </a:rPr>
              <a:t>3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721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08820" y="620689"/>
            <a:ext cx="55263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Phylum </a:t>
            </a:r>
            <a:r>
              <a:rPr lang="fr-FR" i="1" dirty="0" smtClean="0">
                <a:latin typeface="Times New Roman" pitchFamily="18" charset="0"/>
                <a:cs typeface="Times New Roman" pitchFamily="18" charset="0"/>
              </a:rPr>
              <a:t>Chlorobi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(bactéries vertes sulfureuses) 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156176" y="2552125"/>
            <a:ext cx="288032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Domaine. </a:t>
            </a:r>
            <a:r>
              <a:rPr lang="fr-FR" sz="1600" i="1" dirty="0" smtClean="0">
                <a:latin typeface="Times New Roman" pitchFamily="18" charset="0"/>
                <a:cs typeface="Times New Roman" pitchFamily="18" charset="0"/>
              </a:rPr>
              <a:t>Bacteria </a:t>
            </a:r>
          </a:p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Phylum XI. </a:t>
            </a:r>
            <a:r>
              <a:rPr lang="fr-FR" sz="1600" i="1" dirty="0" smtClean="0">
                <a:latin typeface="Times New Roman" pitchFamily="18" charset="0"/>
                <a:cs typeface="Times New Roman" pitchFamily="18" charset="0"/>
              </a:rPr>
              <a:t>Chlorobi</a:t>
            </a:r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Classe I. </a:t>
            </a:r>
            <a:r>
              <a:rPr lang="fr-FR" sz="1600" i="1" dirty="0" smtClean="0">
                <a:latin typeface="Times New Roman" pitchFamily="18" charset="0"/>
                <a:cs typeface="Times New Roman" pitchFamily="18" charset="0"/>
              </a:rPr>
              <a:t>Chlorobia </a:t>
            </a:r>
          </a:p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Ordre I. </a:t>
            </a:r>
            <a:r>
              <a:rPr lang="fr-FR" sz="1600" i="1" dirty="0" smtClean="0">
                <a:latin typeface="Times New Roman" pitchFamily="18" charset="0"/>
                <a:cs typeface="Times New Roman" pitchFamily="18" charset="0"/>
              </a:rPr>
              <a:t>Chlorobiales</a:t>
            </a:r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Famille I. </a:t>
            </a:r>
            <a:r>
              <a:rPr lang="fr-FR" sz="1600" i="1" dirty="0" smtClean="0">
                <a:latin typeface="Times New Roman" pitchFamily="18" charset="0"/>
                <a:cs typeface="Times New Roman" pitchFamily="18" charset="0"/>
              </a:rPr>
              <a:t>Chlorobiaceae</a:t>
            </a:r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Genre I. </a:t>
            </a:r>
            <a:r>
              <a:rPr lang="fr-FR" sz="1600" i="1" dirty="0" smtClean="0">
                <a:latin typeface="Times New Roman" pitchFamily="18" charset="0"/>
                <a:cs typeface="Times New Roman" pitchFamily="18" charset="0"/>
              </a:rPr>
              <a:t>Chlorobium</a:t>
            </a:r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Genre II. </a:t>
            </a:r>
            <a:r>
              <a:rPr lang="fr-FR" sz="1600" i="1" dirty="0" smtClean="0">
                <a:latin typeface="Times New Roman" pitchFamily="18" charset="0"/>
                <a:cs typeface="Times New Roman" pitchFamily="18" charset="0"/>
              </a:rPr>
              <a:t>Ancalochloris</a:t>
            </a:r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Genre III. </a:t>
            </a:r>
            <a:r>
              <a:rPr lang="fr-FR" sz="1600" i="1" dirty="0" smtClean="0">
                <a:latin typeface="Times New Roman" pitchFamily="18" charset="0"/>
                <a:cs typeface="Times New Roman" pitchFamily="18" charset="0"/>
              </a:rPr>
              <a:t>Chlorobaculum</a:t>
            </a:r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Genre IV. </a:t>
            </a:r>
            <a:r>
              <a:rPr lang="fr-FR" sz="1600" i="1" dirty="0" smtClean="0">
                <a:latin typeface="Times New Roman" pitchFamily="18" charset="0"/>
                <a:cs typeface="Times New Roman" pitchFamily="18" charset="0"/>
              </a:rPr>
              <a:t>Chloroherpeton </a:t>
            </a:r>
          </a:p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Genre V. </a:t>
            </a:r>
            <a:r>
              <a:rPr lang="fr-FR" sz="1600" i="1" dirty="0" smtClean="0">
                <a:latin typeface="Times New Roman" pitchFamily="18" charset="0"/>
                <a:cs typeface="Times New Roman" pitchFamily="18" charset="0"/>
              </a:rPr>
              <a:t>Pelodictyon</a:t>
            </a:r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Genre VI. </a:t>
            </a:r>
            <a:r>
              <a:rPr lang="fr-FR" sz="1600" i="1" dirty="0" smtClean="0">
                <a:latin typeface="Times New Roman" pitchFamily="18" charset="0"/>
                <a:cs typeface="Times New Roman" pitchFamily="18" charset="0"/>
              </a:rPr>
              <a:t>Prosthecochloris</a:t>
            </a:r>
            <a:endParaRPr lang="fr-FR" sz="1600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Connecteur droit avec flèche 7"/>
          <p:cNvCxnSpPr>
            <a:stCxn id="19" idx="6"/>
          </p:cNvCxnSpPr>
          <p:nvPr/>
        </p:nvCxnSpPr>
        <p:spPr>
          <a:xfrm flipV="1">
            <a:off x="2636500" y="3480308"/>
            <a:ext cx="3663692" cy="33291"/>
          </a:xfrm>
          <a:prstGeom prst="straightConnector1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>
            <a:stCxn id="18" idx="6"/>
          </p:cNvCxnSpPr>
          <p:nvPr/>
        </p:nvCxnSpPr>
        <p:spPr>
          <a:xfrm>
            <a:off x="3059349" y="3021335"/>
            <a:ext cx="3240843" cy="185936"/>
          </a:xfrm>
          <a:prstGeom prst="straightConnector1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>
            <a:stCxn id="20" idx="6"/>
          </p:cNvCxnSpPr>
          <p:nvPr/>
        </p:nvCxnSpPr>
        <p:spPr>
          <a:xfrm flipV="1">
            <a:off x="3059832" y="3699017"/>
            <a:ext cx="3240360" cy="313174"/>
          </a:xfrm>
          <a:prstGeom prst="straightConnector1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llipse 17"/>
          <p:cNvSpPr/>
          <p:nvPr/>
        </p:nvSpPr>
        <p:spPr>
          <a:xfrm>
            <a:off x="648890" y="2775461"/>
            <a:ext cx="2410459" cy="491747"/>
          </a:xfrm>
          <a:prstGeom prst="ellipse">
            <a:avLst/>
          </a:prstGeom>
          <a:ln>
            <a:solidFill>
              <a:schemeClr val="tx1"/>
            </a:solidFill>
          </a:ln>
        </p:spPr>
        <p:txBody>
          <a:bodyPr wrap="none" lIns="36000" tIns="36000" rIns="36000" bIns="36000" anchor="ctr" anchorCtr="0">
            <a:spAutoFit/>
          </a:bodyPr>
          <a:lstStyle/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une seule Classe </a:t>
            </a:r>
          </a:p>
        </p:txBody>
      </p:sp>
      <p:sp>
        <p:nvSpPr>
          <p:cNvPr id="19" name="Ellipse 18"/>
          <p:cNvSpPr/>
          <p:nvPr/>
        </p:nvSpPr>
        <p:spPr>
          <a:xfrm>
            <a:off x="676866" y="3267725"/>
            <a:ext cx="1959634" cy="491747"/>
          </a:xfrm>
          <a:prstGeom prst="ellipse">
            <a:avLst/>
          </a:prstGeom>
          <a:ln>
            <a:solidFill>
              <a:schemeClr val="tx1"/>
            </a:solidFill>
          </a:ln>
        </p:spPr>
        <p:txBody>
          <a:bodyPr wrap="none" lIns="36000" tIns="36000" rIns="36000" bIns="36000" anchor="ctr" anchorCtr="0">
            <a:spAutoFit/>
          </a:bodyPr>
          <a:lstStyle/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un  seul  ordre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Ellipse 19"/>
          <p:cNvSpPr/>
          <p:nvPr/>
        </p:nvSpPr>
        <p:spPr>
          <a:xfrm>
            <a:off x="640356" y="3766317"/>
            <a:ext cx="2419476" cy="491747"/>
          </a:xfrm>
          <a:prstGeom prst="ellipse">
            <a:avLst/>
          </a:prstGeom>
          <a:ln>
            <a:solidFill>
              <a:schemeClr val="tx1"/>
            </a:solidFill>
          </a:ln>
        </p:spPr>
        <p:txBody>
          <a:bodyPr wrap="none" lIns="36000" tIns="36000" rIns="36000" bIns="36000" anchor="ctr" anchorCtr="0">
            <a:spAutoFit/>
          </a:bodyPr>
          <a:lstStyle/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une  seul  famille 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B48A-038E-4E4B-90F5-32A9821EDEE8}" type="slidenum">
              <a:rPr lang="fr-FR" smtClean="0">
                <a:latin typeface="Times New Roman" pitchFamily="18" charset="0"/>
                <a:cs typeface="Times New Roman" pitchFamily="18" charset="0"/>
              </a:rPr>
              <a:t>4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58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8821602"/>
              </p:ext>
            </p:extLst>
          </p:nvPr>
        </p:nvGraphicFramePr>
        <p:xfrm>
          <a:off x="98757" y="529609"/>
          <a:ext cx="8946487" cy="54939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81681"/>
                <a:gridCol w="1727667"/>
                <a:gridCol w="3537139"/>
              </a:tblGrid>
              <a:tr h="517109">
                <a:tc>
                  <a:txBody>
                    <a:bodyPr/>
                    <a:lstStyle/>
                    <a:p>
                      <a:pPr algn="just"/>
                      <a:r>
                        <a:rPr kumimoji="0" lang="fr-F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Morphologie celullaire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bâtonnet,   coque    ou    de  vibrion.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</a:tr>
              <a:tr h="299595"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Regroupement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isolé, en chaînes et en amas. 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</a:tr>
              <a:tr h="534834"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Mobilité 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Non mobile(certaines    espèces    possèdent    des  vésicules gazeuses )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99595"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Source de carbone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CO2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99595"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Type trophique 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photoautolithotrophes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</a:tr>
              <a:tr h="517109"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Metabolisem du carbone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Cycle</a:t>
                      </a:r>
                      <a:r>
                        <a:rPr lang="fr-FR" sz="16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réducteur des acides tricarboxyiques</a:t>
                      </a:r>
                      <a:endParaRPr lang="fr-FR" sz="16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29588">
                <a:tc rowSpan="2"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Pigment photosynthtique(Type de Bactériochlorophylle)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Centre reactionnel 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antenne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34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Bchl a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 Bchl</a:t>
                      </a:r>
                      <a:r>
                        <a:rPr lang="fr-FR" sz="16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c, Bchl</a:t>
                      </a:r>
                      <a:r>
                        <a:rPr lang="fr-FR" sz="16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d ou</a:t>
                      </a:r>
                      <a:r>
                        <a:rPr lang="fr-FR" sz="16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Bchl e</a:t>
                      </a:r>
                      <a:r>
                        <a:rPr lang="fr-FR" sz="16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fr-FR" sz="1600" i="0" u="sng" dirty="0" smtClean="0">
                          <a:latin typeface="Times New Roman" pitchFamily="18" charset="0"/>
                          <a:cs typeface="Times New Roman" pitchFamily="18" charset="0"/>
                        </a:rPr>
                        <a:t>caroténoïdes</a:t>
                      </a:r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).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Nature de la photosynthese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Anoxygénique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82312"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Type rispiratoire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anaérobies strictes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fr-FR" sz="1400"/>
                    </a:p>
                  </a:txBody>
                  <a:tcPr/>
                </a:tc>
              </a:tr>
              <a:tr h="517109"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Sources d’électrons :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Sulfure</a:t>
                      </a:r>
                      <a:r>
                        <a:rPr lang="fr-FR" sz="16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d’hydrogène(H2S),</a:t>
                      </a:r>
                      <a:r>
                        <a:rPr lang="fr-FR" sz="16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soufre</a:t>
                      </a:r>
                      <a:r>
                        <a:rPr lang="fr-FR" sz="16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élémentaire(S)et  l’hydrogène(H2)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</a:tr>
              <a:tr h="299595"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% mole</a:t>
                      </a:r>
                      <a:r>
                        <a:rPr lang="fr-FR" sz="16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GC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48-58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600216">
                <a:tc>
                  <a:txBody>
                    <a:bodyPr/>
                    <a:lstStyle/>
                    <a:p>
                      <a:pPr algn="just"/>
                      <a:r>
                        <a:rPr lang="fr-FR" sz="1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Genre  représentatifs </a:t>
                      </a:r>
                      <a:endParaRPr lang="fr-FR" sz="1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i="1" dirty="0" smtClean="0">
                          <a:latin typeface="Times New Roman" pitchFamily="18" charset="0"/>
                          <a:cs typeface="Times New Roman" pitchFamily="18" charset="0"/>
                        </a:rPr>
                        <a:t>Chlorobium,Prosthechochloris,Pelodictyon,Chlorobaculum,“Chlorochromatium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B48A-038E-4E4B-90F5-32A9821EDEE8}" type="slidenum">
              <a:rPr lang="fr-FR" smtClean="0">
                <a:latin typeface="Times New Roman" pitchFamily="18" charset="0"/>
                <a:cs typeface="Times New Roman" pitchFamily="18" charset="0"/>
              </a:rPr>
              <a:t>5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93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" t="2334" r="1491" b="3334"/>
          <a:stretch/>
        </p:blipFill>
        <p:spPr bwMode="auto">
          <a:xfrm>
            <a:off x="832073" y="1629000"/>
            <a:ext cx="7479857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979258" y="1075002"/>
            <a:ext cx="31854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Detail des Genres représentatifs 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B48A-038E-4E4B-90F5-32A9821EDEE8}" type="slidenum">
              <a:rPr lang="fr-FR" smtClean="0">
                <a:latin typeface="Times New Roman" pitchFamily="18" charset="0"/>
                <a:cs typeface="Times New Roman" pitchFamily="18" charset="0"/>
              </a:rPr>
              <a:t>6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48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 descr="C:\Users\Mas-inf\Pictures\bacteriophyl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000" y="735613"/>
            <a:ext cx="7200000" cy="5386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B48A-038E-4E4B-90F5-32A9821EDEE8}" type="slidenum">
              <a:rPr lang="fr-FR" smtClean="0">
                <a:latin typeface="Times New Roman" pitchFamily="18" charset="0"/>
                <a:cs typeface="Times New Roman" pitchFamily="18" charset="0"/>
              </a:rPr>
              <a:t>7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53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883843"/>
            <a:ext cx="8352928" cy="133882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Les  pigments  photosynthétiques  de  ces  bactéries  sont  localisés dans  des vésicules ellipsoïdes, appelées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chlorosomes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ou vésicules de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chlorobium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qui sont fixés à la membrane cytoplasmique mais ne sont pas en continuité avec elle. 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0" t="2509" b="872"/>
          <a:stretch/>
        </p:blipFill>
        <p:spPr bwMode="auto">
          <a:xfrm>
            <a:off x="32159" y="2477652"/>
            <a:ext cx="5818819" cy="4380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0978" y="2348880"/>
            <a:ext cx="3041503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B48A-038E-4E4B-90F5-32A9821EDEE8}" type="slidenum">
              <a:rPr lang="fr-FR" smtClean="0">
                <a:latin typeface="Times New Roman" pitchFamily="18" charset="0"/>
                <a:cs typeface="Times New Roman" pitchFamily="18" charset="0"/>
              </a:rPr>
              <a:t>8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46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000" y="457200"/>
            <a:ext cx="3060000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3554709" y="4057200"/>
            <a:ext cx="2024263" cy="349702"/>
          </a:xfrm>
          <a:prstGeom prst="rect">
            <a:avLst/>
          </a:prstGeom>
        </p:spPr>
        <p:txBody>
          <a:bodyPr wrap="none" lIns="36000" tIns="36000" rIns="36000" bIns="36000" anchor="ctr" anchorCtr="0">
            <a:spAutoFit/>
          </a:bodyPr>
          <a:lstStyle/>
          <a:p>
            <a:r>
              <a:rPr lang="fr-FR" i="1" dirty="0" smtClean="0">
                <a:latin typeface="Times New Roman" pitchFamily="18" charset="0"/>
                <a:cs typeface="Times New Roman" pitchFamily="18" charset="0"/>
              </a:rPr>
              <a:t>Chlorobium Tepidum</a:t>
            </a:r>
            <a:endParaRPr lang="fr-FR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B48A-038E-4E4B-90F5-32A9821EDEE8}" type="slidenum">
              <a:rPr lang="fr-FR" smtClean="0">
                <a:latin typeface="Times New Roman" pitchFamily="18" charset="0"/>
                <a:cs typeface="Times New Roman" pitchFamily="18" charset="0"/>
              </a:rPr>
              <a:t>9</a:t>
            </a:fld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32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20835</TotalTime>
  <Words>1659</Words>
  <Application>Microsoft Office PowerPoint</Application>
  <PresentationFormat>Affichage à l'écran (4:3)</PresentationFormat>
  <Paragraphs>310</Paragraphs>
  <Slides>29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0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Windows</dc:creator>
  <cp:lastModifiedBy>Utilisateur Windows</cp:lastModifiedBy>
  <cp:revision>81</cp:revision>
  <dcterms:created xsi:type="dcterms:W3CDTF">2021-11-27T20:14:08Z</dcterms:created>
  <dcterms:modified xsi:type="dcterms:W3CDTF">2021-12-28T19:27:58Z</dcterms:modified>
</cp:coreProperties>
</file>