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6" r:id="rId3"/>
    <p:sldId id="258" r:id="rId4"/>
    <p:sldId id="259" r:id="rId5"/>
    <p:sldId id="265" r:id="rId6"/>
    <p:sldId id="266" r:id="rId7"/>
    <p:sldId id="267" r:id="rId8"/>
    <p:sldId id="264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2" r:id="rId22"/>
    <p:sldId id="283" r:id="rId23"/>
    <p:sldId id="279" r:id="rId24"/>
    <p:sldId id="280" r:id="rId25"/>
    <p:sldId id="284" r:id="rId26"/>
    <p:sldId id="281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77" autoAdjust="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9950D-7686-4F55-A2E8-ABAA8ADFE2A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2AEF9-BB51-4750-9646-E93AB12DDD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5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AEF9-BB51-4750-9646-E93AB12DDD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E61A-F821-4E1B-81AD-9402C210E50A}" type="datetime1">
              <a:rPr lang="fr-FR" smtClean="0"/>
              <a:t>28/12/2021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6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7FD7-36F7-4EDF-B23A-71F5524A6E11}" type="datetime1">
              <a:rPr lang="fr-FR" smtClean="0"/>
              <a:t>28/12/2021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9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BF9B-8700-48B9-AC14-AEC0B9C71092}" type="datetime1">
              <a:rPr lang="fr-FR" smtClean="0"/>
              <a:t>28/12/2021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84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C40D-996F-4C96-9587-76C10D7BDB0B}" type="datetime1">
              <a:rPr lang="fr-FR" smtClean="0"/>
              <a:t>28/12/2021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93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D26-CC9A-4834-B8B7-641C1F33BCA9}" type="datetime1">
              <a:rPr lang="fr-FR" smtClean="0"/>
              <a:t>28/12/2021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52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292A-9876-4403-B8D9-EB2C8BEF8398}" type="datetime1">
              <a:rPr lang="fr-FR" smtClean="0"/>
              <a:t>28/12/2021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61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0433-68F0-4EDD-8DB5-C05E4A767E5E}" type="datetime1">
              <a:rPr lang="fr-FR" smtClean="0"/>
              <a:t>28/12/2021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98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F92-C6DB-4D02-8D85-9DA8D2D2D216}" type="datetime1">
              <a:rPr lang="fr-FR" smtClean="0"/>
              <a:t>28/12/2021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59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6CA6-7767-4B77-95D8-75BFA455CB42}" type="datetime1">
              <a:rPr lang="fr-FR" smtClean="0"/>
              <a:t>28/12/2021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10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9D4-1CF2-49A1-87D5-56C60EEC7941}" type="datetime1">
              <a:rPr lang="fr-FR" smtClean="0"/>
              <a:t>28/12/2021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70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3A67-9549-4306-ABE4-467E11DF887B}" type="datetime1">
              <a:rPr lang="fr-FR" smtClean="0"/>
              <a:t>28/12/2021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17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3D1C-7449-4C8D-A30A-356A84802F7D}" type="datetime1">
              <a:rPr lang="fr-FR" smtClean="0"/>
              <a:t>28/12/2021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B48A-038E-4E4B-90F5-32A9821ED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34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9140" y="2339183"/>
            <a:ext cx="7705725" cy="2179637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6600"/>
            </a:solidFill>
          </a:ln>
        </p:spPr>
        <p:txBody>
          <a:bodyPr vert="horz" lIns="36000" tIns="36000" rIns="36000" bIns="36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spcBef>
                <a:spcPct val="20000"/>
              </a:spcBef>
              <a:defRPr/>
            </a:pPr>
            <a:r>
              <a:rPr lang="fr-FR" sz="3200" b="1" smtClean="0">
                <a:solidFill>
                  <a:prstClr val="black"/>
                </a:solidFill>
                <a:latin typeface="Times" pitchFamily="18" charset="0"/>
                <a:ea typeface="Calibri"/>
                <a:cs typeface="Times New Roman" pitchFamily="18" charset="0"/>
              </a:rPr>
              <a:t>Module :  SYSTEMATIQUE DES PROCARYOTES</a:t>
            </a:r>
            <a:br>
              <a:rPr lang="fr-FR" sz="3200" b="1" smtClean="0">
                <a:solidFill>
                  <a:prstClr val="black"/>
                </a:solidFill>
                <a:latin typeface="Times" pitchFamily="18" charset="0"/>
                <a:ea typeface="Calibri"/>
                <a:cs typeface="Times New Roman" pitchFamily="18" charset="0"/>
              </a:rPr>
            </a:br>
            <a:r>
              <a:rPr lang="fr-FR" sz="3200" b="1" smtClean="0">
                <a:solidFill>
                  <a:prstClr val="black"/>
                </a:solidFill>
                <a:latin typeface="Times" pitchFamily="18" charset="0"/>
                <a:ea typeface="Calibri"/>
                <a:cs typeface="Times New Roman" pitchFamily="18" charset="0"/>
              </a:rPr>
              <a:t>(Bactéries et Archaea)</a:t>
            </a:r>
            <a:endParaRPr lang="fr-FR" sz="8000" b="1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5" name="Sous-titre 5"/>
          <p:cNvSpPr txBox="1">
            <a:spLocks/>
          </p:cNvSpPr>
          <p:nvPr/>
        </p:nvSpPr>
        <p:spPr>
          <a:xfrm>
            <a:off x="4810569" y="4471690"/>
            <a:ext cx="4238929" cy="169491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36000" tIns="36000" rIns="36000" bIns="3600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fr-FR" sz="1600" smtClean="0">
                <a:solidFill>
                  <a:schemeClr val="tx1"/>
                </a:solidFill>
                <a:latin typeface="Times" pitchFamily="18" charset="0"/>
                <a:ea typeface="Calibri"/>
                <a:cs typeface="Times New Roman" pitchFamily="18" charset="0"/>
              </a:rPr>
              <a:t>Niveau : licence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1600" smtClean="0">
                <a:solidFill>
                  <a:schemeClr val="tx1"/>
                </a:solidFill>
                <a:latin typeface="Times" pitchFamily="18" charset="0"/>
                <a:ea typeface="Calibri"/>
                <a:cs typeface="Times New Roman" pitchFamily="18" charset="0"/>
              </a:rPr>
              <a:t>Chargé de module : BENKADDOUR Bachir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1600" smtClean="0">
                <a:solidFill>
                  <a:schemeClr val="tx1"/>
                </a:solidFill>
                <a:latin typeface="Times" pitchFamily="18" charset="0"/>
                <a:ea typeface="Calibri"/>
                <a:cs typeface="Times New Roman" pitchFamily="18" charset="0"/>
              </a:rPr>
              <a:t>Maître-assistant A 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1600" smtClean="0">
                <a:solidFill>
                  <a:schemeClr val="tx1"/>
                </a:solidFill>
                <a:latin typeface="Times" pitchFamily="18" charset="0"/>
                <a:ea typeface="Calibri"/>
                <a:cs typeface="Times New Roman" pitchFamily="18" charset="0"/>
              </a:rPr>
              <a:t>Spécialité microbiologie</a:t>
            </a:r>
            <a:endParaRPr lang="fr-FR" sz="1600" dirty="0">
              <a:solidFill>
                <a:schemeClr val="tx1"/>
              </a:solidFill>
              <a:latin typeface="Times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1518071" y="303531"/>
            <a:ext cx="6107863" cy="79470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fr-FR" sz="1600" dirty="0">
                <a:latin typeface="Times" pitchFamily="18" charset="0"/>
                <a:ea typeface="Calibri"/>
                <a:cs typeface="Times New Roman" pitchFamily="18" charset="0"/>
              </a:rPr>
              <a:t>République Algérienne Démocratique et Populaire</a:t>
            </a:r>
          </a:p>
          <a:p>
            <a:pPr algn="ctr">
              <a:spcAft>
                <a:spcPts val="0"/>
              </a:spcAft>
              <a:defRPr/>
            </a:pPr>
            <a:r>
              <a:rPr lang="fr-FR" sz="1600" dirty="0">
                <a:latin typeface="Times" pitchFamily="18" charset="0"/>
                <a:ea typeface="Calibri"/>
                <a:cs typeface="Times New Roman" pitchFamily="18" charset="0"/>
              </a:rPr>
              <a:t>Ministère de l’enseignement Supérieur et de la Recherche Scientifique</a:t>
            </a: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1504951" y="1125540"/>
            <a:ext cx="6134100" cy="928687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600" dirty="0">
                <a:latin typeface="Times" pitchFamily="18" charset="0"/>
                <a:ea typeface="Calibri"/>
                <a:cs typeface="Times New Roman" pitchFamily="18" charset="0"/>
              </a:rPr>
              <a:t>Université Mohamed </a:t>
            </a:r>
            <a:r>
              <a:rPr lang="fr-FR" sz="1600" dirty="0" err="1">
                <a:latin typeface="Times" pitchFamily="18" charset="0"/>
                <a:ea typeface="Calibri"/>
                <a:cs typeface="Times New Roman" pitchFamily="18" charset="0"/>
              </a:rPr>
              <a:t>Khider</a:t>
            </a:r>
            <a:r>
              <a:rPr lang="fr-FR" sz="1600" dirty="0">
                <a:latin typeface="Times" pitchFamily="18" charset="0"/>
                <a:ea typeface="Calibri"/>
                <a:cs typeface="Times New Roman" pitchFamily="18" charset="0"/>
              </a:rPr>
              <a:t> Biskra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600" dirty="0">
                <a:latin typeface="Times" pitchFamily="18" charset="0"/>
                <a:ea typeface="Calibri"/>
                <a:cs typeface="Times New Roman" pitchFamily="18" charset="0"/>
              </a:rPr>
              <a:t>Faculté des Sciences Exactes et des Sciences de la Nature et de la Vie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600" dirty="0">
                <a:latin typeface="Times" pitchFamily="18" charset="0"/>
                <a:ea typeface="Calibri"/>
                <a:cs typeface="Times New Roman" pitchFamily="18" charset="0"/>
              </a:rPr>
              <a:t>Département des Sciences de la Nature et de la Vie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66990" y="6372036"/>
            <a:ext cx="3057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latin typeface="Times" pitchFamily="18" charset="0"/>
                <a:cs typeface="Times New Roman" pitchFamily="18" charset="0"/>
              </a:rPr>
              <a:t>Année universitaire </a:t>
            </a:r>
            <a:r>
              <a:rPr lang="fr-FR" dirty="0" smtClean="0">
                <a:latin typeface="Times" pitchFamily="18" charset="0"/>
                <a:cs typeface="Times New Roman" pitchFamily="18" charset="0"/>
              </a:rPr>
              <a:t>2021-2022</a:t>
            </a:r>
            <a:endParaRPr lang="fr-FR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" pitchFamily="18" charset="0"/>
              </a:rPr>
              <a:t>1</a:t>
            </a:fld>
            <a:endParaRPr lang="fr-FR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8093" y="9815"/>
            <a:ext cx="3079937" cy="349702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bactéries photosynthétiques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6772" y="389891"/>
            <a:ext cx="5110364" cy="349702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Phylum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Chloroflexi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(bactéries vertes non-sulfureuses)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8186" y="908721"/>
            <a:ext cx="2915815" cy="353943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Phylum VI.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Chloroﬂexi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Classe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Chloroﬂexi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Ordre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Chloroﬂexales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Famille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Chloroﬂexaceae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Chloroﬂexus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Chloronema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III.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Heliothrix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IV.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Roseiﬂexus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Famille II. Oscillochloridaceae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Oscillochloris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Ordre II.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Herpetosiphonales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Famille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Herpetosiphonaceae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Herpetosiphon (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non-photosynthetic)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" y="1124744"/>
            <a:ext cx="6093945" cy="2232249"/>
          </a:xfrm>
        </p:spPr>
        <p:txBody>
          <a:bodyPr>
            <a:noAutofit/>
          </a:bodyPr>
          <a:lstStyle/>
          <a:p>
            <a:pPr algn="l">
              <a:lnSpc>
                <a:spcPct val="220000"/>
              </a:lnSpc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 phylum comprend six classes,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Chloroflexi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Anaerolineae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Caldilineae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Ktedonobacteria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Dehalococcoidetdia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Thermomicrobia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220000"/>
              </a:lnSpc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ces six classes, seule la classe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Chloroflexi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 constituée de bactéries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phototrophes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20000"/>
              </a:lnSpc>
            </a:pPr>
            <a:endParaRPr lang="fr-FR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20000"/>
              </a:lnSpc>
            </a:pPr>
            <a:endParaRPr lang="fr-FR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10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84397"/>
              </p:ext>
            </p:extLst>
          </p:nvPr>
        </p:nvGraphicFramePr>
        <p:xfrm>
          <a:off x="152508" y="419956"/>
          <a:ext cx="8838984" cy="5905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441"/>
                <a:gridCol w="1706907"/>
                <a:gridCol w="3494636"/>
              </a:tblGrid>
              <a:tr h="288032">
                <a:tc>
                  <a:txBody>
                    <a:bodyPr/>
                    <a:lstStyle/>
                    <a:p>
                      <a:pPr algn="just"/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Morphologie</a:t>
                      </a: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celullaire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filamenteuse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Regroupement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337552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Mobilité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Par glisment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 de carbone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CO2 ou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produits organiques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28816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trophique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Photoheterotrophe; parfois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photoautotrophe ou chimiotrophe(lorsque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aerobie et à l’obscurité)</a:t>
                      </a:r>
                      <a:endParaRPr lang="fr-FR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332472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Metabolisme du carbone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Voie de l’hydroxypropionate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752">
                <a:tc row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Pigment photosynthtique(Type de Bactériochlorophylle)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Centre reactionnel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antenne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Bchl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Bchl c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264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Nature de la photosynthese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anaoxygénique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rispiratoire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Anaerobie-aerobie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</a:tr>
              <a:tr h="814732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Sources d’électrons :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Donneurs photoheterophes: divers sucres,AA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et Acides Organiques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Donneurs photoautotrophe: H2S,H2</a:t>
                      </a:r>
                      <a:endParaRPr lang="fr-FR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Habitat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zones  lacustres  anoxiques  et riches en sulfures.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% mole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GC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53-55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Habitat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sources chaudes à neutres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Genre représentatifs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Chloroflexus, Heliothrix, Roseiflexus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11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7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972000" y="2879747"/>
            <a:ext cx="7200000" cy="2368853"/>
            <a:chOff x="972000" y="2879746"/>
            <a:chExt cx="7200000" cy="236885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" t="5452" r="2060"/>
            <a:stretch/>
          </p:blipFill>
          <p:spPr bwMode="auto">
            <a:xfrm>
              <a:off x="972000" y="3438525"/>
              <a:ext cx="7200000" cy="1810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51" b="17152"/>
            <a:stretch/>
          </p:blipFill>
          <p:spPr bwMode="auto">
            <a:xfrm>
              <a:off x="972000" y="2879746"/>
              <a:ext cx="7200000" cy="549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12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6895"/>
            <a:ext cx="4550419" cy="602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3783" y="1463173"/>
            <a:ext cx="4164681" cy="39316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Green nonsulfur bacteria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. (a) Phase-contrast micrograph of the anoxygenic phototroph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Chloroflexus aurantiacus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; cells are about 1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m in diameter.  (b) Phase-contrast micrograph of the large phototroph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Oscillochloris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; cells are about 5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m wide. The brightly contrasting material on the top is a holdfast, used for attachment. (c) Phase-contrast micrograph of filaments of a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Chloronema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species;  the cells are wavy filaments and about 2.5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m in diameter. (d) Tube cultures of 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C. aurantiacus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(right) and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Roseiflexus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(left). Roseiflexus is yellow because it lacks bacteriochlorophyll c and chlorosomes.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13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9525" y="3008"/>
            <a:ext cx="26326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Phylum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Cyanobacteria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9269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 cyanobactéries  forment  le  groupe  le  plus  vaste  et  le  plus  diversifié  de  bactéries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photosynthétiques. Le Bergey’s Manual of Systematic  Bacteriology a decrit 56 genres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74839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ont été classés en fonction de leur caractéristiques morphologiques.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Quelques  autres  propriétés  importantes  pour  la  caractérisation  des  cyanobactéries  sont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l’ultrastructure,  les  caractéristiques  génétiques,  la  physiologie  et  la  biochimie  et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l’habitat/écologie.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14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3447"/>
              </p:ext>
            </p:extLst>
          </p:nvPr>
        </p:nvGraphicFramePr>
        <p:xfrm>
          <a:off x="211143" y="502920"/>
          <a:ext cx="8721715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448"/>
                <a:gridCol w="5073267"/>
              </a:tblGrid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Gram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Gram-négatives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Morphologie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celullaire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Regroupement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Isolés, groupé en filamenet( trichome)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3145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Mobilité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Non mobiles,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nage sans flgelles ou mobile par glissement; certains avec vesicules gazeuses.</a:t>
                      </a:r>
                      <a:endParaRPr lang="fr-FR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 de carbone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CO2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trophique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photoautotrophes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Metabolisme du carbone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Cycle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calvin-benson</a:t>
                      </a:r>
                      <a:endParaRPr lang="fr-FR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1186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Pigment photosynthtique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chlorophylle a (photosystèmes I et II )+ phycobiliproteines(l’allophycocyanines, la phycocyanine, </a:t>
                      </a:r>
                    </a:p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et la phycoerythrine).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Nature de la photosynthese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Oxygénique(parfois facultativement anoxygénique)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rispiratoire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aerobie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Sources d’électrons :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H2O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% mole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GC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35-71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608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Habitat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Présentes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dans presque tous les environements</a:t>
                      </a:r>
                      <a:endParaRPr lang="fr-FR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239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Genres représentatifs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Voir</a:t>
                      </a:r>
                      <a:r>
                        <a:rPr lang="fr-FR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tableau</a:t>
                      </a:r>
                      <a:endParaRPr lang="fr-FR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15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8" y="700088"/>
            <a:ext cx="7799387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16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4764" y="82777"/>
            <a:ext cx="5643500" cy="349702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Phylum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Proteobacteria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(Proteobacteria photosynthétiques)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97602"/>
            <a:ext cx="8928992" cy="626701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Les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Proteobacteria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photosynthétiques  sont  communément  appelées  bactéries  pourpres  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raison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leur couleur rougeâtre ou violacée.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3892" y="2668702"/>
            <a:ext cx="1610078" cy="3869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 anchorCtr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2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sous-groupes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990975" y="2552749"/>
            <a:ext cx="5184576" cy="3869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familles 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Chromatiaceae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Ectothiorhodospiraceae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8237" y="1716588"/>
            <a:ext cx="2651555" cy="6933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Les  bactéries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pourpres  sulfureuses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62012" y="3405069"/>
            <a:ext cx="2154097" cy="6933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anchor="ctr" anchorCtr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pourpres non-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sulfureuses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19872" y="1872542"/>
            <a:ext cx="2896080" cy="3869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 anchorCtr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classe  Gamma-proteobacteria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605535" y="3558303"/>
            <a:ext cx="1717922" cy="3869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 anchorCtr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protéobactéries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108172" y="3558303"/>
            <a:ext cx="2335107" cy="3869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 anchorCtr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cinq familles différentes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995936" y="4233447"/>
            <a:ext cx="1659098" cy="3869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 anchorCtr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 β-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protéobatéries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256936" y="5445224"/>
            <a:ext cx="1137098" cy="3869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 anchorCtr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2 familles </a:t>
            </a:r>
          </a:p>
        </p:txBody>
      </p:sp>
      <p:cxnSp>
        <p:nvCxnSpPr>
          <p:cNvPr id="17" name="Connecteur droit avec flèche 16"/>
          <p:cNvCxnSpPr>
            <a:stCxn id="4" idx="0"/>
            <a:endCxn id="9" idx="2"/>
          </p:cNvCxnSpPr>
          <p:nvPr/>
        </p:nvCxnSpPr>
        <p:spPr>
          <a:xfrm flipV="1">
            <a:off x="948931" y="2409959"/>
            <a:ext cx="425084" cy="258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4" idx="2"/>
            <a:endCxn id="10" idx="0"/>
          </p:cNvCxnSpPr>
          <p:nvPr/>
        </p:nvCxnSpPr>
        <p:spPr>
          <a:xfrm>
            <a:off x="948931" y="3055606"/>
            <a:ext cx="290130" cy="349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" idx="3"/>
            <a:endCxn id="11" idx="1"/>
          </p:cNvCxnSpPr>
          <p:nvPr/>
        </p:nvCxnSpPr>
        <p:spPr>
          <a:xfrm>
            <a:off x="2699792" y="2063274"/>
            <a:ext cx="720080" cy="27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1" idx="2"/>
            <a:endCxn id="8" idx="0"/>
          </p:cNvCxnSpPr>
          <p:nvPr/>
        </p:nvCxnSpPr>
        <p:spPr>
          <a:xfrm>
            <a:off x="4867912" y="2259446"/>
            <a:ext cx="1715351" cy="2933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0" idx="3"/>
            <a:endCxn id="12" idx="1"/>
          </p:cNvCxnSpPr>
          <p:nvPr/>
        </p:nvCxnSpPr>
        <p:spPr>
          <a:xfrm>
            <a:off x="2316109" y="3751755"/>
            <a:ext cx="12894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10" idx="3"/>
            <a:endCxn id="14" idx="1"/>
          </p:cNvCxnSpPr>
          <p:nvPr/>
        </p:nvCxnSpPr>
        <p:spPr>
          <a:xfrm>
            <a:off x="2316109" y="3751755"/>
            <a:ext cx="1679827" cy="675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12" idx="3"/>
            <a:endCxn id="13" idx="1"/>
          </p:cNvCxnSpPr>
          <p:nvPr/>
        </p:nvCxnSpPr>
        <p:spPr>
          <a:xfrm>
            <a:off x="5323457" y="3751755"/>
            <a:ext cx="7847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4" idx="2"/>
            <a:endCxn id="15" idx="0"/>
          </p:cNvCxnSpPr>
          <p:nvPr/>
        </p:nvCxnSpPr>
        <p:spPr>
          <a:xfrm>
            <a:off x="4825485" y="4620351"/>
            <a:ext cx="0" cy="8248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17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2" y="72041"/>
            <a:ext cx="8846897" cy="67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18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6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A: Bactéries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pourpres sulfureuses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44313"/>
              </p:ext>
            </p:extLst>
          </p:nvPr>
        </p:nvGraphicFramePr>
        <p:xfrm>
          <a:off x="98757" y="536756"/>
          <a:ext cx="8946486" cy="5784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1681"/>
                <a:gridCol w="5264805"/>
              </a:tblGrid>
              <a:tr h="334725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Gram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Gram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-nègatif</a:t>
                      </a:r>
                      <a:endParaRPr lang="fr-FR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562">
                <a:tc>
                  <a:txBody>
                    <a:bodyPr/>
                    <a:lstStyle/>
                    <a:p>
                      <a:pPr algn="just"/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Morphologie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celullaire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voir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tableau suivant</a:t>
                      </a:r>
                      <a:endParaRPr lang="fr-FR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562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Regroupement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generalement unicellulaires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309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Mobilité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grande  partie  sont  mobiles  par  des  flagelles </a:t>
                      </a:r>
                    </a:p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polaires.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3269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 de carbone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CO2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7549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trophique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généralement photolithotrophe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1829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Metabolisme du carbone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Cycle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calvin</a:t>
                      </a:r>
                      <a:endParaRPr lang="fr-FR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8117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Pigment photosynthtique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Bchl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ou b</a:t>
                      </a:r>
                      <a:endParaRPr lang="fr-FR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562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Nature de la photosynthese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anoxygénique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rispiratoire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anaerobie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Sources d’électrons :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H2S,H2,S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6435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% mole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GC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45-70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8662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Habitat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zones; anoxiques euphotique des lacs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aquatiques où s’accumule le sulfure d’hydrogène.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562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Genres  représentatifs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Voir</a:t>
                      </a:r>
                      <a:r>
                        <a:rPr lang="fr-FR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tableau suivant</a:t>
                      </a:r>
                      <a:endParaRPr lang="fr-FR" sz="14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19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20903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r-FR" dirty="0" smtClean="0">
                <a:latin typeface="Times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" pitchFamily="18" charset="0"/>
                <a:cs typeface="Times New Roman" pitchFamily="18" charset="0"/>
              </a:rPr>
              <a:t>Etudes des grands groups bactériens :  </a:t>
            </a:r>
          </a:p>
          <a:p>
            <a:pPr algn="ctr" rtl="1">
              <a:lnSpc>
                <a:spcPct val="200000"/>
              </a:lnSpc>
            </a:pPr>
            <a:r>
              <a:rPr lang="fr-FR" dirty="0" smtClean="0">
                <a:latin typeface="Times" pitchFamily="18" charset="0"/>
                <a:cs typeface="Times New Roman" pitchFamily="18" charset="0"/>
              </a:rPr>
              <a:t>1. Les bactéries photosynthétiques  </a:t>
            </a:r>
          </a:p>
          <a:p>
            <a:pPr algn="ctr" rtl="1">
              <a:lnSpc>
                <a:spcPct val="200000"/>
              </a:lnSpc>
            </a:pPr>
            <a:r>
              <a:rPr lang="fr-FR" dirty="0" smtClean="0">
                <a:latin typeface="Times" pitchFamily="18" charset="0"/>
                <a:cs typeface="Times New Roman" pitchFamily="18" charset="0"/>
              </a:rPr>
              <a:t>2. Les bactéries autotrophes. </a:t>
            </a:r>
          </a:p>
          <a:p>
            <a:pPr algn="ctr" rtl="1">
              <a:lnSpc>
                <a:spcPct val="200000"/>
              </a:lnSpc>
            </a:pPr>
            <a:r>
              <a:rPr lang="fr-FR" dirty="0" smtClean="0">
                <a:latin typeface="Times" pitchFamily="18" charset="0"/>
                <a:cs typeface="Times New Roman" pitchFamily="18" charset="0"/>
              </a:rPr>
              <a:t>3. Les bactéries hétérotrophes à Gram négatif  </a:t>
            </a:r>
          </a:p>
          <a:p>
            <a:pPr algn="ctr" rtl="1">
              <a:lnSpc>
                <a:spcPct val="200000"/>
              </a:lnSpc>
            </a:pPr>
            <a:r>
              <a:rPr lang="fr-FR" dirty="0" smtClean="0">
                <a:latin typeface="Times" pitchFamily="18" charset="0"/>
                <a:cs typeface="Times New Roman" pitchFamily="18" charset="0"/>
              </a:rPr>
              <a:t>4. Les bactéries hétérotrophes à Gram positif  </a:t>
            </a:r>
          </a:p>
          <a:p>
            <a:pPr algn="ctr" rtl="1">
              <a:lnSpc>
                <a:spcPct val="200000"/>
              </a:lnSpc>
            </a:pPr>
            <a:r>
              <a:rPr lang="fr-FR" dirty="0" smtClean="0">
                <a:latin typeface="Times" pitchFamily="18" charset="0"/>
                <a:cs typeface="Times New Roman" pitchFamily="18" charset="0"/>
              </a:rPr>
              <a:t>5. Les actinomycétes  </a:t>
            </a:r>
          </a:p>
          <a:p>
            <a:pPr algn="ctr" rtl="1">
              <a:lnSpc>
                <a:spcPct val="200000"/>
              </a:lnSpc>
            </a:pPr>
            <a:r>
              <a:rPr lang="fr-FR" dirty="0" smtClean="0">
                <a:latin typeface="Times" pitchFamily="18" charset="0"/>
                <a:cs typeface="Times New Roman" pitchFamily="18" charset="0"/>
              </a:rPr>
              <a:t>6. Les rickettsies</a:t>
            </a:r>
          </a:p>
          <a:p>
            <a:pPr algn="ctr" rtl="1">
              <a:lnSpc>
                <a:spcPct val="200000"/>
              </a:lnSpc>
            </a:pPr>
            <a:r>
              <a:rPr lang="fr-FR" dirty="0" smtClean="0">
                <a:latin typeface="Times" pitchFamily="18" charset="0"/>
                <a:cs typeface="Times New Roman" pitchFamily="18" charset="0"/>
              </a:rPr>
              <a:t> 7. Les mycoplasmes</a:t>
            </a:r>
            <a:endParaRPr lang="fr-FR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" pitchFamily="18" charset="0"/>
              </a:rPr>
              <a:t>2</a:t>
            </a:fld>
            <a:endParaRPr lang="fr-FR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6" y="1320280"/>
            <a:ext cx="8245029" cy="42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20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4"/>
          <a:stretch/>
        </p:blipFill>
        <p:spPr bwMode="auto">
          <a:xfrm>
            <a:off x="847639" y="332656"/>
            <a:ext cx="7448722" cy="407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920" y="4509120"/>
            <a:ext cx="8714160" cy="2308324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Microphotographies à fond clair et à contraste de phase de Bactéries pourpres sulfureuses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Chromatium okenii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les cellules mesurent environ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5µm de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large.Notez les globules de soufre élémentaire à l'intérieur des cellules.(b)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Thiospirillum jenense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une très grande spirale à flagelle polaire; les cellules mesurent environ 30 m de long. Notez les globules de soufre.(c) Thiopedia rosea; les cellules mesurent environ 1,5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µm large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.(d) Micrographie de phase de cellules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d'Ectothiorhodospira mobilis.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Cellulesmesurent environ 0,8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µm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 large. Notez les globules de soufre externes (flèche).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21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78815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748391"/>
            <a:ext cx="9036496" cy="3027358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Figure: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Floraison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 Bactéries pourpres sulfureuses . (a)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Lamprocystis roseopersicina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dans une source de sulfure.Les bactéries se développent près du fond de la piscine de source et flottent vers le haut (grâce à leurs vésicules de gaz) lorsqu'elles sont dérangées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couleur verte provient des cellules de l'algue eucaryote Spirogyra (Figure 20.41d). (b) Échantillon d'eau d'une profondeur de 7 m dans le lac Mahoney, en Colombie-Britannique.Le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principal organisme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Amoebobacter purpureus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(c) Microphotographie en contraste de phase de couches de Bactéries pourpres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sulfureuses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provenant d'un petit lac stratifié du Michigan.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Les Bactéries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pourpres sulfureuses comprennent les espèces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Chromatium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(grandes tiges) et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Thiocystis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(petits cocci).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22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34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Les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bactéries pourpre non-sulfureuses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29425"/>
              </p:ext>
            </p:extLst>
          </p:nvPr>
        </p:nvGraphicFramePr>
        <p:xfrm>
          <a:off x="0" y="476671"/>
          <a:ext cx="8946486" cy="624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1681"/>
                <a:gridCol w="2338119"/>
                <a:gridCol w="2926686"/>
              </a:tblGrid>
              <a:tr h="354458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Gram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negatif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458">
                <a:tc>
                  <a:txBody>
                    <a:bodyPr/>
                    <a:lstStyle/>
                    <a:p>
                      <a:pPr algn="just"/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Morphologie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celullaire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morphologie très variable(voir tableau suivant)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458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Regroupement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873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Mobilité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fr-FR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458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 de carbone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CO2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et produits organiques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7505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trophique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Generalement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photoorganoheterotrophes;certains photolithautotrophes faultatifs(dans le noir,chimioorganotrophes)</a:t>
                      </a:r>
                      <a:endParaRPr lang="fr-FR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458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Metabolisme du carbone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Photoheterotrophes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409">
                <a:tc rowSpan="2"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Pigment photosynthtique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antennes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Bchl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Bchl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b(carotenoides)</a:t>
                      </a:r>
                      <a:endParaRPr lang="fr-FR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4458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Nature de la photosynthese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anoxygenique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458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rispiratoire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Aero-anerobie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0301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Sources d’électrons :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Composé organiques, parfois composés soufrés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réduits ou H2.</a:t>
                      </a:r>
                      <a:endParaRPr lang="fr-FR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489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% mole</a:t>
                      </a:r>
                      <a:r>
                        <a:rPr lang="fr-FR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GC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Voir le tableau suivant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Habitat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458">
                <a:tc>
                  <a:txBody>
                    <a:bodyPr/>
                    <a:lstStyle/>
                    <a:p>
                      <a:pPr algn="just"/>
                      <a:r>
                        <a:rPr lang="fr-FR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Genres  représentatifs </a:t>
                      </a:r>
                      <a:endParaRPr lang="fr-FR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23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4" y="1103524"/>
            <a:ext cx="7935513" cy="465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24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7" y="-87301"/>
            <a:ext cx="7311132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206" y="4221088"/>
            <a:ext cx="9021588" cy="25355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Représentation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plusieurs genres de bactéries pourpre non-sulfureuses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Phaeospirillum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fulvum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les cellules mesurent environ 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long.(b)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Rhodoblastus acidophilus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les cellules mesurent environ 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long.(c)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Rhodobacter sphaeroides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les cellules mesurent environ 1,5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large.(d)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Rhodopila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globiformis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les cellules mesurent environ 1,6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large.(e)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Rhodocyclus purpureus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les cellules ont un diamètre d'environ 0,7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µm.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(f)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Rhodomicrobium vannielii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les cellules mesurent environ 1,2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large.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25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884"/>
            <a:ext cx="348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Firmicutes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(héliobactéries)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4168" y="1988840"/>
            <a:ext cx="3059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Phylum XIII. Firmicutes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II. Clostridia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I. Clostridiales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Famille IV. Heliobacteriaceae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Genre I. Heliobacterium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Genre II. Heliobacillus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Genre III. Heliophilum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Genre IV. Heliorestis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26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08" y="980728"/>
            <a:ext cx="5400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Les héliobactéries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membres du phylum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Firmicutes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 sont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 seuls microorganismes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photosynthétique Gram positif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08" y="2930461"/>
            <a:ext cx="504884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 famille des Heliobacteriaceae ne comprend actuellement que quatre genres et onze espèces.</a:t>
            </a:r>
          </a:p>
        </p:txBody>
      </p:sp>
    </p:spTree>
    <p:extLst>
      <p:ext uri="{BB962C8B-B14F-4D97-AF65-F5344CB8AC3E}">
        <p14:creationId xmlns:p14="http://schemas.microsoft.com/office/powerpoint/2010/main" val="18218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10306"/>
              </p:ext>
            </p:extLst>
          </p:nvPr>
        </p:nvGraphicFramePr>
        <p:xfrm>
          <a:off x="98757" y="185951"/>
          <a:ext cx="8946486" cy="5670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1681"/>
                <a:gridCol w="2147619"/>
                <a:gridCol w="3117186"/>
              </a:tblGrid>
              <a:tr h="34794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Gram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gram-positive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808">
                <a:tc>
                  <a:txBody>
                    <a:bodyPr/>
                    <a:lstStyle/>
                    <a:p>
                      <a:pPr algn="just"/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Morphologie</a:t>
                      </a: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celullaire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Batonnet, filamnteuse,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Heliophilum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forme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94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Regroupement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Isolées,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certains forme un amas mobile. .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671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Mobilité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Glissement, flagelles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94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 de carbone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Produits organiques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159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trophique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Photoorganoheterotrophes et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meme chimiotrophes obscurité(fermentation de pyruvate),</a:t>
                      </a:r>
                      <a:endParaRPr lang="fr-FR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890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Metabolisme du carbone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Incorporent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le carbon par l’intermediarecycle de Krebs inverse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183">
                <a:tc row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Pigment photosynthtique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Antennes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Bcl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endParaRPr lang="fr-FR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Caroténoides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94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Nature de la photosynthese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anoxygénique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94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rispiratoire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Anaerobie strictes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573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Sources d’électrons :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Utilisesnt les composés organiques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94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% mole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GC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51,3-56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94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Habitat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sol (fixant l’azote)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94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Genres  représentatifs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Heliobacterium ,Heliobacillus,</a:t>
                      </a:r>
                      <a:r>
                        <a:rPr lang="fr-FR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Heliophilum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27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"/>
          <a:stretch/>
        </p:blipFill>
        <p:spPr bwMode="auto">
          <a:xfrm>
            <a:off x="1368425" y="620688"/>
            <a:ext cx="6407150" cy="41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564" y="4974322"/>
            <a:ext cx="9217024" cy="128907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Cells and endospores of heliobacteria. (a) Electron micrograph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Heliobacillus mobilis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peritrichously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ﬂagellated species. (b)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Heliophilum fasciatum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 bundles as observed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 microscopy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(c) Phase-contrast micrograph of endospores from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Heliobacterium gestii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28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91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333500"/>
            <a:ext cx="3095625" cy="375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829" y="5292933"/>
            <a:ext cx="9001000" cy="13388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Heliorestis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convoluta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(a) Phase-contrast micrograph of long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coils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(b) Scanning electron micrograph of a short coil of cells. Coils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ring-shaped cells that remain connected after cell division.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Heliorestis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convoluta are approximately 0.6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29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1605" y="188641"/>
            <a:ext cx="36728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r-F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Les bactéries photosynthétiques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242089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bactéries phototrophes se répartissent en cinq groupes majeurs :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Proteobacteria photosynthétiques, phylum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Proteobacteria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Chlorobi (les bactéries vertes sulfureuses), Phylum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Chlorobi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Chloroflexi (bactéries vertes filamenteuses), Phylum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Chloroflex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Firmicutes photosynthétiques (héliobactéries), Phylum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Firmicutes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Cyanobacteria, Phylum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Cyanobacteria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8618" y="908720"/>
            <a:ext cx="6386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sont des bactéries photosynthétiques, peuvent utiliser l’énergie lumineuse pour leur croissance.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3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820" y="620689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Chlorobi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(bactéries vertes sulfureuses)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6176" y="2552125"/>
            <a:ext cx="28803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Domaine.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Bacteria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Phylum XI.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Chlorobi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Classe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Chlorobia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Ordre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Chlorobiales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Famille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Chlorobiaceae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Chlorobium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Ancalochloris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III.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Chlorobaculum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IV.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Chloroherpeton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V.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Pelodictyon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Genre VI.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Prosthecochloris</a:t>
            </a:r>
            <a:endParaRPr lang="fr-FR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avec flèche 7"/>
          <p:cNvCxnSpPr>
            <a:stCxn id="19" idx="6"/>
          </p:cNvCxnSpPr>
          <p:nvPr/>
        </p:nvCxnSpPr>
        <p:spPr>
          <a:xfrm flipV="1">
            <a:off x="2636500" y="3480308"/>
            <a:ext cx="3663692" cy="3329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18" idx="6"/>
          </p:cNvCxnSpPr>
          <p:nvPr/>
        </p:nvCxnSpPr>
        <p:spPr>
          <a:xfrm>
            <a:off x="3059349" y="3021335"/>
            <a:ext cx="3240843" cy="185936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20" idx="6"/>
          </p:cNvCxnSpPr>
          <p:nvPr/>
        </p:nvCxnSpPr>
        <p:spPr>
          <a:xfrm flipV="1">
            <a:off x="3059832" y="3699017"/>
            <a:ext cx="3240360" cy="31317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48890" y="2775461"/>
            <a:ext cx="2410459" cy="491747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seule Classe </a:t>
            </a:r>
          </a:p>
        </p:txBody>
      </p:sp>
      <p:sp>
        <p:nvSpPr>
          <p:cNvPr id="19" name="Ellipse 18"/>
          <p:cNvSpPr/>
          <p:nvPr/>
        </p:nvSpPr>
        <p:spPr>
          <a:xfrm>
            <a:off x="676866" y="3267725"/>
            <a:ext cx="1959634" cy="491747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 seul  ordre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40356" y="3766317"/>
            <a:ext cx="2419476" cy="491747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 seul  famille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4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21602"/>
              </p:ext>
            </p:extLst>
          </p:nvPr>
        </p:nvGraphicFramePr>
        <p:xfrm>
          <a:off x="98757" y="529609"/>
          <a:ext cx="8946487" cy="5493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1681"/>
                <a:gridCol w="1727667"/>
                <a:gridCol w="3537139"/>
              </a:tblGrid>
              <a:tr h="517109">
                <a:tc>
                  <a:txBody>
                    <a:bodyPr/>
                    <a:lstStyle/>
                    <a:p>
                      <a:pPr algn="just"/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Morphologie celullaire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bâtonnet,   coque    ou    de  vibrion.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29959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Regroupement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isolé, en chaînes et en amas.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534834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Mobilité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Non mobile(certaines    espèces    possèdent    des  vésicules gazeuses )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959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 de carbone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CO2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959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trophique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photoautolithotrophes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517109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Metabolisem du carbone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Cycle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réducteur des acides tricarboxyiques</a:t>
                      </a:r>
                      <a:endParaRPr lang="fr-FR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9588">
                <a:tc row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Pigment photosynthtique(Type de Bactériochlorophylle)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Centre reactionnel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antenne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Bchl a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Bchl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c, Bchl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d ou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Bchl e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fr-FR" sz="1600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caroténoïdes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Nature de la photosynthese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Anoxygénique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Type rispiratoire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anaérobies strictes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</a:tr>
              <a:tr h="517109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Sources d’électrons :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Sulfure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d’hydrogène(H2S),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soufre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élémentaire(S)et  l’hydrogène(H2)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299595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% mole</a:t>
                      </a:r>
                      <a:r>
                        <a:rPr lang="fr-FR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GC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48-58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0216">
                <a:tc>
                  <a:txBody>
                    <a:bodyPr/>
                    <a:lstStyle/>
                    <a:p>
                      <a:pPr algn="just"/>
                      <a:r>
                        <a:rPr lang="fr-FR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Genre  représentatifs </a:t>
                      </a:r>
                      <a:endParaRPr lang="fr-FR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Chlorobium,Prosthechochloris,Pelodictyon,Chlorobaculum,“Chlorochromatium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5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2334" r="1491" b="3334"/>
          <a:stretch/>
        </p:blipFill>
        <p:spPr bwMode="auto">
          <a:xfrm>
            <a:off x="832073" y="1629000"/>
            <a:ext cx="747985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9258" y="107500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Detail des Genres représentatifs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6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Mas-inf\Pictures\bacteriophy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735613"/>
            <a:ext cx="7200000" cy="538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7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83843"/>
            <a:ext cx="8352928" cy="13388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 pigments  photosynthétiques  de  ces  bactéries  sont  localisés dans  des vésicules ellipsoïdes, appelées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chlorosomes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ou vésicules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chlorobium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qui sont fixés à la membrane cytoplasmique mais ne sont pas en continuité avec elle.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2509" b="872"/>
          <a:stretch/>
        </p:blipFill>
        <p:spPr bwMode="auto">
          <a:xfrm>
            <a:off x="32159" y="2477652"/>
            <a:ext cx="5818819" cy="438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78" y="2348880"/>
            <a:ext cx="304150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8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00" y="457200"/>
            <a:ext cx="306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54709" y="4057200"/>
            <a:ext cx="2024263" cy="349702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Chlorobium Tepidum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B48A-038E-4E4B-90F5-32A9821EDEE8}" type="slidenum">
              <a:rPr lang="fr-FR" smtClean="0">
                <a:latin typeface="Times New Roman" pitchFamily="18" charset="0"/>
                <a:cs typeface="Times New Roman" pitchFamily="18" charset="0"/>
              </a:rPr>
              <a:t>9</a:t>
            </a:fld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20835</TotalTime>
  <Words>1659</Words>
  <Application>Microsoft Office PowerPoint</Application>
  <PresentationFormat>Affichage à l'écran (4:3)</PresentationFormat>
  <Paragraphs>310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81</cp:revision>
  <dcterms:created xsi:type="dcterms:W3CDTF">2021-11-27T20:14:08Z</dcterms:created>
  <dcterms:modified xsi:type="dcterms:W3CDTF">2021-12-28T19:27:58Z</dcterms:modified>
</cp:coreProperties>
</file>