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67" r:id="rId4"/>
    <p:sldId id="258" r:id="rId5"/>
    <p:sldId id="259" r:id="rId6"/>
    <p:sldId id="260" r:id="rId7"/>
    <p:sldId id="261" r:id="rId8"/>
    <p:sldId id="262" r:id="rId9"/>
    <p:sldId id="263" r:id="rId10"/>
    <p:sldId id="270" r:id="rId11"/>
    <p:sldId id="273" r:id="rId12"/>
    <p:sldId id="264" r:id="rId13"/>
    <p:sldId id="265" r:id="rId14"/>
    <p:sldId id="268" r:id="rId15"/>
    <p:sldId id="269" r:id="rId16"/>
    <p:sldId id="272"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A59FF3-4080-4A5A-A3BB-14CB6D57F84C}" type="datetimeFigureOut">
              <a:rPr lang="fr-FR" smtClean="0"/>
              <a:pPr/>
              <a:t>26/04/2021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72AEE5-DCD8-4879-B80A-A8557C031F9A}"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872AEE5-DCD8-4879-B80A-A8557C031F9A}" type="slidenum">
              <a:rPr lang="fr-FR" smtClean="0"/>
              <a:pPr/>
              <a:t>11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191645E-527A-4E89-B00D-BACD6F3061A1}" type="datetimeFigureOut">
              <a:rPr lang="fr-FR" smtClean="0"/>
              <a:pPr/>
              <a:t>26/04/2021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24A1E4-6BC4-40E1-BC66-0B55D894C77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191645E-527A-4E89-B00D-BACD6F3061A1}" type="datetimeFigureOut">
              <a:rPr lang="fr-FR" smtClean="0"/>
              <a:pPr/>
              <a:t>26/04/2021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24A1E4-6BC4-40E1-BC66-0B55D894C77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191645E-527A-4E89-B00D-BACD6F3061A1}" type="datetimeFigureOut">
              <a:rPr lang="fr-FR" smtClean="0"/>
              <a:pPr/>
              <a:t>26/04/2021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24A1E4-6BC4-40E1-BC66-0B55D894C77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191645E-527A-4E89-B00D-BACD6F3061A1}" type="datetimeFigureOut">
              <a:rPr lang="fr-FR" smtClean="0"/>
              <a:pPr/>
              <a:t>26/04/2021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24A1E4-6BC4-40E1-BC66-0B55D894C77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191645E-527A-4E89-B00D-BACD6F3061A1}" type="datetimeFigureOut">
              <a:rPr lang="fr-FR" smtClean="0"/>
              <a:pPr/>
              <a:t>26/04/2021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24A1E4-6BC4-40E1-BC66-0B55D894C77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191645E-527A-4E89-B00D-BACD6F3061A1}" type="datetimeFigureOut">
              <a:rPr lang="fr-FR" smtClean="0"/>
              <a:pPr/>
              <a:t>26/04/2021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424A1E4-6BC4-40E1-BC66-0B55D894C77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191645E-527A-4E89-B00D-BACD6F3061A1}" type="datetimeFigureOut">
              <a:rPr lang="fr-FR" smtClean="0"/>
              <a:pPr/>
              <a:t>26/04/2021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424A1E4-6BC4-40E1-BC66-0B55D894C77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191645E-527A-4E89-B00D-BACD6F3061A1}" type="datetimeFigureOut">
              <a:rPr lang="fr-FR" smtClean="0"/>
              <a:pPr/>
              <a:t>26/04/2021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424A1E4-6BC4-40E1-BC66-0B55D894C77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191645E-527A-4E89-B00D-BACD6F3061A1}" type="datetimeFigureOut">
              <a:rPr lang="fr-FR" smtClean="0"/>
              <a:pPr/>
              <a:t>26/04/2021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424A1E4-6BC4-40E1-BC66-0B55D894C77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191645E-527A-4E89-B00D-BACD6F3061A1}" type="datetimeFigureOut">
              <a:rPr lang="fr-FR" smtClean="0"/>
              <a:pPr/>
              <a:t>26/04/2021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424A1E4-6BC4-40E1-BC66-0B55D894C77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191645E-527A-4E89-B00D-BACD6F3061A1}" type="datetimeFigureOut">
              <a:rPr lang="fr-FR" smtClean="0"/>
              <a:pPr/>
              <a:t>26/04/2021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424A1E4-6BC4-40E1-BC66-0B55D894C77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tile tx="0" ty="0" sx="100000" sy="100000" flip="none" algn="tl"/>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91645E-527A-4E89-B00D-BACD6F3061A1}" type="datetimeFigureOut">
              <a:rPr lang="fr-FR" smtClean="0"/>
              <a:pPr/>
              <a:t>26/04/2021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24A1E4-6BC4-40E1-BC66-0B55D894C77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Espace réservé du contenu 5"/>
          <p:cNvSpPr txBox="1">
            <a:spLocks/>
          </p:cNvSpPr>
          <p:nvPr/>
        </p:nvSpPr>
        <p:spPr>
          <a:xfrm>
            <a:off x="304800" y="3810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effectLst/>
                <a:uLnTx/>
                <a:uFillTx/>
                <a:latin typeface="Times New Roman" pitchFamily="18" charset="0"/>
                <a:ea typeface="+mn-ea"/>
                <a:cs typeface="Times New Roman" pitchFamily="18" charset="0"/>
              </a:rPr>
              <a:t>كــلية العلــوم الاقتصــادية و التجــارية وعلــوم التسييــر</a:t>
            </a:r>
            <a:endParaRPr kumimoji="0" lang="en-US" sz="2400" b="1" i="0" u="none" strike="noStrike" kern="1200" cap="none" spc="0" normalizeH="0" baseline="0" noProof="0" dirty="0" smtClean="0">
              <a:ln>
                <a:noFill/>
              </a:ln>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effectLst/>
                <a:uLnTx/>
                <a:uFillTx/>
                <a:latin typeface="Times New Roman" pitchFamily="18" charset="0"/>
                <a:ea typeface="+mn-ea"/>
                <a:cs typeface="Times New Roman" pitchFamily="18" charset="0"/>
              </a:rPr>
              <a:t> علوم مالية ومحاسبية</a:t>
            </a:r>
            <a:endParaRPr kumimoji="0" lang="en-US" sz="2400" b="1" i="1" u="none" strike="noStrike" kern="1200" cap="none" spc="0" normalizeH="0" baseline="0" noProof="0" dirty="0" smtClean="0">
              <a:ln>
                <a:noFill/>
              </a:ln>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 2</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effectLst/>
              <a:uLnTx/>
              <a:uFillTx/>
              <a:latin typeface="Times New Roman" pitchFamily="18" charset="0"/>
              <a:ea typeface="+mn-ea"/>
              <a:cs typeface="Times New Roman" pitchFamily="18" charset="0"/>
            </a:endParaRPr>
          </a:p>
        </p:txBody>
      </p:sp>
      <p:sp>
        <p:nvSpPr>
          <p:cNvPr id="17" name="Rectangle 16"/>
          <p:cNvSpPr/>
          <p:nvPr/>
        </p:nvSpPr>
        <p:spPr>
          <a:xfrm>
            <a:off x="0" y="4853428"/>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a:solidFill>
                  <a:prstClr val="black"/>
                </a:solidFill>
                <a:latin typeface="Adobe Arabic" pitchFamily="18" charset="-78"/>
                <a:cs typeface="Adobe Arabic" pitchFamily="18" charset="-78"/>
              </a:rPr>
              <a:t>موضوع </a:t>
            </a:r>
            <a:r>
              <a:rPr lang="ar-DZ" sz="3200" b="1" dirty="0" smtClean="0">
                <a:solidFill>
                  <a:prstClr val="black"/>
                </a:solidFill>
                <a:latin typeface="Adobe Arabic" pitchFamily="18" charset="-78"/>
                <a:cs typeface="Adobe Arabic" pitchFamily="18" charset="-78"/>
              </a:rPr>
              <a:t>المحاضرة </a:t>
            </a:r>
            <a:r>
              <a:rPr lang="fr-FR" sz="3200" b="1" dirty="0" smtClean="0">
                <a:solidFill>
                  <a:prstClr val="black"/>
                </a:solidFill>
                <a:latin typeface="Times New Roman" pitchFamily="18" charset="0"/>
                <a:cs typeface="Times New Roman" pitchFamily="18" charset="0"/>
              </a:rPr>
              <a:t>05</a:t>
            </a:r>
            <a:r>
              <a:rPr lang="ar-DZ" sz="3200" b="1" dirty="0" smtClean="0">
                <a:solidFill>
                  <a:prstClr val="black"/>
                </a:solidFill>
                <a:latin typeface="Adobe Arabic" pitchFamily="18" charset="-78"/>
                <a:cs typeface="Adobe Arabic" pitchFamily="18" charset="-78"/>
              </a:rPr>
              <a:t>:</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مفاهيم أساسية حول التمويل</a:t>
            </a:r>
            <a:endParaRPr lang="ar-DZ" sz="4800" b="1" dirty="0">
              <a:solidFill>
                <a:srgbClr val="006600"/>
              </a:solidFill>
              <a:latin typeface="Adobe Arabic" pitchFamily="18" charset="-78"/>
              <a:cs typeface="Adobe Arabic" pitchFamily="18" charset="-78"/>
            </a:endParaRPr>
          </a:p>
        </p:txBody>
      </p:sp>
      <p:grpSp>
        <p:nvGrpSpPr>
          <p:cNvPr id="18" name="Group 1"/>
          <p:cNvGrpSpPr>
            <a:grpSpLocks/>
          </p:cNvGrpSpPr>
          <p:nvPr/>
        </p:nvGrpSpPr>
        <p:grpSpPr bwMode="auto">
          <a:xfrm>
            <a:off x="228600" y="304800"/>
            <a:ext cx="989398" cy="1143000"/>
            <a:chOff x="4041" y="5842"/>
            <a:chExt cx="1056" cy="1375"/>
          </a:xfrm>
        </p:grpSpPr>
        <p:sp>
          <p:nvSpPr>
            <p:cNvPr id="19"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20"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21"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22"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23" name="Group 1"/>
          <p:cNvGrpSpPr>
            <a:grpSpLocks/>
          </p:cNvGrpSpPr>
          <p:nvPr/>
        </p:nvGrpSpPr>
        <p:grpSpPr bwMode="auto">
          <a:xfrm>
            <a:off x="7926002" y="304800"/>
            <a:ext cx="989398" cy="1143000"/>
            <a:chOff x="4041" y="5842"/>
            <a:chExt cx="1056" cy="1375"/>
          </a:xfrm>
        </p:grpSpPr>
        <p:sp>
          <p:nvSpPr>
            <p:cNvPr id="24"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25"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26"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27"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 calcmode="lin" valueType="num">
                                      <p:cBhvr additive="base">
                                        <p:cTn id="7"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anim calcmode="lin" valueType="num">
                                      <p:cBhvr additive="base">
                                        <p:cTn id="11" dur="500" fill="hold"/>
                                        <p:tgtEl>
                                          <p:spTgt spid="1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anim calcmode="lin" valueType="num">
                                      <p:cBhvr additive="base">
                                        <p:cTn id="15" dur="500" fill="hold"/>
                                        <p:tgtEl>
                                          <p:spTgt spid="1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anim calcmode="lin" valueType="num">
                                      <p:cBhvr additive="base">
                                        <p:cTn id="19" dur="500" fill="hold"/>
                                        <p:tgtEl>
                                          <p:spTgt spid="1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anim calcmode="lin" valueType="num">
                                      <p:cBhvr additive="base">
                                        <p:cTn id="23" dur="500" fill="hold"/>
                                        <p:tgtEl>
                                          <p:spTgt spid="1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anim calcmode="lin" valueType="num">
                                      <p:cBhvr additive="base">
                                        <p:cTn id="27" dur="500" fill="hold"/>
                                        <p:tgtEl>
                                          <p:spTgt spid="1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anim calcmode="lin" valueType="num">
                                      <p:cBhvr additive="base">
                                        <p:cTn id="31" dur="500" fill="hold"/>
                                        <p:tgtEl>
                                          <p:spTgt spid="1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anim calcmode="lin" valueType="num">
                                      <p:cBhvr additive="base">
                                        <p:cTn id="35" dur="500" fill="hold"/>
                                        <p:tgtEl>
                                          <p:spTgt spid="1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anim calcmode="lin" valueType="num">
                                      <p:cBhvr additive="base">
                                        <p:cTn id="39" dur="500" fill="hold"/>
                                        <p:tgtEl>
                                          <p:spTgt spid="1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6">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6">
                                            <p:txEl>
                                              <p:pRg st="9" end="9"/>
                                            </p:txEl>
                                          </p:spTgt>
                                        </p:tgtEl>
                                        <p:attrNameLst>
                                          <p:attrName>style.visibility</p:attrName>
                                        </p:attrNameLst>
                                      </p:cBhvr>
                                      <p:to>
                                        <p:strVal val="visible"/>
                                      </p:to>
                                    </p:set>
                                    <p:anim calcmode="lin" valueType="num">
                                      <p:cBhvr additive="base">
                                        <p:cTn id="43" dur="500" fill="hold"/>
                                        <p:tgtEl>
                                          <p:spTgt spid="16">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6">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6">
                                            <p:txEl>
                                              <p:pRg st="10" end="10"/>
                                            </p:txEl>
                                          </p:spTgt>
                                        </p:tgtEl>
                                        <p:attrNameLst>
                                          <p:attrName>style.visibility</p:attrName>
                                        </p:attrNameLst>
                                      </p:cBhvr>
                                      <p:to>
                                        <p:strVal val="visible"/>
                                      </p:to>
                                    </p:set>
                                    <p:anim calcmode="lin" valueType="num">
                                      <p:cBhvr additive="base">
                                        <p:cTn id="47" dur="500" fill="hold"/>
                                        <p:tgtEl>
                                          <p:spTgt spid="16">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6">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Rectangle 76"/>
          <p:cNvSpPr/>
          <p:nvPr/>
        </p:nvSpPr>
        <p:spPr>
          <a:xfrm>
            <a:off x="5029200" y="457200"/>
            <a:ext cx="3788217" cy="646331"/>
          </a:xfrm>
          <a:prstGeom prst="rect">
            <a:avLst/>
          </a:prstGeom>
        </p:spPr>
        <p:txBody>
          <a:bodyPr wrap="none">
            <a:spAutoFit/>
          </a:bodyPr>
          <a:lstStyle/>
          <a:p>
            <a:pPr lvl="0" algn="r" rtl="1" fontAlgn="base">
              <a:spcBef>
                <a:spcPct val="0"/>
              </a:spcBef>
              <a:spcAft>
                <a:spcPct val="0"/>
              </a:spcAft>
            </a:pPr>
            <a:r>
              <a:rPr lang="ar-DZ" sz="3600" b="1" dirty="0" smtClean="0">
                <a:solidFill>
                  <a:srgbClr val="FF0000"/>
                </a:solidFill>
                <a:latin typeface="Times New Roman" pitchFamily="18" charset="0"/>
                <a:ea typeface="Arial" pitchFamily="34" charset="0"/>
                <a:cs typeface="Times New Roman" pitchFamily="18" charset="0"/>
              </a:rPr>
              <a:t>4. أنواع مصدر التمويل:</a:t>
            </a:r>
            <a:endParaRPr lang="fr-FR" sz="4400" b="1" dirty="0" smtClean="0">
              <a:solidFill>
                <a:srgbClr val="FF0000"/>
              </a:solidFill>
              <a:latin typeface="Arial" pitchFamily="34" charset="0"/>
              <a:cs typeface="Arial" pitchFamily="34" charset="0"/>
            </a:endParaRPr>
          </a:p>
        </p:txBody>
      </p:sp>
      <p:grpSp>
        <p:nvGrpSpPr>
          <p:cNvPr id="2" name="Groupe 87"/>
          <p:cNvGrpSpPr/>
          <p:nvPr/>
        </p:nvGrpSpPr>
        <p:grpSpPr>
          <a:xfrm>
            <a:off x="133350" y="1809750"/>
            <a:ext cx="9086850" cy="3981450"/>
            <a:chOff x="133350" y="1809750"/>
            <a:chExt cx="9086850" cy="3981450"/>
          </a:xfrm>
        </p:grpSpPr>
        <p:grpSp>
          <p:nvGrpSpPr>
            <p:cNvPr id="3" name="Groupe 81"/>
            <p:cNvGrpSpPr/>
            <p:nvPr/>
          </p:nvGrpSpPr>
          <p:grpSpPr>
            <a:xfrm>
              <a:off x="133350" y="1809750"/>
              <a:ext cx="9086850" cy="3981450"/>
              <a:chOff x="133350" y="1809750"/>
              <a:chExt cx="9086850" cy="3981450"/>
            </a:xfrm>
          </p:grpSpPr>
          <p:grpSp>
            <p:nvGrpSpPr>
              <p:cNvPr id="4" name="Groupe 75"/>
              <p:cNvGrpSpPr/>
              <p:nvPr/>
            </p:nvGrpSpPr>
            <p:grpSpPr>
              <a:xfrm>
                <a:off x="133350" y="1809750"/>
                <a:ext cx="9086850" cy="3981450"/>
                <a:chOff x="266700" y="600075"/>
                <a:chExt cx="9086850" cy="3981450"/>
              </a:xfrm>
            </p:grpSpPr>
            <p:sp>
              <p:nvSpPr>
                <p:cNvPr id="57" name="Text Box 30"/>
                <p:cNvSpPr txBox="1">
                  <a:spLocks noChangeArrowheads="1"/>
                </p:cNvSpPr>
                <p:nvPr/>
              </p:nvSpPr>
              <p:spPr bwMode="auto">
                <a:xfrm>
                  <a:off x="4724401" y="3124200"/>
                  <a:ext cx="1371600" cy="28434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lang="ar-DZ" sz="1400" b="1" dirty="0" smtClean="0">
                      <a:latin typeface="Times New Roman" pitchFamily="18" charset="0"/>
                      <a:cs typeface="Times New Roman" pitchFamily="18" charset="0"/>
                    </a:rPr>
                    <a:t>تسهيلات الصندوق</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58" name="Text Box 30"/>
                <p:cNvSpPr txBox="1">
                  <a:spLocks noChangeArrowheads="1"/>
                </p:cNvSpPr>
                <p:nvPr/>
              </p:nvSpPr>
              <p:spPr bwMode="auto">
                <a:xfrm>
                  <a:off x="4724401" y="3505200"/>
                  <a:ext cx="1371600" cy="31432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قروض الربط</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59" name="Text Box 30"/>
                <p:cNvSpPr txBox="1">
                  <a:spLocks noChangeArrowheads="1"/>
                </p:cNvSpPr>
                <p:nvPr/>
              </p:nvSpPr>
              <p:spPr bwMode="auto">
                <a:xfrm>
                  <a:off x="4724401" y="3886200"/>
                  <a:ext cx="1371600" cy="23812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قروض الموسم</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60" name="Text Box 30"/>
                <p:cNvSpPr txBox="1">
                  <a:spLocks noChangeArrowheads="1"/>
                </p:cNvSpPr>
                <p:nvPr/>
              </p:nvSpPr>
              <p:spPr bwMode="auto">
                <a:xfrm>
                  <a:off x="4724401" y="4267200"/>
                  <a:ext cx="1371600" cy="31432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سحب على المكشوف</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grpSp>
              <p:nvGrpSpPr>
                <p:cNvPr id="5" name="Groupe 71"/>
                <p:cNvGrpSpPr/>
                <p:nvPr/>
              </p:nvGrpSpPr>
              <p:grpSpPr>
                <a:xfrm>
                  <a:off x="266700" y="600075"/>
                  <a:ext cx="9086850" cy="3820775"/>
                  <a:chOff x="266700" y="600075"/>
                  <a:chExt cx="9086850" cy="3820775"/>
                </a:xfrm>
              </p:grpSpPr>
              <p:grpSp>
                <p:nvGrpSpPr>
                  <p:cNvPr id="6" name="Groupe 69"/>
                  <p:cNvGrpSpPr/>
                  <p:nvPr/>
                </p:nvGrpSpPr>
                <p:grpSpPr>
                  <a:xfrm>
                    <a:off x="266700" y="600075"/>
                    <a:ext cx="9086850" cy="3393555"/>
                    <a:chOff x="266700" y="600075"/>
                    <a:chExt cx="9086850" cy="3393555"/>
                  </a:xfrm>
                </p:grpSpPr>
                <p:grpSp>
                  <p:nvGrpSpPr>
                    <p:cNvPr id="7" name="Groupe 67"/>
                    <p:cNvGrpSpPr/>
                    <p:nvPr/>
                  </p:nvGrpSpPr>
                  <p:grpSpPr>
                    <a:xfrm>
                      <a:off x="266700" y="600075"/>
                      <a:ext cx="9086850" cy="3057525"/>
                      <a:chOff x="266700" y="600075"/>
                      <a:chExt cx="9086850" cy="3057525"/>
                    </a:xfrm>
                  </p:grpSpPr>
                  <p:grpSp>
                    <p:nvGrpSpPr>
                      <p:cNvPr id="8" name="Groupe 65"/>
                      <p:cNvGrpSpPr/>
                      <p:nvPr/>
                    </p:nvGrpSpPr>
                    <p:grpSpPr>
                      <a:xfrm>
                        <a:off x="266700" y="600075"/>
                        <a:ext cx="9086850" cy="2675275"/>
                        <a:chOff x="266700" y="600075"/>
                        <a:chExt cx="9086850" cy="2675275"/>
                      </a:xfrm>
                    </p:grpSpPr>
                    <p:grpSp>
                      <p:nvGrpSpPr>
                        <p:cNvPr id="9" name="Group 4"/>
                        <p:cNvGrpSpPr>
                          <a:grpSpLocks/>
                        </p:cNvGrpSpPr>
                        <p:nvPr/>
                      </p:nvGrpSpPr>
                      <p:grpSpPr bwMode="auto">
                        <a:xfrm>
                          <a:off x="266700" y="600075"/>
                          <a:ext cx="9086850" cy="2657475"/>
                          <a:chOff x="1110" y="945"/>
                          <a:chExt cx="14310" cy="4185"/>
                        </a:xfrm>
                      </p:grpSpPr>
                      <p:sp>
                        <p:nvSpPr>
                          <p:cNvPr id="23557" name="Text Box 5"/>
                          <p:cNvSpPr txBox="1">
                            <a:spLocks noChangeArrowheads="1"/>
                          </p:cNvSpPr>
                          <p:nvPr/>
                        </p:nvSpPr>
                        <p:spPr bwMode="auto">
                          <a:xfrm>
                            <a:off x="12315" y="1935"/>
                            <a:ext cx="1740" cy="49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حقوق الملكية</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58" name="Text Box 6"/>
                          <p:cNvSpPr txBox="1">
                            <a:spLocks noChangeArrowheads="1"/>
                          </p:cNvSpPr>
                          <p:nvPr/>
                        </p:nvSpPr>
                        <p:spPr bwMode="auto">
                          <a:xfrm>
                            <a:off x="7620" y="1935"/>
                            <a:ext cx="2220" cy="48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الاستدانة (القروض)</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59" name="Text Box 7"/>
                          <p:cNvSpPr txBox="1">
                            <a:spLocks noChangeArrowheads="1"/>
                          </p:cNvSpPr>
                          <p:nvPr/>
                        </p:nvSpPr>
                        <p:spPr bwMode="auto">
                          <a:xfrm>
                            <a:off x="11580" y="3465"/>
                            <a:ext cx="1440" cy="49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أسهم عادية</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60" name="Text Box 8"/>
                          <p:cNvSpPr txBox="1">
                            <a:spLocks noChangeArrowheads="1"/>
                          </p:cNvSpPr>
                          <p:nvPr/>
                        </p:nvSpPr>
                        <p:spPr bwMode="auto">
                          <a:xfrm>
                            <a:off x="11580" y="4095"/>
                            <a:ext cx="1440" cy="49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أسهم ممتازة</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23561" name="AutoShape 9"/>
                          <p:cNvCxnSpPr>
                            <a:cxnSpLocks noChangeShapeType="1"/>
                          </p:cNvCxnSpPr>
                          <p:nvPr/>
                        </p:nvCxnSpPr>
                        <p:spPr bwMode="auto">
                          <a:xfrm>
                            <a:off x="5250" y="2445"/>
                            <a:ext cx="0" cy="1020"/>
                          </a:xfrm>
                          <a:prstGeom prst="straightConnector1">
                            <a:avLst/>
                          </a:prstGeom>
                          <a:noFill/>
                          <a:ln w="25400">
                            <a:solidFill>
                              <a:srgbClr val="000000"/>
                            </a:solidFill>
                            <a:round/>
                            <a:headEnd/>
                            <a:tailEnd/>
                          </a:ln>
                        </p:spPr>
                      </p:cxnSp>
                      <p:cxnSp>
                        <p:nvCxnSpPr>
                          <p:cNvPr id="23562" name="AutoShape 10"/>
                          <p:cNvCxnSpPr>
                            <a:cxnSpLocks noChangeShapeType="1"/>
                          </p:cNvCxnSpPr>
                          <p:nvPr/>
                        </p:nvCxnSpPr>
                        <p:spPr bwMode="auto">
                          <a:xfrm>
                            <a:off x="11053" y="3315"/>
                            <a:ext cx="0" cy="1035"/>
                          </a:xfrm>
                          <a:prstGeom prst="straightConnector1">
                            <a:avLst/>
                          </a:prstGeom>
                          <a:noFill/>
                          <a:ln w="25400">
                            <a:solidFill>
                              <a:srgbClr val="000000"/>
                            </a:solidFill>
                            <a:round/>
                            <a:headEnd/>
                            <a:tailEnd/>
                          </a:ln>
                        </p:spPr>
                      </p:cxnSp>
                      <p:grpSp>
                        <p:nvGrpSpPr>
                          <p:cNvPr id="10" name="Group 11"/>
                          <p:cNvGrpSpPr>
                            <a:grpSpLocks/>
                          </p:cNvGrpSpPr>
                          <p:nvPr/>
                        </p:nvGrpSpPr>
                        <p:grpSpPr bwMode="auto">
                          <a:xfrm>
                            <a:off x="1110" y="945"/>
                            <a:ext cx="14310" cy="4185"/>
                            <a:chOff x="1110" y="945"/>
                            <a:chExt cx="14310" cy="4185"/>
                          </a:xfrm>
                        </p:grpSpPr>
                        <p:sp>
                          <p:nvSpPr>
                            <p:cNvPr id="23564" name="Text Box 12"/>
                            <p:cNvSpPr txBox="1">
                              <a:spLocks noChangeArrowheads="1"/>
                            </p:cNvSpPr>
                            <p:nvPr/>
                          </p:nvSpPr>
                          <p:spPr bwMode="auto">
                            <a:xfrm>
                              <a:off x="6705" y="945"/>
                              <a:ext cx="2145" cy="49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أنواع مصدر التمويل</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65" name="Text Box 13"/>
                            <p:cNvSpPr txBox="1">
                              <a:spLocks noChangeArrowheads="1"/>
                            </p:cNvSpPr>
                            <p:nvPr/>
                          </p:nvSpPr>
                          <p:spPr bwMode="auto">
                            <a:xfrm>
                              <a:off x="11580" y="2820"/>
                              <a:ext cx="1740" cy="49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رفع رأس المال</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66" name="Text Box 14"/>
                            <p:cNvSpPr txBox="1">
                              <a:spLocks noChangeArrowheads="1"/>
                            </p:cNvSpPr>
                            <p:nvPr/>
                          </p:nvSpPr>
                          <p:spPr bwMode="auto">
                            <a:xfrm>
                              <a:off x="3570" y="1950"/>
                              <a:ext cx="1830" cy="49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الإئتمان التجاري</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67" name="Text Box 15"/>
                            <p:cNvSpPr txBox="1">
                              <a:spLocks noChangeArrowheads="1"/>
                            </p:cNvSpPr>
                            <p:nvPr/>
                          </p:nvSpPr>
                          <p:spPr bwMode="auto">
                            <a:xfrm>
                              <a:off x="1110" y="1935"/>
                              <a:ext cx="1830" cy="49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التأجير التمويلي</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23568" name="AutoShape 16"/>
                            <p:cNvCxnSpPr>
                              <a:cxnSpLocks noChangeShapeType="1"/>
                            </p:cNvCxnSpPr>
                            <p:nvPr/>
                          </p:nvCxnSpPr>
                          <p:spPr bwMode="auto">
                            <a:xfrm>
                              <a:off x="7770" y="1440"/>
                              <a:ext cx="0" cy="225"/>
                            </a:xfrm>
                            <a:prstGeom prst="straightConnector1">
                              <a:avLst/>
                            </a:prstGeom>
                            <a:noFill/>
                            <a:ln w="25400">
                              <a:solidFill>
                                <a:srgbClr val="000000"/>
                              </a:solidFill>
                              <a:round/>
                              <a:headEnd/>
                              <a:tailEnd type="triangle" w="med" len="med"/>
                            </a:ln>
                          </p:spPr>
                        </p:cxnSp>
                        <p:cxnSp>
                          <p:nvCxnSpPr>
                            <p:cNvPr id="23569" name="AutoShape 17"/>
                            <p:cNvCxnSpPr>
                              <a:cxnSpLocks noChangeShapeType="1"/>
                            </p:cNvCxnSpPr>
                            <p:nvPr/>
                          </p:nvCxnSpPr>
                          <p:spPr bwMode="auto">
                            <a:xfrm>
                              <a:off x="1980" y="1665"/>
                              <a:ext cx="0" cy="270"/>
                            </a:xfrm>
                            <a:prstGeom prst="straightConnector1">
                              <a:avLst/>
                            </a:prstGeom>
                            <a:noFill/>
                            <a:ln w="25400">
                              <a:solidFill>
                                <a:srgbClr val="000000"/>
                              </a:solidFill>
                              <a:round/>
                              <a:headEnd/>
                              <a:tailEnd type="triangle" w="med" len="med"/>
                            </a:ln>
                          </p:spPr>
                        </p:cxnSp>
                        <p:cxnSp>
                          <p:nvCxnSpPr>
                            <p:cNvPr id="23570" name="AutoShape 18"/>
                            <p:cNvCxnSpPr>
                              <a:cxnSpLocks noChangeShapeType="1"/>
                            </p:cNvCxnSpPr>
                            <p:nvPr/>
                          </p:nvCxnSpPr>
                          <p:spPr bwMode="auto">
                            <a:xfrm flipH="1">
                              <a:off x="4545" y="1665"/>
                              <a:ext cx="15" cy="270"/>
                            </a:xfrm>
                            <a:prstGeom prst="straightConnector1">
                              <a:avLst/>
                            </a:prstGeom>
                            <a:noFill/>
                            <a:ln w="25400">
                              <a:solidFill>
                                <a:srgbClr val="000000"/>
                              </a:solidFill>
                              <a:round/>
                              <a:headEnd/>
                              <a:tailEnd type="triangle" w="med" len="med"/>
                            </a:ln>
                          </p:spPr>
                        </p:cxnSp>
                        <p:cxnSp>
                          <p:nvCxnSpPr>
                            <p:cNvPr id="23571" name="AutoShape 19"/>
                            <p:cNvCxnSpPr>
                              <a:cxnSpLocks noChangeShapeType="1"/>
                            </p:cNvCxnSpPr>
                            <p:nvPr/>
                          </p:nvCxnSpPr>
                          <p:spPr bwMode="auto">
                            <a:xfrm>
                              <a:off x="13260" y="1665"/>
                              <a:ext cx="0" cy="270"/>
                            </a:xfrm>
                            <a:prstGeom prst="straightConnector1">
                              <a:avLst/>
                            </a:prstGeom>
                            <a:noFill/>
                            <a:ln w="25400">
                              <a:solidFill>
                                <a:srgbClr val="000000"/>
                              </a:solidFill>
                              <a:round/>
                              <a:headEnd/>
                              <a:tailEnd type="triangle" w="med" len="med"/>
                            </a:ln>
                          </p:spPr>
                        </p:cxnSp>
                        <p:cxnSp>
                          <p:nvCxnSpPr>
                            <p:cNvPr id="23572" name="AutoShape 20"/>
                            <p:cNvCxnSpPr>
                              <a:cxnSpLocks noChangeShapeType="1"/>
                            </p:cNvCxnSpPr>
                            <p:nvPr/>
                          </p:nvCxnSpPr>
                          <p:spPr bwMode="auto">
                            <a:xfrm flipH="1">
                              <a:off x="8760" y="1680"/>
                              <a:ext cx="15" cy="270"/>
                            </a:xfrm>
                            <a:prstGeom prst="straightConnector1">
                              <a:avLst/>
                            </a:prstGeom>
                            <a:noFill/>
                            <a:ln w="25400">
                              <a:solidFill>
                                <a:srgbClr val="000000"/>
                              </a:solidFill>
                              <a:round/>
                              <a:headEnd/>
                              <a:tailEnd type="triangle" w="med" len="med"/>
                            </a:ln>
                          </p:spPr>
                        </p:cxnSp>
                        <p:sp>
                          <p:nvSpPr>
                            <p:cNvPr id="23573" name="Text Box 21"/>
                            <p:cNvSpPr txBox="1">
                              <a:spLocks noChangeArrowheads="1"/>
                            </p:cNvSpPr>
                            <p:nvPr/>
                          </p:nvSpPr>
                          <p:spPr bwMode="auto">
                            <a:xfrm>
                              <a:off x="9595" y="2805"/>
                              <a:ext cx="1665" cy="49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قروض بنكية</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74" name="Text Box 22"/>
                            <p:cNvSpPr txBox="1">
                              <a:spLocks noChangeArrowheads="1"/>
                            </p:cNvSpPr>
                            <p:nvPr/>
                          </p:nvSpPr>
                          <p:spPr bwMode="auto">
                            <a:xfrm>
                              <a:off x="6615" y="2805"/>
                              <a:ext cx="1665" cy="49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السندات</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75" name="Text Box 23"/>
                            <p:cNvSpPr txBox="1">
                              <a:spLocks noChangeArrowheads="1"/>
                            </p:cNvSpPr>
                            <p:nvPr/>
                          </p:nvSpPr>
                          <p:spPr bwMode="auto">
                            <a:xfrm>
                              <a:off x="13560" y="2805"/>
                              <a:ext cx="1860" cy="49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تمويل ذاتي</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76" name="Text Box 24"/>
                            <p:cNvSpPr txBox="1">
                              <a:spLocks noChangeArrowheads="1"/>
                            </p:cNvSpPr>
                            <p:nvPr/>
                          </p:nvSpPr>
                          <p:spPr bwMode="auto">
                            <a:xfrm>
                              <a:off x="13560" y="3435"/>
                              <a:ext cx="1575" cy="49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أرباح محتجزة</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77" name="Text Box 25"/>
                            <p:cNvSpPr txBox="1">
                              <a:spLocks noChangeArrowheads="1"/>
                            </p:cNvSpPr>
                            <p:nvPr/>
                          </p:nvSpPr>
                          <p:spPr bwMode="auto">
                            <a:xfrm>
                              <a:off x="5460" y="3435"/>
                              <a:ext cx="2460" cy="42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قابلة للتحويل لأسهم/ لا</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78" name="Text Box 26"/>
                            <p:cNvSpPr txBox="1">
                              <a:spLocks noChangeArrowheads="1"/>
                            </p:cNvSpPr>
                            <p:nvPr/>
                          </p:nvSpPr>
                          <p:spPr bwMode="auto">
                            <a:xfrm>
                              <a:off x="13560" y="4050"/>
                              <a:ext cx="1575" cy="49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مخ الاهتلاكات</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79" name="Text Box 27"/>
                            <p:cNvSpPr txBox="1">
                              <a:spLocks noChangeArrowheads="1"/>
                            </p:cNvSpPr>
                            <p:nvPr/>
                          </p:nvSpPr>
                          <p:spPr bwMode="auto">
                            <a:xfrm>
                              <a:off x="13560" y="4635"/>
                              <a:ext cx="1575" cy="49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مخ المؤونات</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80" name="Text Box 28"/>
                            <p:cNvSpPr txBox="1">
                              <a:spLocks noChangeArrowheads="1"/>
                            </p:cNvSpPr>
                            <p:nvPr/>
                          </p:nvSpPr>
                          <p:spPr bwMode="auto">
                            <a:xfrm>
                              <a:off x="5625" y="4050"/>
                              <a:ext cx="2295" cy="49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قابلة للاستحقاق/ لا</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81" name="Text Box 29"/>
                            <p:cNvSpPr txBox="1">
                              <a:spLocks noChangeArrowheads="1"/>
                            </p:cNvSpPr>
                            <p:nvPr/>
                          </p:nvSpPr>
                          <p:spPr bwMode="auto">
                            <a:xfrm>
                              <a:off x="8505" y="3450"/>
                              <a:ext cx="2415" cy="49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قروض استثمار (م </a:t>
                              </a:r>
                              <a:r>
                                <a:rPr kumimoji="0" lang="ar-DZ" sz="14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ط</a:t>
                              </a: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أ)</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82" name="Text Box 30"/>
                            <p:cNvSpPr txBox="1">
                              <a:spLocks noChangeArrowheads="1"/>
                            </p:cNvSpPr>
                            <p:nvPr/>
                          </p:nvSpPr>
                          <p:spPr bwMode="auto">
                            <a:xfrm>
                              <a:off x="8483" y="4125"/>
                              <a:ext cx="2415" cy="49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قروض استغلال (ق </a:t>
                              </a:r>
                              <a:r>
                                <a:rPr kumimoji="0" lang="ar-DZ" sz="14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أ</a:t>
                              </a: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83" name="Text Box 31"/>
                            <p:cNvSpPr txBox="1">
                              <a:spLocks noChangeArrowheads="1"/>
                            </p:cNvSpPr>
                            <p:nvPr/>
                          </p:nvSpPr>
                          <p:spPr bwMode="auto">
                            <a:xfrm>
                              <a:off x="2820" y="2580"/>
                              <a:ext cx="2220" cy="55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حساب جاري مفتوح</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3584" name="Text Box 32"/>
                            <p:cNvSpPr txBox="1">
                              <a:spLocks noChangeArrowheads="1"/>
                            </p:cNvSpPr>
                            <p:nvPr/>
                          </p:nvSpPr>
                          <p:spPr bwMode="auto">
                            <a:xfrm>
                              <a:off x="2940" y="3210"/>
                              <a:ext cx="2100" cy="40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أوراق تجارية</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23585" name="AutoShape 33"/>
                            <p:cNvCxnSpPr>
                              <a:cxnSpLocks noChangeShapeType="1"/>
                            </p:cNvCxnSpPr>
                            <p:nvPr/>
                          </p:nvCxnSpPr>
                          <p:spPr bwMode="auto">
                            <a:xfrm>
                              <a:off x="15315" y="3315"/>
                              <a:ext cx="0" cy="1590"/>
                            </a:xfrm>
                            <a:prstGeom prst="straightConnector1">
                              <a:avLst/>
                            </a:prstGeom>
                            <a:noFill/>
                            <a:ln w="25400">
                              <a:solidFill>
                                <a:srgbClr val="000000"/>
                              </a:solidFill>
                              <a:round/>
                              <a:headEnd/>
                              <a:tailEnd/>
                            </a:ln>
                          </p:spPr>
                        </p:cxnSp>
                        <p:cxnSp>
                          <p:nvCxnSpPr>
                            <p:cNvPr id="23586" name="AutoShape 34"/>
                            <p:cNvCxnSpPr>
                              <a:cxnSpLocks noChangeShapeType="1"/>
                            </p:cNvCxnSpPr>
                            <p:nvPr/>
                          </p:nvCxnSpPr>
                          <p:spPr bwMode="auto">
                            <a:xfrm>
                              <a:off x="13215" y="3315"/>
                              <a:ext cx="0" cy="1035"/>
                            </a:xfrm>
                            <a:prstGeom prst="straightConnector1">
                              <a:avLst/>
                            </a:prstGeom>
                            <a:noFill/>
                            <a:ln w="25400">
                              <a:solidFill>
                                <a:srgbClr val="000000"/>
                              </a:solidFill>
                              <a:round/>
                              <a:headEnd/>
                              <a:tailEnd/>
                            </a:ln>
                          </p:spPr>
                        </p:cxnSp>
                        <p:cxnSp>
                          <p:nvCxnSpPr>
                            <p:cNvPr id="23587" name="AutoShape 35"/>
                            <p:cNvCxnSpPr>
                              <a:cxnSpLocks noChangeShapeType="1"/>
                            </p:cNvCxnSpPr>
                            <p:nvPr/>
                          </p:nvCxnSpPr>
                          <p:spPr bwMode="auto">
                            <a:xfrm>
                              <a:off x="8087" y="3315"/>
                              <a:ext cx="0" cy="1035"/>
                            </a:xfrm>
                            <a:prstGeom prst="straightConnector1">
                              <a:avLst/>
                            </a:prstGeom>
                            <a:noFill/>
                            <a:ln w="25400">
                              <a:solidFill>
                                <a:srgbClr val="000000"/>
                              </a:solidFill>
                              <a:round/>
                              <a:headEnd/>
                              <a:tailEnd/>
                            </a:ln>
                          </p:spPr>
                        </p:cxnSp>
                        <p:cxnSp>
                          <p:nvCxnSpPr>
                            <p:cNvPr id="23588" name="AutoShape 36"/>
                            <p:cNvCxnSpPr>
                              <a:cxnSpLocks noChangeShapeType="1"/>
                            </p:cNvCxnSpPr>
                            <p:nvPr/>
                          </p:nvCxnSpPr>
                          <p:spPr bwMode="auto">
                            <a:xfrm flipH="1">
                              <a:off x="15135" y="3705"/>
                              <a:ext cx="180" cy="0"/>
                            </a:xfrm>
                            <a:prstGeom prst="straightConnector1">
                              <a:avLst/>
                            </a:prstGeom>
                            <a:noFill/>
                            <a:ln w="25400">
                              <a:solidFill>
                                <a:srgbClr val="000000"/>
                              </a:solidFill>
                              <a:round/>
                              <a:headEnd/>
                              <a:tailEnd type="triangle" w="med" len="med"/>
                            </a:ln>
                          </p:spPr>
                        </p:cxnSp>
                        <p:cxnSp>
                          <p:nvCxnSpPr>
                            <p:cNvPr id="23589" name="AutoShape 37"/>
                            <p:cNvCxnSpPr>
                              <a:cxnSpLocks noChangeShapeType="1"/>
                            </p:cNvCxnSpPr>
                            <p:nvPr/>
                          </p:nvCxnSpPr>
                          <p:spPr bwMode="auto">
                            <a:xfrm flipH="1">
                              <a:off x="15135" y="4350"/>
                              <a:ext cx="180" cy="0"/>
                            </a:xfrm>
                            <a:prstGeom prst="straightConnector1">
                              <a:avLst/>
                            </a:prstGeom>
                            <a:noFill/>
                            <a:ln w="25400">
                              <a:solidFill>
                                <a:srgbClr val="000000"/>
                              </a:solidFill>
                              <a:round/>
                              <a:headEnd/>
                              <a:tailEnd type="triangle" w="med" len="med"/>
                            </a:ln>
                          </p:spPr>
                        </p:cxnSp>
                        <p:cxnSp>
                          <p:nvCxnSpPr>
                            <p:cNvPr id="23590" name="AutoShape 38"/>
                            <p:cNvCxnSpPr>
                              <a:cxnSpLocks noChangeShapeType="1"/>
                            </p:cNvCxnSpPr>
                            <p:nvPr/>
                          </p:nvCxnSpPr>
                          <p:spPr bwMode="auto">
                            <a:xfrm flipH="1">
                              <a:off x="15135" y="4905"/>
                              <a:ext cx="180" cy="0"/>
                            </a:xfrm>
                            <a:prstGeom prst="straightConnector1">
                              <a:avLst/>
                            </a:prstGeom>
                            <a:noFill/>
                            <a:ln w="25400">
                              <a:solidFill>
                                <a:srgbClr val="000000"/>
                              </a:solidFill>
                              <a:round/>
                              <a:headEnd/>
                              <a:tailEnd type="triangle" w="med" len="med"/>
                            </a:ln>
                          </p:spPr>
                        </p:cxnSp>
                        <p:cxnSp>
                          <p:nvCxnSpPr>
                            <p:cNvPr id="23591" name="AutoShape 39"/>
                            <p:cNvCxnSpPr>
                              <a:cxnSpLocks noChangeShapeType="1"/>
                            </p:cNvCxnSpPr>
                            <p:nvPr/>
                          </p:nvCxnSpPr>
                          <p:spPr bwMode="auto">
                            <a:xfrm flipH="1">
                              <a:off x="13020" y="3705"/>
                              <a:ext cx="195" cy="0"/>
                            </a:xfrm>
                            <a:prstGeom prst="straightConnector1">
                              <a:avLst/>
                            </a:prstGeom>
                            <a:noFill/>
                            <a:ln w="25400">
                              <a:solidFill>
                                <a:srgbClr val="000000"/>
                              </a:solidFill>
                              <a:round/>
                              <a:headEnd/>
                              <a:tailEnd type="triangle" w="med" len="med"/>
                            </a:ln>
                          </p:spPr>
                        </p:cxnSp>
                        <p:cxnSp>
                          <p:nvCxnSpPr>
                            <p:cNvPr id="23592" name="AutoShape 40"/>
                            <p:cNvCxnSpPr>
                              <a:cxnSpLocks noChangeShapeType="1"/>
                            </p:cNvCxnSpPr>
                            <p:nvPr/>
                          </p:nvCxnSpPr>
                          <p:spPr bwMode="auto">
                            <a:xfrm flipH="1">
                              <a:off x="13020" y="4350"/>
                              <a:ext cx="195" cy="0"/>
                            </a:xfrm>
                            <a:prstGeom prst="straightConnector1">
                              <a:avLst/>
                            </a:prstGeom>
                            <a:noFill/>
                            <a:ln w="25400">
                              <a:solidFill>
                                <a:srgbClr val="000000"/>
                              </a:solidFill>
                              <a:round/>
                              <a:headEnd/>
                              <a:tailEnd type="triangle" w="med" len="med"/>
                            </a:ln>
                          </p:spPr>
                        </p:cxnSp>
                        <p:cxnSp>
                          <p:nvCxnSpPr>
                            <p:cNvPr id="23593" name="AutoShape 41"/>
                            <p:cNvCxnSpPr>
                              <a:cxnSpLocks noChangeShapeType="1"/>
                            </p:cNvCxnSpPr>
                            <p:nvPr/>
                          </p:nvCxnSpPr>
                          <p:spPr bwMode="auto">
                            <a:xfrm flipH="1">
                              <a:off x="10875" y="3705"/>
                              <a:ext cx="165" cy="0"/>
                            </a:xfrm>
                            <a:prstGeom prst="straightConnector1">
                              <a:avLst/>
                            </a:prstGeom>
                            <a:noFill/>
                            <a:ln w="25400">
                              <a:solidFill>
                                <a:srgbClr val="000000"/>
                              </a:solidFill>
                              <a:round/>
                              <a:headEnd/>
                              <a:tailEnd type="triangle" w="med" len="med"/>
                            </a:ln>
                          </p:spPr>
                        </p:cxnSp>
                        <p:cxnSp>
                          <p:nvCxnSpPr>
                            <p:cNvPr id="23594" name="AutoShape 42"/>
                            <p:cNvCxnSpPr>
                              <a:cxnSpLocks noChangeShapeType="1"/>
                            </p:cNvCxnSpPr>
                            <p:nvPr/>
                          </p:nvCxnSpPr>
                          <p:spPr bwMode="auto">
                            <a:xfrm flipH="1">
                              <a:off x="10875" y="4350"/>
                              <a:ext cx="165" cy="0"/>
                            </a:xfrm>
                            <a:prstGeom prst="straightConnector1">
                              <a:avLst/>
                            </a:prstGeom>
                            <a:noFill/>
                            <a:ln w="25400">
                              <a:solidFill>
                                <a:srgbClr val="000000"/>
                              </a:solidFill>
                              <a:round/>
                              <a:headEnd/>
                              <a:tailEnd type="triangle" w="med" len="med"/>
                            </a:ln>
                          </p:spPr>
                        </p:cxnSp>
                        <p:cxnSp>
                          <p:nvCxnSpPr>
                            <p:cNvPr id="23595" name="AutoShape 43"/>
                            <p:cNvCxnSpPr>
                              <a:cxnSpLocks noChangeShapeType="1"/>
                            </p:cNvCxnSpPr>
                            <p:nvPr/>
                          </p:nvCxnSpPr>
                          <p:spPr bwMode="auto">
                            <a:xfrm flipH="1">
                              <a:off x="7909" y="3705"/>
                              <a:ext cx="180" cy="0"/>
                            </a:xfrm>
                            <a:prstGeom prst="straightConnector1">
                              <a:avLst/>
                            </a:prstGeom>
                            <a:noFill/>
                            <a:ln w="25400">
                              <a:solidFill>
                                <a:srgbClr val="000000"/>
                              </a:solidFill>
                              <a:round/>
                              <a:headEnd/>
                              <a:tailEnd type="triangle" w="med" len="med"/>
                            </a:ln>
                          </p:spPr>
                        </p:cxnSp>
                        <p:cxnSp>
                          <p:nvCxnSpPr>
                            <p:cNvPr id="23596" name="AutoShape 44"/>
                            <p:cNvCxnSpPr>
                              <a:cxnSpLocks noChangeShapeType="1"/>
                            </p:cNvCxnSpPr>
                            <p:nvPr/>
                          </p:nvCxnSpPr>
                          <p:spPr bwMode="auto">
                            <a:xfrm flipH="1">
                              <a:off x="7909" y="4350"/>
                              <a:ext cx="180" cy="0"/>
                            </a:xfrm>
                            <a:prstGeom prst="straightConnector1">
                              <a:avLst/>
                            </a:prstGeom>
                            <a:noFill/>
                            <a:ln w="25400">
                              <a:solidFill>
                                <a:srgbClr val="000000"/>
                              </a:solidFill>
                              <a:round/>
                              <a:headEnd/>
                              <a:tailEnd type="triangle" w="med" len="med"/>
                            </a:ln>
                          </p:spPr>
                        </p:cxnSp>
                        <p:cxnSp>
                          <p:nvCxnSpPr>
                            <p:cNvPr id="23597" name="AutoShape 45"/>
                            <p:cNvCxnSpPr>
                              <a:cxnSpLocks noChangeShapeType="1"/>
                            </p:cNvCxnSpPr>
                            <p:nvPr/>
                          </p:nvCxnSpPr>
                          <p:spPr bwMode="auto">
                            <a:xfrm flipH="1">
                              <a:off x="5038" y="2820"/>
                              <a:ext cx="195" cy="0"/>
                            </a:xfrm>
                            <a:prstGeom prst="straightConnector1">
                              <a:avLst/>
                            </a:prstGeom>
                            <a:noFill/>
                            <a:ln w="25400">
                              <a:solidFill>
                                <a:srgbClr val="000000"/>
                              </a:solidFill>
                              <a:round/>
                              <a:headEnd/>
                              <a:tailEnd type="triangle" w="med" len="med"/>
                            </a:ln>
                          </p:spPr>
                        </p:cxnSp>
                        <p:cxnSp>
                          <p:nvCxnSpPr>
                            <p:cNvPr id="23598" name="AutoShape 46"/>
                            <p:cNvCxnSpPr>
                              <a:cxnSpLocks noChangeShapeType="1"/>
                            </p:cNvCxnSpPr>
                            <p:nvPr/>
                          </p:nvCxnSpPr>
                          <p:spPr bwMode="auto">
                            <a:xfrm flipH="1">
                              <a:off x="5036" y="3489"/>
                              <a:ext cx="195" cy="0"/>
                            </a:xfrm>
                            <a:prstGeom prst="straightConnector1">
                              <a:avLst/>
                            </a:prstGeom>
                            <a:noFill/>
                            <a:ln w="25400">
                              <a:solidFill>
                                <a:srgbClr val="000000"/>
                              </a:solidFill>
                              <a:round/>
                              <a:headEnd/>
                              <a:tailEnd type="triangle" w="med" len="med"/>
                            </a:ln>
                          </p:spPr>
                        </p:cxnSp>
                        <p:cxnSp>
                          <p:nvCxnSpPr>
                            <p:cNvPr id="23599" name="AutoShape 47"/>
                            <p:cNvCxnSpPr>
                              <a:cxnSpLocks noChangeShapeType="1"/>
                            </p:cNvCxnSpPr>
                            <p:nvPr/>
                          </p:nvCxnSpPr>
                          <p:spPr bwMode="auto">
                            <a:xfrm flipH="1">
                              <a:off x="7140" y="2610"/>
                              <a:ext cx="3240" cy="0"/>
                            </a:xfrm>
                            <a:prstGeom prst="straightConnector1">
                              <a:avLst/>
                            </a:prstGeom>
                            <a:noFill/>
                            <a:ln w="25400">
                              <a:solidFill>
                                <a:srgbClr val="000000"/>
                              </a:solidFill>
                              <a:round/>
                              <a:headEnd/>
                              <a:tailEnd/>
                            </a:ln>
                          </p:spPr>
                        </p:cxnSp>
                        <p:cxnSp>
                          <p:nvCxnSpPr>
                            <p:cNvPr id="23600" name="AutoShape 48"/>
                            <p:cNvCxnSpPr>
                              <a:cxnSpLocks noChangeShapeType="1"/>
                            </p:cNvCxnSpPr>
                            <p:nvPr/>
                          </p:nvCxnSpPr>
                          <p:spPr bwMode="auto">
                            <a:xfrm>
                              <a:off x="10380" y="2610"/>
                              <a:ext cx="0" cy="195"/>
                            </a:xfrm>
                            <a:prstGeom prst="straightConnector1">
                              <a:avLst/>
                            </a:prstGeom>
                            <a:noFill/>
                            <a:ln w="25400">
                              <a:solidFill>
                                <a:srgbClr val="000000"/>
                              </a:solidFill>
                              <a:round/>
                              <a:headEnd/>
                              <a:tailEnd type="triangle" w="med" len="med"/>
                            </a:ln>
                          </p:spPr>
                        </p:cxnSp>
                        <p:cxnSp>
                          <p:nvCxnSpPr>
                            <p:cNvPr id="23601" name="AutoShape 49"/>
                            <p:cNvCxnSpPr>
                              <a:cxnSpLocks noChangeShapeType="1"/>
                            </p:cNvCxnSpPr>
                            <p:nvPr/>
                          </p:nvCxnSpPr>
                          <p:spPr bwMode="auto">
                            <a:xfrm>
                              <a:off x="7140" y="2610"/>
                              <a:ext cx="0" cy="195"/>
                            </a:xfrm>
                            <a:prstGeom prst="straightConnector1">
                              <a:avLst/>
                            </a:prstGeom>
                            <a:noFill/>
                            <a:ln w="25400">
                              <a:solidFill>
                                <a:srgbClr val="000000"/>
                              </a:solidFill>
                              <a:round/>
                              <a:headEnd/>
                              <a:tailEnd type="triangle" w="med" len="med"/>
                            </a:ln>
                          </p:spPr>
                        </p:cxnSp>
                        <p:cxnSp>
                          <p:nvCxnSpPr>
                            <p:cNvPr id="23602" name="AutoShape 50"/>
                            <p:cNvCxnSpPr>
                              <a:cxnSpLocks noChangeShapeType="1"/>
                            </p:cNvCxnSpPr>
                            <p:nvPr/>
                          </p:nvCxnSpPr>
                          <p:spPr bwMode="auto">
                            <a:xfrm>
                              <a:off x="8760" y="2445"/>
                              <a:ext cx="0" cy="165"/>
                            </a:xfrm>
                            <a:prstGeom prst="straightConnector1">
                              <a:avLst/>
                            </a:prstGeom>
                            <a:noFill/>
                            <a:ln w="25400">
                              <a:solidFill>
                                <a:srgbClr val="000000"/>
                              </a:solidFill>
                              <a:round/>
                              <a:headEnd/>
                              <a:tailEnd/>
                            </a:ln>
                          </p:spPr>
                        </p:cxnSp>
                        <p:cxnSp>
                          <p:nvCxnSpPr>
                            <p:cNvPr id="23603" name="AutoShape 51"/>
                            <p:cNvCxnSpPr>
                              <a:cxnSpLocks noChangeShapeType="1"/>
                            </p:cNvCxnSpPr>
                            <p:nvPr/>
                          </p:nvCxnSpPr>
                          <p:spPr bwMode="auto">
                            <a:xfrm flipH="1">
                              <a:off x="12405" y="2610"/>
                              <a:ext cx="2205" cy="0"/>
                            </a:xfrm>
                            <a:prstGeom prst="straightConnector1">
                              <a:avLst/>
                            </a:prstGeom>
                            <a:noFill/>
                            <a:ln w="25400">
                              <a:solidFill>
                                <a:srgbClr val="000000"/>
                              </a:solidFill>
                              <a:round/>
                              <a:headEnd/>
                              <a:tailEnd/>
                            </a:ln>
                          </p:spPr>
                        </p:cxnSp>
                        <p:cxnSp>
                          <p:nvCxnSpPr>
                            <p:cNvPr id="23604" name="AutoShape 52"/>
                            <p:cNvCxnSpPr>
                              <a:cxnSpLocks noChangeShapeType="1"/>
                            </p:cNvCxnSpPr>
                            <p:nvPr/>
                          </p:nvCxnSpPr>
                          <p:spPr bwMode="auto">
                            <a:xfrm>
                              <a:off x="14610" y="2595"/>
                              <a:ext cx="0" cy="225"/>
                            </a:xfrm>
                            <a:prstGeom prst="straightConnector1">
                              <a:avLst/>
                            </a:prstGeom>
                            <a:noFill/>
                            <a:ln w="25400">
                              <a:solidFill>
                                <a:srgbClr val="000000"/>
                              </a:solidFill>
                              <a:round/>
                              <a:headEnd/>
                              <a:tailEnd type="triangle" w="med" len="med"/>
                            </a:ln>
                          </p:spPr>
                        </p:cxnSp>
                        <p:cxnSp>
                          <p:nvCxnSpPr>
                            <p:cNvPr id="23605" name="AutoShape 53"/>
                            <p:cNvCxnSpPr>
                              <a:cxnSpLocks noChangeShapeType="1"/>
                            </p:cNvCxnSpPr>
                            <p:nvPr/>
                          </p:nvCxnSpPr>
                          <p:spPr bwMode="auto">
                            <a:xfrm>
                              <a:off x="12405" y="2610"/>
                              <a:ext cx="0" cy="195"/>
                            </a:xfrm>
                            <a:prstGeom prst="straightConnector1">
                              <a:avLst/>
                            </a:prstGeom>
                            <a:noFill/>
                            <a:ln w="25400">
                              <a:solidFill>
                                <a:srgbClr val="000000"/>
                              </a:solidFill>
                              <a:round/>
                              <a:headEnd/>
                              <a:tailEnd type="triangle" w="med" len="med"/>
                            </a:ln>
                          </p:spPr>
                        </p:cxnSp>
                        <p:cxnSp>
                          <p:nvCxnSpPr>
                            <p:cNvPr id="23606" name="AutoShape 54"/>
                            <p:cNvCxnSpPr>
                              <a:cxnSpLocks noChangeShapeType="1"/>
                            </p:cNvCxnSpPr>
                            <p:nvPr/>
                          </p:nvCxnSpPr>
                          <p:spPr bwMode="auto">
                            <a:xfrm>
                              <a:off x="13260" y="2445"/>
                              <a:ext cx="0" cy="165"/>
                            </a:xfrm>
                            <a:prstGeom prst="straightConnector1">
                              <a:avLst/>
                            </a:prstGeom>
                            <a:noFill/>
                            <a:ln w="25400">
                              <a:solidFill>
                                <a:srgbClr val="000000"/>
                              </a:solidFill>
                              <a:round/>
                              <a:headEnd/>
                              <a:tailEnd/>
                            </a:ln>
                          </p:spPr>
                        </p:cxnSp>
                      </p:grpSp>
                    </p:grpSp>
                    <p:cxnSp>
                      <p:nvCxnSpPr>
                        <p:cNvPr id="65" name="AutoShape 45"/>
                        <p:cNvCxnSpPr>
                          <a:cxnSpLocks noChangeShapeType="1"/>
                        </p:cNvCxnSpPr>
                        <p:nvPr/>
                      </p:nvCxnSpPr>
                      <p:spPr bwMode="auto">
                        <a:xfrm flipH="1">
                          <a:off x="6124575" y="3275350"/>
                          <a:ext cx="123825" cy="0"/>
                        </a:xfrm>
                        <a:prstGeom prst="straightConnector1">
                          <a:avLst/>
                        </a:prstGeom>
                        <a:noFill/>
                        <a:ln w="25400">
                          <a:solidFill>
                            <a:srgbClr val="000000"/>
                          </a:solidFill>
                          <a:round/>
                          <a:headEnd/>
                          <a:tailEnd type="triangle" w="med" len="med"/>
                        </a:ln>
                      </p:spPr>
                    </p:cxnSp>
                  </p:grpSp>
                  <p:cxnSp>
                    <p:nvCxnSpPr>
                      <p:cNvPr id="67" name="AutoShape 45"/>
                      <p:cNvCxnSpPr>
                        <a:cxnSpLocks noChangeShapeType="1"/>
                      </p:cNvCxnSpPr>
                      <p:nvPr/>
                    </p:nvCxnSpPr>
                    <p:spPr bwMode="auto">
                      <a:xfrm flipH="1">
                        <a:off x="6124575" y="3657600"/>
                        <a:ext cx="123825" cy="0"/>
                      </a:xfrm>
                      <a:prstGeom prst="straightConnector1">
                        <a:avLst/>
                      </a:prstGeom>
                      <a:noFill/>
                      <a:ln w="25400">
                        <a:solidFill>
                          <a:srgbClr val="000000"/>
                        </a:solidFill>
                        <a:round/>
                        <a:headEnd/>
                        <a:tailEnd type="triangle" w="med" len="med"/>
                      </a:ln>
                    </p:spPr>
                  </p:cxnSp>
                </p:grpSp>
                <p:cxnSp>
                  <p:nvCxnSpPr>
                    <p:cNvPr id="69" name="AutoShape 45"/>
                    <p:cNvCxnSpPr>
                      <a:cxnSpLocks noChangeShapeType="1"/>
                    </p:cNvCxnSpPr>
                    <p:nvPr/>
                  </p:nvCxnSpPr>
                  <p:spPr bwMode="auto">
                    <a:xfrm flipH="1">
                      <a:off x="6140970" y="3993630"/>
                      <a:ext cx="123825" cy="0"/>
                    </a:xfrm>
                    <a:prstGeom prst="straightConnector1">
                      <a:avLst/>
                    </a:prstGeom>
                    <a:noFill/>
                    <a:ln w="25400">
                      <a:solidFill>
                        <a:srgbClr val="000000"/>
                      </a:solidFill>
                      <a:round/>
                      <a:headEnd/>
                      <a:tailEnd type="triangle" w="med" len="med"/>
                    </a:ln>
                  </p:spPr>
                </p:cxnSp>
              </p:grpSp>
              <p:cxnSp>
                <p:nvCxnSpPr>
                  <p:cNvPr id="71" name="AutoShape 45"/>
                  <p:cNvCxnSpPr>
                    <a:cxnSpLocks noChangeShapeType="1"/>
                  </p:cNvCxnSpPr>
                  <p:nvPr/>
                </p:nvCxnSpPr>
                <p:spPr bwMode="auto">
                  <a:xfrm flipH="1">
                    <a:off x="6154555" y="4420850"/>
                    <a:ext cx="123825" cy="0"/>
                  </a:xfrm>
                  <a:prstGeom prst="straightConnector1">
                    <a:avLst/>
                  </a:prstGeom>
                  <a:noFill/>
                  <a:ln w="25400">
                    <a:solidFill>
                      <a:srgbClr val="000000"/>
                    </a:solidFill>
                    <a:round/>
                    <a:headEnd/>
                    <a:tailEnd type="triangle" w="med" len="med"/>
                  </a:ln>
                </p:spPr>
              </p:cxnSp>
            </p:grpSp>
            <p:cxnSp>
              <p:nvCxnSpPr>
                <p:cNvPr id="74" name="AutoShape 33"/>
                <p:cNvCxnSpPr>
                  <a:cxnSpLocks noChangeShapeType="1"/>
                </p:cNvCxnSpPr>
                <p:nvPr/>
              </p:nvCxnSpPr>
              <p:spPr bwMode="auto">
                <a:xfrm rot="16200000" flipH="1">
                  <a:off x="5570720" y="3680710"/>
                  <a:ext cx="1447800" cy="29980"/>
                </a:xfrm>
                <a:prstGeom prst="straightConnector1">
                  <a:avLst/>
                </a:prstGeom>
                <a:noFill/>
                <a:ln w="25400">
                  <a:solidFill>
                    <a:srgbClr val="000000"/>
                  </a:solidFill>
                  <a:round/>
                  <a:headEnd/>
                  <a:tailEnd/>
                </a:ln>
              </p:spPr>
            </p:cxnSp>
          </p:grpSp>
          <p:cxnSp>
            <p:nvCxnSpPr>
              <p:cNvPr id="81" name="Connecteur droit 80"/>
              <p:cNvCxnSpPr/>
              <p:nvPr/>
            </p:nvCxnSpPr>
            <p:spPr>
              <a:xfrm>
                <a:off x="685800" y="2271010"/>
                <a:ext cx="71628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3" name="Text Box 25"/>
            <p:cNvSpPr txBox="1">
              <a:spLocks noChangeArrowheads="1"/>
            </p:cNvSpPr>
            <p:nvPr/>
          </p:nvSpPr>
          <p:spPr bwMode="auto">
            <a:xfrm>
              <a:off x="914400" y="3657600"/>
              <a:ext cx="1304925" cy="27497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السند لأمر</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84" name="Text Box 28"/>
            <p:cNvSpPr txBox="1">
              <a:spLocks noChangeArrowheads="1"/>
            </p:cNvSpPr>
            <p:nvPr/>
          </p:nvSpPr>
          <p:spPr bwMode="auto">
            <a:xfrm>
              <a:off x="914400" y="4008775"/>
              <a:ext cx="1304925" cy="25842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السفتجة( الكمبيالة)</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85" name="AutoShape 35"/>
            <p:cNvCxnSpPr>
              <a:cxnSpLocks noChangeShapeType="1"/>
            </p:cNvCxnSpPr>
            <p:nvPr/>
          </p:nvCxnSpPr>
          <p:spPr bwMode="auto">
            <a:xfrm>
              <a:off x="2325370" y="3542050"/>
              <a:ext cx="0" cy="657225"/>
            </a:xfrm>
            <a:prstGeom prst="straightConnector1">
              <a:avLst/>
            </a:prstGeom>
            <a:noFill/>
            <a:ln w="25400">
              <a:solidFill>
                <a:srgbClr val="000000"/>
              </a:solidFill>
              <a:round/>
              <a:headEnd/>
              <a:tailEnd/>
            </a:ln>
          </p:spPr>
        </p:cxnSp>
        <p:cxnSp>
          <p:nvCxnSpPr>
            <p:cNvPr id="86" name="AutoShape 43"/>
            <p:cNvCxnSpPr>
              <a:cxnSpLocks noChangeShapeType="1"/>
            </p:cNvCxnSpPr>
            <p:nvPr/>
          </p:nvCxnSpPr>
          <p:spPr bwMode="auto">
            <a:xfrm flipH="1">
              <a:off x="2212340" y="3789700"/>
              <a:ext cx="114300" cy="0"/>
            </a:xfrm>
            <a:prstGeom prst="straightConnector1">
              <a:avLst/>
            </a:prstGeom>
            <a:noFill/>
            <a:ln w="25400">
              <a:solidFill>
                <a:srgbClr val="000000"/>
              </a:solidFill>
              <a:round/>
              <a:headEnd/>
              <a:tailEnd type="triangle" w="med" len="med"/>
            </a:ln>
          </p:spPr>
        </p:cxnSp>
        <p:cxnSp>
          <p:nvCxnSpPr>
            <p:cNvPr id="87" name="AutoShape 44"/>
            <p:cNvCxnSpPr>
              <a:cxnSpLocks noChangeShapeType="1"/>
            </p:cNvCxnSpPr>
            <p:nvPr/>
          </p:nvCxnSpPr>
          <p:spPr bwMode="auto">
            <a:xfrm flipH="1">
              <a:off x="2212340" y="4199275"/>
              <a:ext cx="114300" cy="0"/>
            </a:xfrm>
            <a:prstGeom prst="straightConnector1">
              <a:avLst/>
            </a:prstGeom>
            <a:noFill/>
            <a:ln w="25400">
              <a:solidFill>
                <a:srgbClr val="000000"/>
              </a:solidFill>
              <a:round/>
              <a:headEnd/>
              <a:tailEnd type="triangle" w="med" len="med"/>
            </a:ln>
          </p:spPr>
        </p:cxn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52400" y="3536490"/>
            <a:ext cx="8839200" cy="3260300"/>
            <a:chOff x="1125" y="1080"/>
            <a:chExt cx="9780" cy="3266"/>
          </a:xfrm>
        </p:grpSpPr>
        <p:grpSp>
          <p:nvGrpSpPr>
            <p:cNvPr id="3" name="Group 3"/>
            <p:cNvGrpSpPr>
              <a:grpSpLocks/>
            </p:cNvGrpSpPr>
            <p:nvPr/>
          </p:nvGrpSpPr>
          <p:grpSpPr bwMode="auto">
            <a:xfrm>
              <a:off x="1125" y="1629"/>
              <a:ext cx="9780" cy="2717"/>
              <a:chOff x="1125" y="1603"/>
              <a:chExt cx="9780" cy="2717"/>
            </a:xfrm>
          </p:grpSpPr>
          <p:sp>
            <p:nvSpPr>
              <p:cNvPr id="1028" name="Text Box 4"/>
              <p:cNvSpPr txBox="1">
                <a:spLocks noChangeArrowheads="1"/>
              </p:cNvSpPr>
              <p:nvPr/>
            </p:nvSpPr>
            <p:spPr bwMode="auto">
              <a:xfrm>
                <a:off x="4329" y="2310"/>
                <a:ext cx="3372" cy="121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وحدات الوساطة المالية</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بنوك: ودائع وقروض</a:t>
                </a:r>
              </a:p>
              <a:p>
                <a:pPr lvl="0" algn="r" rtl="1" fontAlgn="base">
                  <a:spcBef>
                    <a:spcPct val="0"/>
                  </a:spcBef>
                  <a:spcAft>
                    <a:spcPct val="0"/>
                  </a:spcAft>
                </a:pPr>
                <a:r>
                  <a:rPr kumimoji="0" lang="ar-DZ" sz="2400" b="1" i="0" u="none" strike="noStrike" cap="none" normalizeH="0" baseline="0" dirty="0" smtClean="0">
                    <a:ln>
                      <a:noFill/>
                    </a:ln>
                    <a:solidFill>
                      <a:schemeClr val="tx1"/>
                    </a:solidFill>
                    <a:effectLst/>
                    <a:latin typeface="Arial" pitchFamily="34" charset="0"/>
                    <a:cs typeface="Arial" pitchFamily="34" charset="0"/>
                  </a:rPr>
                  <a:t>سوق</a:t>
                </a:r>
                <a:r>
                  <a:rPr kumimoji="0" lang="ar-DZ" sz="2400" b="1" i="0" u="none" strike="noStrike" cap="none" normalizeH="0" dirty="0" smtClean="0">
                    <a:ln>
                      <a:noFill/>
                    </a:ln>
                    <a:solidFill>
                      <a:schemeClr val="tx1"/>
                    </a:solidFill>
                    <a:effectLst/>
                    <a:latin typeface="Arial" pitchFamily="34" charset="0"/>
                    <a:cs typeface="Arial" pitchFamily="34" charset="0"/>
                  </a:rPr>
                  <a:t> مالية: </a:t>
                </a:r>
                <a:r>
                  <a:rPr lang="ar-DZ" sz="2400" b="1" dirty="0" smtClean="0">
                    <a:latin typeface="Arial" pitchFamily="34" charset="0"/>
                    <a:ea typeface="Arial" pitchFamily="34" charset="0"/>
                    <a:cs typeface="Arial" pitchFamily="34" charset="0"/>
                  </a:rPr>
                  <a:t>أسهم، سندات</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Text Box 5"/>
              <p:cNvSpPr txBox="1">
                <a:spLocks noChangeArrowheads="1"/>
              </p:cNvSpPr>
              <p:nvPr/>
            </p:nvSpPr>
            <p:spPr bwMode="auto">
              <a:xfrm>
                <a:off x="8291" y="2310"/>
                <a:ext cx="2614" cy="121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وحدات العجز</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مؤسسات </a:t>
                </a: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وأفراد وهيئات حكومية</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0" name="Text Box 6"/>
              <p:cNvSpPr txBox="1">
                <a:spLocks noChangeArrowheads="1"/>
              </p:cNvSpPr>
              <p:nvPr/>
            </p:nvSpPr>
            <p:spPr bwMode="auto">
              <a:xfrm>
                <a:off x="1125" y="2310"/>
                <a:ext cx="2614" cy="121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وحدات الفائض</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مؤسسات وأفراد وهيئات حكومية</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4" name="Group 7"/>
              <p:cNvGrpSpPr>
                <a:grpSpLocks/>
              </p:cNvGrpSpPr>
              <p:nvPr/>
            </p:nvGrpSpPr>
            <p:grpSpPr bwMode="auto">
              <a:xfrm>
                <a:off x="6898" y="1763"/>
                <a:ext cx="1828" cy="830"/>
                <a:chOff x="6898" y="998"/>
                <a:chExt cx="1828" cy="830"/>
              </a:xfrm>
            </p:grpSpPr>
            <p:sp>
              <p:nvSpPr>
                <p:cNvPr id="1032" name="Freeform 8"/>
                <p:cNvSpPr>
                  <a:spLocks/>
                </p:cNvSpPr>
                <p:nvPr/>
              </p:nvSpPr>
              <p:spPr bwMode="auto">
                <a:xfrm rot="9281197">
                  <a:off x="6898" y="998"/>
                  <a:ext cx="1798" cy="830"/>
                </a:xfrm>
                <a:custGeom>
                  <a:avLst/>
                  <a:gdLst/>
                  <a:ahLst/>
                  <a:cxnLst>
                    <a:cxn ang="0">
                      <a:pos x="32" y="0"/>
                    </a:cxn>
                    <a:cxn ang="0">
                      <a:pos x="167" y="720"/>
                    </a:cxn>
                    <a:cxn ang="0">
                      <a:pos x="1037" y="660"/>
                    </a:cxn>
                  </a:cxnLst>
                  <a:rect l="0" t="0" r="r" b="b"/>
                  <a:pathLst>
                    <a:path w="1037" h="830">
                      <a:moveTo>
                        <a:pt x="32" y="0"/>
                      </a:moveTo>
                      <a:cubicBezTo>
                        <a:pt x="16" y="305"/>
                        <a:pt x="0" y="610"/>
                        <a:pt x="167" y="720"/>
                      </a:cubicBezTo>
                      <a:cubicBezTo>
                        <a:pt x="334" y="830"/>
                        <a:pt x="892" y="670"/>
                        <a:pt x="1037" y="660"/>
                      </a:cubicBezTo>
                    </a:path>
                  </a:pathLst>
                </a:custGeom>
                <a:noFill/>
                <a:ln w="31750">
                  <a:solidFill>
                    <a:srgbClr val="FF0000"/>
                  </a:solidFill>
                  <a:round/>
                  <a:headEnd/>
                  <a:tailEnd/>
                </a:ln>
              </p:spPr>
              <p:txBody>
                <a:bodyPr vert="horz" wrap="square" lIns="91440" tIns="45720" rIns="91440" bIns="45720" numCol="1" anchor="t" anchorCtr="0" compatLnSpc="1">
                  <a:prstTxWarp prst="textNoShape">
                    <a:avLst/>
                  </a:prstTxWarp>
                </a:bodyPr>
                <a:lstStyle/>
                <a:p>
                  <a:endParaRPr lang="fr-FR" sz="2400"/>
                </a:p>
              </p:txBody>
            </p:sp>
            <p:cxnSp>
              <p:nvCxnSpPr>
                <p:cNvPr id="1033" name="AutoShape 9"/>
                <p:cNvCxnSpPr>
                  <a:cxnSpLocks noChangeShapeType="1"/>
                </p:cNvCxnSpPr>
                <p:nvPr/>
              </p:nvCxnSpPr>
              <p:spPr bwMode="auto">
                <a:xfrm>
                  <a:off x="8726" y="1410"/>
                  <a:ext cx="0" cy="105"/>
                </a:xfrm>
                <a:prstGeom prst="straightConnector1">
                  <a:avLst/>
                </a:prstGeom>
                <a:noFill/>
                <a:ln w="38100">
                  <a:solidFill>
                    <a:srgbClr val="FF0000"/>
                  </a:solidFill>
                  <a:round/>
                  <a:headEnd/>
                  <a:tailEnd type="triangle" w="med" len="med"/>
                </a:ln>
              </p:spPr>
            </p:cxnSp>
          </p:grpSp>
          <p:grpSp>
            <p:nvGrpSpPr>
              <p:cNvPr id="5" name="Group 10"/>
              <p:cNvGrpSpPr>
                <a:grpSpLocks/>
              </p:cNvGrpSpPr>
              <p:nvPr/>
            </p:nvGrpSpPr>
            <p:grpSpPr bwMode="auto">
              <a:xfrm>
                <a:off x="3298" y="1603"/>
                <a:ext cx="2115" cy="782"/>
                <a:chOff x="3298" y="703"/>
                <a:chExt cx="2115" cy="782"/>
              </a:xfrm>
            </p:grpSpPr>
            <p:sp>
              <p:nvSpPr>
                <p:cNvPr id="1035" name="Freeform 11"/>
                <p:cNvSpPr>
                  <a:spLocks/>
                </p:cNvSpPr>
                <p:nvPr/>
              </p:nvSpPr>
              <p:spPr bwMode="auto">
                <a:xfrm rot="395991">
                  <a:off x="3416" y="703"/>
                  <a:ext cx="1997" cy="782"/>
                </a:xfrm>
                <a:custGeom>
                  <a:avLst/>
                  <a:gdLst/>
                  <a:ahLst/>
                  <a:cxnLst>
                    <a:cxn ang="0">
                      <a:pos x="1997" y="587"/>
                    </a:cxn>
                    <a:cxn ang="0">
                      <a:pos x="1547" y="32"/>
                    </a:cxn>
                    <a:cxn ang="0">
                      <a:pos x="0" y="782"/>
                    </a:cxn>
                  </a:cxnLst>
                  <a:rect l="0" t="0" r="r" b="b"/>
                  <a:pathLst>
                    <a:path w="1997" h="782">
                      <a:moveTo>
                        <a:pt x="1997" y="587"/>
                      </a:moveTo>
                      <a:cubicBezTo>
                        <a:pt x="1938" y="293"/>
                        <a:pt x="1880" y="0"/>
                        <a:pt x="1547" y="32"/>
                      </a:cubicBezTo>
                      <a:cubicBezTo>
                        <a:pt x="1214" y="64"/>
                        <a:pt x="258" y="657"/>
                        <a:pt x="0" y="782"/>
                      </a:cubicBezTo>
                    </a:path>
                  </a:pathLst>
                </a:custGeom>
                <a:noFill/>
                <a:ln w="31750">
                  <a:solidFill>
                    <a:srgbClr val="FF0000"/>
                  </a:solidFill>
                  <a:round/>
                  <a:headEnd/>
                  <a:tailEnd/>
                </a:ln>
              </p:spPr>
              <p:txBody>
                <a:bodyPr vert="horz" wrap="square" lIns="91440" tIns="45720" rIns="91440" bIns="45720" numCol="1" anchor="t" anchorCtr="0" compatLnSpc="1">
                  <a:prstTxWarp prst="textNoShape">
                    <a:avLst/>
                  </a:prstTxWarp>
                </a:bodyPr>
                <a:lstStyle/>
                <a:p>
                  <a:endParaRPr lang="fr-FR" sz="2400"/>
                </a:p>
              </p:txBody>
            </p:sp>
            <p:cxnSp>
              <p:nvCxnSpPr>
                <p:cNvPr id="1036" name="AutoShape 12"/>
                <p:cNvCxnSpPr>
                  <a:cxnSpLocks noChangeShapeType="1"/>
                </p:cNvCxnSpPr>
                <p:nvPr/>
              </p:nvCxnSpPr>
              <p:spPr bwMode="auto">
                <a:xfrm flipH="1">
                  <a:off x="3298" y="1365"/>
                  <a:ext cx="118" cy="45"/>
                </a:xfrm>
                <a:prstGeom prst="straightConnector1">
                  <a:avLst/>
                </a:prstGeom>
                <a:noFill/>
                <a:ln w="38100">
                  <a:solidFill>
                    <a:srgbClr val="FF0000"/>
                  </a:solidFill>
                  <a:round/>
                  <a:headEnd/>
                  <a:tailEnd type="triangle" w="med" len="med"/>
                </a:ln>
              </p:spPr>
            </p:cxnSp>
          </p:grpSp>
          <p:grpSp>
            <p:nvGrpSpPr>
              <p:cNvPr id="6" name="Group 13"/>
              <p:cNvGrpSpPr>
                <a:grpSpLocks/>
              </p:cNvGrpSpPr>
              <p:nvPr/>
            </p:nvGrpSpPr>
            <p:grpSpPr bwMode="auto">
              <a:xfrm>
                <a:off x="3298" y="3295"/>
                <a:ext cx="1937" cy="830"/>
                <a:chOff x="3298" y="3295"/>
                <a:chExt cx="1937" cy="830"/>
              </a:xfrm>
            </p:grpSpPr>
            <p:sp>
              <p:nvSpPr>
                <p:cNvPr id="1038" name="Freeform 14"/>
                <p:cNvSpPr>
                  <a:spLocks/>
                </p:cNvSpPr>
                <p:nvPr/>
              </p:nvSpPr>
              <p:spPr bwMode="auto">
                <a:xfrm rot="20613525">
                  <a:off x="3298" y="3295"/>
                  <a:ext cx="1798" cy="830"/>
                </a:xfrm>
                <a:custGeom>
                  <a:avLst/>
                  <a:gdLst/>
                  <a:ahLst/>
                  <a:cxnLst>
                    <a:cxn ang="0">
                      <a:pos x="32" y="0"/>
                    </a:cxn>
                    <a:cxn ang="0">
                      <a:pos x="167" y="720"/>
                    </a:cxn>
                    <a:cxn ang="0">
                      <a:pos x="1037" y="660"/>
                    </a:cxn>
                  </a:cxnLst>
                  <a:rect l="0" t="0" r="r" b="b"/>
                  <a:pathLst>
                    <a:path w="1037" h="830">
                      <a:moveTo>
                        <a:pt x="32" y="0"/>
                      </a:moveTo>
                      <a:cubicBezTo>
                        <a:pt x="16" y="305"/>
                        <a:pt x="0" y="610"/>
                        <a:pt x="167" y="720"/>
                      </a:cubicBezTo>
                      <a:cubicBezTo>
                        <a:pt x="334" y="830"/>
                        <a:pt x="892" y="670"/>
                        <a:pt x="1037" y="660"/>
                      </a:cubicBezTo>
                    </a:path>
                  </a:pathLst>
                </a:cu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p>
              </p:txBody>
            </p:sp>
            <p:cxnSp>
              <p:nvCxnSpPr>
                <p:cNvPr id="1039" name="AutoShape 15"/>
                <p:cNvCxnSpPr>
                  <a:cxnSpLocks noChangeShapeType="1"/>
                </p:cNvCxnSpPr>
                <p:nvPr/>
              </p:nvCxnSpPr>
              <p:spPr bwMode="auto">
                <a:xfrm flipV="1">
                  <a:off x="5066" y="3664"/>
                  <a:ext cx="169" cy="62"/>
                </a:xfrm>
                <a:prstGeom prst="straightConnector1">
                  <a:avLst/>
                </a:prstGeom>
                <a:noFill/>
                <a:ln w="38100">
                  <a:solidFill>
                    <a:srgbClr val="000000"/>
                  </a:solidFill>
                  <a:round/>
                  <a:headEnd/>
                  <a:tailEnd type="triangle" w="med" len="med"/>
                </a:ln>
              </p:spPr>
            </p:cxnSp>
          </p:grpSp>
          <p:grpSp>
            <p:nvGrpSpPr>
              <p:cNvPr id="7" name="Group 16"/>
              <p:cNvGrpSpPr>
                <a:grpSpLocks/>
              </p:cNvGrpSpPr>
              <p:nvPr/>
            </p:nvGrpSpPr>
            <p:grpSpPr bwMode="auto">
              <a:xfrm>
                <a:off x="6697" y="3538"/>
                <a:ext cx="1999" cy="782"/>
                <a:chOff x="6697" y="3538"/>
                <a:chExt cx="1999" cy="782"/>
              </a:xfrm>
            </p:grpSpPr>
            <p:sp>
              <p:nvSpPr>
                <p:cNvPr id="1041" name="Freeform 17"/>
                <p:cNvSpPr>
                  <a:spLocks/>
                </p:cNvSpPr>
                <p:nvPr/>
              </p:nvSpPr>
              <p:spPr bwMode="auto">
                <a:xfrm rot="10800000">
                  <a:off x="6699" y="3538"/>
                  <a:ext cx="1997" cy="782"/>
                </a:xfrm>
                <a:custGeom>
                  <a:avLst/>
                  <a:gdLst/>
                  <a:ahLst/>
                  <a:cxnLst>
                    <a:cxn ang="0">
                      <a:pos x="1997" y="587"/>
                    </a:cxn>
                    <a:cxn ang="0">
                      <a:pos x="1547" y="32"/>
                    </a:cxn>
                    <a:cxn ang="0">
                      <a:pos x="0" y="782"/>
                    </a:cxn>
                  </a:cxnLst>
                  <a:rect l="0" t="0" r="r" b="b"/>
                  <a:pathLst>
                    <a:path w="1997" h="782">
                      <a:moveTo>
                        <a:pt x="1997" y="587"/>
                      </a:moveTo>
                      <a:cubicBezTo>
                        <a:pt x="1938" y="293"/>
                        <a:pt x="1880" y="0"/>
                        <a:pt x="1547" y="32"/>
                      </a:cubicBezTo>
                      <a:cubicBezTo>
                        <a:pt x="1214" y="64"/>
                        <a:pt x="258" y="657"/>
                        <a:pt x="0" y="782"/>
                      </a:cubicBezTo>
                    </a:path>
                  </a:pathLst>
                </a:cu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p>
              </p:txBody>
            </p:sp>
            <p:cxnSp>
              <p:nvCxnSpPr>
                <p:cNvPr id="1042" name="AutoShape 18"/>
                <p:cNvCxnSpPr>
                  <a:cxnSpLocks noChangeShapeType="1"/>
                </p:cNvCxnSpPr>
                <p:nvPr/>
              </p:nvCxnSpPr>
              <p:spPr bwMode="auto">
                <a:xfrm flipV="1">
                  <a:off x="6697" y="3621"/>
                  <a:ext cx="0" cy="105"/>
                </a:xfrm>
                <a:prstGeom prst="straightConnector1">
                  <a:avLst/>
                </a:prstGeom>
                <a:noFill/>
                <a:ln w="38100">
                  <a:solidFill>
                    <a:srgbClr val="000000"/>
                  </a:solidFill>
                  <a:round/>
                  <a:headEnd/>
                  <a:tailEnd type="triangle" w="med" len="med"/>
                </a:ln>
              </p:spPr>
            </p:cxnSp>
          </p:grpSp>
        </p:grpSp>
        <p:sp>
          <p:nvSpPr>
            <p:cNvPr id="1043" name="Text Box 19"/>
            <p:cNvSpPr txBox="1">
              <a:spLocks noChangeArrowheads="1"/>
            </p:cNvSpPr>
            <p:nvPr/>
          </p:nvSpPr>
          <p:spPr bwMode="auto">
            <a:xfrm>
              <a:off x="4532" y="1080"/>
              <a:ext cx="3541" cy="555"/>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2800" b="1" i="0" u="none" strike="noStrike" cap="none" normalizeH="0" baseline="0" smtClean="0">
                  <a:ln>
                    <a:noFill/>
                  </a:ln>
                  <a:solidFill>
                    <a:schemeClr val="tx1"/>
                  </a:solidFill>
                  <a:effectLst/>
                  <a:latin typeface="Arial" pitchFamily="34" charset="0"/>
                  <a:ea typeface="Arial" pitchFamily="34" charset="0"/>
                  <a:cs typeface="Arial" pitchFamily="34" charset="0"/>
                </a:rPr>
                <a:t>قناة التمويل غير المباشرة</a:t>
              </a:r>
              <a:endParaRPr kumimoji="0" lang="fr-FR" sz="2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31" name="Group 20"/>
          <p:cNvGrpSpPr>
            <a:grpSpLocks/>
          </p:cNvGrpSpPr>
          <p:nvPr/>
        </p:nvGrpSpPr>
        <p:grpSpPr bwMode="auto">
          <a:xfrm>
            <a:off x="152400" y="121558"/>
            <a:ext cx="8686783" cy="3052600"/>
            <a:chOff x="1466" y="4498"/>
            <a:chExt cx="8834" cy="2715"/>
          </a:xfrm>
        </p:grpSpPr>
        <p:grpSp>
          <p:nvGrpSpPr>
            <p:cNvPr id="32" name="Group 21"/>
            <p:cNvGrpSpPr>
              <a:grpSpLocks/>
            </p:cNvGrpSpPr>
            <p:nvPr/>
          </p:nvGrpSpPr>
          <p:grpSpPr bwMode="auto">
            <a:xfrm>
              <a:off x="1466" y="5693"/>
              <a:ext cx="8834" cy="823"/>
              <a:chOff x="1466" y="5693"/>
              <a:chExt cx="8834" cy="823"/>
            </a:xfrm>
          </p:grpSpPr>
          <p:sp>
            <p:nvSpPr>
              <p:cNvPr id="40" name="Text Box 22"/>
              <p:cNvSpPr txBox="1">
                <a:spLocks noChangeArrowheads="1"/>
              </p:cNvSpPr>
              <p:nvPr/>
            </p:nvSpPr>
            <p:spPr bwMode="auto">
              <a:xfrm>
                <a:off x="6658" y="5693"/>
                <a:ext cx="3642" cy="79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وحدات العجز</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مؤسسات</a:t>
                </a: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 وأفراد وهيئات حكومية</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1" name="Text Box 23"/>
              <p:cNvSpPr txBox="1">
                <a:spLocks noChangeArrowheads="1"/>
              </p:cNvSpPr>
              <p:nvPr/>
            </p:nvSpPr>
            <p:spPr bwMode="auto">
              <a:xfrm>
                <a:off x="1466" y="5721"/>
                <a:ext cx="3642" cy="79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وحدات الفائض</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مؤسسات</a:t>
                </a: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 وأفراد وهيئات </a:t>
                </a: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عمومية</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33" name="Group 25"/>
            <p:cNvGrpSpPr>
              <a:grpSpLocks/>
            </p:cNvGrpSpPr>
            <p:nvPr/>
          </p:nvGrpSpPr>
          <p:grpSpPr bwMode="auto">
            <a:xfrm>
              <a:off x="3868" y="5081"/>
              <a:ext cx="4340" cy="604"/>
              <a:chOff x="3868" y="5028"/>
              <a:chExt cx="4340" cy="604"/>
            </a:xfrm>
          </p:grpSpPr>
          <p:sp>
            <p:nvSpPr>
              <p:cNvPr id="38" name="Freeform 26"/>
              <p:cNvSpPr>
                <a:spLocks/>
              </p:cNvSpPr>
              <p:nvPr/>
            </p:nvSpPr>
            <p:spPr bwMode="auto">
              <a:xfrm>
                <a:off x="3868" y="5028"/>
                <a:ext cx="4269" cy="585"/>
              </a:xfrm>
              <a:custGeom>
                <a:avLst/>
                <a:gdLst/>
                <a:ahLst/>
                <a:cxnLst>
                  <a:cxn ang="0">
                    <a:pos x="0" y="825"/>
                  </a:cxn>
                  <a:cxn ang="0">
                    <a:pos x="555" y="0"/>
                  </a:cxn>
                  <a:cxn ang="0">
                    <a:pos x="1125" y="825"/>
                  </a:cxn>
                </a:cxnLst>
                <a:rect l="0" t="0" r="r" b="b"/>
                <a:pathLst>
                  <a:path w="1125" h="825">
                    <a:moveTo>
                      <a:pt x="0" y="825"/>
                    </a:moveTo>
                    <a:cubicBezTo>
                      <a:pt x="184" y="412"/>
                      <a:pt x="368" y="0"/>
                      <a:pt x="555" y="0"/>
                    </a:cubicBezTo>
                    <a:cubicBezTo>
                      <a:pt x="742" y="0"/>
                      <a:pt x="1030" y="688"/>
                      <a:pt x="1125" y="825"/>
                    </a:cubicBezTo>
                  </a:path>
                </a:pathLst>
              </a:cu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p>
            </p:txBody>
          </p:sp>
          <p:cxnSp>
            <p:nvCxnSpPr>
              <p:cNvPr id="39" name="AutoShape 27"/>
              <p:cNvCxnSpPr>
                <a:cxnSpLocks noChangeShapeType="1"/>
              </p:cNvCxnSpPr>
              <p:nvPr/>
            </p:nvCxnSpPr>
            <p:spPr bwMode="auto">
              <a:xfrm>
                <a:off x="8080" y="5585"/>
                <a:ext cx="128" cy="47"/>
              </a:xfrm>
              <a:prstGeom prst="straightConnector1">
                <a:avLst/>
              </a:prstGeom>
              <a:noFill/>
              <a:ln w="38100">
                <a:solidFill>
                  <a:srgbClr val="000000"/>
                </a:solidFill>
                <a:round/>
                <a:headEnd/>
                <a:tailEnd type="triangle" w="med" len="med"/>
              </a:ln>
            </p:spPr>
          </p:cxnSp>
        </p:grpSp>
        <p:grpSp>
          <p:nvGrpSpPr>
            <p:cNvPr id="34" name="Group 28"/>
            <p:cNvGrpSpPr>
              <a:grpSpLocks/>
            </p:cNvGrpSpPr>
            <p:nvPr/>
          </p:nvGrpSpPr>
          <p:grpSpPr bwMode="auto">
            <a:xfrm>
              <a:off x="3713" y="6628"/>
              <a:ext cx="4343" cy="585"/>
              <a:chOff x="3713" y="6575"/>
              <a:chExt cx="4343" cy="585"/>
            </a:xfrm>
          </p:grpSpPr>
          <p:sp>
            <p:nvSpPr>
              <p:cNvPr id="36" name="Freeform 29"/>
              <p:cNvSpPr>
                <a:spLocks/>
              </p:cNvSpPr>
              <p:nvPr/>
            </p:nvSpPr>
            <p:spPr bwMode="auto">
              <a:xfrm rot="10664050">
                <a:off x="3791" y="6575"/>
                <a:ext cx="4265" cy="585"/>
              </a:xfrm>
              <a:custGeom>
                <a:avLst/>
                <a:gdLst/>
                <a:ahLst/>
                <a:cxnLst>
                  <a:cxn ang="0">
                    <a:pos x="0" y="825"/>
                  </a:cxn>
                  <a:cxn ang="0">
                    <a:pos x="555" y="0"/>
                  </a:cxn>
                  <a:cxn ang="0">
                    <a:pos x="1125" y="825"/>
                  </a:cxn>
                </a:cxnLst>
                <a:rect l="0" t="0" r="r" b="b"/>
                <a:pathLst>
                  <a:path w="1125" h="825">
                    <a:moveTo>
                      <a:pt x="0" y="825"/>
                    </a:moveTo>
                    <a:cubicBezTo>
                      <a:pt x="184" y="412"/>
                      <a:pt x="368" y="0"/>
                      <a:pt x="555" y="0"/>
                    </a:cubicBezTo>
                    <a:cubicBezTo>
                      <a:pt x="742" y="0"/>
                      <a:pt x="1030" y="688"/>
                      <a:pt x="1125" y="825"/>
                    </a:cubicBezTo>
                  </a:path>
                </a:pathLst>
              </a:custGeom>
              <a:noFill/>
              <a:ln w="31750">
                <a:solidFill>
                  <a:srgbClr val="FF0000"/>
                </a:solidFill>
                <a:round/>
                <a:headEnd/>
                <a:tailEnd/>
              </a:ln>
            </p:spPr>
            <p:txBody>
              <a:bodyPr vert="horz" wrap="square" lIns="91440" tIns="45720" rIns="91440" bIns="45720" numCol="1" anchor="t" anchorCtr="0" compatLnSpc="1">
                <a:prstTxWarp prst="textNoShape">
                  <a:avLst/>
                </a:prstTxWarp>
              </a:bodyPr>
              <a:lstStyle/>
              <a:p>
                <a:endParaRPr lang="fr-FR" sz="2400"/>
              </a:p>
            </p:txBody>
          </p:sp>
          <p:cxnSp>
            <p:nvCxnSpPr>
              <p:cNvPr id="37" name="AutoShape 30"/>
              <p:cNvCxnSpPr>
                <a:cxnSpLocks noChangeShapeType="1"/>
              </p:cNvCxnSpPr>
              <p:nvPr/>
            </p:nvCxnSpPr>
            <p:spPr bwMode="auto">
              <a:xfrm rot="10800000">
                <a:off x="3713" y="6622"/>
                <a:ext cx="77" cy="22"/>
              </a:xfrm>
              <a:prstGeom prst="straightConnector1">
                <a:avLst/>
              </a:prstGeom>
              <a:noFill/>
              <a:ln w="38100">
                <a:solidFill>
                  <a:srgbClr val="FF0000"/>
                </a:solidFill>
                <a:round/>
                <a:headEnd/>
                <a:tailEnd type="triangle" w="med" len="med"/>
              </a:ln>
            </p:spPr>
          </p:cxnSp>
        </p:grpSp>
        <p:sp>
          <p:nvSpPr>
            <p:cNvPr id="35" name="Text Box 31"/>
            <p:cNvSpPr txBox="1">
              <a:spLocks noChangeArrowheads="1"/>
            </p:cNvSpPr>
            <p:nvPr/>
          </p:nvSpPr>
          <p:spPr bwMode="auto">
            <a:xfrm>
              <a:off x="4918" y="4498"/>
              <a:ext cx="2670" cy="517"/>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2800" b="1" i="0" u="none" strike="noStrike" cap="none" normalizeH="0" baseline="0" smtClean="0">
                  <a:ln>
                    <a:noFill/>
                  </a:ln>
                  <a:solidFill>
                    <a:schemeClr val="tx1"/>
                  </a:solidFill>
                  <a:effectLst/>
                  <a:latin typeface="Arial" pitchFamily="34" charset="0"/>
                  <a:ea typeface="Arial" pitchFamily="34" charset="0"/>
                  <a:cs typeface="Arial" pitchFamily="34" charset="0"/>
                </a:rPr>
                <a:t>قناة التمويل المباشرة</a:t>
              </a:r>
              <a:endParaRPr kumimoji="0" lang="fr-FR" sz="2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336474" y="304800"/>
            <a:ext cx="4120039" cy="707886"/>
          </a:xfrm>
          <a:prstGeom prst="rect">
            <a:avLst/>
          </a:prstGeom>
        </p:spPr>
        <p:txBody>
          <a:bodyPr wrap="none">
            <a:spAutoFit/>
          </a:bodyPr>
          <a:lstStyle/>
          <a:p>
            <a:pPr indent="1588" algn="r" rtl="1">
              <a:buFont typeface="+mj-lt"/>
              <a:buAutoNum type="arabicPeriod" startAt="5"/>
            </a:pPr>
            <a:r>
              <a:rPr lang="ar-DZ" sz="4000" b="1" dirty="0" smtClean="0">
                <a:solidFill>
                  <a:srgbClr val="FF0000"/>
                </a:solidFill>
              </a:rPr>
              <a:t> مراحل قرار التمويل:</a:t>
            </a:r>
            <a:endParaRPr lang="fr-FR" sz="4000" dirty="0">
              <a:solidFill>
                <a:srgbClr val="FF0000"/>
              </a:solidFill>
            </a:endParaRPr>
          </a:p>
        </p:txBody>
      </p:sp>
      <p:sp>
        <p:nvSpPr>
          <p:cNvPr id="19457" name="Rectangle 1"/>
          <p:cNvSpPr>
            <a:spLocks noChangeArrowheads="1"/>
          </p:cNvSpPr>
          <p:nvPr/>
        </p:nvSpPr>
        <p:spPr bwMode="auto">
          <a:xfrm>
            <a:off x="380999" y="1528227"/>
            <a:ext cx="8382001"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tabLst>
                <a:tab pos="211138" algn="r"/>
                <a:tab pos="325438" algn="r"/>
              </a:tabLst>
            </a:pP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أ. </a:t>
            </a:r>
            <a:r>
              <a:rPr kumimoji="0" lang="ar-SA" sz="3600" b="1" i="0" u="none" strike="noStrike" cap="none" normalizeH="0" baseline="0" dirty="0" smtClean="0">
                <a:ln>
                  <a:noFill/>
                </a:ln>
                <a:solidFill>
                  <a:srgbClr val="FF0000"/>
                </a:solidFill>
                <a:effectLst/>
                <a:latin typeface="Simplified Arabic"/>
                <a:ea typeface="Calibri" pitchFamily="34" charset="0"/>
                <a:cs typeface="Arial" pitchFamily="34" charset="0"/>
              </a:rPr>
              <a:t>تحديد مبلغ التمويل </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(تكلفة الاستثمار)، ويتم ذلك في قرار الاستثمار؛</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1"/>
          <p:cNvSpPr>
            <a:spLocks noChangeArrowheads="1"/>
          </p:cNvSpPr>
          <p:nvPr/>
        </p:nvSpPr>
        <p:spPr bwMode="auto">
          <a:xfrm>
            <a:off x="380999" y="2996386"/>
            <a:ext cx="8382001"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tabLst>
                <a:tab pos="211138" algn="r"/>
                <a:tab pos="325438" algn="r"/>
              </a:tabLst>
            </a:pPr>
            <a:r>
              <a:rPr lang="ar-DZ" sz="3600" b="1" dirty="0" smtClean="0">
                <a:solidFill>
                  <a:srgbClr val="FF0000"/>
                </a:solidFill>
                <a:latin typeface="Simplified Arabic"/>
                <a:ea typeface="Calibri" pitchFamily="34" charset="0"/>
                <a:cs typeface="Arial" pitchFamily="34" charset="0"/>
              </a:rPr>
              <a:t>ب. ت</a:t>
            </a:r>
            <a:r>
              <a:rPr kumimoji="0" lang="ar-SA" sz="3600" b="1" i="0" u="none" strike="noStrike" cap="none" normalizeH="0" baseline="0" dirty="0" smtClean="0">
                <a:ln>
                  <a:noFill/>
                </a:ln>
                <a:solidFill>
                  <a:srgbClr val="FF0000"/>
                </a:solidFill>
                <a:effectLst/>
                <a:latin typeface="Simplified Arabic"/>
                <a:ea typeface="Calibri" pitchFamily="34" charset="0"/>
                <a:cs typeface="Arial" pitchFamily="34" charset="0"/>
              </a:rPr>
              <a:t>حديد مصادر التمويل المتاحة</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 لأن</a:t>
            </a:r>
            <a:r>
              <a:rPr lang="ar-DZ" sz="3200" b="1" dirty="0" smtClean="0">
                <a:latin typeface="Simplified Arabic"/>
                <a:ea typeface="Calibri" pitchFamily="34" charset="0"/>
                <a:cs typeface="Arial" pitchFamily="34" charset="0"/>
              </a:rPr>
              <a:t>ها </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ليست متاحة كلها للمؤسسة، وهذا يعود </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لخصائص </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المؤسسة </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والبيئة </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التمويلية؛</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1"/>
          <p:cNvSpPr>
            <a:spLocks noChangeArrowheads="1"/>
          </p:cNvSpPr>
          <p:nvPr/>
        </p:nvSpPr>
        <p:spPr bwMode="auto">
          <a:xfrm>
            <a:off x="380999" y="4728627"/>
            <a:ext cx="8382001"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tabLst>
                <a:tab pos="211138" algn="r"/>
                <a:tab pos="325438" algn="r"/>
              </a:tabLst>
            </a:pPr>
            <a:r>
              <a:rPr kumimoji="0" lang="ar-DZ" sz="3600" b="1" i="0" u="none" strike="noStrike" cap="none" normalizeH="0" baseline="0" dirty="0" smtClean="0">
                <a:ln>
                  <a:noFill/>
                </a:ln>
                <a:solidFill>
                  <a:srgbClr val="FF0000"/>
                </a:solidFill>
                <a:effectLst/>
                <a:latin typeface="Simplified Arabic"/>
                <a:ea typeface="Calibri" pitchFamily="34" charset="0"/>
                <a:cs typeface="Arial" pitchFamily="34" charset="0"/>
              </a:rPr>
              <a:t>ج. </a:t>
            </a:r>
            <a:r>
              <a:rPr kumimoji="0" lang="ar-SA" sz="3600" b="1" i="0" u="none" strike="noStrike" cap="none" normalizeH="0" baseline="0" dirty="0" smtClean="0">
                <a:ln>
                  <a:noFill/>
                </a:ln>
                <a:solidFill>
                  <a:srgbClr val="FF0000"/>
                </a:solidFill>
                <a:effectLst/>
                <a:latin typeface="Simplified Arabic"/>
                <a:ea typeface="Calibri" pitchFamily="34" charset="0"/>
                <a:cs typeface="Arial" pitchFamily="34" charset="0"/>
              </a:rPr>
              <a:t>تحديد تكلفة كل مصدر تمويلي</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 لأنه لا يوجد تمويل مجاني، فحتى الأموال الخاصة لها تكلفة؛</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80999" y="1143000"/>
            <a:ext cx="8382001"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tabLst>
                <a:tab pos="211138" algn="r"/>
                <a:tab pos="325438" algn="r"/>
              </a:tabLst>
            </a:pPr>
            <a:r>
              <a:rPr kumimoji="0" lang="ar-DZ" sz="3600" b="1" i="0" u="none" strike="noStrike" cap="none" normalizeH="0" baseline="0" dirty="0" smtClean="0">
                <a:ln>
                  <a:noFill/>
                </a:ln>
                <a:solidFill>
                  <a:srgbClr val="FF0000"/>
                </a:solidFill>
                <a:effectLst/>
                <a:latin typeface="Simplified Arabic"/>
                <a:ea typeface="Calibri" pitchFamily="34" charset="0"/>
                <a:cs typeface="Arial" pitchFamily="34" charset="0"/>
              </a:rPr>
              <a:t>د. </a:t>
            </a:r>
            <a:r>
              <a:rPr kumimoji="0" lang="ar-SA" sz="3600" b="1" i="0" u="none" strike="noStrike" cap="none" normalizeH="0" baseline="0" dirty="0" smtClean="0">
                <a:ln>
                  <a:noFill/>
                </a:ln>
                <a:solidFill>
                  <a:srgbClr val="FF0000"/>
                </a:solidFill>
                <a:effectLst/>
                <a:latin typeface="Simplified Arabic"/>
                <a:ea typeface="Calibri" pitchFamily="34" charset="0"/>
                <a:cs typeface="Arial" pitchFamily="34" charset="0"/>
              </a:rPr>
              <a:t>تحديد مزيج التمويل الأمثل </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(ذو التكلفة الأقل)، لأنه يصعب كثيرا التمويل الكلي للمشروع من خلال مصدر واحد؛</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1"/>
          <p:cNvSpPr>
            <a:spLocks noChangeArrowheads="1"/>
          </p:cNvSpPr>
          <p:nvPr/>
        </p:nvSpPr>
        <p:spPr bwMode="auto">
          <a:xfrm>
            <a:off x="380999" y="2671227"/>
            <a:ext cx="8382001"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tabLst>
                <a:tab pos="211138" algn="r"/>
                <a:tab pos="325438" algn="r"/>
              </a:tabLst>
            </a:pPr>
            <a:r>
              <a:rPr kumimoji="0" lang="ar-DZ" sz="3600" b="1" i="0" u="none" strike="noStrike" cap="none" normalizeH="0" baseline="0" dirty="0" smtClean="0">
                <a:ln>
                  <a:noFill/>
                </a:ln>
                <a:solidFill>
                  <a:srgbClr val="FF0000"/>
                </a:solidFill>
                <a:effectLst/>
                <a:latin typeface="Simplified Arabic"/>
                <a:ea typeface="Calibri" pitchFamily="34" charset="0"/>
                <a:cs typeface="Arial" pitchFamily="34" charset="0"/>
              </a:rPr>
              <a:t>هـ.</a:t>
            </a:r>
            <a:r>
              <a:rPr kumimoji="0" lang="ar-DZ" sz="3600" b="1" i="0" u="none" strike="noStrike" cap="none" normalizeH="0" dirty="0" smtClean="0">
                <a:ln>
                  <a:noFill/>
                </a:ln>
                <a:solidFill>
                  <a:srgbClr val="FF0000"/>
                </a:solidFill>
                <a:effectLst/>
                <a:latin typeface="Simplified Arabic"/>
                <a:ea typeface="Calibri" pitchFamily="34" charset="0"/>
                <a:cs typeface="Arial" pitchFamily="34" charset="0"/>
              </a:rPr>
              <a:t> </a:t>
            </a:r>
            <a:r>
              <a:rPr kumimoji="0" lang="ar-SA" sz="3600" b="1" i="0" u="none" strike="noStrike" cap="none" normalizeH="0" baseline="0" dirty="0" smtClean="0">
                <a:ln>
                  <a:noFill/>
                </a:ln>
                <a:solidFill>
                  <a:srgbClr val="FF0000"/>
                </a:solidFill>
                <a:effectLst/>
                <a:latin typeface="Simplified Arabic"/>
                <a:ea typeface="Calibri" pitchFamily="34" charset="0"/>
                <a:cs typeface="Arial" pitchFamily="34" charset="0"/>
              </a:rPr>
              <a:t>وضع خطة للتمويل </a:t>
            </a:r>
            <a:r>
              <a:rPr kumimoji="0" lang="ar-SA" sz="3200" b="1" i="0" u="none" strike="noStrike" cap="none" normalizeH="0" baseline="0" dirty="0" smtClean="0">
                <a:ln>
                  <a:noFill/>
                </a:ln>
                <a:solidFill>
                  <a:schemeClr val="tx1"/>
                </a:solidFill>
                <a:effectLst/>
                <a:latin typeface="Simplified Arabic"/>
                <a:ea typeface="Calibri" pitchFamily="34" charset="0"/>
                <a:cs typeface="Arial" pitchFamily="34" charset="0"/>
              </a:rPr>
              <a:t>مبوبة زمنيا بالمبالغ، لأن المؤسسة لا تحتاج المبلغ في نفس الوقت</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 </a:t>
            </a: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خطة</a:t>
            </a:r>
            <a:r>
              <a:rPr kumimoji="0" lang="ar-DZ" sz="3200" b="1" i="0" u="none" strike="noStrike" cap="none" normalizeH="0" dirty="0" smtClean="0">
                <a:ln>
                  <a:noFill/>
                </a:ln>
                <a:solidFill>
                  <a:srgbClr val="FF0000"/>
                </a:solidFill>
                <a:effectLst/>
                <a:latin typeface="Simplified Arabic"/>
                <a:ea typeface="Calibri" pitchFamily="34" charset="0"/>
                <a:cs typeface="Arial" pitchFamily="34" charset="0"/>
              </a:rPr>
              <a:t> جيدة و</a:t>
            </a: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قابلة للتطبيق</a:t>
            </a:r>
            <a:r>
              <a:rPr kumimoji="0" lang="ar-DZ" sz="32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5" name="Rectangle 1"/>
          <p:cNvSpPr>
            <a:spLocks noChangeArrowheads="1"/>
          </p:cNvSpPr>
          <p:nvPr/>
        </p:nvSpPr>
        <p:spPr bwMode="auto">
          <a:xfrm>
            <a:off x="304800" y="4192012"/>
            <a:ext cx="85344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و. تنفيذ</a:t>
            </a: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 </a:t>
            </a: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الخطة</a:t>
            </a: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 </a:t>
            </a: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التمويلية</a:t>
            </a: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 </a:t>
            </a: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والرقابة</a:t>
            </a: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 </a:t>
            </a: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عليها</a:t>
            </a:r>
            <a:r>
              <a:rPr kumimoji="0" lang="fr-FR" sz="3200" b="1" i="0" u="none" strike="noStrike" cap="none" normalizeH="0" baseline="0" dirty="0" smtClean="0">
                <a:ln>
                  <a:noFill/>
                </a:ln>
                <a:solidFill>
                  <a:srgbClr val="FF0000"/>
                </a:solidFill>
                <a:effectLst/>
                <a:latin typeface="Simplified Arabic"/>
                <a:ea typeface="Calibri" pitchFamily="34" charset="0"/>
                <a:cs typeface="SimplifiedArabic"/>
              </a:rPr>
              <a:t>:</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dirty="0" smtClean="0">
                <a:ln>
                  <a:noFill/>
                </a:ln>
                <a:solidFill>
                  <a:schemeClr val="tx1"/>
                </a:solidFill>
                <a:effectLst/>
                <a:latin typeface="SimplifiedArabic"/>
                <a:ea typeface="Calibri" pitchFamily="34" charset="0"/>
                <a:cs typeface="Arial" pitchFamily="34" charset="0"/>
              </a:rPr>
              <a:t>     </a:t>
            </a:r>
            <a:r>
              <a:rPr kumimoji="0" lang="ar-SA" sz="3200" b="1" i="0" u="none" strike="noStrike" cap="none" normalizeH="0" baseline="0" dirty="0" smtClean="0">
                <a:ln>
                  <a:noFill/>
                </a:ln>
                <a:solidFill>
                  <a:schemeClr val="tx1"/>
                </a:solidFill>
                <a:effectLst/>
                <a:latin typeface="SimplifiedArabic"/>
                <a:ea typeface="Calibri" pitchFamily="34" charset="0"/>
                <a:cs typeface="Arial" pitchFamily="34" charset="0"/>
              </a:rPr>
              <a:t>المتابعة المستمرة </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لتعديل الخطة</a:t>
            </a:r>
            <a:r>
              <a:rPr kumimoji="0" lang="ar-SA" sz="3200" b="1" i="0" u="none" strike="noStrike" cap="none" normalizeH="0" baseline="0" dirty="0" smtClean="0">
                <a:ln>
                  <a:noFill/>
                </a:ln>
                <a:solidFill>
                  <a:schemeClr val="tx1"/>
                </a:solidFill>
                <a:effectLst/>
                <a:latin typeface="SimplifiedArabic"/>
                <a:ea typeface="Calibri" pitchFamily="34" charset="0"/>
                <a:cs typeface="Arial" pitchFamily="34" charset="0"/>
              </a:rPr>
              <a:t> </a:t>
            </a:r>
            <a:r>
              <a:rPr lang="ar-DZ" sz="3200" b="1" dirty="0" smtClean="0">
                <a:latin typeface="SimplifiedArabic"/>
                <a:ea typeface="Calibri" pitchFamily="34" charset="0"/>
                <a:cs typeface="Arial" pitchFamily="34" charset="0"/>
              </a:rPr>
              <a:t>بسبب ال</a:t>
            </a:r>
            <a:r>
              <a:rPr kumimoji="0" lang="ar-SA" sz="3200" b="1" i="0" u="none" strike="noStrike" cap="none" normalizeH="0" baseline="0" dirty="0" smtClean="0">
                <a:ln>
                  <a:noFill/>
                </a:ln>
                <a:solidFill>
                  <a:schemeClr val="tx1"/>
                </a:solidFill>
                <a:effectLst/>
                <a:latin typeface="SimplifiedArabic"/>
                <a:ea typeface="Calibri" pitchFamily="34" charset="0"/>
                <a:cs typeface="Arial" pitchFamily="34" charset="0"/>
              </a:rPr>
              <a:t>تنفيذ </a:t>
            </a:r>
            <a:r>
              <a:rPr kumimoji="0" lang="ar-SA" sz="3200" b="1" i="0" u="none" strike="noStrike" cap="none" normalizeH="0" baseline="0" dirty="0" smtClean="0">
                <a:ln>
                  <a:noFill/>
                </a:ln>
                <a:solidFill>
                  <a:schemeClr val="tx1"/>
                </a:solidFill>
                <a:effectLst/>
                <a:latin typeface="SimplifiedArabic"/>
                <a:ea typeface="Calibri" pitchFamily="34" charset="0"/>
                <a:cs typeface="Arial" pitchFamily="34" charset="0"/>
              </a:rPr>
              <a:t>الخاطئ</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a:t>
            </a:r>
            <a:r>
              <a:rPr kumimoji="0" lang="ar-SA" sz="3200" b="1" i="0" u="none" strike="noStrike" cap="none" normalizeH="0" baseline="0" dirty="0" smtClean="0">
                <a:ln>
                  <a:noFill/>
                </a:ln>
                <a:solidFill>
                  <a:schemeClr val="tx1"/>
                </a:solidFill>
                <a:effectLst/>
                <a:latin typeface="SimplifiedArabic"/>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التغيرات في أوضاع</a:t>
            </a:r>
            <a:r>
              <a:rPr kumimoji="0" lang="ar-DZ" sz="3200" b="1" i="0" u="none" strike="noStrike" cap="none" normalizeH="0" dirty="0" smtClean="0">
                <a:ln>
                  <a:noFill/>
                </a:ln>
                <a:solidFill>
                  <a:schemeClr val="tx1"/>
                </a:solidFill>
                <a:effectLst/>
                <a:latin typeface="SimplifiedArabic"/>
                <a:ea typeface="Calibri" pitchFamily="34" charset="0"/>
                <a:cs typeface="Arial" pitchFamily="34" charset="0"/>
              </a:rPr>
              <a:t> نشاط المؤسسة أو البيئة التمويلية</a:t>
            </a:r>
            <a:r>
              <a:rPr kumimoji="0" lang="fr-FR" sz="3200" b="1" i="0" u="none" strike="noStrike" cap="none" normalizeH="0" baseline="0" dirty="0" smtClean="0">
                <a:ln>
                  <a:noFill/>
                </a:ln>
                <a:solidFill>
                  <a:schemeClr val="tx1"/>
                </a:solidFill>
                <a:effectLst/>
                <a:latin typeface="SimplifiedArabic"/>
                <a:ea typeface="Calibri" pitchFamily="34" charset="0"/>
                <a:cs typeface="Arial" pitchFamily="34"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600200"/>
            <a:ext cx="8458200" cy="4031873"/>
          </a:xfrm>
          <a:prstGeom prst="rect">
            <a:avLst/>
          </a:prstGeom>
        </p:spPr>
        <p:txBody>
          <a:bodyPr wrap="square">
            <a:spAutoFit/>
          </a:bodyPr>
          <a:lstStyle/>
          <a:p>
            <a:pPr algn="just" rtl="1">
              <a:tabLst>
                <a:tab pos="236538" algn="l"/>
                <a:tab pos="515938" algn="l"/>
              </a:tabLst>
            </a:pPr>
            <a:r>
              <a:rPr lang="ar-DZ" sz="3200" b="1" dirty="0" smtClean="0">
                <a:solidFill>
                  <a:srgbClr val="FF0000"/>
                </a:solidFill>
                <a:cs typeface="+mj-cs"/>
              </a:rPr>
              <a:t>1. </a:t>
            </a:r>
            <a:r>
              <a:rPr lang="ar-DZ" sz="3200" b="1" dirty="0" smtClean="0">
                <a:solidFill>
                  <a:srgbClr val="FF0000"/>
                </a:solidFill>
              </a:rPr>
              <a:t>أسواق عوامل الإنتاج: </a:t>
            </a:r>
            <a:r>
              <a:rPr lang="ar-DZ" sz="3200" b="1" dirty="0" smtClean="0"/>
              <a:t>تشمل موردي المواد، الخدمات، والتجهيزات: الإئتمان التجاري.</a:t>
            </a:r>
          </a:p>
          <a:p>
            <a:pPr algn="just" rtl="1"/>
            <a:r>
              <a:rPr lang="ar-DZ" sz="3200" b="1" dirty="0" smtClean="0">
                <a:solidFill>
                  <a:srgbClr val="FF0000"/>
                </a:solidFill>
                <a:cs typeface="+mj-cs"/>
              </a:rPr>
              <a:t>2. </a:t>
            </a:r>
            <a:r>
              <a:rPr lang="ar-DZ" sz="3200" b="1" dirty="0" smtClean="0">
                <a:solidFill>
                  <a:srgbClr val="FF0000"/>
                </a:solidFill>
              </a:rPr>
              <a:t>أسواق النقد: </a:t>
            </a:r>
            <a:r>
              <a:rPr lang="ar-DZ" sz="3200" b="1" dirty="0" smtClean="0"/>
              <a:t>البنوك التجارية: قروض </a:t>
            </a:r>
            <a:r>
              <a:rPr lang="ar-DZ" sz="3200" b="1" dirty="0" err="1" smtClean="0"/>
              <a:t>ق</a:t>
            </a:r>
            <a:r>
              <a:rPr lang="ar-DZ" sz="3200" b="1" dirty="0" smtClean="0"/>
              <a:t> أ، ودائع لأجل، شهادات إيداع، أوراق تجارية، قبولات بنكية، أذونات الخزينة.</a:t>
            </a:r>
          </a:p>
          <a:p>
            <a:pPr algn="just" rtl="1"/>
            <a:r>
              <a:rPr lang="ar-DZ" sz="3200" b="1" dirty="0" smtClean="0">
                <a:solidFill>
                  <a:srgbClr val="FF0000"/>
                </a:solidFill>
                <a:cs typeface="+mj-cs"/>
              </a:rPr>
              <a:t>3. </a:t>
            </a:r>
            <a:r>
              <a:rPr lang="ar-DZ" sz="3200" b="1" dirty="0" smtClean="0">
                <a:solidFill>
                  <a:srgbClr val="FF0000"/>
                </a:solidFill>
              </a:rPr>
              <a:t>أسواق الرأسمال: </a:t>
            </a:r>
            <a:r>
              <a:rPr lang="ar-DZ" sz="3200" b="1" dirty="0" smtClean="0"/>
              <a:t>تمويل </a:t>
            </a:r>
            <a:r>
              <a:rPr lang="ar-DZ" sz="3200" b="1" dirty="0" err="1" smtClean="0"/>
              <a:t>ط</a:t>
            </a:r>
            <a:r>
              <a:rPr lang="ar-DZ" sz="3200" b="1" dirty="0" smtClean="0"/>
              <a:t> أ: سوق إصدار، سوق تداول: أسهم عادية، أسهم ممتازة، سندات.</a:t>
            </a:r>
          </a:p>
          <a:p>
            <a:pPr algn="just" rtl="1"/>
            <a:r>
              <a:rPr lang="ar-DZ" sz="3200" b="1" dirty="0" smtClean="0">
                <a:solidFill>
                  <a:srgbClr val="FF0000"/>
                </a:solidFill>
                <a:cs typeface="+mj-cs"/>
              </a:rPr>
              <a:t>4. </a:t>
            </a:r>
            <a:r>
              <a:rPr lang="ar-DZ" sz="3200" b="1" dirty="0" smtClean="0">
                <a:solidFill>
                  <a:srgbClr val="FF0000"/>
                </a:solidFill>
              </a:rPr>
              <a:t>الحكومة والإدارات العمومية: </a:t>
            </a:r>
            <a:r>
              <a:rPr lang="ar-DZ" sz="3200" b="1" dirty="0" smtClean="0"/>
              <a:t>إعانات الاستغلال والاستثمار، الإعفاءات الضريبية والجمركية.</a:t>
            </a:r>
            <a:endParaRPr lang="fr-FR" sz="3200" b="1" dirty="0"/>
          </a:p>
        </p:txBody>
      </p:sp>
      <p:sp>
        <p:nvSpPr>
          <p:cNvPr id="5" name="Rectangle 4"/>
          <p:cNvSpPr/>
          <p:nvPr/>
        </p:nvSpPr>
        <p:spPr>
          <a:xfrm>
            <a:off x="4191000" y="649069"/>
            <a:ext cx="4270721" cy="646331"/>
          </a:xfrm>
          <a:prstGeom prst="rect">
            <a:avLst/>
          </a:prstGeom>
        </p:spPr>
        <p:txBody>
          <a:bodyPr wrap="none">
            <a:spAutoFit/>
          </a:bodyPr>
          <a:lstStyle/>
          <a:p>
            <a:pPr algn="just" rtl="1"/>
            <a:r>
              <a:rPr lang="ar-DZ" sz="3600" b="1" dirty="0" smtClean="0">
                <a:solidFill>
                  <a:srgbClr val="FF0000"/>
                </a:solidFill>
              </a:rPr>
              <a:t>6. مكونات البيئة التمويلية:</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2004795" y="228600"/>
            <a:ext cx="3874779" cy="646331"/>
          </a:xfrm>
          <a:prstGeom prst="rect">
            <a:avLst/>
          </a:prstGeom>
        </p:spPr>
        <p:txBody>
          <a:bodyPr wrap="none">
            <a:spAutoFit/>
          </a:bodyPr>
          <a:lstStyle/>
          <a:p>
            <a:pPr algn="r" rtl="1"/>
            <a:r>
              <a:rPr lang="ar-DZ" sz="3600" b="1" dirty="0" smtClean="0">
                <a:solidFill>
                  <a:srgbClr val="FF0000"/>
                </a:solidFill>
              </a:rPr>
              <a:t>البيئة التمويلية للمؤسسة</a:t>
            </a:r>
            <a:endParaRPr lang="fr-FR" sz="3600" dirty="0"/>
          </a:p>
        </p:txBody>
      </p:sp>
      <p:grpSp>
        <p:nvGrpSpPr>
          <p:cNvPr id="36" name="Groupe 35"/>
          <p:cNvGrpSpPr/>
          <p:nvPr/>
        </p:nvGrpSpPr>
        <p:grpSpPr>
          <a:xfrm>
            <a:off x="-42" y="914400"/>
            <a:ext cx="9144084" cy="5865876"/>
            <a:chOff x="-42" y="1066800"/>
            <a:chExt cx="9144084" cy="5865876"/>
          </a:xfrm>
        </p:grpSpPr>
        <p:grpSp>
          <p:nvGrpSpPr>
            <p:cNvPr id="1026" name="Group 2"/>
            <p:cNvGrpSpPr>
              <a:grpSpLocks/>
            </p:cNvGrpSpPr>
            <p:nvPr/>
          </p:nvGrpSpPr>
          <p:grpSpPr bwMode="auto">
            <a:xfrm>
              <a:off x="-42" y="1066800"/>
              <a:ext cx="9144084" cy="5865876"/>
              <a:chOff x="324" y="445"/>
              <a:chExt cx="11157" cy="7698"/>
            </a:xfrm>
          </p:grpSpPr>
          <p:sp>
            <p:nvSpPr>
              <p:cNvPr id="1027" name="Text Box 3"/>
              <p:cNvSpPr txBox="1">
                <a:spLocks noChangeArrowheads="1"/>
              </p:cNvSpPr>
              <p:nvPr/>
            </p:nvSpPr>
            <p:spPr bwMode="auto">
              <a:xfrm>
                <a:off x="3857" y="445"/>
                <a:ext cx="4091" cy="161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الحكومة والإدارات العمومية</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إعانات الاستغلال والاستثمار</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الإعفاءات الضريبية والجمركية</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28" name="AutoShape 4"/>
              <p:cNvCxnSpPr>
                <a:cxnSpLocks noChangeShapeType="1"/>
              </p:cNvCxnSpPr>
              <p:nvPr/>
            </p:nvCxnSpPr>
            <p:spPr bwMode="auto">
              <a:xfrm>
                <a:off x="5903" y="2055"/>
                <a:ext cx="0" cy="570"/>
              </a:xfrm>
              <a:prstGeom prst="straightConnector1">
                <a:avLst/>
              </a:prstGeom>
              <a:noFill/>
              <a:ln w="38100">
                <a:solidFill>
                  <a:srgbClr val="000000"/>
                </a:solidFill>
                <a:round/>
                <a:headEnd/>
                <a:tailEnd type="triangle" w="med" len="med"/>
              </a:ln>
            </p:spPr>
          </p:cxnSp>
          <p:sp>
            <p:nvSpPr>
              <p:cNvPr id="1029" name="Text Box 5"/>
              <p:cNvSpPr txBox="1">
                <a:spLocks noChangeArrowheads="1"/>
              </p:cNvSpPr>
              <p:nvPr/>
            </p:nvSpPr>
            <p:spPr bwMode="auto">
              <a:xfrm>
                <a:off x="3578" y="6578"/>
                <a:ext cx="4649" cy="156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أسواق السلع وعوامل الإنتاج</a:t>
                </a:r>
              </a:p>
              <a:p>
                <a:pPr marL="0" marR="0" lvl="0" indent="0" algn="just"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a:t>
                </a:r>
                <a:r>
                  <a:rPr kumimoji="0" lang="ar-DZ" sz="2400" b="1" i="0" u="none" strike="noStrike" cap="none" normalizeH="0" baseline="0" dirty="0" err="1" smtClean="0">
                    <a:ln>
                      <a:noFill/>
                    </a:ln>
                    <a:solidFill>
                      <a:schemeClr val="tx1"/>
                    </a:solidFill>
                    <a:effectLst/>
                    <a:latin typeface="Arial" pitchFamily="34" charset="0"/>
                    <a:ea typeface="Arial" pitchFamily="34" charset="0"/>
                    <a:cs typeface="Arial" pitchFamily="34" charset="0"/>
                  </a:rPr>
                  <a:t>مودري</a:t>
                </a: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 المواد،</a:t>
                </a:r>
                <a:r>
                  <a:rPr kumimoji="0" lang="ar-DZ" sz="2400" b="1" i="0" u="none" strike="noStrike" cap="none" normalizeH="0" dirty="0" smtClean="0">
                    <a:ln>
                      <a:noFill/>
                    </a:ln>
                    <a:solidFill>
                      <a:schemeClr val="tx1"/>
                    </a:solidFill>
                    <a:effectLst/>
                    <a:latin typeface="Arial" pitchFamily="34" charset="0"/>
                    <a:ea typeface="Arial" pitchFamily="34" charset="0"/>
                    <a:cs typeface="Arial" pitchFamily="34" charset="0"/>
                  </a:rPr>
                  <a:t> ال</a:t>
                </a: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خدمات والتثبيتات)</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ائتمان تجاري: أوراق تجارية</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0" name="AutoShape 6"/>
              <p:cNvCxnSpPr>
                <a:cxnSpLocks noChangeShapeType="1"/>
              </p:cNvCxnSpPr>
              <p:nvPr/>
            </p:nvCxnSpPr>
            <p:spPr bwMode="auto">
              <a:xfrm flipV="1">
                <a:off x="6000" y="6103"/>
                <a:ext cx="0" cy="495"/>
              </a:xfrm>
              <a:prstGeom prst="straightConnector1">
                <a:avLst/>
              </a:prstGeom>
              <a:noFill/>
              <a:ln w="38100">
                <a:solidFill>
                  <a:srgbClr val="000000"/>
                </a:solidFill>
                <a:round/>
                <a:headEnd/>
                <a:tailEnd type="triangle" w="med" len="med"/>
              </a:ln>
            </p:spPr>
          </p:cxnSp>
          <p:sp>
            <p:nvSpPr>
              <p:cNvPr id="1031" name="Text Box 7"/>
              <p:cNvSpPr txBox="1">
                <a:spLocks noChangeArrowheads="1"/>
              </p:cNvSpPr>
              <p:nvPr/>
            </p:nvSpPr>
            <p:spPr bwMode="auto">
              <a:xfrm>
                <a:off x="8785" y="2845"/>
                <a:ext cx="2696" cy="30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سوق رأس المال</a:t>
                </a:r>
              </a:p>
              <a:p>
                <a:pPr marL="0" marR="0" lvl="0" indent="0" algn="ctr" defTabSz="914400" rtl="1" eaLnBrk="1" fontAlgn="base" latinLnBrk="0" hangingPunct="1">
                  <a:lnSpc>
                    <a:spcPct val="100000"/>
                  </a:lnSpc>
                  <a:spcBef>
                    <a:spcPct val="0"/>
                  </a:spcBef>
                  <a:spcAft>
                    <a:spcPct val="0"/>
                  </a:spcAft>
                  <a:buClrTx/>
                  <a:buSzTx/>
                  <a:buFontTx/>
                  <a:buNone/>
                  <a:tabLst/>
                </a:pPr>
                <a:r>
                  <a:rPr lang="ar-DZ" sz="2400" b="1" dirty="0" smtClean="0">
                    <a:solidFill>
                      <a:srgbClr val="FF0000"/>
                    </a:solidFill>
                    <a:latin typeface="Arial" pitchFamily="34" charset="0"/>
                    <a:ea typeface="Arial" pitchFamily="34" charset="0"/>
                    <a:cs typeface="Arial" pitchFamily="34" charset="0"/>
                  </a:rPr>
                  <a:t>أموال </a:t>
                </a:r>
                <a:r>
                  <a:rPr lang="ar-DZ" sz="2400" b="1" dirty="0" err="1" smtClean="0">
                    <a:solidFill>
                      <a:srgbClr val="FF0000"/>
                    </a:solidFill>
                    <a:latin typeface="Arial" pitchFamily="34" charset="0"/>
                    <a:ea typeface="Arial" pitchFamily="34" charset="0"/>
                    <a:cs typeface="Arial" pitchFamily="34" charset="0"/>
                  </a:rPr>
                  <a:t>ط</a:t>
                </a:r>
                <a:r>
                  <a:rPr lang="ar-DZ" sz="2400" b="1" dirty="0" smtClean="0">
                    <a:solidFill>
                      <a:srgbClr val="FF0000"/>
                    </a:solidFill>
                    <a:latin typeface="Arial" pitchFamily="34" charset="0"/>
                    <a:ea typeface="Arial" pitchFamily="34" charset="0"/>
                    <a:cs typeface="Arial" pitchFamily="34" charset="0"/>
                  </a:rPr>
                  <a:t> أ</a:t>
                </a:r>
                <a:endPar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سوق أولي</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سوق ثانوي</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أسهم ممتازة وعادية </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سندات</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2" name="Text Box 8"/>
              <p:cNvSpPr txBox="1">
                <a:spLocks noChangeArrowheads="1"/>
              </p:cNvSpPr>
              <p:nvPr/>
            </p:nvSpPr>
            <p:spPr bwMode="auto">
              <a:xfrm>
                <a:off x="324" y="2845"/>
                <a:ext cx="2603" cy="31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سوق النقد </a:t>
                </a: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أموال </a:t>
                </a:r>
                <a:r>
                  <a:rPr kumimoji="0" lang="ar-DZ" sz="2000" b="1" i="0" u="none" strike="noStrike" cap="none" normalizeH="0" baseline="0" dirty="0" err="1" smtClean="0">
                    <a:ln>
                      <a:noFill/>
                    </a:ln>
                    <a:solidFill>
                      <a:srgbClr val="FF0000"/>
                    </a:solidFill>
                    <a:effectLst/>
                    <a:latin typeface="Arial" pitchFamily="34" charset="0"/>
                    <a:ea typeface="Arial" pitchFamily="34" charset="0"/>
                    <a:cs typeface="Arial" pitchFamily="34" charset="0"/>
                  </a:rPr>
                  <a:t>ق</a:t>
                </a:r>
                <a:r>
                  <a:rPr kumimoji="0" lang="ar-DZ" sz="2000" b="1" i="0" u="none" strike="noStrike" cap="none" normalizeH="0" dirty="0" smtClean="0">
                    <a:ln>
                      <a:noFill/>
                    </a:ln>
                    <a:solidFill>
                      <a:srgbClr val="FF0000"/>
                    </a:solidFill>
                    <a:effectLst/>
                    <a:latin typeface="Arial" pitchFamily="34" charset="0"/>
                    <a:ea typeface="Arial" pitchFamily="34" charset="0"/>
                    <a:cs typeface="Arial" pitchFamily="34" charset="0"/>
                  </a:rPr>
                  <a:t> أ</a:t>
                </a:r>
                <a:endPar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ct val="0"/>
                  </a:spcAft>
                  <a:buClrTx/>
                  <a:buSzTx/>
                  <a:buFontTx/>
                  <a:buNone/>
                  <a:tabLst/>
                </a:pPr>
                <a:r>
                  <a:rPr kumimoji="0" lang="ar-DZ" sz="2200" b="1" i="0" u="none" strike="noStrike" cap="none" normalizeH="0" baseline="0" dirty="0" smtClean="0">
                    <a:ln>
                      <a:noFill/>
                    </a:ln>
                    <a:solidFill>
                      <a:schemeClr val="tx1"/>
                    </a:solidFill>
                    <a:effectLst/>
                    <a:latin typeface="Arial" pitchFamily="34" charset="0"/>
                    <a:ea typeface="Arial" pitchFamily="34" charset="0"/>
                    <a:cs typeface="Arial" pitchFamily="34" charset="0"/>
                  </a:rPr>
                  <a:t>بنوك تجارية، خزينة </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200" b="1" i="0" u="none" strike="noStrike" cap="none" normalizeH="0" baseline="0" dirty="0" smtClean="0">
                    <a:ln>
                      <a:noFill/>
                    </a:ln>
                    <a:solidFill>
                      <a:schemeClr val="tx1"/>
                    </a:solidFill>
                    <a:effectLst/>
                    <a:latin typeface="Arial" pitchFamily="34" charset="0"/>
                    <a:ea typeface="Arial" pitchFamily="34" charset="0"/>
                    <a:cs typeface="Arial" pitchFamily="34" charset="0"/>
                  </a:rPr>
                  <a:t>قروض </a:t>
                </a:r>
                <a:r>
                  <a:rPr kumimoji="0" lang="ar-DZ" sz="2200" b="1" i="0" u="none" strike="noStrike" cap="none" normalizeH="0" baseline="0" dirty="0" err="1" smtClean="0">
                    <a:ln>
                      <a:noFill/>
                    </a:ln>
                    <a:solidFill>
                      <a:schemeClr val="tx1"/>
                    </a:solidFill>
                    <a:effectLst/>
                    <a:latin typeface="Arial" pitchFamily="34" charset="0"/>
                    <a:ea typeface="Arial" pitchFamily="34" charset="0"/>
                    <a:cs typeface="Arial" pitchFamily="34" charset="0"/>
                  </a:rPr>
                  <a:t>ق</a:t>
                </a:r>
                <a:r>
                  <a:rPr kumimoji="0" lang="ar-DZ" sz="2200" b="1" i="0" u="none" strike="noStrike" cap="none" normalizeH="0" baseline="0" dirty="0" smtClean="0">
                    <a:ln>
                      <a:noFill/>
                    </a:ln>
                    <a:solidFill>
                      <a:schemeClr val="tx1"/>
                    </a:solidFill>
                    <a:effectLst/>
                    <a:latin typeface="Arial" pitchFamily="34" charset="0"/>
                    <a:ea typeface="Arial" pitchFamily="34" charset="0"/>
                    <a:cs typeface="Arial" pitchFamily="34" charset="0"/>
                  </a:rPr>
                  <a:t> أ؛</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200" b="1" i="0" u="none" strike="noStrike" cap="none" normalizeH="0" baseline="0" dirty="0" smtClean="0">
                    <a:ln>
                      <a:noFill/>
                    </a:ln>
                    <a:solidFill>
                      <a:schemeClr val="tx1"/>
                    </a:solidFill>
                    <a:effectLst/>
                    <a:latin typeface="Arial" pitchFamily="34" charset="0"/>
                    <a:ea typeface="Arial" pitchFamily="34" charset="0"/>
                    <a:cs typeface="Arial" pitchFamily="34" charset="0"/>
                  </a:rPr>
                  <a:t>شهادات</a:t>
                </a:r>
                <a:r>
                  <a:rPr kumimoji="0" lang="ar-DZ" sz="2200" b="1" i="0" u="none" strike="noStrike" cap="none" normalizeH="0" dirty="0" smtClean="0">
                    <a:ln>
                      <a:noFill/>
                    </a:ln>
                    <a:solidFill>
                      <a:schemeClr val="tx1"/>
                    </a:solidFill>
                    <a:effectLst/>
                    <a:latin typeface="Arial" pitchFamily="34" charset="0"/>
                    <a:ea typeface="Arial" pitchFamily="34" charset="0"/>
                    <a:cs typeface="Arial" pitchFamily="34" charset="0"/>
                  </a:rPr>
                  <a:t> </a:t>
                </a:r>
                <a:r>
                  <a:rPr kumimoji="0" lang="ar-DZ" sz="2200" b="1" i="0" u="none" strike="noStrike" cap="none" normalizeH="0" baseline="0" dirty="0" smtClean="0">
                    <a:ln>
                      <a:noFill/>
                    </a:ln>
                    <a:solidFill>
                      <a:schemeClr val="tx1"/>
                    </a:solidFill>
                    <a:effectLst/>
                    <a:latin typeface="Arial" pitchFamily="34" charset="0"/>
                    <a:ea typeface="Arial" pitchFamily="34" charset="0"/>
                    <a:cs typeface="Arial" pitchFamily="34" charset="0"/>
                  </a:rPr>
                  <a:t>إيداع،</a:t>
                </a:r>
              </a:p>
              <a:p>
                <a:pPr marL="0" marR="0" lvl="0" indent="0" algn="just" defTabSz="914400" rtl="1" eaLnBrk="1" fontAlgn="base" latinLnBrk="0" hangingPunct="1">
                  <a:lnSpc>
                    <a:spcPct val="100000"/>
                  </a:lnSpc>
                  <a:spcBef>
                    <a:spcPct val="0"/>
                  </a:spcBef>
                  <a:spcAft>
                    <a:spcPct val="0"/>
                  </a:spcAft>
                  <a:buClrTx/>
                  <a:buSzTx/>
                  <a:buFontTx/>
                  <a:buNone/>
                  <a:tabLst/>
                </a:pPr>
                <a:r>
                  <a:rPr kumimoji="0" lang="ar-DZ" sz="2200" b="1" i="0" u="none" strike="noStrike" cap="none" normalizeH="0" baseline="0" dirty="0" smtClean="0">
                    <a:ln>
                      <a:noFill/>
                    </a:ln>
                    <a:solidFill>
                      <a:schemeClr val="tx1"/>
                    </a:solidFill>
                    <a:effectLst/>
                    <a:latin typeface="Arial" pitchFamily="34" charset="0"/>
                    <a:ea typeface="Arial" pitchFamily="34" charset="0"/>
                    <a:cs typeface="Arial" pitchFamily="34" charset="0"/>
                  </a:rPr>
                  <a:t>ودائع لأجل؛</a:t>
                </a:r>
              </a:p>
              <a:p>
                <a:pPr marL="0" marR="0" lvl="0" indent="0" algn="just" defTabSz="914400" rtl="1" eaLnBrk="1" fontAlgn="base" latinLnBrk="0" hangingPunct="1">
                  <a:lnSpc>
                    <a:spcPct val="100000"/>
                  </a:lnSpc>
                  <a:spcBef>
                    <a:spcPct val="0"/>
                  </a:spcBef>
                  <a:spcAft>
                    <a:spcPct val="0"/>
                  </a:spcAft>
                  <a:buClrTx/>
                  <a:buSzTx/>
                  <a:buFontTx/>
                  <a:buNone/>
                  <a:tabLst/>
                </a:pPr>
                <a:r>
                  <a:rPr kumimoji="0" lang="ar-DZ" sz="2200" b="1" i="0" u="none" strike="noStrike" cap="none" normalizeH="0" baseline="0" dirty="0" smtClean="0">
                    <a:ln>
                      <a:noFill/>
                    </a:ln>
                    <a:solidFill>
                      <a:schemeClr val="tx1"/>
                    </a:solidFill>
                    <a:effectLst/>
                    <a:latin typeface="Arial" pitchFamily="34" charset="0"/>
                    <a:ea typeface="Arial" pitchFamily="34" charset="0"/>
                    <a:cs typeface="Arial" pitchFamily="34" charset="0"/>
                  </a:rPr>
                  <a:t>قبولات بنكية؛</a:t>
                </a:r>
              </a:p>
              <a:p>
                <a:pPr marL="0" marR="0" lvl="0" indent="0" algn="just" defTabSz="914400" rtl="1" eaLnBrk="1" fontAlgn="base" latinLnBrk="0" hangingPunct="1">
                  <a:lnSpc>
                    <a:spcPct val="100000"/>
                  </a:lnSpc>
                  <a:spcBef>
                    <a:spcPct val="0"/>
                  </a:spcBef>
                  <a:spcAft>
                    <a:spcPct val="0"/>
                  </a:spcAft>
                  <a:buClrTx/>
                  <a:buSzTx/>
                  <a:buFontTx/>
                  <a:buNone/>
                  <a:tabLst/>
                </a:pPr>
                <a:r>
                  <a:rPr kumimoji="0" lang="ar-DZ" sz="2200" b="1" i="0" u="none" strike="noStrike" cap="none" normalizeH="0" baseline="0" dirty="0" smtClean="0">
                    <a:ln>
                      <a:noFill/>
                    </a:ln>
                    <a:solidFill>
                      <a:schemeClr val="tx1"/>
                    </a:solidFill>
                    <a:effectLst/>
                    <a:latin typeface="Arial" pitchFamily="34" charset="0"/>
                    <a:ea typeface="Arial" pitchFamily="34" charset="0"/>
                    <a:cs typeface="Arial" pitchFamily="34" charset="0"/>
                  </a:rPr>
                  <a:t>أذونات الخزينة...</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3" name="AutoShape 9"/>
              <p:cNvCxnSpPr>
                <a:cxnSpLocks noChangeShapeType="1"/>
              </p:cNvCxnSpPr>
              <p:nvPr/>
            </p:nvCxnSpPr>
            <p:spPr bwMode="auto">
              <a:xfrm>
                <a:off x="2790" y="4245"/>
                <a:ext cx="570" cy="0"/>
              </a:xfrm>
              <a:prstGeom prst="straightConnector1">
                <a:avLst/>
              </a:prstGeom>
              <a:noFill/>
              <a:ln w="38100">
                <a:solidFill>
                  <a:srgbClr val="000000"/>
                </a:solidFill>
                <a:round/>
                <a:headEnd/>
                <a:tailEnd type="triangle" w="med" len="med"/>
              </a:ln>
            </p:spPr>
          </p:cxnSp>
          <p:cxnSp>
            <p:nvCxnSpPr>
              <p:cNvPr id="1034" name="AutoShape 10"/>
              <p:cNvCxnSpPr>
                <a:cxnSpLocks noChangeShapeType="1"/>
              </p:cNvCxnSpPr>
              <p:nvPr/>
            </p:nvCxnSpPr>
            <p:spPr bwMode="auto">
              <a:xfrm flipH="1">
                <a:off x="8520" y="4395"/>
                <a:ext cx="630" cy="0"/>
              </a:xfrm>
              <a:prstGeom prst="straightConnector1">
                <a:avLst/>
              </a:prstGeom>
              <a:noFill/>
              <a:ln w="38100">
                <a:solidFill>
                  <a:srgbClr val="000000"/>
                </a:solidFill>
                <a:round/>
                <a:headEnd/>
                <a:tailEnd type="triangle" w="med" len="med"/>
              </a:ln>
            </p:spPr>
          </p:cxnSp>
          <p:grpSp>
            <p:nvGrpSpPr>
              <p:cNvPr id="1035" name="Group 11"/>
              <p:cNvGrpSpPr>
                <a:grpSpLocks/>
              </p:cNvGrpSpPr>
              <p:nvPr/>
            </p:nvGrpSpPr>
            <p:grpSpPr bwMode="auto">
              <a:xfrm>
                <a:off x="3360" y="2625"/>
                <a:ext cx="5190" cy="3520"/>
                <a:chOff x="3360" y="2625"/>
                <a:chExt cx="5190" cy="3520"/>
              </a:xfrm>
            </p:grpSpPr>
            <p:grpSp>
              <p:nvGrpSpPr>
                <p:cNvPr id="1036" name="Group 12"/>
                <p:cNvGrpSpPr>
                  <a:grpSpLocks/>
                </p:cNvGrpSpPr>
                <p:nvPr/>
              </p:nvGrpSpPr>
              <p:grpSpPr bwMode="auto">
                <a:xfrm>
                  <a:off x="3360" y="2625"/>
                  <a:ext cx="5190" cy="3520"/>
                  <a:chOff x="3765" y="2625"/>
                  <a:chExt cx="5190" cy="3520"/>
                </a:xfrm>
              </p:grpSpPr>
              <p:sp>
                <p:nvSpPr>
                  <p:cNvPr id="1037" name="Text Box 13"/>
                  <p:cNvSpPr txBox="1">
                    <a:spLocks noChangeArrowheads="1"/>
                  </p:cNvSpPr>
                  <p:nvPr/>
                </p:nvSpPr>
                <p:spPr bwMode="auto">
                  <a:xfrm>
                    <a:off x="3765" y="2625"/>
                    <a:ext cx="5190" cy="35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Text Box 14"/>
                  <p:cNvSpPr txBox="1">
                    <a:spLocks noChangeArrowheads="1"/>
                  </p:cNvSpPr>
                  <p:nvPr/>
                </p:nvSpPr>
                <p:spPr bwMode="auto">
                  <a:xfrm>
                    <a:off x="7423" y="3420"/>
                    <a:ext cx="1395"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الاستغلال</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9" name="AutoShape 15"/>
                  <p:cNvCxnSpPr>
                    <a:cxnSpLocks noChangeShapeType="1"/>
                  </p:cNvCxnSpPr>
                  <p:nvPr/>
                </p:nvCxnSpPr>
                <p:spPr bwMode="auto">
                  <a:xfrm flipH="1">
                    <a:off x="6772" y="3675"/>
                    <a:ext cx="660" cy="0"/>
                  </a:xfrm>
                  <a:prstGeom prst="straightConnector1">
                    <a:avLst/>
                  </a:prstGeom>
                  <a:noFill/>
                  <a:ln w="38100">
                    <a:solidFill>
                      <a:srgbClr val="000000"/>
                    </a:solidFill>
                    <a:round/>
                    <a:headEnd/>
                    <a:tailEnd type="triangle" w="med" len="med"/>
                  </a:ln>
                </p:spPr>
              </p:cxnSp>
              <p:sp>
                <p:nvSpPr>
                  <p:cNvPr id="1040" name="Text Box 16"/>
                  <p:cNvSpPr txBox="1">
                    <a:spLocks noChangeArrowheads="1"/>
                  </p:cNvSpPr>
                  <p:nvPr/>
                </p:nvSpPr>
                <p:spPr bwMode="auto">
                  <a:xfrm>
                    <a:off x="3983" y="3367"/>
                    <a:ext cx="2677" cy="5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قدرة التمويل الذاتي</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41" name="AutoShape 17"/>
                  <p:cNvCxnSpPr>
                    <a:cxnSpLocks noChangeShapeType="1"/>
                  </p:cNvCxnSpPr>
                  <p:nvPr/>
                </p:nvCxnSpPr>
                <p:spPr bwMode="auto">
                  <a:xfrm rot="10800000" flipV="1">
                    <a:off x="4845" y="3886"/>
                    <a:ext cx="998" cy="388"/>
                  </a:xfrm>
                  <a:prstGeom prst="straightConnector1">
                    <a:avLst/>
                  </a:prstGeom>
                  <a:noFill/>
                  <a:ln w="38100">
                    <a:solidFill>
                      <a:srgbClr val="000000"/>
                    </a:solidFill>
                    <a:round/>
                    <a:headEnd/>
                    <a:tailEnd type="triangle" w="med" len="med"/>
                  </a:ln>
                </p:spPr>
              </p:cxnSp>
              <p:sp>
                <p:nvSpPr>
                  <p:cNvPr id="1042" name="Text Box 18"/>
                  <p:cNvSpPr txBox="1">
                    <a:spLocks noChangeArrowheads="1"/>
                  </p:cNvSpPr>
                  <p:nvPr/>
                </p:nvSpPr>
                <p:spPr bwMode="auto">
                  <a:xfrm>
                    <a:off x="3910" y="4324"/>
                    <a:ext cx="1933"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tx1"/>
                        </a:solidFill>
                        <a:effectLst/>
                        <a:latin typeface="Arial" pitchFamily="34" charset="0"/>
                        <a:ea typeface="Arial" pitchFamily="34" charset="0"/>
                        <a:cs typeface="Arial" pitchFamily="34" charset="0"/>
                      </a:rPr>
                      <a:t>توزيعات أرباح</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3" name="Text Box 19"/>
                  <p:cNvSpPr txBox="1">
                    <a:spLocks noChangeArrowheads="1"/>
                  </p:cNvSpPr>
                  <p:nvPr/>
                </p:nvSpPr>
                <p:spPr bwMode="auto">
                  <a:xfrm>
                    <a:off x="5750" y="4225"/>
                    <a:ext cx="3161" cy="8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tx1"/>
                        </a:solidFill>
                        <a:effectLst/>
                        <a:latin typeface="Arial" pitchFamily="34" charset="0"/>
                        <a:ea typeface="Arial" pitchFamily="34" charset="0"/>
                        <a:cs typeface="Arial" pitchFamily="34" charset="0"/>
                      </a:rPr>
                      <a:t>أرباح محتجزة              ( تمويل ذاتي)</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44" name="AutoShape 20"/>
                  <p:cNvCxnSpPr>
                    <a:cxnSpLocks noChangeShapeType="1"/>
                  </p:cNvCxnSpPr>
                  <p:nvPr/>
                </p:nvCxnSpPr>
                <p:spPr bwMode="auto">
                  <a:xfrm>
                    <a:off x="5936" y="3886"/>
                    <a:ext cx="994" cy="388"/>
                  </a:xfrm>
                  <a:prstGeom prst="straightConnector1">
                    <a:avLst/>
                  </a:prstGeom>
                  <a:noFill/>
                  <a:ln w="38100">
                    <a:solidFill>
                      <a:srgbClr val="000000"/>
                    </a:solidFill>
                    <a:round/>
                    <a:headEnd/>
                    <a:tailEnd type="triangle" w="med" len="med"/>
                  </a:ln>
                </p:spPr>
              </p:cxnSp>
              <p:cxnSp>
                <p:nvCxnSpPr>
                  <p:cNvPr id="1045" name="AutoShape 21"/>
                  <p:cNvCxnSpPr>
                    <a:cxnSpLocks noChangeShapeType="1"/>
                  </p:cNvCxnSpPr>
                  <p:nvPr/>
                </p:nvCxnSpPr>
                <p:spPr bwMode="auto">
                  <a:xfrm>
                    <a:off x="7260" y="5206"/>
                    <a:ext cx="0" cy="300"/>
                  </a:xfrm>
                  <a:prstGeom prst="straightConnector1">
                    <a:avLst/>
                  </a:prstGeom>
                  <a:noFill/>
                  <a:ln w="38100">
                    <a:solidFill>
                      <a:srgbClr val="000000"/>
                    </a:solidFill>
                    <a:round/>
                    <a:headEnd/>
                    <a:tailEnd type="triangle" w="med" len="med"/>
                  </a:ln>
                </p:spPr>
              </p:cxnSp>
              <p:sp>
                <p:nvSpPr>
                  <p:cNvPr id="1046" name="Text Box 22"/>
                  <p:cNvSpPr txBox="1">
                    <a:spLocks noChangeArrowheads="1"/>
                  </p:cNvSpPr>
                  <p:nvPr/>
                </p:nvSpPr>
                <p:spPr bwMode="auto">
                  <a:xfrm>
                    <a:off x="6215" y="5511"/>
                    <a:ext cx="2696"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تمويل</a:t>
                    </a: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 الاستثمارات</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1047" name="Text Box 23"/>
                <p:cNvSpPr txBox="1">
                  <a:spLocks noChangeArrowheads="1"/>
                </p:cNvSpPr>
                <p:nvPr/>
              </p:nvSpPr>
              <p:spPr bwMode="auto">
                <a:xfrm>
                  <a:off x="5055" y="2820"/>
                  <a:ext cx="2160"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المؤسسة</a:t>
                  </a:r>
                  <a:endParaRPr kumimoji="0" lang="fr-FR" sz="1800" b="0" i="0" u="none" strike="noStrike" cap="none" normalizeH="0" baseline="0" dirty="0" smtClean="0">
                    <a:ln>
                      <a:noFill/>
                    </a:ln>
                    <a:solidFill>
                      <a:srgbClr val="FF0000"/>
                    </a:solidFill>
                    <a:effectLst/>
                    <a:latin typeface="Arial" pitchFamily="34" charset="0"/>
                    <a:cs typeface="Arial" pitchFamily="34" charset="0"/>
                  </a:endParaRPr>
                </a:p>
              </p:txBody>
            </p:sp>
          </p:grpSp>
        </p:grpSp>
        <p:sp>
          <p:nvSpPr>
            <p:cNvPr id="28" name="Text Box 22"/>
            <p:cNvSpPr txBox="1">
              <a:spLocks noChangeArrowheads="1"/>
            </p:cNvSpPr>
            <p:nvPr/>
          </p:nvSpPr>
          <p:spPr bwMode="auto">
            <a:xfrm>
              <a:off x="2591005" y="4876800"/>
              <a:ext cx="1980995" cy="3771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استثمار </a:t>
              </a: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الفوائض</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2" name="AutoShape 21"/>
            <p:cNvCxnSpPr>
              <a:cxnSpLocks noChangeShapeType="1"/>
            </p:cNvCxnSpPr>
            <p:nvPr/>
          </p:nvCxnSpPr>
          <p:spPr bwMode="auto">
            <a:xfrm>
              <a:off x="3429000" y="4695670"/>
              <a:ext cx="0" cy="228600"/>
            </a:xfrm>
            <a:prstGeom prst="straightConnector1">
              <a:avLst/>
            </a:prstGeom>
            <a:noFill/>
            <a:ln w="38100">
              <a:solidFill>
                <a:srgbClr val="000000"/>
              </a:solidFill>
              <a:round/>
              <a:headEnd/>
              <a:tailEnd type="triangle" w="med" len="med"/>
            </a:ln>
          </p:spPr>
        </p:cxnSp>
        <p:cxnSp>
          <p:nvCxnSpPr>
            <p:cNvPr id="34" name="Connecteur droit 33"/>
            <p:cNvCxnSpPr/>
            <p:nvPr/>
          </p:nvCxnSpPr>
          <p:spPr>
            <a:xfrm rot="10800000">
              <a:off x="3429000" y="4694420"/>
              <a:ext cx="193498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304800"/>
            <a:ext cx="8534400" cy="3600986"/>
          </a:xfrm>
          <a:prstGeom prst="rect">
            <a:avLst/>
          </a:prstGeom>
        </p:spPr>
        <p:txBody>
          <a:bodyPr wrap="square">
            <a:spAutoFit/>
          </a:bodyPr>
          <a:lstStyle/>
          <a:p>
            <a:pPr algn="justLow" rtl="1"/>
            <a:r>
              <a:rPr lang="ar-DZ" sz="3600" b="1" dirty="0" smtClean="0">
                <a:solidFill>
                  <a:srgbClr val="FF0000"/>
                </a:solidFill>
                <a:latin typeface="Times New Roman" pitchFamily="18" charset="0"/>
                <a:cs typeface="Times New Roman" pitchFamily="18" charset="0"/>
              </a:rPr>
              <a:t>أهمية التمويل</a:t>
            </a:r>
          </a:p>
          <a:p>
            <a:pPr algn="justLow" rtl="1"/>
            <a:r>
              <a:rPr lang="ar-DZ" sz="3200" b="1" dirty="0" smtClean="0">
                <a:latin typeface="Times New Roman" pitchFamily="18" charset="0"/>
                <a:cs typeface="Times New Roman" pitchFamily="18" charset="0"/>
              </a:rPr>
              <a:t>    المهمة الأساسية للتمويل هي </a:t>
            </a:r>
            <a:r>
              <a:rPr lang="ar-DZ" sz="3200" b="1" dirty="0" smtClean="0">
                <a:latin typeface="Times New Roman" pitchFamily="18" charset="0"/>
                <a:cs typeface="Times New Roman" pitchFamily="18" charset="0"/>
              </a:rPr>
              <a:t>تكييف </a:t>
            </a:r>
            <a:r>
              <a:rPr lang="ar-DZ" sz="3200" b="1" dirty="0" smtClean="0">
                <a:solidFill>
                  <a:srgbClr val="FF0000"/>
                </a:solidFill>
                <a:latin typeface="Times New Roman" pitchFamily="18" charset="0"/>
                <a:cs typeface="Times New Roman" pitchFamily="18" charset="0"/>
              </a:rPr>
              <a:t>الموارد </a:t>
            </a:r>
            <a:r>
              <a:rPr lang="ar-DZ" sz="3200" b="1" dirty="0" smtClean="0">
                <a:solidFill>
                  <a:srgbClr val="FF0000"/>
                </a:solidFill>
                <a:latin typeface="Times New Roman" pitchFamily="18" charset="0"/>
                <a:cs typeface="Times New Roman" pitchFamily="18" charset="0"/>
              </a:rPr>
              <a:t>النقدية المتاحة </a:t>
            </a:r>
            <a:r>
              <a:rPr lang="ar-DZ" sz="3200" b="1" dirty="0" smtClean="0">
                <a:latin typeface="Times New Roman" pitchFamily="18" charset="0"/>
                <a:cs typeface="Times New Roman" pitchFamily="18" charset="0"/>
              </a:rPr>
              <a:t>مع </a:t>
            </a:r>
            <a:r>
              <a:rPr lang="ar-DZ" sz="3200" b="1" dirty="0" smtClean="0">
                <a:solidFill>
                  <a:srgbClr val="FF0000"/>
                </a:solidFill>
                <a:latin typeface="Times New Roman" pitchFamily="18" charset="0"/>
                <a:cs typeface="Times New Roman" pitchFamily="18" charset="0"/>
              </a:rPr>
              <a:t>العمليات المادية الضرورية</a:t>
            </a:r>
            <a:r>
              <a:rPr lang="ar-DZ" sz="3200" b="1" dirty="0" smtClean="0">
                <a:latin typeface="Times New Roman" pitchFamily="18" charset="0"/>
                <a:cs typeface="Times New Roman" pitchFamily="18" charset="0"/>
              </a:rPr>
              <a:t>، لتحقيق </a:t>
            </a:r>
            <a:r>
              <a:rPr lang="ar-DZ" sz="3200" b="1" dirty="0" smtClean="0">
                <a:solidFill>
                  <a:srgbClr val="FF0000"/>
                </a:solidFill>
                <a:latin typeface="Times New Roman" pitchFamily="18" charset="0"/>
                <a:cs typeface="Times New Roman" pitchFamily="18" charset="0"/>
              </a:rPr>
              <a:t>أعلى عائد ممكن،</a:t>
            </a:r>
            <a:r>
              <a:rPr lang="ar-DZ" sz="3200" b="1" dirty="0" smtClean="0">
                <a:latin typeface="Times New Roman" pitchFamily="18" charset="0"/>
                <a:cs typeface="Times New Roman" pitchFamily="18" charset="0"/>
              </a:rPr>
              <a:t> من خلال الدوران السريع للمخصصات المالية في عملية تجديد الإنتاج، وتحقيق مبدأ العقلانية والتوفير عند إنفاق هذه المخصصات في العمليات المادية التي يتم إنجازها على مستوى المجتمع والمؤسسات.</a:t>
            </a:r>
          </a:p>
        </p:txBody>
      </p:sp>
      <p:sp>
        <p:nvSpPr>
          <p:cNvPr id="5" name="Rectangle 4"/>
          <p:cNvSpPr/>
          <p:nvPr/>
        </p:nvSpPr>
        <p:spPr>
          <a:xfrm>
            <a:off x="304800" y="4379655"/>
            <a:ext cx="8382000" cy="2554545"/>
          </a:xfrm>
          <a:prstGeom prst="rect">
            <a:avLst/>
          </a:prstGeom>
        </p:spPr>
        <p:txBody>
          <a:bodyPr wrap="square">
            <a:spAutoFit/>
          </a:bodyPr>
          <a:lstStyle/>
          <a:p>
            <a:pPr algn="just" rtl="1"/>
            <a:r>
              <a:rPr lang="ar-DZ" sz="3200" b="1" dirty="0" smtClean="0"/>
              <a:t>   يمثل التمويل </a:t>
            </a:r>
            <a:r>
              <a:rPr lang="ar-DZ" sz="3200" b="1" dirty="0" smtClean="0">
                <a:solidFill>
                  <a:srgbClr val="FF0000"/>
                </a:solidFill>
              </a:rPr>
              <a:t>الدورة الدموية </a:t>
            </a:r>
            <a:r>
              <a:rPr lang="ar-DZ" sz="3200" b="1" dirty="0" smtClean="0"/>
              <a:t>للمؤسسة، حيث يجب </a:t>
            </a:r>
            <a:r>
              <a:rPr lang="ar-DZ" sz="3200" b="1" dirty="0" smtClean="0">
                <a:solidFill>
                  <a:srgbClr val="FF0000"/>
                </a:solidFill>
              </a:rPr>
              <a:t>ضخ الأموال </a:t>
            </a:r>
            <a:r>
              <a:rPr lang="ar-DZ" sz="3200" b="1" dirty="0" smtClean="0"/>
              <a:t>بدقة في الأنشطة والوظائف المختلفة، حتى تحقق </a:t>
            </a:r>
            <a:r>
              <a:rPr lang="ar-DZ" sz="3200" b="1" dirty="0" smtClean="0">
                <a:solidFill>
                  <a:srgbClr val="FF0000"/>
                </a:solidFill>
              </a:rPr>
              <a:t>الأهداف التشغيلية والاستثمارية</a:t>
            </a:r>
            <a:r>
              <a:rPr lang="ar-DZ" sz="3200" b="1" dirty="0" smtClean="0"/>
              <a:t> المسطرة، وبالتحديد: </a:t>
            </a:r>
            <a:r>
              <a:rPr lang="ar-DZ" sz="3200" b="1" dirty="0" smtClean="0">
                <a:solidFill>
                  <a:srgbClr val="FF0000"/>
                </a:solidFill>
              </a:rPr>
              <a:t>أن</a:t>
            </a:r>
            <a:r>
              <a:rPr lang="ar-DZ" sz="3200" b="1" dirty="0" smtClean="0"/>
              <a:t> </a:t>
            </a:r>
            <a:r>
              <a:rPr lang="ar-DZ" sz="3200" b="1" dirty="0" smtClean="0">
                <a:solidFill>
                  <a:srgbClr val="FF0000"/>
                </a:solidFill>
              </a:rPr>
              <a:t>تنتج الأموال أموالا إضافية</a:t>
            </a:r>
            <a:r>
              <a:rPr lang="ar-DZ" sz="3200" b="1" dirty="0" smtClean="0"/>
              <a:t>، وإلا تآكلت بسبب التضخم وعدم التشغيل الفعال للموارد.</a:t>
            </a:r>
            <a:endParaRPr lang="fr-FR" sz="32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10200" y="609600"/>
            <a:ext cx="2973891" cy="646331"/>
          </a:xfrm>
          <a:prstGeom prst="rect">
            <a:avLst/>
          </a:prstGeom>
        </p:spPr>
        <p:txBody>
          <a:bodyPr wrap="none">
            <a:spAutoFit/>
          </a:bodyPr>
          <a:lstStyle/>
          <a:p>
            <a:r>
              <a:rPr lang="ar-DZ" sz="3600" b="1" dirty="0" smtClean="0">
                <a:solidFill>
                  <a:srgbClr val="FF0000"/>
                </a:solidFill>
              </a:rPr>
              <a:t>عناصر المحاضرة:</a:t>
            </a:r>
            <a:endParaRPr lang="fr-FR" sz="3600" dirty="0">
              <a:solidFill>
                <a:srgbClr val="FF0000"/>
              </a:solidFill>
            </a:endParaRPr>
          </a:p>
        </p:txBody>
      </p:sp>
      <p:sp>
        <p:nvSpPr>
          <p:cNvPr id="5" name="Rectangle 4"/>
          <p:cNvSpPr/>
          <p:nvPr/>
        </p:nvSpPr>
        <p:spPr>
          <a:xfrm>
            <a:off x="4914414" y="1525012"/>
            <a:ext cx="3544560" cy="3046988"/>
          </a:xfrm>
          <a:prstGeom prst="rect">
            <a:avLst/>
          </a:prstGeom>
        </p:spPr>
        <p:txBody>
          <a:bodyPr wrap="none">
            <a:spAutoFit/>
          </a:bodyPr>
          <a:lstStyle/>
          <a:p>
            <a:pPr indent="1588" algn="r" rtl="1">
              <a:buAutoNum type="arabicPeriod"/>
            </a:pPr>
            <a:r>
              <a:rPr lang="ar-DZ" sz="3200" b="1" dirty="0" smtClean="0"/>
              <a:t> تعريف التمويل</a:t>
            </a:r>
          </a:p>
          <a:p>
            <a:pPr indent="1588" algn="r" rtl="1">
              <a:buAutoNum type="arabicPeriod"/>
            </a:pPr>
            <a:r>
              <a:rPr lang="ar-DZ" sz="3200" b="1" dirty="0" smtClean="0"/>
              <a:t> خصائص التمويل</a:t>
            </a:r>
          </a:p>
          <a:p>
            <a:pPr indent="1588" algn="r" rtl="1">
              <a:buAutoNum type="arabicPeriod"/>
            </a:pPr>
            <a:r>
              <a:rPr lang="ar-DZ" sz="3200" b="1" dirty="0" smtClean="0"/>
              <a:t> مبادئ التمويل</a:t>
            </a:r>
          </a:p>
          <a:p>
            <a:pPr indent="1588" algn="r" rtl="1">
              <a:buFontTx/>
              <a:buAutoNum type="arabicPeriod"/>
            </a:pPr>
            <a:r>
              <a:rPr lang="ar-DZ" sz="3200" b="1" dirty="0" smtClean="0"/>
              <a:t> </a:t>
            </a:r>
            <a:r>
              <a:rPr lang="ar-DZ" sz="3200" b="1" dirty="0" smtClean="0">
                <a:latin typeface="Times New Roman" pitchFamily="18" charset="0"/>
                <a:ea typeface="Arial" pitchFamily="34" charset="0"/>
                <a:cs typeface="Times New Roman" pitchFamily="18" charset="0"/>
              </a:rPr>
              <a:t>أنواع </a:t>
            </a:r>
            <a:r>
              <a:rPr lang="ar-DZ" sz="3200" b="1" dirty="0" smtClean="0">
                <a:latin typeface="Times New Roman" pitchFamily="18" charset="0"/>
                <a:ea typeface="Arial" pitchFamily="34" charset="0"/>
                <a:cs typeface="Times New Roman" pitchFamily="18" charset="0"/>
              </a:rPr>
              <a:t>مصادر </a:t>
            </a:r>
            <a:r>
              <a:rPr lang="ar-DZ" sz="3200" b="1" dirty="0" smtClean="0">
                <a:latin typeface="Times New Roman" pitchFamily="18" charset="0"/>
                <a:ea typeface="Arial" pitchFamily="34" charset="0"/>
                <a:cs typeface="Times New Roman" pitchFamily="18" charset="0"/>
              </a:rPr>
              <a:t>التمويل</a:t>
            </a:r>
            <a:endParaRPr lang="fr-FR" sz="3200" b="1" dirty="0" smtClean="0"/>
          </a:p>
          <a:p>
            <a:pPr indent="1588" algn="r" rtl="1">
              <a:buAutoNum type="arabicPeriod"/>
            </a:pPr>
            <a:r>
              <a:rPr lang="ar-DZ" sz="3200" b="1" dirty="0" smtClean="0"/>
              <a:t>مراحل قرار التمويل</a:t>
            </a:r>
          </a:p>
          <a:p>
            <a:pPr indent="1588" algn="r" rtl="1">
              <a:buAutoNum type="arabicPeriod"/>
            </a:pPr>
            <a:r>
              <a:rPr lang="ar-DZ" sz="3200" b="1" dirty="0" smtClean="0"/>
              <a:t>مكونات البيئة التمويلية</a:t>
            </a:r>
            <a:endParaRPr lang="fr-FR"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162800" y="609600"/>
            <a:ext cx="1398140" cy="707886"/>
          </a:xfrm>
          <a:prstGeom prst="rect">
            <a:avLst/>
          </a:prstGeom>
        </p:spPr>
        <p:txBody>
          <a:bodyPr wrap="none">
            <a:spAutoFit/>
          </a:bodyPr>
          <a:lstStyle/>
          <a:p>
            <a:pPr algn="r" rtl="1"/>
            <a:r>
              <a:rPr lang="ar-DZ" sz="4000" b="1" dirty="0" smtClean="0">
                <a:solidFill>
                  <a:srgbClr val="FF0000"/>
                </a:solidFill>
              </a:rPr>
              <a:t>تمهيد: </a:t>
            </a:r>
            <a:endParaRPr lang="fr-FR" sz="4000" dirty="0">
              <a:solidFill>
                <a:srgbClr val="FF0000"/>
              </a:solidFill>
            </a:endParaRPr>
          </a:p>
        </p:txBody>
      </p:sp>
      <p:sp>
        <p:nvSpPr>
          <p:cNvPr id="6" name="Rectangle 5"/>
          <p:cNvSpPr/>
          <p:nvPr/>
        </p:nvSpPr>
        <p:spPr>
          <a:xfrm>
            <a:off x="304800" y="1828800"/>
            <a:ext cx="8458200" cy="2062103"/>
          </a:xfrm>
          <a:prstGeom prst="rect">
            <a:avLst/>
          </a:prstGeom>
        </p:spPr>
        <p:txBody>
          <a:bodyPr wrap="square">
            <a:spAutoFit/>
          </a:bodyPr>
          <a:lstStyle/>
          <a:p>
            <a:pPr algn="just" rtl="1"/>
            <a:r>
              <a:rPr lang="ar-DZ" sz="3200" b="1" dirty="0" smtClean="0"/>
              <a:t>    يعد التمويل من أساسيات </a:t>
            </a:r>
            <a:r>
              <a:rPr lang="ar-DZ" sz="3200" b="1" dirty="0" smtClean="0">
                <a:solidFill>
                  <a:srgbClr val="FF0000"/>
                </a:solidFill>
              </a:rPr>
              <a:t>إنشاء وتشغيل وتوسيع </a:t>
            </a:r>
            <a:r>
              <a:rPr lang="ar-DZ" sz="3200" b="1" dirty="0" smtClean="0"/>
              <a:t>المؤسسات بمختلـف أنواعهـا وأحجامهـا، إذ تحتـاج إلى </a:t>
            </a:r>
            <a:r>
              <a:rPr lang="ar-DZ" sz="3200" b="1" dirty="0" smtClean="0">
                <a:solidFill>
                  <a:srgbClr val="FF0000"/>
                </a:solidFill>
              </a:rPr>
              <a:t>أدوات التمويل </a:t>
            </a:r>
            <a:r>
              <a:rPr lang="ar-DZ" sz="3200" b="1" dirty="0" smtClean="0"/>
              <a:t>بأشكالها المختلفة، وهذا من أجل تغطية مختلف </a:t>
            </a:r>
            <a:r>
              <a:rPr lang="ar-DZ" sz="3200" b="1" dirty="0" smtClean="0">
                <a:solidFill>
                  <a:srgbClr val="FF0000"/>
                </a:solidFill>
              </a:rPr>
              <a:t>احتياجاتها الماليـة</a:t>
            </a:r>
            <a:r>
              <a:rPr lang="ar-DZ" sz="3200" b="1" dirty="0" smtClean="0"/>
              <a:t> للقيـام بأنشطتها ووظائفها المعتادة.</a:t>
            </a:r>
            <a:endParaRPr lang="fr-FR" sz="32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2133600"/>
            <a:ext cx="85344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    </a:t>
            </a:r>
            <a:r>
              <a:rPr kumimoji="0" lang="ar-SA" sz="3200" b="1" i="0" u="none" strike="noStrike" cap="none" normalizeH="0" baseline="0" dirty="0" smtClean="0">
                <a:ln>
                  <a:noFill/>
                </a:ln>
                <a:solidFill>
                  <a:schemeClr val="tx1"/>
                </a:solidFill>
                <a:effectLst/>
                <a:latin typeface="SimplifiedArabic"/>
                <a:ea typeface="Calibri" pitchFamily="34" charset="0"/>
                <a:cs typeface="Arial" pitchFamily="34" charset="0"/>
              </a:rPr>
              <a:t>التمويل </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هو عملية </a:t>
            </a: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البحث والحصول </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على الأموال من </a:t>
            </a: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المصادر المتاحة</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 بما يناسب نوعية وكمية وتوقيت </a:t>
            </a: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الاحتياجات المالية </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للمؤسسة، وهو ما يتطلب تقييم تلك المصادر على أساس </a:t>
            </a: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العائد والتكلفة والمخاطرة</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 من أجل اختيار </a:t>
            </a: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المزيج</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 </a:t>
            </a: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الأفضل</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 منها ( ذو التكلفة الأقل).</a:t>
            </a:r>
            <a:endParaRPr kumimoji="0" lang="ar-DZ"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4992849" y="762000"/>
            <a:ext cx="3296095" cy="707886"/>
          </a:xfrm>
          <a:prstGeom prst="rect">
            <a:avLst/>
          </a:prstGeom>
        </p:spPr>
        <p:txBody>
          <a:bodyPr wrap="none">
            <a:spAutoFit/>
          </a:bodyPr>
          <a:lstStyle/>
          <a:p>
            <a:pPr indent="1588" algn="r" rtl="1">
              <a:buAutoNum type="arabicPeriod"/>
            </a:pPr>
            <a:r>
              <a:rPr lang="ar-DZ" sz="4000" b="1" dirty="0" smtClean="0">
                <a:solidFill>
                  <a:srgbClr val="FF0000"/>
                </a:solidFill>
              </a:rPr>
              <a:t> تعريف التمويل:</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8258" y="762000"/>
            <a:ext cx="3692036" cy="707886"/>
          </a:xfrm>
          <a:prstGeom prst="rect">
            <a:avLst/>
          </a:prstGeom>
        </p:spPr>
        <p:txBody>
          <a:bodyPr wrap="none">
            <a:spAutoFit/>
          </a:bodyPr>
          <a:lstStyle/>
          <a:p>
            <a:pPr indent="1588" algn="r" rtl="1">
              <a:buFont typeface="+mj-lt"/>
              <a:buAutoNum type="arabicPeriod" startAt="2"/>
            </a:pPr>
            <a:r>
              <a:rPr lang="ar-DZ" sz="4000" b="1" dirty="0" smtClean="0">
                <a:solidFill>
                  <a:srgbClr val="FF0000"/>
                </a:solidFill>
              </a:rPr>
              <a:t> خصائص التمويل:</a:t>
            </a:r>
          </a:p>
        </p:txBody>
      </p:sp>
      <p:sp>
        <p:nvSpPr>
          <p:cNvPr id="16385" name="Rectangle 1"/>
          <p:cNvSpPr>
            <a:spLocks noChangeArrowheads="1"/>
          </p:cNvSpPr>
          <p:nvPr/>
        </p:nvSpPr>
        <p:spPr bwMode="auto">
          <a:xfrm>
            <a:off x="381000" y="1906012"/>
            <a:ext cx="8458200" cy="21236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
                <a:srgbClr val="FF0000"/>
              </a:buClr>
              <a:buSzTx/>
              <a:tabLst>
                <a:tab pos="103188" algn="r"/>
              </a:tabLst>
            </a:pPr>
            <a:r>
              <a:rPr kumimoji="0" lang="ar-DZ" sz="3600" b="1" i="0" u="none" strike="noStrike" cap="none" normalizeH="0" baseline="0" dirty="0" smtClean="0">
                <a:ln>
                  <a:noFill/>
                </a:ln>
                <a:solidFill>
                  <a:srgbClr val="FF0000"/>
                </a:solidFill>
                <a:effectLst/>
                <a:latin typeface="SimplifiedArabic"/>
                <a:ea typeface="Calibri" pitchFamily="34" charset="0"/>
                <a:cs typeface="Arial" pitchFamily="34" charset="0"/>
              </a:rPr>
              <a:t>أ. الاستحقاق:</a:t>
            </a:r>
          </a:p>
          <a:p>
            <a:pPr marL="0" marR="0" lvl="0" indent="0" algn="justLow" defTabSz="914400" rtl="1" eaLnBrk="1" fontAlgn="base" latinLnBrk="0" hangingPunct="1">
              <a:lnSpc>
                <a:spcPct val="100000"/>
              </a:lnSpc>
              <a:spcBef>
                <a:spcPct val="0"/>
              </a:spcBef>
              <a:spcAft>
                <a:spcPct val="0"/>
              </a:spcAft>
              <a:buClr>
                <a:srgbClr val="FF0000"/>
              </a:buClr>
              <a:buSzTx/>
              <a:tabLst>
                <a:tab pos="103188" algn="r"/>
              </a:tabLst>
            </a:pPr>
            <a:r>
              <a:rPr lang="ar-DZ" sz="3200" b="1" dirty="0">
                <a:solidFill>
                  <a:srgbClr val="FF0000"/>
                </a:solidFill>
                <a:latin typeface="SimplifiedArabic"/>
                <a:ea typeface="Calibri" pitchFamily="34" charset="0"/>
                <a:cs typeface="Arial" pitchFamily="34" charset="0"/>
              </a:rPr>
              <a:t> </a:t>
            </a:r>
            <a:r>
              <a:rPr lang="ar-DZ" sz="3200" b="1" dirty="0" smtClean="0">
                <a:solidFill>
                  <a:srgbClr val="FF0000"/>
                </a:solidFill>
                <a:latin typeface="SimplifiedArabic"/>
                <a:ea typeface="Calibri" pitchFamily="34" charset="0"/>
                <a:cs typeface="Arial" pitchFamily="34" charset="0"/>
              </a:rPr>
              <a:t>  </a:t>
            </a: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الأموال التي تحصل عليها المؤسسة من مصادرها الخارجية، لها موعد محدد ينبغي سدادها فيه، بغض النظر عن أية اعتبارات أخرى.</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1"/>
          <p:cNvSpPr>
            <a:spLocks noChangeArrowheads="1"/>
          </p:cNvSpPr>
          <p:nvPr/>
        </p:nvSpPr>
        <p:spPr bwMode="auto">
          <a:xfrm>
            <a:off x="381000" y="4373940"/>
            <a:ext cx="84582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tabLst>
                <a:tab pos="103188" algn="r"/>
              </a:tabLst>
            </a:pPr>
            <a:r>
              <a:rPr kumimoji="0" lang="ar-DZ" sz="3600" b="1" i="0" u="none" strike="noStrike" cap="none" normalizeH="0" baseline="0" dirty="0" smtClean="0">
                <a:ln>
                  <a:noFill/>
                </a:ln>
                <a:solidFill>
                  <a:srgbClr val="FF0000"/>
                </a:solidFill>
                <a:effectLst/>
                <a:latin typeface="SimplifiedArabic"/>
                <a:ea typeface="Calibri" pitchFamily="34" charset="0"/>
                <a:cs typeface="Arial" pitchFamily="34" charset="0"/>
              </a:rPr>
              <a:t>ب. الحق على الدخل: </a:t>
            </a:r>
          </a:p>
          <a:p>
            <a:pPr marL="0" marR="0" lvl="0" indent="0" algn="justLow" defTabSz="914400" rtl="1" eaLnBrk="0" fontAlgn="base" latinLnBrk="0" hangingPunct="0">
              <a:lnSpc>
                <a:spcPct val="100000"/>
              </a:lnSpc>
              <a:spcBef>
                <a:spcPct val="0"/>
              </a:spcBef>
              <a:spcAft>
                <a:spcPct val="0"/>
              </a:spcAft>
              <a:buClr>
                <a:srgbClr val="FF0000"/>
              </a:buClr>
              <a:buSzTx/>
              <a:tabLst>
                <a:tab pos="103188" algn="r"/>
              </a:tabLst>
            </a:pPr>
            <a:r>
              <a:rPr lang="ar-DZ" sz="3200" b="1" dirty="0">
                <a:solidFill>
                  <a:srgbClr val="FF0000"/>
                </a:solidFill>
                <a:latin typeface="SimplifiedArabic"/>
                <a:ea typeface="Calibri" pitchFamily="34" charset="0"/>
                <a:cs typeface="Arial" pitchFamily="34" charset="0"/>
              </a:rPr>
              <a:t> </a:t>
            </a:r>
            <a:r>
              <a:rPr lang="ar-DZ" sz="3200" b="1" dirty="0" smtClean="0">
                <a:solidFill>
                  <a:srgbClr val="FF0000"/>
                </a:solidFill>
                <a:latin typeface="SimplifiedArabic"/>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مصادر التمويل لها الحق الأول في الحصول على أموالها، والعوائد المترتبة عليها من سيولة أو دخل المؤسسة.</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81000" y="1138297"/>
            <a:ext cx="8458200" cy="21236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tabLst>
                <a:tab pos="103188" algn="r"/>
              </a:tabLst>
            </a:pPr>
            <a:r>
              <a:rPr kumimoji="0" lang="ar-DZ" sz="3600" b="1" i="0" u="none" strike="noStrike" cap="none" normalizeH="0" baseline="0" dirty="0" smtClean="0">
                <a:ln>
                  <a:noFill/>
                </a:ln>
                <a:solidFill>
                  <a:srgbClr val="FF0000"/>
                </a:solidFill>
                <a:effectLst/>
                <a:latin typeface="SimplifiedArabic"/>
                <a:ea typeface="Calibri" pitchFamily="34" charset="0"/>
                <a:cs typeface="Arial" pitchFamily="34" charset="0"/>
              </a:rPr>
              <a:t>ج.</a:t>
            </a:r>
            <a:r>
              <a:rPr kumimoji="0" lang="ar-DZ" sz="3600" b="1" i="0" u="none" strike="noStrike" cap="none" normalizeH="0" dirty="0" smtClean="0">
                <a:ln>
                  <a:noFill/>
                </a:ln>
                <a:solidFill>
                  <a:srgbClr val="FF0000"/>
                </a:solidFill>
                <a:effectLst/>
                <a:latin typeface="SimplifiedArabic"/>
                <a:ea typeface="Calibri" pitchFamily="34" charset="0"/>
                <a:cs typeface="Arial" pitchFamily="34" charset="0"/>
              </a:rPr>
              <a:t> </a:t>
            </a:r>
            <a:r>
              <a:rPr kumimoji="0" lang="ar-DZ" sz="3600" b="1" i="0" u="none" strike="noStrike" cap="none" normalizeH="0" baseline="0" dirty="0" smtClean="0">
                <a:ln>
                  <a:noFill/>
                </a:ln>
                <a:solidFill>
                  <a:srgbClr val="FF0000"/>
                </a:solidFill>
                <a:effectLst/>
                <a:latin typeface="SimplifiedArabic"/>
                <a:ea typeface="Calibri" pitchFamily="34" charset="0"/>
                <a:cs typeface="Arial" pitchFamily="34" charset="0"/>
              </a:rPr>
              <a:t>الحق على الأصول:</a:t>
            </a:r>
          </a:p>
          <a:p>
            <a:pPr marL="0" marR="0" lvl="0" indent="0" algn="justLow" defTabSz="914400" rtl="1" eaLnBrk="0" fontAlgn="base" latinLnBrk="0" hangingPunct="0">
              <a:lnSpc>
                <a:spcPct val="100000"/>
              </a:lnSpc>
              <a:spcBef>
                <a:spcPct val="0"/>
              </a:spcBef>
              <a:spcAft>
                <a:spcPct val="0"/>
              </a:spcAft>
              <a:buClr>
                <a:srgbClr val="FF0000"/>
              </a:buClr>
              <a:buSzTx/>
              <a:tabLst>
                <a:tab pos="103188" algn="r"/>
              </a:tabLst>
            </a:pPr>
            <a:r>
              <a:rPr lang="ar-DZ" sz="3200" b="1" dirty="0">
                <a:solidFill>
                  <a:srgbClr val="FF0000"/>
                </a:solidFill>
                <a:latin typeface="SimplifiedArabic"/>
                <a:ea typeface="Calibri" pitchFamily="34" charset="0"/>
                <a:cs typeface="Arial" pitchFamily="34" charset="0"/>
              </a:rPr>
              <a:t> </a:t>
            </a:r>
            <a:r>
              <a:rPr lang="ar-DZ" sz="3200" b="1" dirty="0" smtClean="0">
                <a:solidFill>
                  <a:srgbClr val="FF0000"/>
                </a:solidFill>
                <a:latin typeface="SimplifiedArabic"/>
                <a:ea typeface="Calibri" pitchFamily="34" charset="0"/>
                <a:cs typeface="Arial" pitchFamily="34" charset="0"/>
              </a:rPr>
              <a:t>  </a:t>
            </a: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إذا عجزت المؤسسة عن تسديد التزاماتها لمصادر التمويل، من خلال السيولة أو الأصول المتداولة، فإنها</a:t>
            </a:r>
            <a:r>
              <a:rPr kumimoji="0" lang="ar-DZ" sz="3200" b="1" i="0" u="none" strike="noStrike" cap="none" normalizeH="0" dirty="0" smtClean="0">
                <a:ln>
                  <a:noFill/>
                </a:ln>
                <a:solidFill>
                  <a:schemeClr val="tx1"/>
                </a:solidFill>
                <a:effectLst/>
                <a:latin typeface="SimplifiedArabic"/>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تلجأ لاستخدام الأصول الثابتة للوفاء بتلك الالتزامات.</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1"/>
          <p:cNvSpPr>
            <a:spLocks noChangeArrowheads="1"/>
          </p:cNvSpPr>
          <p:nvPr/>
        </p:nvSpPr>
        <p:spPr bwMode="auto">
          <a:xfrm>
            <a:off x="381000" y="3688140"/>
            <a:ext cx="8458200" cy="21236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tabLst>
                <a:tab pos="103188" algn="r"/>
              </a:tabLst>
            </a:pPr>
            <a:r>
              <a:rPr kumimoji="0" lang="ar-DZ" sz="3600" b="1" i="0" u="none" strike="noStrike" cap="none" normalizeH="0" baseline="0" dirty="0" smtClean="0">
                <a:ln>
                  <a:noFill/>
                </a:ln>
                <a:solidFill>
                  <a:srgbClr val="FF0000"/>
                </a:solidFill>
                <a:effectLst/>
                <a:latin typeface="SimplifiedArabic"/>
                <a:ea typeface="Calibri" pitchFamily="34" charset="0"/>
                <a:cs typeface="Arial" pitchFamily="34" charset="0"/>
              </a:rPr>
              <a:t>د. الملاءمة:</a:t>
            </a:r>
          </a:p>
          <a:p>
            <a:pPr marL="0" marR="0" lvl="0" indent="0" algn="justLow" defTabSz="914400" rtl="1" eaLnBrk="0" fontAlgn="base" latinLnBrk="0" hangingPunct="0">
              <a:lnSpc>
                <a:spcPct val="100000"/>
              </a:lnSpc>
              <a:spcBef>
                <a:spcPct val="0"/>
              </a:spcBef>
              <a:spcAft>
                <a:spcPct val="0"/>
              </a:spcAft>
              <a:buClr>
                <a:srgbClr val="FF0000"/>
              </a:buClr>
              <a:buSzTx/>
              <a:tabLst>
                <a:tab pos="103188" algn="r"/>
              </a:tabLst>
            </a:pPr>
            <a:r>
              <a:rPr lang="ar-DZ" sz="3200" b="1" dirty="0">
                <a:solidFill>
                  <a:srgbClr val="FF0000"/>
                </a:solidFill>
                <a:latin typeface="SimplifiedArabic"/>
                <a:ea typeface="Calibri" pitchFamily="34" charset="0"/>
                <a:cs typeface="Arial" pitchFamily="34" charset="0"/>
              </a:rPr>
              <a:t> </a:t>
            </a:r>
            <a:r>
              <a:rPr lang="ar-DZ" sz="3200" b="1" dirty="0" smtClean="0">
                <a:solidFill>
                  <a:srgbClr val="FF0000"/>
                </a:solidFill>
                <a:latin typeface="SimplifiedArabic"/>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تنوع مصادر التمويل يعطي للمؤسسة الفرصة لاختيار المصادر التي تناسب احتياجاتها المالية، من حيث الكمية والتوقيت والشروط.</a:t>
            </a:r>
            <a:endParaRPr kumimoji="0" lang="ar-DZ"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5029200" y="496669"/>
            <a:ext cx="37338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103188" algn="r"/>
                <a:tab pos="160338" algn="r"/>
              </a:tabLst>
            </a:pPr>
            <a:r>
              <a:rPr lang="ar-DZ" sz="4000" b="1" dirty="0" smtClean="0">
                <a:solidFill>
                  <a:srgbClr val="FF0000"/>
                </a:solidFill>
                <a:latin typeface="SimplifiedArabic"/>
                <a:ea typeface="Calibri" pitchFamily="34" charset="0"/>
                <a:cs typeface="Arial" pitchFamily="34" charset="0"/>
              </a:rPr>
              <a:t>3. </a:t>
            </a:r>
            <a:r>
              <a:rPr kumimoji="0" lang="ar-DZ" sz="4000" b="1" i="0" u="none" strike="noStrike" cap="none" normalizeH="0" baseline="0" dirty="0" smtClean="0">
                <a:ln>
                  <a:noFill/>
                </a:ln>
                <a:solidFill>
                  <a:srgbClr val="FF0000"/>
                </a:solidFill>
                <a:effectLst/>
                <a:latin typeface="SimplifiedArabic"/>
                <a:ea typeface="Calibri" pitchFamily="34" charset="0"/>
                <a:cs typeface="Arial" pitchFamily="34" charset="0"/>
              </a:rPr>
              <a:t>مبادئ التمويل:</a:t>
            </a:r>
            <a:endParaRPr kumimoji="0" lang="ar-DZ" sz="4000" b="0" i="0" u="none" strike="noStrike" cap="none" normalizeH="0" baseline="0" dirty="0" smtClean="0">
              <a:ln>
                <a:noFill/>
              </a:ln>
              <a:solidFill>
                <a:srgbClr val="FF0000"/>
              </a:solidFill>
              <a:effectLst/>
              <a:latin typeface="Arial" pitchFamily="34" charset="0"/>
              <a:cs typeface="Arial" pitchFamily="34" charset="0"/>
            </a:endParaRPr>
          </a:p>
        </p:txBody>
      </p:sp>
      <p:sp>
        <p:nvSpPr>
          <p:cNvPr id="5" name="Rectangle 1"/>
          <p:cNvSpPr>
            <a:spLocks noChangeArrowheads="1"/>
          </p:cNvSpPr>
          <p:nvPr/>
        </p:nvSpPr>
        <p:spPr bwMode="auto">
          <a:xfrm>
            <a:off x="304800" y="1337370"/>
            <a:ext cx="8458200" cy="21236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tabLst>
                <a:tab pos="103188" algn="r"/>
                <a:tab pos="160338" algn="r"/>
              </a:tabLst>
            </a:pPr>
            <a:r>
              <a:rPr kumimoji="0" lang="ar-DZ" sz="3600" b="1" i="0" u="none" strike="noStrike" cap="none" normalizeH="0" dirty="0" smtClean="0">
                <a:ln>
                  <a:noFill/>
                </a:ln>
                <a:solidFill>
                  <a:srgbClr val="FF0000"/>
                </a:solidFill>
                <a:effectLst/>
                <a:latin typeface="SimplifiedArabic"/>
                <a:ea typeface="Calibri" pitchFamily="34" charset="0"/>
                <a:cs typeface="Arial" pitchFamily="34" charset="0"/>
              </a:rPr>
              <a:t>أ. </a:t>
            </a:r>
            <a:r>
              <a:rPr kumimoji="0" lang="ar-DZ" sz="3600" b="1" i="0" u="none" strike="noStrike" cap="none" normalizeH="0" baseline="0" dirty="0" smtClean="0">
                <a:ln>
                  <a:noFill/>
                </a:ln>
                <a:solidFill>
                  <a:srgbClr val="FF0000"/>
                </a:solidFill>
                <a:effectLst/>
                <a:latin typeface="SimplifiedArabic"/>
                <a:ea typeface="Calibri" pitchFamily="34" charset="0"/>
                <a:cs typeface="Arial" pitchFamily="34" charset="0"/>
              </a:rPr>
              <a:t>الموازنة بين المخاطرة والعائد: </a:t>
            </a:r>
          </a:p>
          <a:p>
            <a:pPr marL="0" marR="0" lvl="0" indent="0" algn="justLow" defTabSz="914400" rtl="1" eaLnBrk="0" fontAlgn="base" latinLnBrk="0" hangingPunct="0">
              <a:lnSpc>
                <a:spcPct val="100000"/>
              </a:lnSpc>
              <a:spcBef>
                <a:spcPct val="0"/>
              </a:spcBef>
              <a:spcAft>
                <a:spcPct val="0"/>
              </a:spcAft>
              <a:buClr>
                <a:srgbClr val="FF0000"/>
              </a:buClr>
              <a:buSzTx/>
              <a:tabLst>
                <a:tab pos="103188" algn="r"/>
                <a:tab pos="160338" algn="r"/>
              </a:tabLst>
            </a:pPr>
            <a:r>
              <a:rPr lang="ar-DZ" sz="3200" b="1" dirty="0">
                <a:solidFill>
                  <a:srgbClr val="FF0000"/>
                </a:solidFill>
                <a:latin typeface="SimplifiedArabic"/>
                <a:ea typeface="Calibri" pitchFamily="34" charset="0"/>
                <a:cs typeface="Arial" pitchFamily="34" charset="0"/>
              </a:rPr>
              <a:t> </a:t>
            </a:r>
            <a:r>
              <a:rPr lang="ar-DZ" sz="3200" b="1" dirty="0" smtClean="0">
                <a:solidFill>
                  <a:srgbClr val="FF0000"/>
                </a:solidFill>
                <a:latin typeface="SimplifiedArabic"/>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لا يجب استخدام مصادر تمويل ذات مخاطر مالية إضافية، ما لم يكن هناك عائد إضافي متوقع من استخدام أو توظيف تلك الأموال.</a:t>
            </a:r>
            <a:endParaRPr kumimoji="0" lang="ar-DZ"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1"/>
          <p:cNvSpPr>
            <a:spLocks noChangeArrowheads="1"/>
          </p:cNvSpPr>
          <p:nvPr/>
        </p:nvSpPr>
        <p:spPr bwMode="auto">
          <a:xfrm>
            <a:off x="304800" y="4033897"/>
            <a:ext cx="8458200" cy="21236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tabLst>
                <a:tab pos="103188" algn="r"/>
                <a:tab pos="160338" algn="r"/>
              </a:tabLst>
            </a:pPr>
            <a:r>
              <a:rPr kumimoji="0" lang="ar-DZ" sz="3600" b="1" i="0" u="none" strike="noStrike" cap="none" normalizeH="0" baseline="0" dirty="0" smtClean="0">
                <a:ln>
                  <a:noFill/>
                </a:ln>
                <a:solidFill>
                  <a:srgbClr val="FF0000"/>
                </a:solidFill>
                <a:effectLst/>
                <a:latin typeface="SimplifiedArabic"/>
                <a:ea typeface="Calibri" pitchFamily="34" charset="0"/>
                <a:cs typeface="Arial" pitchFamily="34" charset="0"/>
              </a:rPr>
              <a:t>ب. اعتبار القيمة الزمنية للنقود:</a:t>
            </a:r>
          </a:p>
          <a:p>
            <a:pPr marL="0" marR="0" lvl="0" indent="0" algn="justLow" defTabSz="914400" rtl="1" eaLnBrk="0" fontAlgn="base" latinLnBrk="0" hangingPunct="0">
              <a:lnSpc>
                <a:spcPct val="100000"/>
              </a:lnSpc>
              <a:spcBef>
                <a:spcPct val="0"/>
              </a:spcBef>
              <a:spcAft>
                <a:spcPct val="0"/>
              </a:spcAft>
              <a:buClr>
                <a:srgbClr val="FF0000"/>
              </a:buClr>
              <a:buSzTx/>
              <a:tabLst>
                <a:tab pos="103188" algn="r"/>
                <a:tab pos="160338" algn="r"/>
              </a:tabLst>
            </a:pPr>
            <a:r>
              <a:rPr lang="ar-DZ" sz="3200" b="1" dirty="0">
                <a:solidFill>
                  <a:srgbClr val="FF0000"/>
                </a:solidFill>
                <a:latin typeface="SimplifiedArabic"/>
                <a:ea typeface="Calibri" pitchFamily="34" charset="0"/>
                <a:cs typeface="Arial" pitchFamily="34" charset="0"/>
              </a:rPr>
              <a:t> </a:t>
            </a:r>
            <a:r>
              <a:rPr lang="ar-DZ" sz="3200" b="1" dirty="0" smtClean="0">
                <a:solidFill>
                  <a:srgbClr val="FF0000"/>
                </a:solidFill>
                <a:latin typeface="SimplifiedArabic"/>
                <a:ea typeface="Calibri" pitchFamily="34" charset="0"/>
                <a:cs typeface="Arial" pitchFamily="34" charset="0"/>
              </a:rPr>
              <a:t>  </a:t>
            </a: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 </a:t>
            </a:r>
            <a:r>
              <a:rPr kumimoji="0" lang="ar-DZ" sz="3200" b="1" i="0" u="none" strike="noStrike" cap="none" normalizeH="0" baseline="0" dirty="0" smtClean="0">
                <a:ln>
                  <a:noFill/>
                </a:ln>
                <a:effectLst/>
                <a:latin typeface="SimplifiedArabic"/>
                <a:ea typeface="Calibri" pitchFamily="34" charset="0"/>
                <a:cs typeface="Arial" pitchFamily="34" charset="0"/>
              </a:rPr>
              <a:t>بما</a:t>
            </a: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أن الوحدة النقدية التي يتم الحصول عليها الآن أعلى من قيمة الوحدة النقدية التي يمكن الحصول عليها مستقبلا، لذا من الأفضل السعي للحصول على الأموال مبكرا كلما كان ذلك ممكنا.</a:t>
            </a:r>
            <a:endParaRPr kumimoji="0" lang="ar-DZ"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04800" y="762000"/>
            <a:ext cx="84582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tabLst>
                <a:tab pos="103188" algn="r"/>
                <a:tab pos="160338" algn="r"/>
              </a:tabLst>
            </a:pPr>
            <a:r>
              <a:rPr kumimoji="0" lang="ar-DZ" sz="3600" b="1" i="0" u="none" strike="noStrike" cap="none" normalizeH="0" baseline="0" dirty="0" smtClean="0">
                <a:ln>
                  <a:noFill/>
                </a:ln>
                <a:solidFill>
                  <a:srgbClr val="FF0000"/>
                </a:solidFill>
                <a:effectLst/>
                <a:latin typeface="SimplifiedArabic"/>
                <a:ea typeface="Calibri" pitchFamily="34" charset="0"/>
                <a:cs typeface="Arial" pitchFamily="34" charset="0"/>
              </a:rPr>
              <a:t>ج. كفاءة السوق المالي: </a:t>
            </a:r>
          </a:p>
          <a:p>
            <a:pPr marL="0" marR="0" lvl="0" indent="0" algn="justLow" defTabSz="914400" rtl="1" eaLnBrk="0" fontAlgn="base" latinLnBrk="0" hangingPunct="0">
              <a:lnSpc>
                <a:spcPct val="100000"/>
              </a:lnSpc>
              <a:spcBef>
                <a:spcPct val="0"/>
              </a:spcBef>
              <a:spcAft>
                <a:spcPct val="0"/>
              </a:spcAft>
              <a:buClr>
                <a:srgbClr val="FF0000"/>
              </a:buClr>
              <a:buSzTx/>
              <a:tabLst>
                <a:tab pos="103188" algn="r"/>
                <a:tab pos="160338" algn="r"/>
              </a:tabLst>
            </a:pPr>
            <a:r>
              <a:rPr lang="ar-DZ" sz="3200" b="1" dirty="0">
                <a:solidFill>
                  <a:srgbClr val="FF0000"/>
                </a:solidFill>
                <a:latin typeface="SimplifiedArabic"/>
                <a:ea typeface="Calibri" pitchFamily="34" charset="0"/>
                <a:cs typeface="Arial" pitchFamily="34" charset="0"/>
              </a:rPr>
              <a:t> </a:t>
            </a:r>
            <a:r>
              <a:rPr lang="ar-DZ" sz="3200" b="1" dirty="0" smtClean="0">
                <a:solidFill>
                  <a:srgbClr val="FF0000"/>
                </a:solidFill>
                <a:latin typeface="SimplifiedArabic"/>
                <a:ea typeface="Calibri" pitchFamily="34" charset="0"/>
                <a:cs typeface="Arial" pitchFamily="34" charset="0"/>
              </a:rPr>
              <a:t>   </a:t>
            </a:r>
            <a:r>
              <a:rPr kumimoji="0" lang="ar-DZ" sz="3200" b="1" i="0" u="none" strike="noStrike" cap="none" normalizeH="0" baseline="0" dirty="0" smtClean="0">
                <a:ln>
                  <a:noFill/>
                </a:ln>
                <a:effectLst/>
                <a:latin typeface="SimplifiedArabic"/>
                <a:ea typeface="Calibri" pitchFamily="34" charset="0"/>
                <a:cs typeface="Arial" pitchFamily="34" charset="0"/>
              </a:rPr>
              <a:t>السوق</a:t>
            </a: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المالي الكفؤ</a:t>
            </a:r>
            <a:r>
              <a:rPr kumimoji="0" lang="ar-DZ" sz="3200" b="1" i="0" u="none" strike="noStrike" cap="none" normalizeH="0" dirty="0" smtClean="0">
                <a:ln>
                  <a:noFill/>
                </a:ln>
                <a:solidFill>
                  <a:schemeClr val="tx1"/>
                </a:solidFill>
                <a:effectLst/>
                <a:latin typeface="SimplifiedArabic"/>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هو السوق الذي الذي تعكس فيه قيم الأصول المالية ( سندات وأسهم) في أية لحظة مقدار المعلومات المتاحة للجمهور، وتسمح كفاءة الأسواق المالية بقياس ثروة حملة الأسهم، وهو الشرط الأساسي لتعظيم هذه الثروة، وهو الهدف الأساسي للتمويل.</a:t>
            </a:r>
            <a:endParaRPr kumimoji="0" lang="ar-DZ"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1"/>
          <p:cNvSpPr>
            <a:spLocks noChangeArrowheads="1"/>
          </p:cNvSpPr>
          <p:nvPr/>
        </p:nvSpPr>
        <p:spPr bwMode="auto">
          <a:xfrm>
            <a:off x="304800" y="4186297"/>
            <a:ext cx="8458200" cy="21236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tabLst>
                <a:tab pos="103188" algn="r"/>
                <a:tab pos="160338" algn="r"/>
              </a:tabLst>
            </a:pPr>
            <a:r>
              <a:rPr kumimoji="0" lang="ar-DZ" sz="3600" b="1" i="0" u="none" strike="noStrike" cap="none" normalizeH="0" baseline="0" dirty="0" smtClean="0">
                <a:ln>
                  <a:noFill/>
                </a:ln>
                <a:solidFill>
                  <a:srgbClr val="FF0000"/>
                </a:solidFill>
                <a:effectLst/>
                <a:latin typeface="SimplifiedArabic"/>
                <a:ea typeface="Calibri" pitchFamily="34" charset="0"/>
                <a:cs typeface="Arial" pitchFamily="34" charset="0"/>
              </a:rPr>
              <a:t>د. اعتبار التأثير الضريبي:</a:t>
            </a:r>
          </a:p>
          <a:p>
            <a:pPr marL="0" marR="0" lvl="0" indent="0" algn="justLow" defTabSz="914400" rtl="1" eaLnBrk="0" fontAlgn="base" latinLnBrk="0" hangingPunct="0">
              <a:lnSpc>
                <a:spcPct val="100000"/>
              </a:lnSpc>
              <a:spcBef>
                <a:spcPct val="0"/>
              </a:spcBef>
              <a:spcAft>
                <a:spcPct val="0"/>
              </a:spcAft>
              <a:buClr>
                <a:srgbClr val="FF0000"/>
              </a:buClr>
              <a:buSzTx/>
              <a:tabLst>
                <a:tab pos="103188" algn="r"/>
                <a:tab pos="160338" algn="r"/>
              </a:tabLst>
            </a:pPr>
            <a:r>
              <a:rPr lang="ar-DZ" sz="3200" b="1" dirty="0">
                <a:solidFill>
                  <a:srgbClr val="FF0000"/>
                </a:solidFill>
                <a:latin typeface="SimplifiedArabic"/>
                <a:ea typeface="Calibri" pitchFamily="34" charset="0"/>
                <a:cs typeface="Arial" pitchFamily="34" charset="0"/>
              </a:rPr>
              <a:t> </a:t>
            </a:r>
            <a:r>
              <a:rPr lang="ar-DZ" sz="3200" b="1" dirty="0" smtClean="0">
                <a:solidFill>
                  <a:srgbClr val="FF0000"/>
                </a:solidFill>
                <a:latin typeface="SimplifiedArabic"/>
                <a:ea typeface="Calibri" pitchFamily="34" charset="0"/>
                <a:cs typeface="Arial" pitchFamily="34" charset="0"/>
              </a:rPr>
              <a:t>   </a:t>
            </a:r>
            <a:r>
              <a:rPr kumimoji="0" lang="ar-DZ" sz="3200" b="1" i="0" u="none" strike="noStrike" cap="none" normalizeH="0" baseline="0" dirty="0" smtClean="0">
                <a:ln>
                  <a:noFill/>
                </a:ln>
                <a:solidFill>
                  <a:srgbClr val="FF0000"/>
                </a:solidFill>
                <a:effectLst/>
                <a:latin typeface="SimplifiedArabic"/>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عند اتخاذ أي قرار تمويلي، يجب الأخذ في الاعتبار التأثير الضريبي على هذا القرار، أي أن جميع التدفقات النقدية يجب أن تحسب بعد خصم الضريبة على الأرباح.</a:t>
            </a:r>
            <a:endParaRPr kumimoji="0" lang="ar-DZ"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04800" y="1261408"/>
            <a:ext cx="845820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
                <a:srgbClr val="FF0000"/>
              </a:buClr>
              <a:buSzTx/>
              <a:tabLst>
                <a:tab pos="103188" algn="r"/>
                <a:tab pos="160338" algn="r"/>
              </a:tabLst>
            </a:pPr>
            <a:r>
              <a:rPr kumimoji="0" lang="ar-DZ" sz="3600" b="1" i="0" u="none" strike="noStrike" cap="none" normalizeH="0" baseline="0" dirty="0" smtClean="0">
                <a:ln>
                  <a:noFill/>
                </a:ln>
                <a:solidFill>
                  <a:srgbClr val="FF0000"/>
                </a:solidFill>
                <a:effectLst/>
                <a:latin typeface="SimplifiedArabic"/>
                <a:ea typeface="Calibri" pitchFamily="34" charset="0"/>
                <a:cs typeface="Arial" pitchFamily="34" charset="0"/>
              </a:rPr>
              <a:t>هـ. مشكلة الوكالة: </a:t>
            </a:r>
          </a:p>
          <a:p>
            <a:pPr marL="0" marR="0" lvl="0" indent="0" algn="justLow" defTabSz="914400" rtl="1" eaLnBrk="0" fontAlgn="base" latinLnBrk="0" hangingPunct="0">
              <a:lnSpc>
                <a:spcPct val="100000"/>
              </a:lnSpc>
              <a:spcBef>
                <a:spcPct val="0"/>
              </a:spcBef>
              <a:spcAft>
                <a:spcPct val="0"/>
              </a:spcAft>
              <a:buClr>
                <a:srgbClr val="FF0000"/>
              </a:buClr>
              <a:buSzTx/>
              <a:tabLst>
                <a:tab pos="103188" algn="r"/>
                <a:tab pos="160338" algn="r"/>
              </a:tabLst>
            </a:pPr>
            <a:r>
              <a:rPr lang="ar-DZ" sz="3200" b="1" dirty="0">
                <a:solidFill>
                  <a:srgbClr val="FF0000"/>
                </a:solidFill>
                <a:latin typeface="SimplifiedArabic"/>
                <a:ea typeface="Calibri" pitchFamily="34" charset="0"/>
                <a:cs typeface="Arial" pitchFamily="34" charset="0"/>
              </a:rPr>
              <a:t> </a:t>
            </a:r>
            <a:r>
              <a:rPr lang="ar-DZ" sz="3200" b="1" dirty="0" smtClean="0">
                <a:solidFill>
                  <a:srgbClr val="FF0000"/>
                </a:solidFill>
                <a:latin typeface="SimplifiedArabic"/>
                <a:ea typeface="Calibri" pitchFamily="34" charset="0"/>
                <a:cs typeface="Arial" pitchFamily="34" charset="0"/>
              </a:rPr>
              <a:t>    </a:t>
            </a:r>
            <a:r>
              <a:rPr kumimoji="0" lang="ar-DZ" sz="3200" b="1" i="0" u="none" strike="noStrike" cap="none" normalizeH="0" baseline="0" dirty="0" smtClean="0">
                <a:ln>
                  <a:noFill/>
                </a:ln>
                <a:solidFill>
                  <a:schemeClr val="tx1"/>
                </a:solidFill>
                <a:effectLst/>
                <a:latin typeface="SimplifiedArabic"/>
                <a:ea typeface="Calibri" pitchFamily="34" charset="0"/>
                <a:cs typeface="Arial" pitchFamily="34" charset="0"/>
              </a:rPr>
              <a:t>تنشأ عند انفصال الملكية(الملاك) عن التسيير(المديرين)، حيث أن المديرين قد يتخذون قرارات لا تتفق مع أهداف الملاك(تعظيم قيمة الأسهم)، وبدلا من ذلك يحاولون تعظيم منافعهم الشخصية (مرتبات ومكافئات أعلى، مكانة اجتماعية راقية)، وهذا يكون على حساب مصلحة الملاك، كما أنهم قد يتجنبون الدخول في مشروعات ذات مخاطر مرتفعة، رغم ارتفاع عوائدها، لأنها قد تكلفهم مناصبهم في المؤسسة.</a:t>
            </a:r>
            <a:endParaRPr kumimoji="0" lang="ar-DZ"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579</TotalTime>
  <Words>1052</Words>
  <Application>Microsoft Office PowerPoint</Application>
  <PresentationFormat>Affichage à l'écran (4:3)</PresentationFormat>
  <Paragraphs>132</Paragraphs>
  <Slides>16</Slides>
  <Notes>1</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Admin</cp:lastModifiedBy>
  <cp:revision>63</cp:revision>
  <dcterms:created xsi:type="dcterms:W3CDTF">2021-04-17T10:21:02Z</dcterms:created>
  <dcterms:modified xsi:type="dcterms:W3CDTF">2021-04-26T08:02:19Z</dcterms:modified>
</cp:coreProperties>
</file>