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8"/>
  </p:notesMasterIdLst>
  <p:sldIdLst>
    <p:sldId id="256" r:id="rId2"/>
    <p:sldId id="257" r:id="rId3"/>
    <p:sldId id="267" r:id="rId4"/>
    <p:sldId id="258" r:id="rId5"/>
    <p:sldId id="259" r:id="rId6"/>
    <p:sldId id="260" r:id="rId7"/>
    <p:sldId id="261" r:id="rId8"/>
    <p:sldId id="262" r:id="rId9"/>
    <p:sldId id="263" r:id="rId10"/>
    <p:sldId id="270" r:id="rId11"/>
    <p:sldId id="273" r:id="rId12"/>
    <p:sldId id="264" r:id="rId13"/>
    <p:sldId id="265" r:id="rId14"/>
    <p:sldId id="268" r:id="rId15"/>
    <p:sldId id="269" r:id="rId16"/>
    <p:sldId id="272" r:id="rId17"/>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64" d="100"/>
          <a:sy n="64" d="100"/>
        </p:scale>
        <p:origin x="-1470" y="-102"/>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4A59FF3-4080-4A5A-A3BB-14CB6D57F84C}" type="datetimeFigureOut">
              <a:rPr lang="fr-FR" smtClean="0"/>
              <a:pPr/>
              <a:t>26/04/2021</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872AEE5-DCD8-4879-B80A-A8557C031F9A}" type="slidenum">
              <a:rPr lang="fr-FR" smtClean="0"/>
              <a:pPr/>
              <a:t>‹N°›</a:t>
            </a:fld>
            <a:endParaRPr lang="fr-F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6872AEE5-DCD8-4879-B80A-A8557C031F9A}" type="slidenum">
              <a:rPr lang="fr-FR" smtClean="0"/>
              <a:pPr/>
              <a:t>11</a:t>
            </a:fld>
            <a:endParaRPr lang="fr-F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Cliquez pour modifier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fr-FR"/>
          </a:p>
        </p:txBody>
      </p:sp>
      <p:sp>
        <p:nvSpPr>
          <p:cNvPr id="4" name="Espace réservé de la date 3"/>
          <p:cNvSpPr>
            <a:spLocks noGrp="1"/>
          </p:cNvSpPr>
          <p:nvPr>
            <p:ph type="dt" sz="half" idx="10"/>
          </p:nvPr>
        </p:nvSpPr>
        <p:spPr/>
        <p:txBody>
          <a:bodyPr/>
          <a:lstStyle/>
          <a:p>
            <a:fld id="{1191645E-527A-4E89-B00D-BACD6F3061A1}" type="datetimeFigureOut">
              <a:rPr lang="fr-FR" smtClean="0"/>
              <a:pPr/>
              <a:t>26/04/2021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2424A1E4-6BC4-40E1-BC66-0B55D894C77E}" type="slidenum">
              <a:rPr lang="fr-FR" smtClean="0"/>
              <a:pPr/>
              <a:t>‹N°›</a:t>
            </a:fld>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1191645E-527A-4E89-B00D-BACD6F3061A1}" type="datetimeFigureOut">
              <a:rPr lang="fr-FR" smtClean="0"/>
              <a:pPr/>
              <a:t>26/04/2021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2424A1E4-6BC4-40E1-BC66-0B55D894C77E}" type="slidenum">
              <a:rPr lang="fr-FR" smtClean="0"/>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1191645E-527A-4E89-B00D-BACD6F3061A1}" type="datetimeFigureOut">
              <a:rPr lang="fr-FR" smtClean="0"/>
              <a:pPr/>
              <a:t>26/04/2021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2424A1E4-6BC4-40E1-BC66-0B55D894C77E}" type="slidenum">
              <a:rPr lang="fr-FR" smtClean="0"/>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1191645E-527A-4E89-B00D-BACD6F3061A1}" type="datetimeFigureOut">
              <a:rPr lang="fr-FR" smtClean="0"/>
              <a:pPr/>
              <a:t>26/04/2021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2424A1E4-6BC4-40E1-BC66-0B55D894C77E}" type="slidenum">
              <a:rPr lang="fr-FR" smtClean="0"/>
              <a:pPr/>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p>
            <a:fld id="{1191645E-527A-4E89-B00D-BACD6F3061A1}" type="datetimeFigureOut">
              <a:rPr lang="fr-FR" smtClean="0"/>
              <a:pPr/>
              <a:t>26/04/2021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2424A1E4-6BC4-40E1-BC66-0B55D894C77E}" type="slidenum">
              <a:rPr lang="fr-FR" smtClean="0"/>
              <a:pPr/>
              <a:t>‹N°›</a:t>
            </a:fld>
            <a:endParaRPr lang="fr-F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1191645E-527A-4E89-B00D-BACD6F3061A1}" type="datetimeFigureOut">
              <a:rPr lang="fr-FR" smtClean="0"/>
              <a:pPr/>
              <a:t>26/04/2021</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2424A1E4-6BC4-40E1-BC66-0B55D894C77E}" type="slidenum">
              <a:rPr lang="fr-FR" smtClean="0"/>
              <a:pPr/>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1191645E-527A-4E89-B00D-BACD6F3061A1}" type="datetimeFigureOut">
              <a:rPr lang="fr-FR" smtClean="0"/>
              <a:pPr/>
              <a:t>26/04/2021</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2424A1E4-6BC4-40E1-BC66-0B55D894C77E}" type="slidenum">
              <a:rPr lang="fr-FR" smtClean="0"/>
              <a:pPr/>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e la date 2"/>
          <p:cNvSpPr>
            <a:spLocks noGrp="1"/>
          </p:cNvSpPr>
          <p:nvPr>
            <p:ph type="dt" sz="half" idx="10"/>
          </p:nvPr>
        </p:nvSpPr>
        <p:spPr/>
        <p:txBody>
          <a:bodyPr/>
          <a:lstStyle/>
          <a:p>
            <a:fld id="{1191645E-527A-4E89-B00D-BACD6F3061A1}" type="datetimeFigureOut">
              <a:rPr lang="fr-FR" smtClean="0"/>
              <a:pPr/>
              <a:t>26/04/2021</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2424A1E4-6BC4-40E1-BC66-0B55D894C77E}" type="slidenum">
              <a:rPr lang="fr-FR" smtClean="0"/>
              <a:pPr/>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1191645E-527A-4E89-B00D-BACD6F3061A1}" type="datetimeFigureOut">
              <a:rPr lang="fr-FR" smtClean="0"/>
              <a:pPr/>
              <a:t>26/04/2021</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2424A1E4-6BC4-40E1-BC66-0B55D894C77E}" type="slidenum">
              <a:rPr lang="fr-FR" smtClean="0"/>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pour modifier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1191645E-527A-4E89-B00D-BACD6F3061A1}" type="datetimeFigureOut">
              <a:rPr lang="fr-FR" smtClean="0"/>
              <a:pPr/>
              <a:t>26/04/2021</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2424A1E4-6BC4-40E1-BC66-0B55D894C77E}" type="slidenum">
              <a:rPr lang="fr-FR" smtClean="0"/>
              <a:pPr/>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1191645E-527A-4E89-B00D-BACD6F3061A1}" type="datetimeFigureOut">
              <a:rPr lang="fr-FR" smtClean="0"/>
              <a:pPr/>
              <a:t>26/04/2021</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2424A1E4-6BC4-40E1-BC66-0B55D894C77E}" type="slidenum">
              <a:rPr lang="fr-FR" smtClean="0"/>
              <a:pPr/>
              <a:t>‹N°›</a:t>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alphaModFix amt="50000"/>
            <a:lum/>
          </a:blip>
          <a:srcRect/>
          <a:tile tx="0" ty="0" sx="100000" sy="100000" flip="none" algn="tl"/>
        </a:blipFill>
        <a:effectLst/>
      </p:bgPr>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191645E-527A-4E89-B00D-BACD6F3061A1}" type="datetimeFigureOut">
              <a:rPr lang="fr-FR" smtClean="0"/>
              <a:pPr/>
              <a:t>26/04/2021</a:t>
            </a:fld>
            <a:endParaRPr lang="fr-F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424A1E4-6BC4-40E1-BC66-0B55D894C77E}" type="slidenum">
              <a:rPr lang="fr-FR" smtClean="0"/>
              <a:pPr/>
              <a:t>‹N°›</a:t>
            </a:fld>
            <a:endParaRPr lang="fr-F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Espace réservé du contenu 5"/>
          <p:cNvSpPr txBox="1">
            <a:spLocks/>
          </p:cNvSpPr>
          <p:nvPr/>
        </p:nvSpPr>
        <p:spPr>
          <a:xfrm>
            <a:off x="304800" y="381000"/>
            <a:ext cx="8458200" cy="4343400"/>
          </a:xfrm>
          <a:prstGeom prst="rect">
            <a:avLst/>
          </a:prstGeom>
        </p:spPr>
        <p:txBody>
          <a:bodyPr vert="horz">
            <a:noAutofit/>
          </a:bodyPr>
          <a:lstStyle/>
          <a:p>
            <a:pPr marL="548640" marR="0" lvl="0" indent="-411480" algn="ctr" defTabSz="914400" rtl="1" eaLnBrk="1" fontAlgn="auto" latinLnBrk="0" hangingPunct="1">
              <a:lnSpc>
                <a:spcPct val="100000"/>
              </a:lnSpc>
              <a:spcBef>
                <a:spcPts val="0"/>
              </a:spcBef>
              <a:spcAft>
                <a:spcPts val="0"/>
              </a:spcAft>
              <a:buClr>
                <a:schemeClr val="tx1">
                  <a:shade val="95000"/>
                </a:schemeClr>
              </a:buClr>
              <a:buSzPct val="65000"/>
              <a:tabLst/>
              <a:defRPr/>
            </a:pPr>
            <a:r>
              <a:rPr kumimoji="0" lang="ar-DZ" sz="2400" b="1" i="1" u="none" strike="noStrike" kern="1200" cap="none" spc="0" normalizeH="0" baseline="0" noProof="0" dirty="0" smtClean="0">
                <a:ln>
                  <a:noFill/>
                </a:ln>
                <a:effectLst/>
                <a:uLnTx/>
                <a:uFillTx/>
                <a:latin typeface="Times New Roman" pitchFamily="18" charset="0"/>
                <a:ea typeface="+mn-ea"/>
                <a:cs typeface="Times New Roman" pitchFamily="18" charset="0"/>
              </a:rPr>
              <a:t>الجمهــورية الجزائــرية الديمقــراطية الشعبيـــة</a:t>
            </a:r>
            <a:endParaRPr kumimoji="0" lang="en-US" sz="2400" b="1" i="0" u="none" strike="noStrike" kern="1200" cap="none" spc="0" normalizeH="0" baseline="0" noProof="0" dirty="0" smtClean="0">
              <a:ln>
                <a:noFill/>
              </a:ln>
              <a:effectLst/>
              <a:uLnTx/>
              <a:uFillTx/>
              <a:latin typeface="Times New Roman" pitchFamily="18" charset="0"/>
              <a:ea typeface="+mn-ea"/>
              <a:cs typeface="Times New Roman" pitchFamily="18" charset="0"/>
            </a:endParaRPr>
          </a:p>
          <a:p>
            <a:pPr marL="548640" marR="0" lvl="0" indent="-411480" algn="ctr" defTabSz="914400" rtl="0" eaLnBrk="1" fontAlgn="auto" latinLnBrk="0" hangingPunct="1">
              <a:lnSpc>
                <a:spcPct val="100000"/>
              </a:lnSpc>
              <a:spcBef>
                <a:spcPts val="0"/>
              </a:spcBef>
              <a:spcAft>
                <a:spcPts val="0"/>
              </a:spcAft>
              <a:buClr>
                <a:schemeClr val="tx1">
                  <a:shade val="95000"/>
                </a:schemeClr>
              </a:buClr>
              <a:buSzPct val="65000"/>
              <a:tabLst/>
              <a:defRPr/>
            </a:pPr>
            <a:r>
              <a:rPr kumimoji="0" lang="fr-FR" sz="2400" b="1" i="1" u="none" strike="noStrike" kern="1200" cap="none" spc="0" normalizeH="0" baseline="0" noProof="0" dirty="0" smtClean="0">
                <a:ln>
                  <a:noFill/>
                </a:ln>
                <a:effectLst/>
                <a:uLnTx/>
                <a:uFillTx/>
                <a:latin typeface="Times New Roman" pitchFamily="18" charset="0"/>
                <a:ea typeface="+mn-ea"/>
                <a:cs typeface="Times New Roman" pitchFamily="18" charset="0"/>
              </a:rPr>
              <a:t>République Algérienne Démocratique et Populaire</a:t>
            </a:r>
            <a:endParaRPr kumimoji="0" lang="en-US" sz="2400" b="1" i="0" u="none" strike="noStrike" kern="1200" cap="none" spc="0" normalizeH="0" baseline="0" noProof="0" dirty="0" smtClean="0">
              <a:ln>
                <a:noFill/>
              </a:ln>
              <a:effectLst/>
              <a:uLnTx/>
              <a:uFillTx/>
              <a:latin typeface="Times New Roman" pitchFamily="18" charset="0"/>
              <a:ea typeface="+mn-ea"/>
              <a:cs typeface="Times New Roman" pitchFamily="18" charset="0"/>
            </a:endParaRPr>
          </a:p>
          <a:p>
            <a:pPr marL="548640" marR="0" lvl="0" indent="-411480" algn="ctr" defTabSz="914400" rtl="1" eaLnBrk="1" fontAlgn="auto" latinLnBrk="0" hangingPunct="1">
              <a:lnSpc>
                <a:spcPct val="100000"/>
              </a:lnSpc>
              <a:spcBef>
                <a:spcPts val="0"/>
              </a:spcBef>
              <a:spcAft>
                <a:spcPts val="0"/>
              </a:spcAft>
              <a:buClr>
                <a:schemeClr val="tx1">
                  <a:shade val="95000"/>
                </a:schemeClr>
              </a:buClr>
              <a:buSzPct val="65000"/>
              <a:tabLst/>
              <a:defRPr/>
            </a:pPr>
            <a:r>
              <a:rPr kumimoji="0" lang="ar-DZ" sz="2400" b="1" i="0" u="none" strike="noStrike" kern="1200" cap="none" spc="0" normalizeH="0" baseline="0" noProof="0" dirty="0" smtClean="0">
                <a:ln>
                  <a:noFill/>
                </a:ln>
                <a:effectLst/>
                <a:uLnTx/>
                <a:uFillTx/>
                <a:latin typeface="Times New Roman" pitchFamily="18" charset="0"/>
                <a:ea typeface="+mn-ea"/>
                <a:cs typeface="Times New Roman" pitchFamily="18" charset="0"/>
              </a:rPr>
              <a:t>وزارة التعليــم العــالي والبحــث العلمـي</a:t>
            </a:r>
            <a:endParaRPr kumimoji="0" lang="en-US" sz="2400" b="1" i="0" u="none" strike="noStrike" kern="1200" cap="none" spc="0" normalizeH="0" baseline="0" noProof="0" dirty="0" smtClean="0">
              <a:ln>
                <a:noFill/>
              </a:ln>
              <a:effectLst/>
              <a:uLnTx/>
              <a:uFillTx/>
              <a:latin typeface="Times New Roman" pitchFamily="18" charset="0"/>
              <a:ea typeface="+mn-ea"/>
              <a:cs typeface="Times New Roman" pitchFamily="18" charset="0"/>
            </a:endParaRPr>
          </a:p>
          <a:p>
            <a:pPr marL="548640" marR="0" lvl="0" indent="-411480" algn="ctr" defTabSz="914400" rtl="0" eaLnBrk="1" fontAlgn="auto" latinLnBrk="0" hangingPunct="1">
              <a:lnSpc>
                <a:spcPct val="100000"/>
              </a:lnSpc>
              <a:spcBef>
                <a:spcPts val="0"/>
              </a:spcBef>
              <a:spcAft>
                <a:spcPts val="0"/>
              </a:spcAft>
              <a:buClr>
                <a:schemeClr val="tx1">
                  <a:shade val="95000"/>
                </a:schemeClr>
              </a:buClr>
              <a:buSzPct val="65000"/>
              <a:tabLst/>
              <a:defRPr/>
            </a:pPr>
            <a:r>
              <a:rPr kumimoji="0" lang="fr-FR" sz="2000" b="1" i="1" u="none" strike="noStrike" kern="1200" cap="none" spc="0" normalizeH="0" baseline="0" noProof="0" dirty="0" smtClean="0">
                <a:ln>
                  <a:noFill/>
                </a:ln>
                <a:effectLst/>
                <a:uLnTx/>
                <a:uFillTx/>
                <a:latin typeface="Times New Roman" pitchFamily="18" charset="0"/>
                <a:ea typeface="+mn-ea"/>
                <a:cs typeface="Times New Roman" pitchFamily="18" charset="0"/>
              </a:rPr>
              <a:t>Ministère de l’Enseignement Supérieur et de la Recherche Scientifique</a:t>
            </a:r>
            <a:endParaRPr kumimoji="0" lang="en-US" sz="2400" b="1" i="0" u="none" strike="noStrike" kern="1200" cap="none" spc="0" normalizeH="0" baseline="0" noProof="0" dirty="0" smtClean="0">
              <a:ln>
                <a:noFill/>
              </a:ln>
              <a:effectLst/>
              <a:uLnTx/>
              <a:uFillTx/>
              <a:latin typeface="Times New Roman" pitchFamily="18" charset="0"/>
              <a:ea typeface="+mn-ea"/>
              <a:cs typeface="Times New Roman" pitchFamily="18" charset="0"/>
            </a:endParaRPr>
          </a:p>
          <a:p>
            <a:pPr marL="548640" marR="0" lvl="0" indent="-411480" algn="ctr" defTabSz="914400" rtl="1" eaLnBrk="1" fontAlgn="auto" latinLnBrk="0" hangingPunct="1">
              <a:lnSpc>
                <a:spcPct val="100000"/>
              </a:lnSpc>
              <a:spcBef>
                <a:spcPts val="0"/>
              </a:spcBef>
              <a:spcAft>
                <a:spcPts val="0"/>
              </a:spcAft>
              <a:buClr>
                <a:schemeClr val="tx1">
                  <a:shade val="95000"/>
                </a:schemeClr>
              </a:buClr>
              <a:buSzPct val="65000"/>
              <a:tabLst/>
              <a:defRPr/>
            </a:pPr>
            <a:r>
              <a:rPr kumimoji="0" lang="ar-DZ" sz="2400" b="1" i="1" u="none" strike="noStrike" kern="1200" cap="none" spc="0" normalizeH="0" baseline="0" noProof="0" dirty="0" smtClean="0">
                <a:ln>
                  <a:noFill/>
                </a:ln>
                <a:effectLst/>
                <a:uLnTx/>
                <a:uFillTx/>
                <a:latin typeface="Times New Roman" pitchFamily="18" charset="0"/>
                <a:ea typeface="+mn-ea"/>
                <a:cs typeface="Times New Roman" pitchFamily="18" charset="0"/>
              </a:rPr>
              <a:t>جــامعة محــمد خيضــر – بسكرة –</a:t>
            </a:r>
            <a:endParaRPr kumimoji="0" lang="en-US" sz="2400" b="1" i="0" u="none" strike="noStrike" kern="1200" cap="none" spc="0" normalizeH="0" baseline="0" noProof="0" dirty="0" smtClean="0">
              <a:ln>
                <a:noFill/>
              </a:ln>
              <a:effectLst/>
              <a:uLnTx/>
              <a:uFillTx/>
              <a:latin typeface="Times New Roman" pitchFamily="18" charset="0"/>
              <a:ea typeface="+mn-ea"/>
              <a:cs typeface="Times New Roman" pitchFamily="18" charset="0"/>
            </a:endParaRPr>
          </a:p>
          <a:p>
            <a:pPr marL="548640" marR="0" lvl="0" indent="-411480" algn="ctr" defTabSz="914400" rtl="1" eaLnBrk="1" fontAlgn="auto" latinLnBrk="0" hangingPunct="1">
              <a:lnSpc>
                <a:spcPct val="100000"/>
              </a:lnSpc>
              <a:spcBef>
                <a:spcPts val="0"/>
              </a:spcBef>
              <a:spcAft>
                <a:spcPts val="0"/>
              </a:spcAft>
              <a:buClr>
                <a:schemeClr val="tx1">
                  <a:shade val="95000"/>
                </a:schemeClr>
              </a:buClr>
              <a:buSzPct val="65000"/>
              <a:tabLst/>
              <a:defRPr/>
            </a:pPr>
            <a:r>
              <a:rPr kumimoji="0" lang="ar-DZ" sz="2400" b="1" i="1" u="none" strike="noStrike" kern="1200" cap="none" spc="0" normalizeH="0" baseline="0" noProof="0" dirty="0" smtClean="0">
                <a:ln>
                  <a:noFill/>
                </a:ln>
                <a:effectLst/>
                <a:uLnTx/>
                <a:uFillTx/>
                <a:latin typeface="Times New Roman" pitchFamily="18" charset="0"/>
                <a:ea typeface="+mn-ea"/>
                <a:cs typeface="Times New Roman" pitchFamily="18" charset="0"/>
              </a:rPr>
              <a:t>كــلية العلــوم الاقتصــادية و التجــارية وعلــوم التسييــر</a:t>
            </a:r>
            <a:endParaRPr kumimoji="0" lang="en-US" sz="2400" b="1" i="0" u="none" strike="noStrike" kern="1200" cap="none" spc="0" normalizeH="0" baseline="0" noProof="0" dirty="0" smtClean="0">
              <a:ln>
                <a:noFill/>
              </a:ln>
              <a:effectLst/>
              <a:uLnTx/>
              <a:uFillTx/>
              <a:latin typeface="Times New Roman" pitchFamily="18" charset="0"/>
              <a:ea typeface="+mn-ea"/>
              <a:cs typeface="Times New Roman" pitchFamily="18" charset="0"/>
            </a:endParaRPr>
          </a:p>
          <a:p>
            <a:pPr marL="548640" marR="0" lvl="0" indent="-411480" algn="ctr" defTabSz="914400" rtl="1" eaLnBrk="1" fontAlgn="auto" latinLnBrk="0" hangingPunct="1">
              <a:lnSpc>
                <a:spcPct val="100000"/>
              </a:lnSpc>
              <a:spcBef>
                <a:spcPts val="0"/>
              </a:spcBef>
              <a:spcAft>
                <a:spcPts val="0"/>
              </a:spcAft>
              <a:buClr>
                <a:schemeClr val="tx1">
                  <a:shade val="95000"/>
                </a:schemeClr>
              </a:buClr>
              <a:buSzPct val="65000"/>
              <a:tabLst/>
              <a:defRPr/>
            </a:pPr>
            <a:r>
              <a:rPr kumimoji="0" lang="ar-DZ" sz="2400" b="1" i="1" u="none" strike="noStrike" kern="1200" cap="none" spc="0" normalizeH="0" baseline="0" noProof="0" dirty="0" smtClean="0">
                <a:ln>
                  <a:noFill/>
                </a:ln>
                <a:effectLst/>
                <a:uLnTx/>
                <a:uFillTx/>
                <a:latin typeface="Times New Roman" pitchFamily="18" charset="0"/>
                <a:ea typeface="+mn-ea"/>
                <a:cs typeface="Times New Roman" pitchFamily="18" charset="0"/>
              </a:rPr>
              <a:t>قسم العلوم التجارية</a:t>
            </a:r>
            <a:endParaRPr kumimoji="0" lang="fr-FR" sz="2400" b="1" i="1" u="none" strike="noStrike" kern="1200" cap="none" spc="0" normalizeH="0" baseline="0" noProof="0" dirty="0" smtClean="0">
              <a:ln>
                <a:noFill/>
              </a:ln>
              <a:effectLst/>
              <a:uLnTx/>
              <a:uFillTx/>
              <a:latin typeface="Times New Roman" pitchFamily="18" charset="0"/>
              <a:ea typeface="+mn-ea"/>
              <a:cs typeface="Times New Roman" pitchFamily="18" charset="0"/>
            </a:endParaRPr>
          </a:p>
          <a:p>
            <a:pPr marL="548640" marR="0" lvl="0" indent="-411480" algn="ctr" defTabSz="914400" rtl="1" eaLnBrk="1" fontAlgn="auto" latinLnBrk="0" hangingPunct="1">
              <a:lnSpc>
                <a:spcPct val="100000"/>
              </a:lnSpc>
              <a:spcBef>
                <a:spcPts val="0"/>
              </a:spcBef>
              <a:spcAft>
                <a:spcPts val="0"/>
              </a:spcAft>
              <a:buClr>
                <a:schemeClr val="tx1">
                  <a:shade val="95000"/>
                </a:schemeClr>
              </a:buClr>
              <a:buSzPct val="65000"/>
              <a:tabLst/>
              <a:defRPr/>
            </a:pPr>
            <a:r>
              <a:rPr kumimoji="0" lang="ar-DZ" sz="2400" b="1" i="1" u="none" strike="noStrike" kern="1200" cap="none" spc="0" normalizeH="0" baseline="0" noProof="0" dirty="0" smtClean="0">
                <a:ln>
                  <a:noFill/>
                </a:ln>
                <a:effectLst/>
                <a:uLnTx/>
                <a:uFillTx/>
                <a:latin typeface="Times New Roman" pitchFamily="18" charset="0"/>
                <a:ea typeface="+mn-ea"/>
                <a:cs typeface="Times New Roman" pitchFamily="18" charset="0"/>
              </a:rPr>
              <a:t>فرع</a:t>
            </a:r>
            <a:r>
              <a:rPr kumimoji="0" lang="ar-DZ" sz="2400" b="1" i="1" u="none" strike="noStrike" kern="1200" cap="none" spc="0" normalizeH="0" noProof="0" dirty="0" smtClean="0">
                <a:ln>
                  <a:noFill/>
                </a:ln>
                <a:effectLst/>
                <a:uLnTx/>
                <a:uFillTx/>
                <a:latin typeface="Times New Roman" pitchFamily="18" charset="0"/>
                <a:ea typeface="+mn-ea"/>
                <a:cs typeface="Times New Roman" pitchFamily="18" charset="0"/>
              </a:rPr>
              <a:t> علوم مالية ومحاسبية</a:t>
            </a:r>
            <a:endParaRPr kumimoji="0" lang="en-US" sz="2400" b="1" i="1" u="none" strike="noStrike" kern="1200" cap="none" spc="0" normalizeH="0" baseline="0" noProof="0" dirty="0" smtClean="0">
              <a:ln>
                <a:noFill/>
              </a:ln>
              <a:effectLst/>
              <a:uLnTx/>
              <a:uFillTx/>
              <a:latin typeface="Times New Roman" pitchFamily="18" charset="0"/>
              <a:ea typeface="+mn-ea"/>
              <a:cs typeface="Times New Roman" pitchFamily="18" charset="0"/>
            </a:endParaRPr>
          </a:p>
          <a:p>
            <a:pPr marL="548640" marR="0" lvl="0" indent="-411480" algn="ctr" defTabSz="914400" rtl="1" eaLnBrk="1" fontAlgn="auto" latinLnBrk="0" hangingPunct="1">
              <a:lnSpc>
                <a:spcPct val="100000"/>
              </a:lnSpc>
              <a:spcBef>
                <a:spcPts val="0"/>
              </a:spcBef>
              <a:spcAft>
                <a:spcPts val="0"/>
              </a:spcAft>
              <a:buClr>
                <a:schemeClr val="tx1">
                  <a:shade val="95000"/>
                </a:schemeClr>
              </a:buClr>
              <a:buSzPct val="65000"/>
              <a:tabLst/>
              <a:defRPr/>
            </a:pPr>
            <a:r>
              <a:rPr kumimoji="0" lang="ar-DZ" sz="2400" b="1" i="0" u="none" strike="noStrike" kern="1200" cap="none" spc="0" normalizeH="0" baseline="0" noProof="0" dirty="0" smtClean="0">
                <a:ln>
                  <a:noFill/>
                </a:ln>
                <a:effectLst/>
                <a:uLnTx/>
                <a:uFillTx/>
                <a:latin typeface="Times New Roman" pitchFamily="18" charset="0"/>
                <a:ea typeface="Tahoma" pitchFamily="34" charset="0"/>
                <a:cs typeface="Times New Roman" pitchFamily="18" charset="0"/>
              </a:rPr>
              <a:t>سنة ثالثة مالية المؤسسة</a:t>
            </a:r>
            <a:endParaRPr kumimoji="0" lang="ar-DZ" sz="1800" b="1" i="0" u="none" strike="noStrike" kern="1200" cap="none" spc="0" normalizeH="0" baseline="0" noProof="0" dirty="0" smtClean="0">
              <a:ln>
                <a:noFill/>
              </a:ln>
              <a:effectLst/>
              <a:uLnTx/>
              <a:uFillTx/>
              <a:latin typeface="Times New Roman" pitchFamily="18" charset="0"/>
              <a:ea typeface="Tahoma" pitchFamily="34" charset="0"/>
              <a:cs typeface="Times New Roman" pitchFamily="18" charset="0"/>
            </a:endParaRPr>
          </a:p>
          <a:p>
            <a:pPr marL="548640" marR="0" lvl="0" indent="-411480" algn="ctr" defTabSz="914400" rtl="1" eaLnBrk="1" fontAlgn="auto" latinLnBrk="0" hangingPunct="1">
              <a:lnSpc>
                <a:spcPct val="100000"/>
              </a:lnSpc>
              <a:spcBef>
                <a:spcPts val="0"/>
              </a:spcBef>
              <a:spcAft>
                <a:spcPts val="0"/>
              </a:spcAft>
              <a:buClr>
                <a:schemeClr val="tx1">
                  <a:shade val="95000"/>
                </a:schemeClr>
              </a:buClr>
              <a:buSzPct val="65000"/>
              <a:tabLst/>
              <a:defRPr/>
            </a:pPr>
            <a:r>
              <a:rPr kumimoji="0" lang="ar-DZ" sz="4000" b="1" i="0" u="none" strike="noStrike" kern="1200" cap="none" spc="0" normalizeH="0" baseline="0" noProof="0" dirty="0" smtClean="0">
                <a:ln>
                  <a:noFill/>
                </a:ln>
                <a:solidFill>
                  <a:srgbClr val="FF0000"/>
                </a:solidFill>
                <a:effectLst/>
                <a:uLnTx/>
                <a:uFillTx/>
                <a:latin typeface="Times New Roman" pitchFamily="18" charset="0"/>
                <a:ea typeface="Tahoma" pitchFamily="34" charset="0"/>
                <a:cs typeface="Times New Roman" pitchFamily="18" charset="0"/>
              </a:rPr>
              <a:t>مقياس: تسيير مالي 2</a:t>
            </a:r>
          </a:p>
          <a:p>
            <a:pPr marL="548640" marR="0" lvl="0" indent="-411480" algn="ctr" defTabSz="914400" rtl="1" eaLnBrk="1" fontAlgn="ctr" latinLnBrk="0" hangingPunct="1">
              <a:lnSpc>
                <a:spcPct val="100000"/>
              </a:lnSpc>
              <a:spcBef>
                <a:spcPct val="20000"/>
              </a:spcBef>
              <a:spcAft>
                <a:spcPts val="0"/>
              </a:spcAft>
              <a:buClr>
                <a:schemeClr val="tx1">
                  <a:shade val="95000"/>
                </a:schemeClr>
              </a:buClr>
              <a:buSzPct val="65000"/>
              <a:tabLst/>
              <a:defRPr/>
            </a:pPr>
            <a:r>
              <a:rPr kumimoji="0" lang="ar-DZ" sz="2000" b="1" i="0" u="none" strike="noStrike" kern="1200" cap="none" spc="0" normalizeH="0" baseline="0" noProof="0" dirty="0" smtClean="0">
                <a:ln>
                  <a:noFill/>
                </a:ln>
                <a:effectLst/>
                <a:uLnTx/>
                <a:uFillTx/>
                <a:latin typeface="Times New Roman" pitchFamily="18" charset="0"/>
                <a:ea typeface="+mn-ea"/>
                <a:cs typeface="Times New Roman" pitchFamily="18" charset="0"/>
              </a:rPr>
              <a:t>الموسم الجامعي: 2021/2020</a:t>
            </a:r>
            <a:endParaRPr kumimoji="0" lang="ar-DZ" sz="2800" b="1" i="0" u="none" strike="noStrike" kern="1200" cap="none" spc="0" normalizeH="0" baseline="0" noProof="0" dirty="0" smtClean="0">
              <a:ln>
                <a:noFill/>
              </a:ln>
              <a:effectLst/>
              <a:uLnTx/>
              <a:uFillTx/>
              <a:latin typeface="Times New Roman" pitchFamily="18" charset="0"/>
              <a:ea typeface="+mn-ea"/>
              <a:cs typeface="Times New Roman" pitchFamily="18" charset="0"/>
            </a:endParaRPr>
          </a:p>
        </p:txBody>
      </p:sp>
      <p:sp>
        <p:nvSpPr>
          <p:cNvPr id="17" name="Rectangle 16"/>
          <p:cNvSpPr/>
          <p:nvPr/>
        </p:nvSpPr>
        <p:spPr>
          <a:xfrm>
            <a:off x="0" y="4853428"/>
            <a:ext cx="9144000" cy="1471172"/>
          </a:xfrm>
          <a:prstGeom prst="rect">
            <a:avLst/>
          </a:prstGeom>
        </p:spPr>
        <p:txBody>
          <a:bodyPr wrap="square">
            <a:spAutoFit/>
          </a:bodyPr>
          <a:lstStyle/>
          <a:p>
            <a:pPr lvl="0" algn="ctr" rtl="1" fontAlgn="ctr">
              <a:spcBef>
                <a:spcPct val="20000"/>
              </a:spcBef>
              <a:buClr>
                <a:srgbClr val="F0A22E"/>
              </a:buClr>
              <a:buSzPct val="70000"/>
              <a:defRPr/>
            </a:pPr>
            <a:r>
              <a:rPr lang="ar-DZ" sz="3200" b="1" dirty="0">
                <a:solidFill>
                  <a:prstClr val="black"/>
                </a:solidFill>
                <a:latin typeface="Adobe Arabic" pitchFamily="18" charset="-78"/>
                <a:cs typeface="Adobe Arabic" pitchFamily="18" charset="-78"/>
              </a:rPr>
              <a:t>موضوع </a:t>
            </a:r>
            <a:r>
              <a:rPr lang="ar-DZ" sz="3200" b="1" dirty="0" smtClean="0">
                <a:solidFill>
                  <a:prstClr val="black"/>
                </a:solidFill>
                <a:latin typeface="Adobe Arabic" pitchFamily="18" charset="-78"/>
                <a:cs typeface="Adobe Arabic" pitchFamily="18" charset="-78"/>
              </a:rPr>
              <a:t>المحاضرة </a:t>
            </a:r>
            <a:r>
              <a:rPr lang="fr-FR" sz="3200" b="1" dirty="0" smtClean="0">
                <a:solidFill>
                  <a:prstClr val="black"/>
                </a:solidFill>
                <a:latin typeface="Times New Roman" pitchFamily="18" charset="0"/>
                <a:cs typeface="Times New Roman" pitchFamily="18" charset="0"/>
              </a:rPr>
              <a:t>05</a:t>
            </a:r>
            <a:r>
              <a:rPr lang="ar-DZ" sz="3200" b="1" dirty="0" smtClean="0">
                <a:solidFill>
                  <a:prstClr val="black"/>
                </a:solidFill>
                <a:latin typeface="Adobe Arabic" pitchFamily="18" charset="-78"/>
                <a:cs typeface="Adobe Arabic" pitchFamily="18" charset="-78"/>
              </a:rPr>
              <a:t>:</a:t>
            </a:r>
            <a:endParaRPr lang="fr-FR" sz="3200" b="1" dirty="0" smtClean="0">
              <a:solidFill>
                <a:prstClr val="black"/>
              </a:solidFill>
              <a:latin typeface="Adobe Arabic" pitchFamily="18" charset="-78"/>
              <a:cs typeface="Adobe Arabic" pitchFamily="18" charset="-78"/>
            </a:endParaRPr>
          </a:p>
          <a:p>
            <a:pPr lvl="0" algn="ctr" rtl="1" fontAlgn="ctr">
              <a:spcBef>
                <a:spcPct val="20000"/>
              </a:spcBef>
              <a:buClr>
                <a:srgbClr val="F0A22E"/>
              </a:buClr>
              <a:buSzPct val="70000"/>
              <a:defRPr/>
            </a:pPr>
            <a:r>
              <a:rPr lang="ar-DZ" sz="4800" b="1" dirty="0" smtClean="0">
                <a:solidFill>
                  <a:srgbClr val="FF0000"/>
                </a:solidFill>
                <a:latin typeface="Adobe Arabic" pitchFamily="18" charset="-78"/>
                <a:cs typeface="Adobe Arabic" pitchFamily="18" charset="-78"/>
              </a:rPr>
              <a:t>مفاهيم أساسية حول التمويل</a:t>
            </a:r>
            <a:endParaRPr lang="ar-DZ" sz="4800" b="1" dirty="0">
              <a:solidFill>
                <a:srgbClr val="006600"/>
              </a:solidFill>
              <a:latin typeface="Adobe Arabic" pitchFamily="18" charset="-78"/>
              <a:cs typeface="Adobe Arabic" pitchFamily="18" charset="-78"/>
            </a:endParaRPr>
          </a:p>
        </p:txBody>
      </p:sp>
      <p:grpSp>
        <p:nvGrpSpPr>
          <p:cNvPr id="18" name="Group 1"/>
          <p:cNvGrpSpPr>
            <a:grpSpLocks/>
          </p:cNvGrpSpPr>
          <p:nvPr/>
        </p:nvGrpSpPr>
        <p:grpSpPr bwMode="auto">
          <a:xfrm>
            <a:off x="228600" y="304800"/>
            <a:ext cx="989398" cy="1143000"/>
            <a:chOff x="4041" y="5842"/>
            <a:chExt cx="1056" cy="1375"/>
          </a:xfrm>
        </p:grpSpPr>
        <p:sp>
          <p:nvSpPr>
            <p:cNvPr id="19" name="Oval 2"/>
            <p:cNvSpPr>
              <a:spLocks noChangeArrowheads="1"/>
            </p:cNvSpPr>
            <p:nvPr/>
          </p:nvSpPr>
          <p:spPr bwMode="auto">
            <a:xfrm>
              <a:off x="4041" y="5842"/>
              <a:ext cx="1056" cy="1375"/>
            </a:xfrm>
            <a:prstGeom prst="ellipse">
              <a:avLst/>
            </a:prstGeom>
            <a:solidFill>
              <a:srgbClr val="FFFFFF"/>
            </a:solidFill>
            <a:ln w="19050">
              <a:solidFill>
                <a:srgbClr val="333399"/>
              </a:solidFill>
              <a:round/>
              <a:headEnd/>
              <a:tailEnd/>
            </a:ln>
          </p:spPr>
          <p:txBody>
            <a:bodyPr vert="horz" wrap="square" lIns="91440" tIns="45720" rIns="91440" bIns="45720" numCol="1" anchor="t" anchorCtr="0" compatLnSpc="1">
              <a:prstTxWarp prst="textNoShape">
                <a:avLst/>
              </a:prstTxWarp>
            </a:bodyPr>
            <a:lstStyle/>
            <a:p>
              <a:endParaRPr lang="ar-DZ" dirty="0"/>
            </a:p>
          </p:txBody>
        </p:sp>
        <p:pic>
          <p:nvPicPr>
            <p:cNvPr id="20" name="Picture 3" descr="SigleUNI4"/>
            <p:cNvPicPr>
              <a:picLocks noChangeAspect="1" noChangeArrowheads="1"/>
            </p:cNvPicPr>
            <p:nvPr/>
          </p:nvPicPr>
          <p:blipFill>
            <a:blip r:embed="rId2" cstate="print">
              <a:extLst>
                <a:ext uri="{28A0092B-C50C-407E-A947-70E740481C1C}">
                  <a14:useLocalDpi xmlns="" xmlns:a14="http://schemas.microsoft.com/office/drawing/2010/main" val="0"/>
                </a:ext>
              </a:extLst>
            </a:blip>
            <a:srcRect l="2623" t="1465" r="1811"/>
            <a:stretch>
              <a:fillRect/>
            </a:stretch>
          </p:blipFill>
          <p:spPr bwMode="auto">
            <a:xfrm>
              <a:off x="4193" y="6073"/>
              <a:ext cx="742" cy="904"/>
            </a:xfrm>
            <a:prstGeom prst="rect">
              <a:avLst/>
            </a:prstGeom>
            <a:noFill/>
            <a:extLst>
              <a:ext uri="{909E8E84-426E-40DD-AFC4-6F175D3DCCD1}">
                <a14:hiddenFill xmlns="" xmlns:a14="http://schemas.microsoft.com/office/drawing/2010/main">
                  <a:solidFill>
                    <a:srgbClr val="FFFFFF"/>
                  </a:solidFill>
                </a14:hiddenFill>
              </a:ext>
            </a:extLst>
          </p:spPr>
        </p:pic>
        <p:sp>
          <p:nvSpPr>
            <p:cNvPr id="21" name="WordArt 4"/>
            <p:cNvSpPr>
              <a:spLocks noChangeArrowheads="1" noChangeShapeType="1" noTextEdit="1"/>
            </p:cNvSpPr>
            <p:nvPr/>
          </p:nvSpPr>
          <p:spPr bwMode="auto">
            <a:xfrm>
              <a:off x="4190" y="5978"/>
              <a:ext cx="733" cy="746"/>
            </a:xfrm>
            <a:prstGeom prst="rect">
              <a:avLst/>
            </a:prstGeom>
            <a:extLst>
              <a:ext uri="{91240B29-F687-4F45-9708-019B960494DF}">
                <a14:hiddenLine xmlns="" xmlns:a14="http://schemas.microsoft.com/office/drawing/2010/main" w="9525">
                  <a:solidFill>
                    <a:srgbClr val="000000"/>
                  </a:solidFill>
                  <a:round/>
                  <a:headEnd/>
                  <a:tailEnd/>
                </a14:hiddenLine>
              </a:ext>
              <a:ext uri="{AF507438-7753-43E0-B8FC-AC1667EBCBE1}">
                <a14:hiddenEffects xmlns="" xmlns:a14="http://schemas.microsoft.com/office/drawing/2010/main">
                  <a:effectLst/>
                </a14:hiddenEffects>
              </a:ext>
            </a:extLst>
          </p:spPr>
          <p:txBody>
            <a:bodyPr wrap="none" fromWordArt="1">
              <a:prstTxWarp prst="textArchUp">
                <a:avLst>
                  <a:gd name="adj" fmla="val 10800000"/>
                </a:avLst>
              </a:prstTxWarp>
            </a:bodyPr>
            <a:lstStyle/>
            <a:p>
              <a:pPr algn="ctr" rtl="1">
                <a:buNone/>
              </a:pPr>
              <a:r>
                <a:rPr lang="ar-DZ" sz="3600" kern="10" spc="0" dirty="0" smtClean="0">
                  <a:ln>
                    <a:noFill/>
                  </a:ln>
                  <a:solidFill>
                    <a:srgbClr val="000080"/>
                  </a:solidFill>
                  <a:effectLst/>
                  <a:latin typeface="AF_Aseer"/>
                </a:rPr>
                <a:t>جامعــــــة محمد خيضــــــــــــر</a:t>
              </a:r>
              <a:endParaRPr lang="ar-DZ" sz="3600" kern="10" spc="0" dirty="0">
                <a:ln>
                  <a:noFill/>
                </a:ln>
                <a:solidFill>
                  <a:srgbClr val="000080"/>
                </a:solidFill>
                <a:effectLst/>
                <a:latin typeface="AF_Aseer"/>
              </a:endParaRPr>
            </a:p>
          </p:txBody>
        </p:sp>
        <p:sp>
          <p:nvSpPr>
            <p:cNvPr id="22" name="WordArt 5"/>
            <p:cNvSpPr>
              <a:spLocks noChangeArrowheads="1" noChangeShapeType="1" noTextEdit="1"/>
            </p:cNvSpPr>
            <p:nvPr/>
          </p:nvSpPr>
          <p:spPr bwMode="auto">
            <a:xfrm>
              <a:off x="4316" y="7018"/>
              <a:ext cx="490" cy="123"/>
            </a:xfrm>
            <a:prstGeom prst="rect">
              <a:avLst/>
            </a:prstGeom>
            <a:extLst>
              <a:ext uri="{91240B29-F687-4F45-9708-019B960494DF}">
                <a14:hiddenLine xmlns="" xmlns:a14="http://schemas.microsoft.com/office/drawing/2010/main" w="9525">
                  <a:solidFill>
                    <a:srgbClr val="000000"/>
                  </a:solidFill>
                  <a:round/>
                  <a:headEnd/>
                  <a:tailEnd/>
                </a14:hiddenLine>
              </a:ext>
              <a:ext uri="{AF507438-7753-43E0-B8FC-AC1667EBCBE1}">
                <a14:hiddenEffects xmlns="" xmlns:a14="http://schemas.microsoft.com/office/drawing/2010/main">
                  <a:effectLst/>
                </a14:hiddenEffects>
              </a:ext>
            </a:extLst>
          </p:spPr>
          <p:txBody>
            <a:bodyPr wrap="none" fromWordArt="1">
              <a:prstTxWarp prst="textPlain">
                <a:avLst>
                  <a:gd name="adj" fmla="val 50000"/>
                </a:avLst>
              </a:prstTxWarp>
            </a:bodyPr>
            <a:lstStyle/>
            <a:p>
              <a:pPr algn="ctr" rtl="1">
                <a:buNone/>
              </a:pPr>
              <a:r>
                <a:rPr lang="ar-DZ" sz="3600" kern="10" spc="0" dirty="0" smtClean="0">
                  <a:ln>
                    <a:noFill/>
                  </a:ln>
                  <a:solidFill>
                    <a:srgbClr val="000080"/>
                  </a:solidFill>
                  <a:effectLst/>
                  <a:latin typeface="AF_Aseer"/>
                </a:rPr>
                <a:t>بــســكــــــــــــرة</a:t>
              </a:r>
              <a:endParaRPr lang="ar-DZ" sz="3600" kern="10" spc="0" dirty="0">
                <a:ln>
                  <a:noFill/>
                </a:ln>
                <a:solidFill>
                  <a:srgbClr val="000080"/>
                </a:solidFill>
                <a:effectLst/>
                <a:latin typeface="AF_Aseer"/>
              </a:endParaRPr>
            </a:p>
          </p:txBody>
        </p:sp>
      </p:grpSp>
      <p:grpSp>
        <p:nvGrpSpPr>
          <p:cNvPr id="23" name="Group 1"/>
          <p:cNvGrpSpPr>
            <a:grpSpLocks/>
          </p:cNvGrpSpPr>
          <p:nvPr/>
        </p:nvGrpSpPr>
        <p:grpSpPr bwMode="auto">
          <a:xfrm>
            <a:off x="7926002" y="304800"/>
            <a:ext cx="989398" cy="1143000"/>
            <a:chOff x="4041" y="5842"/>
            <a:chExt cx="1056" cy="1375"/>
          </a:xfrm>
        </p:grpSpPr>
        <p:sp>
          <p:nvSpPr>
            <p:cNvPr id="24" name="Oval 2"/>
            <p:cNvSpPr>
              <a:spLocks noChangeArrowheads="1"/>
            </p:cNvSpPr>
            <p:nvPr/>
          </p:nvSpPr>
          <p:spPr bwMode="auto">
            <a:xfrm>
              <a:off x="4041" y="5842"/>
              <a:ext cx="1056" cy="1375"/>
            </a:xfrm>
            <a:prstGeom prst="ellipse">
              <a:avLst/>
            </a:prstGeom>
            <a:solidFill>
              <a:srgbClr val="FFFFFF"/>
            </a:solidFill>
            <a:ln w="19050">
              <a:solidFill>
                <a:srgbClr val="333399"/>
              </a:solidFill>
              <a:round/>
              <a:headEnd/>
              <a:tailEnd/>
            </a:ln>
          </p:spPr>
          <p:txBody>
            <a:bodyPr vert="horz" wrap="square" lIns="91440" tIns="45720" rIns="91440" bIns="45720" numCol="1" anchor="t" anchorCtr="0" compatLnSpc="1">
              <a:prstTxWarp prst="textNoShape">
                <a:avLst/>
              </a:prstTxWarp>
            </a:bodyPr>
            <a:lstStyle/>
            <a:p>
              <a:endParaRPr lang="ar-DZ" dirty="0"/>
            </a:p>
          </p:txBody>
        </p:sp>
        <p:pic>
          <p:nvPicPr>
            <p:cNvPr id="25" name="Picture 3" descr="SigleUNI4"/>
            <p:cNvPicPr>
              <a:picLocks noChangeAspect="1" noChangeArrowheads="1"/>
            </p:cNvPicPr>
            <p:nvPr/>
          </p:nvPicPr>
          <p:blipFill>
            <a:blip r:embed="rId2" cstate="print">
              <a:extLst>
                <a:ext uri="{28A0092B-C50C-407E-A947-70E740481C1C}">
                  <a14:useLocalDpi xmlns="" xmlns:a14="http://schemas.microsoft.com/office/drawing/2010/main" val="0"/>
                </a:ext>
              </a:extLst>
            </a:blip>
            <a:srcRect l="2623" t="1465" r="1811"/>
            <a:stretch>
              <a:fillRect/>
            </a:stretch>
          </p:blipFill>
          <p:spPr bwMode="auto">
            <a:xfrm>
              <a:off x="4193" y="6073"/>
              <a:ext cx="742" cy="904"/>
            </a:xfrm>
            <a:prstGeom prst="rect">
              <a:avLst/>
            </a:prstGeom>
            <a:noFill/>
            <a:extLst>
              <a:ext uri="{909E8E84-426E-40DD-AFC4-6F175D3DCCD1}">
                <a14:hiddenFill xmlns="" xmlns:a14="http://schemas.microsoft.com/office/drawing/2010/main">
                  <a:solidFill>
                    <a:srgbClr val="FFFFFF"/>
                  </a:solidFill>
                </a14:hiddenFill>
              </a:ext>
            </a:extLst>
          </p:spPr>
        </p:pic>
        <p:sp>
          <p:nvSpPr>
            <p:cNvPr id="26" name="WordArt 4"/>
            <p:cNvSpPr>
              <a:spLocks noChangeArrowheads="1" noChangeShapeType="1" noTextEdit="1"/>
            </p:cNvSpPr>
            <p:nvPr/>
          </p:nvSpPr>
          <p:spPr bwMode="auto">
            <a:xfrm>
              <a:off x="4190" y="5978"/>
              <a:ext cx="733" cy="746"/>
            </a:xfrm>
            <a:prstGeom prst="rect">
              <a:avLst/>
            </a:prstGeom>
            <a:extLst>
              <a:ext uri="{91240B29-F687-4F45-9708-019B960494DF}">
                <a14:hiddenLine xmlns="" xmlns:a14="http://schemas.microsoft.com/office/drawing/2010/main" w="9525">
                  <a:solidFill>
                    <a:srgbClr val="000000"/>
                  </a:solidFill>
                  <a:round/>
                  <a:headEnd/>
                  <a:tailEnd/>
                </a14:hiddenLine>
              </a:ext>
              <a:ext uri="{AF507438-7753-43E0-B8FC-AC1667EBCBE1}">
                <a14:hiddenEffects xmlns="" xmlns:a14="http://schemas.microsoft.com/office/drawing/2010/main">
                  <a:effectLst/>
                </a14:hiddenEffects>
              </a:ext>
            </a:extLst>
          </p:spPr>
          <p:txBody>
            <a:bodyPr wrap="none" fromWordArt="1">
              <a:prstTxWarp prst="textArchUp">
                <a:avLst>
                  <a:gd name="adj" fmla="val 10800000"/>
                </a:avLst>
              </a:prstTxWarp>
            </a:bodyPr>
            <a:lstStyle/>
            <a:p>
              <a:pPr algn="ctr" rtl="1">
                <a:buNone/>
              </a:pPr>
              <a:r>
                <a:rPr lang="ar-DZ" sz="3600" kern="10" spc="0" dirty="0" smtClean="0">
                  <a:ln>
                    <a:noFill/>
                  </a:ln>
                  <a:solidFill>
                    <a:srgbClr val="000080"/>
                  </a:solidFill>
                  <a:effectLst/>
                  <a:latin typeface="AF_Aseer"/>
                </a:rPr>
                <a:t>جامعــــــة محمد خيضــــــــــــر</a:t>
              </a:r>
              <a:endParaRPr lang="ar-DZ" sz="3600" kern="10" spc="0" dirty="0">
                <a:ln>
                  <a:noFill/>
                </a:ln>
                <a:solidFill>
                  <a:srgbClr val="000080"/>
                </a:solidFill>
                <a:effectLst/>
                <a:latin typeface="AF_Aseer"/>
              </a:endParaRPr>
            </a:p>
          </p:txBody>
        </p:sp>
        <p:sp>
          <p:nvSpPr>
            <p:cNvPr id="27" name="WordArt 5"/>
            <p:cNvSpPr>
              <a:spLocks noChangeArrowheads="1" noChangeShapeType="1" noTextEdit="1"/>
            </p:cNvSpPr>
            <p:nvPr/>
          </p:nvSpPr>
          <p:spPr bwMode="auto">
            <a:xfrm>
              <a:off x="4316" y="7018"/>
              <a:ext cx="490" cy="123"/>
            </a:xfrm>
            <a:prstGeom prst="rect">
              <a:avLst/>
            </a:prstGeom>
            <a:extLst>
              <a:ext uri="{91240B29-F687-4F45-9708-019B960494DF}">
                <a14:hiddenLine xmlns="" xmlns:a14="http://schemas.microsoft.com/office/drawing/2010/main" w="9525">
                  <a:solidFill>
                    <a:srgbClr val="000000"/>
                  </a:solidFill>
                  <a:round/>
                  <a:headEnd/>
                  <a:tailEnd/>
                </a14:hiddenLine>
              </a:ext>
              <a:ext uri="{AF507438-7753-43E0-B8FC-AC1667EBCBE1}">
                <a14:hiddenEffects xmlns="" xmlns:a14="http://schemas.microsoft.com/office/drawing/2010/main">
                  <a:effectLst/>
                </a14:hiddenEffects>
              </a:ext>
            </a:extLst>
          </p:spPr>
          <p:txBody>
            <a:bodyPr wrap="none" fromWordArt="1">
              <a:prstTxWarp prst="textPlain">
                <a:avLst>
                  <a:gd name="adj" fmla="val 50000"/>
                </a:avLst>
              </a:prstTxWarp>
            </a:bodyPr>
            <a:lstStyle/>
            <a:p>
              <a:pPr algn="ctr" rtl="1">
                <a:buNone/>
              </a:pPr>
              <a:r>
                <a:rPr lang="ar-DZ" sz="3600" kern="10" spc="0" dirty="0" smtClean="0">
                  <a:ln>
                    <a:noFill/>
                  </a:ln>
                  <a:solidFill>
                    <a:srgbClr val="000080"/>
                  </a:solidFill>
                  <a:effectLst/>
                  <a:latin typeface="AF_Aseer"/>
                </a:rPr>
                <a:t>بــســكــــــــــــرة</a:t>
              </a:r>
              <a:endParaRPr lang="ar-DZ" sz="3600" kern="10" spc="0" dirty="0">
                <a:ln>
                  <a:noFill/>
                </a:ln>
                <a:solidFill>
                  <a:srgbClr val="000080"/>
                </a:solidFill>
                <a:effectLst/>
                <a:latin typeface="AF_Aseer"/>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16">
                                            <p:txEl>
                                              <p:pRg st="0" end="0"/>
                                            </p:txEl>
                                          </p:spTgt>
                                        </p:tgtEl>
                                        <p:attrNameLst>
                                          <p:attrName>style.visibility</p:attrName>
                                        </p:attrNameLst>
                                      </p:cBhvr>
                                      <p:to>
                                        <p:strVal val="visible"/>
                                      </p:to>
                                    </p:set>
                                    <p:anim calcmode="lin" valueType="num">
                                      <p:cBhvr additive="base">
                                        <p:cTn id="7" dur="500" fill="hold"/>
                                        <p:tgtEl>
                                          <p:spTgt spid="16">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6">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16">
                                            <p:txEl>
                                              <p:pRg st="1" end="1"/>
                                            </p:txEl>
                                          </p:spTgt>
                                        </p:tgtEl>
                                        <p:attrNameLst>
                                          <p:attrName>style.visibility</p:attrName>
                                        </p:attrNameLst>
                                      </p:cBhvr>
                                      <p:to>
                                        <p:strVal val="visible"/>
                                      </p:to>
                                    </p:set>
                                    <p:anim calcmode="lin" valueType="num">
                                      <p:cBhvr additive="base">
                                        <p:cTn id="11" dur="500" fill="hold"/>
                                        <p:tgtEl>
                                          <p:spTgt spid="16">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16">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16">
                                            <p:txEl>
                                              <p:pRg st="2" end="2"/>
                                            </p:txEl>
                                          </p:spTgt>
                                        </p:tgtEl>
                                        <p:attrNameLst>
                                          <p:attrName>style.visibility</p:attrName>
                                        </p:attrNameLst>
                                      </p:cBhvr>
                                      <p:to>
                                        <p:strVal val="visible"/>
                                      </p:to>
                                    </p:set>
                                    <p:anim calcmode="lin" valueType="num">
                                      <p:cBhvr additive="base">
                                        <p:cTn id="15" dur="500" fill="hold"/>
                                        <p:tgtEl>
                                          <p:spTgt spid="16">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16">
                                            <p:txEl>
                                              <p:pRg st="2" end="2"/>
                                            </p:txEl>
                                          </p:spTgt>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16">
                                            <p:txEl>
                                              <p:pRg st="3" end="3"/>
                                            </p:txEl>
                                          </p:spTgt>
                                        </p:tgtEl>
                                        <p:attrNameLst>
                                          <p:attrName>style.visibility</p:attrName>
                                        </p:attrNameLst>
                                      </p:cBhvr>
                                      <p:to>
                                        <p:strVal val="visible"/>
                                      </p:to>
                                    </p:set>
                                    <p:anim calcmode="lin" valueType="num">
                                      <p:cBhvr additive="base">
                                        <p:cTn id="19" dur="500" fill="hold"/>
                                        <p:tgtEl>
                                          <p:spTgt spid="16">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16">
                                            <p:txEl>
                                              <p:pRg st="3" end="3"/>
                                            </p:txEl>
                                          </p:spTgt>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16">
                                            <p:txEl>
                                              <p:pRg st="4" end="4"/>
                                            </p:txEl>
                                          </p:spTgt>
                                        </p:tgtEl>
                                        <p:attrNameLst>
                                          <p:attrName>style.visibility</p:attrName>
                                        </p:attrNameLst>
                                      </p:cBhvr>
                                      <p:to>
                                        <p:strVal val="visible"/>
                                      </p:to>
                                    </p:set>
                                    <p:anim calcmode="lin" valueType="num">
                                      <p:cBhvr additive="base">
                                        <p:cTn id="23" dur="500" fill="hold"/>
                                        <p:tgtEl>
                                          <p:spTgt spid="16">
                                            <p:txEl>
                                              <p:pRg st="4" end="4"/>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16">
                                            <p:txEl>
                                              <p:pRg st="4" end="4"/>
                                            </p:txEl>
                                          </p:spTgt>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16">
                                            <p:txEl>
                                              <p:pRg st="5" end="5"/>
                                            </p:txEl>
                                          </p:spTgt>
                                        </p:tgtEl>
                                        <p:attrNameLst>
                                          <p:attrName>style.visibility</p:attrName>
                                        </p:attrNameLst>
                                      </p:cBhvr>
                                      <p:to>
                                        <p:strVal val="visible"/>
                                      </p:to>
                                    </p:set>
                                    <p:anim calcmode="lin" valueType="num">
                                      <p:cBhvr additive="base">
                                        <p:cTn id="27" dur="500" fill="hold"/>
                                        <p:tgtEl>
                                          <p:spTgt spid="16">
                                            <p:txEl>
                                              <p:pRg st="5" end="5"/>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16">
                                            <p:txEl>
                                              <p:pRg st="5" end="5"/>
                                            </p:txEl>
                                          </p:spTgt>
                                        </p:tgtEl>
                                        <p:attrNameLst>
                                          <p:attrName>ppt_y</p:attrName>
                                        </p:attrNameLst>
                                      </p:cBhvr>
                                      <p:tavLst>
                                        <p:tav tm="0">
                                          <p:val>
                                            <p:strVal val="1+#ppt_h/2"/>
                                          </p:val>
                                        </p:tav>
                                        <p:tav tm="100000">
                                          <p:val>
                                            <p:strVal val="#ppt_y"/>
                                          </p:val>
                                        </p:tav>
                                      </p:tavLst>
                                    </p:anim>
                                  </p:childTnLst>
                                </p:cTn>
                              </p:par>
                              <p:par>
                                <p:cTn id="29" presetID="2" presetClass="entr" presetSubtype="4" fill="hold" nodeType="withEffect">
                                  <p:stCondLst>
                                    <p:cond delay="0"/>
                                  </p:stCondLst>
                                  <p:childTnLst>
                                    <p:set>
                                      <p:cBhvr>
                                        <p:cTn id="30" dur="1" fill="hold">
                                          <p:stCondLst>
                                            <p:cond delay="0"/>
                                          </p:stCondLst>
                                        </p:cTn>
                                        <p:tgtEl>
                                          <p:spTgt spid="16">
                                            <p:txEl>
                                              <p:pRg st="6" end="6"/>
                                            </p:txEl>
                                          </p:spTgt>
                                        </p:tgtEl>
                                        <p:attrNameLst>
                                          <p:attrName>style.visibility</p:attrName>
                                        </p:attrNameLst>
                                      </p:cBhvr>
                                      <p:to>
                                        <p:strVal val="visible"/>
                                      </p:to>
                                    </p:set>
                                    <p:anim calcmode="lin" valueType="num">
                                      <p:cBhvr additive="base">
                                        <p:cTn id="31" dur="500" fill="hold"/>
                                        <p:tgtEl>
                                          <p:spTgt spid="16">
                                            <p:txEl>
                                              <p:pRg st="6" end="6"/>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16">
                                            <p:txEl>
                                              <p:pRg st="6" end="6"/>
                                            </p:txEl>
                                          </p:spTgt>
                                        </p:tgtEl>
                                        <p:attrNameLst>
                                          <p:attrName>ppt_y</p:attrName>
                                        </p:attrNameLst>
                                      </p:cBhvr>
                                      <p:tavLst>
                                        <p:tav tm="0">
                                          <p:val>
                                            <p:strVal val="1+#ppt_h/2"/>
                                          </p:val>
                                        </p:tav>
                                        <p:tav tm="100000">
                                          <p:val>
                                            <p:strVal val="#ppt_y"/>
                                          </p:val>
                                        </p:tav>
                                      </p:tavLst>
                                    </p:anim>
                                  </p:childTnLst>
                                </p:cTn>
                              </p:par>
                              <p:par>
                                <p:cTn id="33" presetID="2" presetClass="entr" presetSubtype="4" fill="hold" nodeType="withEffect">
                                  <p:stCondLst>
                                    <p:cond delay="0"/>
                                  </p:stCondLst>
                                  <p:childTnLst>
                                    <p:set>
                                      <p:cBhvr>
                                        <p:cTn id="34" dur="1" fill="hold">
                                          <p:stCondLst>
                                            <p:cond delay="0"/>
                                          </p:stCondLst>
                                        </p:cTn>
                                        <p:tgtEl>
                                          <p:spTgt spid="16">
                                            <p:txEl>
                                              <p:pRg st="7" end="7"/>
                                            </p:txEl>
                                          </p:spTgt>
                                        </p:tgtEl>
                                        <p:attrNameLst>
                                          <p:attrName>style.visibility</p:attrName>
                                        </p:attrNameLst>
                                      </p:cBhvr>
                                      <p:to>
                                        <p:strVal val="visible"/>
                                      </p:to>
                                    </p:set>
                                    <p:anim calcmode="lin" valueType="num">
                                      <p:cBhvr additive="base">
                                        <p:cTn id="35" dur="500" fill="hold"/>
                                        <p:tgtEl>
                                          <p:spTgt spid="16">
                                            <p:txEl>
                                              <p:pRg st="7" end="7"/>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16">
                                            <p:txEl>
                                              <p:pRg st="7" end="7"/>
                                            </p:txEl>
                                          </p:spTgt>
                                        </p:tgtEl>
                                        <p:attrNameLst>
                                          <p:attrName>ppt_y</p:attrName>
                                        </p:attrNameLst>
                                      </p:cBhvr>
                                      <p:tavLst>
                                        <p:tav tm="0">
                                          <p:val>
                                            <p:strVal val="1+#ppt_h/2"/>
                                          </p:val>
                                        </p:tav>
                                        <p:tav tm="100000">
                                          <p:val>
                                            <p:strVal val="#ppt_y"/>
                                          </p:val>
                                        </p:tav>
                                      </p:tavLst>
                                    </p:anim>
                                  </p:childTnLst>
                                </p:cTn>
                              </p:par>
                              <p:par>
                                <p:cTn id="37" presetID="2" presetClass="entr" presetSubtype="4" fill="hold" nodeType="withEffect">
                                  <p:stCondLst>
                                    <p:cond delay="0"/>
                                  </p:stCondLst>
                                  <p:childTnLst>
                                    <p:set>
                                      <p:cBhvr>
                                        <p:cTn id="38" dur="1" fill="hold">
                                          <p:stCondLst>
                                            <p:cond delay="0"/>
                                          </p:stCondLst>
                                        </p:cTn>
                                        <p:tgtEl>
                                          <p:spTgt spid="16">
                                            <p:txEl>
                                              <p:pRg st="8" end="8"/>
                                            </p:txEl>
                                          </p:spTgt>
                                        </p:tgtEl>
                                        <p:attrNameLst>
                                          <p:attrName>style.visibility</p:attrName>
                                        </p:attrNameLst>
                                      </p:cBhvr>
                                      <p:to>
                                        <p:strVal val="visible"/>
                                      </p:to>
                                    </p:set>
                                    <p:anim calcmode="lin" valueType="num">
                                      <p:cBhvr additive="base">
                                        <p:cTn id="39" dur="500" fill="hold"/>
                                        <p:tgtEl>
                                          <p:spTgt spid="16">
                                            <p:txEl>
                                              <p:pRg st="8" end="8"/>
                                            </p:txEl>
                                          </p:spTgt>
                                        </p:tgtEl>
                                        <p:attrNameLst>
                                          <p:attrName>ppt_x</p:attrName>
                                        </p:attrNameLst>
                                      </p:cBhvr>
                                      <p:tavLst>
                                        <p:tav tm="0">
                                          <p:val>
                                            <p:strVal val="#ppt_x"/>
                                          </p:val>
                                        </p:tav>
                                        <p:tav tm="100000">
                                          <p:val>
                                            <p:strVal val="#ppt_x"/>
                                          </p:val>
                                        </p:tav>
                                      </p:tavLst>
                                    </p:anim>
                                    <p:anim calcmode="lin" valueType="num">
                                      <p:cBhvr additive="base">
                                        <p:cTn id="40" dur="500" fill="hold"/>
                                        <p:tgtEl>
                                          <p:spTgt spid="16">
                                            <p:txEl>
                                              <p:pRg st="8" end="8"/>
                                            </p:txEl>
                                          </p:spTgt>
                                        </p:tgtEl>
                                        <p:attrNameLst>
                                          <p:attrName>ppt_y</p:attrName>
                                        </p:attrNameLst>
                                      </p:cBhvr>
                                      <p:tavLst>
                                        <p:tav tm="0">
                                          <p:val>
                                            <p:strVal val="1+#ppt_h/2"/>
                                          </p:val>
                                        </p:tav>
                                        <p:tav tm="100000">
                                          <p:val>
                                            <p:strVal val="#ppt_y"/>
                                          </p:val>
                                        </p:tav>
                                      </p:tavLst>
                                    </p:anim>
                                  </p:childTnLst>
                                </p:cTn>
                              </p:par>
                              <p:par>
                                <p:cTn id="41" presetID="2" presetClass="entr" presetSubtype="4" fill="hold" nodeType="withEffect">
                                  <p:stCondLst>
                                    <p:cond delay="0"/>
                                  </p:stCondLst>
                                  <p:childTnLst>
                                    <p:set>
                                      <p:cBhvr>
                                        <p:cTn id="42" dur="1" fill="hold">
                                          <p:stCondLst>
                                            <p:cond delay="0"/>
                                          </p:stCondLst>
                                        </p:cTn>
                                        <p:tgtEl>
                                          <p:spTgt spid="16">
                                            <p:txEl>
                                              <p:pRg st="9" end="9"/>
                                            </p:txEl>
                                          </p:spTgt>
                                        </p:tgtEl>
                                        <p:attrNameLst>
                                          <p:attrName>style.visibility</p:attrName>
                                        </p:attrNameLst>
                                      </p:cBhvr>
                                      <p:to>
                                        <p:strVal val="visible"/>
                                      </p:to>
                                    </p:set>
                                    <p:anim calcmode="lin" valueType="num">
                                      <p:cBhvr additive="base">
                                        <p:cTn id="43" dur="500" fill="hold"/>
                                        <p:tgtEl>
                                          <p:spTgt spid="16">
                                            <p:txEl>
                                              <p:pRg st="9" end="9"/>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16">
                                            <p:txEl>
                                              <p:pRg st="9" end="9"/>
                                            </p:txEl>
                                          </p:spTgt>
                                        </p:tgtEl>
                                        <p:attrNameLst>
                                          <p:attrName>ppt_y</p:attrName>
                                        </p:attrNameLst>
                                      </p:cBhvr>
                                      <p:tavLst>
                                        <p:tav tm="0">
                                          <p:val>
                                            <p:strVal val="1+#ppt_h/2"/>
                                          </p:val>
                                        </p:tav>
                                        <p:tav tm="100000">
                                          <p:val>
                                            <p:strVal val="#ppt_y"/>
                                          </p:val>
                                        </p:tav>
                                      </p:tavLst>
                                    </p:anim>
                                  </p:childTnLst>
                                </p:cTn>
                              </p:par>
                              <p:par>
                                <p:cTn id="45" presetID="2" presetClass="entr" presetSubtype="4" fill="hold" nodeType="withEffect">
                                  <p:stCondLst>
                                    <p:cond delay="0"/>
                                  </p:stCondLst>
                                  <p:childTnLst>
                                    <p:set>
                                      <p:cBhvr>
                                        <p:cTn id="46" dur="1" fill="hold">
                                          <p:stCondLst>
                                            <p:cond delay="0"/>
                                          </p:stCondLst>
                                        </p:cTn>
                                        <p:tgtEl>
                                          <p:spTgt spid="16">
                                            <p:txEl>
                                              <p:pRg st="10" end="10"/>
                                            </p:txEl>
                                          </p:spTgt>
                                        </p:tgtEl>
                                        <p:attrNameLst>
                                          <p:attrName>style.visibility</p:attrName>
                                        </p:attrNameLst>
                                      </p:cBhvr>
                                      <p:to>
                                        <p:strVal val="visible"/>
                                      </p:to>
                                    </p:set>
                                    <p:anim calcmode="lin" valueType="num">
                                      <p:cBhvr additive="base">
                                        <p:cTn id="47" dur="500" fill="hold"/>
                                        <p:tgtEl>
                                          <p:spTgt spid="16">
                                            <p:txEl>
                                              <p:pRg st="10" end="10"/>
                                            </p:txEl>
                                          </p:spTgt>
                                        </p:tgtEl>
                                        <p:attrNameLst>
                                          <p:attrName>ppt_x</p:attrName>
                                        </p:attrNameLst>
                                      </p:cBhvr>
                                      <p:tavLst>
                                        <p:tav tm="0">
                                          <p:val>
                                            <p:strVal val="#ppt_x"/>
                                          </p:val>
                                        </p:tav>
                                        <p:tav tm="100000">
                                          <p:val>
                                            <p:strVal val="#ppt_x"/>
                                          </p:val>
                                        </p:tav>
                                      </p:tavLst>
                                    </p:anim>
                                    <p:anim calcmode="lin" valueType="num">
                                      <p:cBhvr additive="base">
                                        <p:cTn id="48" dur="500" fill="hold"/>
                                        <p:tgtEl>
                                          <p:spTgt spid="16">
                                            <p:txEl>
                                              <p:pRg st="10" end="1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 name="Rectangle 76"/>
          <p:cNvSpPr/>
          <p:nvPr/>
        </p:nvSpPr>
        <p:spPr>
          <a:xfrm>
            <a:off x="5029200" y="457200"/>
            <a:ext cx="3788217" cy="646331"/>
          </a:xfrm>
          <a:prstGeom prst="rect">
            <a:avLst/>
          </a:prstGeom>
        </p:spPr>
        <p:txBody>
          <a:bodyPr wrap="none">
            <a:spAutoFit/>
          </a:bodyPr>
          <a:lstStyle/>
          <a:p>
            <a:pPr lvl="0" algn="r" rtl="1" fontAlgn="base">
              <a:spcBef>
                <a:spcPct val="0"/>
              </a:spcBef>
              <a:spcAft>
                <a:spcPct val="0"/>
              </a:spcAft>
            </a:pPr>
            <a:r>
              <a:rPr lang="ar-DZ" sz="3600" b="1" dirty="0" smtClean="0">
                <a:solidFill>
                  <a:srgbClr val="FF0000"/>
                </a:solidFill>
                <a:latin typeface="Times New Roman" pitchFamily="18" charset="0"/>
                <a:ea typeface="Arial" pitchFamily="34" charset="0"/>
                <a:cs typeface="Times New Roman" pitchFamily="18" charset="0"/>
              </a:rPr>
              <a:t>4. أنواع مصدر التمويل:</a:t>
            </a:r>
            <a:endParaRPr lang="fr-FR" sz="4400" b="1" dirty="0" smtClean="0">
              <a:solidFill>
                <a:srgbClr val="FF0000"/>
              </a:solidFill>
              <a:latin typeface="Arial" pitchFamily="34" charset="0"/>
              <a:cs typeface="Arial" pitchFamily="34" charset="0"/>
            </a:endParaRPr>
          </a:p>
        </p:txBody>
      </p:sp>
      <p:grpSp>
        <p:nvGrpSpPr>
          <p:cNvPr id="2" name="Groupe 87"/>
          <p:cNvGrpSpPr/>
          <p:nvPr/>
        </p:nvGrpSpPr>
        <p:grpSpPr>
          <a:xfrm>
            <a:off x="133350" y="1809750"/>
            <a:ext cx="9086850" cy="3981450"/>
            <a:chOff x="133350" y="1809750"/>
            <a:chExt cx="9086850" cy="3981450"/>
          </a:xfrm>
        </p:grpSpPr>
        <p:grpSp>
          <p:nvGrpSpPr>
            <p:cNvPr id="3" name="Groupe 81"/>
            <p:cNvGrpSpPr/>
            <p:nvPr/>
          </p:nvGrpSpPr>
          <p:grpSpPr>
            <a:xfrm>
              <a:off x="133350" y="1809750"/>
              <a:ext cx="9086850" cy="3981450"/>
              <a:chOff x="133350" y="1809750"/>
              <a:chExt cx="9086850" cy="3981450"/>
            </a:xfrm>
          </p:grpSpPr>
          <p:grpSp>
            <p:nvGrpSpPr>
              <p:cNvPr id="4" name="Groupe 75"/>
              <p:cNvGrpSpPr/>
              <p:nvPr/>
            </p:nvGrpSpPr>
            <p:grpSpPr>
              <a:xfrm>
                <a:off x="133350" y="1809750"/>
                <a:ext cx="9086850" cy="3981450"/>
                <a:chOff x="266700" y="600075"/>
                <a:chExt cx="9086850" cy="3981450"/>
              </a:xfrm>
            </p:grpSpPr>
            <p:sp>
              <p:nvSpPr>
                <p:cNvPr id="57" name="Text Box 30"/>
                <p:cNvSpPr txBox="1">
                  <a:spLocks noChangeArrowheads="1"/>
                </p:cNvSpPr>
                <p:nvPr/>
              </p:nvSpPr>
              <p:spPr bwMode="auto">
                <a:xfrm>
                  <a:off x="4724401" y="3124200"/>
                  <a:ext cx="1371600" cy="284345"/>
                </a:xfrm>
                <a:prstGeom prst="rect">
                  <a:avLst/>
                </a:prstGeom>
                <a:solidFill>
                  <a:srgbClr val="FFFFFF"/>
                </a:solidFill>
                <a:ln w="25400">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1" eaLnBrk="1" fontAlgn="base" latinLnBrk="0" hangingPunct="1">
                    <a:lnSpc>
                      <a:spcPct val="100000"/>
                    </a:lnSpc>
                    <a:spcBef>
                      <a:spcPct val="0"/>
                    </a:spcBef>
                    <a:spcAft>
                      <a:spcPct val="0"/>
                    </a:spcAft>
                    <a:buClrTx/>
                    <a:buSzTx/>
                    <a:buFontTx/>
                    <a:buNone/>
                    <a:tabLst/>
                  </a:pPr>
                  <a:r>
                    <a:rPr lang="ar-DZ" sz="1400" b="1" dirty="0" smtClean="0">
                      <a:latin typeface="Times New Roman" pitchFamily="18" charset="0"/>
                      <a:cs typeface="Times New Roman" pitchFamily="18" charset="0"/>
                    </a:rPr>
                    <a:t>تسهيلات الصندوق</a:t>
                  </a:r>
                  <a:endParaRPr kumimoji="0" lang="fr-FR" sz="1800" b="1" i="0" u="none" strike="noStrike" cap="none" normalizeH="0" baseline="0" dirty="0" smtClean="0">
                    <a:ln>
                      <a:noFill/>
                    </a:ln>
                    <a:solidFill>
                      <a:schemeClr val="tx1"/>
                    </a:solidFill>
                    <a:effectLst/>
                    <a:latin typeface="Arial" pitchFamily="34" charset="0"/>
                    <a:cs typeface="Arial" pitchFamily="34" charset="0"/>
                  </a:endParaRPr>
                </a:p>
              </p:txBody>
            </p:sp>
            <p:sp>
              <p:nvSpPr>
                <p:cNvPr id="58" name="Text Box 30"/>
                <p:cNvSpPr txBox="1">
                  <a:spLocks noChangeArrowheads="1"/>
                </p:cNvSpPr>
                <p:nvPr/>
              </p:nvSpPr>
              <p:spPr bwMode="auto">
                <a:xfrm>
                  <a:off x="4724401" y="3505200"/>
                  <a:ext cx="1371600" cy="314325"/>
                </a:xfrm>
                <a:prstGeom prst="rect">
                  <a:avLst/>
                </a:prstGeom>
                <a:solidFill>
                  <a:srgbClr val="FFFFFF"/>
                </a:solidFill>
                <a:ln w="25400">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1" eaLnBrk="1" fontAlgn="base" latinLnBrk="0" hangingPunct="1">
                    <a:lnSpc>
                      <a:spcPct val="100000"/>
                    </a:lnSpc>
                    <a:spcBef>
                      <a:spcPct val="0"/>
                    </a:spcBef>
                    <a:spcAft>
                      <a:spcPct val="0"/>
                    </a:spcAft>
                    <a:buClrTx/>
                    <a:buSzTx/>
                    <a:buFontTx/>
                    <a:buNone/>
                    <a:tabLst/>
                  </a:pPr>
                  <a:r>
                    <a:rPr kumimoji="0" lang="ar-DZ" sz="1400" b="1" i="0" u="none" strike="noStrike" cap="none" normalizeH="0" baseline="0" dirty="0" smtClean="0">
                      <a:ln>
                        <a:noFill/>
                      </a:ln>
                      <a:solidFill>
                        <a:schemeClr val="tx1"/>
                      </a:solidFill>
                      <a:effectLst/>
                      <a:latin typeface="Times New Roman" pitchFamily="18" charset="0"/>
                      <a:ea typeface="Arial" pitchFamily="34" charset="0"/>
                      <a:cs typeface="Times New Roman" pitchFamily="18" charset="0"/>
                    </a:rPr>
                    <a:t>قروض الربط</a:t>
                  </a:r>
                  <a:endParaRPr kumimoji="0" lang="fr-FR" sz="1800" b="1" i="0" u="none" strike="noStrike" cap="none" normalizeH="0" baseline="0" dirty="0" smtClean="0">
                    <a:ln>
                      <a:noFill/>
                    </a:ln>
                    <a:solidFill>
                      <a:schemeClr val="tx1"/>
                    </a:solidFill>
                    <a:effectLst/>
                    <a:latin typeface="Arial" pitchFamily="34" charset="0"/>
                    <a:cs typeface="Arial" pitchFamily="34" charset="0"/>
                  </a:endParaRPr>
                </a:p>
              </p:txBody>
            </p:sp>
            <p:sp>
              <p:nvSpPr>
                <p:cNvPr id="59" name="Text Box 30"/>
                <p:cNvSpPr txBox="1">
                  <a:spLocks noChangeArrowheads="1"/>
                </p:cNvSpPr>
                <p:nvPr/>
              </p:nvSpPr>
              <p:spPr bwMode="auto">
                <a:xfrm>
                  <a:off x="4724401" y="3886200"/>
                  <a:ext cx="1371600" cy="238125"/>
                </a:xfrm>
                <a:prstGeom prst="rect">
                  <a:avLst/>
                </a:prstGeom>
                <a:solidFill>
                  <a:srgbClr val="FFFFFF"/>
                </a:solidFill>
                <a:ln w="25400">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1" eaLnBrk="1" fontAlgn="base" latinLnBrk="0" hangingPunct="1">
                    <a:lnSpc>
                      <a:spcPct val="100000"/>
                    </a:lnSpc>
                    <a:spcBef>
                      <a:spcPct val="0"/>
                    </a:spcBef>
                    <a:spcAft>
                      <a:spcPct val="0"/>
                    </a:spcAft>
                    <a:buClrTx/>
                    <a:buSzTx/>
                    <a:buFontTx/>
                    <a:buNone/>
                    <a:tabLst/>
                  </a:pPr>
                  <a:r>
                    <a:rPr kumimoji="0" lang="ar-DZ" sz="1400" b="1" i="0" u="none" strike="noStrike" cap="none" normalizeH="0" baseline="0" dirty="0" smtClean="0">
                      <a:ln>
                        <a:noFill/>
                      </a:ln>
                      <a:solidFill>
                        <a:schemeClr val="tx1"/>
                      </a:solidFill>
                      <a:effectLst/>
                      <a:latin typeface="Times New Roman" pitchFamily="18" charset="0"/>
                      <a:ea typeface="Arial" pitchFamily="34" charset="0"/>
                      <a:cs typeface="Times New Roman" pitchFamily="18" charset="0"/>
                    </a:rPr>
                    <a:t>قروض الموسم</a:t>
                  </a:r>
                  <a:endParaRPr kumimoji="0" lang="fr-FR" sz="1800" b="1" i="0" u="none" strike="noStrike" cap="none" normalizeH="0" baseline="0" dirty="0" smtClean="0">
                    <a:ln>
                      <a:noFill/>
                    </a:ln>
                    <a:solidFill>
                      <a:schemeClr val="tx1"/>
                    </a:solidFill>
                    <a:effectLst/>
                    <a:latin typeface="Arial" pitchFamily="34" charset="0"/>
                    <a:cs typeface="Arial" pitchFamily="34" charset="0"/>
                  </a:endParaRPr>
                </a:p>
              </p:txBody>
            </p:sp>
            <p:sp>
              <p:nvSpPr>
                <p:cNvPr id="60" name="Text Box 30"/>
                <p:cNvSpPr txBox="1">
                  <a:spLocks noChangeArrowheads="1"/>
                </p:cNvSpPr>
                <p:nvPr/>
              </p:nvSpPr>
              <p:spPr bwMode="auto">
                <a:xfrm>
                  <a:off x="4724401" y="4267200"/>
                  <a:ext cx="1371600" cy="314325"/>
                </a:xfrm>
                <a:prstGeom prst="rect">
                  <a:avLst/>
                </a:prstGeom>
                <a:solidFill>
                  <a:srgbClr val="FFFFFF"/>
                </a:solidFill>
                <a:ln w="25400">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1" eaLnBrk="1" fontAlgn="base" latinLnBrk="0" hangingPunct="1">
                    <a:lnSpc>
                      <a:spcPct val="100000"/>
                    </a:lnSpc>
                    <a:spcBef>
                      <a:spcPct val="0"/>
                    </a:spcBef>
                    <a:spcAft>
                      <a:spcPct val="0"/>
                    </a:spcAft>
                    <a:buClrTx/>
                    <a:buSzTx/>
                    <a:buFontTx/>
                    <a:buNone/>
                    <a:tabLst/>
                  </a:pPr>
                  <a:r>
                    <a:rPr kumimoji="0" lang="ar-DZ" sz="1400" b="1" i="0" u="none" strike="noStrike" cap="none" normalizeH="0" baseline="0" dirty="0" smtClean="0">
                      <a:ln>
                        <a:noFill/>
                      </a:ln>
                      <a:solidFill>
                        <a:schemeClr val="tx1"/>
                      </a:solidFill>
                      <a:effectLst/>
                      <a:latin typeface="Times New Roman" pitchFamily="18" charset="0"/>
                      <a:ea typeface="Arial" pitchFamily="34" charset="0"/>
                      <a:cs typeface="Times New Roman" pitchFamily="18" charset="0"/>
                    </a:rPr>
                    <a:t>سحب على المكشوف</a:t>
                  </a:r>
                  <a:endParaRPr kumimoji="0" lang="fr-FR" sz="1800" b="1" i="0" u="none" strike="noStrike" cap="none" normalizeH="0" baseline="0" dirty="0" smtClean="0">
                    <a:ln>
                      <a:noFill/>
                    </a:ln>
                    <a:solidFill>
                      <a:schemeClr val="tx1"/>
                    </a:solidFill>
                    <a:effectLst/>
                    <a:latin typeface="Arial" pitchFamily="34" charset="0"/>
                    <a:cs typeface="Arial" pitchFamily="34" charset="0"/>
                  </a:endParaRPr>
                </a:p>
              </p:txBody>
            </p:sp>
            <p:grpSp>
              <p:nvGrpSpPr>
                <p:cNvPr id="5" name="Groupe 71"/>
                <p:cNvGrpSpPr/>
                <p:nvPr/>
              </p:nvGrpSpPr>
              <p:grpSpPr>
                <a:xfrm>
                  <a:off x="266700" y="600075"/>
                  <a:ext cx="9086850" cy="3820775"/>
                  <a:chOff x="266700" y="600075"/>
                  <a:chExt cx="9086850" cy="3820775"/>
                </a:xfrm>
              </p:grpSpPr>
              <p:grpSp>
                <p:nvGrpSpPr>
                  <p:cNvPr id="6" name="Groupe 69"/>
                  <p:cNvGrpSpPr/>
                  <p:nvPr/>
                </p:nvGrpSpPr>
                <p:grpSpPr>
                  <a:xfrm>
                    <a:off x="266700" y="600075"/>
                    <a:ext cx="9086850" cy="3393555"/>
                    <a:chOff x="266700" y="600075"/>
                    <a:chExt cx="9086850" cy="3393555"/>
                  </a:xfrm>
                </p:grpSpPr>
                <p:grpSp>
                  <p:nvGrpSpPr>
                    <p:cNvPr id="7" name="Groupe 67"/>
                    <p:cNvGrpSpPr/>
                    <p:nvPr/>
                  </p:nvGrpSpPr>
                  <p:grpSpPr>
                    <a:xfrm>
                      <a:off x="266700" y="600075"/>
                      <a:ext cx="9086850" cy="3057525"/>
                      <a:chOff x="266700" y="600075"/>
                      <a:chExt cx="9086850" cy="3057525"/>
                    </a:xfrm>
                  </p:grpSpPr>
                  <p:grpSp>
                    <p:nvGrpSpPr>
                      <p:cNvPr id="8" name="Groupe 65"/>
                      <p:cNvGrpSpPr/>
                      <p:nvPr/>
                    </p:nvGrpSpPr>
                    <p:grpSpPr>
                      <a:xfrm>
                        <a:off x="266700" y="600075"/>
                        <a:ext cx="9086850" cy="2675275"/>
                        <a:chOff x="266700" y="600075"/>
                        <a:chExt cx="9086850" cy="2675275"/>
                      </a:xfrm>
                    </p:grpSpPr>
                    <p:grpSp>
                      <p:nvGrpSpPr>
                        <p:cNvPr id="9" name="Group 4"/>
                        <p:cNvGrpSpPr>
                          <a:grpSpLocks/>
                        </p:cNvGrpSpPr>
                        <p:nvPr/>
                      </p:nvGrpSpPr>
                      <p:grpSpPr bwMode="auto">
                        <a:xfrm>
                          <a:off x="266700" y="600075"/>
                          <a:ext cx="9086850" cy="2657475"/>
                          <a:chOff x="1110" y="945"/>
                          <a:chExt cx="14310" cy="4185"/>
                        </a:xfrm>
                      </p:grpSpPr>
                      <p:sp>
                        <p:nvSpPr>
                          <p:cNvPr id="23557" name="Text Box 5"/>
                          <p:cNvSpPr txBox="1">
                            <a:spLocks noChangeArrowheads="1"/>
                          </p:cNvSpPr>
                          <p:nvPr/>
                        </p:nvSpPr>
                        <p:spPr bwMode="auto">
                          <a:xfrm>
                            <a:off x="12315" y="1935"/>
                            <a:ext cx="1740" cy="495"/>
                          </a:xfrm>
                          <a:prstGeom prst="rect">
                            <a:avLst/>
                          </a:prstGeom>
                          <a:solidFill>
                            <a:srgbClr val="FFFFFF"/>
                          </a:solidFill>
                          <a:ln w="25400">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1" eaLnBrk="1" fontAlgn="base" latinLnBrk="0" hangingPunct="1">
                              <a:lnSpc>
                                <a:spcPct val="100000"/>
                              </a:lnSpc>
                              <a:spcBef>
                                <a:spcPct val="0"/>
                              </a:spcBef>
                              <a:spcAft>
                                <a:spcPct val="0"/>
                              </a:spcAft>
                              <a:buClrTx/>
                              <a:buSzTx/>
                              <a:buFontTx/>
                              <a:buNone/>
                              <a:tabLst/>
                            </a:pPr>
                            <a:r>
                              <a:rPr kumimoji="0" lang="ar-DZ" sz="1400" b="1" i="0" u="none" strike="noStrike" cap="none" normalizeH="0" baseline="0" dirty="0" smtClean="0">
                                <a:ln>
                                  <a:noFill/>
                                </a:ln>
                                <a:solidFill>
                                  <a:schemeClr val="tx1"/>
                                </a:solidFill>
                                <a:effectLst/>
                                <a:latin typeface="Times New Roman" pitchFamily="18" charset="0"/>
                                <a:ea typeface="Arial" pitchFamily="34" charset="0"/>
                                <a:cs typeface="Times New Roman" pitchFamily="18" charset="0"/>
                              </a:rPr>
                              <a:t>حقوق الملكية</a:t>
                            </a:r>
                            <a:endParaRPr kumimoji="0" lang="fr-FR" sz="1800" b="1" i="0" u="none" strike="noStrike" cap="none" normalizeH="0" baseline="0" dirty="0" smtClean="0">
                              <a:ln>
                                <a:noFill/>
                              </a:ln>
                              <a:solidFill>
                                <a:schemeClr val="tx1"/>
                              </a:solidFill>
                              <a:effectLst/>
                              <a:latin typeface="Arial" pitchFamily="34" charset="0"/>
                              <a:cs typeface="Arial" pitchFamily="34" charset="0"/>
                            </a:endParaRPr>
                          </a:p>
                        </p:txBody>
                      </p:sp>
                      <p:sp>
                        <p:nvSpPr>
                          <p:cNvPr id="23558" name="Text Box 6"/>
                          <p:cNvSpPr txBox="1">
                            <a:spLocks noChangeArrowheads="1"/>
                          </p:cNvSpPr>
                          <p:nvPr/>
                        </p:nvSpPr>
                        <p:spPr bwMode="auto">
                          <a:xfrm>
                            <a:off x="7620" y="1935"/>
                            <a:ext cx="2220" cy="480"/>
                          </a:xfrm>
                          <a:prstGeom prst="rect">
                            <a:avLst/>
                          </a:prstGeom>
                          <a:solidFill>
                            <a:srgbClr val="FFFFFF"/>
                          </a:solidFill>
                          <a:ln w="25400">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1" eaLnBrk="1" fontAlgn="base" latinLnBrk="0" hangingPunct="1">
                              <a:lnSpc>
                                <a:spcPct val="100000"/>
                              </a:lnSpc>
                              <a:spcBef>
                                <a:spcPct val="0"/>
                              </a:spcBef>
                              <a:spcAft>
                                <a:spcPct val="0"/>
                              </a:spcAft>
                              <a:buClrTx/>
                              <a:buSzTx/>
                              <a:buFontTx/>
                              <a:buNone/>
                              <a:tabLst/>
                            </a:pPr>
                            <a:r>
                              <a:rPr kumimoji="0" lang="ar-DZ" sz="1400" b="1" i="0" u="none" strike="noStrike" cap="none" normalizeH="0" baseline="0" dirty="0" smtClean="0">
                                <a:ln>
                                  <a:noFill/>
                                </a:ln>
                                <a:solidFill>
                                  <a:schemeClr val="tx1"/>
                                </a:solidFill>
                                <a:effectLst/>
                                <a:latin typeface="Times New Roman" pitchFamily="18" charset="0"/>
                                <a:ea typeface="Arial" pitchFamily="34" charset="0"/>
                                <a:cs typeface="Times New Roman" pitchFamily="18" charset="0"/>
                              </a:rPr>
                              <a:t>الاستدانة (القروض)</a:t>
                            </a:r>
                            <a:endParaRPr kumimoji="0" lang="fr-FR" sz="1800" b="1" i="0" u="none" strike="noStrike" cap="none" normalizeH="0" baseline="0" dirty="0" smtClean="0">
                              <a:ln>
                                <a:noFill/>
                              </a:ln>
                              <a:solidFill>
                                <a:schemeClr val="tx1"/>
                              </a:solidFill>
                              <a:effectLst/>
                              <a:latin typeface="Arial" pitchFamily="34" charset="0"/>
                              <a:cs typeface="Arial" pitchFamily="34" charset="0"/>
                            </a:endParaRPr>
                          </a:p>
                        </p:txBody>
                      </p:sp>
                      <p:sp>
                        <p:nvSpPr>
                          <p:cNvPr id="23559" name="Text Box 7"/>
                          <p:cNvSpPr txBox="1">
                            <a:spLocks noChangeArrowheads="1"/>
                          </p:cNvSpPr>
                          <p:nvPr/>
                        </p:nvSpPr>
                        <p:spPr bwMode="auto">
                          <a:xfrm>
                            <a:off x="11580" y="3465"/>
                            <a:ext cx="1440" cy="495"/>
                          </a:xfrm>
                          <a:prstGeom prst="rect">
                            <a:avLst/>
                          </a:prstGeom>
                          <a:solidFill>
                            <a:srgbClr val="FFFFFF"/>
                          </a:solidFill>
                          <a:ln w="25400">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ct val="0"/>
                              </a:spcAft>
                              <a:buClrTx/>
                              <a:buSzTx/>
                              <a:buFontTx/>
                              <a:buNone/>
                              <a:tabLst/>
                            </a:pPr>
                            <a:r>
                              <a:rPr kumimoji="0" lang="ar-DZ" sz="1400" b="1" i="0" u="none" strike="noStrike" cap="none" normalizeH="0" baseline="0" dirty="0" smtClean="0">
                                <a:ln>
                                  <a:noFill/>
                                </a:ln>
                                <a:solidFill>
                                  <a:schemeClr val="tx1"/>
                                </a:solidFill>
                                <a:effectLst/>
                                <a:latin typeface="Times New Roman" pitchFamily="18" charset="0"/>
                                <a:ea typeface="Arial" pitchFamily="34" charset="0"/>
                                <a:cs typeface="Times New Roman" pitchFamily="18" charset="0"/>
                              </a:rPr>
                              <a:t>أسهم عادية</a:t>
                            </a:r>
                            <a:endParaRPr kumimoji="0" lang="fr-FR" sz="1800" b="1" i="0" u="none" strike="noStrike" cap="none" normalizeH="0" baseline="0" dirty="0" smtClean="0">
                              <a:ln>
                                <a:noFill/>
                              </a:ln>
                              <a:solidFill>
                                <a:schemeClr val="tx1"/>
                              </a:solidFill>
                              <a:effectLst/>
                              <a:latin typeface="Arial" pitchFamily="34" charset="0"/>
                              <a:cs typeface="Arial" pitchFamily="34" charset="0"/>
                            </a:endParaRPr>
                          </a:p>
                        </p:txBody>
                      </p:sp>
                      <p:sp>
                        <p:nvSpPr>
                          <p:cNvPr id="23560" name="Text Box 8"/>
                          <p:cNvSpPr txBox="1">
                            <a:spLocks noChangeArrowheads="1"/>
                          </p:cNvSpPr>
                          <p:nvPr/>
                        </p:nvSpPr>
                        <p:spPr bwMode="auto">
                          <a:xfrm>
                            <a:off x="11580" y="4095"/>
                            <a:ext cx="1440" cy="495"/>
                          </a:xfrm>
                          <a:prstGeom prst="rect">
                            <a:avLst/>
                          </a:prstGeom>
                          <a:solidFill>
                            <a:srgbClr val="FFFFFF"/>
                          </a:solidFill>
                          <a:ln w="25400">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ct val="0"/>
                              </a:spcAft>
                              <a:buClrTx/>
                              <a:buSzTx/>
                              <a:buFontTx/>
                              <a:buNone/>
                              <a:tabLst/>
                            </a:pPr>
                            <a:r>
                              <a:rPr kumimoji="0" lang="ar-DZ" sz="1400" b="1" i="0" u="none" strike="noStrike" cap="none" normalizeH="0" baseline="0" dirty="0" smtClean="0">
                                <a:ln>
                                  <a:noFill/>
                                </a:ln>
                                <a:solidFill>
                                  <a:schemeClr val="tx1"/>
                                </a:solidFill>
                                <a:effectLst/>
                                <a:latin typeface="Times New Roman" pitchFamily="18" charset="0"/>
                                <a:ea typeface="Arial" pitchFamily="34" charset="0"/>
                                <a:cs typeface="Times New Roman" pitchFamily="18" charset="0"/>
                              </a:rPr>
                              <a:t>أسهم ممتازة</a:t>
                            </a:r>
                            <a:endParaRPr kumimoji="0" lang="fr-FR" sz="1800" b="1" i="0" u="none" strike="noStrike" cap="none" normalizeH="0" baseline="0" dirty="0" smtClean="0">
                              <a:ln>
                                <a:noFill/>
                              </a:ln>
                              <a:solidFill>
                                <a:schemeClr val="tx1"/>
                              </a:solidFill>
                              <a:effectLst/>
                              <a:latin typeface="Arial" pitchFamily="34" charset="0"/>
                              <a:cs typeface="Arial" pitchFamily="34" charset="0"/>
                            </a:endParaRPr>
                          </a:p>
                        </p:txBody>
                      </p:sp>
                      <p:cxnSp>
                        <p:nvCxnSpPr>
                          <p:cNvPr id="23561" name="AutoShape 9"/>
                          <p:cNvCxnSpPr>
                            <a:cxnSpLocks noChangeShapeType="1"/>
                          </p:cNvCxnSpPr>
                          <p:nvPr/>
                        </p:nvCxnSpPr>
                        <p:spPr bwMode="auto">
                          <a:xfrm>
                            <a:off x="5250" y="2445"/>
                            <a:ext cx="0" cy="1020"/>
                          </a:xfrm>
                          <a:prstGeom prst="straightConnector1">
                            <a:avLst/>
                          </a:prstGeom>
                          <a:noFill/>
                          <a:ln w="25400">
                            <a:solidFill>
                              <a:srgbClr val="000000"/>
                            </a:solidFill>
                            <a:round/>
                            <a:headEnd/>
                            <a:tailEnd/>
                          </a:ln>
                        </p:spPr>
                      </p:cxnSp>
                      <p:cxnSp>
                        <p:nvCxnSpPr>
                          <p:cNvPr id="23562" name="AutoShape 10"/>
                          <p:cNvCxnSpPr>
                            <a:cxnSpLocks noChangeShapeType="1"/>
                          </p:cNvCxnSpPr>
                          <p:nvPr/>
                        </p:nvCxnSpPr>
                        <p:spPr bwMode="auto">
                          <a:xfrm>
                            <a:off x="11053" y="3315"/>
                            <a:ext cx="0" cy="1035"/>
                          </a:xfrm>
                          <a:prstGeom prst="straightConnector1">
                            <a:avLst/>
                          </a:prstGeom>
                          <a:noFill/>
                          <a:ln w="25400">
                            <a:solidFill>
                              <a:srgbClr val="000000"/>
                            </a:solidFill>
                            <a:round/>
                            <a:headEnd/>
                            <a:tailEnd/>
                          </a:ln>
                        </p:spPr>
                      </p:cxnSp>
                      <p:grpSp>
                        <p:nvGrpSpPr>
                          <p:cNvPr id="10" name="Group 11"/>
                          <p:cNvGrpSpPr>
                            <a:grpSpLocks/>
                          </p:cNvGrpSpPr>
                          <p:nvPr/>
                        </p:nvGrpSpPr>
                        <p:grpSpPr bwMode="auto">
                          <a:xfrm>
                            <a:off x="1110" y="945"/>
                            <a:ext cx="14310" cy="4185"/>
                            <a:chOff x="1110" y="945"/>
                            <a:chExt cx="14310" cy="4185"/>
                          </a:xfrm>
                        </p:grpSpPr>
                        <p:sp>
                          <p:nvSpPr>
                            <p:cNvPr id="23564" name="Text Box 12"/>
                            <p:cNvSpPr txBox="1">
                              <a:spLocks noChangeArrowheads="1"/>
                            </p:cNvSpPr>
                            <p:nvPr/>
                          </p:nvSpPr>
                          <p:spPr bwMode="auto">
                            <a:xfrm>
                              <a:off x="6705" y="945"/>
                              <a:ext cx="2145" cy="495"/>
                            </a:xfrm>
                            <a:prstGeom prst="rect">
                              <a:avLst/>
                            </a:prstGeom>
                            <a:solidFill>
                              <a:srgbClr val="FFFFFF"/>
                            </a:solidFill>
                            <a:ln w="25400">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1" eaLnBrk="1" fontAlgn="base" latinLnBrk="0" hangingPunct="1">
                                <a:lnSpc>
                                  <a:spcPct val="100000"/>
                                </a:lnSpc>
                                <a:spcBef>
                                  <a:spcPct val="0"/>
                                </a:spcBef>
                                <a:spcAft>
                                  <a:spcPct val="0"/>
                                </a:spcAft>
                                <a:buClrTx/>
                                <a:buSzTx/>
                                <a:buFontTx/>
                                <a:buNone/>
                                <a:tabLst/>
                              </a:pPr>
                              <a:r>
                                <a:rPr kumimoji="0" lang="ar-DZ" sz="1400" b="1" i="0" u="none" strike="noStrike" cap="none" normalizeH="0" baseline="0" dirty="0" smtClean="0">
                                  <a:ln>
                                    <a:noFill/>
                                  </a:ln>
                                  <a:solidFill>
                                    <a:schemeClr val="tx1"/>
                                  </a:solidFill>
                                  <a:effectLst/>
                                  <a:latin typeface="Times New Roman" pitchFamily="18" charset="0"/>
                                  <a:ea typeface="Arial" pitchFamily="34" charset="0"/>
                                  <a:cs typeface="Times New Roman" pitchFamily="18" charset="0"/>
                                </a:rPr>
                                <a:t>أنواع مصدر التمويل</a:t>
                              </a:r>
                              <a:endParaRPr kumimoji="0" lang="fr-FR" sz="1800" b="1" i="0" u="none" strike="noStrike" cap="none" normalizeH="0" baseline="0" dirty="0" smtClean="0">
                                <a:ln>
                                  <a:noFill/>
                                </a:ln>
                                <a:solidFill>
                                  <a:schemeClr val="tx1"/>
                                </a:solidFill>
                                <a:effectLst/>
                                <a:latin typeface="Arial" pitchFamily="34" charset="0"/>
                                <a:cs typeface="Arial" pitchFamily="34" charset="0"/>
                              </a:endParaRPr>
                            </a:p>
                          </p:txBody>
                        </p:sp>
                        <p:sp>
                          <p:nvSpPr>
                            <p:cNvPr id="23565" name="Text Box 13"/>
                            <p:cNvSpPr txBox="1">
                              <a:spLocks noChangeArrowheads="1"/>
                            </p:cNvSpPr>
                            <p:nvPr/>
                          </p:nvSpPr>
                          <p:spPr bwMode="auto">
                            <a:xfrm>
                              <a:off x="11580" y="2820"/>
                              <a:ext cx="1740" cy="495"/>
                            </a:xfrm>
                            <a:prstGeom prst="rect">
                              <a:avLst/>
                            </a:prstGeom>
                            <a:solidFill>
                              <a:srgbClr val="FFFFFF"/>
                            </a:solidFill>
                            <a:ln w="25400">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ct val="0"/>
                                </a:spcAft>
                                <a:buClrTx/>
                                <a:buSzTx/>
                                <a:buFontTx/>
                                <a:buNone/>
                                <a:tabLst/>
                              </a:pPr>
                              <a:r>
                                <a:rPr kumimoji="0" lang="ar-DZ" sz="1400" b="1" i="0" u="none" strike="noStrike" cap="none" normalizeH="0" baseline="0" dirty="0" smtClean="0">
                                  <a:ln>
                                    <a:noFill/>
                                  </a:ln>
                                  <a:solidFill>
                                    <a:schemeClr val="tx1"/>
                                  </a:solidFill>
                                  <a:effectLst/>
                                  <a:latin typeface="Times New Roman" pitchFamily="18" charset="0"/>
                                  <a:ea typeface="Arial" pitchFamily="34" charset="0"/>
                                  <a:cs typeface="Times New Roman" pitchFamily="18" charset="0"/>
                                </a:rPr>
                                <a:t>رفع رأس المال</a:t>
                              </a:r>
                              <a:endParaRPr kumimoji="0" lang="fr-FR" sz="1800" b="1" i="0" u="none" strike="noStrike" cap="none" normalizeH="0" baseline="0" dirty="0" smtClean="0">
                                <a:ln>
                                  <a:noFill/>
                                </a:ln>
                                <a:solidFill>
                                  <a:schemeClr val="tx1"/>
                                </a:solidFill>
                                <a:effectLst/>
                                <a:latin typeface="Arial" pitchFamily="34" charset="0"/>
                                <a:cs typeface="Arial" pitchFamily="34" charset="0"/>
                              </a:endParaRPr>
                            </a:p>
                          </p:txBody>
                        </p:sp>
                        <p:sp>
                          <p:nvSpPr>
                            <p:cNvPr id="23566" name="Text Box 14"/>
                            <p:cNvSpPr txBox="1">
                              <a:spLocks noChangeArrowheads="1"/>
                            </p:cNvSpPr>
                            <p:nvPr/>
                          </p:nvSpPr>
                          <p:spPr bwMode="auto">
                            <a:xfrm>
                              <a:off x="3570" y="1950"/>
                              <a:ext cx="1830" cy="495"/>
                            </a:xfrm>
                            <a:prstGeom prst="rect">
                              <a:avLst/>
                            </a:prstGeom>
                            <a:solidFill>
                              <a:srgbClr val="FFFFFF"/>
                            </a:solidFill>
                            <a:ln w="25400">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1" eaLnBrk="1" fontAlgn="base" latinLnBrk="0" hangingPunct="1">
                                <a:lnSpc>
                                  <a:spcPct val="100000"/>
                                </a:lnSpc>
                                <a:spcBef>
                                  <a:spcPct val="0"/>
                                </a:spcBef>
                                <a:spcAft>
                                  <a:spcPct val="0"/>
                                </a:spcAft>
                                <a:buClrTx/>
                                <a:buSzTx/>
                                <a:buFontTx/>
                                <a:buNone/>
                                <a:tabLst/>
                              </a:pPr>
                              <a:r>
                                <a:rPr kumimoji="0" lang="ar-DZ" sz="1400" b="1" i="0" u="none" strike="noStrike" cap="none" normalizeH="0" baseline="0" dirty="0" smtClean="0">
                                  <a:ln>
                                    <a:noFill/>
                                  </a:ln>
                                  <a:solidFill>
                                    <a:schemeClr val="tx1"/>
                                  </a:solidFill>
                                  <a:effectLst/>
                                  <a:latin typeface="Times New Roman" pitchFamily="18" charset="0"/>
                                  <a:ea typeface="Arial" pitchFamily="34" charset="0"/>
                                  <a:cs typeface="Times New Roman" pitchFamily="18" charset="0"/>
                                </a:rPr>
                                <a:t>الإئتمان التجاري</a:t>
                              </a:r>
                              <a:endParaRPr kumimoji="0" lang="fr-FR" sz="1800" b="1" i="0" u="none" strike="noStrike" cap="none" normalizeH="0" baseline="0" dirty="0" smtClean="0">
                                <a:ln>
                                  <a:noFill/>
                                </a:ln>
                                <a:solidFill>
                                  <a:schemeClr val="tx1"/>
                                </a:solidFill>
                                <a:effectLst/>
                                <a:latin typeface="Arial" pitchFamily="34" charset="0"/>
                                <a:cs typeface="Arial" pitchFamily="34" charset="0"/>
                              </a:endParaRPr>
                            </a:p>
                          </p:txBody>
                        </p:sp>
                        <p:sp>
                          <p:nvSpPr>
                            <p:cNvPr id="23567" name="Text Box 15"/>
                            <p:cNvSpPr txBox="1">
                              <a:spLocks noChangeArrowheads="1"/>
                            </p:cNvSpPr>
                            <p:nvPr/>
                          </p:nvSpPr>
                          <p:spPr bwMode="auto">
                            <a:xfrm>
                              <a:off x="1110" y="1935"/>
                              <a:ext cx="1830" cy="495"/>
                            </a:xfrm>
                            <a:prstGeom prst="rect">
                              <a:avLst/>
                            </a:prstGeom>
                            <a:solidFill>
                              <a:srgbClr val="FFFFFF"/>
                            </a:solidFill>
                            <a:ln w="25400">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1" eaLnBrk="1" fontAlgn="base" latinLnBrk="0" hangingPunct="1">
                                <a:lnSpc>
                                  <a:spcPct val="100000"/>
                                </a:lnSpc>
                                <a:spcBef>
                                  <a:spcPct val="0"/>
                                </a:spcBef>
                                <a:spcAft>
                                  <a:spcPct val="0"/>
                                </a:spcAft>
                                <a:buClrTx/>
                                <a:buSzTx/>
                                <a:buFontTx/>
                                <a:buNone/>
                                <a:tabLst/>
                              </a:pPr>
                              <a:r>
                                <a:rPr kumimoji="0" lang="ar-DZ" sz="1400" b="1" i="0" u="none" strike="noStrike" cap="none" normalizeH="0" baseline="0" dirty="0" smtClean="0">
                                  <a:ln>
                                    <a:noFill/>
                                  </a:ln>
                                  <a:solidFill>
                                    <a:schemeClr val="tx1"/>
                                  </a:solidFill>
                                  <a:effectLst/>
                                  <a:latin typeface="Times New Roman" pitchFamily="18" charset="0"/>
                                  <a:ea typeface="Arial" pitchFamily="34" charset="0"/>
                                  <a:cs typeface="Times New Roman" pitchFamily="18" charset="0"/>
                                </a:rPr>
                                <a:t>التأجير التمويلي</a:t>
                              </a:r>
                              <a:endParaRPr kumimoji="0" lang="fr-FR" sz="1800" b="1" i="0" u="none" strike="noStrike" cap="none" normalizeH="0" baseline="0" dirty="0" smtClean="0">
                                <a:ln>
                                  <a:noFill/>
                                </a:ln>
                                <a:solidFill>
                                  <a:schemeClr val="tx1"/>
                                </a:solidFill>
                                <a:effectLst/>
                                <a:latin typeface="Arial" pitchFamily="34" charset="0"/>
                                <a:cs typeface="Arial" pitchFamily="34" charset="0"/>
                              </a:endParaRPr>
                            </a:p>
                          </p:txBody>
                        </p:sp>
                        <p:cxnSp>
                          <p:nvCxnSpPr>
                            <p:cNvPr id="23568" name="AutoShape 16"/>
                            <p:cNvCxnSpPr>
                              <a:cxnSpLocks noChangeShapeType="1"/>
                            </p:cNvCxnSpPr>
                            <p:nvPr/>
                          </p:nvCxnSpPr>
                          <p:spPr bwMode="auto">
                            <a:xfrm>
                              <a:off x="7770" y="1440"/>
                              <a:ext cx="0" cy="225"/>
                            </a:xfrm>
                            <a:prstGeom prst="straightConnector1">
                              <a:avLst/>
                            </a:prstGeom>
                            <a:noFill/>
                            <a:ln w="25400">
                              <a:solidFill>
                                <a:srgbClr val="000000"/>
                              </a:solidFill>
                              <a:round/>
                              <a:headEnd/>
                              <a:tailEnd type="triangle" w="med" len="med"/>
                            </a:ln>
                          </p:spPr>
                        </p:cxnSp>
                        <p:cxnSp>
                          <p:nvCxnSpPr>
                            <p:cNvPr id="23569" name="AutoShape 17"/>
                            <p:cNvCxnSpPr>
                              <a:cxnSpLocks noChangeShapeType="1"/>
                            </p:cNvCxnSpPr>
                            <p:nvPr/>
                          </p:nvCxnSpPr>
                          <p:spPr bwMode="auto">
                            <a:xfrm>
                              <a:off x="1980" y="1665"/>
                              <a:ext cx="0" cy="270"/>
                            </a:xfrm>
                            <a:prstGeom prst="straightConnector1">
                              <a:avLst/>
                            </a:prstGeom>
                            <a:noFill/>
                            <a:ln w="25400">
                              <a:solidFill>
                                <a:srgbClr val="000000"/>
                              </a:solidFill>
                              <a:round/>
                              <a:headEnd/>
                              <a:tailEnd type="triangle" w="med" len="med"/>
                            </a:ln>
                          </p:spPr>
                        </p:cxnSp>
                        <p:cxnSp>
                          <p:nvCxnSpPr>
                            <p:cNvPr id="23570" name="AutoShape 18"/>
                            <p:cNvCxnSpPr>
                              <a:cxnSpLocks noChangeShapeType="1"/>
                            </p:cNvCxnSpPr>
                            <p:nvPr/>
                          </p:nvCxnSpPr>
                          <p:spPr bwMode="auto">
                            <a:xfrm flipH="1">
                              <a:off x="4545" y="1665"/>
                              <a:ext cx="15" cy="270"/>
                            </a:xfrm>
                            <a:prstGeom prst="straightConnector1">
                              <a:avLst/>
                            </a:prstGeom>
                            <a:noFill/>
                            <a:ln w="25400">
                              <a:solidFill>
                                <a:srgbClr val="000000"/>
                              </a:solidFill>
                              <a:round/>
                              <a:headEnd/>
                              <a:tailEnd type="triangle" w="med" len="med"/>
                            </a:ln>
                          </p:spPr>
                        </p:cxnSp>
                        <p:cxnSp>
                          <p:nvCxnSpPr>
                            <p:cNvPr id="23571" name="AutoShape 19"/>
                            <p:cNvCxnSpPr>
                              <a:cxnSpLocks noChangeShapeType="1"/>
                            </p:cNvCxnSpPr>
                            <p:nvPr/>
                          </p:nvCxnSpPr>
                          <p:spPr bwMode="auto">
                            <a:xfrm>
                              <a:off x="13260" y="1665"/>
                              <a:ext cx="0" cy="270"/>
                            </a:xfrm>
                            <a:prstGeom prst="straightConnector1">
                              <a:avLst/>
                            </a:prstGeom>
                            <a:noFill/>
                            <a:ln w="25400">
                              <a:solidFill>
                                <a:srgbClr val="000000"/>
                              </a:solidFill>
                              <a:round/>
                              <a:headEnd/>
                              <a:tailEnd type="triangle" w="med" len="med"/>
                            </a:ln>
                          </p:spPr>
                        </p:cxnSp>
                        <p:cxnSp>
                          <p:nvCxnSpPr>
                            <p:cNvPr id="23572" name="AutoShape 20"/>
                            <p:cNvCxnSpPr>
                              <a:cxnSpLocks noChangeShapeType="1"/>
                            </p:cNvCxnSpPr>
                            <p:nvPr/>
                          </p:nvCxnSpPr>
                          <p:spPr bwMode="auto">
                            <a:xfrm flipH="1">
                              <a:off x="8760" y="1680"/>
                              <a:ext cx="15" cy="270"/>
                            </a:xfrm>
                            <a:prstGeom prst="straightConnector1">
                              <a:avLst/>
                            </a:prstGeom>
                            <a:noFill/>
                            <a:ln w="25400">
                              <a:solidFill>
                                <a:srgbClr val="000000"/>
                              </a:solidFill>
                              <a:round/>
                              <a:headEnd/>
                              <a:tailEnd type="triangle" w="med" len="med"/>
                            </a:ln>
                          </p:spPr>
                        </p:cxnSp>
                        <p:sp>
                          <p:nvSpPr>
                            <p:cNvPr id="23573" name="Text Box 21"/>
                            <p:cNvSpPr txBox="1">
                              <a:spLocks noChangeArrowheads="1"/>
                            </p:cNvSpPr>
                            <p:nvPr/>
                          </p:nvSpPr>
                          <p:spPr bwMode="auto">
                            <a:xfrm>
                              <a:off x="9595" y="2805"/>
                              <a:ext cx="1665" cy="495"/>
                            </a:xfrm>
                            <a:prstGeom prst="rect">
                              <a:avLst/>
                            </a:prstGeom>
                            <a:solidFill>
                              <a:srgbClr val="FFFFFF"/>
                            </a:solidFill>
                            <a:ln w="25400">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1" eaLnBrk="1" fontAlgn="base" latinLnBrk="0" hangingPunct="1">
                                <a:lnSpc>
                                  <a:spcPct val="100000"/>
                                </a:lnSpc>
                                <a:spcBef>
                                  <a:spcPct val="0"/>
                                </a:spcBef>
                                <a:spcAft>
                                  <a:spcPct val="0"/>
                                </a:spcAft>
                                <a:buClrTx/>
                                <a:buSzTx/>
                                <a:buFontTx/>
                                <a:buNone/>
                                <a:tabLst/>
                              </a:pPr>
                              <a:r>
                                <a:rPr kumimoji="0" lang="ar-DZ" sz="1400" b="1" i="0" u="none" strike="noStrike" cap="none" normalizeH="0" baseline="0" dirty="0" smtClean="0">
                                  <a:ln>
                                    <a:noFill/>
                                  </a:ln>
                                  <a:solidFill>
                                    <a:schemeClr val="tx1"/>
                                  </a:solidFill>
                                  <a:effectLst/>
                                  <a:latin typeface="Times New Roman" pitchFamily="18" charset="0"/>
                                  <a:ea typeface="Arial" pitchFamily="34" charset="0"/>
                                  <a:cs typeface="Times New Roman" pitchFamily="18" charset="0"/>
                                </a:rPr>
                                <a:t>قروض بنكية</a:t>
                              </a:r>
                              <a:endParaRPr kumimoji="0" lang="fr-FR" sz="1800" b="1" i="0" u="none" strike="noStrike" cap="none" normalizeH="0" baseline="0" dirty="0" smtClean="0">
                                <a:ln>
                                  <a:noFill/>
                                </a:ln>
                                <a:solidFill>
                                  <a:schemeClr val="tx1"/>
                                </a:solidFill>
                                <a:effectLst/>
                                <a:latin typeface="Arial" pitchFamily="34" charset="0"/>
                                <a:cs typeface="Arial" pitchFamily="34" charset="0"/>
                              </a:endParaRPr>
                            </a:p>
                          </p:txBody>
                        </p:sp>
                        <p:sp>
                          <p:nvSpPr>
                            <p:cNvPr id="23574" name="Text Box 22"/>
                            <p:cNvSpPr txBox="1">
                              <a:spLocks noChangeArrowheads="1"/>
                            </p:cNvSpPr>
                            <p:nvPr/>
                          </p:nvSpPr>
                          <p:spPr bwMode="auto">
                            <a:xfrm>
                              <a:off x="6615" y="2805"/>
                              <a:ext cx="1665" cy="495"/>
                            </a:xfrm>
                            <a:prstGeom prst="rect">
                              <a:avLst/>
                            </a:prstGeom>
                            <a:solidFill>
                              <a:srgbClr val="FFFFFF"/>
                            </a:solidFill>
                            <a:ln w="25400">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ct val="0"/>
                                </a:spcAft>
                                <a:buClrTx/>
                                <a:buSzTx/>
                                <a:buFontTx/>
                                <a:buNone/>
                                <a:tabLst/>
                              </a:pPr>
                              <a:r>
                                <a:rPr kumimoji="0" lang="ar-DZ" sz="1400" b="1" i="0" u="none" strike="noStrike" cap="none" normalizeH="0" baseline="0" dirty="0" smtClean="0">
                                  <a:ln>
                                    <a:noFill/>
                                  </a:ln>
                                  <a:solidFill>
                                    <a:schemeClr val="tx1"/>
                                  </a:solidFill>
                                  <a:effectLst/>
                                  <a:latin typeface="Times New Roman" pitchFamily="18" charset="0"/>
                                  <a:ea typeface="Arial" pitchFamily="34" charset="0"/>
                                  <a:cs typeface="Times New Roman" pitchFamily="18" charset="0"/>
                                </a:rPr>
                                <a:t>السندات</a:t>
                              </a:r>
                              <a:endParaRPr kumimoji="0" lang="fr-FR" sz="1800" b="1" i="0" u="none" strike="noStrike" cap="none" normalizeH="0" baseline="0" dirty="0" smtClean="0">
                                <a:ln>
                                  <a:noFill/>
                                </a:ln>
                                <a:solidFill>
                                  <a:schemeClr val="tx1"/>
                                </a:solidFill>
                                <a:effectLst/>
                                <a:latin typeface="Arial" pitchFamily="34" charset="0"/>
                                <a:cs typeface="Arial" pitchFamily="34" charset="0"/>
                              </a:endParaRPr>
                            </a:p>
                          </p:txBody>
                        </p:sp>
                        <p:sp>
                          <p:nvSpPr>
                            <p:cNvPr id="23575" name="Text Box 23"/>
                            <p:cNvSpPr txBox="1">
                              <a:spLocks noChangeArrowheads="1"/>
                            </p:cNvSpPr>
                            <p:nvPr/>
                          </p:nvSpPr>
                          <p:spPr bwMode="auto">
                            <a:xfrm>
                              <a:off x="13560" y="2805"/>
                              <a:ext cx="1860" cy="495"/>
                            </a:xfrm>
                            <a:prstGeom prst="rect">
                              <a:avLst/>
                            </a:prstGeom>
                            <a:solidFill>
                              <a:srgbClr val="FFFFFF"/>
                            </a:solidFill>
                            <a:ln w="25400">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ct val="0"/>
                                </a:spcAft>
                                <a:buClrTx/>
                                <a:buSzTx/>
                                <a:buFontTx/>
                                <a:buNone/>
                                <a:tabLst/>
                              </a:pPr>
                              <a:r>
                                <a:rPr kumimoji="0" lang="ar-DZ" sz="1400" b="1" i="0" u="none" strike="noStrike" cap="none" normalizeH="0" baseline="0" dirty="0" smtClean="0">
                                  <a:ln>
                                    <a:noFill/>
                                  </a:ln>
                                  <a:solidFill>
                                    <a:schemeClr val="tx1"/>
                                  </a:solidFill>
                                  <a:effectLst/>
                                  <a:latin typeface="Times New Roman" pitchFamily="18" charset="0"/>
                                  <a:ea typeface="Arial" pitchFamily="34" charset="0"/>
                                  <a:cs typeface="Times New Roman" pitchFamily="18" charset="0"/>
                                </a:rPr>
                                <a:t>تمويل ذاتي</a:t>
                              </a:r>
                              <a:endParaRPr kumimoji="0" lang="fr-FR" sz="1800" b="1" i="0" u="none" strike="noStrike" cap="none" normalizeH="0" baseline="0" dirty="0" smtClean="0">
                                <a:ln>
                                  <a:noFill/>
                                </a:ln>
                                <a:solidFill>
                                  <a:schemeClr val="tx1"/>
                                </a:solidFill>
                                <a:effectLst/>
                                <a:latin typeface="Arial" pitchFamily="34" charset="0"/>
                                <a:cs typeface="Arial" pitchFamily="34" charset="0"/>
                              </a:endParaRPr>
                            </a:p>
                          </p:txBody>
                        </p:sp>
                        <p:sp>
                          <p:nvSpPr>
                            <p:cNvPr id="23576" name="Text Box 24"/>
                            <p:cNvSpPr txBox="1">
                              <a:spLocks noChangeArrowheads="1"/>
                            </p:cNvSpPr>
                            <p:nvPr/>
                          </p:nvSpPr>
                          <p:spPr bwMode="auto">
                            <a:xfrm>
                              <a:off x="13560" y="3435"/>
                              <a:ext cx="1575" cy="495"/>
                            </a:xfrm>
                            <a:prstGeom prst="rect">
                              <a:avLst/>
                            </a:prstGeom>
                            <a:solidFill>
                              <a:srgbClr val="FFFFFF"/>
                            </a:solidFill>
                            <a:ln w="25400">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ct val="0"/>
                                </a:spcAft>
                                <a:buClrTx/>
                                <a:buSzTx/>
                                <a:buFontTx/>
                                <a:buNone/>
                                <a:tabLst/>
                              </a:pPr>
                              <a:r>
                                <a:rPr kumimoji="0" lang="ar-DZ" sz="1400" b="1" i="0" u="none" strike="noStrike" cap="none" normalizeH="0" baseline="0" dirty="0" smtClean="0">
                                  <a:ln>
                                    <a:noFill/>
                                  </a:ln>
                                  <a:solidFill>
                                    <a:schemeClr val="tx1"/>
                                  </a:solidFill>
                                  <a:effectLst/>
                                  <a:latin typeface="Times New Roman" pitchFamily="18" charset="0"/>
                                  <a:ea typeface="Arial" pitchFamily="34" charset="0"/>
                                  <a:cs typeface="Times New Roman" pitchFamily="18" charset="0"/>
                                </a:rPr>
                                <a:t>أرباح محتجزة</a:t>
                              </a:r>
                              <a:endParaRPr kumimoji="0" lang="fr-FR" sz="1800" b="1" i="0" u="none" strike="noStrike" cap="none" normalizeH="0" baseline="0" dirty="0" smtClean="0">
                                <a:ln>
                                  <a:noFill/>
                                </a:ln>
                                <a:solidFill>
                                  <a:schemeClr val="tx1"/>
                                </a:solidFill>
                                <a:effectLst/>
                                <a:latin typeface="Arial" pitchFamily="34" charset="0"/>
                                <a:cs typeface="Arial" pitchFamily="34" charset="0"/>
                              </a:endParaRPr>
                            </a:p>
                          </p:txBody>
                        </p:sp>
                        <p:sp>
                          <p:nvSpPr>
                            <p:cNvPr id="23577" name="Text Box 25"/>
                            <p:cNvSpPr txBox="1">
                              <a:spLocks noChangeArrowheads="1"/>
                            </p:cNvSpPr>
                            <p:nvPr/>
                          </p:nvSpPr>
                          <p:spPr bwMode="auto">
                            <a:xfrm>
                              <a:off x="5460" y="3435"/>
                              <a:ext cx="2460" cy="420"/>
                            </a:xfrm>
                            <a:prstGeom prst="rect">
                              <a:avLst/>
                            </a:prstGeom>
                            <a:solidFill>
                              <a:srgbClr val="FFFFFF"/>
                            </a:solidFill>
                            <a:ln w="25400">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DZ" sz="1400" b="1" i="0" u="none" strike="noStrike" cap="none" normalizeH="0" baseline="0" dirty="0" smtClean="0">
                                  <a:ln>
                                    <a:noFill/>
                                  </a:ln>
                                  <a:solidFill>
                                    <a:schemeClr val="tx1"/>
                                  </a:solidFill>
                                  <a:effectLst/>
                                  <a:latin typeface="Times New Roman" pitchFamily="18" charset="0"/>
                                  <a:ea typeface="Arial" pitchFamily="34" charset="0"/>
                                  <a:cs typeface="Times New Roman" pitchFamily="18" charset="0"/>
                                </a:rPr>
                                <a:t>قابلة للتحويل لأسهم/ لا</a:t>
                              </a:r>
                              <a:endParaRPr kumimoji="0" lang="fr-FR" sz="1800" b="1" i="0" u="none" strike="noStrike" cap="none" normalizeH="0" baseline="0" dirty="0" smtClean="0">
                                <a:ln>
                                  <a:noFill/>
                                </a:ln>
                                <a:solidFill>
                                  <a:schemeClr val="tx1"/>
                                </a:solidFill>
                                <a:effectLst/>
                                <a:latin typeface="Arial" pitchFamily="34" charset="0"/>
                                <a:cs typeface="Arial" pitchFamily="34" charset="0"/>
                              </a:endParaRPr>
                            </a:p>
                          </p:txBody>
                        </p:sp>
                        <p:sp>
                          <p:nvSpPr>
                            <p:cNvPr id="23578" name="Text Box 26"/>
                            <p:cNvSpPr txBox="1">
                              <a:spLocks noChangeArrowheads="1"/>
                            </p:cNvSpPr>
                            <p:nvPr/>
                          </p:nvSpPr>
                          <p:spPr bwMode="auto">
                            <a:xfrm>
                              <a:off x="13560" y="4050"/>
                              <a:ext cx="1575" cy="495"/>
                            </a:xfrm>
                            <a:prstGeom prst="rect">
                              <a:avLst/>
                            </a:prstGeom>
                            <a:solidFill>
                              <a:srgbClr val="FFFFFF"/>
                            </a:solidFill>
                            <a:ln w="25400">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ct val="0"/>
                                </a:spcAft>
                                <a:buClrTx/>
                                <a:buSzTx/>
                                <a:buFontTx/>
                                <a:buNone/>
                                <a:tabLst/>
                              </a:pPr>
                              <a:r>
                                <a:rPr kumimoji="0" lang="ar-DZ" sz="1400" b="1" i="0" u="none" strike="noStrike" cap="none" normalizeH="0" baseline="0" dirty="0" smtClean="0">
                                  <a:ln>
                                    <a:noFill/>
                                  </a:ln>
                                  <a:solidFill>
                                    <a:schemeClr val="tx1"/>
                                  </a:solidFill>
                                  <a:effectLst/>
                                  <a:latin typeface="Times New Roman" pitchFamily="18" charset="0"/>
                                  <a:ea typeface="Arial" pitchFamily="34" charset="0"/>
                                  <a:cs typeface="Times New Roman" pitchFamily="18" charset="0"/>
                                </a:rPr>
                                <a:t>مخ الاهتلاكات</a:t>
                              </a:r>
                              <a:endParaRPr kumimoji="0" lang="fr-FR" sz="1800" b="1" i="0" u="none" strike="noStrike" cap="none" normalizeH="0" baseline="0" dirty="0" smtClean="0">
                                <a:ln>
                                  <a:noFill/>
                                </a:ln>
                                <a:solidFill>
                                  <a:schemeClr val="tx1"/>
                                </a:solidFill>
                                <a:effectLst/>
                                <a:latin typeface="Arial" pitchFamily="34" charset="0"/>
                                <a:cs typeface="Arial" pitchFamily="34" charset="0"/>
                              </a:endParaRPr>
                            </a:p>
                          </p:txBody>
                        </p:sp>
                        <p:sp>
                          <p:nvSpPr>
                            <p:cNvPr id="23579" name="Text Box 27"/>
                            <p:cNvSpPr txBox="1">
                              <a:spLocks noChangeArrowheads="1"/>
                            </p:cNvSpPr>
                            <p:nvPr/>
                          </p:nvSpPr>
                          <p:spPr bwMode="auto">
                            <a:xfrm>
                              <a:off x="13560" y="4635"/>
                              <a:ext cx="1575" cy="495"/>
                            </a:xfrm>
                            <a:prstGeom prst="rect">
                              <a:avLst/>
                            </a:prstGeom>
                            <a:solidFill>
                              <a:srgbClr val="FFFFFF"/>
                            </a:solidFill>
                            <a:ln w="25400">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ct val="0"/>
                                </a:spcAft>
                                <a:buClrTx/>
                                <a:buSzTx/>
                                <a:buFontTx/>
                                <a:buNone/>
                                <a:tabLst/>
                              </a:pPr>
                              <a:r>
                                <a:rPr kumimoji="0" lang="ar-DZ" sz="1400" b="1" i="0" u="none" strike="noStrike" cap="none" normalizeH="0" baseline="0" dirty="0" smtClean="0">
                                  <a:ln>
                                    <a:noFill/>
                                  </a:ln>
                                  <a:solidFill>
                                    <a:schemeClr val="tx1"/>
                                  </a:solidFill>
                                  <a:effectLst/>
                                  <a:latin typeface="Times New Roman" pitchFamily="18" charset="0"/>
                                  <a:ea typeface="Arial" pitchFamily="34" charset="0"/>
                                  <a:cs typeface="Times New Roman" pitchFamily="18" charset="0"/>
                                </a:rPr>
                                <a:t>مخ المؤونات</a:t>
                              </a:r>
                              <a:endParaRPr kumimoji="0" lang="fr-FR" sz="1800" b="1" i="0" u="none" strike="noStrike" cap="none" normalizeH="0" baseline="0" dirty="0" smtClean="0">
                                <a:ln>
                                  <a:noFill/>
                                </a:ln>
                                <a:solidFill>
                                  <a:schemeClr val="tx1"/>
                                </a:solidFill>
                                <a:effectLst/>
                                <a:latin typeface="Arial" pitchFamily="34" charset="0"/>
                                <a:cs typeface="Arial" pitchFamily="34" charset="0"/>
                              </a:endParaRPr>
                            </a:p>
                          </p:txBody>
                        </p:sp>
                        <p:sp>
                          <p:nvSpPr>
                            <p:cNvPr id="23580" name="Text Box 28"/>
                            <p:cNvSpPr txBox="1">
                              <a:spLocks noChangeArrowheads="1"/>
                            </p:cNvSpPr>
                            <p:nvPr/>
                          </p:nvSpPr>
                          <p:spPr bwMode="auto">
                            <a:xfrm>
                              <a:off x="5625" y="4050"/>
                              <a:ext cx="2295" cy="495"/>
                            </a:xfrm>
                            <a:prstGeom prst="rect">
                              <a:avLst/>
                            </a:prstGeom>
                            <a:solidFill>
                              <a:srgbClr val="FFFFFF"/>
                            </a:solidFill>
                            <a:ln w="25400">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ct val="0"/>
                                </a:spcAft>
                                <a:buClrTx/>
                                <a:buSzTx/>
                                <a:buFontTx/>
                                <a:buNone/>
                                <a:tabLst/>
                              </a:pPr>
                              <a:r>
                                <a:rPr kumimoji="0" lang="ar-DZ" sz="1400" b="1" i="0" u="none" strike="noStrike" cap="none" normalizeH="0" baseline="0" dirty="0" smtClean="0">
                                  <a:ln>
                                    <a:noFill/>
                                  </a:ln>
                                  <a:solidFill>
                                    <a:schemeClr val="tx1"/>
                                  </a:solidFill>
                                  <a:effectLst/>
                                  <a:latin typeface="Times New Roman" pitchFamily="18" charset="0"/>
                                  <a:ea typeface="Arial" pitchFamily="34" charset="0"/>
                                  <a:cs typeface="Times New Roman" pitchFamily="18" charset="0"/>
                                </a:rPr>
                                <a:t>قابلة للاستحقاق/ لا</a:t>
                              </a:r>
                              <a:endParaRPr kumimoji="0" lang="fr-FR" sz="1800" b="1" i="0" u="none" strike="noStrike" cap="none" normalizeH="0" baseline="0" dirty="0" smtClean="0">
                                <a:ln>
                                  <a:noFill/>
                                </a:ln>
                                <a:solidFill>
                                  <a:schemeClr val="tx1"/>
                                </a:solidFill>
                                <a:effectLst/>
                                <a:latin typeface="Arial" pitchFamily="34" charset="0"/>
                                <a:cs typeface="Arial" pitchFamily="34" charset="0"/>
                              </a:endParaRPr>
                            </a:p>
                          </p:txBody>
                        </p:sp>
                        <p:sp>
                          <p:nvSpPr>
                            <p:cNvPr id="23581" name="Text Box 29"/>
                            <p:cNvSpPr txBox="1">
                              <a:spLocks noChangeArrowheads="1"/>
                            </p:cNvSpPr>
                            <p:nvPr/>
                          </p:nvSpPr>
                          <p:spPr bwMode="auto">
                            <a:xfrm>
                              <a:off x="8505" y="3450"/>
                              <a:ext cx="2415" cy="495"/>
                            </a:xfrm>
                            <a:prstGeom prst="rect">
                              <a:avLst/>
                            </a:prstGeom>
                            <a:solidFill>
                              <a:srgbClr val="FFFFFF"/>
                            </a:solidFill>
                            <a:ln w="25400">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1" eaLnBrk="1" fontAlgn="base" latinLnBrk="0" hangingPunct="1">
                                <a:lnSpc>
                                  <a:spcPct val="100000"/>
                                </a:lnSpc>
                                <a:spcBef>
                                  <a:spcPct val="0"/>
                                </a:spcBef>
                                <a:spcAft>
                                  <a:spcPct val="0"/>
                                </a:spcAft>
                                <a:buClrTx/>
                                <a:buSzTx/>
                                <a:buFontTx/>
                                <a:buNone/>
                                <a:tabLst/>
                              </a:pPr>
                              <a:r>
                                <a:rPr kumimoji="0" lang="ar-DZ" sz="1400" b="1" i="0" u="none" strike="noStrike" cap="none" normalizeH="0" baseline="0" dirty="0" smtClean="0">
                                  <a:ln>
                                    <a:noFill/>
                                  </a:ln>
                                  <a:solidFill>
                                    <a:schemeClr val="tx1"/>
                                  </a:solidFill>
                                  <a:effectLst/>
                                  <a:latin typeface="Times New Roman" pitchFamily="18" charset="0"/>
                                  <a:ea typeface="Arial" pitchFamily="34" charset="0"/>
                                  <a:cs typeface="Times New Roman" pitchFamily="18" charset="0"/>
                                </a:rPr>
                                <a:t>قروض استثمار (م </a:t>
                              </a:r>
                              <a:r>
                                <a:rPr kumimoji="0" lang="ar-DZ" sz="1400" b="1" i="0" u="none" strike="noStrike" cap="none" normalizeH="0" baseline="0" dirty="0" err="1" smtClean="0">
                                  <a:ln>
                                    <a:noFill/>
                                  </a:ln>
                                  <a:solidFill>
                                    <a:schemeClr val="tx1"/>
                                  </a:solidFill>
                                  <a:effectLst/>
                                  <a:latin typeface="Times New Roman" pitchFamily="18" charset="0"/>
                                  <a:ea typeface="Arial" pitchFamily="34" charset="0"/>
                                  <a:cs typeface="Times New Roman" pitchFamily="18" charset="0"/>
                                </a:rPr>
                                <a:t>ط</a:t>
                              </a:r>
                              <a:r>
                                <a:rPr kumimoji="0" lang="ar-DZ" sz="1400" b="1" i="0" u="none" strike="noStrike" cap="none" normalizeH="0" baseline="0" dirty="0" smtClean="0">
                                  <a:ln>
                                    <a:noFill/>
                                  </a:ln>
                                  <a:solidFill>
                                    <a:schemeClr val="tx1"/>
                                  </a:solidFill>
                                  <a:effectLst/>
                                  <a:latin typeface="Times New Roman" pitchFamily="18" charset="0"/>
                                  <a:ea typeface="Arial" pitchFamily="34" charset="0"/>
                                  <a:cs typeface="Times New Roman" pitchFamily="18" charset="0"/>
                                </a:rPr>
                                <a:t> أ)</a:t>
                              </a:r>
                              <a:endParaRPr kumimoji="0" lang="fr-FR" sz="1800" b="1" i="0" u="none" strike="noStrike" cap="none" normalizeH="0" baseline="0" dirty="0" smtClean="0">
                                <a:ln>
                                  <a:noFill/>
                                </a:ln>
                                <a:solidFill>
                                  <a:schemeClr val="tx1"/>
                                </a:solidFill>
                                <a:effectLst/>
                                <a:latin typeface="Arial" pitchFamily="34" charset="0"/>
                                <a:cs typeface="Arial" pitchFamily="34" charset="0"/>
                              </a:endParaRPr>
                            </a:p>
                          </p:txBody>
                        </p:sp>
                        <p:sp>
                          <p:nvSpPr>
                            <p:cNvPr id="23582" name="Text Box 30"/>
                            <p:cNvSpPr txBox="1">
                              <a:spLocks noChangeArrowheads="1"/>
                            </p:cNvSpPr>
                            <p:nvPr/>
                          </p:nvSpPr>
                          <p:spPr bwMode="auto">
                            <a:xfrm>
                              <a:off x="8483" y="4125"/>
                              <a:ext cx="2415" cy="495"/>
                            </a:xfrm>
                            <a:prstGeom prst="rect">
                              <a:avLst/>
                            </a:prstGeom>
                            <a:solidFill>
                              <a:srgbClr val="FFFFFF"/>
                            </a:solidFill>
                            <a:ln w="25400">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1" eaLnBrk="1" fontAlgn="base" latinLnBrk="0" hangingPunct="1">
                                <a:lnSpc>
                                  <a:spcPct val="100000"/>
                                </a:lnSpc>
                                <a:spcBef>
                                  <a:spcPct val="0"/>
                                </a:spcBef>
                                <a:spcAft>
                                  <a:spcPct val="0"/>
                                </a:spcAft>
                                <a:buClrTx/>
                                <a:buSzTx/>
                                <a:buFontTx/>
                                <a:buNone/>
                                <a:tabLst/>
                              </a:pPr>
                              <a:r>
                                <a:rPr kumimoji="0" lang="ar-DZ" sz="1400" b="1" i="0" u="none" strike="noStrike" cap="none" normalizeH="0" baseline="0" dirty="0" smtClean="0">
                                  <a:ln>
                                    <a:noFill/>
                                  </a:ln>
                                  <a:solidFill>
                                    <a:schemeClr val="tx1"/>
                                  </a:solidFill>
                                  <a:effectLst/>
                                  <a:latin typeface="Times New Roman" pitchFamily="18" charset="0"/>
                                  <a:ea typeface="Arial" pitchFamily="34" charset="0"/>
                                  <a:cs typeface="Times New Roman" pitchFamily="18" charset="0"/>
                                </a:rPr>
                                <a:t>قروض استغلال (ق </a:t>
                              </a:r>
                              <a:r>
                                <a:rPr kumimoji="0" lang="ar-DZ" sz="1400" b="1" i="0" u="none" strike="noStrike" cap="none" normalizeH="0" baseline="0" dirty="0" err="1" smtClean="0">
                                  <a:ln>
                                    <a:noFill/>
                                  </a:ln>
                                  <a:solidFill>
                                    <a:schemeClr val="tx1"/>
                                  </a:solidFill>
                                  <a:effectLst/>
                                  <a:latin typeface="Times New Roman" pitchFamily="18" charset="0"/>
                                  <a:ea typeface="Arial" pitchFamily="34" charset="0"/>
                                  <a:cs typeface="Times New Roman" pitchFamily="18" charset="0"/>
                                </a:rPr>
                                <a:t>أ</a:t>
                              </a:r>
                              <a:r>
                                <a:rPr kumimoji="0" lang="ar-DZ" sz="1400" b="1" i="0" u="none" strike="noStrike" cap="none" normalizeH="0" baseline="0" dirty="0" smtClean="0">
                                  <a:ln>
                                    <a:noFill/>
                                  </a:ln>
                                  <a:solidFill>
                                    <a:schemeClr val="tx1"/>
                                  </a:solidFill>
                                  <a:effectLst/>
                                  <a:latin typeface="Times New Roman" pitchFamily="18" charset="0"/>
                                  <a:ea typeface="Arial" pitchFamily="34" charset="0"/>
                                  <a:cs typeface="Times New Roman" pitchFamily="18" charset="0"/>
                                </a:rPr>
                                <a:t>)</a:t>
                              </a:r>
                              <a:endParaRPr kumimoji="0" lang="fr-FR" sz="1800" b="1" i="0" u="none" strike="noStrike" cap="none" normalizeH="0" baseline="0" dirty="0" smtClean="0">
                                <a:ln>
                                  <a:noFill/>
                                </a:ln>
                                <a:solidFill>
                                  <a:schemeClr val="tx1"/>
                                </a:solidFill>
                                <a:effectLst/>
                                <a:latin typeface="Arial" pitchFamily="34" charset="0"/>
                                <a:cs typeface="Arial" pitchFamily="34" charset="0"/>
                              </a:endParaRPr>
                            </a:p>
                          </p:txBody>
                        </p:sp>
                        <p:sp>
                          <p:nvSpPr>
                            <p:cNvPr id="23583" name="Text Box 31"/>
                            <p:cNvSpPr txBox="1">
                              <a:spLocks noChangeArrowheads="1"/>
                            </p:cNvSpPr>
                            <p:nvPr/>
                          </p:nvSpPr>
                          <p:spPr bwMode="auto">
                            <a:xfrm>
                              <a:off x="2820" y="2580"/>
                              <a:ext cx="2220" cy="555"/>
                            </a:xfrm>
                            <a:prstGeom prst="rect">
                              <a:avLst/>
                            </a:prstGeom>
                            <a:solidFill>
                              <a:srgbClr val="FFFFFF"/>
                            </a:solidFill>
                            <a:ln w="25400">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1" eaLnBrk="1" fontAlgn="base" latinLnBrk="0" hangingPunct="1">
                                <a:lnSpc>
                                  <a:spcPct val="100000"/>
                                </a:lnSpc>
                                <a:spcBef>
                                  <a:spcPct val="0"/>
                                </a:spcBef>
                                <a:spcAft>
                                  <a:spcPct val="0"/>
                                </a:spcAft>
                                <a:buClrTx/>
                                <a:buSzTx/>
                                <a:buFontTx/>
                                <a:buNone/>
                                <a:tabLst/>
                              </a:pPr>
                              <a:r>
                                <a:rPr kumimoji="0" lang="ar-DZ" sz="1400" b="1" i="0" u="none" strike="noStrike" cap="none" normalizeH="0" baseline="0" dirty="0" smtClean="0">
                                  <a:ln>
                                    <a:noFill/>
                                  </a:ln>
                                  <a:solidFill>
                                    <a:schemeClr val="tx1"/>
                                  </a:solidFill>
                                  <a:effectLst/>
                                  <a:latin typeface="Times New Roman" pitchFamily="18" charset="0"/>
                                  <a:ea typeface="Arial" pitchFamily="34" charset="0"/>
                                  <a:cs typeface="Times New Roman" pitchFamily="18" charset="0"/>
                                </a:rPr>
                                <a:t>حساب جاري مفتوح</a:t>
                              </a:r>
                              <a:endParaRPr kumimoji="0" lang="fr-FR" sz="1800" b="1" i="0" u="none" strike="noStrike" cap="none" normalizeH="0" baseline="0" dirty="0" smtClean="0">
                                <a:ln>
                                  <a:noFill/>
                                </a:ln>
                                <a:solidFill>
                                  <a:schemeClr val="tx1"/>
                                </a:solidFill>
                                <a:effectLst/>
                                <a:latin typeface="Arial" pitchFamily="34" charset="0"/>
                                <a:cs typeface="Arial" pitchFamily="34" charset="0"/>
                              </a:endParaRPr>
                            </a:p>
                          </p:txBody>
                        </p:sp>
                        <p:sp>
                          <p:nvSpPr>
                            <p:cNvPr id="23584" name="Text Box 32"/>
                            <p:cNvSpPr txBox="1">
                              <a:spLocks noChangeArrowheads="1"/>
                            </p:cNvSpPr>
                            <p:nvPr/>
                          </p:nvSpPr>
                          <p:spPr bwMode="auto">
                            <a:xfrm>
                              <a:off x="2940" y="3210"/>
                              <a:ext cx="2100" cy="405"/>
                            </a:xfrm>
                            <a:prstGeom prst="rect">
                              <a:avLst/>
                            </a:prstGeom>
                            <a:solidFill>
                              <a:srgbClr val="FFFFFF"/>
                            </a:solidFill>
                            <a:ln w="25400">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1" eaLnBrk="1" fontAlgn="base" latinLnBrk="0" hangingPunct="1">
                                <a:lnSpc>
                                  <a:spcPct val="100000"/>
                                </a:lnSpc>
                                <a:spcBef>
                                  <a:spcPct val="0"/>
                                </a:spcBef>
                                <a:spcAft>
                                  <a:spcPct val="0"/>
                                </a:spcAft>
                                <a:buClrTx/>
                                <a:buSzTx/>
                                <a:buFontTx/>
                                <a:buNone/>
                                <a:tabLst/>
                              </a:pPr>
                              <a:r>
                                <a:rPr kumimoji="0" lang="ar-DZ" sz="1400" b="1" i="0" u="none" strike="noStrike" cap="none" normalizeH="0" baseline="0" dirty="0" smtClean="0">
                                  <a:ln>
                                    <a:noFill/>
                                  </a:ln>
                                  <a:solidFill>
                                    <a:schemeClr val="tx1"/>
                                  </a:solidFill>
                                  <a:effectLst/>
                                  <a:latin typeface="Times New Roman" pitchFamily="18" charset="0"/>
                                  <a:ea typeface="Arial" pitchFamily="34" charset="0"/>
                                  <a:cs typeface="Times New Roman" pitchFamily="18" charset="0"/>
                                </a:rPr>
                                <a:t>أوراق تجارية</a:t>
                              </a:r>
                              <a:endParaRPr kumimoji="0" lang="fr-FR" sz="1800" b="1" i="0" u="none" strike="noStrike" cap="none" normalizeH="0" baseline="0" dirty="0" smtClean="0">
                                <a:ln>
                                  <a:noFill/>
                                </a:ln>
                                <a:solidFill>
                                  <a:schemeClr val="tx1"/>
                                </a:solidFill>
                                <a:effectLst/>
                                <a:latin typeface="Arial" pitchFamily="34" charset="0"/>
                                <a:cs typeface="Arial" pitchFamily="34" charset="0"/>
                              </a:endParaRPr>
                            </a:p>
                          </p:txBody>
                        </p:sp>
                        <p:cxnSp>
                          <p:nvCxnSpPr>
                            <p:cNvPr id="23585" name="AutoShape 33"/>
                            <p:cNvCxnSpPr>
                              <a:cxnSpLocks noChangeShapeType="1"/>
                            </p:cNvCxnSpPr>
                            <p:nvPr/>
                          </p:nvCxnSpPr>
                          <p:spPr bwMode="auto">
                            <a:xfrm>
                              <a:off x="15315" y="3315"/>
                              <a:ext cx="0" cy="1590"/>
                            </a:xfrm>
                            <a:prstGeom prst="straightConnector1">
                              <a:avLst/>
                            </a:prstGeom>
                            <a:noFill/>
                            <a:ln w="25400">
                              <a:solidFill>
                                <a:srgbClr val="000000"/>
                              </a:solidFill>
                              <a:round/>
                              <a:headEnd/>
                              <a:tailEnd/>
                            </a:ln>
                          </p:spPr>
                        </p:cxnSp>
                        <p:cxnSp>
                          <p:nvCxnSpPr>
                            <p:cNvPr id="23586" name="AutoShape 34"/>
                            <p:cNvCxnSpPr>
                              <a:cxnSpLocks noChangeShapeType="1"/>
                            </p:cNvCxnSpPr>
                            <p:nvPr/>
                          </p:nvCxnSpPr>
                          <p:spPr bwMode="auto">
                            <a:xfrm>
                              <a:off x="13215" y="3315"/>
                              <a:ext cx="0" cy="1035"/>
                            </a:xfrm>
                            <a:prstGeom prst="straightConnector1">
                              <a:avLst/>
                            </a:prstGeom>
                            <a:noFill/>
                            <a:ln w="25400">
                              <a:solidFill>
                                <a:srgbClr val="000000"/>
                              </a:solidFill>
                              <a:round/>
                              <a:headEnd/>
                              <a:tailEnd/>
                            </a:ln>
                          </p:spPr>
                        </p:cxnSp>
                        <p:cxnSp>
                          <p:nvCxnSpPr>
                            <p:cNvPr id="23587" name="AutoShape 35"/>
                            <p:cNvCxnSpPr>
                              <a:cxnSpLocks noChangeShapeType="1"/>
                            </p:cNvCxnSpPr>
                            <p:nvPr/>
                          </p:nvCxnSpPr>
                          <p:spPr bwMode="auto">
                            <a:xfrm>
                              <a:off x="8087" y="3315"/>
                              <a:ext cx="0" cy="1035"/>
                            </a:xfrm>
                            <a:prstGeom prst="straightConnector1">
                              <a:avLst/>
                            </a:prstGeom>
                            <a:noFill/>
                            <a:ln w="25400">
                              <a:solidFill>
                                <a:srgbClr val="000000"/>
                              </a:solidFill>
                              <a:round/>
                              <a:headEnd/>
                              <a:tailEnd/>
                            </a:ln>
                          </p:spPr>
                        </p:cxnSp>
                        <p:cxnSp>
                          <p:nvCxnSpPr>
                            <p:cNvPr id="23588" name="AutoShape 36"/>
                            <p:cNvCxnSpPr>
                              <a:cxnSpLocks noChangeShapeType="1"/>
                            </p:cNvCxnSpPr>
                            <p:nvPr/>
                          </p:nvCxnSpPr>
                          <p:spPr bwMode="auto">
                            <a:xfrm flipH="1">
                              <a:off x="15135" y="3705"/>
                              <a:ext cx="180" cy="0"/>
                            </a:xfrm>
                            <a:prstGeom prst="straightConnector1">
                              <a:avLst/>
                            </a:prstGeom>
                            <a:noFill/>
                            <a:ln w="25400">
                              <a:solidFill>
                                <a:srgbClr val="000000"/>
                              </a:solidFill>
                              <a:round/>
                              <a:headEnd/>
                              <a:tailEnd type="triangle" w="med" len="med"/>
                            </a:ln>
                          </p:spPr>
                        </p:cxnSp>
                        <p:cxnSp>
                          <p:nvCxnSpPr>
                            <p:cNvPr id="23589" name="AutoShape 37"/>
                            <p:cNvCxnSpPr>
                              <a:cxnSpLocks noChangeShapeType="1"/>
                            </p:cNvCxnSpPr>
                            <p:nvPr/>
                          </p:nvCxnSpPr>
                          <p:spPr bwMode="auto">
                            <a:xfrm flipH="1">
                              <a:off x="15135" y="4350"/>
                              <a:ext cx="180" cy="0"/>
                            </a:xfrm>
                            <a:prstGeom prst="straightConnector1">
                              <a:avLst/>
                            </a:prstGeom>
                            <a:noFill/>
                            <a:ln w="25400">
                              <a:solidFill>
                                <a:srgbClr val="000000"/>
                              </a:solidFill>
                              <a:round/>
                              <a:headEnd/>
                              <a:tailEnd type="triangle" w="med" len="med"/>
                            </a:ln>
                          </p:spPr>
                        </p:cxnSp>
                        <p:cxnSp>
                          <p:nvCxnSpPr>
                            <p:cNvPr id="23590" name="AutoShape 38"/>
                            <p:cNvCxnSpPr>
                              <a:cxnSpLocks noChangeShapeType="1"/>
                            </p:cNvCxnSpPr>
                            <p:nvPr/>
                          </p:nvCxnSpPr>
                          <p:spPr bwMode="auto">
                            <a:xfrm flipH="1">
                              <a:off x="15135" y="4905"/>
                              <a:ext cx="180" cy="0"/>
                            </a:xfrm>
                            <a:prstGeom prst="straightConnector1">
                              <a:avLst/>
                            </a:prstGeom>
                            <a:noFill/>
                            <a:ln w="25400">
                              <a:solidFill>
                                <a:srgbClr val="000000"/>
                              </a:solidFill>
                              <a:round/>
                              <a:headEnd/>
                              <a:tailEnd type="triangle" w="med" len="med"/>
                            </a:ln>
                          </p:spPr>
                        </p:cxnSp>
                        <p:cxnSp>
                          <p:nvCxnSpPr>
                            <p:cNvPr id="23591" name="AutoShape 39"/>
                            <p:cNvCxnSpPr>
                              <a:cxnSpLocks noChangeShapeType="1"/>
                            </p:cNvCxnSpPr>
                            <p:nvPr/>
                          </p:nvCxnSpPr>
                          <p:spPr bwMode="auto">
                            <a:xfrm flipH="1">
                              <a:off x="13020" y="3705"/>
                              <a:ext cx="195" cy="0"/>
                            </a:xfrm>
                            <a:prstGeom prst="straightConnector1">
                              <a:avLst/>
                            </a:prstGeom>
                            <a:noFill/>
                            <a:ln w="25400">
                              <a:solidFill>
                                <a:srgbClr val="000000"/>
                              </a:solidFill>
                              <a:round/>
                              <a:headEnd/>
                              <a:tailEnd type="triangle" w="med" len="med"/>
                            </a:ln>
                          </p:spPr>
                        </p:cxnSp>
                        <p:cxnSp>
                          <p:nvCxnSpPr>
                            <p:cNvPr id="23592" name="AutoShape 40"/>
                            <p:cNvCxnSpPr>
                              <a:cxnSpLocks noChangeShapeType="1"/>
                            </p:cNvCxnSpPr>
                            <p:nvPr/>
                          </p:nvCxnSpPr>
                          <p:spPr bwMode="auto">
                            <a:xfrm flipH="1">
                              <a:off x="13020" y="4350"/>
                              <a:ext cx="195" cy="0"/>
                            </a:xfrm>
                            <a:prstGeom prst="straightConnector1">
                              <a:avLst/>
                            </a:prstGeom>
                            <a:noFill/>
                            <a:ln w="25400">
                              <a:solidFill>
                                <a:srgbClr val="000000"/>
                              </a:solidFill>
                              <a:round/>
                              <a:headEnd/>
                              <a:tailEnd type="triangle" w="med" len="med"/>
                            </a:ln>
                          </p:spPr>
                        </p:cxnSp>
                        <p:cxnSp>
                          <p:nvCxnSpPr>
                            <p:cNvPr id="23593" name="AutoShape 41"/>
                            <p:cNvCxnSpPr>
                              <a:cxnSpLocks noChangeShapeType="1"/>
                            </p:cNvCxnSpPr>
                            <p:nvPr/>
                          </p:nvCxnSpPr>
                          <p:spPr bwMode="auto">
                            <a:xfrm flipH="1">
                              <a:off x="10875" y="3705"/>
                              <a:ext cx="165" cy="0"/>
                            </a:xfrm>
                            <a:prstGeom prst="straightConnector1">
                              <a:avLst/>
                            </a:prstGeom>
                            <a:noFill/>
                            <a:ln w="25400">
                              <a:solidFill>
                                <a:srgbClr val="000000"/>
                              </a:solidFill>
                              <a:round/>
                              <a:headEnd/>
                              <a:tailEnd type="triangle" w="med" len="med"/>
                            </a:ln>
                          </p:spPr>
                        </p:cxnSp>
                        <p:cxnSp>
                          <p:nvCxnSpPr>
                            <p:cNvPr id="23594" name="AutoShape 42"/>
                            <p:cNvCxnSpPr>
                              <a:cxnSpLocks noChangeShapeType="1"/>
                            </p:cNvCxnSpPr>
                            <p:nvPr/>
                          </p:nvCxnSpPr>
                          <p:spPr bwMode="auto">
                            <a:xfrm flipH="1">
                              <a:off x="10875" y="4350"/>
                              <a:ext cx="165" cy="0"/>
                            </a:xfrm>
                            <a:prstGeom prst="straightConnector1">
                              <a:avLst/>
                            </a:prstGeom>
                            <a:noFill/>
                            <a:ln w="25400">
                              <a:solidFill>
                                <a:srgbClr val="000000"/>
                              </a:solidFill>
                              <a:round/>
                              <a:headEnd/>
                              <a:tailEnd type="triangle" w="med" len="med"/>
                            </a:ln>
                          </p:spPr>
                        </p:cxnSp>
                        <p:cxnSp>
                          <p:nvCxnSpPr>
                            <p:cNvPr id="23595" name="AutoShape 43"/>
                            <p:cNvCxnSpPr>
                              <a:cxnSpLocks noChangeShapeType="1"/>
                            </p:cNvCxnSpPr>
                            <p:nvPr/>
                          </p:nvCxnSpPr>
                          <p:spPr bwMode="auto">
                            <a:xfrm flipH="1">
                              <a:off x="7909" y="3705"/>
                              <a:ext cx="180" cy="0"/>
                            </a:xfrm>
                            <a:prstGeom prst="straightConnector1">
                              <a:avLst/>
                            </a:prstGeom>
                            <a:noFill/>
                            <a:ln w="25400">
                              <a:solidFill>
                                <a:srgbClr val="000000"/>
                              </a:solidFill>
                              <a:round/>
                              <a:headEnd/>
                              <a:tailEnd type="triangle" w="med" len="med"/>
                            </a:ln>
                          </p:spPr>
                        </p:cxnSp>
                        <p:cxnSp>
                          <p:nvCxnSpPr>
                            <p:cNvPr id="23596" name="AutoShape 44"/>
                            <p:cNvCxnSpPr>
                              <a:cxnSpLocks noChangeShapeType="1"/>
                            </p:cNvCxnSpPr>
                            <p:nvPr/>
                          </p:nvCxnSpPr>
                          <p:spPr bwMode="auto">
                            <a:xfrm flipH="1">
                              <a:off x="7909" y="4350"/>
                              <a:ext cx="180" cy="0"/>
                            </a:xfrm>
                            <a:prstGeom prst="straightConnector1">
                              <a:avLst/>
                            </a:prstGeom>
                            <a:noFill/>
                            <a:ln w="25400">
                              <a:solidFill>
                                <a:srgbClr val="000000"/>
                              </a:solidFill>
                              <a:round/>
                              <a:headEnd/>
                              <a:tailEnd type="triangle" w="med" len="med"/>
                            </a:ln>
                          </p:spPr>
                        </p:cxnSp>
                        <p:cxnSp>
                          <p:nvCxnSpPr>
                            <p:cNvPr id="23597" name="AutoShape 45"/>
                            <p:cNvCxnSpPr>
                              <a:cxnSpLocks noChangeShapeType="1"/>
                            </p:cNvCxnSpPr>
                            <p:nvPr/>
                          </p:nvCxnSpPr>
                          <p:spPr bwMode="auto">
                            <a:xfrm flipH="1">
                              <a:off x="5038" y="2820"/>
                              <a:ext cx="195" cy="0"/>
                            </a:xfrm>
                            <a:prstGeom prst="straightConnector1">
                              <a:avLst/>
                            </a:prstGeom>
                            <a:noFill/>
                            <a:ln w="25400">
                              <a:solidFill>
                                <a:srgbClr val="000000"/>
                              </a:solidFill>
                              <a:round/>
                              <a:headEnd/>
                              <a:tailEnd type="triangle" w="med" len="med"/>
                            </a:ln>
                          </p:spPr>
                        </p:cxnSp>
                        <p:cxnSp>
                          <p:nvCxnSpPr>
                            <p:cNvPr id="23598" name="AutoShape 46"/>
                            <p:cNvCxnSpPr>
                              <a:cxnSpLocks noChangeShapeType="1"/>
                            </p:cNvCxnSpPr>
                            <p:nvPr/>
                          </p:nvCxnSpPr>
                          <p:spPr bwMode="auto">
                            <a:xfrm flipH="1">
                              <a:off x="5036" y="3489"/>
                              <a:ext cx="195" cy="0"/>
                            </a:xfrm>
                            <a:prstGeom prst="straightConnector1">
                              <a:avLst/>
                            </a:prstGeom>
                            <a:noFill/>
                            <a:ln w="25400">
                              <a:solidFill>
                                <a:srgbClr val="000000"/>
                              </a:solidFill>
                              <a:round/>
                              <a:headEnd/>
                              <a:tailEnd type="triangle" w="med" len="med"/>
                            </a:ln>
                          </p:spPr>
                        </p:cxnSp>
                        <p:cxnSp>
                          <p:nvCxnSpPr>
                            <p:cNvPr id="23599" name="AutoShape 47"/>
                            <p:cNvCxnSpPr>
                              <a:cxnSpLocks noChangeShapeType="1"/>
                            </p:cNvCxnSpPr>
                            <p:nvPr/>
                          </p:nvCxnSpPr>
                          <p:spPr bwMode="auto">
                            <a:xfrm flipH="1">
                              <a:off x="7140" y="2610"/>
                              <a:ext cx="3240" cy="0"/>
                            </a:xfrm>
                            <a:prstGeom prst="straightConnector1">
                              <a:avLst/>
                            </a:prstGeom>
                            <a:noFill/>
                            <a:ln w="25400">
                              <a:solidFill>
                                <a:srgbClr val="000000"/>
                              </a:solidFill>
                              <a:round/>
                              <a:headEnd/>
                              <a:tailEnd/>
                            </a:ln>
                          </p:spPr>
                        </p:cxnSp>
                        <p:cxnSp>
                          <p:nvCxnSpPr>
                            <p:cNvPr id="23600" name="AutoShape 48"/>
                            <p:cNvCxnSpPr>
                              <a:cxnSpLocks noChangeShapeType="1"/>
                            </p:cNvCxnSpPr>
                            <p:nvPr/>
                          </p:nvCxnSpPr>
                          <p:spPr bwMode="auto">
                            <a:xfrm>
                              <a:off x="10380" y="2610"/>
                              <a:ext cx="0" cy="195"/>
                            </a:xfrm>
                            <a:prstGeom prst="straightConnector1">
                              <a:avLst/>
                            </a:prstGeom>
                            <a:noFill/>
                            <a:ln w="25400">
                              <a:solidFill>
                                <a:srgbClr val="000000"/>
                              </a:solidFill>
                              <a:round/>
                              <a:headEnd/>
                              <a:tailEnd type="triangle" w="med" len="med"/>
                            </a:ln>
                          </p:spPr>
                        </p:cxnSp>
                        <p:cxnSp>
                          <p:nvCxnSpPr>
                            <p:cNvPr id="23601" name="AutoShape 49"/>
                            <p:cNvCxnSpPr>
                              <a:cxnSpLocks noChangeShapeType="1"/>
                            </p:cNvCxnSpPr>
                            <p:nvPr/>
                          </p:nvCxnSpPr>
                          <p:spPr bwMode="auto">
                            <a:xfrm>
                              <a:off x="7140" y="2610"/>
                              <a:ext cx="0" cy="195"/>
                            </a:xfrm>
                            <a:prstGeom prst="straightConnector1">
                              <a:avLst/>
                            </a:prstGeom>
                            <a:noFill/>
                            <a:ln w="25400">
                              <a:solidFill>
                                <a:srgbClr val="000000"/>
                              </a:solidFill>
                              <a:round/>
                              <a:headEnd/>
                              <a:tailEnd type="triangle" w="med" len="med"/>
                            </a:ln>
                          </p:spPr>
                        </p:cxnSp>
                        <p:cxnSp>
                          <p:nvCxnSpPr>
                            <p:cNvPr id="23602" name="AutoShape 50"/>
                            <p:cNvCxnSpPr>
                              <a:cxnSpLocks noChangeShapeType="1"/>
                            </p:cNvCxnSpPr>
                            <p:nvPr/>
                          </p:nvCxnSpPr>
                          <p:spPr bwMode="auto">
                            <a:xfrm>
                              <a:off x="8760" y="2445"/>
                              <a:ext cx="0" cy="165"/>
                            </a:xfrm>
                            <a:prstGeom prst="straightConnector1">
                              <a:avLst/>
                            </a:prstGeom>
                            <a:noFill/>
                            <a:ln w="25400">
                              <a:solidFill>
                                <a:srgbClr val="000000"/>
                              </a:solidFill>
                              <a:round/>
                              <a:headEnd/>
                              <a:tailEnd/>
                            </a:ln>
                          </p:spPr>
                        </p:cxnSp>
                        <p:cxnSp>
                          <p:nvCxnSpPr>
                            <p:cNvPr id="23603" name="AutoShape 51"/>
                            <p:cNvCxnSpPr>
                              <a:cxnSpLocks noChangeShapeType="1"/>
                            </p:cNvCxnSpPr>
                            <p:nvPr/>
                          </p:nvCxnSpPr>
                          <p:spPr bwMode="auto">
                            <a:xfrm flipH="1">
                              <a:off x="12405" y="2610"/>
                              <a:ext cx="2205" cy="0"/>
                            </a:xfrm>
                            <a:prstGeom prst="straightConnector1">
                              <a:avLst/>
                            </a:prstGeom>
                            <a:noFill/>
                            <a:ln w="25400">
                              <a:solidFill>
                                <a:srgbClr val="000000"/>
                              </a:solidFill>
                              <a:round/>
                              <a:headEnd/>
                              <a:tailEnd/>
                            </a:ln>
                          </p:spPr>
                        </p:cxnSp>
                        <p:cxnSp>
                          <p:nvCxnSpPr>
                            <p:cNvPr id="23604" name="AutoShape 52"/>
                            <p:cNvCxnSpPr>
                              <a:cxnSpLocks noChangeShapeType="1"/>
                            </p:cNvCxnSpPr>
                            <p:nvPr/>
                          </p:nvCxnSpPr>
                          <p:spPr bwMode="auto">
                            <a:xfrm>
                              <a:off x="14610" y="2595"/>
                              <a:ext cx="0" cy="225"/>
                            </a:xfrm>
                            <a:prstGeom prst="straightConnector1">
                              <a:avLst/>
                            </a:prstGeom>
                            <a:noFill/>
                            <a:ln w="25400">
                              <a:solidFill>
                                <a:srgbClr val="000000"/>
                              </a:solidFill>
                              <a:round/>
                              <a:headEnd/>
                              <a:tailEnd type="triangle" w="med" len="med"/>
                            </a:ln>
                          </p:spPr>
                        </p:cxnSp>
                        <p:cxnSp>
                          <p:nvCxnSpPr>
                            <p:cNvPr id="23605" name="AutoShape 53"/>
                            <p:cNvCxnSpPr>
                              <a:cxnSpLocks noChangeShapeType="1"/>
                            </p:cNvCxnSpPr>
                            <p:nvPr/>
                          </p:nvCxnSpPr>
                          <p:spPr bwMode="auto">
                            <a:xfrm>
                              <a:off x="12405" y="2610"/>
                              <a:ext cx="0" cy="195"/>
                            </a:xfrm>
                            <a:prstGeom prst="straightConnector1">
                              <a:avLst/>
                            </a:prstGeom>
                            <a:noFill/>
                            <a:ln w="25400">
                              <a:solidFill>
                                <a:srgbClr val="000000"/>
                              </a:solidFill>
                              <a:round/>
                              <a:headEnd/>
                              <a:tailEnd type="triangle" w="med" len="med"/>
                            </a:ln>
                          </p:spPr>
                        </p:cxnSp>
                        <p:cxnSp>
                          <p:nvCxnSpPr>
                            <p:cNvPr id="23606" name="AutoShape 54"/>
                            <p:cNvCxnSpPr>
                              <a:cxnSpLocks noChangeShapeType="1"/>
                            </p:cNvCxnSpPr>
                            <p:nvPr/>
                          </p:nvCxnSpPr>
                          <p:spPr bwMode="auto">
                            <a:xfrm>
                              <a:off x="13260" y="2445"/>
                              <a:ext cx="0" cy="165"/>
                            </a:xfrm>
                            <a:prstGeom prst="straightConnector1">
                              <a:avLst/>
                            </a:prstGeom>
                            <a:noFill/>
                            <a:ln w="25400">
                              <a:solidFill>
                                <a:srgbClr val="000000"/>
                              </a:solidFill>
                              <a:round/>
                              <a:headEnd/>
                              <a:tailEnd/>
                            </a:ln>
                          </p:spPr>
                        </p:cxnSp>
                      </p:grpSp>
                    </p:grpSp>
                    <p:cxnSp>
                      <p:nvCxnSpPr>
                        <p:cNvPr id="65" name="AutoShape 45"/>
                        <p:cNvCxnSpPr>
                          <a:cxnSpLocks noChangeShapeType="1"/>
                        </p:cNvCxnSpPr>
                        <p:nvPr/>
                      </p:nvCxnSpPr>
                      <p:spPr bwMode="auto">
                        <a:xfrm flipH="1">
                          <a:off x="6124575" y="3275350"/>
                          <a:ext cx="123825" cy="0"/>
                        </a:xfrm>
                        <a:prstGeom prst="straightConnector1">
                          <a:avLst/>
                        </a:prstGeom>
                        <a:noFill/>
                        <a:ln w="25400">
                          <a:solidFill>
                            <a:srgbClr val="000000"/>
                          </a:solidFill>
                          <a:round/>
                          <a:headEnd/>
                          <a:tailEnd type="triangle" w="med" len="med"/>
                        </a:ln>
                      </p:spPr>
                    </p:cxnSp>
                  </p:grpSp>
                  <p:cxnSp>
                    <p:nvCxnSpPr>
                      <p:cNvPr id="67" name="AutoShape 45"/>
                      <p:cNvCxnSpPr>
                        <a:cxnSpLocks noChangeShapeType="1"/>
                      </p:cNvCxnSpPr>
                      <p:nvPr/>
                    </p:nvCxnSpPr>
                    <p:spPr bwMode="auto">
                      <a:xfrm flipH="1">
                        <a:off x="6124575" y="3657600"/>
                        <a:ext cx="123825" cy="0"/>
                      </a:xfrm>
                      <a:prstGeom prst="straightConnector1">
                        <a:avLst/>
                      </a:prstGeom>
                      <a:noFill/>
                      <a:ln w="25400">
                        <a:solidFill>
                          <a:srgbClr val="000000"/>
                        </a:solidFill>
                        <a:round/>
                        <a:headEnd/>
                        <a:tailEnd type="triangle" w="med" len="med"/>
                      </a:ln>
                    </p:spPr>
                  </p:cxnSp>
                </p:grpSp>
                <p:cxnSp>
                  <p:nvCxnSpPr>
                    <p:cNvPr id="69" name="AutoShape 45"/>
                    <p:cNvCxnSpPr>
                      <a:cxnSpLocks noChangeShapeType="1"/>
                    </p:cNvCxnSpPr>
                    <p:nvPr/>
                  </p:nvCxnSpPr>
                  <p:spPr bwMode="auto">
                    <a:xfrm flipH="1">
                      <a:off x="6140970" y="3993630"/>
                      <a:ext cx="123825" cy="0"/>
                    </a:xfrm>
                    <a:prstGeom prst="straightConnector1">
                      <a:avLst/>
                    </a:prstGeom>
                    <a:noFill/>
                    <a:ln w="25400">
                      <a:solidFill>
                        <a:srgbClr val="000000"/>
                      </a:solidFill>
                      <a:round/>
                      <a:headEnd/>
                      <a:tailEnd type="triangle" w="med" len="med"/>
                    </a:ln>
                  </p:spPr>
                </p:cxnSp>
              </p:grpSp>
              <p:cxnSp>
                <p:nvCxnSpPr>
                  <p:cNvPr id="71" name="AutoShape 45"/>
                  <p:cNvCxnSpPr>
                    <a:cxnSpLocks noChangeShapeType="1"/>
                  </p:cNvCxnSpPr>
                  <p:nvPr/>
                </p:nvCxnSpPr>
                <p:spPr bwMode="auto">
                  <a:xfrm flipH="1">
                    <a:off x="6154555" y="4420850"/>
                    <a:ext cx="123825" cy="0"/>
                  </a:xfrm>
                  <a:prstGeom prst="straightConnector1">
                    <a:avLst/>
                  </a:prstGeom>
                  <a:noFill/>
                  <a:ln w="25400">
                    <a:solidFill>
                      <a:srgbClr val="000000"/>
                    </a:solidFill>
                    <a:round/>
                    <a:headEnd/>
                    <a:tailEnd type="triangle" w="med" len="med"/>
                  </a:ln>
                </p:spPr>
              </p:cxnSp>
            </p:grpSp>
            <p:cxnSp>
              <p:nvCxnSpPr>
                <p:cNvPr id="74" name="AutoShape 33"/>
                <p:cNvCxnSpPr>
                  <a:cxnSpLocks noChangeShapeType="1"/>
                </p:cNvCxnSpPr>
                <p:nvPr/>
              </p:nvCxnSpPr>
              <p:spPr bwMode="auto">
                <a:xfrm rot="16200000" flipH="1">
                  <a:off x="5570720" y="3680710"/>
                  <a:ext cx="1447800" cy="29980"/>
                </a:xfrm>
                <a:prstGeom prst="straightConnector1">
                  <a:avLst/>
                </a:prstGeom>
                <a:noFill/>
                <a:ln w="25400">
                  <a:solidFill>
                    <a:srgbClr val="000000"/>
                  </a:solidFill>
                  <a:round/>
                  <a:headEnd/>
                  <a:tailEnd/>
                </a:ln>
              </p:spPr>
            </p:cxnSp>
          </p:grpSp>
          <p:cxnSp>
            <p:nvCxnSpPr>
              <p:cNvPr id="81" name="Connecteur droit 80"/>
              <p:cNvCxnSpPr/>
              <p:nvPr/>
            </p:nvCxnSpPr>
            <p:spPr>
              <a:xfrm>
                <a:off x="685800" y="2271010"/>
                <a:ext cx="7162800" cy="1588"/>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83" name="Text Box 25"/>
            <p:cNvSpPr txBox="1">
              <a:spLocks noChangeArrowheads="1"/>
            </p:cNvSpPr>
            <p:nvPr/>
          </p:nvSpPr>
          <p:spPr bwMode="auto">
            <a:xfrm>
              <a:off x="914400" y="3657600"/>
              <a:ext cx="1304925" cy="274975"/>
            </a:xfrm>
            <a:prstGeom prst="rect">
              <a:avLst/>
            </a:prstGeom>
            <a:solidFill>
              <a:srgbClr val="FFFFFF"/>
            </a:solidFill>
            <a:ln w="25400">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ct val="0"/>
                </a:spcAft>
                <a:buClrTx/>
                <a:buSzTx/>
                <a:buFontTx/>
                <a:buNone/>
                <a:tabLst/>
              </a:pPr>
              <a:r>
                <a:rPr kumimoji="0" lang="ar-DZ" sz="1400" b="1" i="0" u="none" strike="noStrike" cap="none" normalizeH="0" baseline="0" dirty="0" smtClean="0">
                  <a:ln>
                    <a:noFill/>
                  </a:ln>
                  <a:solidFill>
                    <a:schemeClr val="tx1"/>
                  </a:solidFill>
                  <a:effectLst/>
                  <a:latin typeface="Times New Roman" pitchFamily="18" charset="0"/>
                  <a:ea typeface="Arial" pitchFamily="34" charset="0"/>
                  <a:cs typeface="Times New Roman" pitchFamily="18" charset="0"/>
                </a:rPr>
                <a:t>السند لأمر</a:t>
              </a:r>
              <a:endParaRPr kumimoji="0" lang="fr-FR" sz="1800" b="1" i="0" u="none" strike="noStrike" cap="none" normalizeH="0" baseline="0" dirty="0" smtClean="0">
                <a:ln>
                  <a:noFill/>
                </a:ln>
                <a:solidFill>
                  <a:schemeClr val="tx1"/>
                </a:solidFill>
                <a:effectLst/>
                <a:latin typeface="Arial" pitchFamily="34" charset="0"/>
                <a:cs typeface="Arial" pitchFamily="34" charset="0"/>
              </a:endParaRPr>
            </a:p>
          </p:txBody>
        </p:sp>
        <p:sp>
          <p:nvSpPr>
            <p:cNvPr id="84" name="Text Box 28"/>
            <p:cNvSpPr txBox="1">
              <a:spLocks noChangeArrowheads="1"/>
            </p:cNvSpPr>
            <p:nvPr/>
          </p:nvSpPr>
          <p:spPr bwMode="auto">
            <a:xfrm>
              <a:off x="914400" y="4008775"/>
              <a:ext cx="1304925" cy="258425"/>
            </a:xfrm>
            <a:prstGeom prst="rect">
              <a:avLst/>
            </a:prstGeom>
            <a:solidFill>
              <a:srgbClr val="FFFFFF"/>
            </a:solidFill>
            <a:ln w="25400">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ct val="0"/>
                </a:spcAft>
                <a:buClrTx/>
                <a:buSzTx/>
                <a:buFontTx/>
                <a:buNone/>
                <a:tabLst/>
              </a:pPr>
              <a:r>
                <a:rPr kumimoji="0" lang="ar-DZ" sz="1400" b="1" i="0" u="none" strike="noStrike" cap="none" normalizeH="0" baseline="0" dirty="0" smtClean="0">
                  <a:ln>
                    <a:noFill/>
                  </a:ln>
                  <a:solidFill>
                    <a:schemeClr val="tx1"/>
                  </a:solidFill>
                  <a:effectLst/>
                  <a:latin typeface="Times New Roman" pitchFamily="18" charset="0"/>
                  <a:ea typeface="Arial" pitchFamily="34" charset="0"/>
                  <a:cs typeface="Times New Roman" pitchFamily="18" charset="0"/>
                </a:rPr>
                <a:t>السفتجة( الكمبيالة)</a:t>
              </a:r>
              <a:endParaRPr kumimoji="0" lang="fr-FR" sz="1800" b="1" i="0" u="none" strike="noStrike" cap="none" normalizeH="0" baseline="0" dirty="0" smtClean="0">
                <a:ln>
                  <a:noFill/>
                </a:ln>
                <a:solidFill>
                  <a:schemeClr val="tx1"/>
                </a:solidFill>
                <a:effectLst/>
                <a:latin typeface="Arial" pitchFamily="34" charset="0"/>
                <a:cs typeface="Arial" pitchFamily="34" charset="0"/>
              </a:endParaRPr>
            </a:p>
          </p:txBody>
        </p:sp>
        <p:cxnSp>
          <p:nvCxnSpPr>
            <p:cNvPr id="85" name="AutoShape 35"/>
            <p:cNvCxnSpPr>
              <a:cxnSpLocks noChangeShapeType="1"/>
            </p:cNvCxnSpPr>
            <p:nvPr/>
          </p:nvCxnSpPr>
          <p:spPr bwMode="auto">
            <a:xfrm>
              <a:off x="2325370" y="3542050"/>
              <a:ext cx="0" cy="657225"/>
            </a:xfrm>
            <a:prstGeom prst="straightConnector1">
              <a:avLst/>
            </a:prstGeom>
            <a:noFill/>
            <a:ln w="25400">
              <a:solidFill>
                <a:srgbClr val="000000"/>
              </a:solidFill>
              <a:round/>
              <a:headEnd/>
              <a:tailEnd/>
            </a:ln>
          </p:spPr>
        </p:cxnSp>
        <p:cxnSp>
          <p:nvCxnSpPr>
            <p:cNvPr id="86" name="AutoShape 43"/>
            <p:cNvCxnSpPr>
              <a:cxnSpLocks noChangeShapeType="1"/>
            </p:cNvCxnSpPr>
            <p:nvPr/>
          </p:nvCxnSpPr>
          <p:spPr bwMode="auto">
            <a:xfrm flipH="1">
              <a:off x="2212340" y="3789700"/>
              <a:ext cx="114300" cy="0"/>
            </a:xfrm>
            <a:prstGeom prst="straightConnector1">
              <a:avLst/>
            </a:prstGeom>
            <a:noFill/>
            <a:ln w="25400">
              <a:solidFill>
                <a:srgbClr val="000000"/>
              </a:solidFill>
              <a:round/>
              <a:headEnd/>
              <a:tailEnd type="triangle" w="med" len="med"/>
            </a:ln>
          </p:spPr>
        </p:cxnSp>
        <p:cxnSp>
          <p:nvCxnSpPr>
            <p:cNvPr id="87" name="AutoShape 44"/>
            <p:cNvCxnSpPr>
              <a:cxnSpLocks noChangeShapeType="1"/>
            </p:cNvCxnSpPr>
            <p:nvPr/>
          </p:nvCxnSpPr>
          <p:spPr bwMode="auto">
            <a:xfrm flipH="1">
              <a:off x="2212340" y="4199275"/>
              <a:ext cx="114300" cy="0"/>
            </a:xfrm>
            <a:prstGeom prst="straightConnector1">
              <a:avLst/>
            </a:prstGeom>
            <a:noFill/>
            <a:ln w="25400">
              <a:solidFill>
                <a:srgbClr val="000000"/>
              </a:solidFill>
              <a:round/>
              <a:headEnd/>
              <a:tailEnd type="triangle" w="med" len="med"/>
            </a:ln>
          </p:spPr>
        </p:cxnSp>
      </p:gr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p:cNvGrpSpPr>
          <p:nvPr/>
        </p:nvGrpSpPr>
        <p:grpSpPr bwMode="auto">
          <a:xfrm>
            <a:off x="152400" y="3536490"/>
            <a:ext cx="8839200" cy="3260300"/>
            <a:chOff x="1125" y="1080"/>
            <a:chExt cx="9780" cy="3266"/>
          </a:xfrm>
        </p:grpSpPr>
        <p:grpSp>
          <p:nvGrpSpPr>
            <p:cNvPr id="3" name="Group 3"/>
            <p:cNvGrpSpPr>
              <a:grpSpLocks/>
            </p:cNvGrpSpPr>
            <p:nvPr/>
          </p:nvGrpSpPr>
          <p:grpSpPr bwMode="auto">
            <a:xfrm>
              <a:off x="1125" y="1629"/>
              <a:ext cx="9780" cy="2717"/>
              <a:chOff x="1125" y="1603"/>
              <a:chExt cx="9780" cy="2717"/>
            </a:xfrm>
          </p:grpSpPr>
          <p:sp>
            <p:nvSpPr>
              <p:cNvPr id="1028" name="Text Box 4"/>
              <p:cNvSpPr txBox="1">
                <a:spLocks noChangeArrowheads="1"/>
              </p:cNvSpPr>
              <p:nvPr/>
            </p:nvSpPr>
            <p:spPr bwMode="auto">
              <a:xfrm>
                <a:off x="4329" y="2310"/>
                <a:ext cx="3372" cy="1218"/>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DZ" sz="2400" b="1" i="0" u="none" strike="noStrike" cap="none" normalizeH="0" baseline="0" dirty="0" smtClean="0">
                    <a:ln>
                      <a:noFill/>
                    </a:ln>
                    <a:solidFill>
                      <a:schemeClr val="tx1"/>
                    </a:solidFill>
                    <a:effectLst/>
                    <a:latin typeface="Arial" pitchFamily="34" charset="0"/>
                    <a:ea typeface="Arial" pitchFamily="34" charset="0"/>
                    <a:cs typeface="Arial" pitchFamily="34" charset="0"/>
                  </a:rPr>
                  <a:t>وحدات الوساطة المالية</a:t>
                </a:r>
              </a:p>
              <a:p>
                <a:pPr marL="0" marR="0" lvl="0" indent="0" algn="r" defTabSz="914400" rtl="1" eaLnBrk="1" fontAlgn="base" latinLnBrk="0" hangingPunct="1">
                  <a:lnSpc>
                    <a:spcPct val="100000"/>
                  </a:lnSpc>
                  <a:spcBef>
                    <a:spcPct val="0"/>
                  </a:spcBef>
                  <a:spcAft>
                    <a:spcPct val="0"/>
                  </a:spcAft>
                  <a:buClrTx/>
                  <a:buSzTx/>
                  <a:buFontTx/>
                  <a:buNone/>
                  <a:tabLst/>
                </a:pPr>
                <a:r>
                  <a:rPr kumimoji="0" lang="ar-DZ" sz="2400" b="1" i="0" u="none" strike="noStrike" cap="none" normalizeH="0" baseline="0" dirty="0" smtClean="0">
                    <a:ln>
                      <a:noFill/>
                    </a:ln>
                    <a:solidFill>
                      <a:schemeClr val="tx1"/>
                    </a:solidFill>
                    <a:effectLst/>
                    <a:latin typeface="Arial" pitchFamily="34" charset="0"/>
                    <a:ea typeface="Arial" pitchFamily="34" charset="0"/>
                    <a:cs typeface="Arial" pitchFamily="34" charset="0"/>
                  </a:rPr>
                  <a:t>بنوك: ودائع وقروض</a:t>
                </a:r>
              </a:p>
              <a:p>
                <a:pPr lvl="0" algn="r" rtl="1" fontAlgn="base">
                  <a:spcBef>
                    <a:spcPct val="0"/>
                  </a:spcBef>
                  <a:spcAft>
                    <a:spcPct val="0"/>
                  </a:spcAft>
                </a:pPr>
                <a:r>
                  <a:rPr kumimoji="0" lang="ar-DZ" sz="2400" b="1" i="0" u="none" strike="noStrike" cap="none" normalizeH="0" baseline="0" dirty="0" smtClean="0">
                    <a:ln>
                      <a:noFill/>
                    </a:ln>
                    <a:solidFill>
                      <a:schemeClr val="tx1"/>
                    </a:solidFill>
                    <a:effectLst/>
                    <a:latin typeface="Arial" pitchFamily="34" charset="0"/>
                    <a:cs typeface="Arial" pitchFamily="34" charset="0"/>
                  </a:rPr>
                  <a:t>سوق</a:t>
                </a:r>
                <a:r>
                  <a:rPr kumimoji="0" lang="ar-DZ" sz="2400" b="1" i="0" u="none" strike="noStrike" cap="none" normalizeH="0" dirty="0" smtClean="0">
                    <a:ln>
                      <a:noFill/>
                    </a:ln>
                    <a:solidFill>
                      <a:schemeClr val="tx1"/>
                    </a:solidFill>
                    <a:effectLst/>
                    <a:latin typeface="Arial" pitchFamily="34" charset="0"/>
                    <a:cs typeface="Arial" pitchFamily="34" charset="0"/>
                  </a:rPr>
                  <a:t> مالية: </a:t>
                </a:r>
                <a:r>
                  <a:rPr lang="ar-DZ" sz="2400" b="1" dirty="0" smtClean="0">
                    <a:latin typeface="Arial" pitchFamily="34" charset="0"/>
                    <a:ea typeface="Arial" pitchFamily="34" charset="0"/>
                    <a:cs typeface="Arial" pitchFamily="34" charset="0"/>
                  </a:rPr>
                  <a:t>أسهم، سندات</a:t>
                </a:r>
                <a:endParaRPr kumimoji="0" lang="fr-FR" sz="2400" b="0" i="0" u="none" strike="noStrike" cap="none" normalizeH="0" baseline="0" dirty="0" smtClean="0">
                  <a:ln>
                    <a:noFill/>
                  </a:ln>
                  <a:solidFill>
                    <a:schemeClr val="tx1"/>
                  </a:solidFill>
                  <a:effectLst/>
                  <a:latin typeface="Arial" pitchFamily="34" charset="0"/>
                  <a:cs typeface="Arial" pitchFamily="34" charset="0"/>
                </a:endParaRPr>
              </a:p>
            </p:txBody>
          </p:sp>
          <p:sp>
            <p:nvSpPr>
              <p:cNvPr id="1029" name="Text Box 5"/>
              <p:cNvSpPr txBox="1">
                <a:spLocks noChangeArrowheads="1"/>
              </p:cNvSpPr>
              <p:nvPr/>
            </p:nvSpPr>
            <p:spPr bwMode="auto">
              <a:xfrm>
                <a:off x="8291" y="2310"/>
                <a:ext cx="2614" cy="1218"/>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DZ" sz="2400" b="1" i="0" u="none" strike="noStrike" cap="none" normalizeH="0" baseline="0" dirty="0" smtClean="0">
                    <a:ln>
                      <a:noFill/>
                    </a:ln>
                    <a:solidFill>
                      <a:schemeClr val="tx1"/>
                    </a:solidFill>
                    <a:effectLst/>
                    <a:latin typeface="Arial" pitchFamily="34" charset="0"/>
                    <a:ea typeface="Arial" pitchFamily="34" charset="0"/>
                    <a:cs typeface="Arial" pitchFamily="34" charset="0"/>
                  </a:rPr>
                  <a:t>وحدات العجز</a:t>
                </a:r>
              </a:p>
              <a:p>
                <a:pPr marL="0" marR="0" lvl="0" indent="0" algn="ctr" defTabSz="914400" rtl="1" eaLnBrk="1" fontAlgn="base" latinLnBrk="0" hangingPunct="1">
                  <a:lnSpc>
                    <a:spcPct val="100000"/>
                  </a:lnSpc>
                  <a:spcBef>
                    <a:spcPct val="0"/>
                  </a:spcBef>
                  <a:spcAft>
                    <a:spcPct val="0"/>
                  </a:spcAft>
                  <a:buClrTx/>
                  <a:buSzTx/>
                  <a:buFontTx/>
                  <a:buNone/>
                  <a:tabLst/>
                </a:pPr>
                <a:r>
                  <a:rPr kumimoji="0" lang="ar-DZ" sz="2400" b="1" i="0" u="none" strike="noStrike" cap="none" normalizeH="0" baseline="0" dirty="0" smtClean="0">
                    <a:ln>
                      <a:noFill/>
                    </a:ln>
                    <a:solidFill>
                      <a:srgbClr val="FF0000"/>
                    </a:solidFill>
                    <a:effectLst/>
                    <a:latin typeface="Arial" pitchFamily="34" charset="0"/>
                    <a:ea typeface="Arial" pitchFamily="34" charset="0"/>
                    <a:cs typeface="Arial" pitchFamily="34" charset="0"/>
                  </a:rPr>
                  <a:t>مؤسسات </a:t>
                </a:r>
                <a:r>
                  <a:rPr kumimoji="0" lang="ar-DZ" sz="2400" b="1" i="0" u="none" strike="noStrike" cap="none" normalizeH="0" baseline="0" dirty="0" smtClean="0">
                    <a:ln>
                      <a:noFill/>
                    </a:ln>
                    <a:solidFill>
                      <a:schemeClr val="tx1"/>
                    </a:solidFill>
                    <a:effectLst/>
                    <a:latin typeface="Arial" pitchFamily="34" charset="0"/>
                    <a:ea typeface="Arial" pitchFamily="34" charset="0"/>
                    <a:cs typeface="Arial" pitchFamily="34" charset="0"/>
                  </a:rPr>
                  <a:t>وأفراد وهيئات حكومية</a:t>
                </a:r>
                <a:endParaRPr kumimoji="0" lang="fr-FR" sz="2400" b="0" i="0" u="none" strike="noStrike" cap="none" normalizeH="0" baseline="0" dirty="0" smtClean="0">
                  <a:ln>
                    <a:noFill/>
                  </a:ln>
                  <a:solidFill>
                    <a:schemeClr val="tx1"/>
                  </a:solidFill>
                  <a:effectLst/>
                  <a:latin typeface="Arial" pitchFamily="34" charset="0"/>
                  <a:cs typeface="Arial" pitchFamily="34" charset="0"/>
                </a:endParaRPr>
              </a:p>
            </p:txBody>
          </p:sp>
          <p:sp>
            <p:nvSpPr>
              <p:cNvPr id="1030" name="Text Box 6"/>
              <p:cNvSpPr txBox="1">
                <a:spLocks noChangeArrowheads="1"/>
              </p:cNvSpPr>
              <p:nvPr/>
            </p:nvSpPr>
            <p:spPr bwMode="auto">
              <a:xfrm>
                <a:off x="1125" y="2310"/>
                <a:ext cx="2614" cy="1218"/>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DZ" sz="2400" b="1" i="0" u="none" strike="noStrike" cap="none" normalizeH="0" baseline="0" dirty="0" smtClean="0">
                    <a:ln>
                      <a:noFill/>
                    </a:ln>
                    <a:solidFill>
                      <a:schemeClr val="tx1"/>
                    </a:solidFill>
                    <a:effectLst/>
                    <a:latin typeface="Arial" pitchFamily="34" charset="0"/>
                    <a:ea typeface="Arial" pitchFamily="34" charset="0"/>
                    <a:cs typeface="Arial" pitchFamily="34" charset="0"/>
                  </a:rPr>
                  <a:t>وحدات الفائض</a:t>
                </a:r>
              </a:p>
              <a:p>
                <a:pPr marL="0" marR="0" lvl="0" indent="0" algn="ctr" defTabSz="914400" rtl="1" eaLnBrk="1" fontAlgn="base" latinLnBrk="0" hangingPunct="1">
                  <a:lnSpc>
                    <a:spcPct val="100000"/>
                  </a:lnSpc>
                  <a:spcBef>
                    <a:spcPct val="0"/>
                  </a:spcBef>
                  <a:spcAft>
                    <a:spcPct val="0"/>
                  </a:spcAft>
                  <a:buClrTx/>
                  <a:buSzTx/>
                  <a:buFontTx/>
                  <a:buNone/>
                  <a:tabLst/>
                </a:pPr>
                <a:r>
                  <a:rPr kumimoji="0" lang="ar-DZ" sz="2400" b="1" i="0" u="none" strike="noStrike" cap="none" normalizeH="0" baseline="0" dirty="0" smtClean="0">
                    <a:ln>
                      <a:noFill/>
                    </a:ln>
                    <a:solidFill>
                      <a:schemeClr val="tx1"/>
                    </a:solidFill>
                    <a:effectLst/>
                    <a:latin typeface="Arial" pitchFamily="34" charset="0"/>
                    <a:ea typeface="Arial" pitchFamily="34" charset="0"/>
                    <a:cs typeface="Arial" pitchFamily="34" charset="0"/>
                  </a:rPr>
                  <a:t>مؤسسات وأفراد وهيئات حكومية</a:t>
                </a:r>
                <a:endParaRPr kumimoji="0" lang="fr-FR" sz="2400" b="0" i="0" u="none" strike="noStrike" cap="none" normalizeH="0" baseline="0" dirty="0" smtClean="0">
                  <a:ln>
                    <a:noFill/>
                  </a:ln>
                  <a:solidFill>
                    <a:schemeClr val="tx1"/>
                  </a:solidFill>
                  <a:effectLst/>
                  <a:latin typeface="Arial" pitchFamily="34" charset="0"/>
                  <a:cs typeface="Arial" pitchFamily="34" charset="0"/>
                </a:endParaRPr>
              </a:p>
            </p:txBody>
          </p:sp>
          <p:grpSp>
            <p:nvGrpSpPr>
              <p:cNvPr id="4" name="Group 7"/>
              <p:cNvGrpSpPr>
                <a:grpSpLocks/>
              </p:cNvGrpSpPr>
              <p:nvPr/>
            </p:nvGrpSpPr>
            <p:grpSpPr bwMode="auto">
              <a:xfrm>
                <a:off x="6898" y="1763"/>
                <a:ext cx="1828" cy="830"/>
                <a:chOff x="6898" y="998"/>
                <a:chExt cx="1828" cy="830"/>
              </a:xfrm>
            </p:grpSpPr>
            <p:sp>
              <p:nvSpPr>
                <p:cNvPr id="1032" name="Freeform 8"/>
                <p:cNvSpPr>
                  <a:spLocks/>
                </p:cNvSpPr>
                <p:nvPr/>
              </p:nvSpPr>
              <p:spPr bwMode="auto">
                <a:xfrm rot="9281197">
                  <a:off x="6898" y="998"/>
                  <a:ext cx="1798" cy="830"/>
                </a:xfrm>
                <a:custGeom>
                  <a:avLst/>
                  <a:gdLst/>
                  <a:ahLst/>
                  <a:cxnLst>
                    <a:cxn ang="0">
                      <a:pos x="32" y="0"/>
                    </a:cxn>
                    <a:cxn ang="0">
                      <a:pos x="167" y="720"/>
                    </a:cxn>
                    <a:cxn ang="0">
                      <a:pos x="1037" y="660"/>
                    </a:cxn>
                  </a:cxnLst>
                  <a:rect l="0" t="0" r="r" b="b"/>
                  <a:pathLst>
                    <a:path w="1037" h="830">
                      <a:moveTo>
                        <a:pt x="32" y="0"/>
                      </a:moveTo>
                      <a:cubicBezTo>
                        <a:pt x="16" y="305"/>
                        <a:pt x="0" y="610"/>
                        <a:pt x="167" y="720"/>
                      </a:cubicBezTo>
                      <a:cubicBezTo>
                        <a:pt x="334" y="830"/>
                        <a:pt x="892" y="670"/>
                        <a:pt x="1037" y="660"/>
                      </a:cubicBezTo>
                    </a:path>
                  </a:pathLst>
                </a:custGeom>
                <a:noFill/>
                <a:ln w="31750">
                  <a:solidFill>
                    <a:srgbClr val="FF0000"/>
                  </a:solidFill>
                  <a:round/>
                  <a:headEnd/>
                  <a:tailEnd/>
                </a:ln>
              </p:spPr>
              <p:txBody>
                <a:bodyPr vert="horz" wrap="square" lIns="91440" tIns="45720" rIns="91440" bIns="45720" numCol="1" anchor="t" anchorCtr="0" compatLnSpc="1">
                  <a:prstTxWarp prst="textNoShape">
                    <a:avLst/>
                  </a:prstTxWarp>
                </a:bodyPr>
                <a:lstStyle/>
                <a:p>
                  <a:endParaRPr lang="fr-FR" sz="2400"/>
                </a:p>
              </p:txBody>
            </p:sp>
            <p:cxnSp>
              <p:nvCxnSpPr>
                <p:cNvPr id="1033" name="AutoShape 9"/>
                <p:cNvCxnSpPr>
                  <a:cxnSpLocks noChangeShapeType="1"/>
                </p:cNvCxnSpPr>
                <p:nvPr/>
              </p:nvCxnSpPr>
              <p:spPr bwMode="auto">
                <a:xfrm>
                  <a:off x="8726" y="1410"/>
                  <a:ext cx="0" cy="105"/>
                </a:xfrm>
                <a:prstGeom prst="straightConnector1">
                  <a:avLst/>
                </a:prstGeom>
                <a:noFill/>
                <a:ln w="38100">
                  <a:solidFill>
                    <a:srgbClr val="FF0000"/>
                  </a:solidFill>
                  <a:round/>
                  <a:headEnd/>
                  <a:tailEnd type="triangle" w="med" len="med"/>
                </a:ln>
              </p:spPr>
            </p:cxnSp>
          </p:grpSp>
          <p:grpSp>
            <p:nvGrpSpPr>
              <p:cNvPr id="5" name="Group 10"/>
              <p:cNvGrpSpPr>
                <a:grpSpLocks/>
              </p:cNvGrpSpPr>
              <p:nvPr/>
            </p:nvGrpSpPr>
            <p:grpSpPr bwMode="auto">
              <a:xfrm>
                <a:off x="3298" y="1603"/>
                <a:ext cx="2115" cy="782"/>
                <a:chOff x="3298" y="703"/>
                <a:chExt cx="2115" cy="782"/>
              </a:xfrm>
            </p:grpSpPr>
            <p:sp>
              <p:nvSpPr>
                <p:cNvPr id="1035" name="Freeform 11"/>
                <p:cNvSpPr>
                  <a:spLocks/>
                </p:cNvSpPr>
                <p:nvPr/>
              </p:nvSpPr>
              <p:spPr bwMode="auto">
                <a:xfrm rot="395991">
                  <a:off x="3416" y="703"/>
                  <a:ext cx="1997" cy="782"/>
                </a:xfrm>
                <a:custGeom>
                  <a:avLst/>
                  <a:gdLst/>
                  <a:ahLst/>
                  <a:cxnLst>
                    <a:cxn ang="0">
                      <a:pos x="1997" y="587"/>
                    </a:cxn>
                    <a:cxn ang="0">
                      <a:pos x="1547" y="32"/>
                    </a:cxn>
                    <a:cxn ang="0">
                      <a:pos x="0" y="782"/>
                    </a:cxn>
                  </a:cxnLst>
                  <a:rect l="0" t="0" r="r" b="b"/>
                  <a:pathLst>
                    <a:path w="1997" h="782">
                      <a:moveTo>
                        <a:pt x="1997" y="587"/>
                      </a:moveTo>
                      <a:cubicBezTo>
                        <a:pt x="1938" y="293"/>
                        <a:pt x="1880" y="0"/>
                        <a:pt x="1547" y="32"/>
                      </a:cubicBezTo>
                      <a:cubicBezTo>
                        <a:pt x="1214" y="64"/>
                        <a:pt x="258" y="657"/>
                        <a:pt x="0" y="782"/>
                      </a:cubicBezTo>
                    </a:path>
                  </a:pathLst>
                </a:custGeom>
                <a:noFill/>
                <a:ln w="31750">
                  <a:solidFill>
                    <a:srgbClr val="FF0000"/>
                  </a:solidFill>
                  <a:round/>
                  <a:headEnd/>
                  <a:tailEnd/>
                </a:ln>
              </p:spPr>
              <p:txBody>
                <a:bodyPr vert="horz" wrap="square" lIns="91440" tIns="45720" rIns="91440" bIns="45720" numCol="1" anchor="t" anchorCtr="0" compatLnSpc="1">
                  <a:prstTxWarp prst="textNoShape">
                    <a:avLst/>
                  </a:prstTxWarp>
                </a:bodyPr>
                <a:lstStyle/>
                <a:p>
                  <a:endParaRPr lang="fr-FR" sz="2400"/>
                </a:p>
              </p:txBody>
            </p:sp>
            <p:cxnSp>
              <p:nvCxnSpPr>
                <p:cNvPr id="1036" name="AutoShape 12"/>
                <p:cNvCxnSpPr>
                  <a:cxnSpLocks noChangeShapeType="1"/>
                </p:cNvCxnSpPr>
                <p:nvPr/>
              </p:nvCxnSpPr>
              <p:spPr bwMode="auto">
                <a:xfrm flipH="1">
                  <a:off x="3298" y="1365"/>
                  <a:ext cx="118" cy="45"/>
                </a:xfrm>
                <a:prstGeom prst="straightConnector1">
                  <a:avLst/>
                </a:prstGeom>
                <a:noFill/>
                <a:ln w="38100">
                  <a:solidFill>
                    <a:srgbClr val="FF0000"/>
                  </a:solidFill>
                  <a:round/>
                  <a:headEnd/>
                  <a:tailEnd type="triangle" w="med" len="med"/>
                </a:ln>
              </p:spPr>
            </p:cxnSp>
          </p:grpSp>
          <p:grpSp>
            <p:nvGrpSpPr>
              <p:cNvPr id="6" name="Group 13"/>
              <p:cNvGrpSpPr>
                <a:grpSpLocks/>
              </p:cNvGrpSpPr>
              <p:nvPr/>
            </p:nvGrpSpPr>
            <p:grpSpPr bwMode="auto">
              <a:xfrm>
                <a:off x="3298" y="3295"/>
                <a:ext cx="1937" cy="830"/>
                <a:chOff x="3298" y="3295"/>
                <a:chExt cx="1937" cy="830"/>
              </a:xfrm>
            </p:grpSpPr>
            <p:sp>
              <p:nvSpPr>
                <p:cNvPr id="1038" name="Freeform 14"/>
                <p:cNvSpPr>
                  <a:spLocks/>
                </p:cNvSpPr>
                <p:nvPr/>
              </p:nvSpPr>
              <p:spPr bwMode="auto">
                <a:xfrm rot="20613525">
                  <a:off x="3298" y="3295"/>
                  <a:ext cx="1798" cy="830"/>
                </a:xfrm>
                <a:custGeom>
                  <a:avLst/>
                  <a:gdLst/>
                  <a:ahLst/>
                  <a:cxnLst>
                    <a:cxn ang="0">
                      <a:pos x="32" y="0"/>
                    </a:cxn>
                    <a:cxn ang="0">
                      <a:pos x="167" y="720"/>
                    </a:cxn>
                    <a:cxn ang="0">
                      <a:pos x="1037" y="660"/>
                    </a:cxn>
                  </a:cxnLst>
                  <a:rect l="0" t="0" r="r" b="b"/>
                  <a:pathLst>
                    <a:path w="1037" h="830">
                      <a:moveTo>
                        <a:pt x="32" y="0"/>
                      </a:moveTo>
                      <a:cubicBezTo>
                        <a:pt x="16" y="305"/>
                        <a:pt x="0" y="610"/>
                        <a:pt x="167" y="720"/>
                      </a:cubicBezTo>
                      <a:cubicBezTo>
                        <a:pt x="334" y="830"/>
                        <a:pt x="892" y="670"/>
                        <a:pt x="1037" y="660"/>
                      </a:cubicBezTo>
                    </a:path>
                  </a:pathLst>
                </a:custGeom>
                <a:noFill/>
                <a:ln w="31750">
                  <a:solidFill>
                    <a:srgbClr val="000000"/>
                  </a:solidFill>
                  <a:round/>
                  <a:headEnd/>
                  <a:tailEnd/>
                </a:ln>
              </p:spPr>
              <p:txBody>
                <a:bodyPr vert="horz" wrap="square" lIns="91440" tIns="45720" rIns="91440" bIns="45720" numCol="1" anchor="t" anchorCtr="0" compatLnSpc="1">
                  <a:prstTxWarp prst="textNoShape">
                    <a:avLst/>
                  </a:prstTxWarp>
                </a:bodyPr>
                <a:lstStyle/>
                <a:p>
                  <a:endParaRPr lang="fr-FR" sz="2400"/>
                </a:p>
              </p:txBody>
            </p:sp>
            <p:cxnSp>
              <p:nvCxnSpPr>
                <p:cNvPr id="1039" name="AutoShape 15"/>
                <p:cNvCxnSpPr>
                  <a:cxnSpLocks noChangeShapeType="1"/>
                </p:cNvCxnSpPr>
                <p:nvPr/>
              </p:nvCxnSpPr>
              <p:spPr bwMode="auto">
                <a:xfrm flipV="1">
                  <a:off x="5066" y="3664"/>
                  <a:ext cx="169" cy="62"/>
                </a:xfrm>
                <a:prstGeom prst="straightConnector1">
                  <a:avLst/>
                </a:prstGeom>
                <a:noFill/>
                <a:ln w="38100">
                  <a:solidFill>
                    <a:srgbClr val="000000"/>
                  </a:solidFill>
                  <a:round/>
                  <a:headEnd/>
                  <a:tailEnd type="triangle" w="med" len="med"/>
                </a:ln>
              </p:spPr>
            </p:cxnSp>
          </p:grpSp>
          <p:grpSp>
            <p:nvGrpSpPr>
              <p:cNvPr id="7" name="Group 16"/>
              <p:cNvGrpSpPr>
                <a:grpSpLocks/>
              </p:cNvGrpSpPr>
              <p:nvPr/>
            </p:nvGrpSpPr>
            <p:grpSpPr bwMode="auto">
              <a:xfrm>
                <a:off x="6697" y="3538"/>
                <a:ext cx="1999" cy="782"/>
                <a:chOff x="6697" y="3538"/>
                <a:chExt cx="1999" cy="782"/>
              </a:xfrm>
            </p:grpSpPr>
            <p:sp>
              <p:nvSpPr>
                <p:cNvPr id="1041" name="Freeform 17"/>
                <p:cNvSpPr>
                  <a:spLocks/>
                </p:cNvSpPr>
                <p:nvPr/>
              </p:nvSpPr>
              <p:spPr bwMode="auto">
                <a:xfrm rot="10800000">
                  <a:off x="6699" y="3538"/>
                  <a:ext cx="1997" cy="782"/>
                </a:xfrm>
                <a:custGeom>
                  <a:avLst/>
                  <a:gdLst/>
                  <a:ahLst/>
                  <a:cxnLst>
                    <a:cxn ang="0">
                      <a:pos x="1997" y="587"/>
                    </a:cxn>
                    <a:cxn ang="0">
                      <a:pos x="1547" y="32"/>
                    </a:cxn>
                    <a:cxn ang="0">
                      <a:pos x="0" y="782"/>
                    </a:cxn>
                  </a:cxnLst>
                  <a:rect l="0" t="0" r="r" b="b"/>
                  <a:pathLst>
                    <a:path w="1997" h="782">
                      <a:moveTo>
                        <a:pt x="1997" y="587"/>
                      </a:moveTo>
                      <a:cubicBezTo>
                        <a:pt x="1938" y="293"/>
                        <a:pt x="1880" y="0"/>
                        <a:pt x="1547" y="32"/>
                      </a:cubicBezTo>
                      <a:cubicBezTo>
                        <a:pt x="1214" y="64"/>
                        <a:pt x="258" y="657"/>
                        <a:pt x="0" y="782"/>
                      </a:cubicBezTo>
                    </a:path>
                  </a:pathLst>
                </a:custGeom>
                <a:noFill/>
                <a:ln w="31750">
                  <a:solidFill>
                    <a:srgbClr val="000000"/>
                  </a:solidFill>
                  <a:round/>
                  <a:headEnd/>
                  <a:tailEnd/>
                </a:ln>
              </p:spPr>
              <p:txBody>
                <a:bodyPr vert="horz" wrap="square" lIns="91440" tIns="45720" rIns="91440" bIns="45720" numCol="1" anchor="t" anchorCtr="0" compatLnSpc="1">
                  <a:prstTxWarp prst="textNoShape">
                    <a:avLst/>
                  </a:prstTxWarp>
                </a:bodyPr>
                <a:lstStyle/>
                <a:p>
                  <a:endParaRPr lang="fr-FR" sz="2400"/>
                </a:p>
              </p:txBody>
            </p:sp>
            <p:cxnSp>
              <p:nvCxnSpPr>
                <p:cNvPr id="1042" name="AutoShape 18"/>
                <p:cNvCxnSpPr>
                  <a:cxnSpLocks noChangeShapeType="1"/>
                </p:cNvCxnSpPr>
                <p:nvPr/>
              </p:nvCxnSpPr>
              <p:spPr bwMode="auto">
                <a:xfrm flipV="1">
                  <a:off x="6697" y="3621"/>
                  <a:ext cx="0" cy="105"/>
                </a:xfrm>
                <a:prstGeom prst="straightConnector1">
                  <a:avLst/>
                </a:prstGeom>
                <a:noFill/>
                <a:ln w="38100">
                  <a:solidFill>
                    <a:srgbClr val="000000"/>
                  </a:solidFill>
                  <a:round/>
                  <a:headEnd/>
                  <a:tailEnd type="triangle" w="med" len="med"/>
                </a:ln>
              </p:spPr>
            </p:cxnSp>
          </p:grpSp>
        </p:grpSp>
        <p:sp>
          <p:nvSpPr>
            <p:cNvPr id="1043" name="Text Box 19"/>
            <p:cNvSpPr txBox="1">
              <a:spLocks noChangeArrowheads="1"/>
            </p:cNvSpPr>
            <p:nvPr/>
          </p:nvSpPr>
          <p:spPr bwMode="auto">
            <a:xfrm>
              <a:off x="4532" y="1080"/>
              <a:ext cx="3541" cy="555"/>
            </a:xfrm>
            <a:prstGeom prst="rect">
              <a:avLst/>
            </a:prstGeom>
            <a:solidFill>
              <a:srgbClr val="FFC000"/>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ar-SA" sz="2800" b="1" i="0" u="none" strike="noStrike" cap="none" normalizeH="0" baseline="0" smtClean="0">
                  <a:ln>
                    <a:noFill/>
                  </a:ln>
                  <a:solidFill>
                    <a:schemeClr val="tx1"/>
                  </a:solidFill>
                  <a:effectLst/>
                  <a:latin typeface="Arial" pitchFamily="34" charset="0"/>
                  <a:ea typeface="Arial" pitchFamily="34" charset="0"/>
                  <a:cs typeface="Arial" pitchFamily="34" charset="0"/>
                </a:rPr>
                <a:t>قناة التمويل غير المباشرة</a:t>
              </a:r>
              <a:endParaRPr kumimoji="0" lang="fr-FR" sz="2800" b="0" i="0" u="none" strike="noStrike" cap="none" normalizeH="0" baseline="0" smtClean="0">
                <a:ln>
                  <a:noFill/>
                </a:ln>
                <a:solidFill>
                  <a:schemeClr val="tx1"/>
                </a:solidFill>
                <a:effectLst/>
                <a:latin typeface="Arial" pitchFamily="34" charset="0"/>
                <a:cs typeface="Arial" pitchFamily="34" charset="0"/>
              </a:endParaRPr>
            </a:p>
          </p:txBody>
        </p:sp>
      </p:grpSp>
      <p:grpSp>
        <p:nvGrpSpPr>
          <p:cNvPr id="31" name="Group 20"/>
          <p:cNvGrpSpPr>
            <a:grpSpLocks/>
          </p:cNvGrpSpPr>
          <p:nvPr/>
        </p:nvGrpSpPr>
        <p:grpSpPr bwMode="auto">
          <a:xfrm>
            <a:off x="152400" y="121558"/>
            <a:ext cx="8686783" cy="3052600"/>
            <a:chOff x="1466" y="4498"/>
            <a:chExt cx="8834" cy="2715"/>
          </a:xfrm>
        </p:grpSpPr>
        <p:grpSp>
          <p:nvGrpSpPr>
            <p:cNvPr id="32" name="Group 21"/>
            <p:cNvGrpSpPr>
              <a:grpSpLocks/>
            </p:cNvGrpSpPr>
            <p:nvPr/>
          </p:nvGrpSpPr>
          <p:grpSpPr bwMode="auto">
            <a:xfrm>
              <a:off x="1466" y="5693"/>
              <a:ext cx="8834" cy="823"/>
              <a:chOff x="1466" y="5693"/>
              <a:chExt cx="8834" cy="823"/>
            </a:xfrm>
          </p:grpSpPr>
          <p:sp>
            <p:nvSpPr>
              <p:cNvPr id="40" name="Text Box 22"/>
              <p:cNvSpPr txBox="1">
                <a:spLocks noChangeArrowheads="1"/>
              </p:cNvSpPr>
              <p:nvPr/>
            </p:nvSpPr>
            <p:spPr bwMode="auto">
              <a:xfrm>
                <a:off x="6658" y="5693"/>
                <a:ext cx="3642" cy="795"/>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DZ" sz="2400" b="1" i="0" u="none" strike="noStrike" cap="none" normalizeH="0" baseline="0" dirty="0" smtClean="0">
                    <a:ln>
                      <a:noFill/>
                    </a:ln>
                    <a:solidFill>
                      <a:schemeClr val="tx1"/>
                    </a:solidFill>
                    <a:effectLst/>
                    <a:latin typeface="Arial" pitchFamily="34" charset="0"/>
                    <a:ea typeface="Arial" pitchFamily="34" charset="0"/>
                    <a:cs typeface="Arial" pitchFamily="34" charset="0"/>
                  </a:rPr>
                  <a:t>وحدات العجز</a:t>
                </a:r>
              </a:p>
              <a:p>
                <a:pPr marL="0" marR="0" lvl="0" indent="0" algn="ctr" defTabSz="914400" rtl="1" eaLnBrk="1" fontAlgn="base" latinLnBrk="0" hangingPunct="1">
                  <a:lnSpc>
                    <a:spcPct val="100000"/>
                  </a:lnSpc>
                  <a:spcBef>
                    <a:spcPct val="0"/>
                  </a:spcBef>
                  <a:spcAft>
                    <a:spcPct val="0"/>
                  </a:spcAft>
                  <a:buClrTx/>
                  <a:buSzTx/>
                  <a:buFontTx/>
                  <a:buNone/>
                  <a:tabLst/>
                </a:pPr>
                <a:r>
                  <a:rPr kumimoji="0" lang="ar-DZ" sz="2400" b="1" i="0" u="none" strike="noStrike" cap="none" normalizeH="0" baseline="0" dirty="0" smtClean="0">
                    <a:ln>
                      <a:noFill/>
                    </a:ln>
                    <a:solidFill>
                      <a:srgbClr val="FF0000"/>
                    </a:solidFill>
                    <a:effectLst/>
                    <a:latin typeface="Arial" pitchFamily="34" charset="0"/>
                    <a:ea typeface="Arial" pitchFamily="34" charset="0"/>
                    <a:cs typeface="Arial" pitchFamily="34" charset="0"/>
                  </a:rPr>
                  <a:t>مؤسسات</a:t>
                </a:r>
                <a:r>
                  <a:rPr kumimoji="0" lang="ar-DZ" sz="2400" b="1" i="0" u="none" strike="noStrike" cap="none" normalizeH="0" baseline="0" dirty="0" smtClean="0">
                    <a:ln>
                      <a:noFill/>
                    </a:ln>
                    <a:solidFill>
                      <a:schemeClr val="tx1"/>
                    </a:solidFill>
                    <a:effectLst/>
                    <a:latin typeface="Arial" pitchFamily="34" charset="0"/>
                    <a:ea typeface="Arial" pitchFamily="34" charset="0"/>
                    <a:cs typeface="Arial" pitchFamily="34" charset="0"/>
                  </a:rPr>
                  <a:t> وأفراد وهيئات حكومية</a:t>
                </a:r>
                <a:endParaRPr kumimoji="0" lang="fr-FR" sz="2400" b="0" i="0" u="none" strike="noStrike" cap="none" normalizeH="0" baseline="0" dirty="0" smtClean="0">
                  <a:ln>
                    <a:noFill/>
                  </a:ln>
                  <a:solidFill>
                    <a:schemeClr val="tx1"/>
                  </a:solidFill>
                  <a:effectLst/>
                  <a:latin typeface="Arial" pitchFamily="34" charset="0"/>
                  <a:cs typeface="Arial" pitchFamily="34" charset="0"/>
                </a:endParaRPr>
              </a:p>
            </p:txBody>
          </p:sp>
          <p:sp>
            <p:nvSpPr>
              <p:cNvPr id="41" name="Text Box 23"/>
              <p:cNvSpPr txBox="1">
                <a:spLocks noChangeArrowheads="1"/>
              </p:cNvSpPr>
              <p:nvPr/>
            </p:nvSpPr>
            <p:spPr bwMode="auto">
              <a:xfrm>
                <a:off x="1466" y="5721"/>
                <a:ext cx="3642" cy="795"/>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DZ" sz="2400" b="1" i="0" u="none" strike="noStrike" cap="none" normalizeH="0" baseline="0" dirty="0" smtClean="0">
                    <a:ln>
                      <a:noFill/>
                    </a:ln>
                    <a:solidFill>
                      <a:schemeClr val="tx1"/>
                    </a:solidFill>
                    <a:effectLst/>
                    <a:latin typeface="Arial" pitchFamily="34" charset="0"/>
                    <a:ea typeface="Arial" pitchFamily="34" charset="0"/>
                    <a:cs typeface="Arial" pitchFamily="34" charset="0"/>
                  </a:rPr>
                  <a:t>وحدات الفائض</a:t>
                </a:r>
              </a:p>
              <a:p>
                <a:pPr marL="0" marR="0" lvl="0" indent="0" algn="ctr" defTabSz="914400" rtl="1" eaLnBrk="1" fontAlgn="base" latinLnBrk="0" hangingPunct="1">
                  <a:lnSpc>
                    <a:spcPct val="100000"/>
                  </a:lnSpc>
                  <a:spcBef>
                    <a:spcPct val="0"/>
                  </a:spcBef>
                  <a:spcAft>
                    <a:spcPct val="0"/>
                  </a:spcAft>
                  <a:buClrTx/>
                  <a:buSzTx/>
                  <a:buFontTx/>
                  <a:buNone/>
                  <a:tabLst/>
                </a:pPr>
                <a:r>
                  <a:rPr kumimoji="0" lang="ar-DZ" sz="2400" b="1" i="0" u="none" strike="noStrike" cap="none" normalizeH="0" baseline="0" dirty="0" smtClean="0">
                    <a:ln>
                      <a:noFill/>
                    </a:ln>
                    <a:solidFill>
                      <a:srgbClr val="FF0000"/>
                    </a:solidFill>
                    <a:effectLst/>
                    <a:latin typeface="Arial" pitchFamily="34" charset="0"/>
                    <a:ea typeface="Arial" pitchFamily="34" charset="0"/>
                    <a:cs typeface="Arial" pitchFamily="34" charset="0"/>
                  </a:rPr>
                  <a:t>مؤسسات</a:t>
                </a:r>
                <a:r>
                  <a:rPr kumimoji="0" lang="ar-DZ" sz="2400" b="1" i="0" u="none" strike="noStrike" cap="none" normalizeH="0" baseline="0" dirty="0" smtClean="0">
                    <a:ln>
                      <a:noFill/>
                    </a:ln>
                    <a:solidFill>
                      <a:schemeClr val="tx1"/>
                    </a:solidFill>
                    <a:effectLst/>
                    <a:latin typeface="Arial" pitchFamily="34" charset="0"/>
                    <a:ea typeface="Arial" pitchFamily="34" charset="0"/>
                    <a:cs typeface="Arial" pitchFamily="34" charset="0"/>
                  </a:rPr>
                  <a:t> وأفراد وهيئات </a:t>
                </a:r>
                <a:r>
                  <a:rPr kumimoji="0" lang="ar-DZ" sz="2400" b="1" i="0" u="none" strike="noStrike" cap="none" normalizeH="0" baseline="0" dirty="0" smtClean="0">
                    <a:ln>
                      <a:noFill/>
                    </a:ln>
                    <a:solidFill>
                      <a:schemeClr val="tx1"/>
                    </a:solidFill>
                    <a:effectLst/>
                    <a:latin typeface="Arial" pitchFamily="34" charset="0"/>
                    <a:ea typeface="Arial" pitchFamily="34" charset="0"/>
                    <a:cs typeface="Arial" pitchFamily="34" charset="0"/>
                  </a:rPr>
                  <a:t>عمومية</a:t>
                </a:r>
                <a:endParaRPr kumimoji="0" lang="fr-FR" sz="2400" b="0" i="0" u="none" strike="noStrike" cap="none" normalizeH="0" baseline="0" dirty="0" smtClean="0">
                  <a:ln>
                    <a:noFill/>
                  </a:ln>
                  <a:solidFill>
                    <a:schemeClr val="tx1"/>
                  </a:solidFill>
                  <a:effectLst/>
                  <a:latin typeface="Arial" pitchFamily="34" charset="0"/>
                  <a:cs typeface="Arial" pitchFamily="34" charset="0"/>
                </a:endParaRPr>
              </a:p>
            </p:txBody>
          </p:sp>
        </p:grpSp>
        <p:grpSp>
          <p:nvGrpSpPr>
            <p:cNvPr id="33" name="Group 25"/>
            <p:cNvGrpSpPr>
              <a:grpSpLocks/>
            </p:cNvGrpSpPr>
            <p:nvPr/>
          </p:nvGrpSpPr>
          <p:grpSpPr bwMode="auto">
            <a:xfrm>
              <a:off x="3868" y="5081"/>
              <a:ext cx="4340" cy="604"/>
              <a:chOff x="3868" y="5028"/>
              <a:chExt cx="4340" cy="604"/>
            </a:xfrm>
          </p:grpSpPr>
          <p:sp>
            <p:nvSpPr>
              <p:cNvPr id="38" name="Freeform 26"/>
              <p:cNvSpPr>
                <a:spLocks/>
              </p:cNvSpPr>
              <p:nvPr/>
            </p:nvSpPr>
            <p:spPr bwMode="auto">
              <a:xfrm>
                <a:off x="3868" y="5028"/>
                <a:ext cx="4269" cy="585"/>
              </a:xfrm>
              <a:custGeom>
                <a:avLst/>
                <a:gdLst/>
                <a:ahLst/>
                <a:cxnLst>
                  <a:cxn ang="0">
                    <a:pos x="0" y="825"/>
                  </a:cxn>
                  <a:cxn ang="0">
                    <a:pos x="555" y="0"/>
                  </a:cxn>
                  <a:cxn ang="0">
                    <a:pos x="1125" y="825"/>
                  </a:cxn>
                </a:cxnLst>
                <a:rect l="0" t="0" r="r" b="b"/>
                <a:pathLst>
                  <a:path w="1125" h="825">
                    <a:moveTo>
                      <a:pt x="0" y="825"/>
                    </a:moveTo>
                    <a:cubicBezTo>
                      <a:pt x="184" y="412"/>
                      <a:pt x="368" y="0"/>
                      <a:pt x="555" y="0"/>
                    </a:cubicBezTo>
                    <a:cubicBezTo>
                      <a:pt x="742" y="0"/>
                      <a:pt x="1030" y="688"/>
                      <a:pt x="1125" y="825"/>
                    </a:cubicBezTo>
                  </a:path>
                </a:pathLst>
              </a:custGeom>
              <a:noFill/>
              <a:ln w="31750">
                <a:solidFill>
                  <a:srgbClr val="000000"/>
                </a:solidFill>
                <a:round/>
                <a:headEnd/>
                <a:tailEnd/>
              </a:ln>
            </p:spPr>
            <p:txBody>
              <a:bodyPr vert="horz" wrap="square" lIns="91440" tIns="45720" rIns="91440" bIns="45720" numCol="1" anchor="t" anchorCtr="0" compatLnSpc="1">
                <a:prstTxWarp prst="textNoShape">
                  <a:avLst/>
                </a:prstTxWarp>
              </a:bodyPr>
              <a:lstStyle/>
              <a:p>
                <a:endParaRPr lang="fr-FR" sz="2400"/>
              </a:p>
            </p:txBody>
          </p:sp>
          <p:cxnSp>
            <p:nvCxnSpPr>
              <p:cNvPr id="39" name="AutoShape 27"/>
              <p:cNvCxnSpPr>
                <a:cxnSpLocks noChangeShapeType="1"/>
              </p:cNvCxnSpPr>
              <p:nvPr/>
            </p:nvCxnSpPr>
            <p:spPr bwMode="auto">
              <a:xfrm>
                <a:off x="8080" y="5585"/>
                <a:ext cx="128" cy="47"/>
              </a:xfrm>
              <a:prstGeom prst="straightConnector1">
                <a:avLst/>
              </a:prstGeom>
              <a:noFill/>
              <a:ln w="38100">
                <a:solidFill>
                  <a:srgbClr val="000000"/>
                </a:solidFill>
                <a:round/>
                <a:headEnd/>
                <a:tailEnd type="triangle" w="med" len="med"/>
              </a:ln>
            </p:spPr>
          </p:cxnSp>
        </p:grpSp>
        <p:grpSp>
          <p:nvGrpSpPr>
            <p:cNvPr id="34" name="Group 28"/>
            <p:cNvGrpSpPr>
              <a:grpSpLocks/>
            </p:cNvGrpSpPr>
            <p:nvPr/>
          </p:nvGrpSpPr>
          <p:grpSpPr bwMode="auto">
            <a:xfrm>
              <a:off x="3713" y="6628"/>
              <a:ext cx="4343" cy="585"/>
              <a:chOff x="3713" y="6575"/>
              <a:chExt cx="4343" cy="585"/>
            </a:xfrm>
          </p:grpSpPr>
          <p:sp>
            <p:nvSpPr>
              <p:cNvPr id="36" name="Freeform 29"/>
              <p:cNvSpPr>
                <a:spLocks/>
              </p:cNvSpPr>
              <p:nvPr/>
            </p:nvSpPr>
            <p:spPr bwMode="auto">
              <a:xfrm rot="10664050">
                <a:off x="3791" y="6575"/>
                <a:ext cx="4265" cy="585"/>
              </a:xfrm>
              <a:custGeom>
                <a:avLst/>
                <a:gdLst/>
                <a:ahLst/>
                <a:cxnLst>
                  <a:cxn ang="0">
                    <a:pos x="0" y="825"/>
                  </a:cxn>
                  <a:cxn ang="0">
                    <a:pos x="555" y="0"/>
                  </a:cxn>
                  <a:cxn ang="0">
                    <a:pos x="1125" y="825"/>
                  </a:cxn>
                </a:cxnLst>
                <a:rect l="0" t="0" r="r" b="b"/>
                <a:pathLst>
                  <a:path w="1125" h="825">
                    <a:moveTo>
                      <a:pt x="0" y="825"/>
                    </a:moveTo>
                    <a:cubicBezTo>
                      <a:pt x="184" y="412"/>
                      <a:pt x="368" y="0"/>
                      <a:pt x="555" y="0"/>
                    </a:cubicBezTo>
                    <a:cubicBezTo>
                      <a:pt x="742" y="0"/>
                      <a:pt x="1030" y="688"/>
                      <a:pt x="1125" y="825"/>
                    </a:cubicBezTo>
                  </a:path>
                </a:pathLst>
              </a:custGeom>
              <a:noFill/>
              <a:ln w="31750">
                <a:solidFill>
                  <a:srgbClr val="FF0000"/>
                </a:solidFill>
                <a:round/>
                <a:headEnd/>
                <a:tailEnd/>
              </a:ln>
            </p:spPr>
            <p:txBody>
              <a:bodyPr vert="horz" wrap="square" lIns="91440" tIns="45720" rIns="91440" bIns="45720" numCol="1" anchor="t" anchorCtr="0" compatLnSpc="1">
                <a:prstTxWarp prst="textNoShape">
                  <a:avLst/>
                </a:prstTxWarp>
              </a:bodyPr>
              <a:lstStyle/>
              <a:p>
                <a:endParaRPr lang="fr-FR" sz="2400"/>
              </a:p>
            </p:txBody>
          </p:sp>
          <p:cxnSp>
            <p:nvCxnSpPr>
              <p:cNvPr id="37" name="AutoShape 30"/>
              <p:cNvCxnSpPr>
                <a:cxnSpLocks noChangeShapeType="1"/>
              </p:cNvCxnSpPr>
              <p:nvPr/>
            </p:nvCxnSpPr>
            <p:spPr bwMode="auto">
              <a:xfrm rot="10800000">
                <a:off x="3713" y="6622"/>
                <a:ext cx="77" cy="22"/>
              </a:xfrm>
              <a:prstGeom prst="straightConnector1">
                <a:avLst/>
              </a:prstGeom>
              <a:noFill/>
              <a:ln w="38100">
                <a:solidFill>
                  <a:srgbClr val="FF0000"/>
                </a:solidFill>
                <a:round/>
                <a:headEnd/>
                <a:tailEnd type="triangle" w="med" len="med"/>
              </a:ln>
            </p:spPr>
          </p:cxnSp>
        </p:grpSp>
        <p:sp>
          <p:nvSpPr>
            <p:cNvPr id="35" name="Text Box 31"/>
            <p:cNvSpPr txBox="1">
              <a:spLocks noChangeArrowheads="1"/>
            </p:cNvSpPr>
            <p:nvPr/>
          </p:nvSpPr>
          <p:spPr bwMode="auto">
            <a:xfrm>
              <a:off x="4918" y="4498"/>
              <a:ext cx="2670" cy="517"/>
            </a:xfrm>
            <a:prstGeom prst="rect">
              <a:avLst/>
            </a:prstGeom>
            <a:solidFill>
              <a:srgbClr val="FFC000"/>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ar-SA" sz="2800" b="1" i="0" u="none" strike="noStrike" cap="none" normalizeH="0" baseline="0" smtClean="0">
                  <a:ln>
                    <a:noFill/>
                  </a:ln>
                  <a:solidFill>
                    <a:schemeClr val="tx1"/>
                  </a:solidFill>
                  <a:effectLst/>
                  <a:latin typeface="Arial" pitchFamily="34" charset="0"/>
                  <a:ea typeface="Arial" pitchFamily="34" charset="0"/>
                  <a:cs typeface="Arial" pitchFamily="34" charset="0"/>
                </a:rPr>
                <a:t>قناة التمويل المباشرة</a:t>
              </a:r>
              <a:endParaRPr kumimoji="0" lang="fr-FR" sz="2800" b="0" i="0" u="none" strike="noStrike" cap="none" normalizeH="0" baseline="0" smtClean="0">
                <a:ln>
                  <a:noFill/>
                </a:ln>
                <a:solidFill>
                  <a:schemeClr val="tx1"/>
                </a:solidFill>
                <a:effectLst/>
                <a:latin typeface="Arial" pitchFamily="34" charset="0"/>
                <a:cs typeface="Arial" pitchFamily="34" charset="0"/>
              </a:endParaRPr>
            </a:p>
          </p:txBody>
        </p:sp>
      </p:gr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4336474" y="304800"/>
            <a:ext cx="4120039" cy="707886"/>
          </a:xfrm>
          <a:prstGeom prst="rect">
            <a:avLst/>
          </a:prstGeom>
        </p:spPr>
        <p:txBody>
          <a:bodyPr wrap="none">
            <a:spAutoFit/>
          </a:bodyPr>
          <a:lstStyle/>
          <a:p>
            <a:pPr indent="1588" algn="r" rtl="1">
              <a:buFont typeface="+mj-lt"/>
              <a:buAutoNum type="arabicPeriod" startAt="5"/>
            </a:pPr>
            <a:r>
              <a:rPr lang="ar-DZ" sz="4000" b="1" dirty="0" smtClean="0">
                <a:solidFill>
                  <a:srgbClr val="FF0000"/>
                </a:solidFill>
              </a:rPr>
              <a:t> مراحل قرار التمويل:</a:t>
            </a:r>
            <a:endParaRPr lang="fr-FR" sz="4000" dirty="0">
              <a:solidFill>
                <a:srgbClr val="FF0000"/>
              </a:solidFill>
            </a:endParaRPr>
          </a:p>
        </p:txBody>
      </p:sp>
      <p:sp>
        <p:nvSpPr>
          <p:cNvPr id="19457" name="Rectangle 1"/>
          <p:cNvSpPr>
            <a:spLocks noChangeArrowheads="1"/>
          </p:cNvSpPr>
          <p:nvPr/>
        </p:nvSpPr>
        <p:spPr bwMode="auto">
          <a:xfrm>
            <a:off x="380999" y="1528227"/>
            <a:ext cx="8382001" cy="113877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1" eaLnBrk="1" fontAlgn="base" latinLnBrk="0" hangingPunct="1">
              <a:lnSpc>
                <a:spcPct val="100000"/>
              </a:lnSpc>
              <a:spcBef>
                <a:spcPct val="0"/>
              </a:spcBef>
              <a:spcAft>
                <a:spcPct val="0"/>
              </a:spcAft>
              <a:buClrTx/>
              <a:buSzTx/>
              <a:tabLst>
                <a:tab pos="211138" algn="r"/>
                <a:tab pos="325438" algn="r"/>
              </a:tabLst>
            </a:pPr>
            <a:r>
              <a:rPr kumimoji="0" lang="ar-DZ" sz="3200" b="1" i="0" u="none" strike="noStrike" cap="none" normalizeH="0" baseline="0" dirty="0" smtClean="0">
                <a:ln>
                  <a:noFill/>
                </a:ln>
                <a:solidFill>
                  <a:srgbClr val="FF0000"/>
                </a:solidFill>
                <a:effectLst/>
                <a:latin typeface="Simplified Arabic"/>
                <a:ea typeface="Calibri" pitchFamily="34" charset="0"/>
                <a:cs typeface="Arial" pitchFamily="34" charset="0"/>
              </a:rPr>
              <a:t>أ. </a:t>
            </a:r>
            <a:r>
              <a:rPr kumimoji="0" lang="ar-SA" sz="3600" b="1" i="0" u="none" strike="noStrike" cap="none" normalizeH="0" baseline="0" dirty="0" smtClean="0">
                <a:ln>
                  <a:noFill/>
                </a:ln>
                <a:solidFill>
                  <a:srgbClr val="FF0000"/>
                </a:solidFill>
                <a:effectLst/>
                <a:latin typeface="Simplified Arabic"/>
                <a:ea typeface="Calibri" pitchFamily="34" charset="0"/>
                <a:cs typeface="Arial" pitchFamily="34" charset="0"/>
              </a:rPr>
              <a:t>تحديد مبلغ التمويل </a:t>
            </a:r>
            <a:r>
              <a:rPr kumimoji="0" lang="ar-SA" sz="3200" b="1" i="0" u="none" strike="noStrike" cap="none" normalizeH="0" baseline="0" dirty="0" smtClean="0">
                <a:ln>
                  <a:noFill/>
                </a:ln>
                <a:solidFill>
                  <a:schemeClr val="tx1"/>
                </a:solidFill>
                <a:effectLst/>
                <a:latin typeface="Simplified Arabic"/>
                <a:ea typeface="Calibri" pitchFamily="34" charset="0"/>
                <a:cs typeface="Arial" pitchFamily="34" charset="0"/>
              </a:rPr>
              <a:t>(تكلفة الاستثمار)، ويتم ذلك في قرار الاستثمار؛</a:t>
            </a:r>
            <a:endParaRPr kumimoji="0" lang="fr-FR" sz="3200" b="0" i="0" u="none" strike="noStrike" cap="none" normalizeH="0" baseline="0" dirty="0" smtClean="0">
              <a:ln>
                <a:noFill/>
              </a:ln>
              <a:solidFill>
                <a:schemeClr val="tx1"/>
              </a:solidFill>
              <a:effectLst/>
              <a:latin typeface="Arial" pitchFamily="34" charset="0"/>
              <a:cs typeface="Arial" pitchFamily="34" charset="0"/>
            </a:endParaRPr>
          </a:p>
        </p:txBody>
      </p:sp>
      <p:sp>
        <p:nvSpPr>
          <p:cNvPr id="5" name="Rectangle 1"/>
          <p:cNvSpPr>
            <a:spLocks noChangeArrowheads="1"/>
          </p:cNvSpPr>
          <p:nvPr/>
        </p:nvSpPr>
        <p:spPr bwMode="auto">
          <a:xfrm>
            <a:off x="380999" y="2996386"/>
            <a:ext cx="8382001" cy="113877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1" eaLnBrk="0" fontAlgn="base" latinLnBrk="0" hangingPunct="0">
              <a:lnSpc>
                <a:spcPct val="100000"/>
              </a:lnSpc>
              <a:spcBef>
                <a:spcPct val="0"/>
              </a:spcBef>
              <a:spcAft>
                <a:spcPct val="0"/>
              </a:spcAft>
              <a:buClrTx/>
              <a:buSzTx/>
              <a:tabLst>
                <a:tab pos="211138" algn="r"/>
                <a:tab pos="325438" algn="r"/>
              </a:tabLst>
            </a:pPr>
            <a:r>
              <a:rPr lang="ar-DZ" sz="3600" b="1" dirty="0" smtClean="0">
                <a:solidFill>
                  <a:srgbClr val="FF0000"/>
                </a:solidFill>
                <a:latin typeface="Simplified Arabic"/>
                <a:ea typeface="Calibri" pitchFamily="34" charset="0"/>
                <a:cs typeface="Arial" pitchFamily="34" charset="0"/>
              </a:rPr>
              <a:t>ب. ت</a:t>
            </a:r>
            <a:r>
              <a:rPr kumimoji="0" lang="ar-SA" sz="3600" b="1" i="0" u="none" strike="noStrike" cap="none" normalizeH="0" baseline="0" dirty="0" smtClean="0">
                <a:ln>
                  <a:noFill/>
                </a:ln>
                <a:solidFill>
                  <a:srgbClr val="FF0000"/>
                </a:solidFill>
                <a:effectLst/>
                <a:latin typeface="Simplified Arabic"/>
                <a:ea typeface="Calibri" pitchFamily="34" charset="0"/>
                <a:cs typeface="Arial" pitchFamily="34" charset="0"/>
              </a:rPr>
              <a:t>حديد مصادر التمويل المتاحة</a:t>
            </a:r>
            <a:r>
              <a:rPr kumimoji="0" lang="ar-SA" sz="3200" b="1" i="0" u="none" strike="noStrike" cap="none" normalizeH="0" baseline="0" dirty="0" smtClean="0">
                <a:ln>
                  <a:noFill/>
                </a:ln>
                <a:solidFill>
                  <a:schemeClr val="tx1"/>
                </a:solidFill>
                <a:effectLst/>
                <a:latin typeface="Simplified Arabic"/>
                <a:ea typeface="Calibri" pitchFamily="34" charset="0"/>
                <a:cs typeface="Arial" pitchFamily="34" charset="0"/>
              </a:rPr>
              <a:t>، لأن</a:t>
            </a:r>
            <a:r>
              <a:rPr lang="ar-DZ" sz="3200" b="1" dirty="0" smtClean="0">
                <a:latin typeface="Simplified Arabic"/>
                <a:ea typeface="Calibri" pitchFamily="34" charset="0"/>
                <a:cs typeface="Arial" pitchFamily="34" charset="0"/>
              </a:rPr>
              <a:t>ها </a:t>
            </a:r>
            <a:r>
              <a:rPr kumimoji="0" lang="ar-SA" sz="3200" b="1" i="0" u="none" strike="noStrike" cap="none" normalizeH="0" baseline="0" dirty="0" smtClean="0">
                <a:ln>
                  <a:noFill/>
                </a:ln>
                <a:solidFill>
                  <a:schemeClr val="tx1"/>
                </a:solidFill>
                <a:effectLst/>
                <a:latin typeface="Simplified Arabic"/>
                <a:ea typeface="Calibri" pitchFamily="34" charset="0"/>
                <a:cs typeface="Arial" pitchFamily="34" charset="0"/>
              </a:rPr>
              <a:t>ليست متاحة كلها للمؤسسة، وهذا يعود </a:t>
            </a:r>
            <a:r>
              <a:rPr kumimoji="0" lang="ar-DZ" sz="3200" b="1" i="0" u="none" strike="noStrike" cap="none" normalizeH="0" baseline="0" dirty="0" smtClean="0">
                <a:ln>
                  <a:noFill/>
                </a:ln>
                <a:solidFill>
                  <a:schemeClr val="tx1"/>
                </a:solidFill>
                <a:effectLst/>
                <a:latin typeface="Simplified Arabic"/>
                <a:ea typeface="Calibri" pitchFamily="34" charset="0"/>
                <a:cs typeface="Arial" pitchFamily="34" charset="0"/>
              </a:rPr>
              <a:t>لخصائص </a:t>
            </a:r>
            <a:r>
              <a:rPr kumimoji="0" lang="ar-SA" sz="3200" b="1" i="0" u="none" strike="noStrike" cap="none" normalizeH="0" baseline="0" dirty="0" smtClean="0">
                <a:ln>
                  <a:noFill/>
                </a:ln>
                <a:solidFill>
                  <a:schemeClr val="tx1"/>
                </a:solidFill>
                <a:effectLst/>
                <a:latin typeface="Simplified Arabic"/>
                <a:ea typeface="Calibri" pitchFamily="34" charset="0"/>
                <a:cs typeface="Arial" pitchFamily="34" charset="0"/>
              </a:rPr>
              <a:t>المؤسسة </a:t>
            </a:r>
            <a:r>
              <a:rPr kumimoji="0" lang="ar-DZ" sz="3200" b="1" i="0" u="none" strike="noStrike" cap="none" normalizeH="0" baseline="0" dirty="0" smtClean="0">
                <a:ln>
                  <a:noFill/>
                </a:ln>
                <a:solidFill>
                  <a:schemeClr val="tx1"/>
                </a:solidFill>
                <a:effectLst/>
                <a:latin typeface="Simplified Arabic"/>
                <a:ea typeface="Calibri" pitchFamily="34" charset="0"/>
                <a:cs typeface="Arial" pitchFamily="34" charset="0"/>
              </a:rPr>
              <a:t>والبيئة </a:t>
            </a:r>
            <a:r>
              <a:rPr kumimoji="0" lang="ar-SA" sz="3200" b="1" i="0" u="none" strike="noStrike" cap="none" normalizeH="0" baseline="0" dirty="0" smtClean="0">
                <a:ln>
                  <a:noFill/>
                </a:ln>
                <a:solidFill>
                  <a:schemeClr val="tx1"/>
                </a:solidFill>
                <a:effectLst/>
                <a:latin typeface="Simplified Arabic"/>
                <a:ea typeface="Calibri" pitchFamily="34" charset="0"/>
                <a:cs typeface="Arial" pitchFamily="34" charset="0"/>
              </a:rPr>
              <a:t>التمويلية؛</a:t>
            </a:r>
            <a:endParaRPr kumimoji="0" lang="fr-FR" sz="3200" b="0" i="0" u="none" strike="noStrike" cap="none" normalizeH="0" baseline="0" dirty="0" smtClean="0">
              <a:ln>
                <a:noFill/>
              </a:ln>
              <a:solidFill>
                <a:schemeClr val="tx1"/>
              </a:solidFill>
              <a:effectLst/>
              <a:latin typeface="Arial" pitchFamily="34" charset="0"/>
              <a:cs typeface="Arial" pitchFamily="34" charset="0"/>
            </a:endParaRPr>
          </a:p>
        </p:txBody>
      </p:sp>
      <p:sp>
        <p:nvSpPr>
          <p:cNvPr id="6" name="Rectangle 1"/>
          <p:cNvSpPr>
            <a:spLocks noChangeArrowheads="1"/>
          </p:cNvSpPr>
          <p:nvPr/>
        </p:nvSpPr>
        <p:spPr bwMode="auto">
          <a:xfrm>
            <a:off x="380999" y="4728627"/>
            <a:ext cx="8382001" cy="113877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1" eaLnBrk="0" fontAlgn="base" latinLnBrk="0" hangingPunct="0">
              <a:lnSpc>
                <a:spcPct val="100000"/>
              </a:lnSpc>
              <a:spcBef>
                <a:spcPct val="0"/>
              </a:spcBef>
              <a:spcAft>
                <a:spcPct val="0"/>
              </a:spcAft>
              <a:buClrTx/>
              <a:buSzTx/>
              <a:tabLst>
                <a:tab pos="211138" algn="r"/>
                <a:tab pos="325438" algn="r"/>
              </a:tabLst>
            </a:pPr>
            <a:r>
              <a:rPr kumimoji="0" lang="ar-DZ" sz="3600" b="1" i="0" u="none" strike="noStrike" cap="none" normalizeH="0" baseline="0" dirty="0" smtClean="0">
                <a:ln>
                  <a:noFill/>
                </a:ln>
                <a:solidFill>
                  <a:srgbClr val="FF0000"/>
                </a:solidFill>
                <a:effectLst/>
                <a:latin typeface="Simplified Arabic"/>
                <a:ea typeface="Calibri" pitchFamily="34" charset="0"/>
                <a:cs typeface="Arial" pitchFamily="34" charset="0"/>
              </a:rPr>
              <a:t>ج. </a:t>
            </a:r>
            <a:r>
              <a:rPr kumimoji="0" lang="ar-SA" sz="3600" b="1" i="0" u="none" strike="noStrike" cap="none" normalizeH="0" baseline="0" dirty="0" smtClean="0">
                <a:ln>
                  <a:noFill/>
                </a:ln>
                <a:solidFill>
                  <a:srgbClr val="FF0000"/>
                </a:solidFill>
                <a:effectLst/>
                <a:latin typeface="Simplified Arabic"/>
                <a:ea typeface="Calibri" pitchFamily="34" charset="0"/>
                <a:cs typeface="Arial" pitchFamily="34" charset="0"/>
              </a:rPr>
              <a:t>تحديد تكلفة كل مصدر تمويلي</a:t>
            </a:r>
            <a:r>
              <a:rPr kumimoji="0" lang="ar-SA" sz="3200" b="1" i="0" u="none" strike="noStrike" cap="none" normalizeH="0" baseline="0" dirty="0" smtClean="0">
                <a:ln>
                  <a:noFill/>
                </a:ln>
                <a:solidFill>
                  <a:schemeClr val="tx1"/>
                </a:solidFill>
                <a:effectLst/>
                <a:latin typeface="Simplified Arabic"/>
                <a:ea typeface="Calibri" pitchFamily="34" charset="0"/>
                <a:cs typeface="Arial" pitchFamily="34" charset="0"/>
              </a:rPr>
              <a:t>، لأنه لا يوجد تمويل مجاني، فحتى الأموال الخاصة لها تكلفة؛</a:t>
            </a:r>
            <a:endParaRPr kumimoji="0" lang="fr-FR" sz="32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
          <p:cNvSpPr>
            <a:spLocks noChangeArrowheads="1"/>
          </p:cNvSpPr>
          <p:nvPr/>
        </p:nvSpPr>
        <p:spPr bwMode="auto">
          <a:xfrm>
            <a:off x="380999" y="1143000"/>
            <a:ext cx="8382001" cy="113877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1" eaLnBrk="0" fontAlgn="base" latinLnBrk="0" hangingPunct="0">
              <a:lnSpc>
                <a:spcPct val="100000"/>
              </a:lnSpc>
              <a:spcBef>
                <a:spcPct val="0"/>
              </a:spcBef>
              <a:spcAft>
                <a:spcPct val="0"/>
              </a:spcAft>
              <a:buClrTx/>
              <a:buSzTx/>
              <a:tabLst>
                <a:tab pos="211138" algn="r"/>
                <a:tab pos="325438" algn="r"/>
              </a:tabLst>
            </a:pPr>
            <a:r>
              <a:rPr kumimoji="0" lang="ar-DZ" sz="3600" b="1" i="0" u="none" strike="noStrike" cap="none" normalizeH="0" baseline="0" dirty="0" smtClean="0">
                <a:ln>
                  <a:noFill/>
                </a:ln>
                <a:solidFill>
                  <a:srgbClr val="FF0000"/>
                </a:solidFill>
                <a:effectLst/>
                <a:latin typeface="Simplified Arabic"/>
                <a:ea typeface="Calibri" pitchFamily="34" charset="0"/>
                <a:cs typeface="Arial" pitchFamily="34" charset="0"/>
              </a:rPr>
              <a:t>د. </a:t>
            </a:r>
            <a:r>
              <a:rPr kumimoji="0" lang="ar-SA" sz="3600" b="1" i="0" u="none" strike="noStrike" cap="none" normalizeH="0" baseline="0" dirty="0" smtClean="0">
                <a:ln>
                  <a:noFill/>
                </a:ln>
                <a:solidFill>
                  <a:srgbClr val="FF0000"/>
                </a:solidFill>
                <a:effectLst/>
                <a:latin typeface="Simplified Arabic"/>
                <a:ea typeface="Calibri" pitchFamily="34" charset="0"/>
                <a:cs typeface="Arial" pitchFamily="34" charset="0"/>
              </a:rPr>
              <a:t>تحديد مزيج التمويل الأمثل </a:t>
            </a:r>
            <a:r>
              <a:rPr kumimoji="0" lang="ar-SA" sz="3200" b="1" i="0" u="none" strike="noStrike" cap="none" normalizeH="0" baseline="0" dirty="0" smtClean="0">
                <a:ln>
                  <a:noFill/>
                </a:ln>
                <a:solidFill>
                  <a:schemeClr val="tx1"/>
                </a:solidFill>
                <a:effectLst/>
                <a:latin typeface="Simplified Arabic"/>
                <a:ea typeface="Calibri" pitchFamily="34" charset="0"/>
                <a:cs typeface="Arial" pitchFamily="34" charset="0"/>
              </a:rPr>
              <a:t>(ذو التكلفة الأقل)، لأنه يصعب كثيرا التمويل الكلي للمشروع من خلال مصدر واحد؛</a:t>
            </a:r>
            <a:endParaRPr kumimoji="0" lang="fr-FR" sz="3200" b="0" i="0" u="none" strike="noStrike" cap="none" normalizeH="0" baseline="0" dirty="0" smtClean="0">
              <a:ln>
                <a:noFill/>
              </a:ln>
              <a:solidFill>
                <a:schemeClr val="tx1"/>
              </a:solidFill>
              <a:effectLst/>
              <a:latin typeface="Arial" pitchFamily="34" charset="0"/>
              <a:cs typeface="Arial" pitchFamily="34" charset="0"/>
            </a:endParaRPr>
          </a:p>
        </p:txBody>
      </p:sp>
      <p:sp>
        <p:nvSpPr>
          <p:cNvPr id="5" name="Rectangle 1"/>
          <p:cNvSpPr>
            <a:spLocks noChangeArrowheads="1"/>
          </p:cNvSpPr>
          <p:nvPr/>
        </p:nvSpPr>
        <p:spPr bwMode="auto">
          <a:xfrm>
            <a:off x="380999" y="2671227"/>
            <a:ext cx="8382001" cy="113877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1" eaLnBrk="0" fontAlgn="base" latinLnBrk="0" hangingPunct="0">
              <a:lnSpc>
                <a:spcPct val="100000"/>
              </a:lnSpc>
              <a:spcBef>
                <a:spcPct val="0"/>
              </a:spcBef>
              <a:spcAft>
                <a:spcPct val="0"/>
              </a:spcAft>
              <a:buClrTx/>
              <a:buSzTx/>
              <a:tabLst>
                <a:tab pos="211138" algn="r"/>
                <a:tab pos="325438" algn="r"/>
              </a:tabLst>
            </a:pPr>
            <a:r>
              <a:rPr kumimoji="0" lang="ar-DZ" sz="3600" b="1" i="0" u="none" strike="noStrike" cap="none" normalizeH="0" baseline="0" dirty="0" smtClean="0">
                <a:ln>
                  <a:noFill/>
                </a:ln>
                <a:solidFill>
                  <a:srgbClr val="FF0000"/>
                </a:solidFill>
                <a:effectLst/>
                <a:latin typeface="Simplified Arabic"/>
                <a:ea typeface="Calibri" pitchFamily="34" charset="0"/>
                <a:cs typeface="Arial" pitchFamily="34" charset="0"/>
              </a:rPr>
              <a:t>هـ.</a:t>
            </a:r>
            <a:r>
              <a:rPr kumimoji="0" lang="ar-DZ" sz="3600" b="1" i="0" u="none" strike="noStrike" cap="none" normalizeH="0" dirty="0" smtClean="0">
                <a:ln>
                  <a:noFill/>
                </a:ln>
                <a:solidFill>
                  <a:srgbClr val="FF0000"/>
                </a:solidFill>
                <a:effectLst/>
                <a:latin typeface="Simplified Arabic"/>
                <a:ea typeface="Calibri" pitchFamily="34" charset="0"/>
                <a:cs typeface="Arial" pitchFamily="34" charset="0"/>
              </a:rPr>
              <a:t> </a:t>
            </a:r>
            <a:r>
              <a:rPr kumimoji="0" lang="ar-SA" sz="3600" b="1" i="0" u="none" strike="noStrike" cap="none" normalizeH="0" baseline="0" dirty="0" smtClean="0">
                <a:ln>
                  <a:noFill/>
                </a:ln>
                <a:solidFill>
                  <a:srgbClr val="FF0000"/>
                </a:solidFill>
                <a:effectLst/>
                <a:latin typeface="Simplified Arabic"/>
                <a:ea typeface="Calibri" pitchFamily="34" charset="0"/>
                <a:cs typeface="Arial" pitchFamily="34" charset="0"/>
              </a:rPr>
              <a:t>وضع خطة للتمويل </a:t>
            </a:r>
            <a:r>
              <a:rPr kumimoji="0" lang="ar-SA" sz="3200" b="1" i="0" u="none" strike="noStrike" cap="none" normalizeH="0" baseline="0" dirty="0" smtClean="0">
                <a:ln>
                  <a:noFill/>
                </a:ln>
                <a:solidFill>
                  <a:schemeClr val="tx1"/>
                </a:solidFill>
                <a:effectLst/>
                <a:latin typeface="Simplified Arabic"/>
                <a:ea typeface="Calibri" pitchFamily="34" charset="0"/>
                <a:cs typeface="Arial" pitchFamily="34" charset="0"/>
              </a:rPr>
              <a:t>مبوبة زمنيا بالمبالغ، لأن المؤسسة لا تحتاج المبلغ في نفس الوقت</a:t>
            </a:r>
            <a:r>
              <a:rPr kumimoji="0" lang="ar-DZ" sz="3200" b="1" i="0" u="none" strike="noStrike" cap="none" normalizeH="0" baseline="0" dirty="0" smtClean="0">
                <a:ln>
                  <a:noFill/>
                </a:ln>
                <a:solidFill>
                  <a:schemeClr val="tx1"/>
                </a:solidFill>
                <a:effectLst/>
                <a:latin typeface="Simplified Arabic"/>
                <a:ea typeface="Calibri" pitchFamily="34" charset="0"/>
                <a:cs typeface="Arial" pitchFamily="34" charset="0"/>
              </a:rPr>
              <a:t>( </a:t>
            </a:r>
            <a:r>
              <a:rPr kumimoji="0" lang="ar-DZ" sz="3200" b="1" i="0" u="none" strike="noStrike" cap="none" normalizeH="0" baseline="0" dirty="0" smtClean="0">
                <a:ln>
                  <a:noFill/>
                </a:ln>
                <a:solidFill>
                  <a:srgbClr val="FF0000"/>
                </a:solidFill>
                <a:effectLst/>
                <a:latin typeface="Simplified Arabic"/>
                <a:ea typeface="Calibri" pitchFamily="34" charset="0"/>
                <a:cs typeface="Arial" pitchFamily="34" charset="0"/>
              </a:rPr>
              <a:t>خطة</a:t>
            </a:r>
            <a:r>
              <a:rPr kumimoji="0" lang="ar-DZ" sz="3200" b="1" i="0" u="none" strike="noStrike" cap="none" normalizeH="0" dirty="0" smtClean="0">
                <a:ln>
                  <a:noFill/>
                </a:ln>
                <a:solidFill>
                  <a:srgbClr val="FF0000"/>
                </a:solidFill>
                <a:effectLst/>
                <a:latin typeface="Simplified Arabic"/>
                <a:ea typeface="Calibri" pitchFamily="34" charset="0"/>
                <a:cs typeface="Arial" pitchFamily="34" charset="0"/>
              </a:rPr>
              <a:t> جيدة و</a:t>
            </a:r>
            <a:r>
              <a:rPr kumimoji="0" lang="ar-DZ" sz="3200" b="1" i="0" u="none" strike="noStrike" cap="none" normalizeH="0" baseline="0" dirty="0" smtClean="0">
                <a:ln>
                  <a:noFill/>
                </a:ln>
                <a:solidFill>
                  <a:srgbClr val="FF0000"/>
                </a:solidFill>
                <a:effectLst/>
                <a:latin typeface="Simplified Arabic"/>
                <a:ea typeface="Calibri" pitchFamily="34" charset="0"/>
                <a:cs typeface="Arial" pitchFamily="34" charset="0"/>
              </a:rPr>
              <a:t>قابلة للتطبيق</a:t>
            </a:r>
            <a:r>
              <a:rPr kumimoji="0" lang="ar-DZ" sz="3200" b="1" i="0" u="none" strike="noStrike" cap="none" normalizeH="0" baseline="0" dirty="0" smtClean="0">
                <a:ln>
                  <a:noFill/>
                </a:ln>
                <a:solidFill>
                  <a:schemeClr val="tx1"/>
                </a:solidFill>
                <a:effectLst/>
                <a:latin typeface="Simplified Arabic"/>
                <a:ea typeface="Calibri" pitchFamily="34" charset="0"/>
                <a:cs typeface="Arial" pitchFamily="34" charset="0"/>
              </a:rPr>
              <a:t>).</a:t>
            </a:r>
            <a:endParaRPr kumimoji="0" lang="fr-FR" sz="3200" b="0" i="0" u="none" strike="noStrike" cap="none" normalizeH="0" baseline="0" dirty="0" smtClean="0">
              <a:ln>
                <a:noFill/>
              </a:ln>
              <a:solidFill>
                <a:schemeClr val="tx1"/>
              </a:solidFill>
              <a:effectLst/>
              <a:latin typeface="Arial" pitchFamily="34" charset="0"/>
              <a:cs typeface="Arial" pitchFamily="34" charset="0"/>
            </a:endParaRPr>
          </a:p>
        </p:txBody>
      </p:sp>
      <p:sp>
        <p:nvSpPr>
          <p:cNvPr id="1025" name="Rectangle 1"/>
          <p:cNvSpPr>
            <a:spLocks noChangeArrowheads="1"/>
          </p:cNvSpPr>
          <p:nvPr/>
        </p:nvSpPr>
        <p:spPr bwMode="auto">
          <a:xfrm>
            <a:off x="304800" y="4192012"/>
            <a:ext cx="8534400" cy="156966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1" eaLnBrk="1" fontAlgn="base" latinLnBrk="0" hangingPunct="1">
              <a:lnSpc>
                <a:spcPct val="100000"/>
              </a:lnSpc>
              <a:spcBef>
                <a:spcPct val="0"/>
              </a:spcBef>
              <a:spcAft>
                <a:spcPct val="0"/>
              </a:spcAft>
              <a:buClrTx/>
              <a:buSzTx/>
              <a:buFontTx/>
              <a:buNone/>
              <a:tabLst/>
            </a:pPr>
            <a:r>
              <a:rPr kumimoji="0" lang="ar-DZ" sz="3200" b="1" i="0" u="none" strike="noStrike" cap="none" normalizeH="0" baseline="0" dirty="0" smtClean="0">
                <a:ln>
                  <a:noFill/>
                </a:ln>
                <a:solidFill>
                  <a:srgbClr val="FF0000"/>
                </a:solidFill>
                <a:effectLst/>
                <a:latin typeface="SimplifiedArabic"/>
                <a:ea typeface="Calibri" pitchFamily="34" charset="0"/>
                <a:cs typeface="Arial" pitchFamily="34" charset="0"/>
              </a:rPr>
              <a:t>و. تنفيذ</a:t>
            </a:r>
            <a:r>
              <a:rPr kumimoji="0" lang="ar-DZ" sz="3200" b="1" i="0" u="none" strike="noStrike" cap="none" normalizeH="0" baseline="0" dirty="0" smtClean="0">
                <a:ln>
                  <a:noFill/>
                </a:ln>
                <a:solidFill>
                  <a:srgbClr val="FF0000"/>
                </a:solidFill>
                <a:effectLst/>
                <a:latin typeface="Simplified Arabic"/>
                <a:ea typeface="Calibri" pitchFamily="34" charset="0"/>
                <a:cs typeface="Arial" pitchFamily="34" charset="0"/>
              </a:rPr>
              <a:t> </a:t>
            </a:r>
            <a:r>
              <a:rPr kumimoji="0" lang="ar-DZ" sz="3200" b="1" i="0" u="none" strike="noStrike" cap="none" normalizeH="0" baseline="0" dirty="0" smtClean="0">
                <a:ln>
                  <a:noFill/>
                </a:ln>
                <a:solidFill>
                  <a:srgbClr val="FF0000"/>
                </a:solidFill>
                <a:effectLst/>
                <a:latin typeface="SimplifiedArabic"/>
                <a:ea typeface="Calibri" pitchFamily="34" charset="0"/>
                <a:cs typeface="Arial" pitchFamily="34" charset="0"/>
              </a:rPr>
              <a:t>الخطة</a:t>
            </a:r>
            <a:r>
              <a:rPr kumimoji="0" lang="ar-DZ" sz="3200" b="1" i="0" u="none" strike="noStrike" cap="none" normalizeH="0" baseline="0" dirty="0" smtClean="0">
                <a:ln>
                  <a:noFill/>
                </a:ln>
                <a:solidFill>
                  <a:srgbClr val="FF0000"/>
                </a:solidFill>
                <a:effectLst/>
                <a:latin typeface="Simplified Arabic"/>
                <a:ea typeface="Calibri" pitchFamily="34" charset="0"/>
                <a:cs typeface="Arial" pitchFamily="34" charset="0"/>
              </a:rPr>
              <a:t> </a:t>
            </a:r>
            <a:r>
              <a:rPr kumimoji="0" lang="ar-DZ" sz="3200" b="1" i="0" u="none" strike="noStrike" cap="none" normalizeH="0" baseline="0" dirty="0" smtClean="0">
                <a:ln>
                  <a:noFill/>
                </a:ln>
                <a:solidFill>
                  <a:srgbClr val="FF0000"/>
                </a:solidFill>
                <a:effectLst/>
                <a:latin typeface="SimplifiedArabic"/>
                <a:ea typeface="Calibri" pitchFamily="34" charset="0"/>
                <a:cs typeface="Arial" pitchFamily="34" charset="0"/>
              </a:rPr>
              <a:t>التمويلية</a:t>
            </a:r>
            <a:r>
              <a:rPr kumimoji="0" lang="ar-DZ" sz="3200" b="1" i="0" u="none" strike="noStrike" cap="none" normalizeH="0" baseline="0" dirty="0" smtClean="0">
                <a:ln>
                  <a:noFill/>
                </a:ln>
                <a:solidFill>
                  <a:srgbClr val="FF0000"/>
                </a:solidFill>
                <a:effectLst/>
                <a:latin typeface="Simplified Arabic"/>
                <a:ea typeface="Calibri" pitchFamily="34" charset="0"/>
                <a:cs typeface="Arial" pitchFamily="34" charset="0"/>
              </a:rPr>
              <a:t> </a:t>
            </a:r>
            <a:r>
              <a:rPr kumimoji="0" lang="ar-DZ" sz="3200" b="1" i="0" u="none" strike="noStrike" cap="none" normalizeH="0" baseline="0" dirty="0" smtClean="0">
                <a:ln>
                  <a:noFill/>
                </a:ln>
                <a:solidFill>
                  <a:srgbClr val="FF0000"/>
                </a:solidFill>
                <a:effectLst/>
                <a:latin typeface="SimplifiedArabic"/>
                <a:ea typeface="Calibri" pitchFamily="34" charset="0"/>
                <a:cs typeface="Arial" pitchFamily="34" charset="0"/>
              </a:rPr>
              <a:t>والرقابة</a:t>
            </a:r>
            <a:r>
              <a:rPr kumimoji="0" lang="ar-DZ" sz="3200" b="1" i="0" u="none" strike="noStrike" cap="none" normalizeH="0" baseline="0" dirty="0" smtClean="0">
                <a:ln>
                  <a:noFill/>
                </a:ln>
                <a:solidFill>
                  <a:srgbClr val="FF0000"/>
                </a:solidFill>
                <a:effectLst/>
                <a:latin typeface="Simplified Arabic"/>
                <a:ea typeface="Calibri" pitchFamily="34" charset="0"/>
                <a:cs typeface="Arial" pitchFamily="34" charset="0"/>
              </a:rPr>
              <a:t> </a:t>
            </a:r>
            <a:r>
              <a:rPr kumimoji="0" lang="ar-DZ" sz="3200" b="1" i="0" u="none" strike="noStrike" cap="none" normalizeH="0" baseline="0" dirty="0" smtClean="0">
                <a:ln>
                  <a:noFill/>
                </a:ln>
                <a:solidFill>
                  <a:srgbClr val="FF0000"/>
                </a:solidFill>
                <a:effectLst/>
                <a:latin typeface="SimplifiedArabic"/>
                <a:ea typeface="Calibri" pitchFamily="34" charset="0"/>
                <a:cs typeface="Arial" pitchFamily="34" charset="0"/>
              </a:rPr>
              <a:t>عليها</a:t>
            </a:r>
            <a:r>
              <a:rPr kumimoji="0" lang="fr-FR" sz="3200" b="1" i="0" u="none" strike="noStrike" cap="none" normalizeH="0" baseline="0" dirty="0" smtClean="0">
                <a:ln>
                  <a:noFill/>
                </a:ln>
                <a:solidFill>
                  <a:srgbClr val="FF0000"/>
                </a:solidFill>
                <a:effectLst/>
                <a:latin typeface="Simplified Arabic"/>
                <a:ea typeface="Calibri" pitchFamily="34" charset="0"/>
                <a:cs typeface="SimplifiedArabic"/>
              </a:rPr>
              <a:t>:</a:t>
            </a:r>
            <a:endParaRPr kumimoji="0" lang="fr-FR" sz="3200" b="0" i="0" u="none" strike="noStrike" cap="none" normalizeH="0" baseline="0" dirty="0" smtClean="0">
              <a:ln>
                <a:noFill/>
              </a:ln>
              <a:solidFill>
                <a:srgbClr val="FF0000"/>
              </a:solidFill>
              <a:effectLst/>
              <a:latin typeface="Arial" pitchFamily="34" charset="0"/>
              <a:cs typeface="Arial" pitchFamily="34" charset="0"/>
            </a:endParaRPr>
          </a:p>
          <a:p>
            <a:pPr marL="0" marR="0" lvl="0" indent="0" algn="justLow" defTabSz="914400" rtl="1" eaLnBrk="0" fontAlgn="base" latinLnBrk="0" hangingPunct="0">
              <a:lnSpc>
                <a:spcPct val="100000"/>
              </a:lnSpc>
              <a:spcBef>
                <a:spcPct val="0"/>
              </a:spcBef>
              <a:spcAft>
                <a:spcPct val="0"/>
              </a:spcAft>
              <a:buClrTx/>
              <a:buSzTx/>
              <a:buFontTx/>
              <a:buNone/>
              <a:tabLst/>
            </a:pPr>
            <a:r>
              <a:rPr kumimoji="0" lang="ar-DZ" sz="3200" b="1" i="0" u="none" strike="noStrike" cap="none" normalizeH="0" dirty="0" smtClean="0">
                <a:ln>
                  <a:noFill/>
                </a:ln>
                <a:solidFill>
                  <a:schemeClr val="tx1"/>
                </a:solidFill>
                <a:effectLst/>
                <a:latin typeface="SimplifiedArabic"/>
                <a:ea typeface="Calibri" pitchFamily="34" charset="0"/>
                <a:cs typeface="Arial" pitchFamily="34" charset="0"/>
              </a:rPr>
              <a:t>     </a:t>
            </a:r>
            <a:r>
              <a:rPr kumimoji="0" lang="ar-SA" sz="3200" b="1" i="0" u="none" strike="noStrike" cap="none" normalizeH="0" baseline="0" dirty="0" smtClean="0">
                <a:ln>
                  <a:noFill/>
                </a:ln>
                <a:solidFill>
                  <a:schemeClr val="tx1"/>
                </a:solidFill>
                <a:effectLst/>
                <a:latin typeface="SimplifiedArabic"/>
                <a:ea typeface="Calibri" pitchFamily="34" charset="0"/>
                <a:cs typeface="Arial" pitchFamily="34" charset="0"/>
              </a:rPr>
              <a:t>المتابعة المستمرة </a:t>
            </a:r>
            <a:r>
              <a:rPr kumimoji="0" lang="ar-DZ" sz="3200" b="1" i="0" u="none" strike="noStrike" cap="none" normalizeH="0" baseline="0" dirty="0" smtClean="0">
                <a:ln>
                  <a:noFill/>
                </a:ln>
                <a:solidFill>
                  <a:schemeClr val="tx1"/>
                </a:solidFill>
                <a:effectLst/>
                <a:latin typeface="SimplifiedArabic"/>
                <a:ea typeface="Calibri" pitchFamily="34" charset="0"/>
                <a:cs typeface="Arial" pitchFamily="34" charset="0"/>
              </a:rPr>
              <a:t>لتعديل الخطة</a:t>
            </a:r>
            <a:r>
              <a:rPr kumimoji="0" lang="ar-SA" sz="3200" b="1" i="0" u="none" strike="noStrike" cap="none" normalizeH="0" baseline="0" dirty="0" smtClean="0">
                <a:ln>
                  <a:noFill/>
                </a:ln>
                <a:solidFill>
                  <a:schemeClr val="tx1"/>
                </a:solidFill>
                <a:effectLst/>
                <a:latin typeface="SimplifiedArabic"/>
                <a:ea typeface="Calibri" pitchFamily="34" charset="0"/>
                <a:cs typeface="Arial" pitchFamily="34" charset="0"/>
              </a:rPr>
              <a:t> </a:t>
            </a:r>
            <a:r>
              <a:rPr lang="ar-DZ" sz="3200" b="1" dirty="0" smtClean="0">
                <a:latin typeface="SimplifiedArabic"/>
                <a:ea typeface="Calibri" pitchFamily="34" charset="0"/>
                <a:cs typeface="Arial" pitchFamily="34" charset="0"/>
              </a:rPr>
              <a:t>بسبب ال</a:t>
            </a:r>
            <a:r>
              <a:rPr kumimoji="0" lang="ar-SA" sz="3200" b="1" i="0" u="none" strike="noStrike" cap="none" normalizeH="0" baseline="0" dirty="0" smtClean="0">
                <a:ln>
                  <a:noFill/>
                </a:ln>
                <a:solidFill>
                  <a:schemeClr val="tx1"/>
                </a:solidFill>
                <a:effectLst/>
                <a:latin typeface="SimplifiedArabic"/>
                <a:ea typeface="Calibri" pitchFamily="34" charset="0"/>
                <a:cs typeface="Arial" pitchFamily="34" charset="0"/>
              </a:rPr>
              <a:t>تنفيذ </a:t>
            </a:r>
            <a:r>
              <a:rPr kumimoji="0" lang="ar-SA" sz="3200" b="1" i="0" u="none" strike="noStrike" cap="none" normalizeH="0" baseline="0" dirty="0" smtClean="0">
                <a:ln>
                  <a:noFill/>
                </a:ln>
                <a:solidFill>
                  <a:schemeClr val="tx1"/>
                </a:solidFill>
                <a:effectLst/>
                <a:latin typeface="SimplifiedArabic"/>
                <a:ea typeface="Calibri" pitchFamily="34" charset="0"/>
                <a:cs typeface="Arial" pitchFamily="34" charset="0"/>
              </a:rPr>
              <a:t>الخاطئ</a:t>
            </a:r>
            <a:r>
              <a:rPr kumimoji="0" lang="ar-DZ" sz="3200" b="1" i="0" u="none" strike="noStrike" cap="none" normalizeH="0" baseline="0" dirty="0" smtClean="0">
                <a:ln>
                  <a:noFill/>
                </a:ln>
                <a:solidFill>
                  <a:schemeClr val="tx1"/>
                </a:solidFill>
                <a:effectLst/>
                <a:latin typeface="SimplifiedArabic"/>
                <a:ea typeface="Calibri" pitchFamily="34" charset="0"/>
                <a:cs typeface="Arial" pitchFamily="34" charset="0"/>
              </a:rPr>
              <a:t>،</a:t>
            </a:r>
            <a:r>
              <a:rPr kumimoji="0" lang="ar-SA" sz="3200" b="1" i="0" u="none" strike="noStrike" cap="none" normalizeH="0" baseline="0" dirty="0" smtClean="0">
                <a:ln>
                  <a:noFill/>
                </a:ln>
                <a:solidFill>
                  <a:schemeClr val="tx1"/>
                </a:solidFill>
                <a:effectLst/>
                <a:latin typeface="SimplifiedArabic"/>
                <a:ea typeface="Calibri" pitchFamily="34" charset="0"/>
                <a:cs typeface="Arial" pitchFamily="34" charset="0"/>
              </a:rPr>
              <a:t> </a:t>
            </a:r>
            <a:r>
              <a:rPr kumimoji="0" lang="ar-DZ" sz="3200" b="1" i="0" u="none" strike="noStrike" cap="none" normalizeH="0" baseline="0" dirty="0" smtClean="0">
                <a:ln>
                  <a:noFill/>
                </a:ln>
                <a:solidFill>
                  <a:schemeClr val="tx1"/>
                </a:solidFill>
                <a:effectLst/>
                <a:latin typeface="SimplifiedArabic"/>
                <a:ea typeface="Calibri" pitchFamily="34" charset="0"/>
                <a:cs typeface="Arial" pitchFamily="34" charset="0"/>
              </a:rPr>
              <a:t>التغيرات في أوضاع</a:t>
            </a:r>
            <a:r>
              <a:rPr kumimoji="0" lang="ar-DZ" sz="3200" b="1" i="0" u="none" strike="noStrike" cap="none" normalizeH="0" dirty="0" smtClean="0">
                <a:ln>
                  <a:noFill/>
                </a:ln>
                <a:solidFill>
                  <a:schemeClr val="tx1"/>
                </a:solidFill>
                <a:effectLst/>
                <a:latin typeface="SimplifiedArabic"/>
                <a:ea typeface="Calibri" pitchFamily="34" charset="0"/>
                <a:cs typeface="Arial" pitchFamily="34" charset="0"/>
              </a:rPr>
              <a:t> نشاط المؤسسة أو البيئة التمويلية</a:t>
            </a:r>
            <a:r>
              <a:rPr kumimoji="0" lang="fr-FR" sz="3200" b="1" i="0" u="none" strike="noStrike" cap="none" normalizeH="0" baseline="0" dirty="0" smtClean="0">
                <a:ln>
                  <a:noFill/>
                </a:ln>
                <a:solidFill>
                  <a:schemeClr val="tx1"/>
                </a:solidFill>
                <a:effectLst/>
                <a:latin typeface="SimplifiedArabic"/>
                <a:ea typeface="Calibri" pitchFamily="34" charset="0"/>
                <a:cs typeface="Arial" pitchFamily="34" charset="0"/>
              </a:rPr>
              <a:t>.</a:t>
            </a:r>
            <a:endParaRPr kumimoji="0" lang="fr-FR" sz="32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04800" y="1600200"/>
            <a:ext cx="8458200" cy="4031873"/>
          </a:xfrm>
          <a:prstGeom prst="rect">
            <a:avLst/>
          </a:prstGeom>
        </p:spPr>
        <p:txBody>
          <a:bodyPr wrap="square">
            <a:spAutoFit/>
          </a:bodyPr>
          <a:lstStyle/>
          <a:p>
            <a:pPr algn="just" rtl="1">
              <a:tabLst>
                <a:tab pos="236538" algn="l"/>
                <a:tab pos="515938" algn="l"/>
              </a:tabLst>
            </a:pPr>
            <a:r>
              <a:rPr lang="ar-DZ" sz="3200" b="1" dirty="0" smtClean="0">
                <a:solidFill>
                  <a:srgbClr val="FF0000"/>
                </a:solidFill>
                <a:cs typeface="+mj-cs"/>
              </a:rPr>
              <a:t>1. </a:t>
            </a:r>
            <a:r>
              <a:rPr lang="ar-DZ" sz="3200" b="1" dirty="0" smtClean="0">
                <a:solidFill>
                  <a:srgbClr val="FF0000"/>
                </a:solidFill>
              </a:rPr>
              <a:t>أسواق عوامل الإنتاج: </a:t>
            </a:r>
            <a:r>
              <a:rPr lang="ar-DZ" sz="3200" b="1" dirty="0" smtClean="0"/>
              <a:t>تشمل موردي المواد، الخدمات، والتجهيزات: الإئتمان التجاري.</a:t>
            </a:r>
          </a:p>
          <a:p>
            <a:pPr algn="just" rtl="1"/>
            <a:r>
              <a:rPr lang="ar-DZ" sz="3200" b="1" dirty="0" smtClean="0">
                <a:solidFill>
                  <a:srgbClr val="FF0000"/>
                </a:solidFill>
                <a:cs typeface="+mj-cs"/>
              </a:rPr>
              <a:t>2. </a:t>
            </a:r>
            <a:r>
              <a:rPr lang="ar-DZ" sz="3200" b="1" dirty="0" smtClean="0">
                <a:solidFill>
                  <a:srgbClr val="FF0000"/>
                </a:solidFill>
              </a:rPr>
              <a:t>أسواق النقد: </a:t>
            </a:r>
            <a:r>
              <a:rPr lang="ar-DZ" sz="3200" b="1" dirty="0" smtClean="0"/>
              <a:t>البنوك التجارية: قروض </a:t>
            </a:r>
            <a:r>
              <a:rPr lang="ar-DZ" sz="3200" b="1" dirty="0" err="1" smtClean="0"/>
              <a:t>ق</a:t>
            </a:r>
            <a:r>
              <a:rPr lang="ar-DZ" sz="3200" b="1" dirty="0" smtClean="0"/>
              <a:t> أ، ودائع لأجل، شهادات إيداع، أوراق تجارية، قبولات بنكية، أذونات الخزينة.</a:t>
            </a:r>
          </a:p>
          <a:p>
            <a:pPr algn="just" rtl="1"/>
            <a:r>
              <a:rPr lang="ar-DZ" sz="3200" b="1" dirty="0" smtClean="0">
                <a:solidFill>
                  <a:srgbClr val="FF0000"/>
                </a:solidFill>
                <a:cs typeface="+mj-cs"/>
              </a:rPr>
              <a:t>3. </a:t>
            </a:r>
            <a:r>
              <a:rPr lang="ar-DZ" sz="3200" b="1" dirty="0" smtClean="0">
                <a:solidFill>
                  <a:srgbClr val="FF0000"/>
                </a:solidFill>
              </a:rPr>
              <a:t>أسواق الرأسمال: </a:t>
            </a:r>
            <a:r>
              <a:rPr lang="ar-DZ" sz="3200" b="1" dirty="0" smtClean="0"/>
              <a:t>تمويل </a:t>
            </a:r>
            <a:r>
              <a:rPr lang="ar-DZ" sz="3200" b="1" dirty="0" err="1" smtClean="0"/>
              <a:t>ط</a:t>
            </a:r>
            <a:r>
              <a:rPr lang="ar-DZ" sz="3200" b="1" dirty="0" smtClean="0"/>
              <a:t> أ: سوق إصدار، سوق تداول: أسهم عادية، أسهم ممتازة، سندات.</a:t>
            </a:r>
          </a:p>
          <a:p>
            <a:pPr algn="just" rtl="1"/>
            <a:r>
              <a:rPr lang="ar-DZ" sz="3200" b="1" dirty="0" smtClean="0">
                <a:solidFill>
                  <a:srgbClr val="FF0000"/>
                </a:solidFill>
                <a:cs typeface="+mj-cs"/>
              </a:rPr>
              <a:t>4. </a:t>
            </a:r>
            <a:r>
              <a:rPr lang="ar-DZ" sz="3200" b="1" dirty="0" smtClean="0">
                <a:solidFill>
                  <a:srgbClr val="FF0000"/>
                </a:solidFill>
              </a:rPr>
              <a:t>الحكومة والإدارات العمومية: </a:t>
            </a:r>
            <a:r>
              <a:rPr lang="ar-DZ" sz="3200" b="1" dirty="0" smtClean="0"/>
              <a:t>إعانات الاستغلال والاستثمار، الإعفاءات الضريبية والجمركية.</a:t>
            </a:r>
            <a:endParaRPr lang="fr-FR" sz="3200" b="1" dirty="0"/>
          </a:p>
        </p:txBody>
      </p:sp>
      <p:sp>
        <p:nvSpPr>
          <p:cNvPr id="5" name="Rectangle 4"/>
          <p:cNvSpPr/>
          <p:nvPr/>
        </p:nvSpPr>
        <p:spPr>
          <a:xfrm>
            <a:off x="4191000" y="649069"/>
            <a:ext cx="4270721" cy="646331"/>
          </a:xfrm>
          <a:prstGeom prst="rect">
            <a:avLst/>
          </a:prstGeom>
        </p:spPr>
        <p:txBody>
          <a:bodyPr wrap="none">
            <a:spAutoFit/>
          </a:bodyPr>
          <a:lstStyle/>
          <a:p>
            <a:pPr algn="just" rtl="1"/>
            <a:r>
              <a:rPr lang="ar-DZ" sz="3600" b="1" dirty="0" smtClean="0">
                <a:solidFill>
                  <a:srgbClr val="FF0000"/>
                </a:solidFill>
              </a:rPr>
              <a:t>6. مكونات البيئة التمويلية:</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Rectangle 25"/>
          <p:cNvSpPr/>
          <p:nvPr/>
        </p:nvSpPr>
        <p:spPr>
          <a:xfrm>
            <a:off x="2004795" y="228600"/>
            <a:ext cx="3874779" cy="646331"/>
          </a:xfrm>
          <a:prstGeom prst="rect">
            <a:avLst/>
          </a:prstGeom>
        </p:spPr>
        <p:txBody>
          <a:bodyPr wrap="none">
            <a:spAutoFit/>
          </a:bodyPr>
          <a:lstStyle/>
          <a:p>
            <a:pPr algn="r" rtl="1"/>
            <a:r>
              <a:rPr lang="ar-DZ" sz="3600" b="1" dirty="0" smtClean="0">
                <a:solidFill>
                  <a:srgbClr val="FF0000"/>
                </a:solidFill>
              </a:rPr>
              <a:t>البيئة التمويلية للمؤسسة</a:t>
            </a:r>
            <a:endParaRPr lang="fr-FR" sz="3600" dirty="0"/>
          </a:p>
        </p:txBody>
      </p:sp>
      <p:grpSp>
        <p:nvGrpSpPr>
          <p:cNvPr id="36" name="Groupe 35"/>
          <p:cNvGrpSpPr/>
          <p:nvPr/>
        </p:nvGrpSpPr>
        <p:grpSpPr>
          <a:xfrm>
            <a:off x="-42" y="914400"/>
            <a:ext cx="9144084" cy="5865876"/>
            <a:chOff x="-42" y="1066800"/>
            <a:chExt cx="9144084" cy="5865876"/>
          </a:xfrm>
        </p:grpSpPr>
        <p:grpSp>
          <p:nvGrpSpPr>
            <p:cNvPr id="1026" name="Group 2"/>
            <p:cNvGrpSpPr>
              <a:grpSpLocks/>
            </p:cNvGrpSpPr>
            <p:nvPr/>
          </p:nvGrpSpPr>
          <p:grpSpPr bwMode="auto">
            <a:xfrm>
              <a:off x="-42" y="1066800"/>
              <a:ext cx="9144084" cy="5865876"/>
              <a:chOff x="324" y="445"/>
              <a:chExt cx="11157" cy="7698"/>
            </a:xfrm>
          </p:grpSpPr>
          <p:sp>
            <p:nvSpPr>
              <p:cNvPr id="1027" name="Text Box 3"/>
              <p:cNvSpPr txBox="1">
                <a:spLocks noChangeArrowheads="1"/>
              </p:cNvSpPr>
              <p:nvPr/>
            </p:nvSpPr>
            <p:spPr bwMode="auto">
              <a:xfrm>
                <a:off x="3857" y="445"/>
                <a:ext cx="4091" cy="1610"/>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DZ" sz="2400" b="1" i="0" u="none" strike="noStrike" cap="none" normalizeH="0" baseline="0" dirty="0" smtClean="0">
                    <a:ln>
                      <a:noFill/>
                    </a:ln>
                    <a:solidFill>
                      <a:srgbClr val="FF0000"/>
                    </a:solidFill>
                    <a:effectLst/>
                    <a:latin typeface="Arial" pitchFamily="34" charset="0"/>
                    <a:ea typeface="Arial" pitchFamily="34" charset="0"/>
                    <a:cs typeface="Arial" pitchFamily="34" charset="0"/>
                  </a:rPr>
                  <a:t>الحكومة والإدارات العمومية</a:t>
                </a:r>
              </a:p>
              <a:p>
                <a:pPr marL="0" marR="0" lvl="0" indent="0" algn="ctr" defTabSz="914400" rtl="1" eaLnBrk="1" fontAlgn="base" latinLnBrk="0" hangingPunct="1">
                  <a:lnSpc>
                    <a:spcPct val="100000"/>
                  </a:lnSpc>
                  <a:spcBef>
                    <a:spcPct val="0"/>
                  </a:spcBef>
                  <a:spcAft>
                    <a:spcPct val="0"/>
                  </a:spcAft>
                  <a:buClrTx/>
                  <a:buSzTx/>
                  <a:buFontTx/>
                  <a:buNone/>
                  <a:tabLst/>
                </a:pPr>
                <a:r>
                  <a:rPr kumimoji="0" lang="ar-DZ" sz="2400" b="1" i="0" u="none" strike="noStrike" cap="none" normalizeH="0" baseline="0" dirty="0" smtClean="0">
                    <a:ln>
                      <a:noFill/>
                    </a:ln>
                    <a:solidFill>
                      <a:schemeClr val="tx1"/>
                    </a:solidFill>
                    <a:effectLst/>
                    <a:latin typeface="Arial" pitchFamily="34" charset="0"/>
                    <a:ea typeface="Arial" pitchFamily="34" charset="0"/>
                    <a:cs typeface="Arial" pitchFamily="34" charset="0"/>
                  </a:rPr>
                  <a:t>إعانات الاستغلال والاستثمار</a:t>
                </a:r>
              </a:p>
              <a:p>
                <a:pPr marL="0" marR="0" lvl="0" indent="0" algn="ctr" defTabSz="914400" rtl="1" eaLnBrk="1" fontAlgn="base" latinLnBrk="0" hangingPunct="1">
                  <a:lnSpc>
                    <a:spcPct val="100000"/>
                  </a:lnSpc>
                  <a:spcBef>
                    <a:spcPct val="0"/>
                  </a:spcBef>
                  <a:spcAft>
                    <a:spcPct val="0"/>
                  </a:spcAft>
                  <a:buClrTx/>
                  <a:buSzTx/>
                  <a:buFontTx/>
                  <a:buNone/>
                  <a:tabLst/>
                </a:pPr>
                <a:r>
                  <a:rPr kumimoji="0" lang="ar-DZ" sz="2400" b="1" i="0" u="none" strike="noStrike" cap="none" normalizeH="0" baseline="0" dirty="0" smtClean="0">
                    <a:ln>
                      <a:noFill/>
                    </a:ln>
                    <a:solidFill>
                      <a:schemeClr val="tx1"/>
                    </a:solidFill>
                    <a:effectLst/>
                    <a:latin typeface="Arial" pitchFamily="34" charset="0"/>
                    <a:ea typeface="Arial" pitchFamily="34" charset="0"/>
                    <a:cs typeface="Arial" pitchFamily="34" charset="0"/>
                  </a:rPr>
                  <a:t>الإعفاءات الضريبية والجمركية</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fr-FR" sz="2400" b="0" i="0" u="none" strike="noStrike" cap="none" normalizeH="0" baseline="0" dirty="0" smtClean="0">
                  <a:ln>
                    <a:noFill/>
                  </a:ln>
                  <a:solidFill>
                    <a:schemeClr val="tx1"/>
                  </a:solidFill>
                  <a:effectLst/>
                  <a:latin typeface="Arial" pitchFamily="34" charset="0"/>
                  <a:cs typeface="Arial" pitchFamily="34" charset="0"/>
                </a:endParaRPr>
              </a:p>
            </p:txBody>
          </p:sp>
          <p:cxnSp>
            <p:nvCxnSpPr>
              <p:cNvPr id="1028" name="AutoShape 4"/>
              <p:cNvCxnSpPr>
                <a:cxnSpLocks noChangeShapeType="1"/>
              </p:cNvCxnSpPr>
              <p:nvPr/>
            </p:nvCxnSpPr>
            <p:spPr bwMode="auto">
              <a:xfrm>
                <a:off x="5903" y="2055"/>
                <a:ext cx="0" cy="570"/>
              </a:xfrm>
              <a:prstGeom prst="straightConnector1">
                <a:avLst/>
              </a:prstGeom>
              <a:noFill/>
              <a:ln w="38100">
                <a:solidFill>
                  <a:srgbClr val="000000"/>
                </a:solidFill>
                <a:round/>
                <a:headEnd/>
                <a:tailEnd type="triangle" w="med" len="med"/>
              </a:ln>
            </p:spPr>
          </p:cxnSp>
          <p:sp>
            <p:nvSpPr>
              <p:cNvPr id="1029" name="Text Box 5"/>
              <p:cNvSpPr txBox="1">
                <a:spLocks noChangeArrowheads="1"/>
              </p:cNvSpPr>
              <p:nvPr/>
            </p:nvSpPr>
            <p:spPr bwMode="auto">
              <a:xfrm>
                <a:off x="3578" y="6578"/>
                <a:ext cx="4649" cy="1565"/>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DZ" sz="2400" b="1" i="0" u="none" strike="noStrike" cap="none" normalizeH="0" baseline="0" dirty="0" smtClean="0">
                    <a:ln>
                      <a:noFill/>
                    </a:ln>
                    <a:solidFill>
                      <a:srgbClr val="FF0000"/>
                    </a:solidFill>
                    <a:effectLst/>
                    <a:latin typeface="Arial" pitchFamily="34" charset="0"/>
                    <a:ea typeface="Arial" pitchFamily="34" charset="0"/>
                    <a:cs typeface="Arial" pitchFamily="34" charset="0"/>
                  </a:rPr>
                  <a:t>أسواق السلع وعوامل الإنتاج</a:t>
                </a:r>
              </a:p>
              <a:p>
                <a:pPr marL="0" marR="0" lvl="0" indent="0" algn="just" defTabSz="914400" rtl="1" eaLnBrk="1" fontAlgn="base" latinLnBrk="0" hangingPunct="1">
                  <a:lnSpc>
                    <a:spcPct val="100000"/>
                  </a:lnSpc>
                  <a:spcBef>
                    <a:spcPct val="0"/>
                  </a:spcBef>
                  <a:spcAft>
                    <a:spcPct val="0"/>
                  </a:spcAft>
                  <a:buClrTx/>
                  <a:buSzTx/>
                  <a:buFontTx/>
                  <a:buNone/>
                  <a:tabLst/>
                </a:pPr>
                <a:r>
                  <a:rPr kumimoji="0" lang="ar-DZ" sz="2400" b="1" i="0" u="none" strike="noStrike" cap="none" normalizeH="0" baseline="0" dirty="0" smtClean="0">
                    <a:ln>
                      <a:noFill/>
                    </a:ln>
                    <a:solidFill>
                      <a:schemeClr val="tx1"/>
                    </a:solidFill>
                    <a:effectLst/>
                    <a:latin typeface="Arial" pitchFamily="34" charset="0"/>
                    <a:ea typeface="Arial" pitchFamily="34" charset="0"/>
                    <a:cs typeface="Arial" pitchFamily="34" charset="0"/>
                  </a:rPr>
                  <a:t>(</a:t>
                </a:r>
                <a:r>
                  <a:rPr kumimoji="0" lang="ar-DZ" sz="2400" b="1" i="0" u="none" strike="noStrike" cap="none" normalizeH="0" baseline="0" dirty="0" err="1" smtClean="0">
                    <a:ln>
                      <a:noFill/>
                    </a:ln>
                    <a:solidFill>
                      <a:schemeClr val="tx1"/>
                    </a:solidFill>
                    <a:effectLst/>
                    <a:latin typeface="Arial" pitchFamily="34" charset="0"/>
                    <a:ea typeface="Arial" pitchFamily="34" charset="0"/>
                    <a:cs typeface="Arial" pitchFamily="34" charset="0"/>
                  </a:rPr>
                  <a:t>مودري</a:t>
                </a:r>
                <a:r>
                  <a:rPr kumimoji="0" lang="ar-DZ" sz="2400" b="1" i="0" u="none" strike="noStrike" cap="none" normalizeH="0" baseline="0" dirty="0" smtClean="0">
                    <a:ln>
                      <a:noFill/>
                    </a:ln>
                    <a:solidFill>
                      <a:schemeClr val="tx1"/>
                    </a:solidFill>
                    <a:effectLst/>
                    <a:latin typeface="Arial" pitchFamily="34" charset="0"/>
                    <a:ea typeface="Arial" pitchFamily="34" charset="0"/>
                    <a:cs typeface="Arial" pitchFamily="34" charset="0"/>
                  </a:rPr>
                  <a:t> المواد،</a:t>
                </a:r>
                <a:r>
                  <a:rPr kumimoji="0" lang="ar-DZ" sz="2400" b="1" i="0" u="none" strike="noStrike" cap="none" normalizeH="0" dirty="0" smtClean="0">
                    <a:ln>
                      <a:noFill/>
                    </a:ln>
                    <a:solidFill>
                      <a:schemeClr val="tx1"/>
                    </a:solidFill>
                    <a:effectLst/>
                    <a:latin typeface="Arial" pitchFamily="34" charset="0"/>
                    <a:ea typeface="Arial" pitchFamily="34" charset="0"/>
                    <a:cs typeface="Arial" pitchFamily="34" charset="0"/>
                  </a:rPr>
                  <a:t> ال</a:t>
                </a:r>
                <a:r>
                  <a:rPr kumimoji="0" lang="ar-DZ" sz="2400" b="1" i="0" u="none" strike="noStrike" cap="none" normalizeH="0" baseline="0" dirty="0" smtClean="0">
                    <a:ln>
                      <a:noFill/>
                    </a:ln>
                    <a:solidFill>
                      <a:schemeClr val="tx1"/>
                    </a:solidFill>
                    <a:effectLst/>
                    <a:latin typeface="Arial" pitchFamily="34" charset="0"/>
                    <a:ea typeface="Arial" pitchFamily="34" charset="0"/>
                    <a:cs typeface="Arial" pitchFamily="34" charset="0"/>
                  </a:rPr>
                  <a:t>خدمات والتثبيتات)</a:t>
                </a:r>
              </a:p>
              <a:p>
                <a:pPr marL="0" marR="0" lvl="0" indent="0" algn="ctr" defTabSz="914400" rtl="1" eaLnBrk="1" fontAlgn="base" latinLnBrk="0" hangingPunct="1">
                  <a:lnSpc>
                    <a:spcPct val="100000"/>
                  </a:lnSpc>
                  <a:spcBef>
                    <a:spcPct val="0"/>
                  </a:spcBef>
                  <a:spcAft>
                    <a:spcPct val="0"/>
                  </a:spcAft>
                  <a:buClrTx/>
                  <a:buSzTx/>
                  <a:buFontTx/>
                  <a:buNone/>
                  <a:tabLst/>
                </a:pPr>
                <a:r>
                  <a:rPr kumimoji="0" lang="ar-DZ" sz="2400" b="1" i="0" u="none" strike="noStrike" cap="none" normalizeH="0" baseline="0" dirty="0" smtClean="0">
                    <a:ln>
                      <a:noFill/>
                    </a:ln>
                    <a:solidFill>
                      <a:schemeClr val="tx1"/>
                    </a:solidFill>
                    <a:effectLst/>
                    <a:latin typeface="Arial" pitchFamily="34" charset="0"/>
                    <a:ea typeface="Arial" pitchFamily="34" charset="0"/>
                    <a:cs typeface="Arial" pitchFamily="34" charset="0"/>
                  </a:rPr>
                  <a:t>ائتمان تجاري: أوراق تجارية</a:t>
                </a:r>
                <a:endParaRPr kumimoji="0" lang="fr-FR" sz="3200" b="0" i="0" u="none" strike="noStrike" cap="none" normalizeH="0" baseline="0" dirty="0" smtClean="0">
                  <a:ln>
                    <a:noFill/>
                  </a:ln>
                  <a:solidFill>
                    <a:schemeClr val="tx1"/>
                  </a:solidFill>
                  <a:effectLst/>
                  <a:latin typeface="Arial" pitchFamily="34" charset="0"/>
                  <a:cs typeface="Arial" pitchFamily="34" charset="0"/>
                </a:endParaRPr>
              </a:p>
            </p:txBody>
          </p:sp>
          <p:cxnSp>
            <p:nvCxnSpPr>
              <p:cNvPr id="1030" name="AutoShape 6"/>
              <p:cNvCxnSpPr>
                <a:cxnSpLocks noChangeShapeType="1"/>
              </p:cNvCxnSpPr>
              <p:nvPr/>
            </p:nvCxnSpPr>
            <p:spPr bwMode="auto">
              <a:xfrm flipV="1">
                <a:off x="6000" y="6103"/>
                <a:ext cx="0" cy="495"/>
              </a:xfrm>
              <a:prstGeom prst="straightConnector1">
                <a:avLst/>
              </a:prstGeom>
              <a:noFill/>
              <a:ln w="38100">
                <a:solidFill>
                  <a:srgbClr val="000000"/>
                </a:solidFill>
                <a:round/>
                <a:headEnd/>
                <a:tailEnd type="triangle" w="med" len="med"/>
              </a:ln>
            </p:spPr>
          </p:cxnSp>
          <p:sp>
            <p:nvSpPr>
              <p:cNvPr id="1031" name="Text Box 7"/>
              <p:cNvSpPr txBox="1">
                <a:spLocks noChangeArrowheads="1"/>
              </p:cNvSpPr>
              <p:nvPr/>
            </p:nvSpPr>
            <p:spPr bwMode="auto">
              <a:xfrm>
                <a:off x="8785" y="2845"/>
                <a:ext cx="2696" cy="3000"/>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DZ" sz="2400" b="1" i="0" u="none" strike="noStrike" cap="none" normalizeH="0" baseline="0" dirty="0" smtClean="0">
                    <a:ln>
                      <a:noFill/>
                    </a:ln>
                    <a:solidFill>
                      <a:srgbClr val="FF0000"/>
                    </a:solidFill>
                    <a:effectLst/>
                    <a:latin typeface="Arial" pitchFamily="34" charset="0"/>
                    <a:ea typeface="Arial" pitchFamily="34" charset="0"/>
                    <a:cs typeface="Arial" pitchFamily="34" charset="0"/>
                  </a:rPr>
                  <a:t>سوق رأس المال</a:t>
                </a:r>
              </a:p>
              <a:p>
                <a:pPr marL="0" marR="0" lvl="0" indent="0" algn="ctr" defTabSz="914400" rtl="1" eaLnBrk="1" fontAlgn="base" latinLnBrk="0" hangingPunct="1">
                  <a:lnSpc>
                    <a:spcPct val="100000"/>
                  </a:lnSpc>
                  <a:spcBef>
                    <a:spcPct val="0"/>
                  </a:spcBef>
                  <a:spcAft>
                    <a:spcPct val="0"/>
                  </a:spcAft>
                  <a:buClrTx/>
                  <a:buSzTx/>
                  <a:buFontTx/>
                  <a:buNone/>
                  <a:tabLst/>
                </a:pPr>
                <a:r>
                  <a:rPr lang="ar-DZ" sz="2400" b="1" dirty="0" smtClean="0">
                    <a:solidFill>
                      <a:srgbClr val="FF0000"/>
                    </a:solidFill>
                    <a:latin typeface="Arial" pitchFamily="34" charset="0"/>
                    <a:ea typeface="Arial" pitchFamily="34" charset="0"/>
                    <a:cs typeface="Arial" pitchFamily="34" charset="0"/>
                  </a:rPr>
                  <a:t>أموال </a:t>
                </a:r>
                <a:r>
                  <a:rPr lang="ar-DZ" sz="2400" b="1" dirty="0" err="1" smtClean="0">
                    <a:solidFill>
                      <a:srgbClr val="FF0000"/>
                    </a:solidFill>
                    <a:latin typeface="Arial" pitchFamily="34" charset="0"/>
                    <a:ea typeface="Arial" pitchFamily="34" charset="0"/>
                    <a:cs typeface="Arial" pitchFamily="34" charset="0"/>
                  </a:rPr>
                  <a:t>ط</a:t>
                </a:r>
                <a:r>
                  <a:rPr lang="ar-DZ" sz="2400" b="1" dirty="0" smtClean="0">
                    <a:solidFill>
                      <a:srgbClr val="FF0000"/>
                    </a:solidFill>
                    <a:latin typeface="Arial" pitchFamily="34" charset="0"/>
                    <a:ea typeface="Arial" pitchFamily="34" charset="0"/>
                    <a:cs typeface="Arial" pitchFamily="34" charset="0"/>
                  </a:rPr>
                  <a:t> أ</a:t>
                </a:r>
                <a:endParaRPr kumimoji="0" lang="ar-DZ" sz="2400" b="1" i="0" u="none" strike="noStrike" cap="none" normalizeH="0" baseline="0" dirty="0" smtClean="0">
                  <a:ln>
                    <a:noFill/>
                  </a:ln>
                  <a:solidFill>
                    <a:srgbClr val="FF0000"/>
                  </a:solidFill>
                  <a:effectLst/>
                  <a:latin typeface="Arial" pitchFamily="34" charset="0"/>
                  <a:ea typeface="Arial" pitchFamily="34" charset="0"/>
                  <a:cs typeface="Arial" pitchFamily="34" charset="0"/>
                </a:endParaRPr>
              </a:p>
              <a:p>
                <a:pPr marL="0" marR="0" lvl="0" indent="0" algn="r" defTabSz="914400" rtl="1" eaLnBrk="1" fontAlgn="base" latinLnBrk="0" hangingPunct="1">
                  <a:lnSpc>
                    <a:spcPct val="100000"/>
                  </a:lnSpc>
                  <a:spcBef>
                    <a:spcPct val="0"/>
                  </a:spcBef>
                  <a:spcAft>
                    <a:spcPct val="0"/>
                  </a:spcAft>
                  <a:buClrTx/>
                  <a:buSzTx/>
                  <a:buFontTx/>
                  <a:buNone/>
                  <a:tabLst/>
                </a:pPr>
                <a:r>
                  <a:rPr kumimoji="0" lang="ar-DZ" sz="2400" b="1" i="0" u="none" strike="noStrike" cap="none" normalizeH="0" baseline="0" dirty="0" smtClean="0">
                    <a:ln>
                      <a:noFill/>
                    </a:ln>
                    <a:solidFill>
                      <a:schemeClr val="tx1"/>
                    </a:solidFill>
                    <a:effectLst/>
                    <a:latin typeface="Arial" pitchFamily="34" charset="0"/>
                    <a:ea typeface="Arial" pitchFamily="34" charset="0"/>
                    <a:cs typeface="Arial" pitchFamily="34" charset="0"/>
                  </a:rPr>
                  <a:t>سوق أولي</a:t>
                </a:r>
              </a:p>
              <a:p>
                <a:pPr marL="0" marR="0" lvl="0" indent="0" algn="r" defTabSz="914400" rtl="1" eaLnBrk="1" fontAlgn="base" latinLnBrk="0" hangingPunct="1">
                  <a:lnSpc>
                    <a:spcPct val="100000"/>
                  </a:lnSpc>
                  <a:spcBef>
                    <a:spcPct val="0"/>
                  </a:spcBef>
                  <a:spcAft>
                    <a:spcPct val="0"/>
                  </a:spcAft>
                  <a:buClrTx/>
                  <a:buSzTx/>
                  <a:buFontTx/>
                  <a:buNone/>
                  <a:tabLst/>
                </a:pPr>
                <a:r>
                  <a:rPr kumimoji="0" lang="ar-DZ" sz="2400" b="1" i="0" u="none" strike="noStrike" cap="none" normalizeH="0" baseline="0" dirty="0" smtClean="0">
                    <a:ln>
                      <a:noFill/>
                    </a:ln>
                    <a:solidFill>
                      <a:schemeClr val="tx1"/>
                    </a:solidFill>
                    <a:effectLst/>
                    <a:latin typeface="Arial" pitchFamily="34" charset="0"/>
                    <a:ea typeface="Arial" pitchFamily="34" charset="0"/>
                    <a:cs typeface="Arial" pitchFamily="34" charset="0"/>
                  </a:rPr>
                  <a:t>سوق ثانوي</a:t>
                </a:r>
              </a:p>
              <a:p>
                <a:pPr marL="0" marR="0" lvl="0" indent="0" algn="r" defTabSz="914400" rtl="1" eaLnBrk="1" fontAlgn="base" latinLnBrk="0" hangingPunct="1">
                  <a:lnSpc>
                    <a:spcPct val="100000"/>
                  </a:lnSpc>
                  <a:spcBef>
                    <a:spcPct val="0"/>
                  </a:spcBef>
                  <a:spcAft>
                    <a:spcPct val="0"/>
                  </a:spcAft>
                  <a:buClrTx/>
                  <a:buSzTx/>
                  <a:buFontTx/>
                  <a:buNone/>
                  <a:tabLst/>
                </a:pPr>
                <a:r>
                  <a:rPr kumimoji="0" lang="ar-DZ" sz="2400" b="1" i="0" u="none" strike="noStrike" cap="none" normalizeH="0" baseline="0" dirty="0" smtClean="0">
                    <a:ln>
                      <a:noFill/>
                    </a:ln>
                    <a:solidFill>
                      <a:schemeClr val="tx1"/>
                    </a:solidFill>
                    <a:effectLst/>
                    <a:latin typeface="Arial" pitchFamily="34" charset="0"/>
                    <a:ea typeface="Arial" pitchFamily="34" charset="0"/>
                    <a:cs typeface="Arial" pitchFamily="34" charset="0"/>
                  </a:rPr>
                  <a:t>أسهم ممتازة وعادية </a:t>
                </a:r>
              </a:p>
              <a:p>
                <a:pPr marL="0" marR="0" lvl="0" indent="0" algn="r" defTabSz="914400" rtl="1" eaLnBrk="1" fontAlgn="base" latinLnBrk="0" hangingPunct="1">
                  <a:lnSpc>
                    <a:spcPct val="100000"/>
                  </a:lnSpc>
                  <a:spcBef>
                    <a:spcPct val="0"/>
                  </a:spcBef>
                  <a:spcAft>
                    <a:spcPct val="0"/>
                  </a:spcAft>
                  <a:buClrTx/>
                  <a:buSzTx/>
                  <a:buFontTx/>
                  <a:buNone/>
                  <a:tabLst/>
                </a:pPr>
                <a:r>
                  <a:rPr kumimoji="0" lang="ar-DZ" sz="2400" b="1" i="0" u="none" strike="noStrike" cap="none" normalizeH="0" baseline="0" dirty="0" smtClean="0">
                    <a:ln>
                      <a:noFill/>
                    </a:ln>
                    <a:solidFill>
                      <a:schemeClr val="tx1"/>
                    </a:solidFill>
                    <a:effectLst/>
                    <a:latin typeface="Arial" pitchFamily="34" charset="0"/>
                    <a:ea typeface="Arial" pitchFamily="34" charset="0"/>
                    <a:cs typeface="Arial" pitchFamily="34" charset="0"/>
                  </a:rPr>
                  <a:t>سندات</a:t>
                </a:r>
                <a:endParaRPr kumimoji="0" lang="fr-FR" sz="3200" b="0" i="0" u="none" strike="noStrike" cap="none" normalizeH="0" baseline="0" dirty="0" smtClean="0">
                  <a:ln>
                    <a:noFill/>
                  </a:ln>
                  <a:solidFill>
                    <a:schemeClr val="tx1"/>
                  </a:solidFill>
                  <a:effectLst/>
                  <a:latin typeface="Arial" pitchFamily="34" charset="0"/>
                  <a:cs typeface="Arial" pitchFamily="34" charset="0"/>
                </a:endParaRPr>
              </a:p>
            </p:txBody>
          </p:sp>
          <p:sp>
            <p:nvSpPr>
              <p:cNvPr id="1032" name="Text Box 8"/>
              <p:cNvSpPr txBox="1">
                <a:spLocks noChangeArrowheads="1"/>
              </p:cNvSpPr>
              <p:nvPr/>
            </p:nvSpPr>
            <p:spPr bwMode="auto">
              <a:xfrm>
                <a:off x="324" y="2845"/>
                <a:ext cx="2603" cy="3100"/>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DZ" sz="2400" b="1" i="0" u="none" strike="noStrike" cap="none" normalizeH="0" baseline="0" dirty="0" smtClean="0">
                    <a:ln>
                      <a:noFill/>
                    </a:ln>
                    <a:solidFill>
                      <a:srgbClr val="FF0000"/>
                    </a:solidFill>
                    <a:effectLst/>
                    <a:latin typeface="Arial" pitchFamily="34" charset="0"/>
                    <a:ea typeface="Arial" pitchFamily="34" charset="0"/>
                    <a:cs typeface="Arial" pitchFamily="34" charset="0"/>
                  </a:rPr>
                  <a:t>سوق النقد </a:t>
                </a:r>
                <a:r>
                  <a:rPr kumimoji="0" lang="ar-DZ" sz="2000" b="1" i="0" u="none" strike="noStrike" cap="none" normalizeH="0" baseline="0" dirty="0" smtClean="0">
                    <a:ln>
                      <a:noFill/>
                    </a:ln>
                    <a:solidFill>
                      <a:srgbClr val="FF0000"/>
                    </a:solidFill>
                    <a:effectLst/>
                    <a:latin typeface="Arial" pitchFamily="34" charset="0"/>
                    <a:ea typeface="Arial" pitchFamily="34" charset="0"/>
                    <a:cs typeface="Arial" pitchFamily="34" charset="0"/>
                  </a:rPr>
                  <a:t>أموال </a:t>
                </a:r>
                <a:r>
                  <a:rPr kumimoji="0" lang="ar-DZ" sz="2000" b="1" i="0" u="none" strike="noStrike" cap="none" normalizeH="0" baseline="0" dirty="0" err="1" smtClean="0">
                    <a:ln>
                      <a:noFill/>
                    </a:ln>
                    <a:solidFill>
                      <a:srgbClr val="FF0000"/>
                    </a:solidFill>
                    <a:effectLst/>
                    <a:latin typeface="Arial" pitchFamily="34" charset="0"/>
                    <a:ea typeface="Arial" pitchFamily="34" charset="0"/>
                    <a:cs typeface="Arial" pitchFamily="34" charset="0"/>
                  </a:rPr>
                  <a:t>ق</a:t>
                </a:r>
                <a:r>
                  <a:rPr kumimoji="0" lang="ar-DZ" sz="2000" b="1" i="0" u="none" strike="noStrike" cap="none" normalizeH="0" dirty="0" smtClean="0">
                    <a:ln>
                      <a:noFill/>
                    </a:ln>
                    <a:solidFill>
                      <a:srgbClr val="FF0000"/>
                    </a:solidFill>
                    <a:effectLst/>
                    <a:latin typeface="Arial" pitchFamily="34" charset="0"/>
                    <a:ea typeface="Arial" pitchFamily="34" charset="0"/>
                    <a:cs typeface="Arial" pitchFamily="34" charset="0"/>
                  </a:rPr>
                  <a:t> أ</a:t>
                </a:r>
                <a:endParaRPr kumimoji="0" lang="ar-DZ" sz="2400" b="1" i="0" u="none" strike="noStrike" cap="none" normalizeH="0" baseline="0" dirty="0" smtClean="0">
                  <a:ln>
                    <a:noFill/>
                  </a:ln>
                  <a:solidFill>
                    <a:srgbClr val="FF0000"/>
                  </a:solidFill>
                  <a:effectLst/>
                  <a:latin typeface="Arial" pitchFamily="34" charset="0"/>
                  <a:ea typeface="Arial" pitchFamily="34" charset="0"/>
                  <a:cs typeface="Arial" pitchFamily="34" charset="0"/>
                </a:endParaRPr>
              </a:p>
              <a:p>
                <a:pPr marL="0" marR="0" lvl="0" indent="0" algn="just" defTabSz="914400" rtl="1" eaLnBrk="1" fontAlgn="base" latinLnBrk="0" hangingPunct="1">
                  <a:lnSpc>
                    <a:spcPct val="100000"/>
                  </a:lnSpc>
                  <a:spcBef>
                    <a:spcPct val="0"/>
                  </a:spcBef>
                  <a:spcAft>
                    <a:spcPct val="0"/>
                  </a:spcAft>
                  <a:buClrTx/>
                  <a:buSzTx/>
                  <a:buFontTx/>
                  <a:buNone/>
                  <a:tabLst/>
                </a:pPr>
                <a:r>
                  <a:rPr kumimoji="0" lang="ar-DZ" sz="2200" b="1" i="0" u="none" strike="noStrike" cap="none" normalizeH="0" baseline="0" dirty="0" smtClean="0">
                    <a:ln>
                      <a:noFill/>
                    </a:ln>
                    <a:solidFill>
                      <a:schemeClr val="tx1"/>
                    </a:solidFill>
                    <a:effectLst/>
                    <a:latin typeface="Arial" pitchFamily="34" charset="0"/>
                    <a:ea typeface="Arial" pitchFamily="34" charset="0"/>
                    <a:cs typeface="Arial" pitchFamily="34" charset="0"/>
                  </a:rPr>
                  <a:t>بنوك تجارية، خزينة </a:t>
                </a:r>
              </a:p>
              <a:p>
                <a:pPr marL="0" marR="0" lvl="0" indent="0" algn="r" defTabSz="914400" rtl="1" eaLnBrk="1" fontAlgn="base" latinLnBrk="0" hangingPunct="1">
                  <a:lnSpc>
                    <a:spcPct val="100000"/>
                  </a:lnSpc>
                  <a:spcBef>
                    <a:spcPct val="0"/>
                  </a:spcBef>
                  <a:spcAft>
                    <a:spcPct val="0"/>
                  </a:spcAft>
                  <a:buClrTx/>
                  <a:buSzTx/>
                  <a:buFontTx/>
                  <a:buNone/>
                  <a:tabLst/>
                </a:pPr>
                <a:r>
                  <a:rPr kumimoji="0" lang="ar-DZ" sz="2200" b="1" i="0" u="none" strike="noStrike" cap="none" normalizeH="0" baseline="0" dirty="0" smtClean="0">
                    <a:ln>
                      <a:noFill/>
                    </a:ln>
                    <a:solidFill>
                      <a:schemeClr val="tx1"/>
                    </a:solidFill>
                    <a:effectLst/>
                    <a:latin typeface="Arial" pitchFamily="34" charset="0"/>
                    <a:ea typeface="Arial" pitchFamily="34" charset="0"/>
                    <a:cs typeface="Arial" pitchFamily="34" charset="0"/>
                  </a:rPr>
                  <a:t>قروض </a:t>
                </a:r>
                <a:r>
                  <a:rPr kumimoji="0" lang="ar-DZ" sz="2200" b="1" i="0" u="none" strike="noStrike" cap="none" normalizeH="0" baseline="0" dirty="0" err="1" smtClean="0">
                    <a:ln>
                      <a:noFill/>
                    </a:ln>
                    <a:solidFill>
                      <a:schemeClr val="tx1"/>
                    </a:solidFill>
                    <a:effectLst/>
                    <a:latin typeface="Arial" pitchFamily="34" charset="0"/>
                    <a:ea typeface="Arial" pitchFamily="34" charset="0"/>
                    <a:cs typeface="Arial" pitchFamily="34" charset="0"/>
                  </a:rPr>
                  <a:t>ق</a:t>
                </a:r>
                <a:r>
                  <a:rPr kumimoji="0" lang="ar-DZ" sz="2200" b="1" i="0" u="none" strike="noStrike" cap="none" normalizeH="0" baseline="0" dirty="0" smtClean="0">
                    <a:ln>
                      <a:noFill/>
                    </a:ln>
                    <a:solidFill>
                      <a:schemeClr val="tx1"/>
                    </a:solidFill>
                    <a:effectLst/>
                    <a:latin typeface="Arial" pitchFamily="34" charset="0"/>
                    <a:ea typeface="Arial" pitchFamily="34" charset="0"/>
                    <a:cs typeface="Arial" pitchFamily="34" charset="0"/>
                  </a:rPr>
                  <a:t> أ؛</a:t>
                </a:r>
              </a:p>
              <a:p>
                <a:pPr marL="0" marR="0" lvl="0" indent="0" algn="r" defTabSz="914400" rtl="1" eaLnBrk="1" fontAlgn="base" latinLnBrk="0" hangingPunct="1">
                  <a:lnSpc>
                    <a:spcPct val="100000"/>
                  </a:lnSpc>
                  <a:spcBef>
                    <a:spcPct val="0"/>
                  </a:spcBef>
                  <a:spcAft>
                    <a:spcPct val="0"/>
                  </a:spcAft>
                  <a:buClrTx/>
                  <a:buSzTx/>
                  <a:buFontTx/>
                  <a:buNone/>
                  <a:tabLst/>
                </a:pPr>
                <a:r>
                  <a:rPr kumimoji="0" lang="ar-DZ" sz="2200" b="1" i="0" u="none" strike="noStrike" cap="none" normalizeH="0" baseline="0" dirty="0" smtClean="0">
                    <a:ln>
                      <a:noFill/>
                    </a:ln>
                    <a:solidFill>
                      <a:schemeClr val="tx1"/>
                    </a:solidFill>
                    <a:effectLst/>
                    <a:latin typeface="Arial" pitchFamily="34" charset="0"/>
                    <a:ea typeface="Arial" pitchFamily="34" charset="0"/>
                    <a:cs typeface="Arial" pitchFamily="34" charset="0"/>
                  </a:rPr>
                  <a:t>شهادات</a:t>
                </a:r>
                <a:r>
                  <a:rPr kumimoji="0" lang="ar-DZ" sz="2200" b="1" i="0" u="none" strike="noStrike" cap="none" normalizeH="0" dirty="0" smtClean="0">
                    <a:ln>
                      <a:noFill/>
                    </a:ln>
                    <a:solidFill>
                      <a:schemeClr val="tx1"/>
                    </a:solidFill>
                    <a:effectLst/>
                    <a:latin typeface="Arial" pitchFamily="34" charset="0"/>
                    <a:ea typeface="Arial" pitchFamily="34" charset="0"/>
                    <a:cs typeface="Arial" pitchFamily="34" charset="0"/>
                  </a:rPr>
                  <a:t> </a:t>
                </a:r>
                <a:r>
                  <a:rPr kumimoji="0" lang="ar-DZ" sz="2200" b="1" i="0" u="none" strike="noStrike" cap="none" normalizeH="0" baseline="0" dirty="0" smtClean="0">
                    <a:ln>
                      <a:noFill/>
                    </a:ln>
                    <a:solidFill>
                      <a:schemeClr val="tx1"/>
                    </a:solidFill>
                    <a:effectLst/>
                    <a:latin typeface="Arial" pitchFamily="34" charset="0"/>
                    <a:ea typeface="Arial" pitchFamily="34" charset="0"/>
                    <a:cs typeface="Arial" pitchFamily="34" charset="0"/>
                  </a:rPr>
                  <a:t>إيداع،</a:t>
                </a:r>
              </a:p>
              <a:p>
                <a:pPr marL="0" marR="0" lvl="0" indent="0" algn="just" defTabSz="914400" rtl="1" eaLnBrk="1" fontAlgn="base" latinLnBrk="0" hangingPunct="1">
                  <a:lnSpc>
                    <a:spcPct val="100000"/>
                  </a:lnSpc>
                  <a:spcBef>
                    <a:spcPct val="0"/>
                  </a:spcBef>
                  <a:spcAft>
                    <a:spcPct val="0"/>
                  </a:spcAft>
                  <a:buClrTx/>
                  <a:buSzTx/>
                  <a:buFontTx/>
                  <a:buNone/>
                  <a:tabLst/>
                </a:pPr>
                <a:r>
                  <a:rPr kumimoji="0" lang="ar-DZ" sz="2200" b="1" i="0" u="none" strike="noStrike" cap="none" normalizeH="0" baseline="0" dirty="0" smtClean="0">
                    <a:ln>
                      <a:noFill/>
                    </a:ln>
                    <a:solidFill>
                      <a:schemeClr val="tx1"/>
                    </a:solidFill>
                    <a:effectLst/>
                    <a:latin typeface="Arial" pitchFamily="34" charset="0"/>
                    <a:ea typeface="Arial" pitchFamily="34" charset="0"/>
                    <a:cs typeface="Arial" pitchFamily="34" charset="0"/>
                  </a:rPr>
                  <a:t>ودائع لأجل؛</a:t>
                </a:r>
              </a:p>
              <a:p>
                <a:pPr marL="0" marR="0" lvl="0" indent="0" algn="just" defTabSz="914400" rtl="1" eaLnBrk="1" fontAlgn="base" latinLnBrk="0" hangingPunct="1">
                  <a:lnSpc>
                    <a:spcPct val="100000"/>
                  </a:lnSpc>
                  <a:spcBef>
                    <a:spcPct val="0"/>
                  </a:spcBef>
                  <a:spcAft>
                    <a:spcPct val="0"/>
                  </a:spcAft>
                  <a:buClrTx/>
                  <a:buSzTx/>
                  <a:buFontTx/>
                  <a:buNone/>
                  <a:tabLst/>
                </a:pPr>
                <a:r>
                  <a:rPr kumimoji="0" lang="ar-DZ" sz="2200" b="1" i="0" u="none" strike="noStrike" cap="none" normalizeH="0" baseline="0" dirty="0" smtClean="0">
                    <a:ln>
                      <a:noFill/>
                    </a:ln>
                    <a:solidFill>
                      <a:schemeClr val="tx1"/>
                    </a:solidFill>
                    <a:effectLst/>
                    <a:latin typeface="Arial" pitchFamily="34" charset="0"/>
                    <a:ea typeface="Arial" pitchFamily="34" charset="0"/>
                    <a:cs typeface="Arial" pitchFamily="34" charset="0"/>
                  </a:rPr>
                  <a:t>قبولات بنكية؛</a:t>
                </a:r>
              </a:p>
              <a:p>
                <a:pPr marL="0" marR="0" lvl="0" indent="0" algn="just" defTabSz="914400" rtl="1" eaLnBrk="1" fontAlgn="base" latinLnBrk="0" hangingPunct="1">
                  <a:lnSpc>
                    <a:spcPct val="100000"/>
                  </a:lnSpc>
                  <a:spcBef>
                    <a:spcPct val="0"/>
                  </a:spcBef>
                  <a:spcAft>
                    <a:spcPct val="0"/>
                  </a:spcAft>
                  <a:buClrTx/>
                  <a:buSzTx/>
                  <a:buFontTx/>
                  <a:buNone/>
                  <a:tabLst/>
                </a:pPr>
                <a:r>
                  <a:rPr kumimoji="0" lang="ar-DZ" sz="2200" b="1" i="0" u="none" strike="noStrike" cap="none" normalizeH="0" baseline="0" dirty="0" smtClean="0">
                    <a:ln>
                      <a:noFill/>
                    </a:ln>
                    <a:solidFill>
                      <a:schemeClr val="tx1"/>
                    </a:solidFill>
                    <a:effectLst/>
                    <a:latin typeface="Arial" pitchFamily="34" charset="0"/>
                    <a:ea typeface="Arial" pitchFamily="34" charset="0"/>
                    <a:cs typeface="Arial" pitchFamily="34" charset="0"/>
                  </a:rPr>
                  <a:t>أذونات الخزينة...</a:t>
                </a:r>
                <a:endParaRPr kumimoji="0" lang="fr-FR" sz="2200" b="0" i="0" u="none" strike="noStrike" cap="none" normalizeH="0" baseline="0" dirty="0" smtClean="0">
                  <a:ln>
                    <a:noFill/>
                  </a:ln>
                  <a:solidFill>
                    <a:schemeClr val="tx1"/>
                  </a:solidFill>
                  <a:effectLst/>
                  <a:latin typeface="Arial" pitchFamily="34" charset="0"/>
                  <a:cs typeface="Arial" pitchFamily="34" charset="0"/>
                </a:endParaRPr>
              </a:p>
            </p:txBody>
          </p:sp>
          <p:cxnSp>
            <p:nvCxnSpPr>
              <p:cNvPr id="1033" name="AutoShape 9"/>
              <p:cNvCxnSpPr>
                <a:cxnSpLocks noChangeShapeType="1"/>
              </p:cNvCxnSpPr>
              <p:nvPr/>
            </p:nvCxnSpPr>
            <p:spPr bwMode="auto">
              <a:xfrm>
                <a:off x="2790" y="4245"/>
                <a:ext cx="570" cy="0"/>
              </a:xfrm>
              <a:prstGeom prst="straightConnector1">
                <a:avLst/>
              </a:prstGeom>
              <a:noFill/>
              <a:ln w="38100">
                <a:solidFill>
                  <a:srgbClr val="000000"/>
                </a:solidFill>
                <a:round/>
                <a:headEnd/>
                <a:tailEnd type="triangle" w="med" len="med"/>
              </a:ln>
            </p:spPr>
          </p:cxnSp>
          <p:cxnSp>
            <p:nvCxnSpPr>
              <p:cNvPr id="1034" name="AutoShape 10"/>
              <p:cNvCxnSpPr>
                <a:cxnSpLocks noChangeShapeType="1"/>
              </p:cNvCxnSpPr>
              <p:nvPr/>
            </p:nvCxnSpPr>
            <p:spPr bwMode="auto">
              <a:xfrm flipH="1">
                <a:off x="8520" y="4395"/>
                <a:ext cx="630" cy="0"/>
              </a:xfrm>
              <a:prstGeom prst="straightConnector1">
                <a:avLst/>
              </a:prstGeom>
              <a:noFill/>
              <a:ln w="38100">
                <a:solidFill>
                  <a:srgbClr val="000000"/>
                </a:solidFill>
                <a:round/>
                <a:headEnd/>
                <a:tailEnd type="triangle" w="med" len="med"/>
              </a:ln>
            </p:spPr>
          </p:cxnSp>
          <p:grpSp>
            <p:nvGrpSpPr>
              <p:cNvPr id="1035" name="Group 11"/>
              <p:cNvGrpSpPr>
                <a:grpSpLocks/>
              </p:cNvGrpSpPr>
              <p:nvPr/>
            </p:nvGrpSpPr>
            <p:grpSpPr bwMode="auto">
              <a:xfrm>
                <a:off x="3360" y="2625"/>
                <a:ext cx="5190" cy="3520"/>
                <a:chOff x="3360" y="2625"/>
                <a:chExt cx="5190" cy="3520"/>
              </a:xfrm>
            </p:grpSpPr>
            <p:grpSp>
              <p:nvGrpSpPr>
                <p:cNvPr id="1036" name="Group 12"/>
                <p:cNvGrpSpPr>
                  <a:grpSpLocks/>
                </p:cNvGrpSpPr>
                <p:nvPr/>
              </p:nvGrpSpPr>
              <p:grpSpPr bwMode="auto">
                <a:xfrm>
                  <a:off x="3360" y="2625"/>
                  <a:ext cx="5190" cy="3520"/>
                  <a:chOff x="3765" y="2625"/>
                  <a:chExt cx="5190" cy="3520"/>
                </a:xfrm>
              </p:grpSpPr>
              <p:sp>
                <p:nvSpPr>
                  <p:cNvPr id="1037" name="Text Box 13"/>
                  <p:cNvSpPr txBox="1">
                    <a:spLocks noChangeArrowheads="1"/>
                  </p:cNvSpPr>
                  <p:nvPr/>
                </p:nvSpPr>
                <p:spPr bwMode="auto">
                  <a:xfrm>
                    <a:off x="3765" y="2625"/>
                    <a:ext cx="5190" cy="3520"/>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fr-FR" sz="1800" b="0" i="0" u="none" strike="noStrike" cap="none" normalizeH="0" baseline="0" smtClean="0">
                      <a:ln>
                        <a:noFill/>
                      </a:ln>
                      <a:solidFill>
                        <a:schemeClr val="tx1"/>
                      </a:solidFill>
                      <a:effectLst/>
                      <a:latin typeface="Arial" pitchFamily="34" charset="0"/>
                      <a:cs typeface="Arial" pitchFamily="34" charset="0"/>
                    </a:endParaRPr>
                  </a:p>
                </p:txBody>
              </p:sp>
              <p:sp>
                <p:nvSpPr>
                  <p:cNvPr id="1038" name="Text Box 14"/>
                  <p:cNvSpPr txBox="1">
                    <a:spLocks noChangeArrowheads="1"/>
                  </p:cNvSpPr>
                  <p:nvPr/>
                </p:nvSpPr>
                <p:spPr bwMode="auto">
                  <a:xfrm>
                    <a:off x="7423" y="3420"/>
                    <a:ext cx="1395" cy="495"/>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ts val="1000"/>
                      </a:spcAft>
                      <a:buClrTx/>
                      <a:buSzTx/>
                      <a:buFontTx/>
                      <a:buNone/>
                      <a:tabLst/>
                    </a:pPr>
                    <a:r>
                      <a:rPr kumimoji="0" lang="ar-DZ" sz="2400" b="1" i="0" u="none" strike="noStrike" cap="none" normalizeH="0" baseline="0" dirty="0" smtClean="0">
                        <a:ln>
                          <a:noFill/>
                        </a:ln>
                        <a:solidFill>
                          <a:schemeClr val="tx1"/>
                        </a:solidFill>
                        <a:effectLst/>
                        <a:latin typeface="Arial" pitchFamily="34" charset="0"/>
                        <a:ea typeface="Arial" pitchFamily="34" charset="0"/>
                        <a:cs typeface="Arial" pitchFamily="34" charset="0"/>
                      </a:rPr>
                      <a:t>الاستغلال</a:t>
                    </a:r>
                    <a:endParaRPr kumimoji="0" lang="fr-FR" sz="1800" b="0" i="0" u="none" strike="noStrike" cap="none" normalizeH="0" baseline="0" dirty="0" smtClean="0">
                      <a:ln>
                        <a:noFill/>
                      </a:ln>
                      <a:solidFill>
                        <a:schemeClr val="tx1"/>
                      </a:solidFill>
                      <a:effectLst/>
                      <a:latin typeface="Arial" pitchFamily="34" charset="0"/>
                      <a:cs typeface="Arial" pitchFamily="34" charset="0"/>
                    </a:endParaRPr>
                  </a:p>
                </p:txBody>
              </p:sp>
              <p:cxnSp>
                <p:nvCxnSpPr>
                  <p:cNvPr id="1039" name="AutoShape 15"/>
                  <p:cNvCxnSpPr>
                    <a:cxnSpLocks noChangeShapeType="1"/>
                  </p:cNvCxnSpPr>
                  <p:nvPr/>
                </p:nvCxnSpPr>
                <p:spPr bwMode="auto">
                  <a:xfrm flipH="1">
                    <a:off x="6772" y="3675"/>
                    <a:ext cx="660" cy="0"/>
                  </a:xfrm>
                  <a:prstGeom prst="straightConnector1">
                    <a:avLst/>
                  </a:prstGeom>
                  <a:noFill/>
                  <a:ln w="38100">
                    <a:solidFill>
                      <a:srgbClr val="000000"/>
                    </a:solidFill>
                    <a:round/>
                    <a:headEnd/>
                    <a:tailEnd type="triangle" w="med" len="med"/>
                  </a:ln>
                </p:spPr>
              </p:cxnSp>
              <p:sp>
                <p:nvSpPr>
                  <p:cNvPr id="1040" name="Text Box 16"/>
                  <p:cNvSpPr txBox="1">
                    <a:spLocks noChangeArrowheads="1"/>
                  </p:cNvSpPr>
                  <p:nvPr/>
                </p:nvSpPr>
                <p:spPr bwMode="auto">
                  <a:xfrm>
                    <a:off x="3983" y="3367"/>
                    <a:ext cx="2677" cy="58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ts val="1000"/>
                      </a:spcAft>
                      <a:buClrTx/>
                      <a:buSzTx/>
                      <a:buFontTx/>
                      <a:buNone/>
                      <a:tabLst/>
                    </a:pPr>
                    <a:r>
                      <a:rPr kumimoji="0" lang="ar-DZ" sz="2400" b="1" i="0" u="none" strike="noStrike" cap="none" normalizeH="0" baseline="0" dirty="0" smtClean="0">
                        <a:ln>
                          <a:noFill/>
                        </a:ln>
                        <a:solidFill>
                          <a:schemeClr val="tx1"/>
                        </a:solidFill>
                        <a:effectLst/>
                        <a:latin typeface="Arial" pitchFamily="34" charset="0"/>
                        <a:ea typeface="Arial" pitchFamily="34" charset="0"/>
                        <a:cs typeface="Arial" pitchFamily="34" charset="0"/>
                      </a:rPr>
                      <a:t>قدرة التمويل الذاتي</a:t>
                    </a:r>
                    <a:endParaRPr kumimoji="0" lang="fr-FR" sz="3600" b="0" i="0" u="none" strike="noStrike" cap="none" normalizeH="0" baseline="0" dirty="0" smtClean="0">
                      <a:ln>
                        <a:noFill/>
                      </a:ln>
                      <a:solidFill>
                        <a:schemeClr val="tx1"/>
                      </a:solidFill>
                      <a:effectLst/>
                      <a:latin typeface="Arial" pitchFamily="34" charset="0"/>
                      <a:cs typeface="Arial" pitchFamily="34" charset="0"/>
                    </a:endParaRPr>
                  </a:p>
                </p:txBody>
              </p:sp>
              <p:cxnSp>
                <p:nvCxnSpPr>
                  <p:cNvPr id="1041" name="AutoShape 17"/>
                  <p:cNvCxnSpPr>
                    <a:cxnSpLocks noChangeShapeType="1"/>
                  </p:cNvCxnSpPr>
                  <p:nvPr/>
                </p:nvCxnSpPr>
                <p:spPr bwMode="auto">
                  <a:xfrm rot="10800000" flipV="1">
                    <a:off x="4845" y="3886"/>
                    <a:ext cx="998" cy="388"/>
                  </a:xfrm>
                  <a:prstGeom prst="straightConnector1">
                    <a:avLst/>
                  </a:prstGeom>
                  <a:noFill/>
                  <a:ln w="38100">
                    <a:solidFill>
                      <a:srgbClr val="000000"/>
                    </a:solidFill>
                    <a:round/>
                    <a:headEnd/>
                    <a:tailEnd type="triangle" w="med" len="med"/>
                  </a:ln>
                </p:spPr>
              </p:cxnSp>
              <p:sp>
                <p:nvSpPr>
                  <p:cNvPr id="1042" name="Text Box 18"/>
                  <p:cNvSpPr txBox="1">
                    <a:spLocks noChangeArrowheads="1"/>
                  </p:cNvSpPr>
                  <p:nvPr/>
                </p:nvSpPr>
                <p:spPr bwMode="auto">
                  <a:xfrm>
                    <a:off x="3910" y="4324"/>
                    <a:ext cx="1933" cy="495"/>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ts val="1000"/>
                      </a:spcAft>
                      <a:buClrTx/>
                      <a:buSzTx/>
                      <a:buFontTx/>
                      <a:buNone/>
                      <a:tabLst/>
                    </a:pPr>
                    <a:r>
                      <a:rPr kumimoji="0" lang="ar-DZ" sz="2200" b="1" i="0" u="none" strike="noStrike" cap="none" normalizeH="0" baseline="0" dirty="0" smtClean="0">
                        <a:ln>
                          <a:noFill/>
                        </a:ln>
                        <a:solidFill>
                          <a:schemeClr val="tx1"/>
                        </a:solidFill>
                        <a:effectLst/>
                        <a:latin typeface="Arial" pitchFamily="34" charset="0"/>
                        <a:ea typeface="Arial" pitchFamily="34" charset="0"/>
                        <a:cs typeface="Arial" pitchFamily="34" charset="0"/>
                      </a:rPr>
                      <a:t>توزيعات أرباح</a:t>
                    </a:r>
                    <a:endParaRPr kumimoji="0" lang="fr-FR" sz="2200" b="0" i="0" u="none" strike="noStrike" cap="none" normalizeH="0" baseline="0" dirty="0" smtClean="0">
                      <a:ln>
                        <a:noFill/>
                      </a:ln>
                      <a:solidFill>
                        <a:schemeClr val="tx1"/>
                      </a:solidFill>
                      <a:effectLst/>
                      <a:latin typeface="Arial" pitchFamily="34" charset="0"/>
                      <a:cs typeface="Arial" pitchFamily="34" charset="0"/>
                    </a:endParaRPr>
                  </a:p>
                </p:txBody>
              </p:sp>
              <p:sp>
                <p:nvSpPr>
                  <p:cNvPr id="1043" name="Text Box 19"/>
                  <p:cNvSpPr txBox="1">
                    <a:spLocks noChangeArrowheads="1"/>
                  </p:cNvSpPr>
                  <p:nvPr/>
                </p:nvSpPr>
                <p:spPr bwMode="auto">
                  <a:xfrm>
                    <a:off x="5750" y="4225"/>
                    <a:ext cx="3161" cy="888"/>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ts val="1000"/>
                      </a:spcAft>
                      <a:buClrTx/>
                      <a:buSzTx/>
                      <a:buFontTx/>
                      <a:buNone/>
                      <a:tabLst/>
                    </a:pPr>
                    <a:r>
                      <a:rPr kumimoji="0" lang="ar-DZ" sz="2200" b="1" i="0" u="none" strike="noStrike" cap="none" normalizeH="0" baseline="0" dirty="0" smtClean="0">
                        <a:ln>
                          <a:noFill/>
                        </a:ln>
                        <a:solidFill>
                          <a:schemeClr val="tx1"/>
                        </a:solidFill>
                        <a:effectLst/>
                        <a:latin typeface="Arial" pitchFamily="34" charset="0"/>
                        <a:ea typeface="Arial" pitchFamily="34" charset="0"/>
                        <a:cs typeface="Arial" pitchFamily="34" charset="0"/>
                      </a:rPr>
                      <a:t>أرباح محتجزة              ( تمويل ذاتي)</a:t>
                    </a:r>
                    <a:endParaRPr kumimoji="0" lang="fr-FR" sz="2200" b="0" i="0" u="none" strike="noStrike" cap="none" normalizeH="0" baseline="0" dirty="0" smtClean="0">
                      <a:ln>
                        <a:noFill/>
                      </a:ln>
                      <a:solidFill>
                        <a:schemeClr val="tx1"/>
                      </a:solidFill>
                      <a:effectLst/>
                      <a:latin typeface="Arial" pitchFamily="34" charset="0"/>
                      <a:cs typeface="Arial" pitchFamily="34" charset="0"/>
                    </a:endParaRPr>
                  </a:p>
                </p:txBody>
              </p:sp>
              <p:cxnSp>
                <p:nvCxnSpPr>
                  <p:cNvPr id="1044" name="AutoShape 20"/>
                  <p:cNvCxnSpPr>
                    <a:cxnSpLocks noChangeShapeType="1"/>
                  </p:cNvCxnSpPr>
                  <p:nvPr/>
                </p:nvCxnSpPr>
                <p:spPr bwMode="auto">
                  <a:xfrm>
                    <a:off x="5936" y="3886"/>
                    <a:ext cx="994" cy="388"/>
                  </a:xfrm>
                  <a:prstGeom prst="straightConnector1">
                    <a:avLst/>
                  </a:prstGeom>
                  <a:noFill/>
                  <a:ln w="38100">
                    <a:solidFill>
                      <a:srgbClr val="000000"/>
                    </a:solidFill>
                    <a:round/>
                    <a:headEnd/>
                    <a:tailEnd type="triangle" w="med" len="med"/>
                  </a:ln>
                </p:spPr>
              </p:cxnSp>
              <p:cxnSp>
                <p:nvCxnSpPr>
                  <p:cNvPr id="1045" name="AutoShape 21"/>
                  <p:cNvCxnSpPr>
                    <a:cxnSpLocks noChangeShapeType="1"/>
                  </p:cNvCxnSpPr>
                  <p:nvPr/>
                </p:nvCxnSpPr>
                <p:spPr bwMode="auto">
                  <a:xfrm>
                    <a:off x="7260" y="5206"/>
                    <a:ext cx="0" cy="300"/>
                  </a:xfrm>
                  <a:prstGeom prst="straightConnector1">
                    <a:avLst/>
                  </a:prstGeom>
                  <a:noFill/>
                  <a:ln w="38100">
                    <a:solidFill>
                      <a:srgbClr val="000000"/>
                    </a:solidFill>
                    <a:round/>
                    <a:headEnd/>
                    <a:tailEnd type="triangle" w="med" len="med"/>
                  </a:ln>
                </p:spPr>
              </p:cxnSp>
              <p:sp>
                <p:nvSpPr>
                  <p:cNvPr id="1046" name="Text Box 22"/>
                  <p:cNvSpPr txBox="1">
                    <a:spLocks noChangeArrowheads="1"/>
                  </p:cNvSpPr>
                  <p:nvPr/>
                </p:nvSpPr>
                <p:spPr bwMode="auto">
                  <a:xfrm>
                    <a:off x="6215" y="5511"/>
                    <a:ext cx="2696" cy="495"/>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ts val="1000"/>
                      </a:spcAft>
                      <a:buClrTx/>
                      <a:buSzTx/>
                      <a:buFontTx/>
                      <a:buNone/>
                      <a:tabLst/>
                    </a:pPr>
                    <a:r>
                      <a:rPr kumimoji="0" lang="ar-DZ" sz="2400" b="1" i="0" u="none" strike="noStrike" cap="none" normalizeH="0" baseline="0" dirty="0" smtClean="0">
                        <a:ln>
                          <a:noFill/>
                        </a:ln>
                        <a:solidFill>
                          <a:srgbClr val="FF0000"/>
                        </a:solidFill>
                        <a:effectLst/>
                        <a:latin typeface="Arial" pitchFamily="34" charset="0"/>
                        <a:ea typeface="Arial" pitchFamily="34" charset="0"/>
                        <a:cs typeface="Arial" pitchFamily="34" charset="0"/>
                      </a:rPr>
                      <a:t>تمويل</a:t>
                    </a:r>
                    <a:r>
                      <a:rPr kumimoji="0" lang="ar-DZ" sz="2400" b="1" i="0" u="none" strike="noStrike" cap="none" normalizeH="0" baseline="0" dirty="0" smtClean="0">
                        <a:ln>
                          <a:noFill/>
                        </a:ln>
                        <a:solidFill>
                          <a:schemeClr val="tx1"/>
                        </a:solidFill>
                        <a:effectLst/>
                        <a:latin typeface="Arial" pitchFamily="34" charset="0"/>
                        <a:ea typeface="Arial" pitchFamily="34" charset="0"/>
                        <a:cs typeface="Arial" pitchFamily="34" charset="0"/>
                      </a:rPr>
                      <a:t> الاستثمارات</a:t>
                    </a:r>
                    <a:endParaRPr kumimoji="0" lang="fr-FR" sz="3600" b="0" i="0" u="none" strike="noStrike" cap="none" normalizeH="0" baseline="0" dirty="0" smtClean="0">
                      <a:ln>
                        <a:noFill/>
                      </a:ln>
                      <a:solidFill>
                        <a:schemeClr val="tx1"/>
                      </a:solidFill>
                      <a:effectLst/>
                      <a:latin typeface="Arial" pitchFamily="34" charset="0"/>
                      <a:cs typeface="Arial" pitchFamily="34" charset="0"/>
                    </a:endParaRPr>
                  </a:p>
                </p:txBody>
              </p:sp>
            </p:grpSp>
            <p:sp>
              <p:nvSpPr>
                <p:cNvPr id="1047" name="Text Box 23"/>
                <p:cNvSpPr txBox="1">
                  <a:spLocks noChangeArrowheads="1"/>
                </p:cNvSpPr>
                <p:nvPr/>
              </p:nvSpPr>
              <p:spPr bwMode="auto">
                <a:xfrm>
                  <a:off x="5055" y="2820"/>
                  <a:ext cx="2160" cy="495"/>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ts val="1000"/>
                    </a:spcAft>
                    <a:buClrTx/>
                    <a:buSzTx/>
                    <a:buFontTx/>
                    <a:buNone/>
                    <a:tabLst/>
                  </a:pPr>
                  <a:r>
                    <a:rPr kumimoji="0" lang="ar-DZ" sz="2400" b="1" i="0" u="none" strike="noStrike" cap="none" normalizeH="0" baseline="0" dirty="0" smtClean="0">
                      <a:ln>
                        <a:noFill/>
                      </a:ln>
                      <a:solidFill>
                        <a:srgbClr val="FF0000"/>
                      </a:solidFill>
                      <a:effectLst/>
                      <a:latin typeface="Arial" pitchFamily="34" charset="0"/>
                      <a:ea typeface="Arial" pitchFamily="34" charset="0"/>
                      <a:cs typeface="Arial" pitchFamily="34" charset="0"/>
                    </a:rPr>
                    <a:t>المؤسسة</a:t>
                  </a:r>
                  <a:endParaRPr kumimoji="0" lang="fr-FR" sz="1800" b="0" i="0" u="none" strike="noStrike" cap="none" normalizeH="0" baseline="0" dirty="0" smtClean="0">
                    <a:ln>
                      <a:noFill/>
                    </a:ln>
                    <a:solidFill>
                      <a:srgbClr val="FF0000"/>
                    </a:solidFill>
                    <a:effectLst/>
                    <a:latin typeface="Arial" pitchFamily="34" charset="0"/>
                    <a:cs typeface="Arial" pitchFamily="34" charset="0"/>
                  </a:endParaRPr>
                </a:p>
              </p:txBody>
            </p:sp>
          </p:grpSp>
        </p:grpSp>
        <p:sp>
          <p:nvSpPr>
            <p:cNvPr id="28" name="Text Box 22"/>
            <p:cNvSpPr txBox="1">
              <a:spLocks noChangeArrowheads="1"/>
            </p:cNvSpPr>
            <p:nvPr/>
          </p:nvSpPr>
          <p:spPr bwMode="auto">
            <a:xfrm>
              <a:off x="2591005" y="4876800"/>
              <a:ext cx="1980995" cy="37719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ts val="1000"/>
                </a:spcAft>
                <a:buClrTx/>
                <a:buSzTx/>
                <a:buFontTx/>
                <a:buNone/>
                <a:tabLst/>
              </a:pPr>
              <a:r>
                <a:rPr kumimoji="0" lang="ar-DZ" sz="2400" b="1" i="0" u="none" strike="noStrike" cap="none" normalizeH="0" baseline="0" dirty="0" smtClean="0">
                  <a:ln>
                    <a:noFill/>
                  </a:ln>
                  <a:solidFill>
                    <a:srgbClr val="FF0000"/>
                  </a:solidFill>
                  <a:effectLst/>
                  <a:latin typeface="Arial" pitchFamily="34" charset="0"/>
                  <a:ea typeface="Arial" pitchFamily="34" charset="0"/>
                  <a:cs typeface="Arial" pitchFamily="34" charset="0"/>
                </a:rPr>
                <a:t>استثمار </a:t>
              </a:r>
              <a:r>
                <a:rPr kumimoji="0" lang="ar-DZ" sz="2400" b="1" i="0" u="none" strike="noStrike" cap="none" normalizeH="0" baseline="0" dirty="0" smtClean="0">
                  <a:ln>
                    <a:noFill/>
                  </a:ln>
                  <a:solidFill>
                    <a:schemeClr val="tx1"/>
                  </a:solidFill>
                  <a:effectLst/>
                  <a:latin typeface="Arial" pitchFamily="34" charset="0"/>
                  <a:ea typeface="Arial" pitchFamily="34" charset="0"/>
                  <a:cs typeface="Arial" pitchFamily="34" charset="0"/>
                </a:rPr>
                <a:t>الفوائض</a:t>
              </a:r>
              <a:endParaRPr kumimoji="0" lang="fr-FR" sz="3600" b="0" i="0" u="none" strike="noStrike" cap="none" normalizeH="0" baseline="0" dirty="0" smtClean="0">
                <a:ln>
                  <a:noFill/>
                </a:ln>
                <a:solidFill>
                  <a:schemeClr val="tx1"/>
                </a:solidFill>
                <a:effectLst/>
                <a:latin typeface="Arial" pitchFamily="34" charset="0"/>
                <a:cs typeface="Arial" pitchFamily="34" charset="0"/>
              </a:endParaRPr>
            </a:p>
          </p:txBody>
        </p:sp>
        <p:cxnSp>
          <p:nvCxnSpPr>
            <p:cNvPr id="32" name="AutoShape 21"/>
            <p:cNvCxnSpPr>
              <a:cxnSpLocks noChangeShapeType="1"/>
            </p:cNvCxnSpPr>
            <p:nvPr/>
          </p:nvCxnSpPr>
          <p:spPr bwMode="auto">
            <a:xfrm>
              <a:off x="3429000" y="4695670"/>
              <a:ext cx="0" cy="228600"/>
            </a:xfrm>
            <a:prstGeom prst="straightConnector1">
              <a:avLst/>
            </a:prstGeom>
            <a:noFill/>
            <a:ln w="38100">
              <a:solidFill>
                <a:srgbClr val="000000"/>
              </a:solidFill>
              <a:round/>
              <a:headEnd/>
              <a:tailEnd type="triangle" w="med" len="med"/>
            </a:ln>
          </p:spPr>
        </p:cxnSp>
        <p:cxnSp>
          <p:nvCxnSpPr>
            <p:cNvPr id="34" name="Connecteur droit 33"/>
            <p:cNvCxnSpPr/>
            <p:nvPr/>
          </p:nvCxnSpPr>
          <p:spPr>
            <a:xfrm rot="10800000">
              <a:off x="3429000" y="4694420"/>
              <a:ext cx="1934980" cy="1588"/>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04800" y="304800"/>
            <a:ext cx="8534400" cy="3600986"/>
          </a:xfrm>
          <a:prstGeom prst="rect">
            <a:avLst/>
          </a:prstGeom>
        </p:spPr>
        <p:txBody>
          <a:bodyPr wrap="square">
            <a:spAutoFit/>
          </a:bodyPr>
          <a:lstStyle/>
          <a:p>
            <a:pPr algn="justLow" rtl="1"/>
            <a:r>
              <a:rPr lang="ar-DZ" sz="3600" b="1" dirty="0" smtClean="0">
                <a:solidFill>
                  <a:srgbClr val="FF0000"/>
                </a:solidFill>
                <a:latin typeface="Times New Roman" pitchFamily="18" charset="0"/>
                <a:cs typeface="Times New Roman" pitchFamily="18" charset="0"/>
              </a:rPr>
              <a:t>أهمية التمويل</a:t>
            </a:r>
          </a:p>
          <a:p>
            <a:pPr algn="justLow" rtl="1"/>
            <a:r>
              <a:rPr lang="ar-DZ" sz="3200" b="1" dirty="0" smtClean="0">
                <a:latin typeface="Times New Roman" pitchFamily="18" charset="0"/>
                <a:cs typeface="Times New Roman" pitchFamily="18" charset="0"/>
              </a:rPr>
              <a:t>    المهمة الأساسية للتمويل هي </a:t>
            </a:r>
            <a:r>
              <a:rPr lang="ar-DZ" sz="3200" b="1" dirty="0" smtClean="0">
                <a:latin typeface="Times New Roman" pitchFamily="18" charset="0"/>
                <a:cs typeface="Times New Roman" pitchFamily="18" charset="0"/>
              </a:rPr>
              <a:t>تكييف </a:t>
            </a:r>
            <a:r>
              <a:rPr lang="ar-DZ" sz="3200" b="1" dirty="0" smtClean="0">
                <a:solidFill>
                  <a:srgbClr val="FF0000"/>
                </a:solidFill>
                <a:latin typeface="Times New Roman" pitchFamily="18" charset="0"/>
                <a:cs typeface="Times New Roman" pitchFamily="18" charset="0"/>
              </a:rPr>
              <a:t>الموارد </a:t>
            </a:r>
            <a:r>
              <a:rPr lang="ar-DZ" sz="3200" b="1" dirty="0" smtClean="0">
                <a:solidFill>
                  <a:srgbClr val="FF0000"/>
                </a:solidFill>
                <a:latin typeface="Times New Roman" pitchFamily="18" charset="0"/>
                <a:cs typeface="Times New Roman" pitchFamily="18" charset="0"/>
              </a:rPr>
              <a:t>النقدية المتاحة </a:t>
            </a:r>
            <a:r>
              <a:rPr lang="ar-DZ" sz="3200" b="1" dirty="0" smtClean="0">
                <a:latin typeface="Times New Roman" pitchFamily="18" charset="0"/>
                <a:cs typeface="Times New Roman" pitchFamily="18" charset="0"/>
              </a:rPr>
              <a:t>مع </a:t>
            </a:r>
            <a:r>
              <a:rPr lang="ar-DZ" sz="3200" b="1" dirty="0" smtClean="0">
                <a:solidFill>
                  <a:srgbClr val="FF0000"/>
                </a:solidFill>
                <a:latin typeface="Times New Roman" pitchFamily="18" charset="0"/>
                <a:cs typeface="Times New Roman" pitchFamily="18" charset="0"/>
              </a:rPr>
              <a:t>العمليات المادية الضرورية</a:t>
            </a:r>
            <a:r>
              <a:rPr lang="ar-DZ" sz="3200" b="1" dirty="0" smtClean="0">
                <a:latin typeface="Times New Roman" pitchFamily="18" charset="0"/>
                <a:cs typeface="Times New Roman" pitchFamily="18" charset="0"/>
              </a:rPr>
              <a:t>، لتحقيق </a:t>
            </a:r>
            <a:r>
              <a:rPr lang="ar-DZ" sz="3200" b="1" dirty="0" smtClean="0">
                <a:solidFill>
                  <a:srgbClr val="FF0000"/>
                </a:solidFill>
                <a:latin typeface="Times New Roman" pitchFamily="18" charset="0"/>
                <a:cs typeface="Times New Roman" pitchFamily="18" charset="0"/>
              </a:rPr>
              <a:t>أعلى عائد ممكن،</a:t>
            </a:r>
            <a:r>
              <a:rPr lang="ar-DZ" sz="3200" b="1" dirty="0" smtClean="0">
                <a:latin typeface="Times New Roman" pitchFamily="18" charset="0"/>
                <a:cs typeface="Times New Roman" pitchFamily="18" charset="0"/>
              </a:rPr>
              <a:t> من خلال الدوران السريع للمخصصات المالية في عملية تجديد الإنتاج، وتحقيق مبدأ العقلانية والتوفير عند إنفاق هذه المخصصات في العمليات المادية التي يتم إنجازها على مستوى المجتمع والمؤسسات.</a:t>
            </a:r>
          </a:p>
        </p:txBody>
      </p:sp>
      <p:sp>
        <p:nvSpPr>
          <p:cNvPr id="5" name="Rectangle 4"/>
          <p:cNvSpPr/>
          <p:nvPr/>
        </p:nvSpPr>
        <p:spPr>
          <a:xfrm>
            <a:off x="304800" y="4379655"/>
            <a:ext cx="8382000" cy="2554545"/>
          </a:xfrm>
          <a:prstGeom prst="rect">
            <a:avLst/>
          </a:prstGeom>
        </p:spPr>
        <p:txBody>
          <a:bodyPr wrap="square">
            <a:spAutoFit/>
          </a:bodyPr>
          <a:lstStyle/>
          <a:p>
            <a:pPr algn="just" rtl="1"/>
            <a:r>
              <a:rPr lang="ar-DZ" sz="3200" b="1" dirty="0" smtClean="0"/>
              <a:t>   يمثل التمويل </a:t>
            </a:r>
            <a:r>
              <a:rPr lang="ar-DZ" sz="3200" b="1" dirty="0" smtClean="0">
                <a:solidFill>
                  <a:srgbClr val="FF0000"/>
                </a:solidFill>
              </a:rPr>
              <a:t>الدورة الدموية </a:t>
            </a:r>
            <a:r>
              <a:rPr lang="ar-DZ" sz="3200" b="1" dirty="0" smtClean="0"/>
              <a:t>للمؤسسة، حيث يجب </a:t>
            </a:r>
            <a:r>
              <a:rPr lang="ar-DZ" sz="3200" b="1" dirty="0" smtClean="0">
                <a:solidFill>
                  <a:srgbClr val="FF0000"/>
                </a:solidFill>
              </a:rPr>
              <a:t>ضخ الأموال </a:t>
            </a:r>
            <a:r>
              <a:rPr lang="ar-DZ" sz="3200" b="1" dirty="0" smtClean="0"/>
              <a:t>بدقة في الأنشطة والوظائف المختلفة، حتى تحقق </a:t>
            </a:r>
            <a:r>
              <a:rPr lang="ar-DZ" sz="3200" b="1" dirty="0" smtClean="0">
                <a:solidFill>
                  <a:srgbClr val="FF0000"/>
                </a:solidFill>
              </a:rPr>
              <a:t>الأهداف التشغيلية والاستثمارية</a:t>
            </a:r>
            <a:r>
              <a:rPr lang="ar-DZ" sz="3200" b="1" dirty="0" smtClean="0"/>
              <a:t> المسطرة، وبالتحديد: </a:t>
            </a:r>
            <a:r>
              <a:rPr lang="ar-DZ" sz="3200" b="1" dirty="0" smtClean="0">
                <a:solidFill>
                  <a:srgbClr val="FF0000"/>
                </a:solidFill>
              </a:rPr>
              <a:t>أن</a:t>
            </a:r>
            <a:r>
              <a:rPr lang="ar-DZ" sz="3200" b="1" dirty="0" smtClean="0"/>
              <a:t> </a:t>
            </a:r>
            <a:r>
              <a:rPr lang="ar-DZ" sz="3200" b="1" dirty="0" smtClean="0">
                <a:solidFill>
                  <a:srgbClr val="FF0000"/>
                </a:solidFill>
              </a:rPr>
              <a:t>تنتج الأموال أموالا إضافية</a:t>
            </a:r>
            <a:r>
              <a:rPr lang="ar-DZ" sz="3200" b="1" dirty="0" smtClean="0"/>
              <a:t>، وإلا تآكلت بسبب التضخم وعدم التشغيل الفعال للموارد.</a:t>
            </a:r>
            <a:endParaRPr lang="fr-FR" sz="3200" b="1"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5410200" y="609600"/>
            <a:ext cx="2973891" cy="646331"/>
          </a:xfrm>
          <a:prstGeom prst="rect">
            <a:avLst/>
          </a:prstGeom>
        </p:spPr>
        <p:txBody>
          <a:bodyPr wrap="none">
            <a:spAutoFit/>
          </a:bodyPr>
          <a:lstStyle/>
          <a:p>
            <a:r>
              <a:rPr lang="ar-DZ" sz="3600" b="1" dirty="0" smtClean="0">
                <a:solidFill>
                  <a:srgbClr val="FF0000"/>
                </a:solidFill>
              </a:rPr>
              <a:t>عناصر المحاضرة:</a:t>
            </a:r>
            <a:endParaRPr lang="fr-FR" sz="3600" dirty="0">
              <a:solidFill>
                <a:srgbClr val="FF0000"/>
              </a:solidFill>
            </a:endParaRPr>
          </a:p>
        </p:txBody>
      </p:sp>
      <p:sp>
        <p:nvSpPr>
          <p:cNvPr id="5" name="Rectangle 4"/>
          <p:cNvSpPr/>
          <p:nvPr/>
        </p:nvSpPr>
        <p:spPr>
          <a:xfrm>
            <a:off x="4914414" y="1525012"/>
            <a:ext cx="3544560" cy="3046988"/>
          </a:xfrm>
          <a:prstGeom prst="rect">
            <a:avLst/>
          </a:prstGeom>
        </p:spPr>
        <p:txBody>
          <a:bodyPr wrap="none">
            <a:spAutoFit/>
          </a:bodyPr>
          <a:lstStyle/>
          <a:p>
            <a:pPr indent="1588" algn="r" rtl="1">
              <a:buAutoNum type="arabicPeriod"/>
            </a:pPr>
            <a:r>
              <a:rPr lang="ar-DZ" sz="3200" b="1" dirty="0" smtClean="0"/>
              <a:t> تعريف التمويل</a:t>
            </a:r>
          </a:p>
          <a:p>
            <a:pPr indent="1588" algn="r" rtl="1">
              <a:buAutoNum type="arabicPeriod"/>
            </a:pPr>
            <a:r>
              <a:rPr lang="ar-DZ" sz="3200" b="1" dirty="0" smtClean="0"/>
              <a:t> خصائص التمويل</a:t>
            </a:r>
          </a:p>
          <a:p>
            <a:pPr indent="1588" algn="r" rtl="1">
              <a:buAutoNum type="arabicPeriod"/>
            </a:pPr>
            <a:r>
              <a:rPr lang="ar-DZ" sz="3200" b="1" dirty="0" smtClean="0"/>
              <a:t> مبادئ التمويل</a:t>
            </a:r>
          </a:p>
          <a:p>
            <a:pPr indent="1588" algn="r" rtl="1">
              <a:buFontTx/>
              <a:buAutoNum type="arabicPeriod"/>
            </a:pPr>
            <a:r>
              <a:rPr lang="ar-DZ" sz="3200" b="1" dirty="0" smtClean="0"/>
              <a:t> </a:t>
            </a:r>
            <a:r>
              <a:rPr lang="ar-DZ" sz="3200" b="1" dirty="0" smtClean="0">
                <a:latin typeface="Times New Roman" pitchFamily="18" charset="0"/>
                <a:ea typeface="Arial" pitchFamily="34" charset="0"/>
                <a:cs typeface="Times New Roman" pitchFamily="18" charset="0"/>
              </a:rPr>
              <a:t>أنواع </a:t>
            </a:r>
            <a:r>
              <a:rPr lang="ar-DZ" sz="3200" b="1" dirty="0" smtClean="0">
                <a:latin typeface="Times New Roman" pitchFamily="18" charset="0"/>
                <a:ea typeface="Arial" pitchFamily="34" charset="0"/>
                <a:cs typeface="Times New Roman" pitchFamily="18" charset="0"/>
              </a:rPr>
              <a:t>مصادر </a:t>
            </a:r>
            <a:r>
              <a:rPr lang="ar-DZ" sz="3200" b="1" dirty="0" smtClean="0">
                <a:latin typeface="Times New Roman" pitchFamily="18" charset="0"/>
                <a:ea typeface="Arial" pitchFamily="34" charset="0"/>
                <a:cs typeface="Times New Roman" pitchFamily="18" charset="0"/>
              </a:rPr>
              <a:t>التمويل</a:t>
            </a:r>
            <a:endParaRPr lang="fr-FR" sz="3200" b="1" dirty="0" smtClean="0"/>
          </a:p>
          <a:p>
            <a:pPr indent="1588" algn="r" rtl="1">
              <a:buAutoNum type="arabicPeriod"/>
            </a:pPr>
            <a:r>
              <a:rPr lang="ar-DZ" sz="3200" b="1" dirty="0" smtClean="0"/>
              <a:t>مراحل قرار التمويل</a:t>
            </a:r>
          </a:p>
          <a:p>
            <a:pPr indent="1588" algn="r" rtl="1">
              <a:buAutoNum type="arabicPeriod"/>
            </a:pPr>
            <a:r>
              <a:rPr lang="ar-DZ" sz="3200" b="1" dirty="0" smtClean="0"/>
              <a:t>مكونات البيئة التمويلية</a:t>
            </a:r>
            <a:endParaRPr lang="fr-FR" sz="32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7162800" y="609600"/>
            <a:ext cx="1398140" cy="707886"/>
          </a:xfrm>
          <a:prstGeom prst="rect">
            <a:avLst/>
          </a:prstGeom>
        </p:spPr>
        <p:txBody>
          <a:bodyPr wrap="none">
            <a:spAutoFit/>
          </a:bodyPr>
          <a:lstStyle/>
          <a:p>
            <a:pPr algn="r" rtl="1"/>
            <a:r>
              <a:rPr lang="ar-DZ" sz="4000" b="1" dirty="0" smtClean="0">
                <a:solidFill>
                  <a:srgbClr val="FF0000"/>
                </a:solidFill>
              </a:rPr>
              <a:t>تمهيد: </a:t>
            </a:r>
            <a:endParaRPr lang="fr-FR" sz="4000" dirty="0">
              <a:solidFill>
                <a:srgbClr val="FF0000"/>
              </a:solidFill>
            </a:endParaRPr>
          </a:p>
        </p:txBody>
      </p:sp>
      <p:sp>
        <p:nvSpPr>
          <p:cNvPr id="6" name="Rectangle 5"/>
          <p:cNvSpPr/>
          <p:nvPr/>
        </p:nvSpPr>
        <p:spPr>
          <a:xfrm>
            <a:off x="304800" y="1828800"/>
            <a:ext cx="8458200" cy="2062103"/>
          </a:xfrm>
          <a:prstGeom prst="rect">
            <a:avLst/>
          </a:prstGeom>
        </p:spPr>
        <p:txBody>
          <a:bodyPr wrap="square">
            <a:spAutoFit/>
          </a:bodyPr>
          <a:lstStyle/>
          <a:p>
            <a:pPr algn="just" rtl="1"/>
            <a:r>
              <a:rPr lang="ar-DZ" sz="3200" b="1" dirty="0" smtClean="0"/>
              <a:t>    يعد التمويل من أساسيات </a:t>
            </a:r>
            <a:r>
              <a:rPr lang="ar-DZ" sz="3200" b="1" dirty="0" smtClean="0">
                <a:solidFill>
                  <a:srgbClr val="FF0000"/>
                </a:solidFill>
              </a:rPr>
              <a:t>إنشاء وتشغيل وتوسيع </a:t>
            </a:r>
            <a:r>
              <a:rPr lang="ar-DZ" sz="3200" b="1" dirty="0" smtClean="0"/>
              <a:t>المؤسسات بمختلـف أنواعهـا وأحجامهـا، إذ تحتـاج إلى </a:t>
            </a:r>
            <a:r>
              <a:rPr lang="ar-DZ" sz="3200" b="1" dirty="0" smtClean="0">
                <a:solidFill>
                  <a:srgbClr val="FF0000"/>
                </a:solidFill>
              </a:rPr>
              <a:t>أدوات التمويل </a:t>
            </a:r>
            <a:r>
              <a:rPr lang="ar-DZ" sz="3200" b="1" dirty="0" smtClean="0"/>
              <a:t>بأشكالها المختلفة، وهذا من أجل تغطية مختلف </a:t>
            </a:r>
            <a:r>
              <a:rPr lang="ar-DZ" sz="3200" b="1" dirty="0" smtClean="0">
                <a:solidFill>
                  <a:srgbClr val="FF0000"/>
                </a:solidFill>
              </a:rPr>
              <a:t>احتياجاتها الماليـة</a:t>
            </a:r>
            <a:r>
              <a:rPr lang="ar-DZ" sz="3200" b="1" dirty="0" smtClean="0"/>
              <a:t> للقيـام بأنشطتها ووظائفها المعتادة.</a:t>
            </a:r>
            <a:endParaRPr lang="fr-FR" sz="3200" b="1"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5" name="Rectangle 1"/>
          <p:cNvSpPr>
            <a:spLocks noChangeArrowheads="1"/>
          </p:cNvSpPr>
          <p:nvPr/>
        </p:nvSpPr>
        <p:spPr bwMode="auto">
          <a:xfrm>
            <a:off x="228600" y="2133600"/>
            <a:ext cx="8534400" cy="255454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1" eaLnBrk="1" fontAlgn="base" latinLnBrk="0" hangingPunct="1">
              <a:lnSpc>
                <a:spcPct val="100000"/>
              </a:lnSpc>
              <a:spcBef>
                <a:spcPct val="0"/>
              </a:spcBef>
              <a:spcAft>
                <a:spcPct val="0"/>
              </a:spcAft>
              <a:buClrTx/>
              <a:buSzTx/>
              <a:buFontTx/>
              <a:buNone/>
              <a:tabLst/>
            </a:pPr>
            <a:r>
              <a:rPr kumimoji="0" lang="ar-DZ" sz="3200" b="1" i="0" u="none" strike="noStrike" cap="none" normalizeH="0" baseline="0" dirty="0" smtClean="0">
                <a:ln>
                  <a:noFill/>
                </a:ln>
                <a:solidFill>
                  <a:schemeClr val="tx1"/>
                </a:solidFill>
                <a:effectLst/>
                <a:latin typeface="SimplifiedArabic"/>
                <a:ea typeface="Calibri" pitchFamily="34" charset="0"/>
                <a:cs typeface="Arial" pitchFamily="34" charset="0"/>
              </a:rPr>
              <a:t>    </a:t>
            </a:r>
            <a:r>
              <a:rPr kumimoji="0" lang="ar-SA" sz="3200" b="1" i="0" u="none" strike="noStrike" cap="none" normalizeH="0" baseline="0" dirty="0" smtClean="0">
                <a:ln>
                  <a:noFill/>
                </a:ln>
                <a:solidFill>
                  <a:schemeClr val="tx1"/>
                </a:solidFill>
                <a:effectLst/>
                <a:latin typeface="SimplifiedArabic"/>
                <a:ea typeface="Calibri" pitchFamily="34" charset="0"/>
                <a:cs typeface="Arial" pitchFamily="34" charset="0"/>
              </a:rPr>
              <a:t>التمويل </a:t>
            </a:r>
            <a:r>
              <a:rPr kumimoji="0" lang="ar-DZ" sz="3200" b="1" i="0" u="none" strike="noStrike" cap="none" normalizeH="0" baseline="0" dirty="0" smtClean="0">
                <a:ln>
                  <a:noFill/>
                </a:ln>
                <a:solidFill>
                  <a:schemeClr val="tx1"/>
                </a:solidFill>
                <a:effectLst/>
                <a:latin typeface="SimplifiedArabic"/>
                <a:ea typeface="Calibri" pitchFamily="34" charset="0"/>
                <a:cs typeface="Arial" pitchFamily="34" charset="0"/>
              </a:rPr>
              <a:t>هو عملية </a:t>
            </a:r>
            <a:r>
              <a:rPr kumimoji="0" lang="ar-DZ" sz="3200" b="1" i="0" u="none" strike="noStrike" cap="none" normalizeH="0" baseline="0" dirty="0" smtClean="0">
                <a:ln>
                  <a:noFill/>
                </a:ln>
                <a:solidFill>
                  <a:srgbClr val="FF0000"/>
                </a:solidFill>
                <a:effectLst/>
                <a:latin typeface="SimplifiedArabic"/>
                <a:ea typeface="Calibri" pitchFamily="34" charset="0"/>
                <a:cs typeface="Arial" pitchFamily="34" charset="0"/>
              </a:rPr>
              <a:t>البحث والحصول </a:t>
            </a:r>
            <a:r>
              <a:rPr kumimoji="0" lang="ar-DZ" sz="3200" b="1" i="0" u="none" strike="noStrike" cap="none" normalizeH="0" baseline="0" dirty="0" smtClean="0">
                <a:ln>
                  <a:noFill/>
                </a:ln>
                <a:solidFill>
                  <a:schemeClr val="tx1"/>
                </a:solidFill>
                <a:effectLst/>
                <a:latin typeface="SimplifiedArabic"/>
                <a:ea typeface="Calibri" pitchFamily="34" charset="0"/>
                <a:cs typeface="Arial" pitchFamily="34" charset="0"/>
              </a:rPr>
              <a:t>على الأموال من </a:t>
            </a:r>
            <a:r>
              <a:rPr kumimoji="0" lang="ar-DZ" sz="3200" b="1" i="0" u="none" strike="noStrike" cap="none" normalizeH="0" baseline="0" dirty="0" smtClean="0">
                <a:ln>
                  <a:noFill/>
                </a:ln>
                <a:solidFill>
                  <a:srgbClr val="FF0000"/>
                </a:solidFill>
                <a:effectLst/>
                <a:latin typeface="SimplifiedArabic"/>
                <a:ea typeface="Calibri" pitchFamily="34" charset="0"/>
                <a:cs typeface="Arial" pitchFamily="34" charset="0"/>
              </a:rPr>
              <a:t>المصادر المتاحة</a:t>
            </a:r>
            <a:r>
              <a:rPr kumimoji="0" lang="ar-DZ" sz="3200" b="1" i="0" u="none" strike="noStrike" cap="none" normalizeH="0" baseline="0" dirty="0" smtClean="0">
                <a:ln>
                  <a:noFill/>
                </a:ln>
                <a:solidFill>
                  <a:schemeClr val="tx1"/>
                </a:solidFill>
                <a:effectLst/>
                <a:latin typeface="SimplifiedArabic"/>
                <a:ea typeface="Calibri" pitchFamily="34" charset="0"/>
                <a:cs typeface="Arial" pitchFamily="34" charset="0"/>
              </a:rPr>
              <a:t>، بما يناسب نوعية وكمية وتوقيت </a:t>
            </a:r>
            <a:r>
              <a:rPr kumimoji="0" lang="ar-DZ" sz="3200" b="1" i="0" u="none" strike="noStrike" cap="none" normalizeH="0" baseline="0" dirty="0" smtClean="0">
                <a:ln>
                  <a:noFill/>
                </a:ln>
                <a:solidFill>
                  <a:srgbClr val="FF0000"/>
                </a:solidFill>
                <a:effectLst/>
                <a:latin typeface="SimplifiedArabic"/>
                <a:ea typeface="Calibri" pitchFamily="34" charset="0"/>
                <a:cs typeface="Arial" pitchFamily="34" charset="0"/>
              </a:rPr>
              <a:t>الاحتياجات المالية </a:t>
            </a:r>
            <a:r>
              <a:rPr kumimoji="0" lang="ar-DZ" sz="3200" b="1" i="0" u="none" strike="noStrike" cap="none" normalizeH="0" baseline="0" dirty="0" smtClean="0">
                <a:ln>
                  <a:noFill/>
                </a:ln>
                <a:solidFill>
                  <a:schemeClr val="tx1"/>
                </a:solidFill>
                <a:effectLst/>
                <a:latin typeface="SimplifiedArabic"/>
                <a:ea typeface="Calibri" pitchFamily="34" charset="0"/>
                <a:cs typeface="Arial" pitchFamily="34" charset="0"/>
              </a:rPr>
              <a:t>للمؤسسة، وهو ما يتطلب تقييم تلك المصادر على أساس </a:t>
            </a:r>
            <a:r>
              <a:rPr kumimoji="0" lang="ar-DZ" sz="3200" b="1" i="0" u="none" strike="noStrike" cap="none" normalizeH="0" baseline="0" dirty="0" smtClean="0">
                <a:ln>
                  <a:noFill/>
                </a:ln>
                <a:solidFill>
                  <a:srgbClr val="FF0000"/>
                </a:solidFill>
                <a:effectLst/>
                <a:latin typeface="SimplifiedArabic"/>
                <a:ea typeface="Calibri" pitchFamily="34" charset="0"/>
                <a:cs typeface="Arial" pitchFamily="34" charset="0"/>
              </a:rPr>
              <a:t>العائد والتكلفة والمخاطرة</a:t>
            </a:r>
            <a:r>
              <a:rPr kumimoji="0" lang="ar-DZ" sz="3200" b="1" i="0" u="none" strike="noStrike" cap="none" normalizeH="0" baseline="0" dirty="0" smtClean="0">
                <a:ln>
                  <a:noFill/>
                </a:ln>
                <a:solidFill>
                  <a:schemeClr val="tx1"/>
                </a:solidFill>
                <a:effectLst/>
                <a:latin typeface="SimplifiedArabic"/>
                <a:ea typeface="Calibri" pitchFamily="34" charset="0"/>
                <a:cs typeface="Arial" pitchFamily="34" charset="0"/>
              </a:rPr>
              <a:t>، من أجل اختيار </a:t>
            </a:r>
            <a:r>
              <a:rPr kumimoji="0" lang="ar-DZ" sz="3200" b="1" i="0" u="none" strike="noStrike" cap="none" normalizeH="0" baseline="0" dirty="0" smtClean="0">
                <a:ln>
                  <a:noFill/>
                </a:ln>
                <a:solidFill>
                  <a:srgbClr val="FF0000"/>
                </a:solidFill>
                <a:effectLst/>
                <a:latin typeface="SimplifiedArabic"/>
                <a:ea typeface="Calibri" pitchFamily="34" charset="0"/>
                <a:cs typeface="Arial" pitchFamily="34" charset="0"/>
              </a:rPr>
              <a:t>المزيج</a:t>
            </a:r>
            <a:r>
              <a:rPr kumimoji="0" lang="ar-DZ" sz="3200" b="1" i="0" u="none" strike="noStrike" cap="none" normalizeH="0" baseline="0" dirty="0" smtClean="0">
                <a:ln>
                  <a:noFill/>
                </a:ln>
                <a:solidFill>
                  <a:schemeClr val="tx1"/>
                </a:solidFill>
                <a:effectLst/>
                <a:latin typeface="SimplifiedArabic"/>
                <a:ea typeface="Calibri" pitchFamily="34" charset="0"/>
                <a:cs typeface="Arial" pitchFamily="34" charset="0"/>
              </a:rPr>
              <a:t> </a:t>
            </a:r>
            <a:r>
              <a:rPr kumimoji="0" lang="ar-DZ" sz="3200" b="1" i="0" u="none" strike="noStrike" cap="none" normalizeH="0" baseline="0" dirty="0" smtClean="0">
                <a:ln>
                  <a:noFill/>
                </a:ln>
                <a:solidFill>
                  <a:srgbClr val="FF0000"/>
                </a:solidFill>
                <a:effectLst/>
                <a:latin typeface="SimplifiedArabic"/>
                <a:ea typeface="Calibri" pitchFamily="34" charset="0"/>
                <a:cs typeface="Arial" pitchFamily="34" charset="0"/>
              </a:rPr>
              <a:t>الأفضل</a:t>
            </a:r>
            <a:r>
              <a:rPr kumimoji="0" lang="ar-DZ" sz="3200" b="1" i="0" u="none" strike="noStrike" cap="none" normalizeH="0" baseline="0" dirty="0" smtClean="0">
                <a:ln>
                  <a:noFill/>
                </a:ln>
                <a:solidFill>
                  <a:schemeClr val="tx1"/>
                </a:solidFill>
                <a:effectLst/>
                <a:latin typeface="SimplifiedArabic"/>
                <a:ea typeface="Calibri" pitchFamily="34" charset="0"/>
                <a:cs typeface="Arial" pitchFamily="34" charset="0"/>
              </a:rPr>
              <a:t> منها ( ذو التكلفة الأقل).</a:t>
            </a:r>
            <a:endParaRPr kumimoji="0" lang="ar-DZ" sz="3200" b="0" i="0" u="none" strike="noStrike" cap="none" normalizeH="0" baseline="0" dirty="0" smtClean="0">
              <a:ln>
                <a:noFill/>
              </a:ln>
              <a:solidFill>
                <a:schemeClr val="tx1"/>
              </a:solidFill>
              <a:effectLst/>
              <a:latin typeface="Arial" pitchFamily="34" charset="0"/>
              <a:cs typeface="Arial" pitchFamily="34" charset="0"/>
            </a:endParaRPr>
          </a:p>
        </p:txBody>
      </p:sp>
      <p:sp>
        <p:nvSpPr>
          <p:cNvPr id="5" name="Rectangle 4"/>
          <p:cNvSpPr/>
          <p:nvPr/>
        </p:nvSpPr>
        <p:spPr>
          <a:xfrm>
            <a:off x="4992849" y="762000"/>
            <a:ext cx="3296095" cy="707886"/>
          </a:xfrm>
          <a:prstGeom prst="rect">
            <a:avLst/>
          </a:prstGeom>
        </p:spPr>
        <p:txBody>
          <a:bodyPr wrap="none">
            <a:spAutoFit/>
          </a:bodyPr>
          <a:lstStyle/>
          <a:p>
            <a:pPr indent="1588" algn="r" rtl="1">
              <a:buAutoNum type="arabicPeriod"/>
            </a:pPr>
            <a:r>
              <a:rPr lang="ar-DZ" sz="4000" b="1" dirty="0" smtClean="0">
                <a:solidFill>
                  <a:srgbClr val="FF0000"/>
                </a:solidFill>
              </a:rPr>
              <a:t> تعريف التمويل:</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4678258" y="762000"/>
            <a:ext cx="3692036" cy="707886"/>
          </a:xfrm>
          <a:prstGeom prst="rect">
            <a:avLst/>
          </a:prstGeom>
        </p:spPr>
        <p:txBody>
          <a:bodyPr wrap="none">
            <a:spAutoFit/>
          </a:bodyPr>
          <a:lstStyle/>
          <a:p>
            <a:pPr indent="1588" algn="r" rtl="1">
              <a:buFont typeface="+mj-lt"/>
              <a:buAutoNum type="arabicPeriod" startAt="2"/>
            </a:pPr>
            <a:r>
              <a:rPr lang="ar-DZ" sz="4000" b="1" dirty="0" smtClean="0">
                <a:solidFill>
                  <a:srgbClr val="FF0000"/>
                </a:solidFill>
              </a:rPr>
              <a:t> خصائص التمويل:</a:t>
            </a:r>
          </a:p>
        </p:txBody>
      </p:sp>
      <p:sp>
        <p:nvSpPr>
          <p:cNvPr id="16385" name="Rectangle 1"/>
          <p:cNvSpPr>
            <a:spLocks noChangeArrowheads="1"/>
          </p:cNvSpPr>
          <p:nvPr/>
        </p:nvSpPr>
        <p:spPr bwMode="auto">
          <a:xfrm>
            <a:off x="381000" y="1906012"/>
            <a:ext cx="8458200" cy="212365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1" eaLnBrk="1" fontAlgn="base" latinLnBrk="0" hangingPunct="1">
              <a:lnSpc>
                <a:spcPct val="100000"/>
              </a:lnSpc>
              <a:spcBef>
                <a:spcPct val="0"/>
              </a:spcBef>
              <a:spcAft>
                <a:spcPct val="0"/>
              </a:spcAft>
              <a:buClr>
                <a:srgbClr val="FF0000"/>
              </a:buClr>
              <a:buSzTx/>
              <a:tabLst>
                <a:tab pos="103188" algn="r"/>
              </a:tabLst>
            </a:pPr>
            <a:r>
              <a:rPr kumimoji="0" lang="ar-DZ" sz="3600" b="1" i="0" u="none" strike="noStrike" cap="none" normalizeH="0" baseline="0" dirty="0" smtClean="0">
                <a:ln>
                  <a:noFill/>
                </a:ln>
                <a:solidFill>
                  <a:srgbClr val="FF0000"/>
                </a:solidFill>
                <a:effectLst/>
                <a:latin typeface="SimplifiedArabic"/>
                <a:ea typeface="Calibri" pitchFamily="34" charset="0"/>
                <a:cs typeface="Arial" pitchFamily="34" charset="0"/>
              </a:rPr>
              <a:t>أ. الاستحقاق:</a:t>
            </a:r>
          </a:p>
          <a:p>
            <a:pPr marL="0" marR="0" lvl="0" indent="0" algn="justLow" defTabSz="914400" rtl="1" eaLnBrk="1" fontAlgn="base" latinLnBrk="0" hangingPunct="1">
              <a:lnSpc>
                <a:spcPct val="100000"/>
              </a:lnSpc>
              <a:spcBef>
                <a:spcPct val="0"/>
              </a:spcBef>
              <a:spcAft>
                <a:spcPct val="0"/>
              </a:spcAft>
              <a:buClr>
                <a:srgbClr val="FF0000"/>
              </a:buClr>
              <a:buSzTx/>
              <a:tabLst>
                <a:tab pos="103188" algn="r"/>
              </a:tabLst>
            </a:pPr>
            <a:r>
              <a:rPr lang="ar-DZ" sz="3200" b="1" dirty="0">
                <a:solidFill>
                  <a:srgbClr val="FF0000"/>
                </a:solidFill>
                <a:latin typeface="SimplifiedArabic"/>
                <a:ea typeface="Calibri" pitchFamily="34" charset="0"/>
                <a:cs typeface="Arial" pitchFamily="34" charset="0"/>
              </a:rPr>
              <a:t> </a:t>
            </a:r>
            <a:r>
              <a:rPr lang="ar-DZ" sz="3200" b="1" dirty="0" smtClean="0">
                <a:solidFill>
                  <a:srgbClr val="FF0000"/>
                </a:solidFill>
                <a:latin typeface="SimplifiedArabic"/>
                <a:ea typeface="Calibri" pitchFamily="34" charset="0"/>
                <a:cs typeface="Arial" pitchFamily="34" charset="0"/>
              </a:rPr>
              <a:t>  </a:t>
            </a:r>
            <a:r>
              <a:rPr kumimoji="0" lang="ar-DZ" sz="3200" b="1" i="0" u="none" strike="noStrike" cap="none" normalizeH="0" baseline="0" dirty="0" smtClean="0">
                <a:ln>
                  <a:noFill/>
                </a:ln>
                <a:solidFill>
                  <a:srgbClr val="FF0000"/>
                </a:solidFill>
                <a:effectLst/>
                <a:latin typeface="SimplifiedArabic"/>
                <a:ea typeface="Calibri" pitchFamily="34" charset="0"/>
                <a:cs typeface="Arial" pitchFamily="34" charset="0"/>
              </a:rPr>
              <a:t> </a:t>
            </a:r>
            <a:r>
              <a:rPr kumimoji="0" lang="ar-DZ" sz="3200" b="1" i="0" u="none" strike="noStrike" cap="none" normalizeH="0" baseline="0" dirty="0" smtClean="0">
                <a:ln>
                  <a:noFill/>
                </a:ln>
                <a:solidFill>
                  <a:schemeClr val="tx1"/>
                </a:solidFill>
                <a:effectLst/>
                <a:latin typeface="SimplifiedArabic"/>
                <a:ea typeface="Calibri" pitchFamily="34" charset="0"/>
                <a:cs typeface="Arial" pitchFamily="34" charset="0"/>
              </a:rPr>
              <a:t>الأموال التي تحصل عليها المؤسسة من مصادرها الخارجية، لها موعد محدد ينبغي سدادها فيه، بغض النظر عن أية اعتبارات أخرى.</a:t>
            </a:r>
            <a:endParaRPr kumimoji="0" lang="fr-FR" sz="3200" b="0" i="0" u="none" strike="noStrike" cap="none" normalizeH="0" baseline="0" dirty="0" smtClean="0">
              <a:ln>
                <a:noFill/>
              </a:ln>
              <a:solidFill>
                <a:schemeClr val="tx1"/>
              </a:solidFill>
              <a:effectLst/>
              <a:latin typeface="Arial" pitchFamily="34" charset="0"/>
              <a:cs typeface="Arial" pitchFamily="34" charset="0"/>
            </a:endParaRPr>
          </a:p>
        </p:txBody>
      </p:sp>
      <p:sp>
        <p:nvSpPr>
          <p:cNvPr id="6" name="Rectangle 1"/>
          <p:cNvSpPr>
            <a:spLocks noChangeArrowheads="1"/>
          </p:cNvSpPr>
          <p:nvPr/>
        </p:nvSpPr>
        <p:spPr bwMode="auto">
          <a:xfrm>
            <a:off x="381000" y="4373940"/>
            <a:ext cx="8458200" cy="163121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1" eaLnBrk="0" fontAlgn="base" latinLnBrk="0" hangingPunct="0">
              <a:lnSpc>
                <a:spcPct val="100000"/>
              </a:lnSpc>
              <a:spcBef>
                <a:spcPct val="0"/>
              </a:spcBef>
              <a:spcAft>
                <a:spcPct val="0"/>
              </a:spcAft>
              <a:buClr>
                <a:srgbClr val="FF0000"/>
              </a:buClr>
              <a:buSzTx/>
              <a:tabLst>
                <a:tab pos="103188" algn="r"/>
              </a:tabLst>
            </a:pPr>
            <a:r>
              <a:rPr kumimoji="0" lang="ar-DZ" sz="3600" b="1" i="0" u="none" strike="noStrike" cap="none" normalizeH="0" baseline="0" dirty="0" smtClean="0">
                <a:ln>
                  <a:noFill/>
                </a:ln>
                <a:solidFill>
                  <a:srgbClr val="FF0000"/>
                </a:solidFill>
                <a:effectLst/>
                <a:latin typeface="SimplifiedArabic"/>
                <a:ea typeface="Calibri" pitchFamily="34" charset="0"/>
                <a:cs typeface="Arial" pitchFamily="34" charset="0"/>
              </a:rPr>
              <a:t>ب. الحق على الدخل: </a:t>
            </a:r>
          </a:p>
          <a:p>
            <a:pPr marL="0" marR="0" lvl="0" indent="0" algn="justLow" defTabSz="914400" rtl="1" eaLnBrk="0" fontAlgn="base" latinLnBrk="0" hangingPunct="0">
              <a:lnSpc>
                <a:spcPct val="100000"/>
              </a:lnSpc>
              <a:spcBef>
                <a:spcPct val="0"/>
              </a:spcBef>
              <a:spcAft>
                <a:spcPct val="0"/>
              </a:spcAft>
              <a:buClr>
                <a:srgbClr val="FF0000"/>
              </a:buClr>
              <a:buSzTx/>
              <a:tabLst>
                <a:tab pos="103188" algn="r"/>
              </a:tabLst>
            </a:pPr>
            <a:r>
              <a:rPr lang="ar-DZ" sz="3200" b="1" dirty="0">
                <a:solidFill>
                  <a:srgbClr val="FF0000"/>
                </a:solidFill>
                <a:latin typeface="SimplifiedArabic"/>
                <a:ea typeface="Calibri" pitchFamily="34" charset="0"/>
                <a:cs typeface="Arial" pitchFamily="34" charset="0"/>
              </a:rPr>
              <a:t> </a:t>
            </a:r>
            <a:r>
              <a:rPr lang="ar-DZ" sz="3200" b="1" dirty="0" smtClean="0">
                <a:solidFill>
                  <a:srgbClr val="FF0000"/>
                </a:solidFill>
                <a:latin typeface="SimplifiedArabic"/>
                <a:ea typeface="Calibri" pitchFamily="34" charset="0"/>
                <a:cs typeface="Arial" pitchFamily="34" charset="0"/>
              </a:rPr>
              <a:t>   </a:t>
            </a:r>
            <a:r>
              <a:rPr kumimoji="0" lang="ar-DZ" sz="3200" b="1" i="0" u="none" strike="noStrike" cap="none" normalizeH="0" baseline="0" dirty="0" smtClean="0">
                <a:ln>
                  <a:noFill/>
                </a:ln>
                <a:solidFill>
                  <a:schemeClr val="tx1"/>
                </a:solidFill>
                <a:effectLst/>
                <a:latin typeface="SimplifiedArabic"/>
                <a:ea typeface="Calibri" pitchFamily="34" charset="0"/>
                <a:cs typeface="Arial" pitchFamily="34" charset="0"/>
              </a:rPr>
              <a:t>مصادر التمويل لها الحق الأول في الحصول على أموالها، والعوائد المترتبة عليها من سيولة أو دخل المؤسسة.</a:t>
            </a:r>
            <a:endParaRPr kumimoji="0" lang="fr-FR" sz="32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
          <p:cNvSpPr>
            <a:spLocks noChangeArrowheads="1"/>
          </p:cNvSpPr>
          <p:nvPr/>
        </p:nvSpPr>
        <p:spPr bwMode="auto">
          <a:xfrm>
            <a:off x="381000" y="1138297"/>
            <a:ext cx="8458200" cy="212365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1" eaLnBrk="0" fontAlgn="base" latinLnBrk="0" hangingPunct="0">
              <a:lnSpc>
                <a:spcPct val="100000"/>
              </a:lnSpc>
              <a:spcBef>
                <a:spcPct val="0"/>
              </a:spcBef>
              <a:spcAft>
                <a:spcPct val="0"/>
              </a:spcAft>
              <a:buClr>
                <a:srgbClr val="FF0000"/>
              </a:buClr>
              <a:buSzTx/>
              <a:tabLst>
                <a:tab pos="103188" algn="r"/>
              </a:tabLst>
            </a:pPr>
            <a:r>
              <a:rPr kumimoji="0" lang="ar-DZ" sz="3600" b="1" i="0" u="none" strike="noStrike" cap="none" normalizeH="0" baseline="0" dirty="0" smtClean="0">
                <a:ln>
                  <a:noFill/>
                </a:ln>
                <a:solidFill>
                  <a:srgbClr val="FF0000"/>
                </a:solidFill>
                <a:effectLst/>
                <a:latin typeface="SimplifiedArabic"/>
                <a:ea typeface="Calibri" pitchFamily="34" charset="0"/>
                <a:cs typeface="Arial" pitchFamily="34" charset="0"/>
              </a:rPr>
              <a:t>ج.</a:t>
            </a:r>
            <a:r>
              <a:rPr kumimoji="0" lang="ar-DZ" sz="3600" b="1" i="0" u="none" strike="noStrike" cap="none" normalizeH="0" dirty="0" smtClean="0">
                <a:ln>
                  <a:noFill/>
                </a:ln>
                <a:solidFill>
                  <a:srgbClr val="FF0000"/>
                </a:solidFill>
                <a:effectLst/>
                <a:latin typeface="SimplifiedArabic"/>
                <a:ea typeface="Calibri" pitchFamily="34" charset="0"/>
                <a:cs typeface="Arial" pitchFamily="34" charset="0"/>
              </a:rPr>
              <a:t> </a:t>
            </a:r>
            <a:r>
              <a:rPr kumimoji="0" lang="ar-DZ" sz="3600" b="1" i="0" u="none" strike="noStrike" cap="none" normalizeH="0" baseline="0" dirty="0" smtClean="0">
                <a:ln>
                  <a:noFill/>
                </a:ln>
                <a:solidFill>
                  <a:srgbClr val="FF0000"/>
                </a:solidFill>
                <a:effectLst/>
                <a:latin typeface="SimplifiedArabic"/>
                <a:ea typeface="Calibri" pitchFamily="34" charset="0"/>
                <a:cs typeface="Arial" pitchFamily="34" charset="0"/>
              </a:rPr>
              <a:t>الحق على الأصول:</a:t>
            </a:r>
          </a:p>
          <a:p>
            <a:pPr marL="0" marR="0" lvl="0" indent="0" algn="justLow" defTabSz="914400" rtl="1" eaLnBrk="0" fontAlgn="base" latinLnBrk="0" hangingPunct="0">
              <a:lnSpc>
                <a:spcPct val="100000"/>
              </a:lnSpc>
              <a:spcBef>
                <a:spcPct val="0"/>
              </a:spcBef>
              <a:spcAft>
                <a:spcPct val="0"/>
              </a:spcAft>
              <a:buClr>
                <a:srgbClr val="FF0000"/>
              </a:buClr>
              <a:buSzTx/>
              <a:tabLst>
                <a:tab pos="103188" algn="r"/>
              </a:tabLst>
            </a:pPr>
            <a:r>
              <a:rPr lang="ar-DZ" sz="3200" b="1" dirty="0">
                <a:solidFill>
                  <a:srgbClr val="FF0000"/>
                </a:solidFill>
                <a:latin typeface="SimplifiedArabic"/>
                <a:ea typeface="Calibri" pitchFamily="34" charset="0"/>
                <a:cs typeface="Arial" pitchFamily="34" charset="0"/>
              </a:rPr>
              <a:t> </a:t>
            </a:r>
            <a:r>
              <a:rPr lang="ar-DZ" sz="3200" b="1" dirty="0" smtClean="0">
                <a:solidFill>
                  <a:srgbClr val="FF0000"/>
                </a:solidFill>
                <a:latin typeface="SimplifiedArabic"/>
                <a:ea typeface="Calibri" pitchFamily="34" charset="0"/>
                <a:cs typeface="Arial" pitchFamily="34" charset="0"/>
              </a:rPr>
              <a:t>  </a:t>
            </a:r>
            <a:r>
              <a:rPr kumimoji="0" lang="ar-DZ" sz="3200" b="1" i="0" u="none" strike="noStrike" cap="none" normalizeH="0" baseline="0" dirty="0" smtClean="0">
                <a:ln>
                  <a:noFill/>
                </a:ln>
                <a:solidFill>
                  <a:srgbClr val="FF0000"/>
                </a:solidFill>
                <a:effectLst/>
                <a:latin typeface="SimplifiedArabic"/>
                <a:ea typeface="Calibri" pitchFamily="34" charset="0"/>
                <a:cs typeface="Arial" pitchFamily="34" charset="0"/>
              </a:rPr>
              <a:t> </a:t>
            </a:r>
            <a:r>
              <a:rPr kumimoji="0" lang="ar-DZ" sz="3200" b="1" i="0" u="none" strike="noStrike" cap="none" normalizeH="0" baseline="0" dirty="0" smtClean="0">
                <a:ln>
                  <a:noFill/>
                </a:ln>
                <a:solidFill>
                  <a:schemeClr val="tx1"/>
                </a:solidFill>
                <a:effectLst/>
                <a:latin typeface="SimplifiedArabic"/>
                <a:ea typeface="Calibri" pitchFamily="34" charset="0"/>
                <a:cs typeface="Arial" pitchFamily="34" charset="0"/>
              </a:rPr>
              <a:t>إذا عجزت المؤسسة عن تسديد التزاماتها لمصادر التمويل، من خلال السيولة أو الأصول المتداولة، فإنها</a:t>
            </a:r>
            <a:r>
              <a:rPr kumimoji="0" lang="ar-DZ" sz="3200" b="1" i="0" u="none" strike="noStrike" cap="none" normalizeH="0" dirty="0" smtClean="0">
                <a:ln>
                  <a:noFill/>
                </a:ln>
                <a:solidFill>
                  <a:schemeClr val="tx1"/>
                </a:solidFill>
                <a:effectLst/>
                <a:latin typeface="SimplifiedArabic"/>
                <a:ea typeface="Calibri" pitchFamily="34" charset="0"/>
                <a:cs typeface="Arial" pitchFamily="34" charset="0"/>
              </a:rPr>
              <a:t> </a:t>
            </a:r>
            <a:r>
              <a:rPr kumimoji="0" lang="ar-DZ" sz="3200" b="1" i="0" u="none" strike="noStrike" cap="none" normalizeH="0" baseline="0" dirty="0" smtClean="0">
                <a:ln>
                  <a:noFill/>
                </a:ln>
                <a:solidFill>
                  <a:schemeClr val="tx1"/>
                </a:solidFill>
                <a:effectLst/>
                <a:latin typeface="SimplifiedArabic"/>
                <a:ea typeface="Calibri" pitchFamily="34" charset="0"/>
                <a:cs typeface="Arial" pitchFamily="34" charset="0"/>
              </a:rPr>
              <a:t>تلجأ لاستخدام الأصول الثابتة للوفاء بتلك الالتزامات.</a:t>
            </a:r>
            <a:endParaRPr kumimoji="0" lang="fr-FR" sz="3200" b="0" i="0" u="none" strike="noStrike" cap="none" normalizeH="0" baseline="0" dirty="0" smtClean="0">
              <a:ln>
                <a:noFill/>
              </a:ln>
              <a:solidFill>
                <a:schemeClr val="tx1"/>
              </a:solidFill>
              <a:effectLst/>
              <a:latin typeface="Arial" pitchFamily="34" charset="0"/>
              <a:cs typeface="Arial" pitchFamily="34" charset="0"/>
            </a:endParaRPr>
          </a:p>
        </p:txBody>
      </p:sp>
      <p:sp>
        <p:nvSpPr>
          <p:cNvPr id="5" name="Rectangle 1"/>
          <p:cNvSpPr>
            <a:spLocks noChangeArrowheads="1"/>
          </p:cNvSpPr>
          <p:nvPr/>
        </p:nvSpPr>
        <p:spPr bwMode="auto">
          <a:xfrm>
            <a:off x="381000" y="3688140"/>
            <a:ext cx="8458200" cy="212365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1" eaLnBrk="0" fontAlgn="base" latinLnBrk="0" hangingPunct="0">
              <a:lnSpc>
                <a:spcPct val="100000"/>
              </a:lnSpc>
              <a:spcBef>
                <a:spcPct val="0"/>
              </a:spcBef>
              <a:spcAft>
                <a:spcPct val="0"/>
              </a:spcAft>
              <a:buClr>
                <a:srgbClr val="FF0000"/>
              </a:buClr>
              <a:buSzTx/>
              <a:tabLst>
                <a:tab pos="103188" algn="r"/>
              </a:tabLst>
            </a:pPr>
            <a:r>
              <a:rPr kumimoji="0" lang="ar-DZ" sz="3600" b="1" i="0" u="none" strike="noStrike" cap="none" normalizeH="0" baseline="0" dirty="0" smtClean="0">
                <a:ln>
                  <a:noFill/>
                </a:ln>
                <a:solidFill>
                  <a:srgbClr val="FF0000"/>
                </a:solidFill>
                <a:effectLst/>
                <a:latin typeface="SimplifiedArabic"/>
                <a:ea typeface="Calibri" pitchFamily="34" charset="0"/>
                <a:cs typeface="Arial" pitchFamily="34" charset="0"/>
              </a:rPr>
              <a:t>د. الملاءمة:</a:t>
            </a:r>
          </a:p>
          <a:p>
            <a:pPr marL="0" marR="0" lvl="0" indent="0" algn="justLow" defTabSz="914400" rtl="1" eaLnBrk="0" fontAlgn="base" latinLnBrk="0" hangingPunct="0">
              <a:lnSpc>
                <a:spcPct val="100000"/>
              </a:lnSpc>
              <a:spcBef>
                <a:spcPct val="0"/>
              </a:spcBef>
              <a:spcAft>
                <a:spcPct val="0"/>
              </a:spcAft>
              <a:buClr>
                <a:srgbClr val="FF0000"/>
              </a:buClr>
              <a:buSzTx/>
              <a:tabLst>
                <a:tab pos="103188" algn="r"/>
              </a:tabLst>
            </a:pPr>
            <a:r>
              <a:rPr lang="ar-DZ" sz="3200" b="1" dirty="0">
                <a:solidFill>
                  <a:srgbClr val="FF0000"/>
                </a:solidFill>
                <a:latin typeface="SimplifiedArabic"/>
                <a:ea typeface="Calibri" pitchFamily="34" charset="0"/>
                <a:cs typeface="Arial" pitchFamily="34" charset="0"/>
              </a:rPr>
              <a:t> </a:t>
            </a:r>
            <a:r>
              <a:rPr lang="ar-DZ" sz="3200" b="1" dirty="0" smtClean="0">
                <a:solidFill>
                  <a:srgbClr val="FF0000"/>
                </a:solidFill>
                <a:latin typeface="SimplifiedArabic"/>
                <a:ea typeface="Calibri" pitchFamily="34" charset="0"/>
                <a:cs typeface="Arial" pitchFamily="34" charset="0"/>
              </a:rPr>
              <a:t>   </a:t>
            </a:r>
            <a:r>
              <a:rPr kumimoji="0" lang="ar-DZ" sz="3200" b="1" i="0" u="none" strike="noStrike" cap="none" normalizeH="0" baseline="0" dirty="0" smtClean="0">
                <a:ln>
                  <a:noFill/>
                </a:ln>
                <a:solidFill>
                  <a:schemeClr val="tx1"/>
                </a:solidFill>
                <a:effectLst/>
                <a:latin typeface="SimplifiedArabic"/>
                <a:ea typeface="Calibri" pitchFamily="34" charset="0"/>
                <a:cs typeface="Arial" pitchFamily="34" charset="0"/>
              </a:rPr>
              <a:t>تنوع مصادر التمويل يعطي للمؤسسة الفرصة لاختيار المصادر التي تناسب احتياجاتها المالية، من حيث الكمية والتوقيت والشروط.</a:t>
            </a:r>
            <a:endParaRPr kumimoji="0" lang="ar-DZ" sz="32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Rectangle 1"/>
          <p:cNvSpPr>
            <a:spLocks noChangeArrowheads="1"/>
          </p:cNvSpPr>
          <p:nvPr/>
        </p:nvSpPr>
        <p:spPr bwMode="auto">
          <a:xfrm>
            <a:off x="5029200" y="496669"/>
            <a:ext cx="3733800" cy="70788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tab pos="103188" algn="r"/>
                <a:tab pos="160338" algn="r"/>
              </a:tabLst>
            </a:pPr>
            <a:r>
              <a:rPr lang="ar-DZ" sz="4000" b="1" dirty="0" smtClean="0">
                <a:solidFill>
                  <a:srgbClr val="FF0000"/>
                </a:solidFill>
                <a:latin typeface="SimplifiedArabic"/>
                <a:ea typeface="Calibri" pitchFamily="34" charset="0"/>
                <a:cs typeface="Arial" pitchFamily="34" charset="0"/>
              </a:rPr>
              <a:t>3. </a:t>
            </a:r>
            <a:r>
              <a:rPr kumimoji="0" lang="ar-DZ" sz="4000" b="1" i="0" u="none" strike="noStrike" cap="none" normalizeH="0" baseline="0" dirty="0" smtClean="0">
                <a:ln>
                  <a:noFill/>
                </a:ln>
                <a:solidFill>
                  <a:srgbClr val="FF0000"/>
                </a:solidFill>
                <a:effectLst/>
                <a:latin typeface="SimplifiedArabic"/>
                <a:ea typeface="Calibri" pitchFamily="34" charset="0"/>
                <a:cs typeface="Arial" pitchFamily="34" charset="0"/>
              </a:rPr>
              <a:t>مبادئ التمويل:</a:t>
            </a:r>
            <a:endParaRPr kumimoji="0" lang="ar-DZ" sz="4000" b="0" i="0" u="none" strike="noStrike" cap="none" normalizeH="0" baseline="0" dirty="0" smtClean="0">
              <a:ln>
                <a:noFill/>
              </a:ln>
              <a:solidFill>
                <a:srgbClr val="FF0000"/>
              </a:solidFill>
              <a:effectLst/>
              <a:latin typeface="Arial" pitchFamily="34" charset="0"/>
              <a:cs typeface="Arial" pitchFamily="34" charset="0"/>
            </a:endParaRPr>
          </a:p>
        </p:txBody>
      </p:sp>
      <p:sp>
        <p:nvSpPr>
          <p:cNvPr id="5" name="Rectangle 1"/>
          <p:cNvSpPr>
            <a:spLocks noChangeArrowheads="1"/>
          </p:cNvSpPr>
          <p:nvPr/>
        </p:nvSpPr>
        <p:spPr bwMode="auto">
          <a:xfrm>
            <a:off x="304800" y="1337370"/>
            <a:ext cx="8458200" cy="212365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1" eaLnBrk="0" fontAlgn="base" latinLnBrk="0" hangingPunct="0">
              <a:lnSpc>
                <a:spcPct val="100000"/>
              </a:lnSpc>
              <a:spcBef>
                <a:spcPct val="0"/>
              </a:spcBef>
              <a:spcAft>
                <a:spcPct val="0"/>
              </a:spcAft>
              <a:buClr>
                <a:srgbClr val="FF0000"/>
              </a:buClr>
              <a:buSzTx/>
              <a:tabLst>
                <a:tab pos="103188" algn="r"/>
                <a:tab pos="160338" algn="r"/>
              </a:tabLst>
            </a:pPr>
            <a:r>
              <a:rPr kumimoji="0" lang="ar-DZ" sz="3600" b="1" i="0" u="none" strike="noStrike" cap="none" normalizeH="0" dirty="0" smtClean="0">
                <a:ln>
                  <a:noFill/>
                </a:ln>
                <a:solidFill>
                  <a:srgbClr val="FF0000"/>
                </a:solidFill>
                <a:effectLst/>
                <a:latin typeface="SimplifiedArabic"/>
                <a:ea typeface="Calibri" pitchFamily="34" charset="0"/>
                <a:cs typeface="Arial" pitchFamily="34" charset="0"/>
              </a:rPr>
              <a:t>أ. </a:t>
            </a:r>
            <a:r>
              <a:rPr kumimoji="0" lang="ar-DZ" sz="3600" b="1" i="0" u="none" strike="noStrike" cap="none" normalizeH="0" baseline="0" dirty="0" smtClean="0">
                <a:ln>
                  <a:noFill/>
                </a:ln>
                <a:solidFill>
                  <a:srgbClr val="FF0000"/>
                </a:solidFill>
                <a:effectLst/>
                <a:latin typeface="SimplifiedArabic"/>
                <a:ea typeface="Calibri" pitchFamily="34" charset="0"/>
                <a:cs typeface="Arial" pitchFamily="34" charset="0"/>
              </a:rPr>
              <a:t>الموازنة بين المخاطرة والعائد: </a:t>
            </a:r>
          </a:p>
          <a:p>
            <a:pPr marL="0" marR="0" lvl="0" indent="0" algn="justLow" defTabSz="914400" rtl="1" eaLnBrk="0" fontAlgn="base" latinLnBrk="0" hangingPunct="0">
              <a:lnSpc>
                <a:spcPct val="100000"/>
              </a:lnSpc>
              <a:spcBef>
                <a:spcPct val="0"/>
              </a:spcBef>
              <a:spcAft>
                <a:spcPct val="0"/>
              </a:spcAft>
              <a:buClr>
                <a:srgbClr val="FF0000"/>
              </a:buClr>
              <a:buSzTx/>
              <a:tabLst>
                <a:tab pos="103188" algn="r"/>
                <a:tab pos="160338" algn="r"/>
              </a:tabLst>
            </a:pPr>
            <a:r>
              <a:rPr lang="ar-DZ" sz="3200" b="1" dirty="0">
                <a:solidFill>
                  <a:srgbClr val="FF0000"/>
                </a:solidFill>
                <a:latin typeface="SimplifiedArabic"/>
                <a:ea typeface="Calibri" pitchFamily="34" charset="0"/>
                <a:cs typeface="Arial" pitchFamily="34" charset="0"/>
              </a:rPr>
              <a:t> </a:t>
            </a:r>
            <a:r>
              <a:rPr lang="ar-DZ" sz="3200" b="1" dirty="0" smtClean="0">
                <a:solidFill>
                  <a:srgbClr val="FF0000"/>
                </a:solidFill>
                <a:latin typeface="SimplifiedArabic"/>
                <a:ea typeface="Calibri" pitchFamily="34" charset="0"/>
                <a:cs typeface="Arial" pitchFamily="34" charset="0"/>
              </a:rPr>
              <a:t>   </a:t>
            </a:r>
            <a:r>
              <a:rPr kumimoji="0" lang="ar-DZ" sz="3200" b="1" i="0" u="none" strike="noStrike" cap="none" normalizeH="0" baseline="0" dirty="0" smtClean="0">
                <a:ln>
                  <a:noFill/>
                </a:ln>
                <a:solidFill>
                  <a:schemeClr val="tx1"/>
                </a:solidFill>
                <a:effectLst/>
                <a:latin typeface="SimplifiedArabic"/>
                <a:ea typeface="Calibri" pitchFamily="34" charset="0"/>
                <a:cs typeface="Arial" pitchFamily="34" charset="0"/>
              </a:rPr>
              <a:t>لا يجب استخدام مصادر تمويل ذات مخاطر مالية إضافية، ما لم يكن هناك عائد إضافي متوقع من استخدام أو توظيف تلك الأموال.</a:t>
            </a:r>
            <a:endParaRPr kumimoji="0" lang="ar-DZ" sz="3200" b="0" i="0" u="none" strike="noStrike" cap="none" normalizeH="0" baseline="0" dirty="0" smtClean="0">
              <a:ln>
                <a:noFill/>
              </a:ln>
              <a:solidFill>
                <a:schemeClr val="tx1"/>
              </a:solidFill>
              <a:effectLst/>
              <a:latin typeface="Arial" pitchFamily="34" charset="0"/>
              <a:cs typeface="Arial" pitchFamily="34" charset="0"/>
            </a:endParaRPr>
          </a:p>
        </p:txBody>
      </p:sp>
      <p:sp>
        <p:nvSpPr>
          <p:cNvPr id="6" name="Rectangle 1"/>
          <p:cNvSpPr>
            <a:spLocks noChangeArrowheads="1"/>
          </p:cNvSpPr>
          <p:nvPr/>
        </p:nvSpPr>
        <p:spPr bwMode="auto">
          <a:xfrm>
            <a:off x="304800" y="4033897"/>
            <a:ext cx="8458200" cy="212365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1" eaLnBrk="0" fontAlgn="base" latinLnBrk="0" hangingPunct="0">
              <a:lnSpc>
                <a:spcPct val="100000"/>
              </a:lnSpc>
              <a:spcBef>
                <a:spcPct val="0"/>
              </a:spcBef>
              <a:spcAft>
                <a:spcPct val="0"/>
              </a:spcAft>
              <a:buClr>
                <a:srgbClr val="FF0000"/>
              </a:buClr>
              <a:buSzTx/>
              <a:tabLst>
                <a:tab pos="103188" algn="r"/>
                <a:tab pos="160338" algn="r"/>
              </a:tabLst>
            </a:pPr>
            <a:r>
              <a:rPr kumimoji="0" lang="ar-DZ" sz="3600" b="1" i="0" u="none" strike="noStrike" cap="none" normalizeH="0" baseline="0" dirty="0" smtClean="0">
                <a:ln>
                  <a:noFill/>
                </a:ln>
                <a:solidFill>
                  <a:srgbClr val="FF0000"/>
                </a:solidFill>
                <a:effectLst/>
                <a:latin typeface="SimplifiedArabic"/>
                <a:ea typeface="Calibri" pitchFamily="34" charset="0"/>
                <a:cs typeface="Arial" pitchFamily="34" charset="0"/>
              </a:rPr>
              <a:t>ب. اعتبار القيمة الزمنية للنقود:</a:t>
            </a:r>
          </a:p>
          <a:p>
            <a:pPr marL="0" marR="0" lvl="0" indent="0" algn="justLow" defTabSz="914400" rtl="1" eaLnBrk="0" fontAlgn="base" latinLnBrk="0" hangingPunct="0">
              <a:lnSpc>
                <a:spcPct val="100000"/>
              </a:lnSpc>
              <a:spcBef>
                <a:spcPct val="0"/>
              </a:spcBef>
              <a:spcAft>
                <a:spcPct val="0"/>
              </a:spcAft>
              <a:buClr>
                <a:srgbClr val="FF0000"/>
              </a:buClr>
              <a:buSzTx/>
              <a:tabLst>
                <a:tab pos="103188" algn="r"/>
                <a:tab pos="160338" algn="r"/>
              </a:tabLst>
            </a:pPr>
            <a:r>
              <a:rPr lang="ar-DZ" sz="3200" b="1" dirty="0">
                <a:solidFill>
                  <a:srgbClr val="FF0000"/>
                </a:solidFill>
                <a:latin typeface="SimplifiedArabic"/>
                <a:ea typeface="Calibri" pitchFamily="34" charset="0"/>
                <a:cs typeface="Arial" pitchFamily="34" charset="0"/>
              </a:rPr>
              <a:t> </a:t>
            </a:r>
            <a:r>
              <a:rPr lang="ar-DZ" sz="3200" b="1" dirty="0" smtClean="0">
                <a:solidFill>
                  <a:srgbClr val="FF0000"/>
                </a:solidFill>
                <a:latin typeface="SimplifiedArabic"/>
                <a:ea typeface="Calibri" pitchFamily="34" charset="0"/>
                <a:cs typeface="Arial" pitchFamily="34" charset="0"/>
              </a:rPr>
              <a:t>  </a:t>
            </a:r>
            <a:r>
              <a:rPr kumimoji="0" lang="ar-DZ" sz="3200" b="1" i="0" u="none" strike="noStrike" cap="none" normalizeH="0" baseline="0" dirty="0" smtClean="0">
                <a:ln>
                  <a:noFill/>
                </a:ln>
                <a:solidFill>
                  <a:srgbClr val="FF0000"/>
                </a:solidFill>
                <a:effectLst/>
                <a:latin typeface="SimplifiedArabic"/>
                <a:ea typeface="Calibri" pitchFamily="34" charset="0"/>
                <a:cs typeface="Arial" pitchFamily="34" charset="0"/>
              </a:rPr>
              <a:t> </a:t>
            </a:r>
            <a:r>
              <a:rPr kumimoji="0" lang="ar-DZ" sz="3200" b="1" i="0" u="none" strike="noStrike" cap="none" normalizeH="0" baseline="0" dirty="0" smtClean="0">
                <a:ln>
                  <a:noFill/>
                </a:ln>
                <a:effectLst/>
                <a:latin typeface="SimplifiedArabic"/>
                <a:ea typeface="Calibri" pitchFamily="34" charset="0"/>
                <a:cs typeface="Arial" pitchFamily="34" charset="0"/>
              </a:rPr>
              <a:t>بما</a:t>
            </a:r>
            <a:r>
              <a:rPr kumimoji="0" lang="ar-DZ" sz="3200" b="1" i="0" u="none" strike="noStrike" cap="none" normalizeH="0" baseline="0" dirty="0" smtClean="0">
                <a:ln>
                  <a:noFill/>
                </a:ln>
                <a:solidFill>
                  <a:srgbClr val="FF0000"/>
                </a:solidFill>
                <a:effectLst/>
                <a:latin typeface="SimplifiedArabic"/>
                <a:ea typeface="Calibri" pitchFamily="34" charset="0"/>
                <a:cs typeface="Arial" pitchFamily="34" charset="0"/>
              </a:rPr>
              <a:t> </a:t>
            </a:r>
            <a:r>
              <a:rPr kumimoji="0" lang="ar-DZ" sz="3200" b="1" i="0" u="none" strike="noStrike" cap="none" normalizeH="0" baseline="0" dirty="0" smtClean="0">
                <a:ln>
                  <a:noFill/>
                </a:ln>
                <a:solidFill>
                  <a:schemeClr val="tx1"/>
                </a:solidFill>
                <a:effectLst/>
                <a:latin typeface="SimplifiedArabic"/>
                <a:ea typeface="Calibri" pitchFamily="34" charset="0"/>
                <a:cs typeface="Arial" pitchFamily="34" charset="0"/>
              </a:rPr>
              <a:t>أن الوحدة النقدية التي يتم الحصول عليها الآن أعلى من قيمة الوحدة النقدية التي يمكن الحصول عليها مستقبلا، لذا من الأفضل السعي للحصول على الأموال مبكرا كلما كان ذلك ممكنا.</a:t>
            </a:r>
            <a:endParaRPr kumimoji="0" lang="ar-DZ" sz="32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
          <p:cNvSpPr>
            <a:spLocks noChangeArrowheads="1"/>
          </p:cNvSpPr>
          <p:nvPr/>
        </p:nvSpPr>
        <p:spPr bwMode="auto">
          <a:xfrm>
            <a:off x="304800" y="762000"/>
            <a:ext cx="8458200" cy="310854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1" eaLnBrk="0" fontAlgn="base" latinLnBrk="0" hangingPunct="0">
              <a:lnSpc>
                <a:spcPct val="100000"/>
              </a:lnSpc>
              <a:spcBef>
                <a:spcPct val="0"/>
              </a:spcBef>
              <a:spcAft>
                <a:spcPct val="0"/>
              </a:spcAft>
              <a:buClr>
                <a:srgbClr val="FF0000"/>
              </a:buClr>
              <a:buSzTx/>
              <a:tabLst>
                <a:tab pos="103188" algn="r"/>
                <a:tab pos="160338" algn="r"/>
              </a:tabLst>
            </a:pPr>
            <a:r>
              <a:rPr kumimoji="0" lang="ar-DZ" sz="3600" b="1" i="0" u="none" strike="noStrike" cap="none" normalizeH="0" baseline="0" dirty="0" smtClean="0">
                <a:ln>
                  <a:noFill/>
                </a:ln>
                <a:solidFill>
                  <a:srgbClr val="FF0000"/>
                </a:solidFill>
                <a:effectLst/>
                <a:latin typeface="SimplifiedArabic"/>
                <a:ea typeface="Calibri" pitchFamily="34" charset="0"/>
                <a:cs typeface="Arial" pitchFamily="34" charset="0"/>
              </a:rPr>
              <a:t>ج. كفاءة السوق المالي: </a:t>
            </a:r>
          </a:p>
          <a:p>
            <a:pPr marL="0" marR="0" lvl="0" indent="0" algn="justLow" defTabSz="914400" rtl="1" eaLnBrk="0" fontAlgn="base" latinLnBrk="0" hangingPunct="0">
              <a:lnSpc>
                <a:spcPct val="100000"/>
              </a:lnSpc>
              <a:spcBef>
                <a:spcPct val="0"/>
              </a:spcBef>
              <a:spcAft>
                <a:spcPct val="0"/>
              </a:spcAft>
              <a:buClr>
                <a:srgbClr val="FF0000"/>
              </a:buClr>
              <a:buSzTx/>
              <a:tabLst>
                <a:tab pos="103188" algn="r"/>
                <a:tab pos="160338" algn="r"/>
              </a:tabLst>
            </a:pPr>
            <a:r>
              <a:rPr lang="ar-DZ" sz="3200" b="1" dirty="0">
                <a:solidFill>
                  <a:srgbClr val="FF0000"/>
                </a:solidFill>
                <a:latin typeface="SimplifiedArabic"/>
                <a:ea typeface="Calibri" pitchFamily="34" charset="0"/>
                <a:cs typeface="Arial" pitchFamily="34" charset="0"/>
              </a:rPr>
              <a:t> </a:t>
            </a:r>
            <a:r>
              <a:rPr lang="ar-DZ" sz="3200" b="1" dirty="0" smtClean="0">
                <a:solidFill>
                  <a:srgbClr val="FF0000"/>
                </a:solidFill>
                <a:latin typeface="SimplifiedArabic"/>
                <a:ea typeface="Calibri" pitchFamily="34" charset="0"/>
                <a:cs typeface="Arial" pitchFamily="34" charset="0"/>
              </a:rPr>
              <a:t>   </a:t>
            </a:r>
            <a:r>
              <a:rPr kumimoji="0" lang="ar-DZ" sz="3200" b="1" i="0" u="none" strike="noStrike" cap="none" normalizeH="0" baseline="0" dirty="0" smtClean="0">
                <a:ln>
                  <a:noFill/>
                </a:ln>
                <a:effectLst/>
                <a:latin typeface="SimplifiedArabic"/>
                <a:ea typeface="Calibri" pitchFamily="34" charset="0"/>
                <a:cs typeface="Arial" pitchFamily="34" charset="0"/>
              </a:rPr>
              <a:t>السوق</a:t>
            </a:r>
            <a:r>
              <a:rPr kumimoji="0" lang="ar-DZ" sz="3200" b="1" i="0" u="none" strike="noStrike" cap="none" normalizeH="0" baseline="0" dirty="0" smtClean="0">
                <a:ln>
                  <a:noFill/>
                </a:ln>
                <a:solidFill>
                  <a:srgbClr val="FF0000"/>
                </a:solidFill>
                <a:effectLst/>
                <a:latin typeface="SimplifiedArabic"/>
                <a:ea typeface="Calibri" pitchFamily="34" charset="0"/>
                <a:cs typeface="Arial" pitchFamily="34" charset="0"/>
              </a:rPr>
              <a:t> </a:t>
            </a:r>
            <a:r>
              <a:rPr kumimoji="0" lang="ar-DZ" sz="3200" b="1" i="0" u="none" strike="noStrike" cap="none" normalizeH="0" baseline="0" dirty="0" smtClean="0">
                <a:ln>
                  <a:noFill/>
                </a:ln>
                <a:solidFill>
                  <a:schemeClr val="tx1"/>
                </a:solidFill>
                <a:effectLst/>
                <a:latin typeface="SimplifiedArabic"/>
                <a:ea typeface="Calibri" pitchFamily="34" charset="0"/>
                <a:cs typeface="Arial" pitchFamily="34" charset="0"/>
              </a:rPr>
              <a:t>المالي الكفؤ</a:t>
            </a:r>
            <a:r>
              <a:rPr kumimoji="0" lang="ar-DZ" sz="3200" b="1" i="0" u="none" strike="noStrike" cap="none" normalizeH="0" dirty="0" smtClean="0">
                <a:ln>
                  <a:noFill/>
                </a:ln>
                <a:solidFill>
                  <a:schemeClr val="tx1"/>
                </a:solidFill>
                <a:effectLst/>
                <a:latin typeface="SimplifiedArabic"/>
                <a:ea typeface="Calibri" pitchFamily="34" charset="0"/>
                <a:cs typeface="Arial" pitchFamily="34" charset="0"/>
              </a:rPr>
              <a:t> </a:t>
            </a:r>
            <a:r>
              <a:rPr kumimoji="0" lang="ar-DZ" sz="3200" b="1" i="0" u="none" strike="noStrike" cap="none" normalizeH="0" baseline="0" dirty="0" smtClean="0">
                <a:ln>
                  <a:noFill/>
                </a:ln>
                <a:solidFill>
                  <a:schemeClr val="tx1"/>
                </a:solidFill>
                <a:effectLst/>
                <a:latin typeface="SimplifiedArabic"/>
                <a:ea typeface="Calibri" pitchFamily="34" charset="0"/>
                <a:cs typeface="Arial" pitchFamily="34" charset="0"/>
              </a:rPr>
              <a:t>هو السوق الذي الذي تعكس فيه قيم الأصول المالية ( سندات وأسهم) في أية لحظة مقدار المعلومات المتاحة للجمهور، وتسمح كفاءة الأسواق المالية بقياس ثروة حملة الأسهم، وهو الشرط الأساسي لتعظيم هذه الثروة، وهو الهدف الأساسي للتمويل.</a:t>
            </a:r>
            <a:endParaRPr kumimoji="0" lang="ar-DZ" sz="3200" b="0" i="0" u="none" strike="noStrike" cap="none" normalizeH="0" baseline="0" dirty="0" smtClean="0">
              <a:ln>
                <a:noFill/>
              </a:ln>
              <a:solidFill>
                <a:schemeClr val="tx1"/>
              </a:solidFill>
              <a:effectLst/>
              <a:latin typeface="Arial" pitchFamily="34" charset="0"/>
              <a:cs typeface="Arial" pitchFamily="34" charset="0"/>
            </a:endParaRPr>
          </a:p>
        </p:txBody>
      </p:sp>
      <p:sp>
        <p:nvSpPr>
          <p:cNvPr id="5" name="Rectangle 1"/>
          <p:cNvSpPr>
            <a:spLocks noChangeArrowheads="1"/>
          </p:cNvSpPr>
          <p:nvPr/>
        </p:nvSpPr>
        <p:spPr bwMode="auto">
          <a:xfrm>
            <a:off x="304800" y="4186297"/>
            <a:ext cx="8458200" cy="212365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1" eaLnBrk="0" fontAlgn="base" latinLnBrk="0" hangingPunct="0">
              <a:lnSpc>
                <a:spcPct val="100000"/>
              </a:lnSpc>
              <a:spcBef>
                <a:spcPct val="0"/>
              </a:spcBef>
              <a:spcAft>
                <a:spcPct val="0"/>
              </a:spcAft>
              <a:buClr>
                <a:srgbClr val="FF0000"/>
              </a:buClr>
              <a:buSzTx/>
              <a:tabLst>
                <a:tab pos="103188" algn="r"/>
                <a:tab pos="160338" algn="r"/>
              </a:tabLst>
            </a:pPr>
            <a:r>
              <a:rPr kumimoji="0" lang="ar-DZ" sz="3600" b="1" i="0" u="none" strike="noStrike" cap="none" normalizeH="0" baseline="0" dirty="0" smtClean="0">
                <a:ln>
                  <a:noFill/>
                </a:ln>
                <a:solidFill>
                  <a:srgbClr val="FF0000"/>
                </a:solidFill>
                <a:effectLst/>
                <a:latin typeface="SimplifiedArabic"/>
                <a:ea typeface="Calibri" pitchFamily="34" charset="0"/>
                <a:cs typeface="Arial" pitchFamily="34" charset="0"/>
              </a:rPr>
              <a:t>د. اعتبار التأثير الضريبي:</a:t>
            </a:r>
          </a:p>
          <a:p>
            <a:pPr marL="0" marR="0" lvl="0" indent="0" algn="justLow" defTabSz="914400" rtl="1" eaLnBrk="0" fontAlgn="base" latinLnBrk="0" hangingPunct="0">
              <a:lnSpc>
                <a:spcPct val="100000"/>
              </a:lnSpc>
              <a:spcBef>
                <a:spcPct val="0"/>
              </a:spcBef>
              <a:spcAft>
                <a:spcPct val="0"/>
              </a:spcAft>
              <a:buClr>
                <a:srgbClr val="FF0000"/>
              </a:buClr>
              <a:buSzTx/>
              <a:tabLst>
                <a:tab pos="103188" algn="r"/>
                <a:tab pos="160338" algn="r"/>
              </a:tabLst>
            </a:pPr>
            <a:r>
              <a:rPr lang="ar-DZ" sz="3200" b="1" dirty="0">
                <a:solidFill>
                  <a:srgbClr val="FF0000"/>
                </a:solidFill>
                <a:latin typeface="SimplifiedArabic"/>
                <a:ea typeface="Calibri" pitchFamily="34" charset="0"/>
                <a:cs typeface="Arial" pitchFamily="34" charset="0"/>
              </a:rPr>
              <a:t> </a:t>
            </a:r>
            <a:r>
              <a:rPr lang="ar-DZ" sz="3200" b="1" dirty="0" smtClean="0">
                <a:solidFill>
                  <a:srgbClr val="FF0000"/>
                </a:solidFill>
                <a:latin typeface="SimplifiedArabic"/>
                <a:ea typeface="Calibri" pitchFamily="34" charset="0"/>
                <a:cs typeface="Arial" pitchFamily="34" charset="0"/>
              </a:rPr>
              <a:t>   </a:t>
            </a:r>
            <a:r>
              <a:rPr kumimoji="0" lang="ar-DZ" sz="3200" b="1" i="0" u="none" strike="noStrike" cap="none" normalizeH="0" baseline="0" dirty="0" smtClean="0">
                <a:ln>
                  <a:noFill/>
                </a:ln>
                <a:solidFill>
                  <a:srgbClr val="FF0000"/>
                </a:solidFill>
                <a:effectLst/>
                <a:latin typeface="SimplifiedArabic"/>
                <a:ea typeface="Calibri" pitchFamily="34" charset="0"/>
                <a:cs typeface="Arial" pitchFamily="34" charset="0"/>
              </a:rPr>
              <a:t> </a:t>
            </a:r>
            <a:r>
              <a:rPr kumimoji="0" lang="ar-DZ" sz="3200" b="1" i="0" u="none" strike="noStrike" cap="none" normalizeH="0" baseline="0" dirty="0" smtClean="0">
                <a:ln>
                  <a:noFill/>
                </a:ln>
                <a:solidFill>
                  <a:schemeClr val="tx1"/>
                </a:solidFill>
                <a:effectLst/>
                <a:latin typeface="SimplifiedArabic"/>
                <a:ea typeface="Calibri" pitchFamily="34" charset="0"/>
                <a:cs typeface="Arial" pitchFamily="34" charset="0"/>
              </a:rPr>
              <a:t>عند اتخاذ أي قرار تمويلي، يجب الأخذ في الاعتبار التأثير الضريبي على هذا القرار، أي أن جميع التدفقات النقدية يجب أن تحسب بعد خصم الضريبة على الأرباح.</a:t>
            </a:r>
            <a:endParaRPr kumimoji="0" lang="ar-DZ" sz="32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
          <p:cNvSpPr>
            <a:spLocks noChangeArrowheads="1"/>
          </p:cNvSpPr>
          <p:nvPr/>
        </p:nvSpPr>
        <p:spPr bwMode="auto">
          <a:xfrm>
            <a:off x="304800" y="1261408"/>
            <a:ext cx="8458200" cy="409342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1" eaLnBrk="0" fontAlgn="base" latinLnBrk="0" hangingPunct="0">
              <a:lnSpc>
                <a:spcPct val="100000"/>
              </a:lnSpc>
              <a:spcBef>
                <a:spcPct val="0"/>
              </a:spcBef>
              <a:spcAft>
                <a:spcPct val="0"/>
              </a:spcAft>
              <a:buClr>
                <a:srgbClr val="FF0000"/>
              </a:buClr>
              <a:buSzTx/>
              <a:tabLst>
                <a:tab pos="103188" algn="r"/>
                <a:tab pos="160338" algn="r"/>
              </a:tabLst>
            </a:pPr>
            <a:r>
              <a:rPr kumimoji="0" lang="ar-DZ" sz="3600" b="1" i="0" u="none" strike="noStrike" cap="none" normalizeH="0" baseline="0" dirty="0" smtClean="0">
                <a:ln>
                  <a:noFill/>
                </a:ln>
                <a:solidFill>
                  <a:srgbClr val="FF0000"/>
                </a:solidFill>
                <a:effectLst/>
                <a:latin typeface="SimplifiedArabic"/>
                <a:ea typeface="Calibri" pitchFamily="34" charset="0"/>
                <a:cs typeface="Arial" pitchFamily="34" charset="0"/>
              </a:rPr>
              <a:t>هـ. مشكلة الوكالة: </a:t>
            </a:r>
          </a:p>
          <a:p>
            <a:pPr marL="0" marR="0" lvl="0" indent="0" algn="justLow" defTabSz="914400" rtl="1" eaLnBrk="0" fontAlgn="base" latinLnBrk="0" hangingPunct="0">
              <a:lnSpc>
                <a:spcPct val="100000"/>
              </a:lnSpc>
              <a:spcBef>
                <a:spcPct val="0"/>
              </a:spcBef>
              <a:spcAft>
                <a:spcPct val="0"/>
              </a:spcAft>
              <a:buClr>
                <a:srgbClr val="FF0000"/>
              </a:buClr>
              <a:buSzTx/>
              <a:tabLst>
                <a:tab pos="103188" algn="r"/>
                <a:tab pos="160338" algn="r"/>
              </a:tabLst>
            </a:pPr>
            <a:r>
              <a:rPr lang="ar-DZ" sz="3200" b="1" dirty="0">
                <a:solidFill>
                  <a:srgbClr val="FF0000"/>
                </a:solidFill>
                <a:latin typeface="SimplifiedArabic"/>
                <a:ea typeface="Calibri" pitchFamily="34" charset="0"/>
                <a:cs typeface="Arial" pitchFamily="34" charset="0"/>
              </a:rPr>
              <a:t> </a:t>
            </a:r>
            <a:r>
              <a:rPr lang="ar-DZ" sz="3200" b="1" dirty="0" smtClean="0">
                <a:solidFill>
                  <a:srgbClr val="FF0000"/>
                </a:solidFill>
                <a:latin typeface="SimplifiedArabic"/>
                <a:ea typeface="Calibri" pitchFamily="34" charset="0"/>
                <a:cs typeface="Arial" pitchFamily="34" charset="0"/>
              </a:rPr>
              <a:t>    </a:t>
            </a:r>
            <a:r>
              <a:rPr kumimoji="0" lang="ar-DZ" sz="3200" b="1" i="0" u="none" strike="noStrike" cap="none" normalizeH="0" baseline="0" dirty="0" smtClean="0">
                <a:ln>
                  <a:noFill/>
                </a:ln>
                <a:solidFill>
                  <a:schemeClr val="tx1"/>
                </a:solidFill>
                <a:effectLst/>
                <a:latin typeface="SimplifiedArabic"/>
                <a:ea typeface="Calibri" pitchFamily="34" charset="0"/>
                <a:cs typeface="Arial" pitchFamily="34" charset="0"/>
              </a:rPr>
              <a:t>تنشأ عند انفصال الملكية(الملاك) عن التسيير(المديرين)، حيث أن المديرين قد يتخذون قرارات لا تتفق مع أهداف الملاك(تعظيم قيمة الأسهم)، وبدلا من ذلك يحاولون تعظيم منافعهم الشخصية (مرتبات ومكافئات أعلى، مكانة اجتماعية راقية)، وهذا يكون على حساب مصلحة الملاك، كما أنهم قد يتجنبون الدخول في مشروعات ذات مخاطر مرتفعة، رغم ارتفاع عوائدها، لأنها قد تكلفهم مناصبهم في المؤسسة.</a:t>
            </a:r>
            <a:endParaRPr kumimoji="0" lang="ar-DZ" sz="32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579</TotalTime>
  <Words>1052</Words>
  <Application>Microsoft Office PowerPoint</Application>
  <PresentationFormat>Affichage à l'écran (4:3)</PresentationFormat>
  <Paragraphs>132</Paragraphs>
  <Slides>16</Slides>
  <Notes>1</Notes>
  <HiddenSlides>0</HiddenSlides>
  <MMClips>0</MMClips>
  <ScaleCrop>false</ScaleCrop>
  <HeadingPairs>
    <vt:vector size="4" baseType="variant">
      <vt:variant>
        <vt:lpstr>Thème</vt:lpstr>
      </vt:variant>
      <vt:variant>
        <vt:i4>1</vt:i4>
      </vt:variant>
      <vt:variant>
        <vt:lpstr>Titres des diapositives</vt:lpstr>
      </vt:variant>
      <vt:variant>
        <vt:i4>16</vt:i4>
      </vt:variant>
    </vt:vector>
  </HeadingPairs>
  <TitlesOfParts>
    <vt:vector size="17" baseType="lpstr">
      <vt:lpstr>Thème Office</vt:lpstr>
      <vt:lpstr>Diapositive 1</vt:lpstr>
      <vt:lpstr>Diapositive 2</vt:lpstr>
      <vt:lpstr>Diapositive 3</vt:lpstr>
      <vt:lpstr>Diapositive 4</vt:lpstr>
      <vt:lpstr>Diapositive 5</vt:lpstr>
      <vt:lpstr>Diapositive 6</vt:lpstr>
      <vt:lpstr>Diapositive 7</vt:lpstr>
      <vt:lpstr>Diapositive 8</vt:lpstr>
      <vt:lpstr>Diapositive 9</vt:lpstr>
      <vt:lpstr>Diapositive 10</vt:lpstr>
      <vt:lpstr>Diapositive 11</vt:lpstr>
      <vt:lpstr>Diapositive 12</vt:lpstr>
      <vt:lpstr>Diapositive 13</vt:lpstr>
      <vt:lpstr>Diapositive 14</vt:lpstr>
      <vt:lpstr>Diapositive 15</vt:lpstr>
      <vt:lpstr>Diapositive 16</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Admin</dc:creator>
  <cp:lastModifiedBy>Admin</cp:lastModifiedBy>
  <cp:revision>63</cp:revision>
  <dcterms:created xsi:type="dcterms:W3CDTF">2021-04-17T10:21:02Z</dcterms:created>
  <dcterms:modified xsi:type="dcterms:W3CDTF">2021-04-26T08:02:19Z</dcterms:modified>
</cp:coreProperties>
</file>