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2" r:id="rId2"/>
    <p:sldId id="279" r:id="rId3"/>
    <p:sldId id="280" r:id="rId4"/>
    <p:sldId id="274" r:id="rId5"/>
    <p:sldId id="275" r:id="rId6"/>
    <p:sldId id="276" r:id="rId7"/>
    <p:sldId id="277" r:id="rId8"/>
    <p:sldId id="278" r:id="rId9"/>
    <p:sldId id="256" r:id="rId10"/>
    <p:sldId id="257" r:id="rId11"/>
    <p:sldId id="258" r:id="rId12"/>
    <p:sldId id="264" r:id="rId13"/>
    <p:sldId id="259" r:id="rId14"/>
    <p:sldId id="260" r:id="rId15"/>
    <p:sldId id="261" r:id="rId16"/>
    <p:sldId id="262" r:id="rId17"/>
    <p:sldId id="263"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85D8A"/>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708" autoAdjust="0"/>
    <p:restoredTop sz="94660"/>
  </p:normalViewPr>
  <p:slideViewPr>
    <p:cSldViewPr>
      <p:cViewPr varScale="1">
        <p:scale>
          <a:sx n="65" d="100"/>
          <a:sy n="65" d="100"/>
        </p:scale>
        <p:origin x="-151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BC71AB85-E5FB-4614-B42F-1C2FF13B981D}" type="datetimeFigureOut">
              <a:rPr lang="fr-FR" smtClean="0"/>
              <a:pPr/>
              <a:t>08/11/2021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280E92A-4B5E-47C3-A802-83284BBF41AB}"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C71AB85-E5FB-4614-B42F-1C2FF13B981D}" type="datetimeFigureOut">
              <a:rPr lang="fr-FR" smtClean="0"/>
              <a:pPr/>
              <a:t>08/11/2021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280E92A-4B5E-47C3-A802-83284BBF41AB}"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C71AB85-E5FB-4614-B42F-1C2FF13B981D}" type="datetimeFigureOut">
              <a:rPr lang="fr-FR" smtClean="0"/>
              <a:pPr/>
              <a:t>08/11/2021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280E92A-4B5E-47C3-A802-83284BBF41AB}"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C71AB85-E5FB-4614-B42F-1C2FF13B981D}" type="datetimeFigureOut">
              <a:rPr lang="fr-FR" smtClean="0"/>
              <a:pPr/>
              <a:t>08/11/2021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280E92A-4B5E-47C3-A802-83284BBF41AB}"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BC71AB85-E5FB-4614-B42F-1C2FF13B981D}" type="datetimeFigureOut">
              <a:rPr lang="fr-FR" smtClean="0"/>
              <a:pPr/>
              <a:t>08/11/2021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280E92A-4B5E-47C3-A802-83284BBF41AB}"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C71AB85-E5FB-4614-B42F-1C2FF13B981D}" type="datetimeFigureOut">
              <a:rPr lang="fr-FR" smtClean="0"/>
              <a:pPr/>
              <a:t>08/11/2021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280E92A-4B5E-47C3-A802-83284BBF41AB}"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C71AB85-E5FB-4614-B42F-1C2FF13B981D}" type="datetimeFigureOut">
              <a:rPr lang="fr-FR" smtClean="0"/>
              <a:pPr/>
              <a:t>08/11/2021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280E92A-4B5E-47C3-A802-83284BBF41AB}"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BC71AB85-E5FB-4614-B42F-1C2FF13B981D}" type="datetimeFigureOut">
              <a:rPr lang="fr-FR" smtClean="0"/>
              <a:pPr/>
              <a:t>08/11/2021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280E92A-4B5E-47C3-A802-83284BBF41AB}"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C71AB85-E5FB-4614-B42F-1C2FF13B981D}" type="datetimeFigureOut">
              <a:rPr lang="fr-FR" smtClean="0"/>
              <a:pPr/>
              <a:t>08/11/2021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280E92A-4B5E-47C3-A802-83284BBF41AB}"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C71AB85-E5FB-4614-B42F-1C2FF13B981D}" type="datetimeFigureOut">
              <a:rPr lang="fr-FR" smtClean="0"/>
              <a:pPr/>
              <a:t>08/11/2021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280E92A-4B5E-47C3-A802-83284BBF41AB}"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C71AB85-E5FB-4614-B42F-1C2FF13B981D}" type="datetimeFigureOut">
              <a:rPr lang="fr-FR" smtClean="0"/>
              <a:pPr/>
              <a:t>08/11/2021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280E92A-4B5E-47C3-A802-83284BBF41AB}"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71AB85-E5FB-4614-B42F-1C2FF13B981D}" type="datetimeFigureOut">
              <a:rPr lang="fr-FR" smtClean="0"/>
              <a:pPr/>
              <a:t>08/11/2021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80E92A-4B5E-47C3-A802-83284BBF41AB}"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ctr">
              <a:buNone/>
            </a:pPr>
            <a:endParaRPr lang="ar-DZ" b="1" u="sng" dirty="0" smtClean="0"/>
          </a:p>
          <a:p>
            <a:pPr algn="ctr">
              <a:buNone/>
            </a:pPr>
            <a:endParaRPr lang="ar-DZ" b="1" u="sng" dirty="0" smtClean="0"/>
          </a:p>
          <a:p>
            <a:pPr algn="ctr">
              <a:buNone/>
            </a:pPr>
            <a:endParaRPr lang="ar-DZ" b="1" u="sng" dirty="0" smtClean="0"/>
          </a:p>
          <a:p>
            <a:pPr algn="ctr">
              <a:buNone/>
            </a:pPr>
            <a:endParaRPr lang="ar-DZ" b="1" u="sng" dirty="0" smtClean="0"/>
          </a:p>
          <a:p>
            <a:pPr algn="ctr">
              <a:buNone/>
            </a:pPr>
            <a:endParaRPr lang="ar-DZ" b="1" u="sng" dirty="0" smtClean="0"/>
          </a:p>
          <a:p>
            <a:pPr algn="ctr">
              <a:buNone/>
            </a:pPr>
            <a:endParaRPr lang="fr-FR" b="1" u="sng" dirty="0"/>
          </a:p>
        </p:txBody>
      </p:sp>
      <p:sp>
        <p:nvSpPr>
          <p:cNvPr id="4" name="Ellipse 3"/>
          <p:cNvSpPr/>
          <p:nvPr/>
        </p:nvSpPr>
        <p:spPr>
          <a:xfrm>
            <a:off x="2786050" y="2357430"/>
            <a:ext cx="3943350" cy="1463040"/>
          </a:xfrm>
          <a:prstGeom prst="ellipse">
            <a:avLst/>
          </a:prstGeom>
          <a:ln>
            <a:solidFill>
              <a:srgbClr val="385D8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tx1"/>
                </a:solidFill>
              </a:rPr>
              <a:t>توظيف الموظفين الدوليين </a:t>
            </a:r>
            <a:endParaRPr lang="fr-FR" sz="2400" b="1" dirty="0">
              <a:solidFill>
                <a:schemeClr val="tx1"/>
              </a:solidFill>
            </a:endParaRPr>
          </a:p>
        </p:txBody>
      </p:sp>
      <p:sp>
        <p:nvSpPr>
          <p:cNvPr id="5" name="Rectangle 4"/>
          <p:cNvSpPr/>
          <p:nvPr/>
        </p:nvSpPr>
        <p:spPr>
          <a:xfrm>
            <a:off x="3500430" y="1000108"/>
            <a:ext cx="2720340" cy="60960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None/>
            </a:pPr>
            <a:r>
              <a:rPr lang="ar-DZ" sz="2800" b="1" u="sng" dirty="0" smtClean="0">
                <a:solidFill>
                  <a:schemeClr val="tx1"/>
                </a:solidFill>
              </a:rPr>
              <a:t>بحث حول</a:t>
            </a:r>
            <a:endParaRPr lang="fr-FR" b="1" u="sng" dirty="0">
              <a:solidFill>
                <a:schemeClr val="tx1"/>
              </a:solidFill>
            </a:endParaRPr>
          </a:p>
        </p:txBody>
      </p:sp>
      <p:sp>
        <p:nvSpPr>
          <p:cNvPr id="10" name="Rectangle 9"/>
          <p:cNvSpPr/>
          <p:nvPr/>
        </p:nvSpPr>
        <p:spPr>
          <a:xfrm>
            <a:off x="1071538" y="4143380"/>
            <a:ext cx="1131570" cy="5486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solidFill>
                  <a:schemeClr val="tx1"/>
                </a:solidFill>
              </a:rPr>
              <a:t>تحت إشراف </a:t>
            </a:r>
            <a:endParaRPr lang="fr-FR" dirty="0">
              <a:solidFill>
                <a:schemeClr val="tx1"/>
              </a:solidFill>
            </a:endParaRPr>
          </a:p>
        </p:txBody>
      </p:sp>
      <p:sp>
        <p:nvSpPr>
          <p:cNvPr id="11" name="Rectangle 10"/>
          <p:cNvSpPr/>
          <p:nvPr/>
        </p:nvSpPr>
        <p:spPr>
          <a:xfrm>
            <a:off x="7358082" y="4071942"/>
            <a:ext cx="1131570" cy="5486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solidFill>
                  <a:schemeClr val="tx1"/>
                </a:solidFill>
              </a:rPr>
              <a:t>من إعداد</a:t>
            </a:r>
            <a:r>
              <a:rPr lang="ar-DZ" dirty="0" smtClean="0"/>
              <a:t> </a:t>
            </a:r>
            <a:endParaRPr lang="fr-FR" dirty="0"/>
          </a:p>
        </p:txBody>
      </p:sp>
      <p:sp>
        <p:nvSpPr>
          <p:cNvPr id="12" name="Rectangle 11"/>
          <p:cNvSpPr/>
          <p:nvPr/>
        </p:nvSpPr>
        <p:spPr>
          <a:xfrm>
            <a:off x="7000892" y="4929198"/>
            <a:ext cx="158877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buFont typeface="Wingdings" pitchFamily="2" charset="2"/>
              <a:buChar char="v"/>
            </a:pPr>
            <a:r>
              <a:rPr lang="ar-DZ" dirty="0" smtClean="0">
                <a:solidFill>
                  <a:schemeClr val="tx1"/>
                </a:solidFill>
              </a:rPr>
              <a:t>غانم حنان </a:t>
            </a:r>
          </a:p>
          <a:p>
            <a:pPr algn="r" rtl="1">
              <a:buFont typeface="Wingdings" pitchFamily="2" charset="2"/>
              <a:buChar char="v"/>
            </a:pPr>
            <a:r>
              <a:rPr lang="ar-DZ" dirty="0" smtClean="0">
                <a:solidFill>
                  <a:schemeClr val="tx1"/>
                </a:solidFill>
              </a:rPr>
              <a:t>خريف راقية </a:t>
            </a:r>
            <a:endParaRPr lang="fr-FR" dirty="0">
              <a:solidFill>
                <a:schemeClr val="tx1"/>
              </a:solidFill>
            </a:endParaRPr>
          </a:p>
        </p:txBody>
      </p:sp>
      <p:sp>
        <p:nvSpPr>
          <p:cNvPr id="13" name="Rectangle 12"/>
          <p:cNvSpPr/>
          <p:nvPr/>
        </p:nvSpPr>
        <p:spPr>
          <a:xfrm>
            <a:off x="571472" y="5214950"/>
            <a:ext cx="1520190" cy="579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buFont typeface="Wingdings" pitchFamily="2" charset="2"/>
              <a:buChar char="v"/>
            </a:pPr>
            <a:r>
              <a:rPr lang="ar-DZ" sz="2800" dirty="0" smtClean="0">
                <a:solidFill>
                  <a:schemeClr val="tx1"/>
                </a:solidFill>
              </a:rPr>
              <a:t>د. </a:t>
            </a:r>
            <a:r>
              <a:rPr lang="ar-DZ" sz="2800" dirty="0" err="1" smtClean="0">
                <a:solidFill>
                  <a:schemeClr val="tx1"/>
                </a:solidFill>
              </a:rPr>
              <a:t>اقطي</a:t>
            </a:r>
            <a:r>
              <a:rPr lang="ar-DZ" dirty="0" smtClean="0"/>
              <a:t> </a:t>
            </a:r>
            <a:endParaRPr lang="fr-FR" dirty="0"/>
          </a:p>
        </p:txBody>
      </p:sp>
      <p:sp>
        <p:nvSpPr>
          <p:cNvPr id="14" name="Rectangle 13"/>
          <p:cNvSpPr/>
          <p:nvPr/>
        </p:nvSpPr>
        <p:spPr>
          <a:xfrm>
            <a:off x="3857620" y="6000768"/>
            <a:ext cx="166878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solidFill>
                  <a:schemeClr val="tx1"/>
                </a:solidFill>
              </a:rPr>
              <a:t>2021/ 2022 </a:t>
            </a:r>
            <a:endParaRPr lang="fr-FR"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500034" y="1142984"/>
            <a:ext cx="8143932" cy="507209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sz="2400" dirty="0" smtClean="0">
                <a:solidFill>
                  <a:schemeClr val="tx1"/>
                </a:solidFill>
              </a:rPr>
              <a:t>المطلب الأول:حقوق الموظف الدولي</a:t>
            </a:r>
            <a:endParaRPr lang="ar-DZ" sz="2400" dirty="0">
              <a:solidFill>
                <a:schemeClr val="tx1"/>
              </a:solidFill>
            </a:endParaRPr>
          </a:p>
          <a:p>
            <a:pPr algn="r" rtl="1"/>
            <a:endParaRPr lang="ar-DZ" sz="2400" dirty="0" smtClean="0">
              <a:solidFill>
                <a:schemeClr val="tx1"/>
              </a:solidFill>
            </a:endParaRPr>
          </a:p>
          <a:p>
            <a:pPr algn="r" rtl="1"/>
            <a:r>
              <a:rPr lang="ar-DZ" sz="2400" dirty="0" smtClean="0">
                <a:solidFill>
                  <a:schemeClr val="tx1"/>
                </a:solidFill>
              </a:rPr>
              <a:t>  أولا : حق تمتع الموظف بالصفة الدولية </a:t>
            </a:r>
          </a:p>
          <a:p>
            <a:pPr algn="r" rtl="1"/>
            <a:r>
              <a:rPr lang="ar-SA" sz="2400" dirty="0" smtClean="0">
                <a:solidFill>
                  <a:schemeClr val="tx1"/>
                </a:solidFill>
              </a:rPr>
              <a:t>يعتبر </a:t>
            </a:r>
            <a:r>
              <a:rPr lang="ar-SA" sz="2400" dirty="0">
                <a:solidFill>
                  <a:schemeClr val="tx1"/>
                </a:solidFill>
              </a:rPr>
              <a:t>تمتع الموظف الدولي بالصفة الدولية هو أول حق رئيسي ، فالموظف الدولي يتمتع بوضع قانوني خاص إذ يجري تعينه بمعرفة أجهزة دولية </a:t>
            </a:r>
            <a:r>
              <a:rPr lang="ar-SA" sz="2400" dirty="0" err="1">
                <a:solidFill>
                  <a:schemeClr val="tx1"/>
                </a:solidFill>
              </a:rPr>
              <a:t>و</a:t>
            </a:r>
            <a:r>
              <a:rPr lang="ar-SA" sz="2400" dirty="0">
                <a:solidFill>
                  <a:schemeClr val="tx1"/>
                </a:solidFill>
              </a:rPr>
              <a:t> يتم </a:t>
            </a:r>
            <a:r>
              <a:rPr lang="ar-SA" sz="2400" dirty="0" err="1">
                <a:solidFill>
                  <a:schemeClr val="tx1"/>
                </a:solidFill>
              </a:rPr>
              <a:t>إختباره</a:t>
            </a:r>
            <a:r>
              <a:rPr lang="ar-SA" sz="2400" dirty="0">
                <a:solidFill>
                  <a:schemeClr val="tx1"/>
                </a:solidFill>
              </a:rPr>
              <a:t>  وفق أنظمة تضعها هذه </a:t>
            </a:r>
            <a:r>
              <a:rPr lang="ar-SA" sz="2400" dirty="0" err="1">
                <a:solidFill>
                  <a:schemeClr val="tx1"/>
                </a:solidFill>
              </a:rPr>
              <a:t>الاجهزة</a:t>
            </a:r>
            <a:r>
              <a:rPr lang="ar-SA" sz="2400" dirty="0">
                <a:solidFill>
                  <a:schemeClr val="tx1"/>
                </a:solidFill>
              </a:rPr>
              <a:t> ويكتسب العالمية في المنظمة الدولية ، بالصفة الدولية </a:t>
            </a:r>
            <a:r>
              <a:rPr lang="ar-SA" sz="2400" dirty="0" err="1">
                <a:solidFill>
                  <a:schemeClr val="tx1"/>
                </a:solidFill>
              </a:rPr>
              <a:t>و</a:t>
            </a:r>
            <a:r>
              <a:rPr lang="ar-SA" sz="2400" dirty="0">
                <a:solidFill>
                  <a:schemeClr val="tx1"/>
                </a:solidFill>
              </a:rPr>
              <a:t> بالتالي فإن هذه الصفة تلزم كافة الدول بما فيها دولة الجنسية </a:t>
            </a:r>
            <a:r>
              <a:rPr lang="ar-SA" sz="2400" dirty="0" smtClean="0">
                <a:solidFill>
                  <a:schemeClr val="tx1"/>
                </a:solidFill>
              </a:rPr>
              <a:t>باحترامها </a:t>
            </a:r>
            <a:r>
              <a:rPr lang="ar-SA" sz="2400" dirty="0">
                <a:solidFill>
                  <a:schemeClr val="tx1"/>
                </a:solidFill>
              </a:rPr>
              <a:t>، وعدم محاولة التأثير على الموظف بأي </a:t>
            </a:r>
            <a:r>
              <a:rPr lang="ar-SA" sz="2400" dirty="0" smtClean="0">
                <a:solidFill>
                  <a:schemeClr val="tx1"/>
                </a:solidFill>
              </a:rPr>
              <a:t>صورة</a:t>
            </a:r>
            <a:r>
              <a:rPr lang="ar-DZ" sz="2400" dirty="0" smtClean="0">
                <a:solidFill>
                  <a:schemeClr val="tx1"/>
                </a:solidFill>
              </a:rPr>
              <a:t> من الصور</a:t>
            </a:r>
            <a:endParaRPr lang="ar-DZ" dirty="0" smtClean="0">
              <a:solidFill>
                <a:schemeClr val="tx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57224" y="2000240"/>
            <a:ext cx="7858180" cy="37147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dirty="0" smtClean="0">
                <a:solidFill>
                  <a:schemeClr val="tx1"/>
                </a:solidFill>
              </a:rPr>
              <a:t>  </a:t>
            </a:r>
          </a:p>
          <a:p>
            <a:pPr algn="r" rtl="1"/>
            <a:endParaRPr lang="ar-DZ" dirty="0">
              <a:solidFill>
                <a:schemeClr val="tx1"/>
              </a:solidFill>
            </a:endParaRPr>
          </a:p>
          <a:p>
            <a:pPr algn="r" rtl="1"/>
            <a:endParaRPr lang="ar-DZ" dirty="0" smtClean="0">
              <a:solidFill>
                <a:schemeClr val="tx1"/>
              </a:solidFill>
            </a:endParaRPr>
          </a:p>
          <a:p>
            <a:pPr algn="r" rtl="1"/>
            <a:endParaRPr lang="ar-DZ" dirty="0">
              <a:solidFill>
                <a:schemeClr val="tx1"/>
              </a:solidFill>
            </a:endParaRPr>
          </a:p>
          <a:p>
            <a:pPr algn="r" rtl="1"/>
            <a:r>
              <a:rPr lang="ar-DZ" sz="2400" b="1" dirty="0" smtClean="0">
                <a:solidFill>
                  <a:schemeClr val="tx1"/>
                </a:solidFill>
              </a:rPr>
              <a:t>ثانيا :حق الموظف الدولي في المرتب</a:t>
            </a:r>
          </a:p>
          <a:p>
            <a:pPr algn="r" rtl="1"/>
            <a:r>
              <a:rPr lang="ar-DZ" sz="2400" b="1" dirty="0" smtClean="0">
                <a:solidFill>
                  <a:schemeClr val="tx1"/>
                </a:solidFill>
              </a:rPr>
              <a:t>  إن تحديد المرتب الذي يتقاضاه الموظف الدولي ، يتم من قبل الجهاز التشريعي في المنظمة (الجمعية العامة)، لكن الواقع يشير إلى أن الجهاز المذكور إلا في تحديد مرتبات كبار الموظفين كالأمين العام </a:t>
            </a:r>
            <a:r>
              <a:rPr lang="ar-DZ" sz="2400" b="1" dirty="0" err="1" smtClean="0">
                <a:solidFill>
                  <a:schemeClr val="tx1"/>
                </a:solidFill>
              </a:rPr>
              <a:t>و</a:t>
            </a:r>
            <a:r>
              <a:rPr lang="ar-DZ" sz="2400" b="1" dirty="0" smtClean="0">
                <a:solidFill>
                  <a:schemeClr val="tx1"/>
                </a:solidFill>
              </a:rPr>
              <a:t> الأمين المساعد </a:t>
            </a:r>
            <a:r>
              <a:rPr lang="ar-DZ" sz="2400" b="1" dirty="0" err="1" smtClean="0">
                <a:solidFill>
                  <a:schemeClr val="tx1"/>
                </a:solidFill>
              </a:rPr>
              <a:t>و</a:t>
            </a:r>
            <a:r>
              <a:rPr lang="ar-DZ" sz="2400" b="1" dirty="0" smtClean="0">
                <a:solidFill>
                  <a:schemeClr val="tx1"/>
                </a:solidFill>
              </a:rPr>
              <a:t> يترك تحديد مرتبات الموظفين لأدنى درجة للأمين العام (رئيس الجهاز الإداري ) بناء على تفويض صادر عن الجهاز الإداري </a:t>
            </a:r>
          </a:p>
          <a:p>
            <a:pPr algn="r" rtl="1"/>
            <a:endParaRPr lang="ar-DZ" sz="2000" b="1" dirty="0" smtClean="0">
              <a:solidFill>
                <a:schemeClr val="tx1"/>
              </a:solidFill>
            </a:endParaRPr>
          </a:p>
          <a:p>
            <a:pPr algn="r" rtl="1"/>
            <a:r>
              <a:rPr lang="ar-DZ" sz="2000" b="1" dirty="0"/>
              <a:t> </a:t>
            </a:r>
            <a:endParaRPr lang="ar-DZ" b="1" dirty="0" smtClean="0"/>
          </a:p>
          <a:p>
            <a:pPr algn="r" rtl="1"/>
            <a:endParaRPr lang="ar-DZ" dirty="0" smtClean="0"/>
          </a:p>
          <a:p>
            <a:pPr algn="r" rtl="1"/>
            <a:r>
              <a:rPr lang="ar-DZ" dirty="0" smtClean="0"/>
              <a:t>      </a:t>
            </a:r>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gner un rectangle avec un coin diagonal 3"/>
          <p:cNvSpPr/>
          <p:nvPr/>
        </p:nvSpPr>
        <p:spPr>
          <a:xfrm>
            <a:off x="1000100" y="1500174"/>
            <a:ext cx="7215238" cy="3929090"/>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dirty="0" smtClean="0">
                <a:solidFill>
                  <a:schemeClr val="tx1"/>
                </a:solidFill>
              </a:rPr>
              <a:t>ثالثا : حق الموظف الدولي في العلاوات </a:t>
            </a:r>
            <a:r>
              <a:rPr lang="ar-DZ" dirty="0" err="1" smtClean="0">
                <a:solidFill>
                  <a:schemeClr val="tx1"/>
                </a:solidFill>
              </a:rPr>
              <a:t>و</a:t>
            </a:r>
            <a:r>
              <a:rPr lang="ar-DZ" dirty="0" smtClean="0">
                <a:solidFill>
                  <a:schemeClr val="tx1"/>
                </a:solidFill>
              </a:rPr>
              <a:t> الترقية </a:t>
            </a:r>
            <a:r>
              <a:rPr lang="ar-DZ" dirty="0" err="1" smtClean="0">
                <a:solidFill>
                  <a:schemeClr val="tx1"/>
                </a:solidFill>
              </a:rPr>
              <a:t>و</a:t>
            </a:r>
            <a:r>
              <a:rPr lang="ar-DZ" dirty="0" smtClean="0">
                <a:solidFill>
                  <a:schemeClr val="tx1"/>
                </a:solidFill>
              </a:rPr>
              <a:t> الإجازات</a:t>
            </a:r>
          </a:p>
          <a:p>
            <a:pPr algn="r" rtl="1"/>
            <a:r>
              <a:rPr lang="ar-DZ" dirty="0" smtClean="0">
                <a:solidFill>
                  <a:schemeClr val="tx1"/>
                </a:solidFill>
              </a:rPr>
              <a:t>-يستحق الموظف الدولي علاوة دورية تصرف سنويا </a:t>
            </a:r>
            <a:r>
              <a:rPr lang="ar-DZ" dirty="0" err="1" smtClean="0">
                <a:solidFill>
                  <a:schemeClr val="tx1"/>
                </a:solidFill>
              </a:rPr>
              <a:t>و</a:t>
            </a:r>
            <a:r>
              <a:rPr lang="ar-DZ" dirty="0" smtClean="0">
                <a:solidFill>
                  <a:schemeClr val="tx1"/>
                </a:solidFill>
              </a:rPr>
              <a:t> هناك منظمات معين تقرر منح أنواع أخرى من العلاوات كالعلاوات العائلية </a:t>
            </a:r>
            <a:r>
              <a:rPr lang="ar-DZ" dirty="0" err="1" smtClean="0">
                <a:solidFill>
                  <a:schemeClr val="tx1"/>
                </a:solidFill>
              </a:rPr>
              <a:t>و</a:t>
            </a:r>
            <a:r>
              <a:rPr lang="ar-DZ" dirty="0" smtClean="0">
                <a:solidFill>
                  <a:schemeClr val="tx1"/>
                </a:solidFill>
              </a:rPr>
              <a:t> علاوة </a:t>
            </a:r>
            <a:r>
              <a:rPr lang="ar-DZ" dirty="0" err="1" smtClean="0">
                <a:solidFill>
                  <a:schemeClr val="tx1"/>
                </a:solidFill>
              </a:rPr>
              <a:t>الإستيطان</a:t>
            </a:r>
            <a:r>
              <a:rPr lang="ar-DZ" dirty="0" smtClean="0">
                <a:solidFill>
                  <a:schemeClr val="tx1"/>
                </a:solidFill>
              </a:rPr>
              <a:t> و غيرها. </a:t>
            </a:r>
          </a:p>
          <a:p>
            <a:pPr algn="r" rtl="1"/>
            <a:r>
              <a:rPr lang="ar-DZ" dirty="0" smtClean="0">
                <a:solidFill>
                  <a:schemeClr val="tx1"/>
                </a:solidFill>
              </a:rPr>
              <a:t>  </a:t>
            </a:r>
            <a:r>
              <a:rPr lang="ar-DZ" dirty="0" err="1" smtClean="0">
                <a:solidFill>
                  <a:schemeClr val="tx1"/>
                </a:solidFill>
              </a:rPr>
              <a:t>اما</a:t>
            </a:r>
            <a:r>
              <a:rPr lang="ar-DZ" dirty="0" smtClean="0">
                <a:solidFill>
                  <a:schemeClr val="tx1"/>
                </a:solidFill>
              </a:rPr>
              <a:t> في الترقية فهي نقل الموظف الدولي من درجة إلى درجة أعلى </a:t>
            </a:r>
            <a:r>
              <a:rPr lang="ar-DZ" dirty="0" err="1" smtClean="0">
                <a:solidFill>
                  <a:schemeClr val="tx1"/>
                </a:solidFill>
              </a:rPr>
              <a:t>و</a:t>
            </a:r>
            <a:r>
              <a:rPr lang="ar-DZ" dirty="0" smtClean="0">
                <a:solidFill>
                  <a:schemeClr val="tx1"/>
                </a:solidFill>
              </a:rPr>
              <a:t> تتم الترقية </a:t>
            </a:r>
            <a:r>
              <a:rPr lang="ar-DZ" dirty="0" err="1" smtClean="0">
                <a:solidFill>
                  <a:schemeClr val="tx1"/>
                </a:solidFill>
              </a:rPr>
              <a:t>بالأقدمية</a:t>
            </a:r>
            <a:r>
              <a:rPr lang="ar-DZ" dirty="0" smtClean="0">
                <a:solidFill>
                  <a:schemeClr val="tx1"/>
                </a:solidFill>
              </a:rPr>
              <a:t> أو </a:t>
            </a:r>
            <a:r>
              <a:rPr lang="ar-DZ" dirty="0" err="1" smtClean="0">
                <a:solidFill>
                  <a:schemeClr val="tx1"/>
                </a:solidFill>
              </a:rPr>
              <a:t>بالأختبار</a:t>
            </a:r>
            <a:r>
              <a:rPr lang="ar-DZ" dirty="0" smtClean="0">
                <a:solidFill>
                  <a:schemeClr val="tx1"/>
                </a:solidFill>
              </a:rPr>
              <a:t> و هذا ما تبينه لوائح العمل في المنظمات الدولية أما في </a:t>
            </a:r>
            <a:r>
              <a:rPr lang="ar-DZ" dirty="0" err="1" smtClean="0">
                <a:solidFill>
                  <a:schemeClr val="tx1"/>
                </a:solidFill>
              </a:rPr>
              <a:t>الإيجازات</a:t>
            </a:r>
            <a:r>
              <a:rPr lang="ar-DZ" dirty="0" smtClean="0">
                <a:solidFill>
                  <a:schemeClr val="tx1"/>
                </a:solidFill>
              </a:rPr>
              <a:t> فالأصل أن الموظف الدولي لا يجوز له </a:t>
            </a:r>
            <a:r>
              <a:rPr lang="ar-DZ" dirty="0" err="1" smtClean="0">
                <a:solidFill>
                  <a:schemeClr val="tx1"/>
                </a:solidFill>
              </a:rPr>
              <a:t>الأنقطاع</a:t>
            </a:r>
            <a:r>
              <a:rPr lang="ar-DZ" dirty="0" smtClean="0">
                <a:solidFill>
                  <a:schemeClr val="tx1"/>
                </a:solidFill>
              </a:rPr>
              <a:t> عن عمله إلى لإجازة يستحقها فمن </a:t>
            </a:r>
            <a:r>
              <a:rPr lang="ar-DZ" dirty="0" err="1" smtClean="0">
                <a:solidFill>
                  <a:schemeClr val="tx1"/>
                </a:solidFill>
              </a:rPr>
              <a:t>الإيجازات</a:t>
            </a:r>
            <a:r>
              <a:rPr lang="ar-DZ" dirty="0" smtClean="0">
                <a:solidFill>
                  <a:schemeClr val="tx1"/>
                </a:solidFill>
              </a:rPr>
              <a:t> المختلفة التي تقررها السلطة المختصة ووفق </a:t>
            </a:r>
            <a:r>
              <a:rPr lang="ar-DZ" dirty="0" err="1" smtClean="0">
                <a:solidFill>
                  <a:schemeClr val="tx1"/>
                </a:solidFill>
              </a:rPr>
              <a:t>للظوابط</a:t>
            </a:r>
            <a:r>
              <a:rPr lang="ar-DZ" dirty="0" smtClean="0">
                <a:solidFill>
                  <a:schemeClr val="tx1"/>
                </a:solidFill>
              </a:rPr>
              <a:t> و الشروط التي تضعها هذه السلطة ، </a:t>
            </a:r>
            <a:r>
              <a:rPr lang="ar-DZ" dirty="0" err="1" smtClean="0">
                <a:solidFill>
                  <a:schemeClr val="tx1"/>
                </a:solidFill>
              </a:rPr>
              <a:t>و</a:t>
            </a:r>
            <a:r>
              <a:rPr lang="ar-DZ" dirty="0" smtClean="0">
                <a:solidFill>
                  <a:schemeClr val="tx1"/>
                </a:solidFill>
              </a:rPr>
              <a:t> بمراعاة ظروف </a:t>
            </a:r>
            <a:r>
              <a:rPr lang="ar-DZ" dirty="0" err="1" smtClean="0">
                <a:solidFill>
                  <a:schemeClr val="tx1"/>
                </a:solidFill>
              </a:rPr>
              <a:t>و</a:t>
            </a:r>
            <a:r>
              <a:rPr lang="ar-DZ" dirty="0" smtClean="0">
                <a:solidFill>
                  <a:schemeClr val="tx1"/>
                </a:solidFill>
              </a:rPr>
              <a:t> لصالح العمل </a:t>
            </a:r>
            <a:r>
              <a:rPr lang="ar-DZ" dirty="0" err="1" smtClean="0">
                <a:solidFill>
                  <a:schemeClr val="tx1"/>
                </a:solidFill>
              </a:rPr>
              <a:t>و</a:t>
            </a:r>
            <a:r>
              <a:rPr lang="ar-DZ" dirty="0" smtClean="0">
                <a:solidFill>
                  <a:schemeClr val="tx1"/>
                </a:solidFill>
              </a:rPr>
              <a:t> قد أكدت على هذا الحق الأنظمة </a:t>
            </a:r>
            <a:r>
              <a:rPr lang="ar-DZ" dirty="0" err="1" smtClean="0">
                <a:solidFill>
                  <a:schemeClr val="tx1"/>
                </a:solidFill>
              </a:rPr>
              <a:t>و</a:t>
            </a:r>
            <a:r>
              <a:rPr lang="ar-DZ" dirty="0" smtClean="0">
                <a:solidFill>
                  <a:schemeClr val="tx1"/>
                </a:solidFill>
              </a:rPr>
              <a:t> اللوائح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42910" y="1357298"/>
            <a:ext cx="7715304" cy="43577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sz="2000" b="1" dirty="0" smtClean="0">
                <a:solidFill>
                  <a:schemeClr val="tx1"/>
                </a:solidFill>
              </a:rPr>
              <a:t>المطلب الثاني : واجبات الموظف الدولي</a:t>
            </a:r>
          </a:p>
          <a:p>
            <a:pPr algn="r" rtl="1"/>
            <a:r>
              <a:rPr lang="ar-DZ" sz="2000" b="1" dirty="0" smtClean="0">
                <a:solidFill>
                  <a:schemeClr val="tx1"/>
                </a:solidFill>
              </a:rPr>
              <a:t>أولا: التفرع التام للوظيفة</a:t>
            </a:r>
          </a:p>
          <a:p>
            <a:pPr algn="r" rtl="1"/>
            <a:r>
              <a:rPr lang="ar-DZ" sz="2000" b="1" dirty="0" smtClean="0">
                <a:solidFill>
                  <a:schemeClr val="tx1"/>
                </a:solidFill>
              </a:rPr>
              <a:t> نصت الأنظمة الأساسية للمنظمات الدولية على هذا الالتزام الأساسي حيث ألزمت الموظف الدولي بالتفرغ التام </a:t>
            </a:r>
            <a:r>
              <a:rPr lang="ar-DZ" sz="2000" b="1" dirty="0" err="1" smtClean="0">
                <a:solidFill>
                  <a:schemeClr val="tx1"/>
                </a:solidFill>
              </a:rPr>
              <a:t>و</a:t>
            </a:r>
            <a:r>
              <a:rPr lang="ar-DZ" sz="2000" b="1" dirty="0" smtClean="0">
                <a:solidFill>
                  <a:schemeClr val="tx1"/>
                </a:solidFill>
              </a:rPr>
              <a:t> تخصيص كل وقته </a:t>
            </a:r>
            <a:r>
              <a:rPr lang="ar-DZ" sz="2000" b="1" dirty="0" err="1" smtClean="0">
                <a:solidFill>
                  <a:schemeClr val="tx1"/>
                </a:solidFill>
              </a:rPr>
              <a:t>و</a:t>
            </a:r>
            <a:r>
              <a:rPr lang="ar-DZ" sz="2000" b="1" dirty="0" smtClean="0">
                <a:solidFill>
                  <a:schemeClr val="tx1"/>
                </a:solidFill>
              </a:rPr>
              <a:t> جهده لوظيفته، </a:t>
            </a:r>
            <a:r>
              <a:rPr lang="ar-DZ" sz="2000" b="1" dirty="0" err="1" smtClean="0">
                <a:solidFill>
                  <a:schemeClr val="tx1"/>
                </a:solidFill>
              </a:rPr>
              <a:t>و</a:t>
            </a:r>
            <a:r>
              <a:rPr lang="ar-DZ" sz="2000" b="1" dirty="0" smtClean="0">
                <a:solidFill>
                  <a:schemeClr val="tx1"/>
                </a:solidFill>
              </a:rPr>
              <a:t> حظرت على الموظف القيام بأعمال </a:t>
            </a:r>
            <a:r>
              <a:rPr lang="ar-DZ" sz="2000" b="1" dirty="0" err="1" smtClean="0">
                <a:solidFill>
                  <a:schemeClr val="tx1"/>
                </a:solidFill>
              </a:rPr>
              <a:t>و</a:t>
            </a:r>
            <a:r>
              <a:rPr lang="ar-DZ" sz="2000" b="1" dirty="0" smtClean="0">
                <a:solidFill>
                  <a:schemeClr val="tx1"/>
                </a:solidFill>
              </a:rPr>
              <a:t> لو كانت مؤقتة دون موافقة المنظمة   كما ألزمت الموظف بعدم قبول هدايا </a:t>
            </a:r>
            <a:r>
              <a:rPr lang="ar-DZ" sz="2000" b="1" dirty="0" err="1" smtClean="0">
                <a:solidFill>
                  <a:schemeClr val="tx1"/>
                </a:solidFill>
              </a:rPr>
              <a:t>او</a:t>
            </a:r>
            <a:r>
              <a:rPr lang="ar-DZ" sz="2000" b="1" dirty="0" smtClean="0">
                <a:solidFill>
                  <a:schemeClr val="tx1"/>
                </a:solidFill>
              </a:rPr>
              <a:t> منح أو </a:t>
            </a:r>
            <a:r>
              <a:rPr lang="ar-DZ" sz="2000" b="1" dirty="0" err="1" smtClean="0">
                <a:solidFill>
                  <a:schemeClr val="tx1"/>
                </a:solidFill>
              </a:rPr>
              <a:t>مكافأت</a:t>
            </a:r>
            <a:r>
              <a:rPr lang="ar-DZ" sz="2000" b="1" dirty="0" smtClean="0">
                <a:solidFill>
                  <a:schemeClr val="tx1"/>
                </a:solidFill>
              </a:rPr>
              <a:t> أو أوسمة دون موافقة المنظمة لضمان التفرغ للوظيفة </a:t>
            </a:r>
            <a:r>
              <a:rPr lang="ar-DZ" sz="2000" b="1" dirty="0" err="1" smtClean="0">
                <a:solidFill>
                  <a:schemeClr val="tx1"/>
                </a:solidFill>
              </a:rPr>
              <a:t>و</a:t>
            </a:r>
            <a:r>
              <a:rPr lang="ar-DZ" sz="2000" b="1" dirty="0" smtClean="0">
                <a:solidFill>
                  <a:schemeClr val="tx1"/>
                </a:solidFill>
              </a:rPr>
              <a:t> </a:t>
            </a:r>
            <a:r>
              <a:rPr lang="ar-DZ" sz="2000" b="1" dirty="0" err="1" smtClean="0">
                <a:solidFill>
                  <a:schemeClr val="tx1"/>
                </a:solidFill>
              </a:rPr>
              <a:t>الإستقلال</a:t>
            </a:r>
            <a:r>
              <a:rPr lang="ar-DZ" sz="2000" b="1" dirty="0" smtClean="0">
                <a:solidFill>
                  <a:schemeClr val="tx1"/>
                </a:solidFill>
              </a:rPr>
              <a:t> و الحياد أو أي خرق لهذا </a:t>
            </a:r>
            <a:r>
              <a:rPr lang="ar-DZ" sz="2000" b="1" dirty="0" err="1" smtClean="0">
                <a:solidFill>
                  <a:schemeClr val="tx1"/>
                </a:solidFill>
              </a:rPr>
              <a:t>الإلتزام</a:t>
            </a:r>
            <a:r>
              <a:rPr lang="ar-DZ" sz="2000" b="1" dirty="0" smtClean="0">
                <a:solidFill>
                  <a:schemeClr val="tx1"/>
                </a:solidFill>
              </a:rPr>
              <a:t> يتعرض الموظف الدولي للمسألة القانونية </a:t>
            </a:r>
            <a:r>
              <a:rPr lang="ar-DZ" sz="2000" b="1" dirty="0" err="1" smtClean="0">
                <a:solidFill>
                  <a:schemeClr val="tx1"/>
                </a:solidFill>
              </a:rPr>
              <a:t>و</a:t>
            </a:r>
            <a:r>
              <a:rPr lang="ar-DZ" sz="2000" b="1" dirty="0" smtClean="0">
                <a:solidFill>
                  <a:schemeClr val="tx1"/>
                </a:solidFill>
              </a:rPr>
              <a:t> إيقاع عقوبات تأديبية رادعة قد تصل إلى حد العزل من الوظيفة </a:t>
            </a:r>
            <a:r>
              <a:rPr lang="ar-DZ" sz="2000" b="1" dirty="0" err="1" smtClean="0">
                <a:solidFill>
                  <a:schemeClr val="tx1"/>
                </a:solidFill>
              </a:rPr>
              <a:t>و</a:t>
            </a:r>
            <a:r>
              <a:rPr lang="ar-DZ" sz="2000" b="1" dirty="0" smtClean="0">
                <a:solidFill>
                  <a:schemeClr val="tx1"/>
                </a:solidFill>
              </a:rPr>
              <a:t> في هذا نصت لائحة موظفي هيئة الأمم المتحدة تحت هذا السياق  الحقوق </a:t>
            </a:r>
            <a:r>
              <a:rPr lang="ar-DZ" sz="2000" b="1" dirty="0" err="1" smtClean="0">
                <a:solidFill>
                  <a:schemeClr val="tx1"/>
                </a:solidFill>
              </a:rPr>
              <a:t>و</a:t>
            </a:r>
            <a:r>
              <a:rPr lang="ar-DZ" sz="2000" b="1" dirty="0" smtClean="0">
                <a:solidFill>
                  <a:schemeClr val="tx1"/>
                </a:solidFill>
              </a:rPr>
              <a:t>  الواجبات فقرة (لا يجوز للموظف أن يقبل أي تكريم أو وسام أو هدية أو مكافأة من أية حكومة )</a:t>
            </a:r>
          </a:p>
          <a:p>
            <a:pPr algn="r" rtl="1"/>
            <a:r>
              <a:rPr lang="ar-DZ" sz="2000" dirty="0">
                <a:solidFill>
                  <a:schemeClr val="tx1"/>
                </a:solidFill>
              </a:rPr>
              <a:t> </a:t>
            </a:r>
            <a:endParaRPr lang="ar-DZ" sz="2000" dirty="0" smtClean="0">
              <a:solidFill>
                <a:schemeClr val="tx1"/>
              </a:solidFill>
            </a:endParaRPr>
          </a:p>
          <a:p>
            <a:pPr algn="r" rtl="1"/>
            <a:r>
              <a:rPr lang="ar-DZ" sz="2000" dirty="0" smtClean="0">
                <a:solidFill>
                  <a:schemeClr val="tx1"/>
                </a:solidFill>
              </a:rPr>
              <a:t> </a:t>
            </a:r>
          </a:p>
          <a:p>
            <a:pPr algn="r" rtl="1"/>
            <a:endParaRPr lang="fr-FR" sz="2000" dirty="0">
              <a:solidFill>
                <a:schemeClr val="tx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00034" y="1714488"/>
            <a:ext cx="8286808" cy="39290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dirty="0" smtClean="0">
                <a:solidFill>
                  <a:schemeClr val="tx1"/>
                </a:solidFill>
              </a:rPr>
              <a:t>ثانيا : التزام الكتمان والمحافظة على الأسرار</a:t>
            </a:r>
          </a:p>
          <a:p>
            <a:pPr algn="r" rtl="1"/>
            <a:endParaRPr lang="ar-DZ" dirty="0" smtClean="0">
              <a:solidFill>
                <a:schemeClr val="tx1"/>
              </a:solidFill>
            </a:endParaRPr>
          </a:p>
          <a:p>
            <a:pPr algn="r" rtl="1"/>
            <a:r>
              <a:rPr lang="ar-DZ" dirty="0" smtClean="0">
                <a:solidFill>
                  <a:schemeClr val="tx1"/>
                </a:solidFill>
              </a:rPr>
              <a:t> من أهم </a:t>
            </a:r>
            <a:r>
              <a:rPr lang="ar-DZ" dirty="0" err="1" smtClean="0">
                <a:solidFill>
                  <a:schemeClr val="tx1"/>
                </a:solidFill>
              </a:rPr>
              <a:t>الإلتزامات</a:t>
            </a:r>
            <a:r>
              <a:rPr lang="ar-DZ" dirty="0" smtClean="0">
                <a:solidFill>
                  <a:schemeClr val="tx1"/>
                </a:solidFill>
              </a:rPr>
              <a:t> و الواجبات الملقاة على عاتق الموظف  الدولي كتمان أسرار الوظيفة الدولية ، </a:t>
            </a:r>
            <a:r>
              <a:rPr lang="ar-DZ" dirty="0" err="1" smtClean="0">
                <a:solidFill>
                  <a:schemeClr val="tx1"/>
                </a:solidFill>
              </a:rPr>
              <a:t>وإنتهاء</a:t>
            </a:r>
            <a:r>
              <a:rPr lang="ar-DZ" dirty="0" smtClean="0">
                <a:solidFill>
                  <a:schemeClr val="tx1"/>
                </a:solidFill>
              </a:rPr>
              <a:t> الرابطة الوظيفية الدولية التي أطلع عليها طيلة مدة عمله بالمنظمة </a:t>
            </a:r>
            <a:r>
              <a:rPr lang="ar-DZ" dirty="0" err="1" smtClean="0">
                <a:solidFill>
                  <a:schemeClr val="tx1"/>
                </a:solidFill>
              </a:rPr>
              <a:t>و</a:t>
            </a:r>
            <a:r>
              <a:rPr lang="ar-DZ" dirty="0" smtClean="0">
                <a:solidFill>
                  <a:schemeClr val="tx1"/>
                </a:solidFill>
              </a:rPr>
              <a:t> يستمر هذا </a:t>
            </a:r>
            <a:r>
              <a:rPr lang="ar-DZ" dirty="0" err="1" smtClean="0">
                <a:solidFill>
                  <a:schemeClr val="tx1"/>
                </a:solidFill>
              </a:rPr>
              <a:t>الإلتزام</a:t>
            </a:r>
            <a:r>
              <a:rPr lang="ar-DZ" dirty="0" smtClean="0">
                <a:solidFill>
                  <a:schemeClr val="tx1"/>
                </a:solidFill>
              </a:rPr>
              <a:t> حتى بعد ترك الوظيفة الدولية </a:t>
            </a:r>
            <a:r>
              <a:rPr lang="ar-DZ" dirty="0" err="1" smtClean="0">
                <a:solidFill>
                  <a:schemeClr val="tx1"/>
                </a:solidFill>
              </a:rPr>
              <a:t>و</a:t>
            </a:r>
            <a:r>
              <a:rPr lang="ar-DZ" dirty="0" smtClean="0">
                <a:solidFill>
                  <a:schemeClr val="tx1"/>
                </a:solidFill>
              </a:rPr>
              <a:t> </a:t>
            </a:r>
            <a:r>
              <a:rPr lang="ar-DZ" dirty="0" err="1" smtClean="0">
                <a:solidFill>
                  <a:schemeClr val="tx1"/>
                </a:solidFill>
              </a:rPr>
              <a:t>إنتهاء</a:t>
            </a:r>
            <a:r>
              <a:rPr lang="ar-DZ" dirty="0" smtClean="0">
                <a:solidFill>
                  <a:schemeClr val="tx1"/>
                </a:solidFill>
              </a:rPr>
              <a:t> الرابطة  الوظيفية بين الموظف الدولي </a:t>
            </a:r>
            <a:r>
              <a:rPr lang="ar-DZ" dirty="0" err="1" smtClean="0">
                <a:solidFill>
                  <a:schemeClr val="tx1"/>
                </a:solidFill>
              </a:rPr>
              <a:t>و</a:t>
            </a:r>
            <a:r>
              <a:rPr lang="ar-DZ" dirty="0" smtClean="0">
                <a:solidFill>
                  <a:schemeClr val="tx1"/>
                </a:solidFill>
              </a:rPr>
              <a:t> المنظمة الدولية </a:t>
            </a:r>
            <a:r>
              <a:rPr lang="ar-DZ" dirty="0" err="1" smtClean="0">
                <a:solidFill>
                  <a:schemeClr val="tx1"/>
                </a:solidFill>
              </a:rPr>
              <a:t>و</a:t>
            </a:r>
            <a:r>
              <a:rPr lang="ar-DZ" dirty="0" smtClean="0">
                <a:solidFill>
                  <a:schemeClr val="tx1"/>
                </a:solidFill>
              </a:rPr>
              <a:t> يدخل هذا </a:t>
            </a:r>
            <a:r>
              <a:rPr lang="ar-DZ" dirty="0" err="1" smtClean="0">
                <a:solidFill>
                  <a:schemeClr val="tx1"/>
                </a:solidFill>
              </a:rPr>
              <a:t>الإلتزام</a:t>
            </a:r>
            <a:r>
              <a:rPr lang="ar-DZ" dirty="0" smtClean="0">
                <a:solidFill>
                  <a:schemeClr val="tx1"/>
                </a:solidFill>
              </a:rPr>
              <a:t> في ما يسمى بالأمن الوظيفي للمنظمة على غرار الأمن الوطني للدول</a:t>
            </a:r>
          </a:p>
          <a:p>
            <a:pPr algn="r" rtl="1"/>
            <a:endParaRPr lang="ar-DZ" dirty="0" smtClean="0">
              <a:solidFill>
                <a:schemeClr val="tx1"/>
              </a:solidFill>
            </a:endParaRPr>
          </a:p>
          <a:p>
            <a:pPr algn="r" rtl="1"/>
            <a:r>
              <a:rPr lang="ar-DZ" dirty="0" smtClean="0">
                <a:solidFill>
                  <a:schemeClr val="tx1"/>
                </a:solidFill>
              </a:rPr>
              <a:t>ثالثا :  التزام احترام قوانين ونظم ولوائح دولة المقر </a:t>
            </a:r>
          </a:p>
          <a:p>
            <a:pPr algn="r" rtl="1"/>
            <a:r>
              <a:rPr lang="ar-DZ" dirty="0" smtClean="0">
                <a:solidFill>
                  <a:schemeClr val="tx1"/>
                </a:solidFill>
              </a:rPr>
              <a:t>يعد هذا الالتزام من أهم الالتزامات والتي يشكل خرقها أزمات حادة بين المنظمة ودولة المقر حيث يقع على الموظفين الدوليين احترام قوانين الدولة المضيفة وعدم مخالفتها حفاظا على الأمن الوطني لدولة المقر</a:t>
            </a:r>
          </a:p>
          <a:p>
            <a:pPr algn="r" rtl="1"/>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642910" y="500042"/>
            <a:ext cx="8072494" cy="5715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dirty="0" smtClean="0"/>
              <a:t> </a:t>
            </a:r>
          </a:p>
          <a:p>
            <a:pPr algn="r" rtl="1"/>
            <a:endParaRPr lang="ar-DZ" dirty="0"/>
          </a:p>
          <a:p>
            <a:pPr algn="r" rtl="1"/>
            <a:endParaRPr lang="ar-DZ" dirty="0" smtClean="0"/>
          </a:p>
          <a:p>
            <a:pPr algn="r" rtl="1"/>
            <a:endParaRPr lang="ar-DZ" dirty="0"/>
          </a:p>
          <a:p>
            <a:pPr algn="r" rtl="1"/>
            <a:r>
              <a:rPr lang="ar-DZ" sz="2000" b="1" dirty="0" smtClean="0">
                <a:solidFill>
                  <a:schemeClr val="tx1"/>
                </a:solidFill>
              </a:rPr>
              <a:t>المطلب الثالث : شروط توظيف الموظف الدولي</a:t>
            </a:r>
          </a:p>
          <a:p>
            <a:pPr algn="r" rtl="1"/>
            <a:r>
              <a:rPr lang="ar-DZ" sz="2000" b="1" dirty="0" smtClean="0">
                <a:solidFill>
                  <a:schemeClr val="tx1"/>
                </a:solidFill>
              </a:rPr>
              <a:t> الفرع الأول : الشروط الذاتية للموظف الدولي </a:t>
            </a:r>
          </a:p>
          <a:p>
            <a:pPr algn="r" rtl="1"/>
            <a:r>
              <a:rPr lang="ar-DZ" sz="2000" b="1" dirty="0" smtClean="0">
                <a:solidFill>
                  <a:schemeClr val="tx1"/>
                </a:solidFill>
              </a:rPr>
              <a:t>1- السلامة العقلية والجسدية </a:t>
            </a:r>
          </a:p>
          <a:p>
            <a:pPr algn="r" rtl="1"/>
            <a:r>
              <a:rPr lang="ar-DZ" sz="2000" b="1" dirty="0" smtClean="0">
                <a:solidFill>
                  <a:schemeClr val="tx1"/>
                </a:solidFill>
              </a:rPr>
              <a:t> حتى يكون الموظف قادرا على القيام بأعباء وظيفية بكفاءة يجب أن يكون لائقا صحيا للوظيفية، فهذا الشرط يضمن سلامة الموظفين من الإمراض التي تعيق أدائهم للعمل  ويجب أن يكون كذلك صحيح الجسم والبدن خاليا من الأمراض المزمنة منها والمعدية، أو العاهات الجسدية أو العقلية فالموظف يجب أن يكون سليما من هذه الأمراض حتى لا يشكل وجود خطر على زملائه  في العمل ، إذ لا يقبل أن يبدأ الموظف حياته الوظيفية فيطالب بعد تعينه بفترة وجيزة بإجازات مرضية، </a:t>
            </a:r>
            <a:r>
              <a:rPr lang="ar-DZ" sz="2000" b="1" dirty="0" err="1" smtClean="0">
                <a:solidFill>
                  <a:schemeClr val="tx1"/>
                </a:solidFill>
              </a:rPr>
              <a:t>ولإثباث</a:t>
            </a:r>
            <a:r>
              <a:rPr lang="ar-DZ" sz="2000" b="1" dirty="0" smtClean="0">
                <a:solidFill>
                  <a:schemeClr val="tx1"/>
                </a:solidFill>
              </a:rPr>
              <a:t> اللياقة الصحية، يتم إبراز شهادة من اللجنة الطبية الرسمية التي تثبت أن الموظف سليم من الأمراض التي تحول دون قيامه بأعباء الوظيفة .</a:t>
            </a:r>
          </a:p>
          <a:p>
            <a:pPr algn="r" rtl="1"/>
            <a:r>
              <a:rPr lang="ar-DZ" sz="2000" b="1" dirty="0">
                <a:solidFill>
                  <a:schemeClr val="tx1"/>
                </a:solidFill>
              </a:rPr>
              <a:t> </a:t>
            </a:r>
            <a:r>
              <a:rPr lang="ar-DZ" sz="2000" b="1" dirty="0" smtClean="0">
                <a:solidFill>
                  <a:schemeClr val="tx1"/>
                </a:solidFill>
              </a:rPr>
              <a:t>2- الكفاءات العلمية </a:t>
            </a:r>
          </a:p>
          <a:p>
            <a:pPr algn="r" rtl="1"/>
            <a:r>
              <a:rPr lang="ar-DZ" sz="2000" b="1" dirty="0" smtClean="0">
                <a:solidFill>
                  <a:schemeClr val="tx1"/>
                </a:solidFill>
              </a:rPr>
              <a:t> تقوم إدارة القوى البشرية بتحديد المستوى المطلوب للوظيفة الشاغرة مما يتلاءم وطبيعة عملها ومسؤوليتها وذلك قبل الإعلان عن هذه الوظيفة، والذي يتطلب بدوره تحديد المؤهل الدراسي، كما أن الخبرات السابقة التي لها علاقة بالوظيفة الشاغرة ذات أثر في تسهيل ممارسة العمل .</a:t>
            </a:r>
          </a:p>
          <a:p>
            <a:pPr algn="r" rtl="1"/>
            <a:endParaRPr lang="ar-DZ" dirty="0" smtClean="0"/>
          </a:p>
          <a:p>
            <a:pPr algn="r" rtl="1"/>
            <a:r>
              <a:rPr lang="ar-DZ" dirty="0"/>
              <a:t> </a:t>
            </a:r>
            <a:endParaRPr lang="ar-DZ" dirty="0" smtClean="0"/>
          </a:p>
          <a:p>
            <a:pPr algn="r" rtl="1"/>
            <a:endParaRPr lang="ar-DZ" dirty="0" smtClean="0"/>
          </a:p>
          <a:p>
            <a:pPr algn="r" rtl="1"/>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5720" y="571480"/>
            <a:ext cx="8715436" cy="58579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sz="2000" b="1" dirty="0" smtClean="0">
                <a:solidFill>
                  <a:schemeClr val="tx1"/>
                </a:solidFill>
              </a:rPr>
              <a:t>الفرع الثاني : الشروط الخاصة بالمنضمة الدولية </a:t>
            </a:r>
          </a:p>
          <a:p>
            <a:pPr algn="r" rtl="1"/>
            <a:r>
              <a:rPr lang="ar-DZ" sz="2000" b="1" dirty="0" smtClean="0">
                <a:solidFill>
                  <a:schemeClr val="tx1"/>
                </a:solidFill>
              </a:rPr>
              <a:t>1- التوزيع الجغرافي العادل  </a:t>
            </a:r>
          </a:p>
          <a:p>
            <a:pPr algn="r" rtl="1"/>
            <a:r>
              <a:rPr lang="ar-DZ" sz="2000" b="1" dirty="0" smtClean="0">
                <a:solidFill>
                  <a:schemeClr val="tx1"/>
                </a:solidFill>
              </a:rPr>
              <a:t>يقصد بالتوزيع الجغرافي العادل ضمان تمثيل أكبر عدد ممكن من الدول الأعضاء في المنظمة فهو يعزز تنوع الأفكار الذي يمكن أن يساهم في أداء رسالة المنظمة </a:t>
            </a:r>
            <a:r>
              <a:rPr lang="ar-DZ" sz="2000" b="1" dirty="0" err="1" smtClean="0">
                <a:solidFill>
                  <a:schemeClr val="tx1"/>
                </a:solidFill>
              </a:rPr>
              <a:t>و</a:t>
            </a:r>
            <a:r>
              <a:rPr lang="ar-DZ" sz="2000" b="1" dirty="0" smtClean="0">
                <a:solidFill>
                  <a:schemeClr val="tx1"/>
                </a:solidFill>
              </a:rPr>
              <a:t> معيار التوزيع الجغرافي العادل يطبق أثناء عملية الاختيار عندما يعتبر المرشحون على نفس المستوى ّمن الجدارة </a:t>
            </a:r>
            <a:r>
              <a:rPr lang="ar-DZ" sz="2000" b="1" dirty="0" err="1" smtClean="0">
                <a:solidFill>
                  <a:schemeClr val="tx1"/>
                </a:solidFill>
              </a:rPr>
              <a:t>و</a:t>
            </a:r>
            <a:r>
              <a:rPr lang="ar-DZ" sz="2000" b="1" dirty="0" smtClean="0">
                <a:solidFill>
                  <a:schemeClr val="tx1"/>
                </a:solidFill>
              </a:rPr>
              <a:t> تشير المعلومات التي تم الحصول عليها من لجنة الأمم المتحدة رفيعة المستوى المعنية بالإدارة، أنه لا توجد لدى برنامج الأغذية العالمي حصص رسمية لتخصيص التوزيع الجغرافي العادل، لكنه يأخذ بسياسة التماس تمثيل جغرافي </a:t>
            </a:r>
            <a:r>
              <a:rPr lang="ar-DZ" sz="2000" b="1" dirty="0" err="1" smtClean="0">
                <a:solidFill>
                  <a:schemeClr val="tx1"/>
                </a:solidFill>
              </a:rPr>
              <a:t>و</a:t>
            </a:r>
            <a:r>
              <a:rPr lang="ar-DZ" sz="2000" b="1" dirty="0" smtClean="0">
                <a:solidFill>
                  <a:schemeClr val="tx1"/>
                </a:solidFill>
              </a:rPr>
              <a:t> تنوع في فئة الموظفين  </a:t>
            </a:r>
          </a:p>
          <a:p>
            <a:pPr algn="r" rtl="1"/>
            <a:r>
              <a:rPr lang="ar-DZ" sz="2000" b="1" dirty="0" smtClean="0">
                <a:solidFill>
                  <a:schemeClr val="tx1"/>
                </a:solidFill>
              </a:rPr>
              <a:t>2- المساواة بين الجنسين </a:t>
            </a:r>
          </a:p>
          <a:p>
            <a:pPr algn="r" rtl="1"/>
            <a:r>
              <a:rPr lang="ar-DZ" sz="2000" b="1" dirty="0" smtClean="0">
                <a:solidFill>
                  <a:schemeClr val="tx1"/>
                </a:solidFill>
              </a:rPr>
              <a:t> تشترط بعض المواثيق مراعاة اعتبارات معينة في التعين كالجنس مثلا فقد أوجبت المادة (39)</a:t>
            </a:r>
          </a:p>
          <a:p>
            <a:pPr algn="r" rtl="1"/>
            <a:r>
              <a:rPr lang="ar-DZ" sz="2000" b="1" dirty="0" smtClean="0">
                <a:solidFill>
                  <a:schemeClr val="tx1"/>
                </a:solidFill>
              </a:rPr>
              <a:t>من الميثاق منظمة العمل الدولية ضرورة توافر نسبة معينة من النساء بين موظفي المنظمة </a:t>
            </a:r>
            <a:r>
              <a:rPr lang="ar-DZ" sz="2000" b="1" dirty="0" err="1" smtClean="0">
                <a:solidFill>
                  <a:schemeClr val="tx1"/>
                </a:solidFill>
              </a:rPr>
              <a:t>و</a:t>
            </a:r>
            <a:r>
              <a:rPr lang="ar-DZ" sz="2000" b="1" dirty="0" smtClean="0">
                <a:solidFill>
                  <a:schemeClr val="tx1"/>
                </a:solidFill>
              </a:rPr>
              <a:t> أيضا ما </a:t>
            </a:r>
            <a:r>
              <a:rPr lang="ar-DZ" sz="2000" b="1" dirty="0" err="1" smtClean="0">
                <a:solidFill>
                  <a:schemeClr val="tx1"/>
                </a:solidFill>
              </a:rPr>
              <a:t>تنص</a:t>
            </a:r>
            <a:r>
              <a:rPr lang="ar-DZ" sz="2000" b="1" dirty="0" smtClean="0">
                <a:solidFill>
                  <a:schemeClr val="tx1"/>
                </a:solidFill>
              </a:rPr>
              <a:t> عليه المادة (36) من النظام الأساسي للمحكمة الجنائية الدولية السابقة الذكر وهذا أيضا ما نجده في الإعلان العالمي لحقوق الإنسان سنة  1948م حيث نصب في المادة من مواد على أنه لكل </a:t>
            </a:r>
            <a:r>
              <a:rPr lang="ar-DZ" sz="2000" b="1" dirty="0" err="1" smtClean="0">
                <a:solidFill>
                  <a:schemeClr val="tx1"/>
                </a:solidFill>
              </a:rPr>
              <a:t>انسان</a:t>
            </a:r>
            <a:r>
              <a:rPr lang="ar-DZ" sz="2000" b="1" dirty="0" smtClean="0">
                <a:solidFill>
                  <a:schemeClr val="tx1"/>
                </a:solidFill>
              </a:rPr>
              <a:t> حق التمتع بكافة الحقوق والحريات .... دون أي تميز كالتميز بسبب العنصر ،أو اللون ، أو الجنس .....</a:t>
            </a:r>
          </a:p>
          <a:p>
            <a:pPr algn="r" rtl="1"/>
            <a:r>
              <a:rPr lang="ar-DZ" sz="2000" b="1" dirty="0" smtClean="0">
                <a:solidFill>
                  <a:schemeClr val="tx1"/>
                </a:solidFill>
              </a:rPr>
              <a:t> </a:t>
            </a:r>
            <a:endParaRPr lang="fr-FR" sz="2000" b="1" dirty="0">
              <a:solidFill>
                <a:schemeClr val="tx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llipse 3"/>
          <p:cNvSpPr/>
          <p:nvPr/>
        </p:nvSpPr>
        <p:spPr>
          <a:xfrm>
            <a:off x="2214546" y="642918"/>
            <a:ext cx="5214974" cy="10001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800" dirty="0" smtClean="0">
                <a:solidFill>
                  <a:schemeClr val="tx1"/>
                </a:solidFill>
              </a:rPr>
              <a:t>الخاتمة </a:t>
            </a:r>
            <a:endParaRPr lang="fr-FR" sz="2800" dirty="0">
              <a:solidFill>
                <a:schemeClr val="tx1"/>
              </a:solidFill>
            </a:endParaRPr>
          </a:p>
        </p:txBody>
      </p:sp>
      <p:sp>
        <p:nvSpPr>
          <p:cNvPr id="5" name="Rogner un rectangle à un seul coin 4"/>
          <p:cNvSpPr/>
          <p:nvPr/>
        </p:nvSpPr>
        <p:spPr>
          <a:xfrm>
            <a:off x="1285852" y="2500306"/>
            <a:ext cx="6929486" cy="2857520"/>
          </a:xfrm>
          <a:prstGeom prst="snip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b="1" dirty="0" smtClean="0">
                <a:solidFill>
                  <a:schemeClr val="tx1"/>
                </a:solidFill>
              </a:rPr>
              <a:t> تستعين المنظمة الدولية في أداء مهامها التي أنشأت من أجلها بكادر إداري متخصص ميزناه عن ما يشابهه من مصطلحات وحددنا من خلال بحثنا طبيعة العلاقة بين الموظف الدولي </a:t>
            </a:r>
            <a:r>
              <a:rPr lang="ar-DZ" sz="2000" b="1" dirty="0" err="1" smtClean="0">
                <a:solidFill>
                  <a:schemeClr val="tx1"/>
                </a:solidFill>
              </a:rPr>
              <a:t>و</a:t>
            </a:r>
            <a:r>
              <a:rPr lang="ar-DZ" sz="2000" b="1" dirty="0" smtClean="0">
                <a:solidFill>
                  <a:schemeClr val="tx1"/>
                </a:solidFill>
              </a:rPr>
              <a:t> المنظمة الدولية حيث تطرقنا </a:t>
            </a:r>
            <a:r>
              <a:rPr lang="ar-DZ" sz="2000" b="1" dirty="0" err="1" smtClean="0">
                <a:solidFill>
                  <a:schemeClr val="tx1"/>
                </a:solidFill>
              </a:rPr>
              <a:t>الى</a:t>
            </a:r>
            <a:r>
              <a:rPr lang="ar-DZ" sz="2000" b="1" dirty="0" smtClean="0">
                <a:solidFill>
                  <a:schemeClr val="tx1"/>
                </a:solidFill>
              </a:rPr>
              <a:t> حقوق وواجبات الموظف الدولي </a:t>
            </a:r>
            <a:r>
              <a:rPr lang="ar-DZ" sz="2000" b="1" dirty="0" err="1" smtClean="0">
                <a:solidFill>
                  <a:schemeClr val="tx1"/>
                </a:solidFill>
              </a:rPr>
              <a:t>و</a:t>
            </a:r>
            <a:r>
              <a:rPr lang="ar-DZ" sz="2000" b="1" dirty="0" smtClean="0">
                <a:solidFill>
                  <a:schemeClr val="tx1"/>
                </a:solidFill>
              </a:rPr>
              <a:t> الشروط </a:t>
            </a:r>
            <a:r>
              <a:rPr lang="ar-DZ" sz="2000" b="1" dirty="0" err="1" smtClean="0">
                <a:solidFill>
                  <a:schemeClr val="tx1"/>
                </a:solidFill>
              </a:rPr>
              <a:t>الازمة</a:t>
            </a:r>
            <a:r>
              <a:rPr lang="ar-DZ" sz="2000" b="1" dirty="0" smtClean="0">
                <a:solidFill>
                  <a:schemeClr val="tx1"/>
                </a:solidFill>
              </a:rPr>
              <a:t> في تعيينه</a:t>
            </a:r>
            <a:endParaRPr lang="fr-FR" sz="2000" b="1" dirty="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à coins arrondis 5"/>
          <p:cNvSpPr/>
          <p:nvPr/>
        </p:nvSpPr>
        <p:spPr>
          <a:xfrm>
            <a:off x="1928794" y="500042"/>
            <a:ext cx="6286544" cy="607223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lnSpc>
                <a:spcPct val="150000"/>
              </a:lnSpc>
            </a:pPr>
            <a:endParaRPr lang="fr-FR" sz="2400" dirty="0" smtClean="0">
              <a:solidFill>
                <a:schemeClr val="tx1"/>
              </a:solidFill>
            </a:endParaRPr>
          </a:p>
          <a:p>
            <a:pPr algn="ctr" rtl="1">
              <a:lnSpc>
                <a:spcPct val="150000"/>
              </a:lnSpc>
            </a:pPr>
            <a:r>
              <a:rPr lang="ar-DZ" sz="2400" b="1" dirty="0" smtClean="0">
                <a:solidFill>
                  <a:schemeClr val="tx1"/>
                </a:solidFill>
              </a:rPr>
              <a:t>خطة البحث </a:t>
            </a:r>
          </a:p>
          <a:p>
            <a:pPr algn="ctr" rtl="1">
              <a:lnSpc>
                <a:spcPct val="150000"/>
              </a:lnSpc>
            </a:pPr>
            <a:r>
              <a:rPr lang="ar-DZ" sz="2400" b="1" dirty="0" smtClean="0">
                <a:solidFill>
                  <a:schemeClr val="tx1"/>
                </a:solidFill>
              </a:rPr>
              <a:t>المبحث </a:t>
            </a:r>
            <a:r>
              <a:rPr lang="ar-DZ" sz="2400" b="1" dirty="0" smtClean="0">
                <a:solidFill>
                  <a:schemeClr val="tx1"/>
                </a:solidFill>
              </a:rPr>
              <a:t>الأول : ماهية الموظف الدولي </a:t>
            </a:r>
          </a:p>
          <a:p>
            <a:pPr algn="ctr" rtl="1">
              <a:lnSpc>
                <a:spcPct val="150000"/>
              </a:lnSpc>
            </a:pPr>
            <a:r>
              <a:rPr lang="ar-DZ" sz="2400" b="1" dirty="0" smtClean="0">
                <a:solidFill>
                  <a:schemeClr val="tx1"/>
                </a:solidFill>
              </a:rPr>
              <a:t>المطلب الأول : تعريف الموظف الدولي </a:t>
            </a:r>
          </a:p>
          <a:p>
            <a:pPr algn="ctr" rtl="1">
              <a:lnSpc>
                <a:spcPct val="150000"/>
              </a:lnSpc>
            </a:pPr>
            <a:r>
              <a:rPr lang="ar-DZ" sz="2400" b="1" dirty="0" smtClean="0">
                <a:solidFill>
                  <a:schemeClr val="tx1"/>
                </a:solidFill>
              </a:rPr>
              <a:t>المطلب الثاني :خصائص الموظف الدولي </a:t>
            </a:r>
          </a:p>
          <a:p>
            <a:pPr algn="ctr" rtl="1">
              <a:lnSpc>
                <a:spcPct val="150000"/>
              </a:lnSpc>
            </a:pPr>
            <a:r>
              <a:rPr lang="ar-DZ" sz="2400" b="1" dirty="0" smtClean="0">
                <a:solidFill>
                  <a:schemeClr val="tx1"/>
                </a:solidFill>
              </a:rPr>
              <a:t>المطلب الثالث : طبيعية العلاقة بين الموظف الدولي والمنظمة الدولية </a:t>
            </a:r>
          </a:p>
          <a:p>
            <a:pPr algn="ctr" rtl="1">
              <a:lnSpc>
                <a:spcPct val="150000"/>
              </a:lnSpc>
            </a:pPr>
            <a:r>
              <a:rPr lang="ar-DZ" sz="2400" b="1" dirty="0" smtClean="0">
                <a:solidFill>
                  <a:schemeClr val="tx1"/>
                </a:solidFill>
              </a:rPr>
              <a:t>المبحث الثاني : : توظيف الموظف الدولي</a:t>
            </a:r>
          </a:p>
          <a:p>
            <a:pPr algn="ctr" rtl="1">
              <a:lnSpc>
                <a:spcPct val="150000"/>
              </a:lnSpc>
            </a:pPr>
            <a:r>
              <a:rPr lang="ar-DZ" sz="2400" b="1" dirty="0" smtClean="0">
                <a:solidFill>
                  <a:schemeClr val="tx1"/>
                </a:solidFill>
              </a:rPr>
              <a:t>المطلب الأول:حقوق الموظف الدولي </a:t>
            </a:r>
          </a:p>
          <a:p>
            <a:pPr algn="ctr" rtl="1">
              <a:lnSpc>
                <a:spcPct val="150000"/>
              </a:lnSpc>
            </a:pPr>
            <a:r>
              <a:rPr lang="ar-DZ" sz="2400" b="1" dirty="0" smtClean="0">
                <a:solidFill>
                  <a:schemeClr val="tx1"/>
                </a:solidFill>
              </a:rPr>
              <a:t>المطلب الثاني: واجبات الموظف الدولي </a:t>
            </a:r>
          </a:p>
          <a:p>
            <a:pPr algn="ctr" rtl="1">
              <a:lnSpc>
                <a:spcPct val="150000"/>
              </a:lnSpc>
            </a:pPr>
            <a:r>
              <a:rPr lang="ar-DZ" sz="2400" b="1" dirty="0" smtClean="0">
                <a:solidFill>
                  <a:schemeClr val="tx1"/>
                </a:solidFill>
              </a:rPr>
              <a:t>المطلب الثالث: شروط توظيف الموظف الدولي</a:t>
            </a:r>
            <a:r>
              <a:rPr lang="ar-DZ" sz="2400" b="1" dirty="0" smtClean="0">
                <a:solidFill>
                  <a:schemeClr val="tx1"/>
                </a:solidFill>
              </a:rPr>
              <a:t> </a:t>
            </a:r>
            <a:endParaRPr lang="fr-FR" sz="2400" b="1" dirty="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rganigramme : Terminateur 3"/>
          <p:cNvSpPr/>
          <p:nvPr/>
        </p:nvSpPr>
        <p:spPr>
          <a:xfrm>
            <a:off x="2786050" y="1071546"/>
            <a:ext cx="3929090" cy="571504"/>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tx1"/>
                </a:solidFill>
              </a:rPr>
              <a:t>المقدمة </a:t>
            </a:r>
            <a:endParaRPr lang="fr-FR" sz="2800" b="1" dirty="0">
              <a:solidFill>
                <a:schemeClr val="tx1"/>
              </a:solidFill>
            </a:endParaRPr>
          </a:p>
        </p:txBody>
      </p:sp>
      <p:sp>
        <p:nvSpPr>
          <p:cNvPr id="5" name="Larme 4"/>
          <p:cNvSpPr/>
          <p:nvPr/>
        </p:nvSpPr>
        <p:spPr>
          <a:xfrm>
            <a:off x="357158" y="2143116"/>
            <a:ext cx="8358246" cy="3714776"/>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361" name="Rectangle 1"/>
          <p:cNvSpPr>
            <a:spLocks noChangeArrowheads="1"/>
          </p:cNvSpPr>
          <p:nvPr/>
        </p:nvSpPr>
        <p:spPr bwMode="auto">
          <a:xfrm>
            <a:off x="1216718" y="2847355"/>
            <a:ext cx="6858048"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رغم</a:t>
            </a: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SA"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اختلاف</a:t>
            </a: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SA"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النظم</a:t>
            </a: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SA"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القانونية</a:t>
            </a: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SA"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الخاصة</a:t>
            </a: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SA"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بالموظفين</a:t>
            </a: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SA"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الدوليين</a:t>
            </a: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SA"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في</a:t>
            </a: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SA"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تفصيلاتها،إلا</a:t>
            </a: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SA"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أنها</a:t>
            </a: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SA"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تتشابه</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إلى</a:t>
            </a: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SA"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حد</a:t>
            </a: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SA"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بعيد</a:t>
            </a: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SA"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في</a:t>
            </a: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SA"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قواعدها</a:t>
            </a: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SA"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الأساسية</a:t>
            </a: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SA"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المتعلقة</a:t>
            </a: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SA"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بالتوظيف</a:t>
            </a: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SA"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وما</a:t>
            </a: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SA"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إلى</a:t>
            </a: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SA"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ذلك،</a:t>
            </a: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SA"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فالمقرر</a:t>
            </a: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SA"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أنشغل</a:t>
            </a:r>
            <a:r>
              <a:rPr lang="ar-DZ" sz="2400" b="1" dirty="0" smtClean="0">
                <a:latin typeface="Calibri" pitchFamily="34" charset="0"/>
                <a:ea typeface="Times New Roman" pitchFamily="18" charset="0"/>
                <a:cs typeface="Arial" pitchFamily="34" charset="0"/>
              </a:rPr>
              <a:t> </a:t>
            </a:r>
            <a:r>
              <a:rPr kumimoji="0" lang="ar-SA"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الوظيفة</a:t>
            </a: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SA"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الدولية</a:t>
            </a: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SA"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يتم</a:t>
            </a: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SA"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عن</a:t>
            </a: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SA"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طريق</a:t>
            </a: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SA"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التعيين</a:t>
            </a: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SA"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الذي</a:t>
            </a: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SA"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لا</a:t>
            </a: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SA"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يتم</a:t>
            </a: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SA"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إلا</a:t>
            </a: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SA"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بناء</a:t>
            </a: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SA"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على</a:t>
            </a: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SA"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توافر</a:t>
            </a: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SA"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العديد</a:t>
            </a: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SA"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من</a:t>
            </a: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SA"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الشروط</a:t>
            </a:r>
            <a:r>
              <a:rPr kumimoji="0" lang="ar-DZ"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SA"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و توفير الحقوق </a:t>
            </a:r>
            <a:r>
              <a:rPr kumimoji="0" lang="ar-SA" sz="2400" b="1" i="0" u="none" strike="noStrike" cap="none" normalizeH="0" baseline="0" dirty="0" err="1" smtClean="0">
                <a:ln>
                  <a:noFill/>
                </a:ln>
                <a:solidFill>
                  <a:schemeClr val="tx1"/>
                </a:solidFill>
                <a:effectLst/>
                <a:latin typeface="Calibri" pitchFamily="34" charset="0"/>
                <a:ea typeface="Times New Roman" pitchFamily="18" charset="0"/>
                <a:cs typeface="Arial" pitchFamily="34" charset="0"/>
              </a:rPr>
              <a:t>و</a:t>
            </a:r>
            <a:r>
              <a:rPr kumimoji="0" lang="ar-SA"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القيام بالواجبات</a:t>
            </a:r>
            <a:r>
              <a:rPr kumimoji="0" lang="fr-FR" sz="2400" b="1"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rganigramme : Alternative 3"/>
          <p:cNvSpPr/>
          <p:nvPr/>
        </p:nvSpPr>
        <p:spPr>
          <a:xfrm>
            <a:off x="1000100" y="2857496"/>
            <a:ext cx="7358114" cy="2928958"/>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b="1" dirty="0" smtClean="0">
                <a:solidFill>
                  <a:schemeClr val="tx1"/>
                </a:solidFill>
              </a:rPr>
              <a:t>تعريف الأول  : </a:t>
            </a:r>
            <a:r>
              <a:rPr lang="ar-SA" b="1" dirty="0" smtClean="0">
                <a:solidFill>
                  <a:schemeClr val="tx1"/>
                </a:solidFill>
              </a:rPr>
              <a:t>هو</a:t>
            </a:r>
            <a:r>
              <a:rPr lang="fr-FR" b="1" smtClean="0">
                <a:solidFill>
                  <a:schemeClr val="tx1"/>
                </a:solidFill>
              </a:rPr>
              <a:t> </a:t>
            </a:r>
            <a:r>
              <a:rPr lang="ar-SA" b="1" smtClean="0">
                <a:solidFill>
                  <a:schemeClr val="tx1"/>
                </a:solidFill>
              </a:rPr>
              <a:t>كل</a:t>
            </a:r>
            <a:r>
              <a:rPr lang="ar-DZ" b="1" dirty="0" smtClean="0">
                <a:solidFill>
                  <a:schemeClr val="tx1"/>
                </a:solidFill>
              </a:rPr>
              <a:t> </a:t>
            </a:r>
            <a:r>
              <a:rPr lang="ar-SA" b="1" dirty="0" smtClean="0">
                <a:solidFill>
                  <a:schemeClr val="tx1"/>
                </a:solidFill>
              </a:rPr>
              <a:t>شخص</a:t>
            </a:r>
            <a:r>
              <a:rPr lang="ar-DZ" b="1" dirty="0" smtClean="0">
                <a:solidFill>
                  <a:schemeClr val="tx1"/>
                </a:solidFill>
              </a:rPr>
              <a:t> </a:t>
            </a:r>
            <a:r>
              <a:rPr lang="ar-SA" b="1" dirty="0" smtClean="0">
                <a:solidFill>
                  <a:schemeClr val="tx1"/>
                </a:solidFill>
              </a:rPr>
              <a:t>مؤهل</a:t>
            </a:r>
            <a:r>
              <a:rPr lang="ar-DZ" b="1" dirty="0" smtClean="0">
                <a:solidFill>
                  <a:schemeClr val="tx1"/>
                </a:solidFill>
              </a:rPr>
              <a:t> ل</a:t>
            </a:r>
            <a:r>
              <a:rPr lang="ar-SA" b="1" dirty="0" smtClean="0">
                <a:solidFill>
                  <a:schemeClr val="tx1"/>
                </a:solidFill>
              </a:rPr>
              <a:t>لقيام</a:t>
            </a:r>
            <a:r>
              <a:rPr lang="ar-DZ" b="1" dirty="0" smtClean="0">
                <a:solidFill>
                  <a:schemeClr val="tx1"/>
                </a:solidFill>
              </a:rPr>
              <a:t> </a:t>
            </a:r>
            <a:r>
              <a:rPr lang="ar-SA" b="1" dirty="0" smtClean="0">
                <a:solidFill>
                  <a:schemeClr val="tx1"/>
                </a:solidFill>
              </a:rPr>
              <a:t>بمهمة</a:t>
            </a:r>
            <a:r>
              <a:rPr lang="ar-DZ" b="1" dirty="0" smtClean="0">
                <a:solidFill>
                  <a:schemeClr val="tx1"/>
                </a:solidFill>
              </a:rPr>
              <a:t> </a:t>
            </a:r>
            <a:r>
              <a:rPr lang="ar-SA" b="1" dirty="0" smtClean="0">
                <a:solidFill>
                  <a:schemeClr val="tx1"/>
                </a:solidFill>
              </a:rPr>
              <a:t>دولية</a:t>
            </a:r>
            <a:r>
              <a:rPr lang="ar-DZ" b="1" dirty="0" smtClean="0">
                <a:solidFill>
                  <a:schemeClr val="tx1"/>
                </a:solidFill>
              </a:rPr>
              <a:t> </a:t>
            </a:r>
            <a:r>
              <a:rPr lang="ar-SA" b="1" dirty="0" smtClean="0">
                <a:solidFill>
                  <a:schemeClr val="tx1"/>
                </a:solidFill>
              </a:rPr>
              <a:t>م</a:t>
            </a:r>
            <a:r>
              <a:rPr lang="ar-DZ" b="1" dirty="0" smtClean="0">
                <a:solidFill>
                  <a:schemeClr val="tx1"/>
                </a:solidFill>
              </a:rPr>
              <a:t>ن </a:t>
            </a:r>
            <a:r>
              <a:rPr lang="ar-DZ" b="1" dirty="0" err="1" smtClean="0">
                <a:solidFill>
                  <a:schemeClr val="tx1"/>
                </a:solidFill>
              </a:rPr>
              <a:t>ا</a:t>
            </a:r>
            <a:r>
              <a:rPr lang="ar-SA" b="1" dirty="0" smtClean="0">
                <a:solidFill>
                  <a:schemeClr val="tx1"/>
                </a:solidFill>
              </a:rPr>
              <a:t>جل</a:t>
            </a:r>
            <a:r>
              <a:rPr lang="ar-DZ" b="1" dirty="0" smtClean="0">
                <a:solidFill>
                  <a:schemeClr val="tx1"/>
                </a:solidFill>
              </a:rPr>
              <a:t> </a:t>
            </a:r>
            <a:r>
              <a:rPr lang="ar-SA" b="1" dirty="0" smtClean="0">
                <a:solidFill>
                  <a:schemeClr val="tx1"/>
                </a:solidFill>
              </a:rPr>
              <a:t>خدمة</a:t>
            </a:r>
            <a:r>
              <a:rPr lang="ar-DZ" b="1" dirty="0" smtClean="0">
                <a:solidFill>
                  <a:schemeClr val="tx1"/>
                </a:solidFill>
              </a:rPr>
              <a:t> </a:t>
            </a:r>
            <a:r>
              <a:rPr lang="ar-SA" b="1" dirty="0" smtClean="0">
                <a:solidFill>
                  <a:schemeClr val="tx1"/>
                </a:solidFill>
              </a:rPr>
              <a:t>مصالح</a:t>
            </a:r>
            <a:r>
              <a:rPr lang="ar-DZ" b="1" dirty="0" smtClean="0">
                <a:solidFill>
                  <a:schemeClr val="tx1"/>
                </a:solidFill>
              </a:rPr>
              <a:t> </a:t>
            </a:r>
            <a:r>
              <a:rPr lang="ar-SA" b="1" dirty="0" smtClean="0">
                <a:solidFill>
                  <a:schemeClr val="tx1"/>
                </a:solidFill>
              </a:rPr>
              <a:t>ين</a:t>
            </a:r>
            <a:r>
              <a:rPr lang="ar-DZ" b="1" dirty="0" smtClean="0">
                <a:solidFill>
                  <a:schemeClr val="tx1"/>
                </a:solidFill>
              </a:rPr>
              <a:t> ا</a:t>
            </a:r>
            <a:r>
              <a:rPr lang="ar-SA" b="1" dirty="0" smtClean="0">
                <a:solidFill>
                  <a:schemeClr val="tx1"/>
                </a:solidFill>
              </a:rPr>
              <a:t>لدول،</a:t>
            </a:r>
            <a:r>
              <a:rPr lang="ar-SA" b="1" dirty="0" err="1" smtClean="0">
                <a:solidFill>
                  <a:schemeClr val="tx1"/>
                </a:solidFill>
              </a:rPr>
              <a:t>أوهو</a:t>
            </a:r>
            <a:r>
              <a:rPr lang="ar-DZ" b="1" dirty="0" smtClean="0">
                <a:solidFill>
                  <a:schemeClr val="tx1"/>
                </a:solidFill>
              </a:rPr>
              <a:t> </a:t>
            </a:r>
            <a:r>
              <a:rPr lang="ar-SA" b="1" dirty="0" smtClean="0">
                <a:solidFill>
                  <a:schemeClr val="tx1"/>
                </a:solidFill>
              </a:rPr>
              <a:t>كل</a:t>
            </a:r>
            <a:r>
              <a:rPr lang="ar-DZ" b="1" dirty="0" smtClean="0">
                <a:solidFill>
                  <a:schemeClr val="tx1"/>
                </a:solidFill>
              </a:rPr>
              <a:t> </a:t>
            </a:r>
            <a:r>
              <a:rPr lang="ar-SA" b="1" dirty="0" smtClean="0">
                <a:solidFill>
                  <a:schemeClr val="tx1"/>
                </a:solidFill>
              </a:rPr>
              <a:t>شخص</a:t>
            </a:r>
            <a:r>
              <a:rPr lang="ar-DZ" b="1" dirty="0" smtClean="0">
                <a:solidFill>
                  <a:schemeClr val="tx1"/>
                </a:solidFill>
              </a:rPr>
              <a:t> </a:t>
            </a:r>
            <a:r>
              <a:rPr lang="ar-SA" b="1" dirty="0" smtClean="0">
                <a:solidFill>
                  <a:schemeClr val="tx1"/>
                </a:solidFill>
              </a:rPr>
              <a:t>مكلف</a:t>
            </a:r>
            <a:r>
              <a:rPr lang="ar-DZ" b="1" dirty="0" smtClean="0">
                <a:solidFill>
                  <a:schemeClr val="tx1"/>
                </a:solidFill>
              </a:rPr>
              <a:t> عن </a:t>
            </a:r>
            <a:r>
              <a:rPr lang="ar-SA" b="1" dirty="0" smtClean="0">
                <a:solidFill>
                  <a:schemeClr val="tx1"/>
                </a:solidFill>
              </a:rPr>
              <a:t>طريق</a:t>
            </a:r>
            <a:r>
              <a:rPr lang="ar-DZ" b="1" dirty="0" smtClean="0">
                <a:solidFill>
                  <a:schemeClr val="tx1"/>
                </a:solidFill>
              </a:rPr>
              <a:t> ا</a:t>
            </a:r>
            <a:r>
              <a:rPr lang="ar-SA" b="1" dirty="0" smtClean="0">
                <a:solidFill>
                  <a:schemeClr val="tx1"/>
                </a:solidFill>
              </a:rPr>
              <a:t>تفاق</a:t>
            </a:r>
            <a:r>
              <a:rPr lang="ar-DZ" b="1" dirty="0" smtClean="0">
                <a:solidFill>
                  <a:schemeClr val="tx1"/>
                </a:solidFill>
              </a:rPr>
              <a:t> </a:t>
            </a:r>
            <a:r>
              <a:rPr lang="ar-SA" b="1" dirty="0" smtClean="0">
                <a:solidFill>
                  <a:schemeClr val="tx1"/>
                </a:solidFill>
              </a:rPr>
              <a:t>بين</a:t>
            </a:r>
            <a:r>
              <a:rPr lang="ar-DZ" b="1" dirty="0" smtClean="0">
                <a:solidFill>
                  <a:schemeClr val="tx1"/>
                </a:solidFill>
              </a:rPr>
              <a:t> </a:t>
            </a:r>
            <a:r>
              <a:rPr lang="ar-SA" b="1" dirty="0" smtClean="0">
                <a:solidFill>
                  <a:schemeClr val="tx1"/>
                </a:solidFill>
              </a:rPr>
              <a:t>عدة</a:t>
            </a:r>
            <a:r>
              <a:rPr lang="ar-DZ" b="1" dirty="0" smtClean="0">
                <a:solidFill>
                  <a:schemeClr val="tx1"/>
                </a:solidFill>
              </a:rPr>
              <a:t> </a:t>
            </a:r>
            <a:r>
              <a:rPr lang="ar-SA" b="1" dirty="0" smtClean="0">
                <a:solidFill>
                  <a:schemeClr val="tx1"/>
                </a:solidFill>
              </a:rPr>
              <a:t>دول</a:t>
            </a:r>
            <a:r>
              <a:rPr lang="ar-DZ" b="1" dirty="0" smtClean="0">
                <a:solidFill>
                  <a:schemeClr val="tx1"/>
                </a:solidFill>
              </a:rPr>
              <a:t> </a:t>
            </a:r>
            <a:r>
              <a:rPr lang="ar-SA" b="1" dirty="0" smtClean="0">
                <a:solidFill>
                  <a:schemeClr val="tx1"/>
                </a:solidFill>
              </a:rPr>
              <a:t>وتحت</a:t>
            </a:r>
            <a:r>
              <a:rPr lang="ar-DZ" b="1" dirty="0" smtClean="0">
                <a:solidFill>
                  <a:schemeClr val="tx1"/>
                </a:solidFill>
              </a:rPr>
              <a:t> </a:t>
            </a:r>
            <a:r>
              <a:rPr lang="ar-SA" b="1" dirty="0" smtClean="0">
                <a:solidFill>
                  <a:schemeClr val="tx1"/>
                </a:solidFill>
              </a:rPr>
              <a:t>الرقابة</a:t>
            </a:r>
            <a:r>
              <a:rPr lang="ar-DZ" b="1" dirty="0" smtClean="0">
                <a:solidFill>
                  <a:schemeClr val="tx1"/>
                </a:solidFill>
              </a:rPr>
              <a:t> ا</a:t>
            </a:r>
            <a:r>
              <a:rPr lang="ar-SA" b="1" dirty="0" smtClean="0">
                <a:solidFill>
                  <a:schemeClr val="tx1"/>
                </a:solidFill>
              </a:rPr>
              <a:t>لمتبادلة</a:t>
            </a:r>
            <a:r>
              <a:rPr lang="ar-DZ" b="1" dirty="0" smtClean="0">
                <a:solidFill>
                  <a:schemeClr val="tx1"/>
                </a:solidFill>
              </a:rPr>
              <a:t> ب</a:t>
            </a:r>
            <a:r>
              <a:rPr lang="ar-SA" b="1" dirty="0" err="1" smtClean="0">
                <a:solidFill>
                  <a:schemeClr val="tx1"/>
                </a:solidFill>
              </a:rPr>
              <a:t>ينها</a:t>
            </a:r>
            <a:r>
              <a:rPr lang="ar-DZ" b="1" dirty="0" smtClean="0">
                <a:solidFill>
                  <a:schemeClr val="tx1"/>
                </a:solidFill>
              </a:rPr>
              <a:t> ا</a:t>
            </a:r>
            <a:r>
              <a:rPr lang="ar-SA" b="1" dirty="0" smtClean="0">
                <a:solidFill>
                  <a:schemeClr val="tx1"/>
                </a:solidFill>
              </a:rPr>
              <a:t>لعمل</a:t>
            </a:r>
            <a:r>
              <a:rPr lang="ar-DZ" b="1" dirty="0" smtClean="0">
                <a:solidFill>
                  <a:schemeClr val="tx1"/>
                </a:solidFill>
              </a:rPr>
              <a:t> </a:t>
            </a:r>
            <a:r>
              <a:rPr lang="ar-SA" b="1" dirty="0" smtClean="0">
                <a:solidFill>
                  <a:schemeClr val="tx1"/>
                </a:solidFill>
              </a:rPr>
              <a:t>وفقا</a:t>
            </a:r>
            <a:r>
              <a:rPr lang="ar-DZ" b="1" dirty="0" smtClean="0">
                <a:solidFill>
                  <a:schemeClr val="tx1"/>
                </a:solidFill>
              </a:rPr>
              <a:t> </a:t>
            </a:r>
            <a:r>
              <a:rPr lang="ar-SA" b="1" dirty="0" smtClean="0">
                <a:solidFill>
                  <a:schemeClr val="tx1"/>
                </a:solidFill>
              </a:rPr>
              <a:t>لقواعد</a:t>
            </a:r>
            <a:r>
              <a:rPr lang="ar-DZ" b="1" dirty="0" smtClean="0">
                <a:solidFill>
                  <a:schemeClr val="tx1"/>
                </a:solidFill>
              </a:rPr>
              <a:t> </a:t>
            </a:r>
            <a:r>
              <a:rPr lang="ar-SA" b="1" dirty="0" smtClean="0">
                <a:solidFill>
                  <a:schemeClr val="tx1"/>
                </a:solidFill>
              </a:rPr>
              <a:t>قانونية</a:t>
            </a:r>
            <a:r>
              <a:rPr lang="ar-DZ" b="1" dirty="0" smtClean="0">
                <a:solidFill>
                  <a:schemeClr val="tx1"/>
                </a:solidFill>
              </a:rPr>
              <a:t> </a:t>
            </a:r>
            <a:r>
              <a:rPr lang="ar-SA" b="1" dirty="0" smtClean="0">
                <a:solidFill>
                  <a:schemeClr val="tx1"/>
                </a:solidFill>
              </a:rPr>
              <a:t>محددة</a:t>
            </a:r>
            <a:r>
              <a:rPr lang="ar-DZ" b="1" dirty="0" smtClean="0">
                <a:solidFill>
                  <a:schemeClr val="tx1"/>
                </a:solidFill>
              </a:rPr>
              <a:t> </a:t>
            </a:r>
            <a:r>
              <a:rPr lang="fr-FR" b="1" dirty="0" smtClean="0">
                <a:solidFill>
                  <a:schemeClr val="tx1"/>
                </a:solidFill>
              </a:rPr>
              <a:t>.”</a:t>
            </a:r>
            <a:r>
              <a:rPr lang="ar-DZ" b="1" dirty="0" smtClean="0">
                <a:solidFill>
                  <a:schemeClr val="tx1"/>
                </a:solidFill>
              </a:rPr>
              <a:t> </a:t>
            </a:r>
          </a:p>
          <a:p>
            <a:pPr algn="r" rtl="1"/>
            <a:endParaRPr lang="ar-DZ" b="1" dirty="0" smtClean="0">
              <a:solidFill>
                <a:schemeClr val="tx1"/>
              </a:solidFill>
            </a:endParaRPr>
          </a:p>
          <a:p>
            <a:pPr algn="r" rtl="1"/>
            <a:r>
              <a:rPr lang="ar-DZ" b="1" dirty="0" smtClean="0">
                <a:solidFill>
                  <a:schemeClr val="tx1"/>
                </a:solidFill>
              </a:rPr>
              <a:t>تعريف الثاني : </a:t>
            </a:r>
            <a:r>
              <a:rPr lang="ar-SA" b="1" dirty="0" smtClean="0">
                <a:solidFill>
                  <a:schemeClr val="tx1"/>
                </a:solidFill>
              </a:rPr>
              <a:t>كل</a:t>
            </a:r>
            <a:r>
              <a:rPr lang="ar-DZ" b="1" dirty="0" smtClean="0">
                <a:solidFill>
                  <a:schemeClr val="tx1"/>
                </a:solidFill>
              </a:rPr>
              <a:t> </a:t>
            </a:r>
            <a:r>
              <a:rPr lang="ar-SA" b="1" dirty="0" smtClean="0">
                <a:solidFill>
                  <a:schemeClr val="tx1"/>
                </a:solidFill>
              </a:rPr>
              <a:t>فرد</a:t>
            </a:r>
            <a:r>
              <a:rPr lang="ar-DZ" b="1" dirty="0" smtClean="0">
                <a:solidFill>
                  <a:schemeClr val="tx1"/>
                </a:solidFill>
              </a:rPr>
              <a:t> </a:t>
            </a:r>
            <a:r>
              <a:rPr lang="ar-SA" b="1" dirty="0" smtClean="0">
                <a:solidFill>
                  <a:schemeClr val="tx1"/>
                </a:solidFill>
              </a:rPr>
              <a:t>مكلف</a:t>
            </a:r>
            <a:r>
              <a:rPr lang="ar-DZ" b="1" dirty="0" smtClean="0">
                <a:solidFill>
                  <a:schemeClr val="tx1"/>
                </a:solidFill>
              </a:rPr>
              <a:t> </a:t>
            </a:r>
            <a:r>
              <a:rPr lang="ar-SA" b="1" dirty="0" smtClean="0">
                <a:solidFill>
                  <a:schemeClr val="tx1"/>
                </a:solidFill>
              </a:rPr>
              <a:t>من</a:t>
            </a:r>
            <a:r>
              <a:rPr lang="ar-DZ" b="1" dirty="0" smtClean="0">
                <a:solidFill>
                  <a:schemeClr val="tx1"/>
                </a:solidFill>
              </a:rPr>
              <a:t> </a:t>
            </a:r>
            <a:r>
              <a:rPr lang="ar-SA" b="1" dirty="0" smtClean="0">
                <a:solidFill>
                  <a:schemeClr val="tx1"/>
                </a:solidFill>
              </a:rPr>
              <a:t>طرف</a:t>
            </a:r>
            <a:r>
              <a:rPr lang="ar-DZ" b="1" dirty="0" smtClean="0">
                <a:solidFill>
                  <a:schemeClr val="tx1"/>
                </a:solidFill>
              </a:rPr>
              <a:t> </a:t>
            </a:r>
            <a:r>
              <a:rPr lang="ar-SA" b="1" dirty="0" smtClean="0">
                <a:solidFill>
                  <a:schemeClr val="tx1"/>
                </a:solidFill>
              </a:rPr>
              <a:t>ممثلي</a:t>
            </a:r>
            <a:r>
              <a:rPr lang="ar-DZ" b="1" dirty="0" smtClean="0">
                <a:solidFill>
                  <a:schemeClr val="tx1"/>
                </a:solidFill>
              </a:rPr>
              <a:t> </a:t>
            </a:r>
            <a:r>
              <a:rPr lang="ar-SA" b="1" dirty="0" smtClean="0">
                <a:solidFill>
                  <a:schemeClr val="tx1"/>
                </a:solidFill>
              </a:rPr>
              <a:t>عدة</a:t>
            </a:r>
            <a:r>
              <a:rPr lang="ar-DZ" b="1" dirty="0" smtClean="0">
                <a:solidFill>
                  <a:schemeClr val="tx1"/>
                </a:solidFill>
              </a:rPr>
              <a:t> </a:t>
            </a:r>
            <a:r>
              <a:rPr lang="ar-SA" b="1" dirty="0" smtClean="0">
                <a:solidFill>
                  <a:schemeClr val="tx1"/>
                </a:solidFill>
              </a:rPr>
              <a:t>دول</a:t>
            </a:r>
            <a:r>
              <a:rPr lang="ar-DZ" b="1" dirty="0" smtClean="0">
                <a:solidFill>
                  <a:schemeClr val="tx1"/>
                </a:solidFill>
              </a:rPr>
              <a:t> </a:t>
            </a:r>
            <a:r>
              <a:rPr lang="ar-SA" b="1" dirty="0" smtClean="0">
                <a:solidFill>
                  <a:schemeClr val="tx1"/>
                </a:solidFill>
              </a:rPr>
              <a:t>أو</a:t>
            </a:r>
            <a:r>
              <a:rPr lang="ar-DZ" b="1" dirty="0" smtClean="0">
                <a:solidFill>
                  <a:schemeClr val="tx1"/>
                </a:solidFill>
              </a:rPr>
              <a:t> </a:t>
            </a:r>
            <a:r>
              <a:rPr lang="ar-SA" b="1" dirty="0" smtClean="0">
                <a:solidFill>
                  <a:schemeClr val="tx1"/>
                </a:solidFill>
              </a:rPr>
              <a:t>من</a:t>
            </a:r>
            <a:r>
              <a:rPr lang="ar-DZ" b="1" dirty="0" smtClean="0">
                <a:solidFill>
                  <a:schemeClr val="tx1"/>
                </a:solidFill>
              </a:rPr>
              <a:t> </a:t>
            </a:r>
            <a:r>
              <a:rPr lang="ar-SA" b="1" dirty="0" smtClean="0">
                <a:solidFill>
                  <a:schemeClr val="tx1"/>
                </a:solidFill>
              </a:rPr>
              <a:t>طرف</a:t>
            </a:r>
            <a:r>
              <a:rPr lang="ar-DZ" b="1" dirty="0" smtClean="0">
                <a:solidFill>
                  <a:schemeClr val="tx1"/>
                </a:solidFill>
              </a:rPr>
              <a:t> </a:t>
            </a:r>
            <a:r>
              <a:rPr lang="ar-SA" b="1" dirty="0" smtClean="0">
                <a:solidFill>
                  <a:schemeClr val="tx1"/>
                </a:solidFill>
              </a:rPr>
              <a:t>مؤسسة</a:t>
            </a:r>
            <a:r>
              <a:rPr lang="ar-DZ" b="1" dirty="0" smtClean="0">
                <a:solidFill>
                  <a:schemeClr val="tx1"/>
                </a:solidFill>
              </a:rPr>
              <a:t> </a:t>
            </a:r>
            <a:r>
              <a:rPr lang="ar-SA" b="1" dirty="0" smtClean="0">
                <a:solidFill>
                  <a:schemeClr val="tx1"/>
                </a:solidFill>
              </a:rPr>
              <a:t>متحرك</a:t>
            </a:r>
            <a:endParaRPr lang="fr-FR" b="1" dirty="0" smtClean="0">
              <a:solidFill>
                <a:schemeClr val="tx1"/>
              </a:solidFill>
            </a:endParaRPr>
          </a:p>
          <a:p>
            <a:pPr algn="r" rtl="1"/>
            <a:r>
              <a:rPr lang="ar-SA" b="1" dirty="0" smtClean="0">
                <a:solidFill>
                  <a:schemeClr val="tx1"/>
                </a:solidFill>
              </a:rPr>
              <a:t>باسمها،انطلاقا</a:t>
            </a:r>
            <a:r>
              <a:rPr lang="ar-DZ" b="1" dirty="0" smtClean="0">
                <a:solidFill>
                  <a:schemeClr val="tx1"/>
                </a:solidFill>
              </a:rPr>
              <a:t> </a:t>
            </a:r>
            <a:r>
              <a:rPr lang="ar-SA" b="1" dirty="0" smtClean="0">
                <a:solidFill>
                  <a:schemeClr val="tx1"/>
                </a:solidFill>
              </a:rPr>
              <a:t>من</a:t>
            </a:r>
            <a:r>
              <a:rPr lang="ar-DZ" b="1" dirty="0" smtClean="0">
                <a:solidFill>
                  <a:schemeClr val="tx1"/>
                </a:solidFill>
              </a:rPr>
              <a:t> </a:t>
            </a:r>
            <a:r>
              <a:rPr lang="ar-SA" b="1" dirty="0" smtClean="0">
                <a:solidFill>
                  <a:schemeClr val="tx1"/>
                </a:solidFill>
              </a:rPr>
              <a:t>اتفاق</a:t>
            </a:r>
            <a:r>
              <a:rPr lang="ar-DZ" b="1" dirty="0" smtClean="0">
                <a:solidFill>
                  <a:schemeClr val="tx1"/>
                </a:solidFill>
              </a:rPr>
              <a:t> </a:t>
            </a:r>
            <a:r>
              <a:rPr lang="ar-SA" b="1" dirty="0" smtClean="0">
                <a:solidFill>
                  <a:schemeClr val="tx1"/>
                </a:solidFill>
              </a:rPr>
              <a:t>مابين</a:t>
            </a:r>
            <a:r>
              <a:rPr lang="ar-DZ" b="1" dirty="0" smtClean="0">
                <a:solidFill>
                  <a:schemeClr val="tx1"/>
                </a:solidFill>
              </a:rPr>
              <a:t> ا</a:t>
            </a:r>
            <a:r>
              <a:rPr lang="ar-SA" b="1" dirty="0" smtClean="0">
                <a:solidFill>
                  <a:schemeClr val="tx1"/>
                </a:solidFill>
              </a:rPr>
              <a:t>لمنظمات</a:t>
            </a:r>
            <a:r>
              <a:rPr lang="ar-DZ" b="1" dirty="0" smtClean="0">
                <a:solidFill>
                  <a:schemeClr val="tx1"/>
                </a:solidFill>
              </a:rPr>
              <a:t> </a:t>
            </a:r>
            <a:r>
              <a:rPr lang="ar-SA" b="1" dirty="0" smtClean="0">
                <a:solidFill>
                  <a:schemeClr val="tx1"/>
                </a:solidFill>
              </a:rPr>
              <a:t>وتحت</a:t>
            </a:r>
            <a:r>
              <a:rPr lang="ar-DZ" b="1" dirty="0" smtClean="0">
                <a:solidFill>
                  <a:schemeClr val="tx1"/>
                </a:solidFill>
              </a:rPr>
              <a:t> </a:t>
            </a:r>
            <a:r>
              <a:rPr lang="ar-SA" b="1" dirty="0" smtClean="0">
                <a:solidFill>
                  <a:schemeClr val="tx1"/>
                </a:solidFill>
              </a:rPr>
              <a:t>مراقبة</a:t>
            </a:r>
            <a:r>
              <a:rPr lang="ar-DZ" b="1" dirty="0" smtClean="0">
                <a:solidFill>
                  <a:schemeClr val="tx1"/>
                </a:solidFill>
              </a:rPr>
              <a:t> </a:t>
            </a:r>
            <a:r>
              <a:rPr lang="ar-SA" b="1" dirty="0" smtClean="0">
                <a:solidFill>
                  <a:schemeClr val="tx1"/>
                </a:solidFill>
              </a:rPr>
              <a:t>من</a:t>
            </a:r>
            <a:r>
              <a:rPr lang="ar-DZ" b="1" dirty="0" smtClean="0">
                <a:solidFill>
                  <a:schemeClr val="tx1"/>
                </a:solidFill>
              </a:rPr>
              <a:t> </a:t>
            </a:r>
            <a:r>
              <a:rPr lang="ar-SA" b="1" dirty="0" smtClean="0">
                <a:solidFill>
                  <a:schemeClr val="tx1"/>
                </a:solidFill>
              </a:rPr>
              <a:t>هذا</a:t>
            </a:r>
            <a:r>
              <a:rPr lang="ar-DZ" b="1" dirty="0" smtClean="0">
                <a:solidFill>
                  <a:schemeClr val="tx1"/>
                </a:solidFill>
              </a:rPr>
              <a:t> ا</a:t>
            </a:r>
            <a:r>
              <a:rPr lang="ar-SA" b="1" dirty="0" smtClean="0">
                <a:solidFill>
                  <a:schemeClr val="tx1"/>
                </a:solidFill>
              </a:rPr>
              <a:t>و</a:t>
            </a:r>
            <a:r>
              <a:rPr lang="ar-DZ" b="1" dirty="0" smtClean="0">
                <a:solidFill>
                  <a:schemeClr val="tx1"/>
                </a:solidFill>
              </a:rPr>
              <a:t> </a:t>
            </a:r>
            <a:r>
              <a:rPr lang="ar-SA" b="1" dirty="0" smtClean="0">
                <a:solidFill>
                  <a:schemeClr val="tx1"/>
                </a:solidFill>
              </a:rPr>
              <a:t>ذاك،لكي</a:t>
            </a:r>
            <a:r>
              <a:rPr lang="ar-DZ" b="1" dirty="0" smtClean="0">
                <a:solidFill>
                  <a:schemeClr val="tx1"/>
                </a:solidFill>
              </a:rPr>
              <a:t> ي</a:t>
            </a:r>
            <a:r>
              <a:rPr lang="ar-SA" b="1" dirty="0" smtClean="0">
                <a:solidFill>
                  <a:schemeClr val="tx1"/>
                </a:solidFill>
              </a:rPr>
              <a:t>مارس</a:t>
            </a:r>
            <a:endParaRPr lang="fr-FR" b="1" dirty="0" smtClean="0">
              <a:solidFill>
                <a:schemeClr val="tx1"/>
              </a:solidFill>
            </a:endParaRPr>
          </a:p>
          <a:p>
            <a:pPr algn="r" rtl="1"/>
            <a:r>
              <a:rPr lang="ar-SA" b="1" dirty="0" smtClean="0">
                <a:solidFill>
                  <a:schemeClr val="tx1"/>
                </a:solidFill>
              </a:rPr>
              <a:t>وظائف</a:t>
            </a:r>
            <a:r>
              <a:rPr lang="ar-DZ" b="1" dirty="0" smtClean="0">
                <a:solidFill>
                  <a:schemeClr val="tx1"/>
                </a:solidFill>
              </a:rPr>
              <a:t> ل</a:t>
            </a:r>
            <a:r>
              <a:rPr lang="ar-SA" b="1" dirty="0" smtClean="0">
                <a:solidFill>
                  <a:schemeClr val="tx1"/>
                </a:solidFill>
              </a:rPr>
              <a:t>صالح</a:t>
            </a:r>
            <a:r>
              <a:rPr lang="ar-DZ" b="1" dirty="0" smtClean="0">
                <a:solidFill>
                  <a:schemeClr val="tx1"/>
                </a:solidFill>
              </a:rPr>
              <a:t> </a:t>
            </a:r>
            <a:r>
              <a:rPr lang="ar-SA" b="1" dirty="0" smtClean="0">
                <a:solidFill>
                  <a:schemeClr val="tx1"/>
                </a:solidFill>
              </a:rPr>
              <a:t>مجموع</a:t>
            </a:r>
            <a:r>
              <a:rPr lang="ar-DZ" b="1" dirty="0" smtClean="0">
                <a:solidFill>
                  <a:schemeClr val="tx1"/>
                </a:solidFill>
              </a:rPr>
              <a:t> ا</a:t>
            </a:r>
            <a:r>
              <a:rPr lang="ar-SA" b="1" dirty="0" smtClean="0">
                <a:solidFill>
                  <a:schemeClr val="tx1"/>
                </a:solidFill>
              </a:rPr>
              <a:t>لدول</a:t>
            </a:r>
            <a:r>
              <a:rPr lang="ar-DZ" b="1" dirty="0" smtClean="0">
                <a:solidFill>
                  <a:schemeClr val="tx1"/>
                </a:solidFill>
              </a:rPr>
              <a:t> ا</a:t>
            </a:r>
            <a:r>
              <a:rPr lang="ar-SA" b="1" dirty="0" smtClean="0">
                <a:solidFill>
                  <a:schemeClr val="tx1"/>
                </a:solidFill>
              </a:rPr>
              <a:t>لمعنية</a:t>
            </a:r>
            <a:r>
              <a:rPr lang="ar-DZ" b="1" dirty="0" smtClean="0">
                <a:solidFill>
                  <a:schemeClr val="tx1"/>
                </a:solidFill>
              </a:rPr>
              <a:t> </a:t>
            </a:r>
            <a:r>
              <a:rPr lang="ar-SA" b="1" dirty="0" smtClean="0">
                <a:solidFill>
                  <a:schemeClr val="tx1"/>
                </a:solidFill>
              </a:rPr>
              <a:t>بصفته</a:t>
            </a:r>
            <a:r>
              <a:rPr lang="ar-DZ" b="1" dirty="0" smtClean="0">
                <a:solidFill>
                  <a:schemeClr val="tx1"/>
                </a:solidFill>
              </a:rPr>
              <a:t> </a:t>
            </a:r>
            <a:r>
              <a:rPr lang="ar-SA" b="1" dirty="0" smtClean="0">
                <a:solidFill>
                  <a:schemeClr val="tx1"/>
                </a:solidFill>
              </a:rPr>
              <a:t>خاضعا</a:t>
            </a:r>
            <a:r>
              <a:rPr lang="ar-DZ" b="1" dirty="0" smtClean="0">
                <a:solidFill>
                  <a:schemeClr val="tx1"/>
                </a:solidFill>
              </a:rPr>
              <a:t> ل</a:t>
            </a:r>
            <a:r>
              <a:rPr lang="ar-SA" b="1" dirty="0" smtClean="0">
                <a:solidFill>
                  <a:schemeClr val="tx1"/>
                </a:solidFill>
              </a:rPr>
              <a:t>قواعد</a:t>
            </a:r>
            <a:r>
              <a:rPr lang="ar-DZ" b="1" dirty="0" smtClean="0">
                <a:solidFill>
                  <a:schemeClr val="tx1"/>
                </a:solidFill>
              </a:rPr>
              <a:t> </a:t>
            </a:r>
            <a:r>
              <a:rPr lang="ar-SA" b="1" dirty="0" smtClean="0">
                <a:solidFill>
                  <a:schemeClr val="tx1"/>
                </a:solidFill>
              </a:rPr>
              <a:t>قانونية</a:t>
            </a:r>
            <a:r>
              <a:rPr lang="ar-DZ" b="1" dirty="0" smtClean="0">
                <a:solidFill>
                  <a:schemeClr val="tx1"/>
                </a:solidFill>
              </a:rPr>
              <a:t> </a:t>
            </a:r>
            <a:r>
              <a:rPr lang="ar-SA" b="1" dirty="0" smtClean="0">
                <a:solidFill>
                  <a:schemeClr val="tx1"/>
                </a:solidFill>
              </a:rPr>
              <a:t>خاصة،</a:t>
            </a:r>
            <a:r>
              <a:rPr lang="ar-DZ" b="1" dirty="0" smtClean="0">
                <a:solidFill>
                  <a:schemeClr val="tx1"/>
                </a:solidFill>
              </a:rPr>
              <a:t> </a:t>
            </a:r>
            <a:r>
              <a:rPr lang="ar-SA" b="1" dirty="0" smtClean="0">
                <a:solidFill>
                  <a:schemeClr val="tx1"/>
                </a:solidFill>
              </a:rPr>
              <a:t>و</a:t>
            </a:r>
            <a:r>
              <a:rPr lang="ar-DZ" b="1" dirty="0" smtClean="0">
                <a:solidFill>
                  <a:schemeClr val="tx1"/>
                </a:solidFill>
              </a:rPr>
              <a:t>ب</a:t>
            </a:r>
            <a:r>
              <a:rPr lang="ar-SA" b="1" dirty="0" smtClean="0">
                <a:solidFill>
                  <a:schemeClr val="tx1"/>
                </a:solidFill>
              </a:rPr>
              <a:t>صورة</a:t>
            </a:r>
            <a:endParaRPr lang="fr-FR" b="1" dirty="0" smtClean="0">
              <a:solidFill>
                <a:schemeClr val="tx1"/>
              </a:solidFill>
            </a:endParaRPr>
          </a:p>
          <a:p>
            <a:pPr algn="r" rtl="1"/>
            <a:r>
              <a:rPr lang="ar-SA" b="1" dirty="0" smtClean="0">
                <a:solidFill>
                  <a:schemeClr val="tx1"/>
                </a:solidFill>
              </a:rPr>
              <a:t>مستمرة</a:t>
            </a:r>
            <a:endParaRPr lang="fr-FR" b="1" dirty="0" smtClean="0">
              <a:solidFill>
                <a:schemeClr val="tx1"/>
              </a:solidFill>
            </a:endParaRPr>
          </a:p>
          <a:p>
            <a:pPr algn="r" rtl="1"/>
            <a:r>
              <a:rPr lang="ar-DZ" b="1" dirty="0" smtClean="0">
                <a:solidFill>
                  <a:schemeClr val="tx1"/>
                </a:solidFill>
              </a:rPr>
              <a:t> </a:t>
            </a:r>
          </a:p>
        </p:txBody>
      </p:sp>
      <p:sp>
        <p:nvSpPr>
          <p:cNvPr id="5" name="Organigramme : Terminateur 4"/>
          <p:cNvSpPr/>
          <p:nvPr/>
        </p:nvSpPr>
        <p:spPr>
          <a:xfrm>
            <a:off x="4500562" y="1857364"/>
            <a:ext cx="3714776" cy="642942"/>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dirty="0" smtClean="0">
                <a:solidFill>
                  <a:schemeClr val="tx1"/>
                </a:solidFill>
              </a:rPr>
              <a:t>المطلب الأول : تعريف الموظف الدولي </a:t>
            </a:r>
            <a:endParaRPr lang="fr-FR" dirty="0">
              <a:solidFill>
                <a:schemeClr val="tx1"/>
              </a:solidFill>
            </a:endParaRPr>
          </a:p>
        </p:txBody>
      </p:sp>
      <p:sp>
        <p:nvSpPr>
          <p:cNvPr id="6" name="Organigramme : Terminateur 5"/>
          <p:cNvSpPr/>
          <p:nvPr/>
        </p:nvSpPr>
        <p:spPr>
          <a:xfrm>
            <a:off x="4429124" y="857232"/>
            <a:ext cx="3786214" cy="71438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dirty="0" smtClean="0">
                <a:solidFill>
                  <a:schemeClr val="tx1"/>
                </a:solidFill>
              </a:rPr>
              <a:t>المبحث الأول : ماهية الموظف الدولي </a:t>
            </a:r>
            <a:endParaRPr lang="fr-FR" dirty="0">
              <a:solidFill>
                <a:schemeClr val="tx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rganigramme : Terminateur 3"/>
          <p:cNvSpPr/>
          <p:nvPr/>
        </p:nvSpPr>
        <p:spPr>
          <a:xfrm>
            <a:off x="4929190" y="857232"/>
            <a:ext cx="3643338" cy="71438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solidFill>
                  <a:schemeClr val="tx1"/>
                </a:solidFill>
              </a:rPr>
              <a:t>المطلب الثاني : خصائص الموظف الدولي </a:t>
            </a:r>
            <a:endParaRPr lang="fr-FR" dirty="0">
              <a:solidFill>
                <a:schemeClr val="tx1"/>
              </a:solidFill>
            </a:endParaRPr>
          </a:p>
        </p:txBody>
      </p:sp>
      <p:sp>
        <p:nvSpPr>
          <p:cNvPr id="5" name="Rogner et arrondir un rectangle à un seul coin 4"/>
          <p:cNvSpPr/>
          <p:nvPr/>
        </p:nvSpPr>
        <p:spPr>
          <a:xfrm>
            <a:off x="1357290" y="2143116"/>
            <a:ext cx="7215238" cy="3000396"/>
          </a:xfrm>
          <a:prstGeom prst="snip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dirty="0" smtClean="0">
                <a:solidFill>
                  <a:schemeClr val="tx1"/>
                </a:solidFill>
              </a:rPr>
              <a:t>1-</a:t>
            </a:r>
            <a:r>
              <a:rPr lang="ar-DZ" dirty="0" smtClean="0"/>
              <a:t> </a:t>
            </a:r>
            <a:r>
              <a:rPr lang="ar-DZ" b="1" dirty="0" smtClean="0">
                <a:solidFill>
                  <a:schemeClr val="tx1"/>
                </a:solidFill>
              </a:rPr>
              <a:t>وجود ميثاق جماعي ينشئ هيئات إدارية دائمة أو مؤقتة </a:t>
            </a:r>
            <a:r>
              <a:rPr lang="ar-DZ" b="1" dirty="0" err="1" smtClean="0">
                <a:solidFill>
                  <a:schemeClr val="tx1"/>
                </a:solidFill>
              </a:rPr>
              <a:t>تنص</a:t>
            </a:r>
            <a:r>
              <a:rPr lang="ar-DZ" b="1" dirty="0" smtClean="0">
                <a:solidFill>
                  <a:schemeClr val="tx1"/>
                </a:solidFill>
              </a:rPr>
              <a:t> على تعين موظفين كما يتضمن طريقة تعينهم واختصاصاتهم وطريقة مباشرتهم لوظائفهم.</a:t>
            </a:r>
          </a:p>
          <a:p>
            <a:pPr algn="r" rtl="1"/>
            <a:r>
              <a:rPr lang="ar-DZ" b="1" dirty="0" smtClean="0">
                <a:solidFill>
                  <a:schemeClr val="tx1"/>
                </a:solidFill>
              </a:rPr>
              <a:t>2- أداء الموظف الدولي لمهامه تحت إشراف أجهزة المنظمة الدولية وفي إطار ما تمليه أحكام ميثاقها ولوائحها .</a:t>
            </a:r>
          </a:p>
          <a:p>
            <a:pPr algn="r" rtl="1"/>
            <a:r>
              <a:rPr lang="ar-DZ" b="1" dirty="0" smtClean="0">
                <a:solidFill>
                  <a:schemeClr val="tx1"/>
                </a:solidFill>
              </a:rPr>
              <a:t>2-</a:t>
            </a:r>
            <a:r>
              <a:rPr lang="ar-DZ" b="1" dirty="0" err="1" smtClean="0">
                <a:solidFill>
                  <a:schemeClr val="tx1"/>
                </a:solidFill>
              </a:rPr>
              <a:t>ان</a:t>
            </a:r>
            <a:r>
              <a:rPr lang="ar-DZ" b="1" dirty="0" smtClean="0">
                <a:solidFill>
                  <a:schemeClr val="tx1"/>
                </a:solidFill>
              </a:rPr>
              <a:t> يتفرغ  الموظف </a:t>
            </a:r>
            <a:r>
              <a:rPr lang="ar-DZ" b="1" dirty="0" err="1" smtClean="0">
                <a:solidFill>
                  <a:schemeClr val="tx1"/>
                </a:solidFill>
              </a:rPr>
              <a:t>لاداء</a:t>
            </a:r>
            <a:r>
              <a:rPr lang="ar-DZ" b="1" dirty="0" smtClean="0">
                <a:solidFill>
                  <a:schemeClr val="tx1"/>
                </a:solidFill>
              </a:rPr>
              <a:t> علمه بالمنظمة على سبيل الدوام مكرسا حل نشاطه،ولا يجوز له ممارسة عمل أخر خارج نطاق المنظمة إلا بعد الحصول على موافقتها.</a:t>
            </a:r>
          </a:p>
          <a:p>
            <a:pPr algn="r" rtl="1"/>
            <a:r>
              <a:rPr lang="ar-DZ" b="1" dirty="0" smtClean="0">
                <a:solidFill>
                  <a:schemeClr val="tx1"/>
                </a:solidFill>
              </a:rPr>
              <a:t>يتم تحديد النظام القانوني الذي يخضع له الموظف بطريقة دولية أي عن طريق اتفاقيات دولية </a:t>
            </a:r>
          </a:p>
          <a:p>
            <a:pPr algn="r" rtl="1"/>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rganigramme : Terminateur 3"/>
          <p:cNvSpPr/>
          <p:nvPr/>
        </p:nvSpPr>
        <p:spPr>
          <a:xfrm>
            <a:off x="1142976" y="1142984"/>
            <a:ext cx="7572428" cy="642942"/>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solidFill>
                  <a:schemeClr val="tx1"/>
                </a:solidFill>
              </a:rPr>
              <a:t>المطلب الثالث :طبيعية العلاقة بين الموظف الدولي والمنظمة الدولية </a:t>
            </a:r>
            <a:endParaRPr lang="fr-FR" dirty="0">
              <a:solidFill>
                <a:schemeClr val="tx1"/>
              </a:solidFill>
            </a:endParaRPr>
          </a:p>
        </p:txBody>
      </p:sp>
      <p:sp>
        <p:nvSpPr>
          <p:cNvPr id="5" name="Organigramme : Alternative 4"/>
          <p:cNvSpPr/>
          <p:nvPr/>
        </p:nvSpPr>
        <p:spPr>
          <a:xfrm>
            <a:off x="500034" y="2000240"/>
            <a:ext cx="8358246" cy="44291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dirty="0" smtClean="0">
                <a:solidFill>
                  <a:schemeClr val="tx1"/>
                </a:solidFill>
              </a:rPr>
              <a:t>أولا : علاقة تعاقدية </a:t>
            </a:r>
          </a:p>
          <a:p>
            <a:pPr algn="r" rtl="1"/>
            <a:r>
              <a:rPr lang="ar-SA" dirty="0" smtClean="0">
                <a:solidFill>
                  <a:schemeClr val="tx1"/>
                </a:solidFill>
              </a:rPr>
              <a:t>ذهب</a:t>
            </a:r>
            <a:r>
              <a:rPr lang="ar-DZ" dirty="0" smtClean="0">
                <a:solidFill>
                  <a:schemeClr val="tx1"/>
                </a:solidFill>
              </a:rPr>
              <a:t> </a:t>
            </a:r>
            <a:r>
              <a:rPr lang="ar-SA" dirty="0" smtClean="0">
                <a:solidFill>
                  <a:schemeClr val="tx1"/>
                </a:solidFill>
              </a:rPr>
              <a:t>جانب</a:t>
            </a:r>
            <a:r>
              <a:rPr lang="ar-DZ" dirty="0" smtClean="0">
                <a:solidFill>
                  <a:schemeClr val="tx1"/>
                </a:solidFill>
              </a:rPr>
              <a:t> </a:t>
            </a:r>
            <a:r>
              <a:rPr lang="ar-SA" dirty="0" smtClean="0">
                <a:solidFill>
                  <a:schemeClr val="tx1"/>
                </a:solidFill>
              </a:rPr>
              <a:t>من</a:t>
            </a:r>
            <a:r>
              <a:rPr lang="ar-DZ" dirty="0" smtClean="0">
                <a:solidFill>
                  <a:schemeClr val="tx1"/>
                </a:solidFill>
              </a:rPr>
              <a:t> ا</a:t>
            </a:r>
            <a:r>
              <a:rPr lang="ar-SA" dirty="0" smtClean="0">
                <a:solidFill>
                  <a:schemeClr val="tx1"/>
                </a:solidFill>
              </a:rPr>
              <a:t>لفقه</a:t>
            </a:r>
            <a:endParaRPr lang="fr-FR" dirty="0" smtClean="0">
              <a:solidFill>
                <a:schemeClr val="tx1"/>
              </a:solidFill>
            </a:endParaRPr>
          </a:p>
          <a:p>
            <a:pPr algn="r" rtl="1"/>
            <a:r>
              <a:rPr lang="ar-SA" dirty="0" smtClean="0">
                <a:solidFill>
                  <a:schemeClr val="tx1"/>
                </a:solidFill>
              </a:rPr>
              <a:t>إلى</a:t>
            </a:r>
            <a:r>
              <a:rPr lang="ar-DZ" dirty="0" smtClean="0">
                <a:solidFill>
                  <a:schemeClr val="tx1"/>
                </a:solidFill>
              </a:rPr>
              <a:t> </a:t>
            </a:r>
            <a:r>
              <a:rPr lang="ar-SA" dirty="0" smtClean="0">
                <a:solidFill>
                  <a:schemeClr val="tx1"/>
                </a:solidFill>
              </a:rPr>
              <a:t>القول</a:t>
            </a:r>
            <a:r>
              <a:rPr lang="ar-DZ" dirty="0" smtClean="0">
                <a:solidFill>
                  <a:schemeClr val="tx1"/>
                </a:solidFill>
              </a:rPr>
              <a:t> </a:t>
            </a:r>
            <a:r>
              <a:rPr lang="ar-SA" dirty="0" smtClean="0">
                <a:solidFill>
                  <a:schemeClr val="tx1"/>
                </a:solidFill>
              </a:rPr>
              <a:t>بأن</a:t>
            </a:r>
            <a:r>
              <a:rPr lang="ar-DZ" dirty="0" smtClean="0">
                <a:solidFill>
                  <a:schemeClr val="tx1"/>
                </a:solidFill>
              </a:rPr>
              <a:t> </a:t>
            </a:r>
            <a:r>
              <a:rPr lang="ar-SA" dirty="0" smtClean="0">
                <a:solidFill>
                  <a:schemeClr val="tx1"/>
                </a:solidFill>
              </a:rPr>
              <a:t>طبيعة</a:t>
            </a:r>
            <a:r>
              <a:rPr lang="ar-DZ" dirty="0" smtClean="0">
                <a:solidFill>
                  <a:schemeClr val="tx1"/>
                </a:solidFill>
              </a:rPr>
              <a:t> ا</a:t>
            </a:r>
            <a:r>
              <a:rPr lang="ar-SA" dirty="0" smtClean="0">
                <a:solidFill>
                  <a:schemeClr val="tx1"/>
                </a:solidFill>
              </a:rPr>
              <a:t>لعلاقة</a:t>
            </a:r>
            <a:r>
              <a:rPr lang="ar-DZ" dirty="0" smtClean="0">
                <a:solidFill>
                  <a:schemeClr val="tx1"/>
                </a:solidFill>
              </a:rPr>
              <a:t> </a:t>
            </a:r>
            <a:r>
              <a:rPr lang="ar-SA" dirty="0" smtClean="0">
                <a:solidFill>
                  <a:schemeClr val="tx1"/>
                </a:solidFill>
              </a:rPr>
              <a:t>بين</a:t>
            </a:r>
            <a:r>
              <a:rPr lang="ar-DZ" dirty="0" smtClean="0">
                <a:solidFill>
                  <a:schemeClr val="tx1"/>
                </a:solidFill>
              </a:rPr>
              <a:t> ا</a:t>
            </a:r>
            <a:r>
              <a:rPr lang="ar-SA" dirty="0" smtClean="0">
                <a:solidFill>
                  <a:schemeClr val="tx1"/>
                </a:solidFill>
              </a:rPr>
              <a:t>لموظف</a:t>
            </a:r>
            <a:r>
              <a:rPr lang="ar-DZ" dirty="0" smtClean="0">
                <a:solidFill>
                  <a:schemeClr val="tx1"/>
                </a:solidFill>
              </a:rPr>
              <a:t> </a:t>
            </a:r>
            <a:r>
              <a:rPr lang="ar-SA" dirty="0" smtClean="0">
                <a:solidFill>
                  <a:schemeClr val="tx1"/>
                </a:solidFill>
              </a:rPr>
              <a:t>الدولي</a:t>
            </a:r>
            <a:r>
              <a:rPr lang="ar-DZ" dirty="0" smtClean="0">
                <a:solidFill>
                  <a:schemeClr val="tx1"/>
                </a:solidFill>
              </a:rPr>
              <a:t> </a:t>
            </a:r>
            <a:r>
              <a:rPr lang="ar-SA" dirty="0" smtClean="0">
                <a:solidFill>
                  <a:schemeClr val="tx1"/>
                </a:solidFill>
              </a:rPr>
              <a:t>والمنظمة</a:t>
            </a:r>
            <a:r>
              <a:rPr lang="ar-DZ" dirty="0" smtClean="0">
                <a:solidFill>
                  <a:schemeClr val="tx1"/>
                </a:solidFill>
              </a:rPr>
              <a:t> ا</a:t>
            </a:r>
            <a:r>
              <a:rPr lang="ar-SA" dirty="0" smtClean="0">
                <a:solidFill>
                  <a:schemeClr val="tx1"/>
                </a:solidFill>
              </a:rPr>
              <a:t>لدولية</a:t>
            </a:r>
            <a:r>
              <a:rPr lang="ar-DZ" dirty="0" smtClean="0">
                <a:solidFill>
                  <a:schemeClr val="tx1"/>
                </a:solidFill>
              </a:rPr>
              <a:t> </a:t>
            </a:r>
            <a:r>
              <a:rPr lang="ar-SA" dirty="0" smtClean="0">
                <a:solidFill>
                  <a:schemeClr val="tx1"/>
                </a:solidFill>
              </a:rPr>
              <a:t>يمكن</a:t>
            </a:r>
            <a:r>
              <a:rPr lang="ar-DZ" dirty="0" smtClean="0">
                <a:solidFill>
                  <a:schemeClr val="tx1"/>
                </a:solidFill>
              </a:rPr>
              <a:t> </a:t>
            </a:r>
            <a:r>
              <a:rPr lang="ar-SA" dirty="0" smtClean="0">
                <a:solidFill>
                  <a:schemeClr val="tx1"/>
                </a:solidFill>
              </a:rPr>
              <a:t>تكيفها</a:t>
            </a:r>
            <a:endParaRPr lang="fr-FR" dirty="0" smtClean="0">
              <a:solidFill>
                <a:schemeClr val="tx1"/>
              </a:solidFill>
            </a:endParaRPr>
          </a:p>
          <a:p>
            <a:pPr algn="r" rtl="1"/>
            <a:r>
              <a:rPr lang="ar-SA" dirty="0" smtClean="0">
                <a:solidFill>
                  <a:schemeClr val="tx1"/>
                </a:solidFill>
              </a:rPr>
              <a:t>بأنها</a:t>
            </a:r>
            <a:r>
              <a:rPr lang="ar-DZ" dirty="0" smtClean="0">
                <a:solidFill>
                  <a:schemeClr val="tx1"/>
                </a:solidFill>
              </a:rPr>
              <a:t> </a:t>
            </a:r>
            <a:r>
              <a:rPr lang="ar-SA" dirty="0" smtClean="0">
                <a:solidFill>
                  <a:schemeClr val="tx1"/>
                </a:solidFill>
              </a:rPr>
              <a:t>علاقة</a:t>
            </a:r>
            <a:r>
              <a:rPr lang="ar-DZ" dirty="0" smtClean="0">
                <a:solidFill>
                  <a:schemeClr val="tx1"/>
                </a:solidFill>
              </a:rPr>
              <a:t> </a:t>
            </a:r>
            <a:r>
              <a:rPr lang="ar-SA" dirty="0" smtClean="0">
                <a:solidFill>
                  <a:schemeClr val="tx1"/>
                </a:solidFill>
              </a:rPr>
              <a:t>تعاقدية</a:t>
            </a:r>
            <a:r>
              <a:rPr lang="ar-DZ" dirty="0" smtClean="0">
                <a:solidFill>
                  <a:schemeClr val="tx1"/>
                </a:solidFill>
              </a:rPr>
              <a:t> ا</a:t>
            </a:r>
            <a:r>
              <a:rPr lang="ar-SA" dirty="0" smtClean="0">
                <a:solidFill>
                  <a:schemeClr val="tx1"/>
                </a:solidFill>
              </a:rPr>
              <a:t>ساسها</a:t>
            </a:r>
            <a:r>
              <a:rPr lang="ar-DZ" dirty="0" smtClean="0">
                <a:solidFill>
                  <a:schemeClr val="tx1"/>
                </a:solidFill>
              </a:rPr>
              <a:t> </a:t>
            </a:r>
            <a:r>
              <a:rPr lang="ar-SA" dirty="0" smtClean="0">
                <a:solidFill>
                  <a:schemeClr val="tx1"/>
                </a:solidFill>
              </a:rPr>
              <a:t>عقد</a:t>
            </a:r>
            <a:r>
              <a:rPr lang="ar-DZ" dirty="0" smtClean="0">
                <a:solidFill>
                  <a:schemeClr val="tx1"/>
                </a:solidFill>
              </a:rPr>
              <a:t> </a:t>
            </a:r>
            <a:r>
              <a:rPr lang="ar-SA" dirty="0" smtClean="0">
                <a:solidFill>
                  <a:schemeClr val="tx1"/>
                </a:solidFill>
              </a:rPr>
              <a:t>العمل</a:t>
            </a:r>
            <a:r>
              <a:rPr lang="ar-DZ" dirty="0" smtClean="0">
                <a:solidFill>
                  <a:schemeClr val="tx1"/>
                </a:solidFill>
              </a:rPr>
              <a:t> </a:t>
            </a:r>
            <a:r>
              <a:rPr lang="ar-SA" dirty="0" smtClean="0">
                <a:solidFill>
                  <a:schemeClr val="tx1"/>
                </a:solidFill>
              </a:rPr>
              <a:t>الذي</a:t>
            </a:r>
            <a:r>
              <a:rPr lang="ar-DZ" dirty="0" smtClean="0">
                <a:solidFill>
                  <a:schemeClr val="tx1"/>
                </a:solidFill>
              </a:rPr>
              <a:t> </a:t>
            </a:r>
            <a:r>
              <a:rPr lang="ar-SA" dirty="0" smtClean="0">
                <a:solidFill>
                  <a:schemeClr val="tx1"/>
                </a:solidFill>
              </a:rPr>
              <a:t>يبرم</a:t>
            </a:r>
            <a:r>
              <a:rPr lang="ar-DZ" dirty="0" smtClean="0">
                <a:solidFill>
                  <a:schemeClr val="tx1"/>
                </a:solidFill>
              </a:rPr>
              <a:t> </a:t>
            </a:r>
            <a:r>
              <a:rPr lang="ar-SA" dirty="0" smtClean="0">
                <a:solidFill>
                  <a:schemeClr val="tx1"/>
                </a:solidFill>
              </a:rPr>
              <a:t>بين</a:t>
            </a:r>
            <a:r>
              <a:rPr lang="ar-DZ" dirty="0" smtClean="0">
                <a:solidFill>
                  <a:schemeClr val="tx1"/>
                </a:solidFill>
              </a:rPr>
              <a:t> ا</a:t>
            </a:r>
            <a:r>
              <a:rPr lang="ar-SA" dirty="0" smtClean="0">
                <a:solidFill>
                  <a:schemeClr val="tx1"/>
                </a:solidFill>
              </a:rPr>
              <a:t>لمنظمة</a:t>
            </a:r>
            <a:r>
              <a:rPr lang="ar-DZ" dirty="0" smtClean="0">
                <a:solidFill>
                  <a:schemeClr val="tx1"/>
                </a:solidFill>
              </a:rPr>
              <a:t> </a:t>
            </a:r>
            <a:r>
              <a:rPr lang="ar-SA" dirty="0" smtClean="0">
                <a:solidFill>
                  <a:schemeClr val="tx1"/>
                </a:solidFill>
              </a:rPr>
              <a:t>من</a:t>
            </a:r>
            <a:r>
              <a:rPr lang="ar-DZ" dirty="0" smtClean="0">
                <a:solidFill>
                  <a:schemeClr val="tx1"/>
                </a:solidFill>
              </a:rPr>
              <a:t> </a:t>
            </a:r>
            <a:r>
              <a:rPr lang="ar-SA" dirty="0" smtClean="0">
                <a:solidFill>
                  <a:schemeClr val="tx1"/>
                </a:solidFill>
              </a:rPr>
              <a:t>جهة</a:t>
            </a:r>
            <a:r>
              <a:rPr lang="ar-DZ" dirty="0" smtClean="0">
                <a:solidFill>
                  <a:schemeClr val="tx1"/>
                </a:solidFill>
              </a:rPr>
              <a:t> </a:t>
            </a:r>
            <a:r>
              <a:rPr lang="ar-SA" dirty="0" smtClean="0">
                <a:solidFill>
                  <a:schemeClr val="tx1"/>
                </a:solidFill>
              </a:rPr>
              <a:t>وبين</a:t>
            </a:r>
            <a:r>
              <a:rPr lang="ar-DZ" dirty="0" smtClean="0">
                <a:solidFill>
                  <a:schemeClr val="tx1"/>
                </a:solidFill>
              </a:rPr>
              <a:t> ا</a:t>
            </a:r>
            <a:r>
              <a:rPr lang="ar-SA" dirty="0" smtClean="0">
                <a:solidFill>
                  <a:schemeClr val="tx1"/>
                </a:solidFill>
              </a:rPr>
              <a:t>لموظف</a:t>
            </a:r>
            <a:r>
              <a:rPr lang="ar-DZ" dirty="0" smtClean="0">
                <a:solidFill>
                  <a:schemeClr val="tx1"/>
                </a:solidFill>
              </a:rPr>
              <a:t> ا</a:t>
            </a:r>
            <a:r>
              <a:rPr lang="ar-SA" dirty="0" smtClean="0">
                <a:solidFill>
                  <a:schemeClr val="tx1"/>
                </a:solidFill>
              </a:rPr>
              <a:t>لدولي</a:t>
            </a:r>
            <a:r>
              <a:rPr lang="ar-DZ" dirty="0" smtClean="0">
                <a:solidFill>
                  <a:schemeClr val="tx1"/>
                </a:solidFill>
              </a:rPr>
              <a:t> </a:t>
            </a:r>
            <a:r>
              <a:rPr lang="ar-SA" dirty="0" smtClean="0">
                <a:solidFill>
                  <a:schemeClr val="tx1"/>
                </a:solidFill>
              </a:rPr>
              <a:t>من</a:t>
            </a:r>
            <a:r>
              <a:rPr lang="ar-DZ" dirty="0" smtClean="0">
                <a:solidFill>
                  <a:schemeClr val="tx1"/>
                </a:solidFill>
              </a:rPr>
              <a:t> </a:t>
            </a:r>
            <a:r>
              <a:rPr lang="ar-SA" dirty="0" smtClean="0">
                <a:solidFill>
                  <a:schemeClr val="tx1"/>
                </a:solidFill>
              </a:rPr>
              <a:t>جهة</a:t>
            </a:r>
            <a:r>
              <a:rPr lang="ar-DZ" dirty="0" smtClean="0">
                <a:solidFill>
                  <a:schemeClr val="tx1"/>
                </a:solidFill>
              </a:rPr>
              <a:t> </a:t>
            </a:r>
            <a:r>
              <a:rPr lang="ar-SA" dirty="0" smtClean="0">
                <a:solidFill>
                  <a:schemeClr val="tx1"/>
                </a:solidFill>
              </a:rPr>
              <a:t>وقد</a:t>
            </a:r>
            <a:r>
              <a:rPr lang="ar-DZ" dirty="0" smtClean="0">
                <a:solidFill>
                  <a:schemeClr val="tx1"/>
                </a:solidFill>
              </a:rPr>
              <a:t> </a:t>
            </a:r>
            <a:r>
              <a:rPr lang="ar-SA" dirty="0" smtClean="0">
                <a:solidFill>
                  <a:schemeClr val="tx1"/>
                </a:solidFill>
              </a:rPr>
              <a:t>أخذت</a:t>
            </a:r>
            <a:r>
              <a:rPr lang="ar-DZ" dirty="0" smtClean="0">
                <a:solidFill>
                  <a:schemeClr val="tx1"/>
                </a:solidFill>
              </a:rPr>
              <a:t> </a:t>
            </a:r>
            <a:r>
              <a:rPr lang="ar-SA" dirty="0" smtClean="0">
                <a:solidFill>
                  <a:schemeClr val="tx1"/>
                </a:solidFill>
              </a:rPr>
              <a:t>عصبة</a:t>
            </a:r>
            <a:r>
              <a:rPr lang="ar-DZ" dirty="0" smtClean="0">
                <a:solidFill>
                  <a:schemeClr val="tx1"/>
                </a:solidFill>
              </a:rPr>
              <a:t> ا</a:t>
            </a:r>
            <a:r>
              <a:rPr lang="ar-SA" dirty="0" smtClean="0">
                <a:solidFill>
                  <a:schemeClr val="tx1"/>
                </a:solidFill>
              </a:rPr>
              <a:t>لأمم</a:t>
            </a:r>
            <a:r>
              <a:rPr lang="ar-DZ" dirty="0" smtClean="0">
                <a:solidFill>
                  <a:schemeClr val="tx1"/>
                </a:solidFill>
              </a:rPr>
              <a:t> .</a:t>
            </a:r>
            <a:r>
              <a:rPr lang="ar-SA" dirty="0" smtClean="0">
                <a:solidFill>
                  <a:schemeClr val="tx1"/>
                </a:solidFill>
              </a:rPr>
              <a:t>في</a:t>
            </a:r>
            <a:r>
              <a:rPr lang="ar-DZ" dirty="0" smtClean="0">
                <a:solidFill>
                  <a:schemeClr val="tx1"/>
                </a:solidFill>
              </a:rPr>
              <a:t> </a:t>
            </a:r>
            <a:r>
              <a:rPr lang="ar-SA" dirty="0" smtClean="0">
                <a:solidFill>
                  <a:schemeClr val="tx1"/>
                </a:solidFill>
              </a:rPr>
              <a:t>بداية</a:t>
            </a:r>
            <a:r>
              <a:rPr lang="ar-DZ" dirty="0" smtClean="0">
                <a:solidFill>
                  <a:schemeClr val="tx1"/>
                </a:solidFill>
              </a:rPr>
              <a:t> </a:t>
            </a:r>
            <a:r>
              <a:rPr lang="ar-SA" dirty="0" smtClean="0">
                <a:solidFill>
                  <a:schemeClr val="tx1"/>
                </a:solidFill>
              </a:rPr>
              <a:t>نشأتها</a:t>
            </a:r>
            <a:r>
              <a:rPr lang="ar-DZ" dirty="0" smtClean="0">
                <a:solidFill>
                  <a:schemeClr val="tx1"/>
                </a:solidFill>
              </a:rPr>
              <a:t> ا</a:t>
            </a:r>
            <a:r>
              <a:rPr lang="ar-SA" dirty="0" smtClean="0">
                <a:solidFill>
                  <a:schemeClr val="tx1"/>
                </a:solidFill>
              </a:rPr>
              <a:t>لعلاقات</a:t>
            </a:r>
            <a:r>
              <a:rPr lang="ar-DZ" dirty="0" smtClean="0">
                <a:solidFill>
                  <a:schemeClr val="tx1"/>
                </a:solidFill>
              </a:rPr>
              <a:t> ا</a:t>
            </a:r>
            <a:r>
              <a:rPr lang="ar-SA" dirty="0" smtClean="0">
                <a:solidFill>
                  <a:schemeClr val="tx1"/>
                </a:solidFill>
              </a:rPr>
              <a:t>لعقدية،حيث</a:t>
            </a:r>
            <a:r>
              <a:rPr lang="ar-DZ" dirty="0" smtClean="0">
                <a:solidFill>
                  <a:schemeClr val="tx1"/>
                </a:solidFill>
              </a:rPr>
              <a:t> ن</a:t>
            </a:r>
            <a:r>
              <a:rPr lang="ar-SA" dirty="0" smtClean="0">
                <a:solidFill>
                  <a:schemeClr val="tx1"/>
                </a:solidFill>
              </a:rPr>
              <a:t>صت</a:t>
            </a:r>
            <a:r>
              <a:rPr lang="ar-DZ" dirty="0" smtClean="0">
                <a:solidFill>
                  <a:schemeClr val="tx1"/>
                </a:solidFill>
              </a:rPr>
              <a:t> </a:t>
            </a:r>
            <a:r>
              <a:rPr lang="ar-SA" dirty="0" smtClean="0">
                <a:solidFill>
                  <a:schemeClr val="tx1"/>
                </a:solidFill>
              </a:rPr>
              <a:t>المادة</a:t>
            </a:r>
            <a:r>
              <a:rPr lang="fr-FR" dirty="0" smtClean="0">
                <a:solidFill>
                  <a:schemeClr val="tx1"/>
                </a:solidFill>
              </a:rPr>
              <a:t> 13 </a:t>
            </a:r>
            <a:r>
              <a:rPr lang="ar-SA" dirty="0" smtClean="0">
                <a:solidFill>
                  <a:schemeClr val="tx1"/>
                </a:solidFill>
              </a:rPr>
              <a:t>من</a:t>
            </a:r>
            <a:r>
              <a:rPr lang="ar-DZ" dirty="0" smtClean="0">
                <a:solidFill>
                  <a:schemeClr val="tx1"/>
                </a:solidFill>
              </a:rPr>
              <a:t> ل</a:t>
            </a:r>
            <a:r>
              <a:rPr lang="ar-SA" dirty="0" err="1" smtClean="0">
                <a:solidFill>
                  <a:schemeClr val="tx1"/>
                </a:solidFill>
              </a:rPr>
              <a:t>ائحة</a:t>
            </a:r>
            <a:endParaRPr lang="fr-FR" dirty="0" smtClean="0">
              <a:solidFill>
                <a:schemeClr val="tx1"/>
              </a:solidFill>
            </a:endParaRPr>
          </a:p>
          <a:p>
            <a:pPr algn="r" rtl="1"/>
            <a:r>
              <a:rPr lang="ar-SA" dirty="0" smtClean="0">
                <a:solidFill>
                  <a:schemeClr val="tx1"/>
                </a:solidFill>
              </a:rPr>
              <a:t>موظفيها</a:t>
            </a:r>
            <a:r>
              <a:rPr lang="ar-DZ" dirty="0" smtClean="0">
                <a:solidFill>
                  <a:schemeClr val="tx1"/>
                </a:solidFill>
              </a:rPr>
              <a:t> </a:t>
            </a:r>
            <a:r>
              <a:rPr lang="ar-SA" dirty="0" smtClean="0">
                <a:solidFill>
                  <a:schemeClr val="tx1"/>
                </a:solidFill>
              </a:rPr>
              <a:t>على</a:t>
            </a:r>
            <a:r>
              <a:rPr lang="ar-DZ" dirty="0" smtClean="0">
                <a:solidFill>
                  <a:schemeClr val="tx1"/>
                </a:solidFill>
              </a:rPr>
              <a:t> ا</a:t>
            </a:r>
            <a:r>
              <a:rPr lang="ar-SA" dirty="0" smtClean="0">
                <a:solidFill>
                  <a:schemeClr val="tx1"/>
                </a:solidFill>
              </a:rPr>
              <a:t>ن</a:t>
            </a:r>
            <a:r>
              <a:rPr lang="fr-FR" dirty="0" smtClean="0">
                <a:solidFill>
                  <a:schemeClr val="tx1"/>
                </a:solidFill>
              </a:rPr>
              <a:t> "</a:t>
            </a:r>
            <a:r>
              <a:rPr lang="ar-SA" dirty="0" smtClean="0">
                <a:solidFill>
                  <a:schemeClr val="tx1"/>
                </a:solidFill>
              </a:rPr>
              <a:t>خطاب</a:t>
            </a:r>
            <a:r>
              <a:rPr lang="ar-DZ" dirty="0" smtClean="0">
                <a:solidFill>
                  <a:schemeClr val="tx1"/>
                </a:solidFill>
              </a:rPr>
              <a:t> ا</a:t>
            </a:r>
            <a:r>
              <a:rPr lang="ar-SA" dirty="0" smtClean="0">
                <a:solidFill>
                  <a:schemeClr val="tx1"/>
                </a:solidFill>
              </a:rPr>
              <a:t>لتعين</a:t>
            </a:r>
            <a:r>
              <a:rPr lang="ar-DZ" dirty="0" smtClean="0">
                <a:solidFill>
                  <a:schemeClr val="tx1"/>
                </a:solidFill>
              </a:rPr>
              <a:t> </a:t>
            </a:r>
            <a:r>
              <a:rPr lang="ar-SA" dirty="0" smtClean="0">
                <a:solidFill>
                  <a:schemeClr val="tx1"/>
                </a:solidFill>
              </a:rPr>
              <a:t>وإشعار</a:t>
            </a:r>
            <a:r>
              <a:rPr lang="ar-DZ" dirty="0" smtClean="0">
                <a:solidFill>
                  <a:schemeClr val="tx1"/>
                </a:solidFill>
              </a:rPr>
              <a:t> </a:t>
            </a:r>
            <a:r>
              <a:rPr lang="ar-SA" dirty="0" smtClean="0">
                <a:solidFill>
                  <a:schemeClr val="tx1"/>
                </a:solidFill>
              </a:rPr>
              <a:t>وصوله</a:t>
            </a:r>
            <a:r>
              <a:rPr lang="ar-DZ" dirty="0" smtClean="0">
                <a:solidFill>
                  <a:schemeClr val="tx1"/>
                </a:solidFill>
              </a:rPr>
              <a:t> ي</a:t>
            </a:r>
            <a:r>
              <a:rPr lang="ar-SA" dirty="0" smtClean="0">
                <a:solidFill>
                  <a:schemeClr val="tx1"/>
                </a:solidFill>
              </a:rPr>
              <a:t>شكلان</a:t>
            </a:r>
            <a:r>
              <a:rPr lang="ar-DZ" dirty="0" smtClean="0">
                <a:solidFill>
                  <a:schemeClr val="tx1"/>
                </a:solidFill>
              </a:rPr>
              <a:t> </a:t>
            </a:r>
            <a:r>
              <a:rPr lang="ar-SA" dirty="0" smtClean="0">
                <a:solidFill>
                  <a:schemeClr val="tx1"/>
                </a:solidFill>
              </a:rPr>
              <a:t>عقد</a:t>
            </a:r>
            <a:r>
              <a:rPr lang="ar-DZ" dirty="0" smtClean="0">
                <a:solidFill>
                  <a:schemeClr val="tx1"/>
                </a:solidFill>
              </a:rPr>
              <a:t> </a:t>
            </a:r>
            <a:r>
              <a:rPr lang="ar-SA" dirty="0" smtClean="0">
                <a:solidFill>
                  <a:schemeClr val="tx1"/>
                </a:solidFill>
              </a:rPr>
              <a:t>عمل</a:t>
            </a:r>
            <a:r>
              <a:rPr lang="fr-FR" dirty="0" smtClean="0">
                <a:solidFill>
                  <a:schemeClr val="tx1"/>
                </a:solidFill>
              </a:rPr>
              <a:t> " </a:t>
            </a:r>
            <a:r>
              <a:rPr lang="ar-SA" dirty="0" smtClean="0">
                <a:solidFill>
                  <a:schemeClr val="tx1"/>
                </a:solidFill>
              </a:rPr>
              <a:t>،وقد</a:t>
            </a:r>
            <a:r>
              <a:rPr lang="ar-DZ" dirty="0" smtClean="0">
                <a:solidFill>
                  <a:schemeClr val="tx1"/>
                </a:solidFill>
              </a:rPr>
              <a:t> </a:t>
            </a:r>
            <a:r>
              <a:rPr lang="ar-SA" dirty="0" smtClean="0">
                <a:solidFill>
                  <a:schemeClr val="tx1"/>
                </a:solidFill>
              </a:rPr>
              <a:t>سايرتها</a:t>
            </a:r>
            <a:r>
              <a:rPr lang="ar-DZ" dirty="0" smtClean="0">
                <a:solidFill>
                  <a:schemeClr val="tx1"/>
                </a:solidFill>
              </a:rPr>
              <a:t> ف</a:t>
            </a:r>
            <a:r>
              <a:rPr lang="ar-SA" dirty="0" smtClean="0">
                <a:solidFill>
                  <a:schemeClr val="tx1"/>
                </a:solidFill>
              </a:rPr>
              <a:t>ي</a:t>
            </a:r>
            <a:r>
              <a:rPr lang="ar-DZ" dirty="0" smtClean="0">
                <a:solidFill>
                  <a:schemeClr val="tx1"/>
                </a:solidFill>
              </a:rPr>
              <a:t> </a:t>
            </a:r>
            <a:r>
              <a:rPr lang="ar-SA" dirty="0" smtClean="0">
                <a:solidFill>
                  <a:schemeClr val="tx1"/>
                </a:solidFill>
              </a:rPr>
              <a:t>ذلك</a:t>
            </a:r>
            <a:r>
              <a:rPr lang="ar-DZ" dirty="0" smtClean="0">
                <a:solidFill>
                  <a:schemeClr val="tx1"/>
                </a:solidFill>
              </a:rPr>
              <a:t> </a:t>
            </a:r>
            <a:r>
              <a:rPr lang="ar-SA" dirty="0" smtClean="0">
                <a:solidFill>
                  <a:schemeClr val="tx1"/>
                </a:solidFill>
              </a:rPr>
              <a:t>المحكمة</a:t>
            </a:r>
            <a:endParaRPr lang="fr-FR" dirty="0" smtClean="0">
              <a:solidFill>
                <a:schemeClr val="tx1"/>
              </a:solidFill>
            </a:endParaRPr>
          </a:p>
          <a:p>
            <a:pPr algn="r" rtl="1"/>
            <a:r>
              <a:rPr lang="ar-SA" dirty="0" smtClean="0">
                <a:solidFill>
                  <a:schemeClr val="tx1"/>
                </a:solidFill>
              </a:rPr>
              <a:t>الإدارية</a:t>
            </a:r>
            <a:r>
              <a:rPr lang="ar-DZ" dirty="0" smtClean="0">
                <a:solidFill>
                  <a:schemeClr val="tx1"/>
                </a:solidFill>
              </a:rPr>
              <a:t> ا</a:t>
            </a:r>
            <a:r>
              <a:rPr lang="ar-SA" dirty="0" smtClean="0">
                <a:solidFill>
                  <a:schemeClr val="tx1"/>
                </a:solidFill>
              </a:rPr>
              <a:t>لتابعة</a:t>
            </a:r>
            <a:r>
              <a:rPr lang="ar-DZ" dirty="0" smtClean="0">
                <a:solidFill>
                  <a:schemeClr val="tx1"/>
                </a:solidFill>
              </a:rPr>
              <a:t> </a:t>
            </a:r>
            <a:r>
              <a:rPr lang="ar-SA" dirty="0" smtClean="0">
                <a:solidFill>
                  <a:schemeClr val="tx1"/>
                </a:solidFill>
              </a:rPr>
              <a:t>لها</a:t>
            </a:r>
            <a:r>
              <a:rPr lang="fr-FR" dirty="0" smtClean="0">
                <a:solidFill>
                  <a:schemeClr val="tx1"/>
                </a:solidFill>
              </a:rPr>
              <a:t>.</a:t>
            </a:r>
          </a:p>
          <a:p>
            <a:pPr algn="r" rtl="1"/>
            <a:r>
              <a:rPr lang="ar-SA" dirty="0" smtClean="0">
                <a:solidFill>
                  <a:schemeClr val="tx1"/>
                </a:solidFill>
              </a:rPr>
              <a:t>إلا</a:t>
            </a:r>
            <a:r>
              <a:rPr lang="ar-DZ" dirty="0" smtClean="0">
                <a:solidFill>
                  <a:schemeClr val="tx1"/>
                </a:solidFill>
              </a:rPr>
              <a:t> ا</a:t>
            </a:r>
            <a:r>
              <a:rPr lang="ar-SA" dirty="0" err="1" smtClean="0">
                <a:solidFill>
                  <a:schemeClr val="tx1"/>
                </a:solidFill>
              </a:rPr>
              <a:t>نها</a:t>
            </a:r>
            <a:r>
              <a:rPr lang="ar-DZ" dirty="0" smtClean="0">
                <a:solidFill>
                  <a:schemeClr val="tx1"/>
                </a:solidFill>
              </a:rPr>
              <a:t> </a:t>
            </a:r>
            <a:r>
              <a:rPr lang="ar-SA" dirty="0" smtClean="0">
                <a:solidFill>
                  <a:schemeClr val="tx1"/>
                </a:solidFill>
              </a:rPr>
              <a:t>سرعان</a:t>
            </a:r>
            <a:r>
              <a:rPr lang="ar-DZ" dirty="0" smtClean="0">
                <a:solidFill>
                  <a:schemeClr val="tx1"/>
                </a:solidFill>
              </a:rPr>
              <a:t> </a:t>
            </a:r>
            <a:r>
              <a:rPr lang="ar-SA" dirty="0" smtClean="0">
                <a:solidFill>
                  <a:schemeClr val="tx1"/>
                </a:solidFill>
              </a:rPr>
              <a:t>ما</a:t>
            </a:r>
            <a:r>
              <a:rPr lang="ar-DZ" dirty="0" smtClean="0">
                <a:solidFill>
                  <a:schemeClr val="tx1"/>
                </a:solidFill>
              </a:rPr>
              <a:t> </a:t>
            </a:r>
            <a:r>
              <a:rPr lang="ar-SA" dirty="0" smtClean="0">
                <a:solidFill>
                  <a:schemeClr val="tx1"/>
                </a:solidFill>
              </a:rPr>
              <a:t>تراجعت</a:t>
            </a:r>
            <a:r>
              <a:rPr lang="ar-DZ" dirty="0" smtClean="0">
                <a:solidFill>
                  <a:schemeClr val="tx1"/>
                </a:solidFill>
              </a:rPr>
              <a:t> </a:t>
            </a:r>
            <a:r>
              <a:rPr lang="ar-SA" dirty="0" smtClean="0">
                <a:solidFill>
                  <a:schemeClr val="tx1"/>
                </a:solidFill>
              </a:rPr>
              <a:t>عن</a:t>
            </a:r>
            <a:r>
              <a:rPr lang="ar-DZ" dirty="0" smtClean="0">
                <a:solidFill>
                  <a:schemeClr val="tx1"/>
                </a:solidFill>
              </a:rPr>
              <a:t> </a:t>
            </a:r>
            <a:r>
              <a:rPr lang="ar-SA" dirty="0" smtClean="0">
                <a:solidFill>
                  <a:schemeClr val="tx1"/>
                </a:solidFill>
              </a:rPr>
              <a:t>ذلك</a:t>
            </a:r>
            <a:r>
              <a:rPr lang="ar-DZ" dirty="0" smtClean="0">
                <a:solidFill>
                  <a:schemeClr val="tx1"/>
                </a:solidFill>
              </a:rPr>
              <a:t> </a:t>
            </a:r>
            <a:r>
              <a:rPr lang="ar-SA" dirty="0" smtClean="0">
                <a:solidFill>
                  <a:schemeClr val="tx1"/>
                </a:solidFill>
              </a:rPr>
              <a:t>مغلبه</a:t>
            </a:r>
            <a:r>
              <a:rPr lang="ar-DZ" dirty="0" smtClean="0">
                <a:solidFill>
                  <a:schemeClr val="tx1"/>
                </a:solidFill>
              </a:rPr>
              <a:t> ا</a:t>
            </a:r>
            <a:r>
              <a:rPr lang="ar-SA" dirty="0" smtClean="0">
                <a:solidFill>
                  <a:schemeClr val="tx1"/>
                </a:solidFill>
              </a:rPr>
              <a:t>لطابع</a:t>
            </a:r>
            <a:r>
              <a:rPr lang="ar-DZ" dirty="0" smtClean="0">
                <a:solidFill>
                  <a:schemeClr val="tx1"/>
                </a:solidFill>
              </a:rPr>
              <a:t> </a:t>
            </a:r>
            <a:r>
              <a:rPr lang="ar-SA" dirty="0" smtClean="0">
                <a:solidFill>
                  <a:schemeClr val="tx1"/>
                </a:solidFill>
              </a:rPr>
              <a:t>التنظيمي</a:t>
            </a:r>
            <a:r>
              <a:rPr lang="ar-DZ" dirty="0" smtClean="0">
                <a:solidFill>
                  <a:schemeClr val="tx1"/>
                </a:solidFill>
              </a:rPr>
              <a:t> </a:t>
            </a:r>
            <a:r>
              <a:rPr lang="ar-SA" dirty="0" smtClean="0">
                <a:solidFill>
                  <a:schemeClr val="tx1"/>
                </a:solidFill>
              </a:rPr>
              <a:t>على</a:t>
            </a:r>
            <a:r>
              <a:rPr lang="ar-DZ" dirty="0" smtClean="0">
                <a:solidFill>
                  <a:schemeClr val="tx1"/>
                </a:solidFill>
              </a:rPr>
              <a:t> </a:t>
            </a:r>
            <a:r>
              <a:rPr lang="ar-SA" dirty="0" smtClean="0">
                <a:solidFill>
                  <a:schemeClr val="tx1"/>
                </a:solidFill>
              </a:rPr>
              <a:t>الرابطة</a:t>
            </a:r>
            <a:r>
              <a:rPr lang="ar-DZ" dirty="0" smtClean="0">
                <a:solidFill>
                  <a:schemeClr val="tx1"/>
                </a:solidFill>
              </a:rPr>
              <a:t> ا</a:t>
            </a:r>
            <a:r>
              <a:rPr lang="ar-SA" dirty="0" smtClean="0">
                <a:solidFill>
                  <a:schemeClr val="tx1"/>
                </a:solidFill>
              </a:rPr>
              <a:t>لعقدية</a:t>
            </a:r>
            <a:r>
              <a:rPr lang="ar-DZ" dirty="0" smtClean="0">
                <a:solidFill>
                  <a:schemeClr val="tx1"/>
                </a:solidFill>
              </a:rPr>
              <a:t> </a:t>
            </a:r>
            <a:r>
              <a:rPr lang="ar-SA" dirty="0" smtClean="0">
                <a:solidFill>
                  <a:schemeClr val="tx1"/>
                </a:solidFill>
              </a:rPr>
              <a:t>مولية</a:t>
            </a:r>
            <a:r>
              <a:rPr lang="ar-DZ" dirty="0" smtClean="0">
                <a:solidFill>
                  <a:schemeClr val="tx1"/>
                </a:solidFill>
              </a:rPr>
              <a:t> ا</a:t>
            </a:r>
            <a:r>
              <a:rPr lang="ar-SA" dirty="0" err="1" smtClean="0">
                <a:solidFill>
                  <a:schemeClr val="tx1"/>
                </a:solidFill>
              </a:rPr>
              <a:t>هتمامها</a:t>
            </a:r>
            <a:r>
              <a:rPr lang="ar-DZ" dirty="0" smtClean="0">
                <a:solidFill>
                  <a:schemeClr val="tx1"/>
                </a:solidFill>
              </a:rPr>
              <a:t> </a:t>
            </a:r>
            <a:r>
              <a:rPr lang="ar-SA" dirty="0" smtClean="0">
                <a:solidFill>
                  <a:schemeClr val="tx1"/>
                </a:solidFill>
              </a:rPr>
              <a:t>بلوائح</a:t>
            </a:r>
            <a:endParaRPr lang="fr-FR" dirty="0" smtClean="0">
              <a:solidFill>
                <a:schemeClr val="tx1"/>
              </a:solidFill>
            </a:endParaRPr>
          </a:p>
          <a:p>
            <a:pPr algn="r" rtl="1"/>
            <a:r>
              <a:rPr lang="ar-SA" dirty="0" smtClean="0">
                <a:solidFill>
                  <a:schemeClr val="tx1"/>
                </a:solidFill>
              </a:rPr>
              <a:t>الموظفين</a:t>
            </a:r>
            <a:r>
              <a:rPr lang="ar-DZ" dirty="0" smtClean="0">
                <a:solidFill>
                  <a:schemeClr val="tx1"/>
                </a:solidFill>
              </a:rPr>
              <a:t> </a:t>
            </a:r>
            <a:r>
              <a:rPr lang="ar-SA" dirty="0" smtClean="0">
                <a:solidFill>
                  <a:schemeClr val="tx1"/>
                </a:solidFill>
              </a:rPr>
              <a:t>دون</a:t>
            </a:r>
            <a:r>
              <a:rPr lang="ar-DZ" dirty="0" smtClean="0">
                <a:solidFill>
                  <a:schemeClr val="tx1"/>
                </a:solidFill>
              </a:rPr>
              <a:t> </a:t>
            </a:r>
            <a:r>
              <a:rPr lang="ar-SA" dirty="0" smtClean="0">
                <a:solidFill>
                  <a:schemeClr val="tx1"/>
                </a:solidFill>
              </a:rPr>
              <a:t>عقودهم</a:t>
            </a:r>
            <a:r>
              <a:rPr lang="ar-DZ" dirty="0" smtClean="0">
                <a:solidFill>
                  <a:schemeClr val="tx1"/>
                </a:solidFill>
              </a:rPr>
              <a:t> </a:t>
            </a:r>
            <a:r>
              <a:rPr lang="ar-SA" dirty="0" smtClean="0">
                <a:solidFill>
                  <a:schemeClr val="tx1"/>
                </a:solidFill>
              </a:rPr>
              <a:t>في</a:t>
            </a:r>
            <a:r>
              <a:rPr lang="ar-DZ" dirty="0" smtClean="0">
                <a:solidFill>
                  <a:schemeClr val="tx1"/>
                </a:solidFill>
              </a:rPr>
              <a:t> </a:t>
            </a:r>
            <a:r>
              <a:rPr lang="ar-SA" dirty="0" smtClean="0">
                <a:solidFill>
                  <a:schemeClr val="tx1"/>
                </a:solidFill>
              </a:rPr>
              <a:t>عدد</a:t>
            </a:r>
            <a:r>
              <a:rPr lang="ar-DZ" dirty="0" smtClean="0">
                <a:solidFill>
                  <a:schemeClr val="tx1"/>
                </a:solidFill>
              </a:rPr>
              <a:t> </a:t>
            </a:r>
            <a:r>
              <a:rPr lang="ar-SA" dirty="0" smtClean="0">
                <a:solidFill>
                  <a:schemeClr val="tx1"/>
                </a:solidFill>
              </a:rPr>
              <a:t>من</a:t>
            </a:r>
            <a:r>
              <a:rPr lang="ar-DZ" dirty="0" smtClean="0">
                <a:solidFill>
                  <a:schemeClr val="tx1"/>
                </a:solidFill>
              </a:rPr>
              <a:t> </a:t>
            </a:r>
            <a:r>
              <a:rPr lang="ar-SA" dirty="0" smtClean="0">
                <a:solidFill>
                  <a:schemeClr val="tx1"/>
                </a:solidFill>
              </a:rPr>
              <a:t>أحكامها</a:t>
            </a:r>
            <a:r>
              <a:rPr lang="fr-FR" dirty="0" smtClean="0">
                <a:solidFill>
                  <a:schemeClr val="tx1"/>
                </a:solidFill>
              </a:rPr>
              <a:t>.</a:t>
            </a:r>
          </a:p>
          <a:p>
            <a:pPr algn="r" rtl="1"/>
            <a:r>
              <a:rPr lang="ar-SA" dirty="0" smtClean="0">
                <a:solidFill>
                  <a:schemeClr val="tx1"/>
                </a:solidFill>
              </a:rPr>
              <a:t>ولقد</a:t>
            </a:r>
            <a:r>
              <a:rPr lang="ar-DZ" dirty="0" smtClean="0">
                <a:solidFill>
                  <a:schemeClr val="tx1"/>
                </a:solidFill>
              </a:rPr>
              <a:t> </a:t>
            </a:r>
            <a:r>
              <a:rPr lang="ar-SA" dirty="0" smtClean="0">
                <a:solidFill>
                  <a:schemeClr val="tx1"/>
                </a:solidFill>
              </a:rPr>
              <a:t>أصدر</a:t>
            </a:r>
            <a:r>
              <a:rPr lang="ar-DZ" dirty="0" smtClean="0">
                <a:solidFill>
                  <a:schemeClr val="tx1"/>
                </a:solidFill>
              </a:rPr>
              <a:t> </a:t>
            </a:r>
            <a:r>
              <a:rPr lang="ar-SA" dirty="0" smtClean="0">
                <a:solidFill>
                  <a:schemeClr val="tx1"/>
                </a:solidFill>
              </a:rPr>
              <a:t>مجلس</a:t>
            </a:r>
            <a:r>
              <a:rPr lang="ar-DZ" dirty="0" smtClean="0">
                <a:solidFill>
                  <a:schemeClr val="tx1"/>
                </a:solidFill>
              </a:rPr>
              <a:t> </a:t>
            </a:r>
            <a:r>
              <a:rPr lang="ar-SA" dirty="0" smtClean="0">
                <a:solidFill>
                  <a:schemeClr val="tx1"/>
                </a:solidFill>
              </a:rPr>
              <a:t>العصبة</a:t>
            </a:r>
            <a:r>
              <a:rPr lang="ar-DZ" dirty="0" smtClean="0">
                <a:solidFill>
                  <a:schemeClr val="tx1"/>
                </a:solidFill>
              </a:rPr>
              <a:t> ق</a:t>
            </a:r>
            <a:r>
              <a:rPr lang="ar-SA" dirty="0" smtClean="0">
                <a:solidFill>
                  <a:schemeClr val="tx1"/>
                </a:solidFill>
              </a:rPr>
              <a:t>قراره</a:t>
            </a:r>
            <a:r>
              <a:rPr lang="ar-DZ" dirty="0" smtClean="0">
                <a:solidFill>
                  <a:schemeClr val="tx1"/>
                </a:solidFill>
              </a:rPr>
              <a:t> </a:t>
            </a:r>
            <a:r>
              <a:rPr lang="ar-SA" dirty="0" smtClean="0">
                <a:solidFill>
                  <a:schemeClr val="tx1"/>
                </a:solidFill>
              </a:rPr>
              <a:t>بالتراجع</a:t>
            </a:r>
            <a:r>
              <a:rPr lang="ar-DZ" dirty="0" smtClean="0">
                <a:solidFill>
                  <a:schemeClr val="tx1"/>
                </a:solidFill>
              </a:rPr>
              <a:t> </a:t>
            </a:r>
            <a:r>
              <a:rPr lang="ar-SA" dirty="0" smtClean="0">
                <a:solidFill>
                  <a:schemeClr val="tx1"/>
                </a:solidFill>
              </a:rPr>
              <a:t>عن</a:t>
            </a:r>
            <a:r>
              <a:rPr lang="ar-DZ" dirty="0" smtClean="0">
                <a:solidFill>
                  <a:schemeClr val="tx1"/>
                </a:solidFill>
              </a:rPr>
              <a:t> </a:t>
            </a:r>
            <a:r>
              <a:rPr lang="ar-SA" dirty="0" smtClean="0">
                <a:solidFill>
                  <a:schemeClr val="tx1"/>
                </a:solidFill>
              </a:rPr>
              <a:t>التكيف</a:t>
            </a:r>
            <a:r>
              <a:rPr lang="ar-DZ" dirty="0" smtClean="0">
                <a:solidFill>
                  <a:schemeClr val="tx1"/>
                </a:solidFill>
              </a:rPr>
              <a:t> </a:t>
            </a:r>
            <a:r>
              <a:rPr lang="ar-SA" dirty="0" smtClean="0">
                <a:solidFill>
                  <a:schemeClr val="tx1"/>
                </a:solidFill>
              </a:rPr>
              <a:t>العقدي</a:t>
            </a:r>
            <a:r>
              <a:rPr lang="ar-DZ" dirty="0" smtClean="0">
                <a:solidFill>
                  <a:schemeClr val="tx1"/>
                </a:solidFill>
              </a:rPr>
              <a:t> </a:t>
            </a:r>
            <a:r>
              <a:rPr lang="ar-SA" dirty="0" smtClean="0">
                <a:solidFill>
                  <a:schemeClr val="tx1"/>
                </a:solidFill>
              </a:rPr>
              <a:t>فجاء</a:t>
            </a:r>
            <a:r>
              <a:rPr lang="ar-DZ" dirty="0" smtClean="0">
                <a:solidFill>
                  <a:schemeClr val="tx1"/>
                </a:solidFill>
              </a:rPr>
              <a:t> </a:t>
            </a:r>
            <a:r>
              <a:rPr lang="ar-SA" dirty="0" smtClean="0">
                <a:solidFill>
                  <a:schemeClr val="tx1"/>
                </a:solidFill>
              </a:rPr>
              <a:t>فيه</a:t>
            </a:r>
            <a:endParaRPr lang="fr-FR" dirty="0" smtClean="0">
              <a:solidFill>
                <a:schemeClr val="tx1"/>
              </a:solidFill>
            </a:endParaRPr>
          </a:p>
          <a:p>
            <a:pPr algn="r" rtl="1"/>
            <a:r>
              <a:rPr lang="fr-FR" dirty="0" smtClean="0">
                <a:solidFill>
                  <a:schemeClr val="tx1"/>
                </a:solidFill>
              </a:rPr>
              <a:t>"</a:t>
            </a:r>
            <a:r>
              <a:rPr lang="ar-SA" dirty="0" smtClean="0">
                <a:solidFill>
                  <a:schemeClr val="tx1"/>
                </a:solidFill>
              </a:rPr>
              <a:t>إن</a:t>
            </a:r>
            <a:r>
              <a:rPr lang="ar-DZ" dirty="0" smtClean="0">
                <a:solidFill>
                  <a:schemeClr val="tx1"/>
                </a:solidFill>
              </a:rPr>
              <a:t> </a:t>
            </a:r>
            <a:r>
              <a:rPr lang="ar-SA" dirty="0" smtClean="0">
                <a:solidFill>
                  <a:schemeClr val="tx1"/>
                </a:solidFill>
              </a:rPr>
              <a:t>العلاقة</a:t>
            </a:r>
            <a:r>
              <a:rPr lang="ar-DZ" dirty="0" smtClean="0">
                <a:solidFill>
                  <a:schemeClr val="tx1"/>
                </a:solidFill>
              </a:rPr>
              <a:t> </a:t>
            </a:r>
            <a:r>
              <a:rPr lang="ar-SA" dirty="0" smtClean="0">
                <a:solidFill>
                  <a:schemeClr val="tx1"/>
                </a:solidFill>
              </a:rPr>
              <a:t>القانونية</a:t>
            </a:r>
            <a:r>
              <a:rPr lang="ar-DZ" dirty="0" smtClean="0">
                <a:solidFill>
                  <a:schemeClr val="tx1"/>
                </a:solidFill>
              </a:rPr>
              <a:t> ا</a:t>
            </a:r>
            <a:r>
              <a:rPr lang="ar-SA" dirty="0" smtClean="0">
                <a:solidFill>
                  <a:schemeClr val="tx1"/>
                </a:solidFill>
              </a:rPr>
              <a:t>لتي</a:t>
            </a:r>
            <a:r>
              <a:rPr lang="ar-DZ" dirty="0" smtClean="0">
                <a:solidFill>
                  <a:schemeClr val="tx1"/>
                </a:solidFill>
              </a:rPr>
              <a:t> </a:t>
            </a:r>
            <a:r>
              <a:rPr lang="ar-SA" dirty="0" smtClean="0">
                <a:solidFill>
                  <a:schemeClr val="tx1"/>
                </a:solidFill>
              </a:rPr>
              <a:t>توجد</a:t>
            </a:r>
            <a:r>
              <a:rPr lang="ar-DZ" dirty="0" smtClean="0">
                <a:solidFill>
                  <a:schemeClr val="tx1"/>
                </a:solidFill>
              </a:rPr>
              <a:t> </a:t>
            </a:r>
            <a:r>
              <a:rPr lang="ar-SA" dirty="0" smtClean="0">
                <a:solidFill>
                  <a:schemeClr val="tx1"/>
                </a:solidFill>
              </a:rPr>
              <a:t>بين</a:t>
            </a:r>
            <a:r>
              <a:rPr lang="ar-DZ" dirty="0" smtClean="0">
                <a:solidFill>
                  <a:schemeClr val="tx1"/>
                </a:solidFill>
              </a:rPr>
              <a:t> </a:t>
            </a:r>
            <a:r>
              <a:rPr lang="ar-SA" dirty="0" smtClean="0">
                <a:solidFill>
                  <a:schemeClr val="tx1"/>
                </a:solidFill>
              </a:rPr>
              <a:t>الإدارة</a:t>
            </a:r>
            <a:r>
              <a:rPr lang="ar-DZ" dirty="0" smtClean="0">
                <a:solidFill>
                  <a:schemeClr val="tx1"/>
                </a:solidFill>
              </a:rPr>
              <a:t> </a:t>
            </a:r>
            <a:r>
              <a:rPr lang="ar-SA" dirty="0" smtClean="0">
                <a:solidFill>
                  <a:schemeClr val="tx1"/>
                </a:solidFill>
              </a:rPr>
              <a:t>والموظف</a:t>
            </a:r>
            <a:r>
              <a:rPr lang="ar-DZ" dirty="0" smtClean="0">
                <a:solidFill>
                  <a:schemeClr val="tx1"/>
                </a:solidFill>
              </a:rPr>
              <a:t> </a:t>
            </a:r>
            <a:r>
              <a:rPr lang="ar-SA" dirty="0" smtClean="0">
                <a:solidFill>
                  <a:schemeClr val="tx1"/>
                </a:solidFill>
              </a:rPr>
              <a:t>ليس</a:t>
            </a:r>
            <a:r>
              <a:rPr lang="ar-DZ" dirty="0" smtClean="0">
                <a:solidFill>
                  <a:schemeClr val="tx1"/>
                </a:solidFill>
              </a:rPr>
              <a:t> </a:t>
            </a:r>
            <a:r>
              <a:rPr lang="ar-SA" dirty="0" smtClean="0">
                <a:solidFill>
                  <a:schemeClr val="tx1"/>
                </a:solidFill>
              </a:rPr>
              <a:t>مجرد</a:t>
            </a:r>
            <a:r>
              <a:rPr lang="ar-DZ" dirty="0" smtClean="0">
                <a:solidFill>
                  <a:schemeClr val="tx1"/>
                </a:solidFill>
              </a:rPr>
              <a:t> </a:t>
            </a:r>
            <a:r>
              <a:rPr lang="ar-SA" dirty="0" smtClean="0">
                <a:solidFill>
                  <a:schemeClr val="tx1"/>
                </a:solidFill>
              </a:rPr>
              <a:t>عقد</a:t>
            </a:r>
            <a:r>
              <a:rPr lang="ar-DZ" dirty="0" smtClean="0">
                <a:solidFill>
                  <a:schemeClr val="tx1"/>
                </a:solidFill>
              </a:rPr>
              <a:t> </a:t>
            </a:r>
            <a:r>
              <a:rPr lang="ar-SA" dirty="0" smtClean="0">
                <a:solidFill>
                  <a:schemeClr val="tx1"/>
                </a:solidFill>
              </a:rPr>
              <a:t>إيجار</a:t>
            </a:r>
            <a:r>
              <a:rPr lang="ar-DZ" dirty="0" smtClean="0">
                <a:solidFill>
                  <a:schemeClr val="tx1"/>
                </a:solidFill>
              </a:rPr>
              <a:t> </a:t>
            </a:r>
            <a:r>
              <a:rPr lang="ar-SA" dirty="0" smtClean="0">
                <a:solidFill>
                  <a:schemeClr val="tx1"/>
                </a:solidFill>
              </a:rPr>
              <a:t>خدمات</a:t>
            </a:r>
            <a:r>
              <a:rPr lang="ar-DZ" dirty="0" smtClean="0">
                <a:solidFill>
                  <a:schemeClr val="tx1"/>
                </a:solidFill>
              </a:rPr>
              <a:t> </a:t>
            </a:r>
            <a:r>
              <a:rPr lang="ar-SA" dirty="0" smtClean="0">
                <a:solidFill>
                  <a:schemeClr val="tx1"/>
                </a:solidFill>
              </a:rPr>
              <a:t>أو</a:t>
            </a:r>
            <a:r>
              <a:rPr lang="ar-DZ" dirty="0" smtClean="0">
                <a:solidFill>
                  <a:schemeClr val="tx1"/>
                </a:solidFill>
              </a:rPr>
              <a:t> </a:t>
            </a:r>
            <a:r>
              <a:rPr lang="ar-SA" dirty="0" smtClean="0">
                <a:solidFill>
                  <a:schemeClr val="tx1"/>
                </a:solidFill>
              </a:rPr>
              <a:t>عمل</a:t>
            </a:r>
            <a:r>
              <a:rPr lang="ar-DZ" dirty="0" smtClean="0">
                <a:solidFill>
                  <a:schemeClr val="tx1"/>
                </a:solidFill>
              </a:rPr>
              <a:t> ا</a:t>
            </a:r>
            <a:r>
              <a:rPr lang="ar-SA" dirty="0" smtClean="0">
                <a:solidFill>
                  <a:schemeClr val="tx1"/>
                </a:solidFill>
              </a:rPr>
              <a:t>لأنها</a:t>
            </a:r>
            <a:r>
              <a:rPr lang="ar-DZ" dirty="0" smtClean="0">
                <a:solidFill>
                  <a:schemeClr val="tx1"/>
                </a:solidFill>
              </a:rPr>
              <a:t> ا</a:t>
            </a:r>
            <a:r>
              <a:rPr lang="ar-SA" dirty="0" smtClean="0">
                <a:solidFill>
                  <a:schemeClr val="tx1"/>
                </a:solidFill>
              </a:rPr>
              <a:t>كثر</a:t>
            </a:r>
            <a:endParaRPr lang="fr-FR" dirty="0" smtClean="0">
              <a:solidFill>
                <a:schemeClr val="tx1"/>
              </a:solidFill>
            </a:endParaRPr>
          </a:p>
          <a:p>
            <a:pPr algn="r" rtl="1"/>
            <a:r>
              <a:rPr lang="ar-SA" dirty="0" smtClean="0">
                <a:solidFill>
                  <a:schemeClr val="tx1"/>
                </a:solidFill>
              </a:rPr>
              <a:t>تعقيدا</a:t>
            </a:r>
            <a:r>
              <a:rPr lang="ar-DZ" dirty="0" smtClean="0">
                <a:solidFill>
                  <a:schemeClr val="tx1"/>
                </a:solidFill>
              </a:rPr>
              <a:t> ل</a:t>
            </a:r>
            <a:r>
              <a:rPr lang="ar-SA" dirty="0" err="1" smtClean="0">
                <a:solidFill>
                  <a:schemeClr val="tx1"/>
                </a:solidFill>
              </a:rPr>
              <a:t>انها</a:t>
            </a:r>
            <a:r>
              <a:rPr lang="ar-DZ" dirty="0" smtClean="0">
                <a:solidFill>
                  <a:schemeClr val="tx1"/>
                </a:solidFill>
              </a:rPr>
              <a:t> </a:t>
            </a:r>
            <a:r>
              <a:rPr lang="ar-SA" dirty="0" smtClean="0">
                <a:solidFill>
                  <a:schemeClr val="tx1"/>
                </a:solidFill>
              </a:rPr>
              <a:t>علاقة</a:t>
            </a:r>
            <a:r>
              <a:rPr lang="ar-DZ" dirty="0" smtClean="0">
                <a:solidFill>
                  <a:schemeClr val="tx1"/>
                </a:solidFill>
              </a:rPr>
              <a:t> ا</a:t>
            </a:r>
            <a:r>
              <a:rPr lang="ar-SA" dirty="0" smtClean="0">
                <a:solidFill>
                  <a:schemeClr val="tx1"/>
                </a:solidFill>
              </a:rPr>
              <a:t>استخدام</a:t>
            </a:r>
            <a:r>
              <a:rPr lang="ar-DZ" dirty="0" smtClean="0">
                <a:solidFill>
                  <a:schemeClr val="tx1"/>
                </a:solidFill>
              </a:rPr>
              <a:t> </a:t>
            </a:r>
            <a:r>
              <a:rPr lang="ar-SA" dirty="0" smtClean="0">
                <a:solidFill>
                  <a:schemeClr val="tx1"/>
                </a:solidFill>
              </a:rPr>
              <a:t>عامة</a:t>
            </a:r>
            <a:r>
              <a:rPr lang="ar-DZ" dirty="0" smtClean="0">
                <a:solidFill>
                  <a:schemeClr val="tx1"/>
                </a:solidFill>
              </a:rPr>
              <a:t>.</a:t>
            </a:r>
            <a:endParaRPr lang="fr-FR" dirty="0" smtClean="0">
              <a:solidFill>
                <a:schemeClr val="tx1"/>
              </a:solidFill>
            </a:endParaRPr>
          </a:p>
          <a:p>
            <a:pPr algn="r" rtl="1"/>
            <a:r>
              <a:rPr lang="ar-DZ" dirty="0" smtClean="0"/>
              <a:t> </a:t>
            </a:r>
          </a:p>
          <a:p>
            <a:pPr algn="r" rtl="1"/>
            <a:r>
              <a:rPr lang="ar-DZ" dirty="0" smtClean="0"/>
              <a:t> </a:t>
            </a: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gner un rectangle avec un coin diagonal 3"/>
          <p:cNvSpPr/>
          <p:nvPr/>
        </p:nvSpPr>
        <p:spPr>
          <a:xfrm>
            <a:off x="642910" y="1071546"/>
            <a:ext cx="7786742" cy="5143536"/>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endParaRPr lang="fr-FR" dirty="0"/>
          </a:p>
        </p:txBody>
      </p:sp>
      <p:sp>
        <p:nvSpPr>
          <p:cNvPr id="34817" name="Rectangle 1"/>
          <p:cNvSpPr>
            <a:spLocks noChangeArrowheads="1"/>
          </p:cNvSpPr>
          <p:nvPr/>
        </p:nvSpPr>
        <p:spPr bwMode="auto">
          <a:xfrm>
            <a:off x="928662" y="1500174"/>
            <a:ext cx="7000924"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ثانيا</a:t>
            </a:r>
            <a:r>
              <a:rPr kumimoji="0" lang="fr-FR"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علاقة</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تنظيمية</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لائحية</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ويذهب</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أنصارهذا</a:t>
            </a:r>
            <a:r>
              <a:rPr kumimoji="0" lang="ar-DZ" b="1" i="0" u="none" strike="noStrike" cap="none" normalizeH="0" dirty="0" smtClean="0">
                <a:ln>
                  <a:noFill/>
                </a:ln>
                <a:solidFill>
                  <a:schemeClr val="tx1"/>
                </a:solidFill>
                <a:effectLst/>
                <a:latin typeface="Arial" pitchFamily="34" charset="0"/>
                <a:ea typeface="Times New Roman" pitchFamily="18" charset="0"/>
                <a:cs typeface="Arial" pitchFamily="34" charset="0"/>
              </a:rPr>
              <a:t> ا</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لرأي</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إلى</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أن</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هذا</a:t>
            </a:r>
            <a:r>
              <a:rPr kumimoji="0" lang="ar-DZ" b="1" i="0" u="none" strike="noStrike" cap="none" normalizeH="0" dirty="0" smtClean="0">
                <a:ln>
                  <a:noFill/>
                </a:ln>
                <a:solidFill>
                  <a:schemeClr val="tx1"/>
                </a:solidFill>
                <a:effectLst/>
                <a:latin typeface="Arial" pitchFamily="34" charset="0"/>
                <a:ea typeface="Times New Roman" pitchFamily="18" charset="0"/>
                <a:cs typeface="Arial" pitchFamily="34" charset="0"/>
              </a:rPr>
              <a:t> ا</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لوضع</a:t>
            </a:r>
            <a:r>
              <a:rPr kumimoji="0" lang="ar-DZ" b="1" i="0" u="none" strike="noStrike" cap="none" normalizeH="0" dirty="0" smtClean="0">
                <a:ln>
                  <a:noFill/>
                </a:ln>
                <a:solidFill>
                  <a:schemeClr val="tx1"/>
                </a:solidFill>
                <a:effectLst/>
                <a:latin typeface="Arial" pitchFamily="34" charset="0"/>
                <a:ea typeface="Times New Roman" pitchFamily="18" charset="0"/>
                <a:cs typeface="Arial" pitchFamily="34" charset="0"/>
              </a:rPr>
              <a:t> ا</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للائحي</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للموظفين</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الدوليين</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إنما</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يضمن</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سلفا</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ثبات</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وظائفهم</a:t>
            </a:r>
            <a:endParaRPr kumimoji="0" lang="fr-FR" sz="1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واحترام</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مراكزهم</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وحقوقهم</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ومنع</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التعسف</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في</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مواجهتهم،</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ذلك</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أن</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اللوائح</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الوظيفية</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التي</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تضعها</a:t>
            </a:r>
            <a:r>
              <a:rPr lang="ar-DZ" b="1" dirty="0" smtClean="0">
                <a:latin typeface="Arial" pitchFamily="34" charset="0"/>
                <a:ea typeface="Times New Roman" pitchFamily="18" charset="0"/>
                <a:cs typeface="Arial" pitchFamily="34" charset="0"/>
              </a:rPr>
              <a:t> </a:t>
            </a:r>
            <a:r>
              <a:rPr kumimoji="0" lang="ar-SA"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المنظما</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ت </a:t>
            </a:r>
            <a:r>
              <a:rPr lang="ar-DZ" b="1" dirty="0" err="1" smtClean="0">
                <a:latin typeface="Arial" pitchFamily="34" charset="0"/>
                <a:ea typeface="Times New Roman" pitchFamily="18" charset="0"/>
                <a:cs typeface="Arial" pitchFamily="34" charset="0"/>
              </a:rPr>
              <a:t>ا</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نما</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تكفل</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استقرار</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أوضاع</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موظفيها،</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كما</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أن</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المحاكم</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الإدارية</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التابعة</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لها</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تبسط</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رقابتها</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بهذا</a:t>
            </a:r>
            <a:r>
              <a:rPr kumimoji="0" lang="ar-DZ" b="1" i="0" u="none" strike="noStrike" cap="none" normalizeH="0" dirty="0" smtClean="0">
                <a:ln>
                  <a:noFill/>
                </a:ln>
                <a:solidFill>
                  <a:schemeClr val="tx1"/>
                </a:solidFill>
                <a:effectLst/>
                <a:latin typeface="Arial" pitchFamily="34" charset="0"/>
                <a:ea typeface="Times New Roman" pitchFamily="18" charset="0"/>
                <a:cs typeface="Arial" pitchFamily="34" charset="0"/>
              </a:rPr>
              <a:t> ا</a:t>
            </a:r>
            <a:r>
              <a:rPr kumimoji="0" lang="ar-SA"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لصدد</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للتأكد</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من</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عدمالمساس</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بأوضاعهم</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وحقوقهم</a:t>
            </a:r>
            <a:r>
              <a:rPr lang="ar-DZ" b="1" dirty="0" smtClean="0">
                <a:latin typeface="Arial" pitchFamily="34" charset="0"/>
                <a:ea typeface="Times New Roman" pitchFamily="18" charset="0"/>
                <a:cs typeface="Arial" pitchFamily="34" charset="0"/>
              </a:rPr>
              <a:t> .</a:t>
            </a:r>
            <a:endParaRPr kumimoji="0" lang="fr-FR" sz="1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ومن</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أهم</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الانتقادات</a:t>
            </a:r>
            <a:r>
              <a:rPr kumimoji="0" lang="ar-DZ" b="1" i="0" u="none" strike="noStrike" cap="none" normalizeH="0" dirty="0" smtClean="0">
                <a:ln>
                  <a:noFill/>
                </a:ln>
                <a:solidFill>
                  <a:schemeClr val="tx1"/>
                </a:solidFill>
                <a:effectLst/>
                <a:latin typeface="Arial" pitchFamily="34" charset="0"/>
                <a:ea typeface="Times New Roman" pitchFamily="18" charset="0"/>
                <a:cs typeface="Arial" pitchFamily="34" charset="0"/>
              </a:rPr>
              <a:t> ا</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لتي</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وجهت</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إلى</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التكيف</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اللائحي</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والتنظيمي</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للعلاقة</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التي</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تربط</a:t>
            </a:r>
            <a:r>
              <a:rPr kumimoji="0" lang="ar-DZ" b="1" i="0" u="none" strike="noStrike" cap="none" normalizeH="0" dirty="0" smtClean="0">
                <a:ln>
                  <a:noFill/>
                </a:ln>
                <a:solidFill>
                  <a:schemeClr val="tx1"/>
                </a:solidFill>
                <a:effectLst/>
                <a:latin typeface="Arial" pitchFamily="34" charset="0"/>
                <a:ea typeface="Times New Roman" pitchFamily="18" charset="0"/>
                <a:cs typeface="Arial" pitchFamily="34" charset="0"/>
              </a:rPr>
              <a:t> ا</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لموظف</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الدولي</a:t>
            </a:r>
            <a:endParaRPr kumimoji="0" lang="fr-FR" sz="1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بالمنظمة</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مايلي</a:t>
            </a:r>
            <a:r>
              <a:rPr kumimoji="0" lang="fr-FR"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a:t>
            </a:r>
            <a:endParaRPr kumimoji="0" lang="fr-FR" sz="1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fr-FR"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1/</a:t>
            </a:r>
            <a:r>
              <a:rPr kumimoji="0" lang="ar-SA"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خضو</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ع</a:t>
            </a:r>
            <a:r>
              <a:rPr kumimoji="0" lang="ar-DZ" b="1" i="0" u="none" strike="noStrike" cap="none" normalizeH="0" dirty="0" smtClean="0">
                <a:ln>
                  <a:noFill/>
                </a:ln>
                <a:solidFill>
                  <a:schemeClr val="tx1"/>
                </a:solidFill>
                <a:effectLst/>
                <a:latin typeface="Arial" pitchFamily="34" charset="0"/>
                <a:ea typeface="Times New Roman" pitchFamily="18" charset="0"/>
                <a:cs typeface="Arial" pitchFamily="34" charset="0"/>
              </a:rPr>
              <a:t> </a:t>
            </a:r>
            <a:r>
              <a:rPr kumimoji="0" lang="ar-DZ" b="1" i="0" u="none" strike="noStrike" cap="none" normalizeH="0" dirty="0" err="1" smtClean="0">
                <a:ln>
                  <a:noFill/>
                </a:ln>
                <a:solidFill>
                  <a:schemeClr val="tx1"/>
                </a:solidFill>
                <a:effectLst/>
                <a:latin typeface="Arial" pitchFamily="34" charset="0"/>
                <a:ea typeface="Times New Roman" pitchFamily="18" charset="0"/>
                <a:cs typeface="Arial" pitchFamily="34" charset="0"/>
              </a:rPr>
              <a:t>ا</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لموظف</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الدولي</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إلى</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وضع</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غير</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قابل</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للتعديل</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دون</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الحاجة</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إلى</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موافقته</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يؤدي</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إلى</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إهدار</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الحقوق</a:t>
            </a:r>
            <a:r>
              <a:rPr kumimoji="0" lang="ar-DZ" b="1" i="0" u="none" strike="noStrike" cap="none" normalizeH="0" dirty="0" smtClean="0">
                <a:ln>
                  <a:noFill/>
                </a:ln>
                <a:solidFill>
                  <a:schemeClr val="tx1"/>
                </a:solidFill>
                <a:effectLst/>
                <a:latin typeface="Arial" pitchFamily="34" charset="0"/>
                <a:ea typeface="Times New Roman" pitchFamily="18" charset="0"/>
                <a:cs typeface="Arial" pitchFamily="34" charset="0"/>
              </a:rPr>
              <a:t> ا</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لمكتسبة</a:t>
            </a:r>
            <a:r>
              <a:rPr kumimoji="0" lang="ar-DZ" b="1" i="0" u="none" strike="noStrike" cap="none" normalizeH="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للموظف،</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وكذلك</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وضعه</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تحت</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رحمة</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المنظمة</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الدولية</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التي</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قد</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تسيء</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استعمال</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هذا</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الحق</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القانوني</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fr-FR" sz="1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fr-FR"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2/</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إن</a:t>
            </a:r>
            <a:r>
              <a:rPr kumimoji="0" lang="ar-DZ" b="1" i="0" u="none" strike="noStrike" cap="none" normalizeH="0" dirty="0" smtClean="0">
                <a:ln>
                  <a:noFill/>
                </a:ln>
                <a:solidFill>
                  <a:schemeClr val="tx1"/>
                </a:solidFill>
                <a:effectLst/>
                <a:latin typeface="Arial" pitchFamily="34" charset="0"/>
                <a:ea typeface="Times New Roman" pitchFamily="18" charset="0"/>
                <a:cs typeface="Arial" pitchFamily="34" charset="0"/>
              </a:rPr>
              <a:t> ا</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لأخذ</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بهذا</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التكيف</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يعني</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خضوع</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الموظف</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الدولي</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لمركز</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قانوني</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مصدره</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القانون</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الدولي</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العام،</a:t>
            </a:r>
            <a:r>
              <a:rPr kumimoji="0" lang="ar-SA"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الامر</a:t>
            </a:r>
            <a:endParaRPr kumimoji="0" lang="fr-FR" sz="1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الذي</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يؤدي</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بطبيعةالحال</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إلى</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الاعتراف</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للفرد</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بالشخصية</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القانونية</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الدولية،</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وهو</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مايعترض</a:t>
            </a:r>
            <a:r>
              <a:rPr kumimoji="0" lang="ar-DZ"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عليها</a:t>
            </a:r>
            <a:r>
              <a:rPr kumimoji="0" lang="ar-DZ" b="1" i="0" u="none" strike="noStrike" cap="none" normalizeH="0" dirty="0" smtClean="0">
                <a:ln>
                  <a:noFill/>
                </a:ln>
                <a:solidFill>
                  <a:schemeClr val="tx1"/>
                </a:solidFill>
                <a:effectLst/>
                <a:latin typeface="Arial" pitchFamily="34" charset="0"/>
                <a:ea typeface="Times New Roman" pitchFamily="18" charset="0"/>
                <a:cs typeface="Arial" pitchFamily="34" charset="0"/>
              </a:rPr>
              <a:t> ل</a:t>
            </a:r>
            <a:r>
              <a:rPr kumimoji="0" lang="ar-SA"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مذهب</a:t>
            </a:r>
            <a:r>
              <a:rPr lang="ar-DZ" sz="1000" b="1" dirty="0" smtClean="0">
                <a:latin typeface="Arial" pitchFamily="34" charset="0"/>
                <a:ea typeface="Times New Roman" pitchFamily="18" charset="0"/>
                <a:cs typeface="Arial" pitchFamily="34" charset="0"/>
              </a:rPr>
              <a:t> </a:t>
            </a:r>
            <a:r>
              <a:rPr lang="ar-DZ" b="1" dirty="0" smtClean="0">
                <a:latin typeface="Arial" pitchFamily="34" charset="0"/>
                <a:ea typeface="Times New Roman" pitchFamily="18" charset="0"/>
                <a:cs typeface="Arial" pitchFamily="34" charset="0"/>
              </a:rPr>
              <a:t> الوضعي  في فقه القانون الدولي .</a:t>
            </a:r>
            <a:endParaRPr kumimoji="0" lang="fr-FR" sz="10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rganigramme : Terminateur 3"/>
          <p:cNvSpPr/>
          <p:nvPr/>
        </p:nvSpPr>
        <p:spPr>
          <a:xfrm>
            <a:off x="500034" y="642918"/>
            <a:ext cx="8072494" cy="571504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5841" name="Rectangle 1"/>
          <p:cNvSpPr>
            <a:spLocks noChangeArrowheads="1"/>
          </p:cNvSpPr>
          <p:nvPr/>
        </p:nvSpPr>
        <p:spPr bwMode="auto">
          <a:xfrm>
            <a:off x="785786" y="1785926"/>
            <a:ext cx="750099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ثالثا</a:t>
            </a:r>
            <a:r>
              <a:rPr kumimoji="0" lang="fr-FR" sz="2400" b="1" i="0" u="none" strike="noStrike" cap="none" normalizeH="0" baseline="0" dirty="0" smtClean="0">
                <a:ln>
                  <a:noFill/>
                </a:ln>
                <a:solidFill>
                  <a:schemeClr val="tx1"/>
                </a:solidFill>
                <a:effectLst/>
                <a:latin typeface="Calibri" pitchFamily="34" charset="0"/>
                <a:ea typeface="Times New Roman" pitchFamily="18" charset="0"/>
                <a:cs typeface="Arial" pitchFamily="34" charset="0"/>
              </a:rPr>
              <a:t>:</a:t>
            </a:r>
            <a:r>
              <a:rPr kumimoji="0" lang="ar-SA" sz="2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علاقة</a:t>
            </a:r>
            <a:r>
              <a:rPr kumimoji="0" lang="ar-DZ" sz="2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نظامية</a:t>
            </a:r>
            <a:r>
              <a:rPr kumimoji="0" lang="ar-DZ" sz="2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تعاقدية</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من</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خلال</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استقراء</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الواقع</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العملي</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للعلاقة</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التي</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تربط</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الموظف</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الدولي</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بالمنظمة</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الدولية</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ثبت</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أنه</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لا</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يصح</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أن</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تكون</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تعاقدية</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مطلقة</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أو</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تنظيمية</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مطلقة</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يذهب</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إلى</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الأخذ</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بنظرية</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مختلفة</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تجعل</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العلاقة</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الموظف</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الدولي</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بالمنظمة</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الدولية</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في</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مركز</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وسط</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بين</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الاتجاهين</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السابقين،</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وتجعل</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من</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علاقة</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بالمنظمة</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علاقة</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تعاقدية</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تنظيمية</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في</a:t>
            </a:r>
            <a:r>
              <a:rPr lang="ar-DZ" sz="2400" dirty="0" smtClean="0">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الوقت</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نفسه،</a:t>
            </a:r>
            <a:endPar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وطبقا</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لهذا</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التصور</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فإن</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الموظف</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الدولي</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يكون</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خاضعا</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بموجب</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اتفاق</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تعاقد</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ي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لنظام</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قانوني</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مرن</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قابل</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للتغير</a:t>
            </a:r>
            <a:r>
              <a:rPr kumimoji="0" lang="ar-DZ" sz="2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وفق</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a:t>
            </a:r>
            <a:r>
              <a:rPr kumimoji="0" lang="ar-DZ" sz="2400" b="0" i="0" u="none" strike="noStrike" cap="none" normalizeH="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لمصالح</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المنظمة</a:t>
            </a:r>
            <a:endPar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الدولية،</a:t>
            </a:r>
            <a:r>
              <a:rPr kumimoji="0" lang="ar-SA" sz="24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الا</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أنه</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يضمن</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ضرورة</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احترام</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الحقوق</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المكتسبة</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للموظفين</a:t>
            </a:r>
            <a:r>
              <a:rPr kumimoji="0" lang="ar-DZ"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ar-SA"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الدوليين</a:t>
            </a:r>
            <a:r>
              <a:rPr kumimoji="0" lang="fr-FR" sz="800" b="0" i="0" u="none" strike="noStrike" cap="none" normalizeH="0" baseline="0" dirty="0" smtClean="0">
                <a:ln>
                  <a:noFill/>
                </a:ln>
                <a:solidFill>
                  <a:schemeClr val="tx1"/>
                </a:solidFill>
                <a:effectLst/>
                <a:latin typeface="Arial" pitchFamily="34" charset="0"/>
                <a:cs typeface="Arial" pitchFamily="34" charset="0"/>
              </a:rPr>
              <a:t> </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285984" y="1500174"/>
            <a:ext cx="4929222" cy="43577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lnSpc>
                <a:spcPct val="200000"/>
              </a:lnSpc>
            </a:pPr>
            <a:r>
              <a:rPr lang="ar-DZ" sz="2400" dirty="0" smtClean="0">
                <a:solidFill>
                  <a:schemeClr val="tx1"/>
                </a:solidFill>
              </a:rPr>
              <a:t>المطلب الثاني: توظيف الموظف الدولي</a:t>
            </a:r>
          </a:p>
          <a:p>
            <a:pPr algn="r" rtl="1">
              <a:lnSpc>
                <a:spcPct val="200000"/>
              </a:lnSpc>
            </a:pPr>
            <a:r>
              <a:rPr lang="ar-DZ" sz="2400" dirty="0" smtClean="0">
                <a:solidFill>
                  <a:schemeClr val="tx1"/>
                </a:solidFill>
              </a:rPr>
              <a:t>المطلب الأول:حقوق الموظف الدولي </a:t>
            </a:r>
          </a:p>
          <a:p>
            <a:pPr algn="r" rtl="1">
              <a:lnSpc>
                <a:spcPct val="200000"/>
              </a:lnSpc>
            </a:pPr>
            <a:r>
              <a:rPr lang="ar-DZ" sz="2400" dirty="0" smtClean="0">
                <a:solidFill>
                  <a:schemeClr val="tx1"/>
                </a:solidFill>
              </a:rPr>
              <a:t>المطلب الثاني: واجبات الموظف الدولي </a:t>
            </a:r>
          </a:p>
          <a:p>
            <a:pPr algn="r" rtl="1">
              <a:lnSpc>
                <a:spcPct val="200000"/>
              </a:lnSpc>
            </a:pPr>
            <a:r>
              <a:rPr lang="ar-DZ" sz="2400" dirty="0" smtClean="0">
                <a:solidFill>
                  <a:schemeClr val="tx1"/>
                </a:solidFill>
              </a:rPr>
              <a:t>المطلب الثالث: شروط توظيف الموظف الدولي </a:t>
            </a:r>
            <a:endParaRPr lang="fr-FR" sz="2400" dirty="0">
              <a:solidFill>
                <a:schemeClr val="tx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330</TotalTime>
  <Words>1655</Words>
  <Application>Microsoft Office PowerPoint</Application>
  <PresentationFormat>Affichage à l'écran (4:3)</PresentationFormat>
  <Paragraphs>121</Paragraphs>
  <Slides>17</Slides>
  <Notes>0</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client</dc:creator>
  <cp:lastModifiedBy>client</cp:lastModifiedBy>
  <cp:revision>37</cp:revision>
  <dcterms:created xsi:type="dcterms:W3CDTF">2021-11-02T16:28:42Z</dcterms:created>
  <dcterms:modified xsi:type="dcterms:W3CDTF">2021-11-08T10:15:00Z</dcterms:modified>
</cp:coreProperties>
</file>