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01C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1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D1472-996B-44E3-B032-1A1A32380DEB}" type="datetimeFigureOut">
              <a:rPr lang="fr-FR" smtClean="0"/>
              <a:pPr/>
              <a:t>21/04/2011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C56CA-8AC0-46AE-A1FF-11DC959C4BB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0C56CA-8AC0-46AE-A1FF-11DC959C4BBD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21/04/2011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2020\Desktop\images (1)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4290"/>
            <a:ext cx="8786874" cy="650085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ZoneTexte 2"/>
          <p:cNvSpPr txBox="1"/>
          <p:nvPr/>
        </p:nvSpPr>
        <p:spPr>
          <a:xfrm>
            <a:off x="2500298" y="428604"/>
            <a:ext cx="38555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      الجمهورية الجزائرية الديمقراطية الشعبية     </a:t>
            </a:r>
          </a:p>
          <a:p>
            <a:r>
              <a:rPr lang="ar-DZ" dirty="0" smtClean="0"/>
              <a:t>جامعة محمد </a:t>
            </a:r>
            <a:r>
              <a:rPr lang="ar-DZ" dirty="0" err="1" smtClean="0"/>
              <a:t>خيضر</a:t>
            </a:r>
            <a:r>
              <a:rPr lang="ar-DZ" dirty="0" smtClean="0"/>
              <a:t>          </a:t>
            </a:r>
          </a:p>
          <a:p>
            <a:r>
              <a:rPr lang="ar-DZ" dirty="0" smtClean="0"/>
              <a:t>كلية العلوم الاقتصادية والتسيير وعلوم تجارية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786314" y="30718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928794" y="2428868"/>
            <a:ext cx="509201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ar-DZ" sz="8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ظغوط</a:t>
            </a:r>
            <a:r>
              <a:rPr lang="ar-DZ" sz="8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العمل</a:t>
            </a:r>
            <a:r>
              <a:rPr lang="ar-DZ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fr-FR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000893" y="4429132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dirty="0" smtClean="0"/>
              <a:t>تحت </a:t>
            </a:r>
            <a:r>
              <a:rPr lang="ar-DZ" dirty="0" err="1" smtClean="0"/>
              <a:t>اشراف</a:t>
            </a:r>
            <a:r>
              <a:rPr lang="ar-DZ" dirty="0" smtClean="0"/>
              <a:t> </a:t>
            </a:r>
            <a:r>
              <a:rPr lang="ar-DZ" dirty="0" err="1" smtClean="0"/>
              <a:t>الاستاذة</a:t>
            </a:r>
            <a:r>
              <a:rPr lang="ar-DZ" dirty="0" smtClean="0"/>
              <a:t> </a:t>
            </a:r>
          </a:p>
          <a:p>
            <a:r>
              <a:rPr lang="ar-DZ" dirty="0" err="1" smtClean="0"/>
              <a:t>علال</a:t>
            </a:r>
            <a:r>
              <a:rPr lang="ar-DZ" dirty="0" smtClean="0"/>
              <a:t> </a:t>
            </a:r>
            <a:r>
              <a:rPr lang="ar-DZ" dirty="0" err="1" smtClean="0"/>
              <a:t>مليكة</a:t>
            </a:r>
            <a:r>
              <a:rPr lang="ar-DZ" smtClean="0"/>
              <a:t>    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28662" y="4429132"/>
            <a:ext cx="13163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من </a:t>
            </a:r>
            <a:r>
              <a:rPr lang="ar-DZ" dirty="0" err="1" smtClean="0"/>
              <a:t>اعداد</a:t>
            </a:r>
            <a:r>
              <a:rPr lang="ar-DZ" dirty="0" smtClean="0"/>
              <a:t> </a:t>
            </a:r>
          </a:p>
          <a:p>
            <a:r>
              <a:rPr lang="ar-DZ" dirty="0" err="1" smtClean="0"/>
              <a:t>بثينة</a:t>
            </a:r>
            <a:r>
              <a:rPr lang="ar-DZ" dirty="0" smtClean="0"/>
              <a:t> </a:t>
            </a:r>
            <a:r>
              <a:rPr lang="ar-DZ" dirty="0" err="1" smtClean="0"/>
              <a:t>عراس</a:t>
            </a:r>
            <a:endParaRPr lang="ar-DZ" dirty="0" smtClean="0"/>
          </a:p>
          <a:p>
            <a:r>
              <a:rPr lang="ar-DZ" dirty="0" smtClean="0"/>
              <a:t>عبد النبي </a:t>
            </a:r>
            <a:r>
              <a:rPr lang="ar-DZ" dirty="0" err="1" smtClean="0"/>
              <a:t>امينة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071934" y="5000636"/>
            <a:ext cx="8931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المجموعة</a:t>
            </a:r>
          </a:p>
          <a:p>
            <a:r>
              <a:rPr lang="ar-DZ" dirty="0" smtClean="0"/>
              <a:t>05  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428992" y="6143644"/>
            <a:ext cx="2250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dirty="0" smtClean="0"/>
              <a:t>العام الدراسي2020\2022</a:t>
            </a:r>
            <a:endParaRPr lang="fr-FR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2020\Desktop\images (5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785794"/>
            <a:ext cx="7858180" cy="528641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Cœur 5"/>
          <p:cNvSpPr/>
          <p:nvPr/>
        </p:nvSpPr>
        <p:spPr>
          <a:xfrm>
            <a:off x="285720" y="5429264"/>
            <a:ext cx="1857388" cy="1285884"/>
          </a:xfrm>
          <a:prstGeom prst="hear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42910" y="5857892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400" b="1" i="1" dirty="0" smtClean="0"/>
              <a:t>شكرا</a:t>
            </a:r>
            <a:endParaRPr lang="fr-FR" sz="2400" b="1" i="1" dirty="0"/>
          </a:p>
        </p:txBody>
      </p:sp>
      <p:sp>
        <p:nvSpPr>
          <p:cNvPr id="8" name="Rectangle 7"/>
          <p:cNvSpPr/>
          <p:nvPr/>
        </p:nvSpPr>
        <p:spPr>
          <a:xfrm>
            <a:off x="3786182" y="1071546"/>
            <a:ext cx="221457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الخاتمة</a:t>
            </a:r>
            <a:endParaRPr lang="fr-FR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2020\Desktop\وةى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501122" cy="63579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714480" y="642918"/>
            <a:ext cx="635798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ar-DZ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خطة البحث</a:t>
            </a:r>
            <a:endParaRPr lang="fr-FR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3" name="Flèche gauche 12"/>
          <p:cNvSpPr/>
          <p:nvPr/>
        </p:nvSpPr>
        <p:spPr>
          <a:xfrm>
            <a:off x="6929454" y="1714488"/>
            <a:ext cx="1928826" cy="1000132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i="1" dirty="0" smtClean="0"/>
              <a:t>المقدمة</a:t>
            </a:r>
            <a:endParaRPr lang="fr-FR" sz="2400" b="1" i="1" dirty="0"/>
          </a:p>
        </p:txBody>
      </p:sp>
      <p:sp>
        <p:nvSpPr>
          <p:cNvPr id="14" name="Arrondir un rectangle avec un coin diagonal 13"/>
          <p:cNvSpPr/>
          <p:nvPr/>
        </p:nvSpPr>
        <p:spPr>
          <a:xfrm>
            <a:off x="4500562" y="2786058"/>
            <a:ext cx="3643338" cy="1643074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400" b="1" i="1" dirty="0" smtClean="0">
                <a:solidFill>
                  <a:schemeClr val="bg1"/>
                </a:solidFill>
              </a:rPr>
              <a:t>المبحث الأول : </a:t>
            </a:r>
            <a:r>
              <a:rPr lang="ar-DZ" i="1" dirty="0" smtClean="0">
                <a:solidFill>
                  <a:schemeClr val="tx1"/>
                </a:solidFill>
              </a:rPr>
              <a:t>ماهية ضغوط العمل </a:t>
            </a:r>
          </a:p>
          <a:p>
            <a:pPr algn="r"/>
            <a:r>
              <a:rPr lang="ar-DZ" i="1" dirty="0" smtClean="0">
                <a:solidFill>
                  <a:srgbClr val="FF0000"/>
                </a:solidFill>
              </a:rPr>
              <a:t>المطلب 1 </a:t>
            </a:r>
            <a:r>
              <a:rPr lang="ar-DZ" dirty="0" smtClean="0">
                <a:solidFill>
                  <a:schemeClr val="tx1"/>
                </a:solidFill>
              </a:rPr>
              <a:t>: </a:t>
            </a:r>
            <a:r>
              <a:rPr lang="ar-DZ" sz="1600" dirty="0" smtClean="0">
                <a:solidFill>
                  <a:schemeClr val="tx1"/>
                </a:solidFill>
              </a:rPr>
              <a:t>مفهوم ضغوط العمل</a:t>
            </a:r>
          </a:p>
          <a:p>
            <a:pPr algn="r"/>
            <a:r>
              <a:rPr lang="ar-DZ" dirty="0" smtClean="0">
                <a:solidFill>
                  <a:srgbClr val="FF0000"/>
                </a:solidFill>
              </a:rPr>
              <a:t>المطلب 2 </a:t>
            </a:r>
            <a:r>
              <a:rPr lang="ar-DZ" dirty="0" smtClean="0">
                <a:solidFill>
                  <a:schemeClr val="tx1"/>
                </a:solidFill>
              </a:rPr>
              <a:t>: </a:t>
            </a:r>
            <a:r>
              <a:rPr lang="ar-DZ" sz="1600" dirty="0" smtClean="0">
                <a:solidFill>
                  <a:schemeClr val="tx1"/>
                </a:solidFill>
              </a:rPr>
              <a:t>أنواع ضغوط العمل </a:t>
            </a:r>
          </a:p>
          <a:p>
            <a:pPr algn="r"/>
            <a:r>
              <a:rPr lang="ar-DZ" dirty="0" smtClean="0">
                <a:solidFill>
                  <a:srgbClr val="FF0000"/>
                </a:solidFill>
              </a:rPr>
              <a:t>المطلب 3 </a:t>
            </a:r>
            <a:r>
              <a:rPr lang="ar-DZ" dirty="0" smtClean="0">
                <a:solidFill>
                  <a:schemeClr val="tx1"/>
                </a:solidFill>
              </a:rPr>
              <a:t>: </a:t>
            </a:r>
            <a:r>
              <a:rPr lang="ar-DZ" sz="1600" dirty="0" smtClean="0">
                <a:solidFill>
                  <a:schemeClr val="tx1"/>
                </a:solidFill>
              </a:rPr>
              <a:t>عناصر ضغوط العمل </a:t>
            </a:r>
          </a:p>
          <a:p>
            <a:pPr algn="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Arrondir un rectangle avec un coin diagonal 16"/>
          <p:cNvSpPr/>
          <p:nvPr/>
        </p:nvSpPr>
        <p:spPr>
          <a:xfrm>
            <a:off x="2500298" y="4643446"/>
            <a:ext cx="4286280" cy="1714512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400" b="1" i="1" dirty="0" smtClean="0">
                <a:solidFill>
                  <a:schemeClr val="bg1"/>
                </a:solidFill>
              </a:rPr>
              <a:t>المبحث الثاني : </a:t>
            </a:r>
            <a:r>
              <a:rPr lang="ar-DZ" i="1" dirty="0" smtClean="0">
                <a:solidFill>
                  <a:schemeClr val="tx1"/>
                </a:solidFill>
              </a:rPr>
              <a:t>مصادر واثأر ضغوط العمل  وكيفية </a:t>
            </a:r>
            <a:r>
              <a:rPr lang="ar-DZ" dirty="0" smtClean="0">
                <a:solidFill>
                  <a:schemeClr val="tx1"/>
                </a:solidFill>
              </a:rPr>
              <a:t>تغلب عليها </a:t>
            </a:r>
          </a:p>
          <a:p>
            <a:pPr algn="r"/>
            <a:r>
              <a:rPr lang="ar-DZ" dirty="0" smtClean="0">
                <a:solidFill>
                  <a:srgbClr val="FF0000"/>
                </a:solidFill>
              </a:rPr>
              <a:t>المطلب 1</a:t>
            </a:r>
            <a:r>
              <a:rPr lang="ar-DZ" dirty="0" smtClean="0">
                <a:solidFill>
                  <a:schemeClr val="tx1"/>
                </a:solidFill>
              </a:rPr>
              <a:t> : </a:t>
            </a:r>
            <a:r>
              <a:rPr lang="ar-DZ" sz="1600" dirty="0" smtClean="0">
                <a:solidFill>
                  <a:schemeClr val="tx1"/>
                </a:solidFill>
              </a:rPr>
              <a:t>مصادر ضغوط العمل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ا</a:t>
            </a:r>
            <a:r>
              <a:rPr lang="ar-DZ" dirty="0" smtClean="0">
                <a:solidFill>
                  <a:srgbClr val="FF0000"/>
                </a:solidFill>
              </a:rPr>
              <a:t>لمطلب 2 </a:t>
            </a:r>
            <a:r>
              <a:rPr lang="ar-DZ" dirty="0" smtClean="0">
                <a:solidFill>
                  <a:schemeClr val="tx1"/>
                </a:solidFill>
              </a:rPr>
              <a:t>: </a:t>
            </a:r>
            <a:r>
              <a:rPr lang="ar-DZ" sz="1600" dirty="0" smtClean="0">
                <a:solidFill>
                  <a:schemeClr val="tx1"/>
                </a:solidFill>
              </a:rPr>
              <a:t>اثأر ضغوط العمل </a:t>
            </a:r>
          </a:p>
          <a:p>
            <a:pPr algn="r"/>
            <a:r>
              <a:rPr lang="ar-DZ" dirty="0" smtClean="0">
                <a:solidFill>
                  <a:srgbClr val="FF0000"/>
                </a:solidFill>
              </a:rPr>
              <a:t>المطلب 3</a:t>
            </a:r>
            <a:r>
              <a:rPr lang="ar-DZ" dirty="0" smtClean="0">
                <a:solidFill>
                  <a:schemeClr val="tx1"/>
                </a:solidFill>
              </a:rPr>
              <a:t> :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Flèche gauche 17"/>
          <p:cNvSpPr/>
          <p:nvPr/>
        </p:nvSpPr>
        <p:spPr>
          <a:xfrm>
            <a:off x="500034" y="5857892"/>
            <a:ext cx="1785950" cy="714356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i="1" dirty="0" smtClean="0"/>
              <a:t>الخاتمة</a:t>
            </a:r>
            <a:endParaRPr lang="fr-FR" sz="2400" b="1" i="1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2020\Desktop\تنزيل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8643998" cy="607223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Rectangle 8"/>
          <p:cNvSpPr/>
          <p:nvPr/>
        </p:nvSpPr>
        <p:spPr>
          <a:xfrm>
            <a:off x="2786050" y="928670"/>
            <a:ext cx="364333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المقدمة</a:t>
            </a:r>
            <a:endParaRPr lang="fr-FR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428728" y="2571744"/>
            <a:ext cx="65722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b="1" dirty="0" smtClean="0"/>
              <a:t>بازدياد الظواهر </a:t>
            </a:r>
            <a:r>
              <a:rPr lang="ar-DZ" b="1" dirty="0" err="1" smtClean="0"/>
              <a:t>و</a:t>
            </a:r>
            <a:r>
              <a:rPr lang="ar-DZ" b="1" dirty="0" smtClean="0"/>
              <a:t> المشكلات الاجتماعية في المجتمع </a:t>
            </a:r>
            <a:r>
              <a:rPr lang="ar-DZ" b="1" dirty="0" err="1" smtClean="0"/>
              <a:t>ة</a:t>
            </a:r>
            <a:r>
              <a:rPr lang="ar-DZ" b="1" dirty="0" smtClean="0"/>
              <a:t> </a:t>
            </a:r>
            <a:r>
              <a:rPr lang="ar-DZ" b="1" dirty="0" err="1" smtClean="0"/>
              <a:t>بالاخص</a:t>
            </a:r>
            <a:r>
              <a:rPr lang="ar-DZ" b="1" dirty="0" smtClean="0"/>
              <a:t> في المؤسسات العمومية </a:t>
            </a:r>
          </a:p>
          <a:p>
            <a:pPr algn="r"/>
            <a:r>
              <a:rPr lang="ar-DZ" b="1" dirty="0" smtClean="0"/>
              <a:t>و الخاصة أدت إلى ظهور ضغوطات خاصة بالعمل قللت من أداء العامل وانعكست أيضا على بيئة عمله </a:t>
            </a:r>
            <a:r>
              <a:rPr lang="ar-DZ" b="1" dirty="0" err="1" smtClean="0"/>
              <a:t>و</a:t>
            </a:r>
            <a:r>
              <a:rPr lang="ar-DZ" b="1" dirty="0" smtClean="0"/>
              <a:t> محيطه الداخلي </a:t>
            </a:r>
            <a:r>
              <a:rPr lang="ar-DZ" b="1" dirty="0" err="1" smtClean="0"/>
              <a:t>و</a:t>
            </a:r>
            <a:r>
              <a:rPr lang="ar-DZ" b="1" dirty="0" smtClean="0"/>
              <a:t> الخارجي لأنه يمثل موردا بشريا داخل التنظيم </a:t>
            </a:r>
            <a:r>
              <a:rPr lang="ar-DZ" b="1" dirty="0" err="1" smtClean="0"/>
              <a:t>و</a:t>
            </a:r>
            <a:r>
              <a:rPr lang="ar-DZ" b="1" dirty="0" smtClean="0"/>
              <a:t> انه كلما قلت المشاكل زادت إنتاجيته </a:t>
            </a:r>
            <a:r>
              <a:rPr lang="ar-DZ" b="1" dirty="0" err="1" smtClean="0"/>
              <a:t>و</a:t>
            </a:r>
            <a:r>
              <a:rPr lang="ar-DZ" b="1" dirty="0" smtClean="0"/>
              <a:t> أداءه و العكس صحيح ومن هنا وجب دراسة </a:t>
            </a:r>
            <a:r>
              <a:rPr lang="ar-DZ" b="1" dirty="0" err="1" smtClean="0"/>
              <a:t>و</a:t>
            </a:r>
            <a:r>
              <a:rPr lang="ar-DZ" b="1" dirty="0" smtClean="0"/>
              <a:t> الاهتمام بهذه الظاهرة </a:t>
            </a:r>
            <a:r>
              <a:rPr lang="ar-DZ" b="1" dirty="0" err="1" smtClean="0"/>
              <a:t>و</a:t>
            </a:r>
            <a:r>
              <a:rPr lang="ar-DZ" b="1" dirty="0" smtClean="0"/>
              <a:t> فهمها حيث تمت هذه الدراسة على فصلين فصل أول نضع فيه إشكالية ماهية ضغوط العمل </a:t>
            </a:r>
            <a:r>
              <a:rPr lang="ar-DZ" b="1" dirty="0" err="1" smtClean="0"/>
              <a:t>و</a:t>
            </a:r>
            <a:r>
              <a:rPr lang="ar-DZ" b="1" dirty="0" smtClean="0"/>
              <a:t> تشمل تحتها ثلاث مشكلات وجب التطرق لها  . ,بطبيعة الحال هذه الضغوط لها مصدر </a:t>
            </a:r>
            <a:r>
              <a:rPr lang="ar-DZ" b="1" dirty="0" err="1" smtClean="0"/>
              <a:t>و</a:t>
            </a:r>
            <a:r>
              <a:rPr lang="ar-DZ" b="1" dirty="0" smtClean="0"/>
              <a:t> اثأر و نستطيع تجنبها </a:t>
            </a:r>
          </a:p>
          <a:p>
            <a:pPr algn="r"/>
            <a:r>
              <a:rPr lang="ar-DZ" b="1" dirty="0" smtClean="0"/>
              <a:t>و تغلب عليها </a:t>
            </a:r>
            <a:r>
              <a:rPr lang="ar-DZ" b="1" dirty="0" err="1" smtClean="0"/>
              <a:t>و</a:t>
            </a:r>
            <a:r>
              <a:rPr lang="ar-DZ" b="1" dirty="0" smtClean="0"/>
              <a:t> هذا ماس نتطرق له في الفصل الثاني من هذه الدراسة</a:t>
            </a:r>
            <a:endParaRPr lang="fr-FR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2020\Desktop\تخلّص_من_ضغوطات_العمل_بهذه_الطر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715436" cy="63579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642910" y="500042"/>
            <a:ext cx="823676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r"/>
            <a:r>
              <a:rPr lang="ar-DZ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المبحث الأول: </a:t>
            </a:r>
          </a:p>
          <a:p>
            <a:pPr algn="r"/>
            <a:r>
              <a:rPr lang="ar-DZ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               ماهية ضغوط العمل</a:t>
            </a:r>
            <a:endParaRPr lang="fr-FR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306171" y="2500306"/>
            <a:ext cx="25939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DZ" sz="2400" b="1" i="1" dirty="0" smtClean="0">
                <a:solidFill>
                  <a:srgbClr val="FF0000"/>
                </a:solidFill>
              </a:rPr>
              <a:t>المطلب 1 : </a:t>
            </a:r>
          </a:p>
          <a:p>
            <a:pPr algn="ctr"/>
            <a:r>
              <a:rPr lang="ar-DZ" dirty="0" smtClean="0"/>
              <a:t>              </a:t>
            </a:r>
            <a:r>
              <a:rPr lang="ar-DZ" sz="2000" i="1" dirty="0" smtClean="0"/>
              <a:t>مفهوم ضغط العمل</a:t>
            </a:r>
            <a:endParaRPr lang="fr-FR" sz="2000" i="1" dirty="0"/>
          </a:p>
        </p:txBody>
      </p:sp>
      <p:sp>
        <p:nvSpPr>
          <p:cNvPr id="10" name="Rogner un rectangle avec un coin diagonal 9"/>
          <p:cNvSpPr/>
          <p:nvPr/>
        </p:nvSpPr>
        <p:spPr>
          <a:xfrm>
            <a:off x="4143372" y="3357562"/>
            <a:ext cx="4500594" cy="78581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عبارة عن التفاعلات التي تحدث بين بيئة العمل ولأفراد و تؤدي إلى ظهور حالة وجدانية سيئة مثل : القلق والتوتر</a:t>
            </a:r>
            <a:endParaRPr lang="fr-FR" dirty="0"/>
          </a:p>
        </p:txBody>
      </p:sp>
      <p:sp>
        <p:nvSpPr>
          <p:cNvPr id="11" name="Rogner un rectangle avec un coin diagonal 10"/>
          <p:cNvSpPr/>
          <p:nvPr/>
        </p:nvSpPr>
        <p:spPr>
          <a:xfrm>
            <a:off x="2714612" y="4357694"/>
            <a:ext cx="4071966" cy="1000132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عرفها سيلاغي </a:t>
            </a:r>
            <a:r>
              <a:rPr lang="ar-DZ" dirty="0" err="1" smtClean="0">
                <a:solidFill>
                  <a:schemeClr val="tx1"/>
                </a:solidFill>
              </a:rPr>
              <a:t>وخرون</a:t>
            </a:r>
            <a:r>
              <a:rPr lang="ar-DZ" dirty="0" smtClean="0">
                <a:solidFill>
                  <a:schemeClr val="tx1"/>
                </a:solidFill>
              </a:rPr>
              <a:t> بأنها تجربة ذاتية تحدث اختلال نفسي لدى الفرد وتنتج عن عوامل البيئة الخارجية  أو المنظمة أو الفرد نفسه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Rogner un rectangle avec un coin diagonal 11"/>
          <p:cNvSpPr/>
          <p:nvPr/>
        </p:nvSpPr>
        <p:spPr>
          <a:xfrm>
            <a:off x="428596" y="5500702"/>
            <a:ext cx="4286280" cy="107157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يرى بعض الباحثين إن الضغوط عبارة عن اختلال وظيفي في المنظمة أو المؤسسة التي يعمل </a:t>
            </a:r>
            <a:r>
              <a:rPr lang="ar-DZ" dirty="0" err="1" smtClean="0">
                <a:solidFill>
                  <a:schemeClr val="tx1"/>
                </a:solidFill>
              </a:rPr>
              <a:t>بها</a:t>
            </a:r>
            <a:r>
              <a:rPr lang="ar-DZ" dirty="0" smtClean="0">
                <a:solidFill>
                  <a:schemeClr val="tx1"/>
                </a:solidFill>
              </a:rPr>
              <a:t> الفرد ويؤدي  هذا الاختلال إلى انخفاض مستوى الرضا الوظيفي وضعف الأداء و انخفاض مستوى الفعالية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2020\Desktop\images (4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858312" cy="657229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ZoneTexte 2"/>
          <p:cNvSpPr txBox="1"/>
          <p:nvPr/>
        </p:nvSpPr>
        <p:spPr>
          <a:xfrm>
            <a:off x="6110130" y="428604"/>
            <a:ext cx="2504275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DZ" sz="2400" b="1" i="1" dirty="0" smtClean="0">
                <a:solidFill>
                  <a:srgbClr val="FF0000"/>
                </a:solidFill>
              </a:rPr>
              <a:t>المطلب 2 : </a:t>
            </a:r>
          </a:p>
          <a:p>
            <a:pPr algn="r"/>
            <a:r>
              <a:rPr lang="ar-DZ" dirty="0" smtClean="0"/>
              <a:t>              </a:t>
            </a:r>
            <a:r>
              <a:rPr lang="ar-DZ" b="1" dirty="0" err="1" smtClean="0"/>
              <a:t>انواع</a:t>
            </a:r>
            <a:r>
              <a:rPr lang="ar-DZ" b="1" dirty="0" smtClean="0"/>
              <a:t> ضغوط العمل</a:t>
            </a:r>
          </a:p>
          <a:p>
            <a:pPr algn="r"/>
            <a:endParaRPr lang="ar-DZ" dirty="0" smtClean="0"/>
          </a:p>
          <a:p>
            <a:pPr algn="r"/>
            <a:endParaRPr lang="fr-FR" dirty="0"/>
          </a:p>
        </p:txBody>
      </p:sp>
      <p:sp>
        <p:nvSpPr>
          <p:cNvPr id="4" name="Étoile à 5 branches 3"/>
          <p:cNvSpPr/>
          <p:nvPr/>
        </p:nvSpPr>
        <p:spPr>
          <a:xfrm>
            <a:off x="8286776" y="1214422"/>
            <a:ext cx="214314" cy="21431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53329" y="1142984"/>
            <a:ext cx="1083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DZ" dirty="0" smtClean="0">
                <a:solidFill>
                  <a:srgbClr val="00B0F0"/>
                </a:solidFill>
              </a:rPr>
              <a:t>حسب الشدة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6" name="Carré corné 5"/>
          <p:cNvSpPr/>
          <p:nvPr/>
        </p:nvSpPr>
        <p:spPr>
          <a:xfrm>
            <a:off x="3857620" y="1643050"/>
            <a:ext cx="2928958" cy="142876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/>
              <a:t>1 : الضغوط البسيطة</a:t>
            </a:r>
          </a:p>
          <a:p>
            <a:pPr algn="r"/>
            <a:r>
              <a:rPr lang="ar-DZ" dirty="0" smtClean="0"/>
              <a:t>2 : الضغوط المتوسطة </a:t>
            </a:r>
          </a:p>
          <a:p>
            <a:pPr algn="r"/>
            <a:r>
              <a:rPr lang="ar-DZ" dirty="0" smtClean="0"/>
              <a:t>3 : الضغوط الشديدة </a:t>
            </a:r>
            <a:endParaRPr lang="fr-FR" dirty="0"/>
          </a:p>
        </p:txBody>
      </p:sp>
      <p:sp>
        <p:nvSpPr>
          <p:cNvPr id="8" name="Flèche à angle droit 7"/>
          <p:cNvSpPr/>
          <p:nvPr/>
        </p:nvSpPr>
        <p:spPr>
          <a:xfrm rot="10800000">
            <a:off x="6072198" y="1357298"/>
            <a:ext cx="1143008" cy="14287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toile à 5 branches 8"/>
          <p:cNvSpPr/>
          <p:nvPr/>
        </p:nvSpPr>
        <p:spPr>
          <a:xfrm>
            <a:off x="8358214" y="342900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7072330" y="3357562"/>
            <a:ext cx="1231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dirty="0" smtClean="0">
                <a:solidFill>
                  <a:srgbClr val="00B0F0"/>
                </a:solidFill>
              </a:rPr>
              <a:t>حسب المصدر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11" name="Flèche à angle droit 10"/>
          <p:cNvSpPr/>
          <p:nvPr/>
        </p:nvSpPr>
        <p:spPr>
          <a:xfrm rot="10800000">
            <a:off x="5715008" y="3571876"/>
            <a:ext cx="1357322" cy="14287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Carré corné 12"/>
          <p:cNvSpPr/>
          <p:nvPr/>
        </p:nvSpPr>
        <p:spPr>
          <a:xfrm>
            <a:off x="1714480" y="3786190"/>
            <a:ext cx="4643470" cy="1214446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/>
              <a:t>1 : الضغوط الناتجة عن  البيئة المادية</a:t>
            </a:r>
          </a:p>
          <a:p>
            <a:pPr algn="r"/>
            <a:r>
              <a:rPr lang="ar-DZ" dirty="0" smtClean="0"/>
              <a:t>2 : الضغوط الناتجة عن البيئة الاجتماعية </a:t>
            </a:r>
          </a:p>
          <a:p>
            <a:pPr algn="r"/>
            <a:r>
              <a:rPr lang="ar-DZ" dirty="0" smtClean="0"/>
              <a:t>3 : الضغوط الناتجة عن النظام الشخصي للمورد البشري </a:t>
            </a:r>
            <a:endParaRPr lang="fr-FR" dirty="0"/>
          </a:p>
        </p:txBody>
      </p:sp>
      <p:sp>
        <p:nvSpPr>
          <p:cNvPr id="14" name="Étoile à 5 branches 13"/>
          <p:cNvSpPr/>
          <p:nvPr/>
        </p:nvSpPr>
        <p:spPr>
          <a:xfrm>
            <a:off x="8358214" y="5214950"/>
            <a:ext cx="357190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7286644" y="528638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dirty="0" smtClean="0">
                <a:solidFill>
                  <a:srgbClr val="00B0F0"/>
                </a:solidFill>
              </a:rPr>
              <a:t>حسب </a:t>
            </a:r>
            <a:r>
              <a:rPr lang="ar-DZ" dirty="0" err="1" smtClean="0">
                <a:solidFill>
                  <a:srgbClr val="00B0F0"/>
                </a:solidFill>
              </a:rPr>
              <a:t>الاثر</a:t>
            </a:r>
            <a:r>
              <a:rPr lang="ar-DZ" dirty="0" smtClean="0">
                <a:solidFill>
                  <a:srgbClr val="00B0F0"/>
                </a:solidFill>
              </a:rPr>
              <a:t> 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16" name="Flèche à angle droit 15"/>
          <p:cNvSpPr/>
          <p:nvPr/>
        </p:nvSpPr>
        <p:spPr>
          <a:xfrm rot="10800000">
            <a:off x="5857884" y="5500702"/>
            <a:ext cx="1357322" cy="14287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Carré corné 16"/>
          <p:cNvSpPr/>
          <p:nvPr/>
        </p:nvSpPr>
        <p:spPr>
          <a:xfrm>
            <a:off x="2857488" y="5715016"/>
            <a:ext cx="3500462" cy="928694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/>
              <a:t>1 : الضغوط الايجابية </a:t>
            </a:r>
          </a:p>
          <a:p>
            <a:pPr algn="r"/>
            <a:r>
              <a:rPr lang="ar-DZ" dirty="0" smtClean="0"/>
              <a:t>2 : الضغوط السلبية 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2020\Desktop\images (6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8715436" cy="657229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ZoneTexte 5"/>
          <p:cNvSpPr txBox="1"/>
          <p:nvPr/>
        </p:nvSpPr>
        <p:spPr>
          <a:xfrm>
            <a:off x="5584197" y="571480"/>
            <a:ext cx="28873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DZ" sz="2400" b="1" i="1" dirty="0" smtClean="0">
                <a:solidFill>
                  <a:srgbClr val="FF0000"/>
                </a:solidFill>
              </a:rPr>
              <a:t>المطلب 3 : </a:t>
            </a:r>
          </a:p>
          <a:p>
            <a:pPr algn="r"/>
            <a:r>
              <a:rPr lang="ar-DZ" dirty="0" smtClean="0"/>
              <a:t>                  </a:t>
            </a:r>
            <a:r>
              <a:rPr lang="ar-DZ" b="1" dirty="0" smtClean="0"/>
              <a:t>عناصر ضغط العمل </a:t>
            </a:r>
            <a:endParaRPr lang="fr-FR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4796141" y="1500174"/>
            <a:ext cx="400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DZ" dirty="0" smtClean="0"/>
              <a:t>تتكون ضغوط العمل من ثلاث عناصر رئيسية  هي :</a:t>
            </a:r>
            <a:endParaRPr lang="fr-FR" dirty="0"/>
          </a:p>
        </p:txBody>
      </p:sp>
      <p:sp>
        <p:nvSpPr>
          <p:cNvPr id="19" name="Explosion 1 18"/>
          <p:cNvSpPr/>
          <p:nvPr/>
        </p:nvSpPr>
        <p:spPr>
          <a:xfrm>
            <a:off x="5643570" y="2143116"/>
            <a:ext cx="2928958" cy="1643074"/>
          </a:xfrm>
          <a:prstGeom prst="irregularSeal1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1 : العنصر المثير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Explosion 1 19"/>
          <p:cNvSpPr/>
          <p:nvPr/>
        </p:nvSpPr>
        <p:spPr>
          <a:xfrm>
            <a:off x="4071934" y="3857628"/>
            <a:ext cx="3143272" cy="1428760"/>
          </a:xfrm>
          <a:prstGeom prst="irregularSeal1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2 : عنصر الاستجابة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1" name="Explosion 1 20"/>
          <p:cNvSpPr/>
          <p:nvPr/>
        </p:nvSpPr>
        <p:spPr>
          <a:xfrm>
            <a:off x="1000100" y="4929198"/>
            <a:ext cx="3143272" cy="1500198"/>
          </a:xfrm>
          <a:prstGeom prst="irregularSeal1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3 : عنصر التفاعل 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2020\Desktop\ضغوط_العمل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858312" cy="657229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428596" y="285728"/>
            <a:ext cx="7500990" cy="21236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r"/>
            <a:r>
              <a:rPr lang="ar-DZ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المبحث الثاني :    </a:t>
            </a:r>
          </a:p>
          <a:p>
            <a:pPr algn="r"/>
            <a:r>
              <a:rPr lang="ar-DZ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      مصادر وأثار ضغط العمل وكيفية                      التغلب عليها</a:t>
            </a:r>
            <a:endParaRPr lang="fr-FR" sz="4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278018" y="2857496"/>
            <a:ext cx="255069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DZ" sz="2400" b="1" i="1" dirty="0" smtClean="0">
                <a:solidFill>
                  <a:srgbClr val="FF0000"/>
                </a:solidFill>
              </a:rPr>
              <a:t>المطلب 1: </a:t>
            </a:r>
          </a:p>
          <a:p>
            <a:pPr algn="r"/>
            <a:r>
              <a:rPr lang="ar-DZ" dirty="0" smtClean="0"/>
              <a:t>              </a:t>
            </a:r>
            <a:r>
              <a:rPr lang="ar-DZ" b="1" dirty="0" smtClean="0"/>
              <a:t>مصادر ضغط العمل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14" name="Chevron 13"/>
          <p:cNvSpPr/>
          <p:nvPr/>
        </p:nvSpPr>
        <p:spPr>
          <a:xfrm>
            <a:off x="7500958" y="3643314"/>
            <a:ext cx="1071570" cy="7858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Pentagone 14"/>
          <p:cNvSpPr/>
          <p:nvPr/>
        </p:nvSpPr>
        <p:spPr>
          <a:xfrm>
            <a:off x="4929190" y="3643314"/>
            <a:ext cx="2786082" cy="785818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المصدر التنظيمية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7500958" y="4714884"/>
            <a:ext cx="1143008" cy="85725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Pentagone 17"/>
          <p:cNvSpPr/>
          <p:nvPr/>
        </p:nvSpPr>
        <p:spPr>
          <a:xfrm>
            <a:off x="4929190" y="4714884"/>
            <a:ext cx="2857520" cy="857256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المصادر الشخصية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>
            <a:off x="7429520" y="5786454"/>
            <a:ext cx="1143008" cy="85725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3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Pentagone 19"/>
          <p:cNvSpPr/>
          <p:nvPr/>
        </p:nvSpPr>
        <p:spPr>
          <a:xfrm>
            <a:off x="4929190" y="5786454"/>
            <a:ext cx="2714644" cy="785818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المصادر البيئية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 rot="10800000">
            <a:off x="3357554" y="3857628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rot="10800000">
            <a:off x="3428992" y="4143380"/>
            <a:ext cx="1500198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rot="10800000">
            <a:off x="3500430" y="4429132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2000232" y="3643314"/>
            <a:ext cx="1385316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ar-DZ" dirty="0" smtClean="0">
                <a:solidFill>
                  <a:schemeClr val="tx1"/>
                </a:solidFill>
              </a:rPr>
              <a:t>مستوى تنظيمي </a:t>
            </a:r>
          </a:p>
          <a:p>
            <a:r>
              <a:rPr lang="ar-DZ" dirty="0" smtClean="0">
                <a:solidFill>
                  <a:schemeClr val="tx1"/>
                </a:solidFill>
              </a:rPr>
              <a:t>مستوى الفردي </a:t>
            </a:r>
          </a:p>
          <a:p>
            <a:r>
              <a:rPr lang="ar-DZ" dirty="0" smtClean="0">
                <a:solidFill>
                  <a:schemeClr val="tx1"/>
                </a:solidFill>
              </a:rPr>
              <a:t>مستوى الجماعي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:\Users\2020\Desktop\images (2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8715435" cy="650085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ZoneTexte 8"/>
          <p:cNvSpPr txBox="1"/>
          <p:nvPr/>
        </p:nvSpPr>
        <p:spPr>
          <a:xfrm>
            <a:off x="4429124" y="357166"/>
            <a:ext cx="3405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b="1" i="1" dirty="0" smtClean="0">
                <a:solidFill>
                  <a:srgbClr val="FF0000"/>
                </a:solidFill>
              </a:rPr>
              <a:t>المطلب 2 : </a:t>
            </a:r>
          </a:p>
          <a:p>
            <a:pPr algn="r"/>
            <a:r>
              <a:rPr lang="ar-DZ" sz="2400" b="1" i="1" dirty="0" smtClean="0">
                <a:solidFill>
                  <a:srgbClr val="FF0000"/>
                </a:solidFill>
              </a:rPr>
              <a:t>             </a:t>
            </a:r>
            <a:r>
              <a:rPr lang="ar-DZ" b="1" dirty="0" smtClean="0"/>
              <a:t>اثر ضغط العمل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10" name="Parchemin vertical 9"/>
          <p:cNvSpPr/>
          <p:nvPr/>
        </p:nvSpPr>
        <p:spPr>
          <a:xfrm>
            <a:off x="4929190" y="1571612"/>
            <a:ext cx="3857652" cy="4429156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الآثار السلبية على الفرد والمؤسسة :</a:t>
            </a:r>
          </a:p>
          <a:p>
            <a:pPr algn="r"/>
            <a:r>
              <a:rPr lang="ar-DZ" dirty="0" smtClean="0">
                <a:solidFill>
                  <a:srgbClr val="6600FF"/>
                </a:solidFill>
              </a:rPr>
              <a:t>1 : بالنسبة للفرد 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ـ تأثيرات الشخصية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ـ تأثيرات إدراكية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ـ تأثيرات فسيولوجية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ـ تأثيرات التنظيمية </a:t>
            </a:r>
          </a:p>
          <a:p>
            <a:pPr algn="r"/>
            <a:r>
              <a:rPr lang="ar-DZ" dirty="0" smtClean="0">
                <a:solidFill>
                  <a:srgbClr val="6600FF"/>
                </a:solidFill>
              </a:rPr>
              <a:t>2 : بالنسبة للمؤسسة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ـ الجانب الاقتصادي للتكاليف المالية المترتبة على الضغوط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ـ الغياب والتسرب الوظيفي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ـ عدم الدقة في اتخاذ القرارات</a:t>
            </a:r>
          </a:p>
          <a:p>
            <a:pPr algn="r"/>
            <a:endParaRPr lang="ar-DZ" dirty="0" smtClean="0">
              <a:solidFill>
                <a:schemeClr val="tx1"/>
              </a:solidFill>
            </a:endParaRPr>
          </a:p>
          <a:p>
            <a:pPr algn="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Parchemin vertical 10"/>
          <p:cNvSpPr/>
          <p:nvPr/>
        </p:nvSpPr>
        <p:spPr>
          <a:xfrm>
            <a:off x="1000100" y="1571612"/>
            <a:ext cx="3643338" cy="4500594"/>
          </a:xfrm>
          <a:prstGeom prst="vertic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643042" y="2071678"/>
            <a:ext cx="254220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dirty="0" smtClean="0"/>
              <a:t>الآثار الايجابية على الفرد والمؤسسة : </a:t>
            </a:r>
          </a:p>
          <a:p>
            <a:pPr algn="r"/>
            <a:r>
              <a:rPr lang="ar-DZ" dirty="0" smtClean="0"/>
              <a:t>ـ قد تؤدي ضغوط العمل إلى اقتراب الزملاء مع بعضهم لمواجهتها مما يؤدي إلى رفع روح المعنوية بين العاملين ورفع مستوى الأداء على استقرار في الحياة العملية  .</a:t>
            </a:r>
          </a:p>
          <a:p>
            <a:pPr algn="r"/>
            <a:r>
              <a:rPr lang="ar-DZ" dirty="0" smtClean="0"/>
              <a:t>ـ قد يؤدي إلى زيادة </a:t>
            </a:r>
            <a:r>
              <a:rPr lang="ar-DZ" dirty="0" err="1" smtClean="0"/>
              <a:t>مهرات</a:t>
            </a:r>
            <a:r>
              <a:rPr lang="ar-DZ" dirty="0" smtClean="0"/>
              <a:t> العاملين العلمية ورفع كفاءتهم </a:t>
            </a:r>
          </a:p>
          <a:p>
            <a:pPr algn="r"/>
            <a:r>
              <a:rPr lang="ar-DZ" dirty="0" smtClean="0"/>
              <a:t>في أداء الإعمال الموكلة إليهم .</a:t>
            </a:r>
          </a:p>
          <a:p>
            <a:pPr algn="r"/>
            <a:endParaRPr lang="ar-DZ" dirty="0" smtClean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2020\Desktop\images (7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8786874" cy="657229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ZoneTexte 4"/>
          <p:cNvSpPr txBox="1"/>
          <p:nvPr/>
        </p:nvSpPr>
        <p:spPr>
          <a:xfrm>
            <a:off x="3769882" y="428604"/>
            <a:ext cx="43444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DZ" b="1" dirty="0" smtClean="0"/>
              <a:t>المطلب 3 : </a:t>
            </a:r>
          </a:p>
          <a:p>
            <a:pPr algn="r"/>
            <a:r>
              <a:rPr lang="ar-DZ" b="1" dirty="0" smtClean="0"/>
              <a:t>             أساليب التعامل مع ضغوط العمل  ( إدارتها ) </a:t>
            </a:r>
          </a:p>
          <a:p>
            <a:pPr algn="r"/>
            <a:r>
              <a:rPr lang="ar-DZ" b="1" dirty="0" smtClean="0"/>
              <a:t>              </a:t>
            </a:r>
            <a:endParaRPr lang="fr-FR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328601" y="1285860"/>
            <a:ext cx="7428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ar-DZ" dirty="0" smtClean="0"/>
              <a:t>هناك أساليب عديدة تتخذها المؤسسة </a:t>
            </a:r>
            <a:r>
              <a:rPr lang="ar-DZ" dirty="0" err="1" smtClean="0"/>
              <a:t>والمسؤولين</a:t>
            </a:r>
            <a:r>
              <a:rPr lang="ar-DZ" dirty="0" smtClean="0"/>
              <a:t> للحد من ضغوط العمل والتعامل معها نذكر منها :</a:t>
            </a:r>
          </a:p>
          <a:p>
            <a:pPr algn="r"/>
            <a:endParaRPr lang="fr-FR" dirty="0"/>
          </a:p>
        </p:txBody>
      </p:sp>
      <p:sp>
        <p:nvSpPr>
          <p:cNvPr id="8" name="Nuage 7"/>
          <p:cNvSpPr/>
          <p:nvPr/>
        </p:nvSpPr>
        <p:spPr>
          <a:xfrm>
            <a:off x="6072198" y="2214554"/>
            <a:ext cx="2857520" cy="12858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sz="2000" dirty="0" smtClean="0"/>
              <a:t>1 : اعرف نمط شخصيتك</a:t>
            </a:r>
            <a:endParaRPr lang="fr-FR" sz="2000" dirty="0"/>
          </a:p>
        </p:txBody>
      </p:sp>
      <p:sp>
        <p:nvSpPr>
          <p:cNvPr id="9" name="Nuage 8"/>
          <p:cNvSpPr/>
          <p:nvPr/>
        </p:nvSpPr>
        <p:spPr>
          <a:xfrm>
            <a:off x="785786" y="2500306"/>
            <a:ext cx="2857520" cy="128588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2 : التعامل مع زملائك في العمل </a:t>
            </a:r>
            <a:endParaRPr lang="fr-FR" dirty="0"/>
          </a:p>
        </p:txBody>
      </p:sp>
      <p:sp>
        <p:nvSpPr>
          <p:cNvPr id="10" name="Nuage 9"/>
          <p:cNvSpPr/>
          <p:nvPr/>
        </p:nvSpPr>
        <p:spPr>
          <a:xfrm>
            <a:off x="3714744" y="3357562"/>
            <a:ext cx="2357454" cy="164307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3 : حب العمل    </a:t>
            </a:r>
            <a:endParaRPr lang="fr-FR" dirty="0"/>
          </a:p>
        </p:txBody>
      </p:sp>
      <p:sp>
        <p:nvSpPr>
          <p:cNvPr id="11" name="Nuage 10"/>
          <p:cNvSpPr/>
          <p:nvPr/>
        </p:nvSpPr>
        <p:spPr>
          <a:xfrm>
            <a:off x="6000760" y="4929198"/>
            <a:ext cx="2714644" cy="1714488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4 : حقق الاتصال الفعال مع الآخرين  </a:t>
            </a:r>
            <a:endParaRPr lang="fr-FR" dirty="0"/>
          </a:p>
        </p:txBody>
      </p:sp>
      <p:sp>
        <p:nvSpPr>
          <p:cNvPr id="12" name="Nuage 11"/>
          <p:cNvSpPr/>
          <p:nvPr/>
        </p:nvSpPr>
        <p:spPr>
          <a:xfrm>
            <a:off x="642910" y="4714884"/>
            <a:ext cx="3071834" cy="171451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5 : تعامل مع صراع العمل </a:t>
            </a:r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561</Words>
  <PresentationFormat>Affichage à l'écran (4:3)</PresentationFormat>
  <Paragraphs>94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2020</dc:creator>
  <cp:lastModifiedBy>2020</cp:lastModifiedBy>
  <cp:revision>63</cp:revision>
  <dcterms:created xsi:type="dcterms:W3CDTF">2011-04-21T00:13:51Z</dcterms:created>
  <dcterms:modified xsi:type="dcterms:W3CDTF">2011-04-20T22:46:47Z</dcterms:modified>
</cp:coreProperties>
</file>