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9" r:id="rId4"/>
    <p:sldId id="258" r:id="rId5"/>
    <p:sldId id="260" r:id="rId6"/>
    <p:sldId id="262" r:id="rId7"/>
    <p:sldId id="261" r:id="rId8"/>
    <p:sldId id="264" r:id="rId9"/>
    <p:sldId id="265" r:id="rId10"/>
    <p:sldId id="263" r:id="rId11"/>
    <p:sldId id="266" r:id="rId12"/>
    <p:sldId id="268" r:id="rId13"/>
    <p:sldId id="267" r:id="rId14"/>
    <p:sldId id="269"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08778E-A134-41EC-85E2-894BAA7E900B}" type="datetimeFigureOut">
              <a:rPr lang="fr-FR" smtClean="0"/>
              <a:t>06/03/2022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D27EDB-B4C0-4F5A-9747-6E0B4DBE5DA8}" type="slidenum">
              <a:rPr lang="fr-FR" smtClean="0"/>
              <a:t>‹N°›</a:t>
            </a:fld>
            <a:endParaRPr lang="fr-FR"/>
          </a:p>
        </p:txBody>
      </p:sp>
    </p:spTree>
    <p:extLst>
      <p:ext uri="{BB962C8B-B14F-4D97-AF65-F5344CB8AC3E}">
        <p14:creationId xmlns:p14="http://schemas.microsoft.com/office/powerpoint/2010/main" val="3351208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L'entreprise est un système organisé et structuré, et la structure constitue un élément essentiel pour en assurer le fonctionnement optimal. </a:t>
            </a:r>
            <a:endParaRPr lang="fr-FR" dirty="0"/>
          </a:p>
        </p:txBody>
      </p:sp>
      <p:sp>
        <p:nvSpPr>
          <p:cNvPr id="4" name="Espace réservé du numéro de diapositive 3"/>
          <p:cNvSpPr>
            <a:spLocks noGrp="1"/>
          </p:cNvSpPr>
          <p:nvPr>
            <p:ph type="sldNum" sz="quarter" idx="10"/>
          </p:nvPr>
        </p:nvSpPr>
        <p:spPr/>
        <p:txBody>
          <a:bodyPr/>
          <a:lstStyle/>
          <a:p>
            <a:fld id="{D0D27EDB-B4C0-4F5A-9747-6E0B4DBE5DA8}" type="slidenum">
              <a:rPr lang="fr-FR" smtClean="0"/>
              <a:t>1</a:t>
            </a:fld>
            <a:endParaRPr lang="fr-FR"/>
          </a:p>
        </p:txBody>
      </p:sp>
    </p:spTree>
    <p:extLst>
      <p:ext uri="{BB962C8B-B14F-4D97-AF65-F5344CB8AC3E}">
        <p14:creationId xmlns:p14="http://schemas.microsoft.com/office/powerpoint/2010/main" val="2445600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smtClean="0"/>
              <a:t>Modifiez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smtClean="0"/>
              <a:t>Modifiez le style des sous-titres du masque</a:t>
            </a:r>
            <a:endParaRPr kumimoji="0" lang="en-US"/>
          </a:p>
        </p:txBody>
      </p:sp>
      <p:sp>
        <p:nvSpPr>
          <p:cNvPr id="4" name="Espace réservé de la date 3"/>
          <p:cNvSpPr>
            <a:spLocks noGrp="1"/>
          </p:cNvSpPr>
          <p:nvPr>
            <p:ph type="dt" sz="half" idx="10"/>
          </p:nvPr>
        </p:nvSpPr>
        <p:spPr/>
        <p:txBody>
          <a:bodyPr/>
          <a:lstStyle/>
          <a:p>
            <a:fld id="{B00EC43B-A390-44FD-BE42-A1D6C5FB897B}" type="datetime1">
              <a:rPr lang="fr-FR" smtClean="0"/>
              <a:t>06/03/2022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A65520-46F1-4703-91C8-A71864137498}" type="slidenum">
              <a:rPr lang="fr-FR" smtClean="0"/>
              <a:t>‹N°›</a:t>
            </a:fld>
            <a:endParaRPr lang="fr-F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0731B5E-2BB4-4722-8B12-1D3F32A0ECEF}" type="datetime1">
              <a:rPr lang="fr-FR" smtClean="0"/>
              <a:t>06/03/2022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A65520-46F1-4703-91C8-A7186413749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vertical 1"/>
          <p:cNvSpPr>
            <a:spLocks noGrp="1"/>
          </p:cNvSpPr>
          <p:nvPr>
            <p:ph type="title" orient="vert"/>
          </p:nvPr>
        </p:nvSpPr>
        <p:spPr>
          <a:xfrm>
            <a:off x="6781800" y="274640"/>
            <a:ext cx="1905000" cy="5851525"/>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EE9DF7E-E947-4D23-8D91-6019D6B5DA60}" type="datetime1">
              <a:rPr lang="fr-FR" smtClean="0"/>
              <a:t>06/03/2022</a:t>
            </a:fld>
            <a:endParaRPr lang="fr-FR"/>
          </a:p>
        </p:txBody>
      </p:sp>
      <p:sp>
        <p:nvSpPr>
          <p:cNvPr id="5" name="Espace réservé du pied de page 4"/>
          <p:cNvSpPr>
            <a:spLocks noGrp="1"/>
          </p:cNvSpPr>
          <p:nvPr>
            <p:ph type="ftr" sz="quarter" idx="11"/>
          </p:nvPr>
        </p:nvSpPr>
        <p:spPr>
          <a:xfrm>
            <a:off x="2640597" y="6377459"/>
            <a:ext cx="3836404" cy="365125"/>
          </a:xfrm>
        </p:spPr>
        <p:txBody>
          <a:bodyPr/>
          <a:lstStyle/>
          <a:p>
            <a:endParaRPr lang="fr-FR"/>
          </a:p>
        </p:txBody>
      </p:sp>
      <p:sp>
        <p:nvSpPr>
          <p:cNvPr id="6" name="Espace réservé du numéro de diapositive 5"/>
          <p:cNvSpPr>
            <a:spLocks noGrp="1"/>
          </p:cNvSpPr>
          <p:nvPr>
            <p:ph type="sldNum" sz="quarter" idx="12"/>
          </p:nvPr>
        </p:nvSpPr>
        <p:spPr/>
        <p:txBody>
          <a:bodyPr/>
          <a:lstStyle/>
          <a:p>
            <a:fld id="{56A65520-46F1-4703-91C8-A71864137498}"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7A6F981-792D-4529-8829-CFD57E652AD8}" type="datetime1">
              <a:rPr lang="fr-FR" smtClean="0"/>
              <a:t>06/03/2022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A65520-46F1-4703-91C8-A71864137498}"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E48EDFB4-C421-4D60-B3BC-1614FFA320AA}" type="datetime1">
              <a:rPr lang="fr-FR" smtClean="0"/>
              <a:t>06/03/2022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A65520-46F1-4703-91C8-A71864137498}"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CEC2843-07D8-4E42-BEB5-6823E4377FF2}" type="datetime1">
              <a:rPr lang="fr-FR" smtClean="0"/>
              <a:t>06/03/2022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6A65520-46F1-4703-91C8-A71864137498}"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Modifiez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Modifiez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D89EFD4-0E34-4ACE-8209-9D0AACF9979B}" type="datetime1">
              <a:rPr lang="fr-FR" smtClean="0"/>
              <a:t>06/03/2022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6A65520-46F1-4703-91C8-A71864137498}"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B32D4C86-824E-4430-8FFD-E460896E6838}" type="datetime1">
              <a:rPr lang="fr-FR" smtClean="0"/>
              <a:t>06/03/2022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6A65520-46F1-4703-91C8-A71864137498}"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976012B-99F4-4A7D-B140-7B01654CE4B0}" type="datetime1">
              <a:rPr lang="fr-FR" smtClean="0"/>
              <a:t>06/03/2022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6A65520-46F1-4703-91C8-A7186413749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smtClean="0"/>
              <a:t>Modifiez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57122A8E-1F71-4940-B698-39B14FAF536C}" type="datetime1">
              <a:rPr lang="fr-FR" smtClean="0"/>
              <a:t>06/03/2022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6A65520-46F1-4703-91C8-A71864137498}" type="slidenum">
              <a:rPr lang="fr-FR" smtClean="0"/>
              <a:t>‹N°›</a:t>
            </a:fld>
            <a:endParaRPr lang="fr-F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D765DEF1-FE57-4643-8D70-49D74B9F3476}" type="datetime1">
              <a:rPr lang="fr-FR" smtClean="0"/>
              <a:t>06/03/2022</a:t>
            </a:fld>
            <a:endParaRPr lang="fr-F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fr-FR"/>
          </a:p>
        </p:txBody>
      </p:sp>
      <p:sp>
        <p:nvSpPr>
          <p:cNvPr id="7" name="Espace réservé du numéro de diapositive 6"/>
          <p:cNvSpPr>
            <a:spLocks noGrp="1"/>
          </p:cNvSpPr>
          <p:nvPr>
            <p:ph type="sldNum" sz="quarter" idx="12"/>
          </p:nvPr>
        </p:nvSpPr>
        <p:spPr>
          <a:xfrm>
            <a:off x="8339328" y="1170432"/>
            <a:ext cx="733864" cy="201168"/>
          </a:xfrm>
        </p:spPr>
        <p:txBody>
          <a:bodyPr/>
          <a:lstStyle/>
          <a:p>
            <a:fld id="{56A65520-46F1-4703-91C8-A71864137498}"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9ABF975-4146-43F7-A63A-E3F87BB272C6}" type="datetime1">
              <a:rPr lang="fr-FR" smtClean="0"/>
              <a:t>06/03/2022</a:t>
            </a:fld>
            <a:endParaRPr lang="fr-FR"/>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fr-FR"/>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56A65520-46F1-4703-91C8-A71864137498}"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sz="3100" dirty="0"/>
              <a:t>Dr. </a:t>
            </a:r>
            <a:r>
              <a:rPr lang="fr-FR" sz="3100" dirty="0" err="1"/>
              <a:t>Soumia</a:t>
            </a:r>
            <a:r>
              <a:rPr lang="fr-FR" sz="3100" dirty="0"/>
              <a:t> BOUZAHER</a:t>
            </a:r>
            <a:br>
              <a:rPr lang="fr-FR" sz="3100" dirty="0"/>
            </a:br>
            <a:r>
              <a:rPr lang="fr-FR" sz="3100" dirty="0"/>
              <a:t/>
            </a:r>
            <a:br>
              <a:rPr lang="fr-FR" sz="3100" dirty="0"/>
            </a:br>
            <a:r>
              <a:rPr lang="fr-FR" sz="3100" dirty="0"/>
              <a:t>Cours du 2</a:t>
            </a:r>
            <a:r>
              <a:rPr lang="fr-FR" sz="3100" baseline="30000" dirty="0"/>
              <a:t>ième</a:t>
            </a:r>
            <a:r>
              <a:rPr lang="fr-FR" sz="3100" dirty="0"/>
              <a:t> semestre  présenté pour les étudiants en deuxième année licence COP</a:t>
            </a:r>
            <a:r>
              <a:rPr lang="fr-FR" dirty="0"/>
              <a:t/>
            </a:r>
            <a:br>
              <a:rPr lang="fr-FR" dirty="0"/>
            </a:br>
            <a:endParaRPr lang="fr-FR" dirty="0"/>
          </a:p>
        </p:txBody>
      </p:sp>
      <p:sp>
        <p:nvSpPr>
          <p:cNvPr id="3" name="Sous-titre 2"/>
          <p:cNvSpPr>
            <a:spLocks noGrp="1"/>
          </p:cNvSpPr>
          <p:nvPr>
            <p:ph type="subTitle" idx="1"/>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fr-FR" sz="5400" dirty="0">
                <a:solidFill>
                  <a:schemeClr val="bg1"/>
                </a:solidFill>
              </a:rPr>
              <a:t>Structure de </a:t>
            </a:r>
            <a:r>
              <a:rPr lang="fr-FR" sz="5400" dirty="0" smtClean="0">
                <a:solidFill>
                  <a:schemeClr val="bg1"/>
                </a:solidFill>
              </a:rPr>
              <a:t>l’entreprise</a:t>
            </a:r>
          </a:p>
          <a:p>
            <a:pPr algn="ctr"/>
            <a:endParaRPr lang="fr-FR" sz="2400" dirty="0">
              <a:solidFill>
                <a:schemeClr val="bg1"/>
              </a:solidFill>
            </a:endParaRPr>
          </a:p>
        </p:txBody>
      </p:sp>
      <p:sp>
        <p:nvSpPr>
          <p:cNvPr id="5" name="Espace réservé du numéro de diapositive 4"/>
          <p:cNvSpPr>
            <a:spLocks noGrp="1"/>
          </p:cNvSpPr>
          <p:nvPr>
            <p:ph type="sldNum" sz="quarter" idx="12"/>
          </p:nvPr>
        </p:nvSpPr>
        <p:spPr/>
        <p:txBody>
          <a:bodyPr/>
          <a:lstStyle/>
          <a:p>
            <a:fld id="{56A65520-46F1-4703-91C8-A71864137498}" type="slidenum">
              <a:rPr lang="fr-FR" sz="2000" smtClean="0"/>
              <a:t>1</a:t>
            </a:fld>
            <a:endParaRPr lang="fr-FR" sz="2000" dirty="0"/>
          </a:p>
        </p:txBody>
      </p:sp>
    </p:spTree>
    <p:extLst>
      <p:ext uri="{BB962C8B-B14F-4D97-AF65-F5344CB8AC3E}">
        <p14:creationId xmlns:p14="http://schemas.microsoft.com/office/powerpoint/2010/main" val="4075373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6A65520-46F1-4703-91C8-A71864137498}" type="slidenum">
              <a:rPr lang="fr-FR" sz="2000" smtClean="0"/>
              <a:t>10</a:t>
            </a:fld>
            <a:endParaRPr lang="fr-FR" sz="20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954" y="1772816"/>
            <a:ext cx="8385178" cy="4680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445662" y="404664"/>
            <a:ext cx="8280920"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itchFamily="2" charset="2"/>
              <a:buChar char="Ø"/>
            </a:pPr>
            <a:r>
              <a:rPr lang="fr-FR" sz="2800" b="1" u="sng" dirty="0" smtClean="0">
                <a:solidFill>
                  <a:schemeClr val="bg1"/>
                </a:solidFill>
              </a:rPr>
              <a:t>Structure </a:t>
            </a:r>
            <a:r>
              <a:rPr lang="fr-FR" sz="2800" b="1" u="sng" dirty="0" err="1" smtClean="0">
                <a:solidFill>
                  <a:schemeClr val="bg1"/>
                </a:solidFill>
              </a:rPr>
              <a:t>hiérarchico</a:t>
            </a:r>
            <a:r>
              <a:rPr lang="fr-FR" sz="2800" b="1" u="sng" dirty="0" smtClean="0">
                <a:solidFill>
                  <a:schemeClr val="bg1"/>
                </a:solidFill>
              </a:rPr>
              <a:t>-fonctionnelle </a:t>
            </a:r>
            <a:r>
              <a:rPr lang="fr-FR" sz="2800" b="1" u="sng" dirty="0">
                <a:solidFill>
                  <a:schemeClr val="bg1"/>
                </a:solidFill>
              </a:rPr>
              <a:t>staff and line</a:t>
            </a:r>
            <a:r>
              <a:rPr lang="fr-FR" sz="2800" b="1" u="sng" dirty="0" smtClean="0">
                <a:solidFill>
                  <a:schemeClr val="bg1"/>
                </a:solidFill>
              </a:rPr>
              <a:t> </a:t>
            </a:r>
            <a:r>
              <a:rPr lang="fr-FR" sz="2800" b="1" u="sng" dirty="0">
                <a:solidFill>
                  <a:schemeClr val="bg1"/>
                </a:solidFill>
              </a:rPr>
              <a:t>:</a:t>
            </a:r>
          </a:p>
          <a:p>
            <a:pPr algn="just"/>
            <a:r>
              <a:rPr lang="fr-FR" sz="2800" dirty="0" smtClean="0">
                <a:solidFill>
                  <a:schemeClr val="bg1"/>
                </a:solidFill>
              </a:rPr>
              <a:t> </a:t>
            </a:r>
            <a:endParaRPr lang="fr-FR" sz="2800" dirty="0">
              <a:solidFill>
                <a:schemeClr val="bg1"/>
              </a:solidFill>
            </a:endParaRPr>
          </a:p>
        </p:txBody>
      </p:sp>
    </p:spTree>
    <p:extLst>
      <p:ext uri="{BB962C8B-B14F-4D97-AF65-F5344CB8AC3E}">
        <p14:creationId xmlns:p14="http://schemas.microsoft.com/office/powerpoint/2010/main" val="3683504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6A65520-46F1-4703-91C8-A71864137498}" type="slidenum">
              <a:rPr lang="fr-FR" smtClean="0"/>
              <a:t>11</a:t>
            </a:fld>
            <a:endParaRPr lang="fr-FR"/>
          </a:p>
        </p:txBody>
      </p:sp>
      <p:sp>
        <p:nvSpPr>
          <p:cNvPr id="5" name="Rectangle 4"/>
          <p:cNvSpPr/>
          <p:nvPr/>
        </p:nvSpPr>
        <p:spPr>
          <a:xfrm>
            <a:off x="467544" y="144016"/>
            <a:ext cx="8280920" cy="22768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itchFamily="2" charset="2"/>
              <a:buChar char="Ø"/>
            </a:pPr>
            <a:r>
              <a:rPr lang="fr-FR" sz="2800" b="1" u="sng" dirty="0" smtClean="0">
                <a:solidFill>
                  <a:schemeClr val="bg1"/>
                </a:solidFill>
              </a:rPr>
              <a:t>Structure divisionnelle </a:t>
            </a:r>
            <a:r>
              <a:rPr lang="fr-FR" sz="2800" b="1" u="sng" dirty="0">
                <a:solidFill>
                  <a:schemeClr val="bg1"/>
                </a:solidFill>
              </a:rPr>
              <a:t>: </a:t>
            </a:r>
          </a:p>
          <a:p>
            <a:pPr algn="just"/>
            <a:r>
              <a:rPr lang="fr-FR" sz="2800" dirty="0" smtClean="0">
                <a:solidFill>
                  <a:schemeClr val="bg1"/>
                </a:solidFill>
              </a:rPr>
              <a:t>elle </a:t>
            </a:r>
            <a:r>
              <a:rPr lang="fr-FR" sz="2800" dirty="0">
                <a:solidFill>
                  <a:schemeClr val="bg1"/>
                </a:solidFill>
              </a:rPr>
              <a:t>repose sur le principe de </a:t>
            </a:r>
            <a:r>
              <a:rPr lang="fr-FR" sz="2800" b="1" dirty="0">
                <a:solidFill>
                  <a:schemeClr val="bg1"/>
                </a:solidFill>
              </a:rPr>
              <a:t>la décentralisation du pouvoir</a:t>
            </a:r>
            <a:r>
              <a:rPr lang="fr-FR" sz="2800" dirty="0">
                <a:solidFill>
                  <a:schemeClr val="bg1"/>
                </a:solidFill>
              </a:rPr>
              <a:t> et de </a:t>
            </a:r>
            <a:r>
              <a:rPr lang="fr-FR" sz="2800" b="1" dirty="0">
                <a:solidFill>
                  <a:schemeClr val="bg1"/>
                </a:solidFill>
              </a:rPr>
              <a:t>la décentralisation des décisions</a:t>
            </a:r>
            <a:r>
              <a:rPr lang="fr-FR" sz="2800" dirty="0">
                <a:solidFill>
                  <a:schemeClr val="bg1"/>
                </a:solidFill>
              </a:rPr>
              <a:t>. La forme divisionnelle distingue très nettement la direction générale et les directions opérationnelles. </a:t>
            </a:r>
          </a:p>
        </p:txBody>
      </p:sp>
      <p:sp>
        <p:nvSpPr>
          <p:cNvPr id="6" name="Rectangle 5"/>
          <p:cNvSpPr/>
          <p:nvPr/>
        </p:nvSpPr>
        <p:spPr>
          <a:xfrm>
            <a:off x="730959" y="3429000"/>
            <a:ext cx="7704856" cy="25922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marL="285750" indent="-285750">
              <a:buFont typeface="Arial" pitchFamily="34" charset="0"/>
              <a:buChar char="•"/>
            </a:pPr>
            <a:r>
              <a:rPr lang="fr-FR" sz="2400" dirty="0" smtClean="0"/>
              <a:t>Dans cette structure l'activité est découpée en sous-ensembles disposant d'une certaine autonomie appelés divisions. Celles-ci sont créées selon une logique de marché, de produit, de couple produit-marché, d’activité ou de type de clientèle. </a:t>
            </a:r>
            <a:endParaRPr lang="fr-FR" sz="2400" dirty="0">
              <a:solidFill>
                <a:schemeClr val="bg1"/>
              </a:solidFill>
            </a:endParaRPr>
          </a:p>
        </p:txBody>
      </p:sp>
    </p:spTree>
    <p:extLst>
      <p:ext uri="{BB962C8B-B14F-4D97-AF65-F5344CB8AC3E}">
        <p14:creationId xmlns:p14="http://schemas.microsoft.com/office/powerpoint/2010/main" val="9853028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6A65520-46F1-4703-91C8-A71864137498}" type="slidenum">
              <a:rPr lang="fr-FR" smtClean="0"/>
              <a:t>12</a:t>
            </a:fld>
            <a:endParaRPr lang="fr-FR"/>
          </a:p>
        </p:txBody>
      </p:sp>
      <p:sp>
        <p:nvSpPr>
          <p:cNvPr id="5" name="Rectangle 4"/>
          <p:cNvSpPr/>
          <p:nvPr/>
        </p:nvSpPr>
        <p:spPr>
          <a:xfrm>
            <a:off x="467544" y="144016"/>
            <a:ext cx="8280920" cy="1196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itchFamily="2" charset="2"/>
              <a:buChar char="Ø"/>
            </a:pPr>
            <a:r>
              <a:rPr lang="fr-FR" sz="2800" b="1" u="sng" dirty="0" smtClean="0">
                <a:solidFill>
                  <a:schemeClr val="bg1"/>
                </a:solidFill>
              </a:rPr>
              <a:t>Structure divisionnelle </a:t>
            </a:r>
            <a:r>
              <a:rPr lang="fr-FR" sz="2800" b="1" u="sng" dirty="0">
                <a:solidFill>
                  <a:schemeClr val="bg1"/>
                </a:solidFill>
              </a:rPr>
              <a:t>: </a:t>
            </a:r>
          </a:p>
        </p:txBody>
      </p:sp>
      <p:sp>
        <p:nvSpPr>
          <p:cNvPr id="6" name="Rectangle 5"/>
          <p:cNvSpPr/>
          <p:nvPr/>
        </p:nvSpPr>
        <p:spPr>
          <a:xfrm>
            <a:off x="395536" y="3573016"/>
            <a:ext cx="8424936" cy="280831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marL="285750" indent="-285750" algn="just">
              <a:buFont typeface="Arial" pitchFamily="34" charset="0"/>
              <a:buChar char="•"/>
            </a:pPr>
            <a:r>
              <a:rPr lang="fr-FR" sz="2400" b="1" u="sng" dirty="0" smtClean="0">
                <a:solidFill>
                  <a:schemeClr val="bg1"/>
                </a:solidFill>
              </a:rPr>
              <a:t>Avantages : </a:t>
            </a:r>
            <a:r>
              <a:rPr lang="fr-FR" sz="2400" dirty="0" smtClean="0">
                <a:solidFill>
                  <a:schemeClr val="bg1"/>
                </a:solidFill>
              </a:rPr>
              <a:t>.</a:t>
            </a:r>
            <a:r>
              <a:rPr lang="fr-FR" sz="2400" dirty="0" smtClean="0"/>
              <a:t> autonomie des divisions, culture commune du produit, taille humaine des divisions (meilleures relations de travail), bonne coordination car le responsable s’occupe de toute la vie du produit et la direction générale peut se consacrer à son rôle de stratégie. </a:t>
            </a:r>
          </a:p>
        </p:txBody>
      </p:sp>
    </p:spTree>
    <p:extLst>
      <p:ext uri="{BB962C8B-B14F-4D97-AF65-F5344CB8AC3E}">
        <p14:creationId xmlns:p14="http://schemas.microsoft.com/office/powerpoint/2010/main" val="29088643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6A65520-46F1-4703-91C8-A71864137498}" type="slidenum">
              <a:rPr lang="fr-FR" smtClean="0"/>
              <a:t>13</a:t>
            </a:fld>
            <a:endParaRPr lang="fr-FR"/>
          </a:p>
        </p:txBody>
      </p:sp>
      <p:sp>
        <p:nvSpPr>
          <p:cNvPr id="5" name="Rectangle 4"/>
          <p:cNvSpPr/>
          <p:nvPr/>
        </p:nvSpPr>
        <p:spPr>
          <a:xfrm>
            <a:off x="467544" y="144016"/>
            <a:ext cx="8280920" cy="1196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itchFamily="2" charset="2"/>
              <a:buChar char="Ø"/>
            </a:pPr>
            <a:r>
              <a:rPr lang="fr-FR" sz="2800" b="1" u="sng" dirty="0" smtClean="0">
                <a:solidFill>
                  <a:schemeClr val="bg1"/>
                </a:solidFill>
              </a:rPr>
              <a:t>Structure divisionnelle </a:t>
            </a:r>
            <a:r>
              <a:rPr lang="fr-FR" sz="2800" b="1" u="sng" dirty="0">
                <a:solidFill>
                  <a:schemeClr val="bg1"/>
                </a:solidFill>
              </a:rPr>
              <a:t>: </a:t>
            </a:r>
          </a:p>
        </p:txBody>
      </p:sp>
      <p:sp>
        <p:nvSpPr>
          <p:cNvPr id="6" name="Rectangle 5"/>
          <p:cNvSpPr/>
          <p:nvPr/>
        </p:nvSpPr>
        <p:spPr>
          <a:xfrm>
            <a:off x="395536" y="3429000"/>
            <a:ext cx="8424936" cy="27363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marL="285750" indent="-285750" algn="just">
              <a:buFont typeface="Arial" pitchFamily="34" charset="0"/>
              <a:buChar char="•"/>
            </a:pPr>
            <a:r>
              <a:rPr lang="fr-FR" sz="2400" b="1" u="sng" dirty="0" smtClean="0">
                <a:solidFill>
                  <a:schemeClr val="bg1"/>
                </a:solidFill>
              </a:rPr>
              <a:t>Inconvénients :  </a:t>
            </a:r>
            <a:r>
              <a:rPr lang="fr-FR" sz="2400" dirty="0" smtClean="0"/>
              <a:t>des économies d’échelle peuvent être perdues à cause de la multiplication des services fonctionnels (comptabilité, marketing, etc. ), répartition des moyens communs entre plusieurs divisions coûteuse et perte en expertise, intérêt du groupe moins important par rapport aux intérêts de la division (qui devient autonome) </a:t>
            </a:r>
            <a:endParaRPr lang="fr-FR" sz="2400" dirty="0">
              <a:solidFill>
                <a:schemeClr val="bg1"/>
              </a:solidFill>
            </a:endParaRPr>
          </a:p>
        </p:txBody>
      </p:sp>
    </p:spTree>
    <p:extLst>
      <p:ext uri="{BB962C8B-B14F-4D97-AF65-F5344CB8AC3E}">
        <p14:creationId xmlns:p14="http://schemas.microsoft.com/office/powerpoint/2010/main" val="38045063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6A65520-46F1-4703-91C8-A71864137498}" type="slidenum">
              <a:rPr lang="fr-FR" smtClean="0"/>
              <a:t>14</a:t>
            </a:fld>
            <a:endParaRPr lang="fr-FR"/>
          </a:p>
        </p:txBody>
      </p:sp>
      <p:sp>
        <p:nvSpPr>
          <p:cNvPr id="5" name="Rectangle 4"/>
          <p:cNvSpPr/>
          <p:nvPr/>
        </p:nvSpPr>
        <p:spPr>
          <a:xfrm>
            <a:off x="467544" y="144016"/>
            <a:ext cx="8280920" cy="1196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itchFamily="2" charset="2"/>
              <a:buChar char="Ø"/>
            </a:pPr>
            <a:r>
              <a:rPr lang="fr-FR" sz="2800" b="1" u="sng" dirty="0" smtClean="0">
                <a:solidFill>
                  <a:schemeClr val="bg1"/>
                </a:solidFill>
              </a:rPr>
              <a:t>Structure divisionnelle </a:t>
            </a:r>
            <a:r>
              <a:rPr lang="fr-FR" sz="2800" b="1" u="sng" dirty="0">
                <a:solidFill>
                  <a:schemeClr val="bg1"/>
                </a:solidFill>
              </a:rPr>
              <a:t>: </a:t>
            </a:r>
          </a:p>
        </p:txBody>
      </p:sp>
      <p:pic>
        <p:nvPicPr>
          <p:cNvPr id="4098" name="Picture 2"/>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682969" y="1416833"/>
            <a:ext cx="5850069" cy="5252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1987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80928"/>
            <a:ext cx="9144000" cy="3600400"/>
          </a:xfrm>
        </p:spPr>
        <p:style>
          <a:lnRef idx="1">
            <a:schemeClr val="dk1"/>
          </a:lnRef>
          <a:fillRef idx="2">
            <a:schemeClr val="dk1"/>
          </a:fillRef>
          <a:effectRef idx="1">
            <a:schemeClr val="dk1"/>
          </a:effectRef>
          <a:fontRef idx="minor">
            <a:schemeClr val="dk1"/>
          </a:fontRef>
        </p:style>
        <p:txBody>
          <a:bodyPr>
            <a:noAutofit/>
          </a:bodyPr>
          <a:lstStyle/>
          <a:p>
            <a:pPr algn="just"/>
            <a:r>
              <a:rPr lang="fr-FR" sz="2800" dirty="0" smtClean="0">
                <a:solidFill>
                  <a:schemeClr val="bg1"/>
                </a:solidFill>
              </a:rPr>
              <a:t>La </a:t>
            </a:r>
            <a:r>
              <a:rPr lang="fr-FR" sz="2800" dirty="0">
                <a:solidFill>
                  <a:schemeClr val="bg1"/>
                </a:solidFill>
              </a:rPr>
              <a:t>structure d’une entreprise peut être définie comme l’ensemble des dispositifs par lesquels une entreprise répartit, organise, coordonne et contrôle ses activités</a:t>
            </a:r>
            <a:r>
              <a:rPr lang="fr-FR" sz="2800" dirty="0" smtClean="0">
                <a:solidFill>
                  <a:schemeClr val="bg1"/>
                </a:solidFill>
              </a:rPr>
              <a:t>.</a:t>
            </a:r>
            <a:br>
              <a:rPr lang="fr-FR" sz="2800" dirty="0" smtClean="0">
                <a:solidFill>
                  <a:schemeClr val="bg1"/>
                </a:solidFill>
              </a:rPr>
            </a:br>
            <a:r>
              <a:rPr lang="fr-FR" sz="2800" dirty="0" smtClean="0">
                <a:solidFill>
                  <a:schemeClr val="bg1"/>
                </a:solidFill>
              </a:rPr>
              <a:t/>
            </a:r>
            <a:br>
              <a:rPr lang="fr-FR" sz="2800" dirty="0" smtClean="0">
                <a:solidFill>
                  <a:schemeClr val="bg1"/>
                </a:solidFill>
              </a:rPr>
            </a:br>
            <a:r>
              <a:rPr lang="fr-FR" sz="2800" dirty="0" smtClean="0">
                <a:solidFill>
                  <a:schemeClr val="bg1"/>
                </a:solidFill>
              </a:rPr>
              <a:t> </a:t>
            </a:r>
            <a:r>
              <a:rPr lang="fr-FR" sz="2800" dirty="0">
                <a:solidFill>
                  <a:schemeClr val="bg1"/>
                </a:solidFill>
              </a:rPr>
              <a:t>L’ensemble de la structure d’une entreprise est représenté par un organigramme qui montre la répartition des domaines d’activité et de supervision/dépendance des différents agents, la direction</a:t>
            </a:r>
          </a:p>
        </p:txBody>
      </p:sp>
      <p:sp>
        <p:nvSpPr>
          <p:cNvPr id="3" name="Espace réservé du texte 2"/>
          <p:cNvSpPr>
            <a:spLocks noGrp="1"/>
          </p:cNvSpPr>
          <p:nvPr>
            <p:ph type="body" idx="1"/>
          </p:nvPr>
        </p:nvSpPr>
        <p:spPr>
          <a:xfrm>
            <a:off x="467544" y="692696"/>
            <a:ext cx="8022336" cy="685800"/>
          </a:xfrm>
        </p:spPr>
        <p:txBody>
          <a:bodyPr>
            <a:normAutofit/>
          </a:bodyPr>
          <a:lstStyle/>
          <a:p>
            <a:r>
              <a:rPr lang="fr-FR" sz="3600" dirty="0">
                <a:solidFill>
                  <a:srgbClr val="FFC000"/>
                </a:solidFill>
              </a:rPr>
              <a:t>1. Définition.</a:t>
            </a:r>
          </a:p>
        </p:txBody>
      </p:sp>
      <p:sp>
        <p:nvSpPr>
          <p:cNvPr id="4" name="Espace réservé du numéro de diapositive 3"/>
          <p:cNvSpPr>
            <a:spLocks noGrp="1"/>
          </p:cNvSpPr>
          <p:nvPr>
            <p:ph type="sldNum" sz="quarter" idx="12"/>
          </p:nvPr>
        </p:nvSpPr>
        <p:spPr/>
        <p:txBody>
          <a:bodyPr/>
          <a:lstStyle/>
          <a:p>
            <a:fld id="{56A65520-46F1-4703-91C8-A71864137498}" type="slidenum">
              <a:rPr lang="fr-FR" sz="2000" smtClean="0"/>
              <a:t>2</a:t>
            </a:fld>
            <a:endParaRPr lang="fr-FR" sz="2000" dirty="0"/>
          </a:p>
        </p:txBody>
      </p:sp>
    </p:spTree>
    <p:extLst>
      <p:ext uri="{BB962C8B-B14F-4D97-AF65-F5344CB8AC3E}">
        <p14:creationId xmlns:p14="http://schemas.microsoft.com/office/powerpoint/2010/main" val="4053067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80928"/>
            <a:ext cx="8460432" cy="3168352"/>
          </a:xfrm>
        </p:spPr>
        <p:style>
          <a:lnRef idx="1">
            <a:schemeClr val="dk1"/>
          </a:lnRef>
          <a:fillRef idx="2">
            <a:schemeClr val="dk1"/>
          </a:fillRef>
          <a:effectRef idx="1">
            <a:schemeClr val="dk1"/>
          </a:effectRef>
          <a:fontRef idx="minor">
            <a:schemeClr val="dk1"/>
          </a:fontRef>
        </p:style>
        <p:txBody>
          <a:bodyPr>
            <a:noAutofit/>
          </a:bodyPr>
          <a:lstStyle/>
          <a:p>
            <a:pPr marL="457200" indent="-457200">
              <a:buFont typeface="Wingdings" pitchFamily="2" charset="2"/>
              <a:buChar char="Ø"/>
            </a:pPr>
            <a:r>
              <a:rPr lang="fr-FR" sz="2800" dirty="0" smtClean="0">
                <a:solidFill>
                  <a:schemeClr val="bg1"/>
                </a:solidFill>
              </a:rPr>
              <a:t>Il existe plusieurs types de structures :</a:t>
            </a:r>
            <a:br>
              <a:rPr lang="fr-FR" sz="2800" dirty="0" smtClean="0">
                <a:solidFill>
                  <a:schemeClr val="bg1"/>
                </a:solidFill>
              </a:rPr>
            </a:br>
            <a:r>
              <a:rPr lang="fr-FR" sz="2800" dirty="0" smtClean="0">
                <a:solidFill>
                  <a:schemeClr val="bg1"/>
                </a:solidFill>
              </a:rPr>
              <a:t/>
            </a:r>
            <a:br>
              <a:rPr lang="fr-FR" sz="2800" dirty="0" smtClean="0">
                <a:solidFill>
                  <a:schemeClr val="bg1"/>
                </a:solidFill>
              </a:rPr>
            </a:br>
            <a:r>
              <a:rPr lang="fr-FR" sz="2800" dirty="0">
                <a:solidFill>
                  <a:schemeClr val="bg1"/>
                </a:solidFill>
              </a:rPr>
              <a:t>Structure </a:t>
            </a:r>
            <a:r>
              <a:rPr lang="fr-FR" sz="2800" dirty="0" smtClean="0">
                <a:solidFill>
                  <a:schemeClr val="bg1"/>
                </a:solidFill>
              </a:rPr>
              <a:t>hiérarchique </a:t>
            </a:r>
            <a:r>
              <a:rPr lang="fr-FR" sz="2800" dirty="0">
                <a:solidFill>
                  <a:schemeClr val="bg1"/>
                </a:solidFill>
              </a:rPr>
              <a:t/>
            </a:r>
            <a:br>
              <a:rPr lang="fr-FR" sz="2800" dirty="0">
                <a:solidFill>
                  <a:schemeClr val="bg1"/>
                </a:solidFill>
              </a:rPr>
            </a:br>
            <a:r>
              <a:rPr lang="fr-FR" sz="2800" dirty="0">
                <a:solidFill>
                  <a:schemeClr val="bg1"/>
                </a:solidFill>
              </a:rPr>
              <a:t>Structure fonctionnelle </a:t>
            </a:r>
            <a:br>
              <a:rPr lang="fr-FR" sz="2800" dirty="0">
                <a:solidFill>
                  <a:schemeClr val="bg1"/>
                </a:solidFill>
              </a:rPr>
            </a:br>
            <a:r>
              <a:rPr lang="fr-FR" sz="2800" dirty="0">
                <a:solidFill>
                  <a:schemeClr val="bg1"/>
                </a:solidFill>
              </a:rPr>
              <a:t>Structure </a:t>
            </a:r>
            <a:r>
              <a:rPr lang="fr-FR" sz="2800" dirty="0" err="1">
                <a:solidFill>
                  <a:schemeClr val="bg1"/>
                </a:solidFill>
              </a:rPr>
              <a:t>hiérarchico</a:t>
            </a:r>
            <a:r>
              <a:rPr lang="fr-FR" sz="2800" dirty="0">
                <a:solidFill>
                  <a:schemeClr val="bg1"/>
                </a:solidFill>
              </a:rPr>
              <a:t>-fonctionnelle </a:t>
            </a:r>
            <a:br>
              <a:rPr lang="fr-FR" sz="2800" dirty="0">
                <a:solidFill>
                  <a:schemeClr val="bg1"/>
                </a:solidFill>
              </a:rPr>
            </a:br>
            <a:r>
              <a:rPr lang="fr-FR" sz="2800" dirty="0">
                <a:solidFill>
                  <a:schemeClr val="bg1"/>
                </a:solidFill>
              </a:rPr>
              <a:t>Structure divisionnelle </a:t>
            </a:r>
          </a:p>
        </p:txBody>
      </p:sp>
      <p:sp>
        <p:nvSpPr>
          <p:cNvPr id="3" name="Espace réservé du texte 2"/>
          <p:cNvSpPr>
            <a:spLocks noGrp="1"/>
          </p:cNvSpPr>
          <p:nvPr>
            <p:ph type="body" idx="1"/>
          </p:nvPr>
        </p:nvSpPr>
        <p:spPr>
          <a:xfrm>
            <a:off x="467544" y="692696"/>
            <a:ext cx="8022336" cy="685800"/>
          </a:xfrm>
        </p:spPr>
        <p:txBody>
          <a:bodyPr>
            <a:normAutofit/>
          </a:bodyPr>
          <a:lstStyle/>
          <a:p>
            <a:r>
              <a:rPr lang="fr-FR" sz="3600" dirty="0" smtClean="0">
                <a:solidFill>
                  <a:srgbClr val="FFC000"/>
                </a:solidFill>
              </a:rPr>
              <a:t>2. </a:t>
            </a:r>
            <a:r>
              <a:rPr lang="fr-FR" sz="3600" dirty="0">
                <a:solidFill>
                  <a:srgbClr val="FFC000"/>
                </a:solidFill>
              </a:rPr>
              <a:t>Types de structures:</a:t>
            </a:r>
            <a:r>
              <a:rPr lang="fr-FR" sz="3600" dirty="0" smtClean="0"/>
              <a:t> </a:t>
            </a:r>
            <a:endParaRPr lang="fr-FR" sz="3600" dirty="0">
              <a:solidFill>
                <a:srgbClr val="FFC000"/>
              </a:solidFill>
            </a:endParaRPr>
          </a:p>
        </p:txBody>
      </p:sp>
      <p:sp>
        <p:nvSpPr>
          <p:cNvPr id="4" name="Espace réservé du numéro de diapositive 3"/>
          <p:cNvSpPr>
            <a:spLocks noGrp="1"/>
          </p:cNvSpPr>
          <p:nvPr>
            <p:ph type="sldNum" sz="quarter" idx="12"/>
          </p:nvPr>
        </p:nvSpPr>
        <p:spPr/>
        <p:txBody>
          <a:bodyPr/>
          <a:lstStyle/>
          <a:p>
            <a:fld id="{56A65520-46F1-4703-91C8-A71864137498}" type="slidenum">
              <a:rPr lang="fr-FR" sz="2000" smtClean="0"/>
              <a:t>3</a:t>
            </a:fld>
            <a:endParaRPr lang="fr-FR" sz="2000" dirty="0"/>
          </a:p>
        </p:txBody>
      </p:sp>
    </p:spTree>
    <p:extLst>
      <p:ext uri="{BB962C8B-B14F-4D97-AF65-F5344CB8AC3E}">
        <p14:creationId xmlns:p14="http://schemas.microsoft.com/office/powerpoint/2010/main" val="2161348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6A65520-46F1-4703-91C8-A71864137498}" type="slidenum">
              <a:rPr lang="fr-FR" smtClean="0"/>
              <a:t>4</a:t>
            </a:fld>
            <a:endParaRPr lang="fr-FR"/>
          </a:p>
        </p:txBody>
      </p:sp>
      <p:sp>
        <p:nvSpPr>
          <p:cNvPr id="5" name="Rectangle 4"/>
          <p:cNvSpPr/>
          <p:nvPr/>
        </p:nvSpPr>
        <p:spPr>
          <a:xfrm>
            <a:off x="755576" y="404664"/>
            <a:ext cx="7704856" cy="1728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itchFamily="2" charset="2"/>
              <a:buChar char="Ø"/>
            </a:pPr>
            <a:r>
              <a:rPr lang="fr-FR" sz="2800" b="1" u="sng" dirty="0" smtClean="0">
                <a:solidFill>
                  <a:schemeClr val="bg1"/>
                </a:solidFill>
              </a:rPr>
              <a:t>Structure hiérarchique : </a:t>
            </a:r>
          </a:p>
          <a:p>
            <a:pPr algn="just"/>
            <a:r>
              <a:rPr lang="fr-FR" sz="2800" dirty="0" smtClean="0">
                <a:solidFill>
                  <a:schemeClr val="bg1"/>
                </a:solidFill>
              </a:rPr>
              <a:t>elle repose sur le principe d’unicité du commandement, chaque salarié ne dépendant que d’un seul supérieur hiérarchique,</a:t>
            </a:r>
            <a:endParaRPr lang="fr-FR" sz="2800" dirty="0">
              <a:solidFill>
                <a:schemeClr val="bg1"/>
              </a:solidFill>
            </a:endParaRPr>
          </a:p>
        </p:txBody>
      </p:sp>
      <p:sp>
        <p:nvSpPr>
          <p:cNvPr id="6" name="Rectangle 5"/>
          <p:cNvSpPr/>
          <p:nvPr/>
        </p:nvSpPr>
        <p:spPr>
          <a:xfrm>
            <a:off x="755576" y="2924944"/>
            <a:ext cx="7704856" cy="288032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marL="285750" indent="-285750">
              <a:buFont typeface="Arial" pitchFamily="34" charset="0"/>
              <a:buChar char="•"/>
            </a:pPr>
            <a:r>
              <a:rPr lang="fr-FR" sz="2400" b="1" u="sng" dirty="0" smtClean="0">
                <a:solidFill>
                  <a:schemeClr val="bg1"/>
                </a:solidFill>
              </a:rPr>
              <a:t>Avantages : </a:t>
            </a:r>
            <a:r>
              <a:rPr lang="fr-FR" sz="2400" dirty="0" smtClean="0">
                <a:solidFill>
                  <a:schemeClr val="bg1"/>
                </a:solidFill>
              </a:rPr>
              <a:t>simplicité du commandement, clarté et sécurité.</a:t>
            </a:r>
          </a:p>
          <a:p>
            <a:pPr marL="285750" indent="-285750">
              <a:buFont typeface="Arial" pitchFamily="34" charset="0"/>
              <a:buChar char="•"/>
            </a:pPr>
            <a:r>
              <a:rPr lang="fr-FR" sz="2400" dirty="0" smtClean="0">
                <a:solidFill>
                  <a:schemeClr val="bg1"/>
                </a:solidFill>
              </a:rPr>
              <a:t> </a:t>
            </a:r>
            <a:r>
              <a:rPr lang="fr-FR" sz="2400" b="1" u="sng" dirty="0" smtClean="0">
                <a:solidFill>
                  <a:schemeClr val="bg1"/>
                </a:solidFill>
              </a:rPr>
              <a:t>Inconvénients : </a:t>
            </a:r>
            <a:r>
              <a:rPr lang="fr-FR" sz="2400" dirty="0" smtClean="0">
                <a:solidFill>
                  <a:schemeClr val="bg1"/>
                </a:solidFill>
              </a:rPr>
              <a:t>cloisonnement, mauvaise circulation de l’information, lourdeur, bureaucratie.</a:t>
            </a:r>
            <a:endParaRPr lang="fr-FR" sz="2400" dirty="0">
              <a:solidFill>
                <a:schemeClr val="bg1"/>
              </a:solidFill>
            </a:endParaRPr>
          </a:p>
        </p:txBody>
      </p:sp>
    </p:spTree>
    <p:extLst>
      <p:ext uri="{BB962C8B-B14F-4D97-AF65-F5344CB8AC3E}">
        <p14:creationId xmlns:p14="http://schemas.microsoft.com/office/powerpoint/2010/main" val="3995887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6A65520-46F1-4703-91C8-A71864137498}" type="slidenum">
              <a:rPr lang="fr-FR" smtClean="0"/>
              <a:t>5</a:t>
            </a:fld>
            <a:endParaRPr lang="fr-F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132856"/>
            <a:ext cx="8208912" cy="4320480"/>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chemeClr val="accent1"/>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700803"/>
            <a:ext cx="6552728" cy="1102050"/>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05807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6A65520-46F1-4703-91C8-A71864137498}" type="slidenum">
              <a:rPr lang="fr-FR" smtClean="0"/>
              <a:t>6</a:t>
            </a:fld>
            <a:endParaRPr lang="fr-FR"/>
          </a:p>
        </p:txBody>
      </p:sp>
      <p:sp>
        <p:nvSpPr>
          <p:cNvPr id="5" name="Rectangle 4"/>
          <p:cNvSpPr/>
          <p:nvPr/>
        </p:nvSpPr>
        <p:spPr>
          <a:xfrm>
            <a:off x="467544" y="144016"/>
            <a:ext cx="8280920" cy="22768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itchFamily="2" charset="2"/>
              <a:buChar char="Ø"/>
            </a:pPr>
            <a:r>
              <a:rPr lang="fr-FR" sz="2800" b="1" u="sng" dirty="0" smtClean="0">
                <a:solidFill>
                  <a:schemeClr val="bg1"/>
                </a:solidFill>
              </a:rPr>
              <a:t>Structure </a:t>
            </a:r>
            <a:r>
              <a:rPr lang="fr-FR" sz="2800" b="1" u="sng" dirty="0">
                <a:solidFill>
                  <a:schemeClr val="bg1"/>
                </a:solidFill>
              </a:rPr>
              <a:t>fonctionnelle : </a:t>
            </a:r>
          </a:p>
          <a:p>
            <a:pPr algn="just"/>
            <a:r>
              <a:rPr lang="fr-FR" sz="2800" dirty="0" smtClean="0">
                <a:solidFill>
                  <a:schemeClr val="bg1"/>
                </a:solidFill>
              </a:rPr>
              <a:t>elle </a:t>
            </a:r>
            <a:r>
              <a:rPr lang="fr-FR" sz="2800" dirty="0">
                <a:solidFill>
                  <a:schemeClr val="bg1"/>
                </a:solidFill>
              </a:rPr>
              <a:t>repose sur le principe de division fonctionnelle de l’autorité et de </a:t>
            </a:r>
            <a:r>
              <a:rPr lang="fr-FR" sz="2800" b="1" dirty="0">
                <a:solidFill>
                  <a:schemeClr val="bg1"/>
                </a:solidFill>
              </a:rPr>
              <a:t>pluralité du commandement</a:t>
            </a:r>
            <a:r>
              <a:rPr lang="fr-FR" sz="2800" dirty="0">
                <a:solidFill>
                  <a:schemeClr val="bg1"/>
                </a:solidFill>
              </a:rPr>
              <a:t>, tout salarié dépendant de plusieurs chefs, chacun n’ayant autorité que dans son domaine de compétence.</a:t>
            </a:r>
          </a:p>
        </p:txBody>
      </p:sp>
      <p:sp>
        <p:nvSpPr>
          <p:cNvPr id="6" name="Rectangle 5"/>
          <p:cNvSpPr/>
          <p:nvPr/>
        </p:nvSpPr>
        <p:spPr>
          <a:xfrm>
            <a:off x="755576" y="3068960"/>
            <a:ext cx="7704856" cy="288032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marL="285750" indent="-285750">
              <a:buFont typeface="Arial" pitchFamily="34" charset="0"/>
              <a:buChar char="•"/>
            </a:pPr>
            <a:r>
              <a:rPr lang="fr-FR" sz="2400" b="1" u="sng" dirty="0" smtClean="0">
                <a:solidFill>
                  <a:schemeClr val="bg1"/>
                </a:solidFill>
              </a:rPr>
              <a:t>Avantages : </a:t>
            </a:r>
            <a:r>
              <a:rPr lang="fr-FR" sz="2400" dirty="0" smtClean="0">
                <a:solidFill>
                  <a:schemeClr val="bg1"/>
                </a:solidFill>
              </a:rPr>
              <a:t>.</a:t>
            </a:r>
            <a:r>
              <a:rPr lang="fr-FR" sz="2400" dirty="0" smtClean="0"/>
              <a:t> spécialisation très efficace du personnel, regroupement des compétences. </a:t>
            </a:r>
          </a:p>
          <a:p>
            <a:endParaRPr lang="fr-FR" sz="2400" dirty="0" smtClean="0"/>
          </a:p>
          <a:p>
            <a:pPr marL="285750" indent="-285750">
              <a:buFont typeface="Arial" pitchFamily="34" charset="0"/>
              <a:buChar char="•"/>
            </a:pPr>
            <a:r>
              <a:rPr lang="fr-FR" sz="2400" b="1" u="sng" dirty="0" smtClean="0">
                <a:solidFill>
                  <a:schemeClr val="bg1"/>
                </a:solidFill>
              </a:rPr>
              <a:t>Inconvénients : </a:t>
            </a:r>
            <a:r>
              <a:rPr lang="fr-FR" sz="2400" dirty="0" smtClean="0"/>
              <a:t>possibilité de conflits engendrés par la multiplicité du commandement, risque de dilution des responsabilités. </a:t>
            </a:r>
            <a:endParaRPr lang="fr-FR" sz="2400" dirty="0">
              <a:solidFill>
                <a:schemeClr val="bg1"/>
              </a:solidFill>
            </a:endParaRPr>
          </a:p>
        </p:txBody>
      </p:sp>
    </p:spTree>
    <p:extLst>
      <p:ext uri="{BB962C8B-B14F-4D97-AF65-F5344CB8AC3E}">
        <p14:creationId xmlns:p14="http://schemas.microsoft.com/office/powerpoint/2010/main" val="36588231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6A65520-46F1-4703-91C8-A71864137498}" type="slidenum">
              <a:rPr lang="fr-FR" smtClean="0"/>
              <a:t>7</a:t>
            </a:fld>
            <a:endParaRPr lang="fr-FR"/>
          </a:p>
        </p:txBody>
      </p:sp>
      <p:pic>
        <p:nvPicPr>
          <p:cNvPr id="2052" name="Picture 4"/>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377169" y="1364967"/>
            <a:ext cx="8516781" cy="5232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467544" y="144016"/>
            <a:ext cx="8280920" cy="980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itchFamily="2" charset="2"/>
              <a:buChar char="Ø"/>
            </a:pPr>
            <a:r>
              <a:rPr lang="fr-FR" sz="2800" b="1" u="sng" dirty="0" smtClean="0">
                <a:solidFill>
                  <a:schemeClr val="bg1"/>
                </a:solidFill>
              </a:rPr>
              <a:t>Structure </a:t>
            </a:r>
            <a:r>
              <a:rPr lang="fr-FR" sz="2800" b="1" u="sng" dirty="0">
                <a:solidFill>
                  <a:schemeClr val="bg1"/>
                </a:solidFill>
              </a:rPr>
              <a:t>fonctionnelle : </a:t>
            </a:r>
          </a:p>
        </p:txBody>
      </p:sp>
    </p:spTree>
    <p:extLst>
      <p:ext uri="{BB962C8B-B14F-4D97-AF65-F5344CB8AC3E}">
        <p14:creationId xmlns:p14="http://schemas.microsoft.com/office/powerpoint/2010/main" val="3834612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6A65520-46F1-4703-91C8-A71864137498}" type="slidenum">
              <a:rPr lang="fr-FR" sz="2000" smtClean="0"/>
              <a:t>8</a:t>
            </a:fld>
            <a:endParaRPr lang="fr-FR" sz="2000" dirty="0"/>
          </a:p>
        </p:txBody>
      </p:sp>
      <p:sp>
        <p:nvSpPr>
          <p:cNvPr id="5" name="Rectangle 4"/>
          <p:cNvSpPr/>
          <p:nvPr/>
        </p:nvSpPr>
        <p:spPr>
          <a:xfrm>
            <a:off x="445662" y="620688"/>
            <a:ext cx="8280920" cy="5013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itchFamily="2" charset="2"/>
              <a:buChar char="Ø"/>
            </a:pPr>
            <a:r>
              <a:rPr lang="fr-FR" sz="2800" b="1" u="sng" dirty="0" smtClean="0">
                <a:solidFill>
                  <a:schemeClr val="bg1"/>
                </a:solidFill>
              </a:rPr>
              <a:t>Structure </a:t>
            </a:r>
            <a:r>
              <a:rPr lang="fr-FR" sz="2800" b="1" u="sng" dirty="0" err="1">
                <a:solidFill>
                  <a:schemeClr val="bg1"/>
                </a:solidFill>
              </a:rPr>
              <a:t>hiérarchico</a:t>
            </a:r>
            <a:r>
              <a:rPr lang="fr-FR" sz="2800" b="1" u="sng" dirty="0">
                <a:solidFill>
                  <a:schemeClr val="bg1"/>
                </a:solidFill>
              </a:rPr>
              <a:t>-fonctionnelle </a:t>
            </a:r>
            <a:r>
              <a:rPr lang="fr-FR" sz="2800" b="1" u="sng" dirty="0" smtClean="0">
                <a:solidFill>
                  <a:schemeClr val="bg1"/>
                </a:solidFill>
              </a:rPr>
              <a:t>:</a:t>
            </a:r>
            <a:r>
              <a:rPr lang="fr-FR" sz="2800" b="1" dirty="0"/>
              <a:t> </a:t>
            </a:r>
            <a:r>
              <a:rPr lang="fr-FR" sz="2800" b="1" dirty="0">
                <a:solidFill>
                  <a:schemeClr val="bg1"/>
                </a:solidFill>
              </a:rPr>
              <a:t>staff and line </a:t>
            </a:r>
            <a:endParaRPr lang="fr-FR" sz="2800" b="1" u="sng" dirty="0" smtClean="0">
              <a:solidFill>
                <a:schemeClr val="bg1"/>
              </a:solidFill>
            </a:endParaRPr>
          </a:p>
          <a:p>
            <a:pPr algn="ctr"/>
            <a:endParaRPr lang="fr-FR" sz="2800" b="1" u="sng" dirty="0">
              <a:solidFill>
                <a:schemeClr val="bg1"/>
              </a:solidFill>
            </a:endParaRPr>
          </a:p>
          <a:p>
            <a:pPr algn="just"/>
            <a:r>
              <a:rPr lang="fr-FR" sz="2800" dirty="0" smtClean="0">
                <a:solidFill>
                  <a:schemeClr val="bg1"/>
                </a:solidFill>
              </a:rPr>
              <a:t> </a:t>
            </a:r>
            <a:r>
              <a:rPr lang="fr-FR" sz="2800" dirty="0">
                <a:solidFill>
                  <a:schemeClr val="bg1"/>
                </a:solidFill>
              </a:rPr>
              <a:t>elle repose sur le principe d’unicité du commandement et de </a:t>
            </a:r>
            <a:r>
              <a:rPr lang="fr-FR" sz="2800" b="1" dirty="0">
                <a:solidFill>
                  <a:schemeClr val="bg1"/>
                </a:solidFill>
              </a:rPr>
              <a:t>la nécessité de recourir à des organes de conseil composés de spécialistes. </a:t>
            </a:r>
            <a:endParaRPr lang="fr-FR" sz="2800" b="1" dirty="0" smtClean="0">
              <a:solidFill>
                <a:schemeClr val="bg1"/>
              </a:solidFill>
            </a:endParaRPr>
          </a:p>
          <a:p>
            <a:pPr algn="just"/>
            <a:r>
              <a:rPr lang="fr-FR" sz="2800" dirty="0" smtClean="0">
                <a:solidFill>
                  <a:schemeClr val="bg1"/>
                </a:solidFill>
              </a:rPr>
              <a:t>Des </a:t>
            </a:r>
            <a:r>
              <a:rPr lang="fr-FR" sz="2800" dirty="0">
                <a:solidFill>
                  <a:schemeClr val="bg1"/>
                </a:solidFill>
              </a:rPr>
              <a:t>conseillers spécialisés dans des domaines précis sont attachés aux chefs hiérarchiques. La hiérarchie décide. Les responsables fonctionnels aident à la décision</a:t>
            </a:r>
            <a:r>
              <a:rPr lang="fr-FR" sz="2800" dirty="0" smtClean="0">
                <a:solidFill>
                  <a:schemeClr val="bg1"/>
                </a:solidFill>
              </a:rPr>
              <a:t>. </a:t>
            </a:r>
            <a:endParaRPr lang="fr-FR" sz="2800" dirty="0">
              <a:solidFill>
                <a:schemeClr val="bg1"/>
              </a:solidFill>
            </a:endParaRPr>
          </a:p>
        </p:txBody>
      </p:sp>
    </p:spTree>
    <p:extLst>
      <p:ext uri="{BB962C8B-B14F-4D97-AF65-F5344CB8AC3E}">
        <p14:creationId xmlns:p14="http://schemas.microsoft.com/office/powerpoint/2010/main" val="2620268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6A65520-46F1-4703-91C8-A71864137498}" type="slidenum">
              <a:rPr lang="fr-FR" sz="2000" smtClean="0"/>
              <a:t>9</a:t>
            </a:fld>
            <a:endParaRPr lang="fr-FR" sz="2000" dirty="0"/>
          </a:p>
        </p:txBody>
      </p:sp>
      <p:sp>
        <p:nvSpPr>
          <p:cNvPr id="5" name="Rectangle 4"/>
          <p:cNvSpPr/>
          <p:nvPr/>
        </p:nvSpPr>
        <p:spPr>
          <a:xfrm>
            <a:off x="445662" y="620688"/>
            <a:ext cx="8280920"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itchFamily="2" charset="2"/>
              <a:buChar char="Ø"/>
            </a:pPr>
            <a:r>
              <a:rPr lang="fr-FR" sz="2800" b="1" u="sng" dirty="0" smtClean="0">
                <a:solidFill>
                  <a:schemeClr val="bg1"/>
                </a:solidFill>
              </a:rPr>
              <a:t>Structure </a:t>
            </a:r>
            <a:r>
              <a:rPr lang="fr-FR" sz="2800" b="1" u="sng" dirty="0" err="1" smtClean="0">
                <a:solidFill>
                  <a:schemeClr val="bg1"/>
                </a:solidFill>
              </a:rPr>
              <a:t>hiérarchico</a:t>
            </a:r>
            <a:r>
              <a:rPr lang="fr-FR" sz="2800" b="1" u="sng" dirty="0" smtClean="0">
                <a:solidFill>
                  <a:schemeClr val="bg1"/>
                </a:solidFill>
              </a:rPr>
              <a:t>-fonctionnelle </a:t>
            </a:r>
            <a:r>
              <a:rPr lang="fr-FR" sz="2800" b="1" u="sng" dirty="0">
                <a:solidFill>
                  <a:schemeClr val="bg1"/>
                </a:solidFill>
              </a:rPr>
              <a:t>staff and line</a:t>
            </a:r>
            <a:r>
              <a:rPr lang="fr-FR" sz="2800" b="1" u="sng" dirty="0" smtClean="0">
                <a:solidFill>
                  <a:schemeClr val="bg1"/>
                </a:solidFill>
              </a:rPr>
              <a:t> </a:t>
            </a:r>
            <a:r>
              <a:rPr lang="fr-FR" sz="2800" b="1" u="sng" dirty="0">
                <a:solidFill>
                  <a:schemeClr val="bg1"/>
                </a:solidFill>
              </a:rPr>
              <a:t>:</a:t>
            </a:r>
          </a:p>
          <a:p>
            <a:pPr algn="just"/>
            <a:r>
              <a:rPr lang="fr-FR" sz="2800" dirty="0" smtClean="0">
                <a:solidFill>
                  <a:schemeClr val="bg1"/>
                </a:solidFill>
              </a:rPr>
              <a:t> </a:t>
            </a:r>
            <a:endParaRPr lang="fr-FR" sz="2800" dirty="0">
              <a:solidFill>
                <a:schemeClr val="bg1"/>
              </a:solidFill>
            </a:endParaRPr>
          </a:p>
        </p:txBody>
      </p:sp>
      <p:sp>
        <p:nvSpPr>
          <p:cNvPr id="6" name="Rectangle 5"/>
          <p:cNvSpPr/>
          <p:nvPr/>
        </p:nvSpPr>
        <p:spPr>
          <a:xfrm>
            <a:off x="222831" y="2852936"/>
            <a:ext cx="8726582" cy="248142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marL="285750" indent="-285750">
              <a:buFont typeface="Arial" pitchFamily="34" charset="0"/>
              <a:buChar char="•"/>
            </a:pPr>
            <a:r>
              <a:rPr lang="fr-FR" sz="2400" dirty="0" smtClean="0"/>
              <a:t>On a alors 2 lignes : </a:t>
            </a:r>
          </a:p>
          <a:p>
            <a:r>
              <a:rPr lang="fr-FR" sz="2400" dirty="0" smtClean="0"/>
              <a:t> 1-la ligne de commandement (directeurs opérationnels). </a:t>
            </a:r>
          </a:p>
          <a:p>
            <a:r>
              <a:rPr lang="fr-FR" sz="2400" dirty="0"/>
              <a:t>2</a:t>
            </a:r>
            <a:r>
              <a:rPr lang="fr-FR" sz="2400" dirty="0" smtClean="0"/>
              <a:t>- la ligne de conseil (directeurs fonctionnels qui ne donnent pas d'ordre). </a:t>
            </a:r>
          </a:p>
          <a:p>
            <a:r>
              <a:rPr lang="fr-FR" sz="2400" dirty="0" smtClean="0"/>
              <a:t>Cette structure s’appelle aussi « </a:t>
            </a:r>
            <a:r>
              <a:rPr lang="fr-FR" sz="2400" b="1" dirty="0" smtClean="0"/>
              <a:t>staff and line </a:t>
            </a:r>
            <a:r>
              <a:rPr lang="fr-FR" sz="2400" dirty="0" smtClean="0"/>
              <a:t>» (staff : </a:t>
            </a:r>
            <a:r>
              <a:rPr lang="fr-FR" sz="2400" dirty="0" smtClean="0"/>
              <a:t>conseil </a:t>
            </a:r>
            <a:r>
              <a:rPr lang="fr-FR" sz="2400" dirty="0" smtClean="0"/>
              <a:t>– line : pouvoir de décision).. </a:t>
            </a:r>
          </a:p>
          <a:p>
            <a:endParaRPr lang="fr-FR" sz="2400" dirty="0" smtClean="0"/>
          </a:p>
        </p:txBody>
      </p:sp>
      <p:sp>
        <p:nvSpPr>
          <p:cNvPr id="7" name="Rectangle 6"/>
          <p:cNvSpPr/>
          <p:nvPr/>
        </p:nvSpPr>
        <p:spPr>
          <a:xfrm>
            <a:off x="222831" y="5517232"/>
            <a:ext cx="8726582" cy="108012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endParaRPr lang="fr-FR" sz="2400" dirty="0" smtClean="0"/>
          </a:p>
          <a:p>
            <a:pPr marL="285750" indent="-285750">
              <a:buFont typeface="Arial" pitchFamily="34" charset="0"/>
              <a:buChar char="•"/>
            </a:pPr>
            <a:r>
              <a:rPr lang="fr-FR" sz="2400" b="1" u="sng" dirty="0" smtClean="0">
                <a:solidFill>
                  <a:schemeClr val="bg1"/>
                </a:solidFill>
              </a:rPr>
              <a:t>Inconvénients : </a:t>
            </a:r>
            <a:r>
              <a:rPr lang="fr-FR" sz="2400" dirty="0" smtClean="0"/>
              <a:t>risque de relations difficiles entre les opérationnels et les fonctionnels. </a:t>
            </a:r>
            <a:endParaRPr lang="fr-FR" sz="2400" dirty="0">
              <a:solidFill>
                <a:schemeClr val="bg1"/>
              </a:solidFill>
            </a:endParaRPr>
          </a:p>
        </p:txBody>
      </p:sp>
    </p:spTree>
    <p:extLst>
      <p:ext uri="{BB962C8B-B14F-4D97-AF65-F5344CB8AC3E}">
        <p14:creationId xmlns:p14="http://schemas.microsoft.com/office/powerpoint/2010/main" val="27805811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1026</TotalTime>
  <Words>515</Words>
  <Application>Microsoft Office PowerPoint</Application>
  <PresentationFormat>Affichage à l'écran (4:3)</PresentationFormat>
  <Paragraphs>54</Paragraphs>
  <Slides>14</Slides>
  <Notes>1</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Module</vt:lpstr>
      <vt:lpstr>Dr. Soumia BOUZAHER  Cours du 2ième semestre  présenté pour les étudiants en deuxième année licence COP </vt:lpstr>
      <vt:lpstr>La structure d’une entreprise peut être définie comme l’ensemble des dispositifs par lesquels une entreprise répartit, organise, coordonne et contrôle ses activités.   L’ensemble de la structure d’une entreprise est représenté par un organigramme qui montre la répartition des domaines d’activité et de supervision/dépendance des différents agents, la direction</vt:lpstr>
      <vt:lpstr>Il existe plusieurs types de structures :  Structure hiérarchique  Structure fonctionnelle  Structure hiérarchico-fonctionnelle  Structure divisionnelle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Soumia BOUZAHER  Cours du 2ième semestre  présenté pour les étudiants en deuxième année licence COP</dc:title>
  <dc:creator>SOUMIA BOUZAHER</dc:creator>
  <cp:lastModifiedBy>SOUMIA BOUZAHER</cp:lastModifiedBy>
  <cp:revision>14</cp:revision>
  <dcterms:created xsi:type="dcterms:W3CDTF">2022-02-09T17:25:49Z</dcterms:created>
  <dcterms:modified xsi:type="dcterms:W3CDTF">2022-03-07T09:28:07Z</dcterms:modified>
</cp:coreProperties>
</file>