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3" r:id="rId3"/>
    <p:sldId id="274" r:id="rId4"/>
    <p:sldId id="281" r:id="rId5"/>
    <p:sldId id="282" r:id="rId6"/>
    <p:sldId id="275" r:id="rId7"/>
    <p:sldId id="276" r:id="rId8"/>
    <p:sldId id="277" r:id="rId9"/>
    <p:sldId id="278" r:id="rId10"/>
    <p:sldId id="283" r:id="rId11"/>
    <p:sldId id="284" r:id="rId12"/>
    <p:sldId id="279" r:id="rId13"/>
    <p:sldId id="280" r:id="rId14"/>
    <p:sldId id="285"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5128" autoAdjust="0"/>
  </p:normalViewPr>
  <p:slideViewPr>
    <p:cSldViewPr>
      <p:cViewPr varScale="1">
        <p:scale>
          <a:sx n="42" d="100"/>
          <a:sy n="42" d="100"/>
        </p:scale>
        <p:origin x="-76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86D64F-DBC5-4D57-9295-E376F35ECAA3}" type="datetimeFigureOut">
              <a:rPr lang="fr-FR" smtClean="0"/>
              <a:pPr/>
              <a:t>17/03/2022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C84F84-3677-47ED-8E7B-445E695B68B2}"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EC84F84-3677-47ED-8E7B-445E695B68B2}"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6076A5D-7D53-4571-8904-E3D66DF34EB7}" type="datetimeFigureOut">
              <a:rPr lang="fr-FR" smtClean="0"/>
              <a:pPr/>
              <a:t>17/03/2022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09725E-0B34-4BD6-AB17-5FE8ABBCCA4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6076A5D-7D53-4571-8904-E3D66DF34EB7}" type="datetimeFigureOut">
              <a:rPr lang="fr-FR" smtClean="0"/>
              <a:pPr/>
              <a:t>17/03/2022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09725E-0B34-4BD6-AB17-5FE8ABBCCA4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6076A5D-7D53-4571-8904-E3D66DF34EB7}" type="datetimeFigureOut">
              <a:rPr lang="fr-FR" smtClean="0"/>
              <a:pPr/>
              <a:t>17/03/2022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09725E-0B34-4BD6-AB17-5FE8ABBCCA4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6076A5D-7D53-4571-8904-E3D66DF34EB7}" type="datetimeFigureOut">
              <a:rPr lang="fr-FR" smtClean="0"/>
              <a:pPr/>
              <a:t>17/03/2022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09725E-0B34-4BD6-AB17-5FE8ABBCCA4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6076A5D-7D53-4571-8904-E3D66DF34EB7}" type="datetimeFigureOut">
              <a:rPr lang="fr-FR" smtClean="0"/>
              <a:pPr/>
              <a:t>17/03/2022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09725E-0B34-4BD6-AB17-5FE8ABBCCA4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6076A5D-7D53-4571-8904-E3D66DF34EB7}" type="datetimeFigureOut">
              <a:rPr lang="fr-FR" smtClean="0"/>
              <a:pPr/>
              <a:t>17/03/2022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09725E-0B34-4BD6-AB17-5FE8ABBCCA4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6076A5D-7D53-4571-8904-E3D66DF34EB7}" type="datetimeFigureOut">
              <a:rPr lang="fr-FR" smtClean="0"/>
              <a:pPr/>
              <a:t>17/03/2022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009725E-0B34-4BD6-AB17-5FE8ABBCCA4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6076A5D-7D53-4571-8904-E3D66DF34EB7}" type="datetimeFigureOut">
              <a:rPr lang="fr-FR" smtClean="0"/>
              <a:pPr/>
              <a:t>17/03/2022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009725E-0B34-4BD6-AB17-5FE8ABBCCA4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6076A5D-7D53-4571-8904-E3D66DF34EB7}" type="datetimeFigureOut">
              <a:rPr lang="fr-FR" smtClean="0"/>
              <a:pPr/>
              <a:t>17/03/2022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009725E-0B34-4BD6-AB17-5FE8ABBCCA4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6076A5D-7D53-4571-8904-E3D66DF34EB7}" type="datetimeFigureOut">
              <a:rPr lang="fr-FR" smtClean="0"/>
              <a:pPr/>
              <a:t>17/03/2022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09725E-0B34-4BD6-AB17-5FE8ABBCCA4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6076A5D-7D53-4571-8904-E3D66DF34EB7}" type="datetimeFigureOut">
              <a:rPr lang="fr-FR" smtClean="0"/>
              <a:pPr/>
              <a:t>17/03/2022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09725E-0B34-4BD6-AB17-5FE8ABBCCA4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076A5D-7D53-4571-8904-E3D66DF34EB7}" type="datetimeFigureOut">
              <a:rPr lang="fr-FR" smtClean="0"/>
              <a:pPr/>
              <a:t>17/03/2022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09725E-0B34-4BD6-AB17-5FE8ABBCCA4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محاضرات محاسبة عمومية</a:t>
            </a:r>
            <a:endParaRPr lang="fr-FR" dirty="0"/>
          </a:p>
        </p:txBody>
      </p:sp>
      <p:sp>
        <p:nvSpPr>
          <p:cNvPr id="3" name="Sous-titre 2"/>
          <p:cNvSpPr>
            <a:spLocks noGrp="1"/>
          </p:cNvSpPr>
          <p:nvPr>
            <p:ph type="subTitle" idx="1"/>
          </p:nvPr>
        </p:nvSpPr>
        <p:spPr/>
        <p:txBody>
          <a:bodyPr/>
          <a:lstStyle/>
          <a:p>
            <a:r>
              <a:rPr lang="ar-DZ" dirty="0" smtClean="0"/>
              <a:t>طلبة السنة الثالثة محاسبة وجباية</a:t>
            </a:r>
          </a:p>
          <a:p>
            <a:r>
              <a:rPr lang="ar-DZ" dirty="0" smtClean="0"/>
              <a:t>الاستاذة زعرور نعيمة</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7143776"/>
          </a:xfrm>
        </p:spPr>
        <p:txBody>
          <a:bodyPr>
            <a:normAutofit/>
          </a:bodyPr>
          <a:lstStyle/>
          <a:p>
            <a:pPr lvl="0" algn="just" rtl="1"/>
            <a:endParaRPr lang="ar-DZ" b="1" dirty="0" smtClean="0">
              <a:latin typeface="Traditional Arabic" pitchFamily="18" charset="-78"/>
              <a:cs typeface="Traditional Arabic" pitchFamily="18" charset="-78"/>
            </a:endParaRPr>
          </a:p>
          <a:p>
            <a:pPr lvl="0" algn="just" rtl="1"/>
            <a:r>
              <a:rPr lang="ar-DZ" sz="4800" dirty="0" smtClean="0">
                <a:latin typeface="Traditional Arabic" pitchFamily="18" charset="-78"/>
                <a:cs typeface="Traditional Arabic" pitchFamily="18" charset="-78"/>
              </a:rPr>
              <a:t>وثيقة محاسبية.</a:t>
            </a:r>
            <a:endParaRPr lang="fr-FR" sz="4800" dirty="0" smtClean="0">
              <a:latin typeface="Traditional Arabic" pitchFamily="18" charset="-78"/>
              <a:cs typeface="Traditional Arabic" pitchFamily="18" charset="-78"/>
            </a:endParaRPr>
          </a:p>
          <a:p>
            <a:pPr lvl="0" algn="just" rtl="1"/>
            <a:r>
              <a:rPr lang="ar-DZ" sz="4800" dirty="0" smtClean="0">
                <a:latin typeface="Traditional Arabic" pitchFamily="18" charset="-78"/>
                <a:cs typeface="Traditional Arabic" pitchFamily="18" charset="-78"/>
              </a:rPr>
              <a:t>فعل تقديري وتوقعي.</a:t>
            </a:r>
            <a:endParaRPr lang="fr-FR" sz="4800" dirty="0" smtClean="0">
              <a:latin typeface="Traditional Arabic" pitchFamily="18" charset="-78"/>
              <a:cs typeface="Traditional Arabic" pitchFamily="18" charset="-78"/>
            </a:endParaRPr>
          </a:p>
          <a:p>
            <a:pPr lvl="0" algn="just" rtl="1"/>
            <a:r>
              <a:rPr lang="ar-DZ" sz="4800" dirty="0" smtClean="0">
                <a:latin typeface="Traditional Arabic" pitchFamily="18" charset="-78"/>
                <a:cs typeface="Traditional Arabic" pitchFamily="18" charset="-78"/>
              </a:rPr>
              <a:t>أداة مساعدة على </a:t>
            </a:r>
            <a:r>
              <a:rPr lang="ar-DZ" sz="4800" dirty="0" err="1" smtClean="0">
                <a:latin typeface="Traditional Arabic" pitchFamily="18" charset="-78"/>
                <a:cs typeface="Traditional Arabic" pitchFamily="18" charset="-78"/>
              </a:rPr>
              <a:t>ااتخاذ</a:t>
            </a:r>
            <a:r>
              <a:rPr lang="ar-DZ" sz="4800" dirty="0" smtClean="0">
                <a:latin typeface="Traditional Arabic" pitchFamily="18" charset="-78"/>
                <a:cs typeface="Traditional Arabic" pitchFamily="18" charset="-78"/>
              </a:rPr>
              <a:t>  القرارات.</a:t>
            </a:r>
            <a:endParaRPr lang="fr-FR" sz="4800" dirty="0" smtClean="0">
              <a:latin typeface="Traditional Arabic" pitchFamily="18" charset="-78"/>
              <a:cs typeface="Traditional Arabic" pitchFamily="18" charset="-78"/>
            </a:endParaRPr>
          </a:p>
          <a:p>
            <a:pPr lvl="0" algn="just" rtl="1"/>
            <a:r>
              <a:rPr lang="ar-DZ" sz="4800" dirty="0" smtClean="0">
                <a:latin typeface="Traditional Arabic" pitchFamily="18" charset="-78"/>
                <a:cs typeface="Traditional Arabic" pitchFamily="18" charset="-78"/>
              </a:rPr>
              <a:t>قاعدة لمراقبة الأداء</a:t>
            </a:r>
            <a:r>
              <a:rPr lang="ar-DZ" sz="4800" dirty="0" smtClean="0">
                <a:latin typeface="Traditional Arabic" pitchFamily="18" charset="-78"/>
                <a:cs typeface="Traditional Arabic" pitchFamily="18" charset="-78"/>
              </a:rPr>
              <a:t>.</a:t>
            </a:r>
            <a:endParaRPr lang="fr-FR" sz="4800" dirty="0" smtClean="0">
              <a:latin typeface="Traditional Arabic" pitchFamily="18" charset="-78"/>
              <a:cs typeface="Traditional Arabic" pitchFamily="18" charset="-78"/>
            </a:endParaRPr>
          </a:p>
          <a:p>
            <a:endParaRPr lang="fr-FR" sz="4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126163"/>
          </a:xfrm>
        </p:spPr>
        <p:txBody>
          <a:bodyPr/>
          <a:lstStyle/>
          <a:p>
            <a:pPr algn="ctr" rtl="1"/>
            <a:r>
              <a:rPr lang="ar-DZ" b="1" u="sng" dirty="0" smtClean="0">
                <a:latin typeface="Traditional Arabic" pitchFamily="18" charset="-78"/>
                <a:cs typeface="Traditional Arabic" pitchFamily="18" charset="-78"/>
              </a:rPr>
              <a:t> </a:t>
            </a:r>
            <a:r>
              <a:rPr lang="ar-DZ" b="1" u="sng" dirty="0" smtClean="0">
                <a:latin typeface="Traditional Arabic" pitchFamily="18" charset="-78"/>
                <a:cs typeface="Traditional Arabic" pitchFamily="18" charset="-78"/>
              </a:rPr>
              <a:t>2. </a:t>
            </a:r>
            <a:r>
              <a:rPr lang="ar-DZ" sz="3600" b="1" u="sng" dirty="0" smtClean="0">
                <a:latin typeface="Traditional Arabic" pitchFamily="18" charset="-78"/>
                <a:cs typeface="Traditional Arabic" pitchFamily="18" charset="-78"/>
              </a:rPr>
              <a:t>أهداف </a:t>
            </a:r>
            <a:r>
              <a:rPr lang="ar-DZ" sz="3600" b="1" u="sng" dirty="0" smtClean="0">
                <a:latin typeface="Traditional Arabic" pitchFamily="18" charset="-78"/>
                <a:cs typeface="Traditional Arabic" pitchFamily="18" charset="-78"/>
              </a:rPr>
              <a:t>الميزانية العامة: </a:t>
            </a:r>
            <a:endParaRPr lang="fr-FR" sz="3600" b="1" u="sng" dirty="0" smtClean="0">
              <a:latin typeface="Traditional Arabic" pitchFamily="18" charset="-78"/>
              <a:cs typeface="Traditional Arabic" pitchFamily="18" charset="-78"/>
            </a:endParaRPr>
          </a:p>
          <a:p>
            <a:pPr algn="just" rtl="1"/>
            <a:r>
              <a:rPr lang="ar-DZ" sz="3600" dirty="0" smtClean="0">
                <a:latin typeface="Traditional Arabic" pitchFamily="18" charset="-78"/>
                <a:cs typeface="Traditional Arabic" pitchFamily="18" charset="-78"/>
              </a:rPr>
              <a:t>تتلخص الأهداف التي تحققها ميزانية الدولة فيما يلي:</a:t>
            </a:r>
            <a:endParaRPr lang="fr-FR" sz="3600" dirty="0" smtClean="0">
              <a:latin typeface="Traditional Arabic" pitchFamily="18" charset="-78"/>
              <a:cs typeface="Traditional Arabic" pitchFamily="18" charset="-78"/>
            </a:endParaRPr>
          </a:p>
          <a:p>
            <a:pPr lvl="0" algn="just" rtl="1"/>
            <a:r>
              <a:rPr lang="ar-DZ" sz="3600" b="1" dirty="0" smtClean="0">
                <a:latin typeface="Traditional Arabic" pitchFamily="18" charset="-78"/>
                <a:cs typeface="Traditional Arabic" pitchFamily="18" charset="-78"/>
              </a:rPr>
              <a:t>أهداف تخطيطية:</a:t>
            </a:r>
            <a:r>
              <a:rPr lang="ar-DZ" sz="3600" dirty="0" smtClean="0">
                <a:latin typeface="Traditional Arabic" pitchFamily="18" charset="-78"/>
                <a:cs typeface="Traditional Arabic" pitchFamily="18" charset="-78"/>
              </a:rPr>
              <a:t> وتتمثل في تحديد احتياطات الوحدات العمومية خلال الفترة القادمة، وتحديد الوسائل اللازمة لتنفيذ هذه الاحتياجات.</a:t>
            </a:r>
            <a:endParaRPr lang="fr-FR" sz="3600" dirty="0" smtClean="0">
              <a:latin typeface="Traditional Arabic" pitchFamily="18" charset="-78"/>
              <a:cs typeface="Traditional Arabic" pitchFamily="18" charset="-78"/>
            </a:endParaRPr>
          </a:p>
          <a:p>
            <a:pPr lvl="0" algn="just" rtl="1"/>
            <a:r>
              <a:rPr lang="ar-DZ" sz="3600" b="1" dirty="0" smtClean="0">
                <a:latin typeface="Traditional Arabic" pitchFamily="18" charset="-78"/>
                <a:cs typeface="Traditional Arabic" pitchFamily="18" charset="-78"/>
              </a:rPr>
              <a:t>أهداف إدارية: </a:t>
            </a:r>
            <a:r>
              <a:rPr lang="ar-DZ" sz="3600" dirty="0" smtClean="0">
                <a:latin typeface="Traditional Arabic" pitchFamily="18" charset="-78"/>
                <a:cs typeface="Traditional Arabic" pitchFamily="18" charset="-78"/>
              </a:rPr>
              <a:t>حيث تتم ترجمة الأهداف التخطيطية إلى مشروعات وأنشطة محددة وتصميم الوحدات </a:t>
            </a:r>
            <a:r>
              <a:rPr lang="ar-DZ" sz="3600" dirty="0" err="1" smtClean="0">
                <a:latin typeface="Traditional Arabic" pitchFamily="18" charset="-78"/>
                <a:cs typeface="Traditional Arabic" pitchFamily="18" charset="-78"/>
              </a:rPr>
              <a:t>الادارية</a:t>
            </a:r>
            <a:r>
              <a:rPr lang="ar-DZ" sz="3600" dirty="0" smtClean="0">
                <a:latin typeface="Traditional Arabic" pitchFamily="18" charset="-78"/>
                <a:cs typeface="Traditional Arabic" pitchFamily="18" charset="-78"/>
              </a:rPr>
              <a:t> التي تتولى تنفيذ تلك البرامج.</a:t>
            </a:r>
            <a:endParaRPr lang="fr-FR" sz="3600" dirty="0" smtClean="0">
              <a:latin typeface="Traditional Arabic" pitchFamily="18" charset="-78"/>
              <a:cs typeface="Traditional Arabic" pitchFamily="18" charset="-78"/>
            </a:endParaRPr>
          </a:p>
          <a:p>
            <a:pPr lvl="0" algn="just" rtl="1"/>
            <a:r>
              <a:rPr lang="ar-DZ" sz="3600" b="1" dirty="0" smtClean="0">
                <a:latin typeface="Traditional Arabic" pitchFamily="18" charset="-78"/>
                <a:cs typeface="Traditional Arabic" pitchFamily="18" charset="-78"/>
              </a:rPr>
              <a:t>أهداف رقابية:</a:t>
            </a:r>
            <a:r>
              <a:rPr lang="ar-DZ" sz="3600" dirty="0" smtClean="0">
                <a:latin typeface="Traditional Arabic" pitchFamily="18" charset="-78"/>
                <a:cs typeface="Traditional Arabic" pitchFamily="18" charset="-78"/>
              </a:rPr>
              <a:t> من خلال متابعة وقياس الأداء الفعلي للبرامج والأنشطة الحكومية، عن طريق ربط الموظفين المنفذين بالسياسات والخطط التي وضعت لهذا الغرض.</a:t>
            </a:r>
            <a:endParaRPr lang="fr-FR" sz="3600" dirty="0" smtClean="0">
              <a:latin typeface="Traditional Arabic" pitchFamily="18" charset="-78"/>
              <a:cs typeface="Traditional Arabic" pitchFamily="18" charset="-78"/>
            </a:endParaRPr>
          </a:p>
          <a:p>
            <a:pPr algn="just"/>
            <a:endParaRPr lang="fr-FR" sz="3600" dirty="0">
              <a:latin typeface="Traditional Arabic" pitchFamily="18" charset="-78"/>
              <a:cs typeface="Traditional Arabic" pitchFamily="18"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bg1">
              <a:lumMod val="85000"/>
            </a:schemeClr>
          </a:solidFill>
        </p:spPr>
        <p:txBody>
          <a:bodyPr>
            <a:normAutofit/>
          </a:bodyPr>
          <a:lstStyle/>
          <a:p>
            <a:r>
              <a:rPr lang="ar-DZ" b="1" dirty="0" smtClean="0">
                <a:latin typeface="Traditional Arabic" pitchFamily="18" charset="-78"/>
                <a:cs typeface="Traditional Arabic" pitchFamily="18" charset="-78"/>
              </a:rPr>
              <a:t>سادسا: أنواع الميزانيات العمومية</a:t>
            </a:r>
            <a:endParaRPr lang="fr-FR" dirty="0"/>
          </a:p>
        </p:txBody>
      </p:sp>
      <p:sp>
        <p:nvSpPr>
          <p:cNvPr id="3" name="Espace réservé du contenu 2"/>
          <p:cNvSpPr>
            <a:spLocks noGrp="1"/>
          </p:cNvSpPr>
          <p:nvPr>
            <p:ph idx="1"/>
          </p:nvPr>
        </p:nvSpPr>
        <p:spPr/>
        <p:txBody>
          <a:bodyPr>
            <a:normAutofit/>
          </a:bodyPr>
          <a:lstStyle/>
          <a:p>
            <a:pPr algn="just" rtl="1">
              <a:buNone/>
            </a:pPr>
            <a:r>
              <a:rPr lang="ar-DZ" sz="4000" dirty="0" smtClean="0">
                <a:latin typeface="Traditional Arabic" pitchFamily="18" charset="-78"/>
                <a:cs typeface="Traditional Arabic" pitchFamily="18" charset="-78"/>
              </a:rPr>
              <a:t>ومن بين أنواع الميزانيات العمومية نجد:</a:t>
            </a:r>
            <a:endParaRPr lang="fr-FR" sz="4000" dirty="0" smtClean="0">
              <a:latin typeface="Traditional Arabic" pitchFamily="18" charset="-78"/>
              <a:cs typeface="Traditional Arabic" pitchFamily="18" charset="-78"/>
            </a:endParaRPr>
          </a:p>
          <a:p>
            <a:pPr lvl="0" algn="just" rtl="1"/>
            <a:r>
              <a:rPr lang="ar-DZ" sz="4000" dirty="0" smtClean="0">
                <a:latin typeface="Traditional Arabic" pitchFamily="18" charset="-78"/>
                <a:cs typeface="Traditional Arabic" pitchFamily="18" charset="-78"/>
              </a:rPr>
              <a:t>الميزانيات الملحقة.</a:t>
            </a:r>
            <a:endParaRPr lang="fr-FR" sz="4000" dirty="0" smtClean="0">
              <a:latin typeface="Traditional Arabic" pitchFamily="18" charset="-78"/>
              <a:cs typeface="Traditional Arabic" pitchFamily="18" charset="-78"/>
            </a:endParaRPr>
          </a:p>
          <a:p>
            <a:pPr lvl="0" algn="just" rtl="1"/>
            <a:r>
              <a:rPr lang="ar-DZ" sz="4000" dirty="0" smtClean="0">
                <a:latin typeface="Traditional Arabic" pitchFamily="18" charset="-78"/>
                <a:cs typeface="Traditional Arabic" pitchFamily="18" charset="-78"/>
              </a:rPr>
              <a:t>ميزانيات الجماعات المحلية (البلدية والولاية) وميزانية الهيئات العمومية.</a:t>
            </a:r>
            <a:endParaRPr lang="fr-FR" sz="4000" dirty="0" smtClean="0">
              <a:latin typeface="Traditional Arabic" pitchFamily="18" charset="-78"/>
              <a:cs typeface="Traditional Arabic" pitchFamily="18" charset="-78"/>
            </a:endParaRPr>
          </a:p>
          <a:p>
            <a:pPr lvl="0" algn="just" rtl="1"/>
            <a:r>
              <a:rPr lang="ar-DZ" sz="4000" dirty="0" smtClean="0">
                <a:latin typeface="Traditional Arabic" pitchFamily="18" charset="-78"/>
                <a:cs typeface="Traditional Arabic" pitchFamily="18" charset="-78"/>
              </a:rPr>
              <a:t>ميزانية استثنائية تخص المشروعات العامة ونفقات الأشغال العمومية ونفقات مجابهة الكوارث. </a:t>
            </a:r>
            <a:endParaRPr lang="fr-FR" sz="4000" dirty="0" smtClean="0">
              <a:latin typeface="Traditional Arabic" pitchFamily="18" charset="-78"/>
              <a:cs typeface="Traditional Arabic" pitchFamily="18" charset="-78"/>
            </a:endParaRPr>
          </a:p>
          <a:p>
            <a:endParaRPr lang="fr-FR" sz="4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bg1">
              <a:lumMod val="85000"/>
            </a:schemeClr>
          </a:solidFill>
        </p:spPr>
        <p:txBody>
          <a:bodyPr>
            <a:normAutofit/>
          </a:bodyPr>
          <a:lstStyle/>
          <a:p>
            <a:r>
              <a:rPr lang="ar-DZ" b="1" dirty="0" smtClean="0">
                <a:latin typeface="Traditional Arabic" pitchFamily="18" charset="-78"/>
                <a:cs typeface="Traditional Arabic" pitchFamily="18" charset="-78"/>
              </a:rPr>
              <a:t>سابعا: مراحل تنفيذ الميزانية العمومية</a:t>
            </a:r>
            <a:endParaRPr lang="fr-FR" dirty="0"/>
          </a:p>
        </p:txBody>
      </p:sp>
      <p:sp>
        <p:nvSpPr>
          <p:cNvPr id="3" name="Espace réservé du contenu 2"/>
          <p:cNvSpPr>
            <a:spLocks noGrp="1"/>
          </p:cNvSpPr>
          <p:nvPr>
            <p:ph idx="1"/>
          </p:nvPr>
        </p:nvSpPr>
        <p:spPr>
          <a:xfrm>
            <a:off x="0" y="1600200"/>
            <a:ext cx="9144000" cy="5257800"/>
          </a:xfrm>
        </p:spPr>
        <p:txBody>
          <a:bodyPr>
            <a:normAutofit/>
          </a:bodyPr>
          <a:lstStyle/>
          <a:p>
            <a:pPr algn="just" rtl="1"/>
            <a:r>
              <a:rPr lang="ar-DZ" sz="3600" dirty="0" smtClean="0">
                <a:latin typeface="Traditional Arabic" pitchFamily="18" charset="-78"/>
                <a:cs typeface="Traditional Arabic" pitchFamily="18" charset="-78"/>
              </a:rPr>
              <a:t>يتولى أعوان المحاسبة العمومية (الآمر بالصرف والمحاسب العمومي) تنفيذ الميزانية العامة وكذا العمليات المالية طبقا لأحكام القانون 90-21 المتعلق بالمحاسبة العمومية وذلك مجسد في المواد من 23 إلى 57 من نفس </a:t>
            </a:r>
            <a:r>
              <a:rPr lang="ar-DZ" sz="3600" dirty="0" smtClean="0">
                <a:latin typeface="Traditional Arabic" pitchFamily="18" charset="-78"/>
                <a:cs typeface="Traditional Arabic" pitchFamily="18" charset="-78"/>
              </a:rPr>
              <a:t>القانون.</a:t>
            </a:r>
          </a:p>
          <a:p>
            <a:pPr lvl="0" algn="just" rtl="1">
              <a:buNone/>
            </a:pPr>
            <a:r>
              <a:rPr lang="ar-DZ" sz="3600" b="1" dirty="0" smtClean="0">
                <a:latin typeface="Traditional Arabic" pitchFamily="18" charset="-78"/>
                <a:cs typeface="Traditional Arabic" pitchFamily="18" charset="-78"/>
              </a:rPr>
              <a:t>1. </a:t>
            </a:r>
            <a:r>
              <a:rPr lang="ar-DZ" sz="3600" b="1" dirty="0" err="1" smtClean="0">
                <a:latin typeface="Traditional Arabic" pitchFamily="18" charset="-78"/>
                <a:cs typeface="Traditional Arabic" pitchFamily="18" charset="-78"/>
              </a:rPr>
              <a:t>الاجراءات</a:t>
            </a:r>
            <a:r>
              <a:rPr lang="ar-DZ" sz="3600" b="1" dirty="0" smtClean="0">
                <a:latin typeface="Traditional Arabic" pitchFamily="18" charset="-78"/>
                <a:cs typeface="Traditional Arabic" pitchFamily="18" charset="-78"/>
              </a:rPr>
              <a:t> </a:t>
            </a:r>
            <a:r>
              <a:rPr lang="ar-DZ" sz="3600" b="1" dirty="0" smtClean="0">
                <a:latin typeface="Traditional Arabic" pitchFamily="18" charset="-78"/>
                <a:cs typeface="Traditional Arabic" pitchFamily="18" charset="-78"/>
              </a:rPr>
              <a:t>التي تسبق تنفيذ الميزانية:</a:t>
            </a:r>
            <a:endParaRPr lang="fr-FR" sz="3600" dirty="0" smtClean="0">
              <a:latin typeface="Traditional Arabic" pitchFamily="18" charset="-78"/>
              <a:cs typeface="Traditional Arabic" pitchFamily="18" charset="-78"/>
            </a:endParaRPr>
          </a:p>
          <a:p>
            <a:pPr algn="just" rtl="1"/>
            <a:r>
              <a:rPr lang="ar-DZ" sz="3600" dirty="0" smtClean="0">
                <a:latin typeface="Traditional Arabic" pitchFamily="18" charset="-78"/>
                <a:cs typeface="Traditional Arabic" pitchFamily="18" charset="-78"/>
              </a:rPr>
              <a:t>بعد استلام </a:t>
            </a:r>
            <a:r>
              <a:rPr lang="ar-DZ" sz="3600" dirty="0" err="1" smtClean="0">
                <a:latin typeface="Traditional Arabic" pitchFamily="18" charset="-78"/>
                <a:cs typeface="Traditional Arabic" pitchFamily="18" charset="-78"/>
              </a:rPr>
              <a:t>الاعتمادات</a:t>
            </a:r>
            <a:r>
              <a:rPr lang="ar-DZ" sz="3600" dirty="0" smtClean="0">
                <a:latin typeface="Traditional Arabic" pitchFamily="18" charset="-78"/>
                <a:cs typeface="Traditional Arabic" pitchFamily="18" charset="-78"/>
              </a:rPr>
              <a:t> المخصصة على شكل مبالغ إجمالية لأبواب الميزانية، يقوم الآمر بالصرف مع إطارات الهيئة العمومية بتوزيع هذه المبالغ الإجمالية على مواد كل باب، وهذا التقسيم يكون على أساس التقديرات السابقة والمعطيات الحالية سواء تعلق الأمر بنفقات المستخدمين أو نفقات تسيير المصالح</a:t>
            </a:r>
            <a:endParaRPr lang="fr-FR" sz="3600" dirty="0">
              <a:latin typeface="Traditional Arabic" pitchFamily="18" charset="-78"/>
              <a:cs typeface="Traditional Arabic" pitchFamily="18"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357958"/>
          </a:xfrm>
        </p:spPr>
        <p:txBody>
          <a:bodyPr>
            <a:normAutofit/>
          </a:bodyPr>
          <a:lstStyle/>
          <a:p>
            <a:pPr rtl="1"/>
            <a:endParaRPr lang="fr-FR" dirty="0" smtClean="0"/>
          </a:p>
          <a:p>
            <a:pPr algn="just" rtl="1"/>
            <a:r>
              <a:rPr lang="ar-DZ" dirty="0" smtClean="0">
                <a:latin typeface="Traditional Arabic" pitchFamily="18" charset="-78"/>
                <a:cs typeface="Traditional Arabic" pitchFamily="18" charset="-78"/>
              </a:rPr>
              <a:t>وبعد </a:t>
            </a:r>
            <a:r>
              <a:rPr lang="ar-DZ" dirty="0" smtClean="0">
                <a:latin typeface="Traditional Arabic" pitchFamily="18" charset="-78"/>
                <a:cs typeface="Traditional Arabic" pitchFamily="18" charset="-78"/>
              </a:rPr>
              <a:t>الانتهاء من هذه العملية، تعرض الميزانية على مجلس الإدارة لمناقشتها والتصديق عليها، ثم تقوم السلطة الوصية والوالي وأجهزة الرقابة بالتصديق عليها، ثم وضع تأشيرة التصديق لتصبح الميزانية جاهزة للتنفيذ الفعلي من جانب تحصيل </a:t>
            </a:r>
            <a:r>
              <a:rPr lang="ar-DZ" dirty="0" err="1" smtClean="0">
                <a:latin typeface="Traditional Arabic" pitchFamily="18" charset="-78"/>
                <a:cs typeface="Traditional Arabic" pitchFamily="18" charset="-78"/>
              </a:rPr>
              <a:t>الايرادات</a:t>
            </a:r>
            <a:r>
              <a:rPr lang="ar-DZ" dirty="0" smtClean="0">
                <a:latin typeface="Traditional Arabic" pitchFamily="18" charset="-78"/>
                <a:cs typeface="Traditional Arabic" pitchFamily="18" charset="-78"/>
              </a:rPr>
              <a:t> ودفع </a:t>
            </a:r>
            <a:r>
              <a:rPr lang="ar-DZ" dirty="0" smtClean="0">
                <a:latin typeface="Traditional Arabic" pitchFamily="18" charset="-78"/>
                <a:cs typeface="Traditional Arabic" pitchFamily="18" charset="-78"/>
              </a:rPr>
              <a:t>النفقات.</a:t>
            </a:r>
          </a:p>
          <a:p>
            <a:pPr lvl="0" algn="r" rtl="1">
              <a:buNone/>
            </a:pPr>
            <a:r>
              <a:rPr lang="ar-DZ" b="1" dirty="0" smtClean="0">
                <a:latin typeface="Traditional Arabic" pitchFamily="18" charset="-78"/>
                <a:cs typeface="Traditional Arabic" pitchFamily="18" charset="-78"/>
              </a:rPr>
              <a:t>2. </a:t>
            </a:r>
            <a:r>
              <a:rPr lang="ar-DZ" b="1" dirty="0" err="1" smtClean="0">
                <a:latin typeface="Traditional Arabic" pitchFamily="18" charset="-78"/>
                <a:cs typeface="Traditional Arabic" pitchFamily="18" charset="-78"/>
              </a:rPr>
              <a:t>اجراءات</a:t>
            </a:r>
            <a:r>
              <a:rPr lang="ar-DZ" b="1" dirty="0" smtClean="0">
                <a:latin typeface="Traditional Arabic" pitchFamily="18" charset="-78"/>
                <a:cs typeface="Traditional Arabic" pitchFamily="18" charset="-78"/>
              </a:rPr>
              <a:t> </a:t>
            </a:r>
            <a:r>
              <a:rPr lang="ar-DZ" b="1" dirty="0" smtClean="0">
                <a:latin typeface="Traditional Arabic" pitchFamily="18" charset="-78"/>
                <a:cs typeface="Traditional Arabic" pitchFamily="18" charset="-78"/>
              </a:rPr>
              <a:t>تنفيذ الميزانية العامة للدولة</a:t>
            </a:r>
            <a:r>
              <a:rPr lang="ar-DZ" b="1" dirty="0" smtClean="0">
                <a:latin typeface="Traditional Arabic" pitchFamily="18" charset="-78"/>
                <a:cs typeface="Traditional Arabic" pitchFamily="18" charset="-78"/>
              </a:rPr>
              <a:t>:</a:t>
            </a:r>
            <a:endParaRPr lang="fr-FR" dirty="0" smtClean="0">
              <a:latin typeface="Traditional Arabic" pitchFamily="18" charset="-78"/>
              <a:cs typeface="Traditional Arabic" pitchFamily="18" charset="-78"/>
            </a:endParaRPr>
          </a:p>
          <a:p>
            <a:pPr algn="just" rtl="1"/>
            <a:r>
              <a:rPr lang="ar-DZ" dirty="0" smtClean="0">
                <a:latin typeface="Traditional Arabic" pitchFamily="18" charset="-78"/>
                <a:cs typeface="Traditional Arabic" pitchFamily="18" charset="-78"/>
              </a:rPr>
              <a:t>إن تنفيذ الميزانية هو الإجراء الذي يحرك عناصر الميزانية من جهة، وعناصر الحساب </a:t>
            </a:r>
            <a:r>
              <a:rPr lang="ar-DZ" dirty="0" err="1" smtClean="0">
                <a:latin typeface="Traditional Arabic" pitchFamily="18" charset="-78"/>
                <a:cs typeface="Traditional Arabic" pitchFamily="18" charset="-78"/>
              </a:rPr>
              <a:t>منجهة</a:t>
            </a:r>
            <a:r>
              <a:rPr lang="ar-DZ" dirty="0" smtClean="0">
                <a:latin typeface="Traditional Arabic" pitchFamily="18" charset="-78"/>
                <a:cs typeface="Traditional Arabic" pitchFamily="18" charset="-78"/>
              </a:rPr>
              <a:t> أخرى سواء تعلق الأمر بصرف </a:t>
            </a:r>
            <a:r>
              <a:rPr lang="ar-DZ" dirty="0" err="1" smtClean="0">
                <a:latin typeface="Traditional Arabic" pitchFamily="18" charset="-78"/>
                <a:cs typeface="Traditional Arabic" pitchFamily="18" charset="-78"/>
              </a:rPr>
              <a:t>الإعتمادات</a:t>
            </a:r>
            <a:r>
              <a:rPr lang="ar-DZ" dirty="0" smtClean="0">
                <a:latin typeface="Traditional Arabic" pitchFamily="18" charset="-78"/>
                <a:cs typeface="Traditional Arabic" pitchFamily="18" charset="-78"/>
              </a:rPr>
              <a:t> أو تحصيل الإيرادات، ويكون بتدخل كل من الآمر بالصرف من جهة والمحاسب العمومي من جهة أخرى كل حسب مهامه </a:t>
            </a:r>
            <a:r>
              <a:rPr lang="ar-DZ" dirty="0" smtClean="0">
                <a:latin typeface="Traditional Arabic" pitchFamily="18" charset="-78"/>
                <a:cs typeface="Traditional Arabic" pitchFamily="18" charset="-78"/>
              </a:rPr>
              <a:t>وصلاحياته</a:t>
            </a:r>
          </a:p>
          <a:p>
            <a:pPr algn="just" rtl="1">
              <a:buNone/>
            </a:pPr>
            <a:endParaRPr lang="fr-FR" dirty="0">
              <a:latin typeface="Traditional Arabic" pitchFamily="18" charset="-78"/>
              <a:cs typeface="Traditional Arabic"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bg1">
              <a:lumMod val="85000"/>
            </a:schemeClr>
          </a:solidFill>
        </p:spPr>
        <p:txBody>
          <a:bodyPr/>
          <a:lstStyle/>
          <a:p>
            <a:r>
              <a:rPr lang="ar-DZ" b="1" dirty="0" smtClean="0"/>
              <a:t>المحور الثاني: ميزانية الدولة</a:t>
            </a:r>
            <a:endParaRPr lang="fr-FR" b="1" dirty="0"/>
          </a:p>
        </p:txBody>
      </p:sp>
      <p:graphicFrame>
        <p:nvGraphicFramePr>
          <p:cNvPr id="4" name="Espace réservé du contenu 3"/>
          <p:cNvGraphicFramePr>
            <a:graphicFrameLocks noGrp="1"/>
          </p:cNvGraphicFramePr>
          <p:nvPr>
            <p:ph idx="1"/>
          </p:nvPr>
        </p:nvGraphicFramePr>
        <p:xfrm>
          <a:off x="457200" y="1600200"/>
          <a:ext cx="8229600" cy="4907280"/>
        </p:xfrm>
        <a:graphic>
          <a:graphicData uri="http://schemas.openxmlformats.org/drawingml/2006/table">
            <a:tbl>
              <a:tblPr firstRow="1" bandRow="1">
                <a:tableStyleId>{5C22544A-7EE6-4342-B048-85BDC9FD1C3A}</a:tableStyleId>
              </a:tblPr>
              <a:tblGrid>
                <a:gridCol w="8229600"/>
              </a:tblGrid>
              <a:tr h="370840">
                <a:tc>
                  <a:txBody>
                    <a:bodyPr/>
                    <a:lstStyle/>
                    <a:p>
                      <a:pPr algn="r"/>
                      <a:r>
                        <a:rPr lang="ar-DZ" sz="4000" b="1" dirty="0" smtClean="0">
                          <a:solidFill>
                            <a:schemeClr val="tx1"/>
                          </a:solidFill>
                          <a:latin typeface="Traditional Arabic" pitchFamily="18" charset="-78"/>
                          <a:cs typeface="Traditional Arabic" pitchFamily="18" charset="-78"/>
                        </a:rPr>
                        <a:t>أولا:تعريف</a:t>
                      </a:r>
                      <a:r>
                        <a:rPr lang="ar-DZ" sz="4000" b="1" baseline="0" dirty="0" smtClean="0">
                          <a:solidFill>
                            <a:schemeClr val="tx1"/>
                          </a:solidFill>
                          <a:latin typeface="Traditional Arabic" pitchFamily="18" charset="-78"/>
                          <a:cs typeface="Traditional Arabic" pitchFamily="18" charset="-78"/>
                        </a:rPr>
                        <a:t> ميزانية الدولة</a:t>
                      </a:r>
                      <a:endParaRPr lang="fr-FR" sz="4000" b="1" dirty="0">
                        <a:solidFill>
                          <a:schemeClr val="tx1"/>
                        </a:solidFill>
                        <a:latin typeface="Traditional Arabic" pitchFamily="18" charset="-78"/>
                        <a:cs typeface="Traditional Arabic" pitchFamily="18" charset="-78"/>
                      </a:endParaRPr>
                    </a:p>
                  </a:txBody>
                  <a:tcPr/>
                </a:tc>
              </a:tr>
              <a:tr h="370840">
                <a:tc>
                  <a:txBody>
                    <a:bodyPr/>
                    <a:lstStyle/>
                    <a:p>
                      <a:pPr algn="r"/>
                      <a:r>
                        <a:rPr lang="ar-DZ" sz="4000" b="1" dirty="0" smtClean="0">
                          <a:latin typeface="Traditional Arabic" pitchFamily="18" charset="-78"/>
                          <a:cs typeface="Traditional Arabic" pitchFamily="18" charset="-78"/>
                        </a:rPr>
                        <a:t>ثانيا:</a:t>
                      </a:r>
                      <a:r>
                        <a:rPr lang="ar-DZ" sz="4000" b="1" baseline="0" dirty="0" smtClean="0">
                          <a:latin typeface="Traditional Arabic" pitchFamily="18" charset="-78"/>
                          <a:cs typeface="Traditional Arabic" pitchFamily="18" charset="-78"/>
                        </a:rPr>
                        <a:t> مبادئ إعداد ميزانية الدولة</a:t>
                      </a:r>
                      <a:endParaRPr lang="fr-FR" sz="4000" b="1" dirty="0">
                        <a:latin typeface="Traditional Arabic" pitchFamily="18" charset="-78"/>
                        <a:cs typeface="Traditional Arabic" pitchFamily="18" charset="-78"/>
                      </a:endParaRPr>
                    </a:p>
                  </a:txBody>
                  <a:tcPr/>
                </a:tc>
              </a:tr>
              <a:tr h="370840">
                <a:tc>
                  <a:txBody>
                    <a:bodyPr/>
                    <a:lstStyle/>
                    <a:p>
                      <a:pPr algn="r"/>
                      <a:r>
                        <a:rPr lang="ar-DZ" sz="4000" b="1" dirty="0" smtClean="0">
                          <a:latin typeface="Traditional Arabic" pitchFamily="18" charset="-78"/>
                          <a:cs typeface="Traditional Arabic" pitchFamily="18" charset="-78"/>
                        </a:rPr>
                        <a:t>ثالثا: مكونات</a:t>
                      </a:r>
                      <a:r>
                        <a:rPr lang="ar-DZ" sz="4000" b="1" baseline="0" dirty="0" smtClean="0">
                          <a:latin typeface="Traditional Arabic" pitchFamily="18" charset="-78"/>
                          <a:cs typeface="Traditional Arabic" pitchFamily="18" charset="-78"/>
                        </a:rPr>
                        <a:t> (عناصر) ميزانية الدولة </a:t>
                      </a:r>
                      <a:endParaRPr lang="fr-FR" sz="4000" b="1" dirty="0">
                        <a:latin typeface="Traditional Arabic" pitchFamily="18" charset="-78"/>
                        <a:cs typeface="Traditional Arabic" pitchFamily="18" charset="-78"/>
                      </a:endParaRPr>
                    </a:p>
                  </a:txBody>
                  <a:tcPr/>
                </a:tc>
              </a:tr>
              <a:tr h="370840">
                <a:tc>
                  <a:txBody>
                    <a:bodyPr/>
                    <a:lstStyle/>
                    <a:p>
                      <a:pPr algn="r"/>
                      <a:r>
                        <a:rPr lang="ar-DZ" sz="4000" b="1" dirty="0" smtClean="0">
                          <a:latin typeface="Traditional Arabic" pitchFamily="18" charset="-78"/>
                          <a:cs typeface="Traditional Arabic" pitchFamily="18" charset="-78"/>
                        </a:rPr>
                        <a:t>رابعا: مراحل إعداد ميزانية الدولة</a:t>
                      </a:r>
                      <a:endParaRPr lang="fr-FR" sz="4000" b="1" dirty="0">
                        <a:latin typeface="Traditional Arabic" pitchFamily="18" charset="-78"/>
                        <a:cs typeface="Traditional Arabic" pitchFamily="18" charset="-78"/>
                      </a:endParaRPr>
                    </a:p>
                  </a:txBody>
                  <a:tcPr/>
                </a:tc>
              </a:tr>
              <a:tr h="370840">
                <a:tc>
                  <a:txBody>
                    <a:bodyPr/>
                    <a:lstStyle/>
                    <a:p>
                      <a:pPr algn="r"/>
                      <a:r>
                        <a:rPr lang="ar-DZ" sz="4000" b="1" dirty="0" smtClean="0">
                          <a:latin typeface="Traditional Arabic" pitchFamily="18" charset="-78"/>
                          <a:cs typeface="Traditional Arabic" pitchFamily="18" charset="-78"/>
                        </a:rPr>
                        <a:t>خامسا: خصائص الميزانية العامة</a:t>
                      </a:r>
                      <a:r>
                        <a:rPr lang="ar-DZ" sz="4000" b="1" baseline="0" dirty="0" smtClean="0">
                          <a:latin typeface="Traditional Arabic" pitchFamily="18" charset="-78"/>
                          <a:cs typeface="Traditional Arabic" pitchFamily="18" charset="-78"/>
                        </a:rPr>
                        <a:t> للدولة وأهدافها</a:t>
                      </a:r>
                      <a:endParaRPr lang="fr-FR" sz="4000" b="1" dirty="0">
                        <a:latin typeface="Traditional Arabic" pitchFamily="18" charset="-78"/>
                        <a:cs typeface="Traditional Arabic" pitchFamily="18" charset="-78"/>
                      </a:endParaRPr>
                    </a:p>
                  </a:txBody>
                  <a:tcPr/>
                </a:tc>
              </a:tr>
              <a:tr h="370840">
                <a:tc>
                  <a:txBody>
                    <a:bodyPr/>
                    <a:lstStyle/>
                    <a:p>
                      <a:pPr algn="r"/>
                      <a:r>
                        <a:rPr lang="ar-DZ" sz="4000" b="1" dirty="0" smtClean="0">
                          <a:latin typeface="Traditional Arabic" pitchFamily="18" charset="-78"/>
                          <a:cs typeface="Traditional Arabic" pitchFamily="18" charset="-78"/>
                        </a:rPr>
                        <a:t>سادسا: أنواع الميزانيات العمومية</a:t>
                      </a:r>
                      <a:endParaRPr lang="fr-FR" sz="4000" b="1" dirty="0">
                        <a:latin typeface="Traditional Arabic" pitchFamily="18" charset="-78"/>
                        <a:cs typeface="Traditional Arabic" pitchFamily="18" charset="-78"/>
                      </a:endParaRPr>
                    </a:p>
                  </a:txBody>
                  <a:tcPr/>
                </a:tc>
              </a:tr>
              <a:tr h="370840">
                <a:tc>
                  <a:txBody>
                    <a:bodyPr/>
                    <a:lstStyle/>
                    <a:p>
                      <a:pPr algn="r"/>
                      <a:r>
                        <a:rPr lang="ar-DZ" sz="4000" b="1" dirty="0" smtClean="0">
                          <a:latin typeface="Traditional Arabic" pitchFamily="18" charset="-78"/>
                          <a:cs typeface="Traditional Arabic" pitchFamily="18" charset="-78"/>
                        </a:rPr>
                        <a:t>سابعا: مراحل تنفيذ الميزانية العمومية</a:t>
                      </a:r>
                      <a:endParaRPr lang="fr-FR" sz="4000" b="1" dirty="0">
                        <a:latin typeface="Traditional Arabic" pitchFamily="18" charset="-78"/>
                        <a:cs typeface="Traditional Arabic" pitchFamily="18" charset="-78"/>
                      </a:endParaRPr>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bg1">
              <a:lumMod val="85000"/>
            </a:schemeClr>
          </a:solidFill>
        </p:spPr>
        <p:txBody>
          <a:bodyPr/>
          <a:lstStyle/>
          <a:p>
            <a:r>
              <a:rPr lang="ar-DZ" dirty="0" smtClean="0"/>
              <a:t>أولا: تعريف ميزانية الدولة</a:t>
            </a:r>
            <a:endParaRPr lang="fr-FR" dirty="0"/>
          </a:p>
        </p:txBody>
      </p:sp>
      <p:sp>
        <p:nvSpPr>
          <p:cNvPr id="3" name="Espace réservé du contenu 2"/>
          <p:cNvSpPr>
            <a:spLocks noGrp="1"/>
          </p:cNvSpPr>
          <p:nvPr>
            <p:ph idx="1"/>
          </p:nvPr>
        </p:nvSpPr>
        <p:spPr>
          <a:xfrm>
            <a:off x="0" y="1600200"/>
            <a:ext cx="9144000" cy="5257800"/>
          </a:xfrm>
        </p:spPr>
        <p:txBody>
          <a:bodyPr>
            <a:noAutofit/>
          </a:bodyPr>
          <a:lstStyle/>
          <a:p>
            <a:pPr algn="ctr" rtl="1">
              <a:buNone/>
            </a:pPr>
            <a:r>
              <a:rPr lang="ar-DZ" sz="3600" b="1" dirty="0" smtClean="0">
                <a:latin typeface="Traditional Arabic" pitchFamily="18" charset="-78"/>
                <a:cs typeface="Traditional Arabic" pitchFamily="18" charset="-78"/>
              </a:rPr>
              <a:t>لل</a:t>
            </a:r>
            <a:r>
              <a:rPr lang="ar-SA" sz="3600" b="1" dirty="0" smtClean="0">
                <a:latin typeface="Traditional Arabic" pitchFamily="18" charset="-78"/>
                <a:cs typeface="Traditional Arabic" pitchFamily="18" charset="-78"/>
              </a:rPr>
              <a:t>ميزانية </a:t>
            </a:r>
            <a:r>
              <a:rPr lang="ar-SA" sz="3600" b="1" dirty="0" smtClean="0">
                <a:latin typeface="Traditional Arabic" pitchFamily="18" charset="-78"/>
                <a:cs typeface="Traditional Arabic" pitchFamily="18" charset="-78"/>
              </a:rPr>
              <a:t>(</a:t>
            </a:r>
            <a:r>
              <a:rPr lang="ar-DZ" sz="3600" b="1" dirty="0" smtClean="0">
                <a:latin typeface="Traditional Arabic" pitchFamily="18" charset="-78"/>
                <a:cs typeface="Traditional Arabic" pitchFamily="18" charset="-78"/>
              </a:rPr>
              <a:t>ا</a:t>
            </a:r>
            <a:r>
              <a:rPr lang="ar-SA" sz="3600" b="1" dirty="0" smtClean="0">
                <a:latin typeface="Traditional Arabic" pitchFamily="18" charset="-78"/>
                <a:cs typeface="Traditional Arabic" pitchFamily="18" charset="-78"/>
              </a:rPr>
              <a:t>لموازنة</a:t>
            </a:r>
            <a:r>
              <a:rPr lang="ar-SA" sz="3600" b="1" dirty="0" smtClean="0">
                <a:latin typeface="Traditional Arabic" pitchFamily="18" charset="-78"/>
                <a:cs typeface="Traditional Arabic" pitchFamily="18" charset="-78"/>
              </a:rPr>
              <a:t>) تعريفات متعددة تختلف باختلاف الناحية أو الجانب الذي يريد تأكيده ونذكر منها: </a:t>
            </a:r>
            <a:endParaRPr lang="fr-FR" sz="3600" b="1" dirty="0" smtClean="0">
              <a:latin typeface="Traditional Arabic" pitchFamily="18" charset="-78"/>
              <a:cs typeface="Traditional Arabic" pitchFamily="18" charset="-78"/>
            </a:endParaRPr>
          </a:p>
          <a:p>
            <a:pPr algn="just" rtl="1"/>
            <a:r>
              <a:rPr lang="ar-SA" sz="3600" dirty="0" smtClean="0">
                <a:latin typeface="Traditional Arabic" pitchFamily="18" charset="-78"/>
                <a:cs typeface="Traditional Arabic" pitchFamily="18" charset="-78"/>
              </a:rPr>
              <a:t>عرفت </a:t>
            </a:r>
            <a:r>
              <a:rPr lang="ar-SA" sz="3600" dirty="0" smtClean="0">
                <a:latin typeface="Traditional Arabic" pitchFamily="18" charset="-78"/>
                <a:cs typeface="Traditional Arabic" pitchFamily="18" charset="-78"/>
              </a:rPr>
              <a:t>بأنها " تقدير لل</a:t>
            </a:r>
            <a:r>
              <a:rPr lang="ar-DZ" sz="3600" dirty="0" smtClean="0">
                <a:latin typeface="Traditional Arabic" pitchFamily="18" charset="-78"/>
                <a:cs typeface="Traditional Arabic" pitchFamily="18" charset="-78"/>
              </a:rPr>
              <a:t>إ</a:t>
            </a:r>
            <a:r>
              <a:rPr lang="ar-SA" sz="3600" dirty="0" err="1" smtClean="0">
                <a:latin typeface="Traditional Arabic" pitchFamily="18" charset="-78"/>
                <a:cs typeface="Traditional Arabic" pitchFamily="18" charset="-78"/>
              </a:rPr>
              <a:t>يرادات</a:t>
            </a:r>
            <a:r>
              <a:rPr lang="ar-SA" sz="3600" dirty="0" smtClean="0">
                <a:latin typeface="Traditional Arabic" pitchFamily="18" charset="-78"/>
                <a:cs typeface="Traditional Arabic" pitchFamily="18" charset="-78"/>
              </a:rPr>
              <a:t> المنتظرة في السنة القادمة والمصروفات التي ستتحمل </a:t>
            </a:r>
            <a:r>
              <a:rPr lang="ar-SA" sz="3600" dirty="0" err="1" smtClean="0">
                <a:latin typeface="Traditional Arabic" pitchFamily="18" charset="-78"/>
                <a:cs typeface="Traditional Arabic" pitchFamily="18" charset="-78"/>
              </a:rPr>
              <a:t>بها</a:t>
            </a:r>
            <a:r>
              <a:rPr lang="ar-SA" sz="3600" dirty="0" smtClean="0">
                <a:latin typeface="Traditional Arabic" pitchFamily="18" charset="-78"/>
                <a:cs typeface="Traditional Arabic" pitchFamily="18" charset="-78"/>
              </a:rPr>
              <a:t> هذه الإيرادات"</a:t>
            </a:r>
            <a:r>
              <a:rPr lang="ar-DZ" sz="3600" dirty="0" smtClean="0">
                <a:latin typeface="Traditional Arabic" pitchFamily="18" charset="-78"/>
                <a:cs typeface="Traditional Arabic" pitchFamily="18" charset="-78"/>
              </a:rPr>
              <a:t> و</a:t>
            </a:r>
            <a:r>
              <a:rPr lang="ar-SA" sz="3600" dirty="0" smtClean="0">
                <a:latin typeface="Traditional Arabic" pitchFamily="18" charset="-78"/>
                <a:cs typeface="Traditional Arabic" pitchFamily="18" charset="-78"/>
              </a:rPr>
              <a:t>هي كذلك </a:t>
            </a:r>
            <a:r>
              <a:rPr lang="ar-SA" sz="3600" dirty="0" smtClean="0">
                <a:latin typeface="Traditional Arabic" pitchFamily="18" charset="-78"/>
                <a:cs typeface="Traditional Arabic" pitchFamily="18" charset="-78"/>
              </a:rPr>
              <a:t>" بيان </a:t>
            </a:r>
            <a:r>
              <a:rPr lang="ar-SA" sz="3600" dirty="0" smtClean="0">
                <a:latin typeface="Traditional Arabic" pitchFamily="18" charset="-78"/>
                <a:cs typeface="Traditional Arabic" pitchFamily="18" charset="-78"/>
              </a:rPr>
              <a:t>تقديري لنفقات الحكومة </a:t>
            </a:r>
            <a:r>
              <a:rPr lang="ar-SA" sz="3600" dirty="0" err="1" smtClean="0">
                <a:latin typeface="Traditional Arabic" pitchFamily="18" charset="-78"/>
                <a:cs typeface="Traditional Arabic" pitchFamily="18" charset="-78"/>
              </a:rPr>
              <a:t>وإيرادتها</a:t>
            </a:r>
            <a:r>
              <a:rPr lang="ar-SA" sz="3600" dirty="0" smtClean="0">
                <a:latin typeface="Traditional Arabic" pitchFamily="18" charset="-78"/>
                <a:cs typeface="Traditional Arabic" pitchFamily="18" charset="-78"/>
              </a:rPr>
              <a:t> خلال فترة قادمة محددة من الزمن </a:t>
            </a:r>
            <a:r>
              <a:rPr lang="ar-SA" sz="3600" dirty="0" err="1" smtClean="0">
                <a:latin typeface="Traditional Arabic" pitchFamily="18" charset="-78"/>
                <a:cs typeface="Traditional Arabic" pitchFamily="18" charset="-78"/>
              </a:rPr>
              <a:t>و</a:t>
            </a:r>
            <a:r>
              <a:rPr lang="ar-SA" sz="3600" dirty="0" smtClean="0">
                <a:latin typeface="Traditional Arabic" pitchFamily="18" charset="-78"/>
                <a:cs typeface="Traditional Arabic" pitchFamily="18" charset="-78"/>
              </a:rPr>
              <a:t> إجازة هذه البيان من السلطة المختصة " وتعتبر كذلك ''الأداة الرئيسية التي تستخدمها الحكومة في توصية رقابة أعمال الدولة، فهي برنامج لسنة مالية مقبلة تتضمن تقديرا مفصلا لنفقات الدولة </a:t>
            </a:r>
            <a:r>
              <a:rPr lang="ar-SA" sz="3600" dirty="0" err="1" smtClean="0">
                <a:latin typeface="Traditional Arabic" pitchFamily="18" charset="-78"/>
                <a:cs typeface="Traditional Arabic" pitchFamily="18" charset="-78"/>
              </a:rPr>
              <a:t>و</a:t>
            </a:r>
            <a:r>
              <a:rPr lang="ar-SA" sz="3600" dirty="0" smtClean="0">
                <a:latin typeface="Traditional Arabic" pitchFamily="18" charset="-78"/>
                <a:cs typeface="Traditional Arabic" pitchFamily="18" charset="-78"/>
              </a:rPr>
              <a:t> إيراداتها واستخداماتها في حدود الموارد المتاحة لها''.</a:t>
            </a:r>
            <a:endParaRPr lang="fr-FR" sz="3600" dirty="0" smtClean="0">
              <a:latin typeface="Traditional Arabic" pitchFamily="18" charset="-78"/>
              <a:cs typeface="Traditional Arabic" pitchFamily="18" charset="-78"/>
            </a:endParaRPr>
          </a:p>
          <a:p>
            <a:pPr algn="r" rtl="1"/>
            <a:endParaRPr lang="fr-FR" sz="4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rtl="1">
              <a:buNone/>
            </a:pPr>
            <a:r>
              <a:rPr lang="ar-DZ" sz="4400" dirty="0" smtClean="0">
                <a:latin typeface="Traditional Arabic" pitchFamily="18" charset="-78"/>
                <a:cs typeface="Traditional Arabic" pitchFamily="18" charset="-78"/>
              </a:rPr>
              <a:t>إن الميزانية العامة للدولة بوصفها خطة مالية لا تقتصر على كونها تقديرا حسابيا بل لها طبيعة قانونية خاصة وتبدو هذه السمة من خلال إقرارها من طرف السلطة التشريعية ومع ذلك قد اختلف علماء في طبيعة القانونية لميزانية الدولة وقد ظهرت ثلاثة آراء هي</a:t>
            </a:r>
            <a:r>
              <a:rPr lang="fr-FR" sz="4400" dirty="0" smtClean="0">
                <a:latin typeface="Traditional Arabic" pitchFamily="18" charset="-78"/>
                <a:cs typeface="Traditional Arabic" pitchFamily="18" charset="-78"/>
              </a:rPr>
              <a:t>: </a:t>
            </a:r>
          </a:p>
          <a:p>
            <a:pPr lvl="0" algn="just" rtl="1"/>
            <a:r>
              <a:rPr lang="ar-DZ" sz="4400" b="1" dirty="0" smtClean="0">
                <a:latin typeface="Traditional Arabic" pitchFamily="18" charset="-78"/>
                <a:cs typeface="Traditional Arabic" pitchFamily="18" charset="-78"/>
              </a:rPr>
              <a:t>الميزانية العامة للدولة عمل </a:t>
            </a:r>
            <a:r>
              <a:rPr lang="ar-DZ" sz="4400" b="1" dirty="0" smtClean="0">
                <a:latin typeface="Traditional Arabic" pitchFamily="18" charset="-78"/>
                <a:cs typeface="Traditional Arabic" pitchFamily="18" charset="-78"/>
              </a:rPr>
              <a:t>قانوني</a:t>
            </a:r>
            <a:endParaRPr lang="ar-DZ" sz="4400" dirty="0" smtClean="0">
              <a:latin typeface="Traditional Arabic" pitchFamily="18" charset="-78"/>
              <a:cs typeface="Traditional Arabic" pitchFamily="18" charset="-78"/>
            </a:endParaRPr>
          </a:p>
          <a:p>
            <a:pPr lvl="0" algn="just" rtl="1"/>
            <a:r>
              <a:rPr lang="ar-DZ" sz="4400" b="1" dirty="0" smtClean="0">
                <a:latin typeface="Traditional Arabic" pitchFamily="18" charset="-78"/>
                <a:cs typeface="Traditional Arabic" pitchFamily="18" charset="-78"/>
              </a:rPr>
              <a:t>الميزانية </a:t>
            </a:r>
            <a:r>
              <a:rPr lang="ar-DZ" sz="4400" b="1" dirty="0" smtClean="0">
                <a:latin typeface="Traditional Arabic" pitchFamily="18" charset="-78"/>
                <a:cs typeface="Traditional Arabic" pitchFamily="18" charset="-78"/>
              </a:rPr>
              <a:t>العامة للدولة عمل </a:t>
            </a:r>
            <a:r>
              <a:rPr lang="ar-DZ" sz="4400" b="1" dirty="0" smtClean="0">
                <a:latin typeface="Traditional Arabic" pitchFamily="18" charset="-78"/>
                <a:cs typeface="Traditional Arabic" pitchFamily="18" charset="-78"/>
              </a:rPr>
              <a:t>إداري</a:t>
            </a:r>
            <a:r>
              <a:rPr lang="ar-DZ" sz="4400" dirty="0" smtClean="0">
                <a:latin typeface="Traditional Arabic" pitchFamily="18" charset="-78"/>
                <a:cs typeface="Traditional Arabic" pitchFamily="18" charset="-78"/>
              </a:rPr>
              <a:t> </a:t>
            </a:r>
          </a:p>
          <a:p>
            <a:pPr lvl="0" algn="just" rtl="1"/>
            <a:r>
              <a:rPr lang="ar-DZ" sz="4400" b="1" dirty="0" smtClean="0">
                <a:latin typeface="Traditional Arabic" pitchFamily="18" charset="-78"/>
                <a:cs typeface="Traditional Arabic" pitchFamily="18" charset="-78"/>
              </a:rPr>
              <a:t>الميزانية </a:t>
            </a:r>
            <a:r>
              <a:rPr lang="ar-DZ" sz="4400" b="1" dirty="0" smtClean="0">
                <a:latin typeface="Traditional Arabic" pitchFamily="18" charset="-78"/>
                <a:cs typeface="Traditional Arabic" pitchFamily="18" charset="-78"/>
              </a:rPr>
              <a:t>العامة للدولة عمل قانوني </a:t>
            </a:r>
            <a:r>
              <a:rPr lang="ar-DZ" sz="4400" b="1" dirty="0" smtClean="0">
                <a:latin typeface="Traditional Arabic" pitchFamily="18" charset="-78"/>
                <a:cs typeface="Traditional Arabic" pitchFamily="18" charset="-78"/>
              </a:rPr>
              <a:t>وإداري</a:t>
            </a:r>
            <a:endParaRPr lang="fr-FR" sz="4400" dirty="0">
              <a:latin typeface="Traditional Arabic" pitchFamily="18" charset="-78"/>
              <a:cs typeface="Traditional Arabic"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lvl="0" algn="just" rtl="1"/>
            <a:endParaRPr lang="ar-DZ" b="1" dirty="0" smtClean="0"/>
          </a:p>
          <a:p>
            <a:pPr lvl="0" algn="just" rtl="1"/>
            <a:r>
              <a:rPr lang="ar-DZ" sz="3500" b="1" u="sng" dirty="0" smtClean="0">
                <a:latin typeface="Traditional Arabic" pitchFamily="18" charset="-78"/>
                <a:cs typeface="Traditional Arabic" pitchFamily="18" charset="-78"/>
              </a:rPr>
              <a:t>الميزانية </a:t>
            </a:r>
            <a:r>
              <a:rPr lang="ar-DZ" sz="3500" b="1" u="sng" dirty="0" smtClean="0">
                <a:latin typeface="Traditional Arabic" pitchFamily="18" charset="-78"/>
                <a:cs typeface="Traditional Arabic" pitchFamily="18" charset="-78"/>
              </a:rPr>
              <a:t>العامة للدولة عمل قانوني:</a:t>
            </a:r>
            <a:r>
              <a:rPr lang="ar-DZ" sz="3500" dirty="0" smtClean="0">
                <a:latin typeface="Traditional Arabic" pitchFamily="18" charset="-78"/>
                <a:cs typeface="Traditional Arabic" pitchFamily="18" charset="-78"/>
              </a:rPr>
              <a:t> وتعني أنه لا يمكن تنفيذ الميزانية إلا بعد مصادقة السلطة التشريعية، وهي لا تحتوى الإذن بالاتفاق فحسب بل تضم ا</a:t>
            </a:r>
            <a:r>
              <a:rPr lang="ar-DZ" sz="3500" b="1" dirty="0" smtClean="0">
                <a:latin typeface="Traditional Arabic" pitchFamily="18" charset="-78"/>
                <a:cs typeface="Traditional Arabic" pitchFamily="18" charset="-78"/>
              </a:rPr>
              <a:t>لإذن بجباية الإيرادات العامة</a:t>
            </a:r>
            <a:r>
              <a:rPr lang="ar-DZ" sz="3500" dirty="0" smtClean="0">
                <a:latin typeface="Traditional Arabic" pitchFamily="18" charset="-78"/>
                <a:cs typeface="Traditional Arabic" pitchFamily="18" charset="-78"/>
              </a:rPr>
              <a:t>، كما لا تقتصر ميزانية  للدولة على جدولي النفقات والإيرادات فحسب بل يلحق </a:t>
            </a:r>
            <a:r>
              <a:rPr lang="ar-DZ" sz="3500" dirty="0" err="1" smtClean="0">
                <a:latin typeface="Traditional Arabic" pitchFamily="18" charset="-78"/>
                <a:cs typeface="Traditional Arabic" pitchFamily="18" charset="-78"/>
              </a:rPr>
              <a:t>بها</a:t>
            </a:r>
            <a:r>
              <a:rPr lang="ar-DZ" sz="3500" dirty="0" smtClean="0">
                <a:latin typeface="Traditional Arabic" pitchFamily="18" charset="-78"/>
                <a:cs typeface="Traditional Arabic" pitchFamily="18" charset="-78"/>
              </a:rPr>
              <a:t> عادة الكثير من النصوص </a:t>
            </a:r>
            <a:r>
              <a:rPr lang="ar-DZ" sz="3500" b="1" dirty="0" smtClean="0">
                <a:latin typeface="Traditional Arabic" pitchFamily="18" charset="-78"/>
                <a:cs typeface="Traditional Arabic" pitchFamily="18" charset="-78"/>
              </a:rPr>
              <a:t>كفرض ضرائب جديدة.</a:t>
            </a:r>
            <a:endParaRPr lang="fr-FR" sz="3500" b="1" dirty="0" smtClean="0">
              <a:latin typeface="Traditional Arabic" pitchFamily="18" charset="-78"/>
              <a:cs typeface="Traditional Arabic" pitchFamily="18" charset="-78"/>
            </a:endParaRPr>
          </a:p>
          <a:p>
            <a:pPr lvl="0" algn="just" rtl="1"/>
            <a:r>
              <a:rPr lang="ar-DZ" sz="3500" b="1" u="sng" dirty="0" smtClean="0">
                <a:latin typeface="Traditional Arabic" pitchFamily="18" charset="-78"/>
                <a:cs typeface="Traditional Arabic" pitchFamily="18" charset="-78"/>
              </a:rPr>
              <a:t>الميزانية العامة للدولة عمل إداري:</a:t>
            </a:r>
            <a:r>
              <a:rPr lang="ar-DZ" sz="3500" dirty="0" smtClean="0">
                <a:latin typeface="Traditional Arabic" pitchFamily="18" charset="-78"/>
                <a:cs typeface="Traditional Arabic" pitchFamily="18" charset="-78"/>
              </a:rPr>
              <a:t> على اعتبار أن الميزانية العامة للدولة عملا إداريا له أهمية خاصة، لأنها لا تشمل على قواعد عامة مجردة وملزمة وإنها يدرج </a:t>
            </a:r>
            <a:r>
              <a:rPr lang="ar-DZ" sz="3500" dirty="0" err="1" smtClean="0">
                <a:latin typeface="Traditional Arabic" pitchFamily="18" charset="-78"/>
                <a:cs typeface="Traditional Arabic" pitchFamily="18" charset="-78"/>
              </a:rPr>
              <a:t>بها</a:t>
            </a:r>
            <a:r>
              <a:rPr lang="ar-DZ" sz="3500" dirty="0" smtClean="0">
                <a:latin typeface="Traditional Arabic" pitchFamily="18" charset="-78"/>
                <a:cs typeface="Traditional Arabic" pitchFamily="18" charset="-78"/>
              </a:rPr>
              <a:t> تقدير النفقات والإيرادات بقصد تأمين سير الخدمات العامة وتنظيم مصالح الدولة وفق أحكام القوانين النافذة فعلا.</a:t>
            </a:r>
            <a:endParaRPr lang="fr-FR" sz="3500" dirty="0" smtClean="0">
              <a:latin typeface="Traditional Arabic" pitchFamily="18" charset="-78"/>
              <a:cs typeface="Traditional Arabic" pitchFamily="18" charset="-78"/>
            </a:endParaRPr>
          </a:p>
          <a:p>
            <a:pPr lvl="0" algn="just" rtl="1"/>
            <a:r>
              <a:rPr lang="ar-DZ" sz="3500" b="1" u="sng" dirty="0" smtClean="0">
                <a:latin typeface="Traditional Arabic" pitchFamily="18" charset="-78"/>
                <a:cs typeface="Traditional Arabic" pitchFamily="18" charset="-78"/>
              </a:rPr>
              <a:t>الميزانية العامة للدولة عمل قانوني وإداري</a:t>
            </a:r>
            <a:r>
              <a:rPr lang="ar-DZ" sz="3500" u="sng" dirty="0" smtClean="0">
                <a:latin typeface="Traditional Arabic" pitchFamily="18" charset="-78"/>
                <a:cs typeface="Traditional Arabic" pitchFamily="18" charset="-78"/>
              </a:rPr>
              <a:t>:</a:t>
            </a:r>
            <a:r>
              <a:rPr lang="ar-DZ" sz="3500" dirty="0" smtClean="0">
                <a:latin typeface="Traditional Arabic" pitchFamily="18" charset="-78"/>
                <a:cs typeface="Traditional Arabic" pitchFamily="18" charset="-78"/>
              </a:rPr>
              <a:t> فهذا الرأي ينظر لها من زاويتين:</a:t>
            </a:r>
            <a:endParaRPr lang="fr-FR" sz="3500" dirty="0" smtClean="0">
              <a:latin typeface="Traditional Arabic" pitchFamily="18" charset="-78"/>
              <a:cs typeface="Traditional Arabic" pitchFamily="18" charset="-78"/>
            </a:endParaRPr>
          </a:p>
          <a:p>
            <a:pPr algn="just" rtl="1">
              <a:buNone/>
            </a:pPr>
            <a:r>
              <a:rPr lang="ar-DZ" sz="3500" dirty="0" smtClean="0">
                <a:latin typeface="Traditional Arabic" pitchFamily="18" charset="-78"/>
                <a:cs typeface="Traditional Arabic" pitchFamily="18" charset="-78"/>
              </a:rPr>
              <a:t>    </a:t>
            </a:r>
            <a:r>
              <a:rPr lang="ar-DZ" sz="3500" dirty="0" smtClean="0">
                <a:latin typeface="Traditional Arabic" pitchFamily="18" charset="-78"/>
                <a:cs typeface="Traditional Arabic" pitchFamily="18" charset="-78"/>
              </a:rPr>
              <a:t>- فمن </a:t>
            </a:r>
            <a:r>
              <a:rPr lang="ar-DZ" sz="3500" dirty="0" smtClean="0">
                <a:latin typeface="Traditional Arabic" pitchFamily="18" charset="-78"/>
                <a:cs typeface="Traditional Arabic" pitchFamily="18" charset="-78"/>
              </a:rPr>
              <a:t>الناحية الشكلية: تعتبر قانونا لأنها تصدر عن السلطة التشريعية فهي قانون من حيث المظهر الخارجي</a:t>
            </a:r>
            <a:r>
              <a:rPr lang="ar-DZ" sz="3500" dirty="0" smtClean="0">
                <a:latin typeface="Traditional Arabic" pitchFamily="18" charset="-78"/>
                <a:cs typeface="Traditional Arabic" pitchFamily="18" charset="-78"/>
              </a:rPr>
              <a:t>.</a:t>
            </a:r>
          </a:p>
          <a:p>
            <a:pPr algn="just" rtl="1">
              <a:buNone/>
            </a:pPr>
            <a:r>
              <a:rPr lang="ar-DZ" sz="3500" dirty="0" smtClean="0">
                <a:latin typeface="Traditional Arabic" pitchFamily="18" charset="-78"/>
                <a:cs typeface="Traditional Arabic" pitchFamily="18" charset="-78"/>
              </a:rPr>
              <a:t> - أما </a:t>
            </a:r>
            <a:r>
              <a:rPr lang="ar-DZ" sz="3500" dirty="0" smtClean="0">
                <a:latin typeface="Traditional Arabic" pitchFamily="18" charset="-78"/>
                <a:cs typeface="Traditional Arabic" pitchFamily="18" charset="-78"/>
              </a:rPr>
              <a:t>من الناحية الموضوعية فهي عمل إداري لأنها تتضمن تخمينا وتقديرا احتماليا للنفقات والإيرادات التي تتطلبها المرافق العامة.</a:t>
            </a:r>
            <a:endParaRPr lang="fr-FR" sz="3500" dirty="0" smtClean="0">
              <a:latin typeface="Traditional Arabic" pitchFamily="18" charset="-78"/>
              <a:cs typeface="Traditional Arabic" pitchFamily="18" charset="-78"/>
            </a:endParaRPr>
          </a:p>
          <a:p>
            <a:pPr algn="just"/>
            <a:endParaRPr lang="fr-FR" sz="3500" dirty="0" smtClean="0">
              <a:latin typeface="Traditional Arabic" pitchFamily="18" charset="-78"/>
              <a:cs typeface="Traditional Arabic" pitchFamily="18" charset="-78"/>
            </a:endParaRPr>
          </a:p>
          <a:p>
            <a:endParaRPr lang="fr-FR" sz="3500" dirty="0">
              <a:latin typeface="Traditional Arabic" pitchFamily="18" charset="-78"/>
              <a:cs typeface="Traditional Arabic" pitchFamily="18"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bg1">
              <a:lumMod val="85000"/>
            </a:schemeClr>
          </a:solidFill>
        </p:spPr>
        <p:txBody>
          <a:bodyPr/>
          <a:lstStyle/>
          <a:p>
            <a:r>
              <a:rPr lang="ar-DZ" b="1" dirty="0" smtClean="0">
                <a:latin typeface="Traditional Arabic" pitchFamily="18" charset="-78"/>
                <a:cs typeface="Traditional Arabic" pitchFamily="18" charset="-78"/>
              </a:rPr>
              <a:t>ثانيا: مبادئ إعداد ميزانية الدولة</a:t>
            </a:r>
            <a:endParaRPr lang="fr-FR" b="1" dirty="0">
              <a:latin typeface="Traditional Arabic" pitchFamily="18" charset="-78"/>
              <a:cs typeface="Traditional Arabic" pitchFamily="18" charset="-78"/>
            </a:endParaRPr>
          </a:p>
        </p:txBody>
      </p:sp>
      <p:sp>
        <p:nvSpPr>
          <p:cNvPr id="3" name="Espace réservé du contenu 2"/>
          <p:cNvSpPr>
            <a:spLocks noGrp="1"/>
          </p:cNvSpPr>
          <p:nvPr>
            <p:ph idx="1"/>
          </p:nvPr>
        </p:nvSpPr>
        <p:spPr/>
        <p:txBody>
          <a:bodyPr>
            <a:noAutofit/>
          </a:bodyPr>
          <a:lstStyle/>
          <a:p>
            <a:pPr algn="r" rtl="1"/>
            <a:r>
              <a:rPr lang="ar-DZ" sz="4400" dirty="0" smtClean="0"/>
              <a:t>مبدأ السنوية</a:t>
            </a:r>
          </a:p>
          <a:p>
            <a:pPr algn="r" rtl="1"/>
            <a:r>
              <a:rPr lang="ar-DZ" sz="4400" dirty="0" smtClean="0"/>
              <a:t>مبدأ وحدة الميزانية</a:t>
            </a:r>
          </a:p>
          <a:p>
            <a:pPr algn="r" rtl="1"/>
            <a:r>
              <a:rPr lang="ar-DZ" sz="4400" dirty="0" smtClean="0"/>
              <a:t>مبدأ عمومية الميزانية</a:t>
            </a:r>
          </a:p>
          <a:p>
            <a:pPr algn="r" rtl="1"/>
            <a:r>
              <a:rPr lang="ar-DZ" sz="4400" dirty="0" smtClean="0"/>
              <a:t>مبدأ التوازن</a:t>
            </a:r>
          </a:p>
          <a:p>
            <a:pPr algn="r" rtl="1"/>
            <a:r>
              <a:rPr lang="ar-DZ" sz="4400" dirty="0" smtClean="0"/>
              <a:t>مبدأ عدم تخصيص الايرادات </a:t>
            </a:r>
          </a:p>
          <a:p>
            <a:pPr algn="r" rtl="1"/>
            <a:r>
              <a:rPr lang="ar-DZ" sz="4400" dirty="0" smtClean="0"/>
              <a:t>مبدأ خصوصية الميزانية</a:t>
            </a:r>
            <a:endParaRPr lang="fr-FR" sz="4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bg1">
              <a:lumMod val="85000"/>
            </a:schemeClr>
          </a:solidFill>
        </p:spPr>
        <p:txBody>
          <a:bodyPr/>
          <a:lstStyle/>
          <a:p>
            <a:r>
              <a:rPr lang="ar-DZ" b="1" dirty="0" smtClean="0">
                <a:latin typeface="Traditional Arabic" pitchFamily="18" charset="-78"/>
                <a:cs typeface="Traditional Arabic" pitchFamily="18" charset="-78"/>
              </a:rPr>
              <a:t>ثالثا: مكونات (عناصر) ميزانية الدولة </a:t>
            </a:r>
            <a:endParaRPr lang="fr-FR" b="1" dirty="0">
              <a:latin typeface="Traditional Arabic" pitchFamily="18" charset="-78"/>
              <a:cs typeface="Traditional Arabic" pitchFamily="18" charset="-78"/>
            </a:endParaRPr>
          </a:p>
        </p:txBody>
      </p:sp>
      <p:sp>
        <p:nvSpPr>
          <p:cNvPr id="3" name="Espace réservé du contenu 2"/>
          <p:cNvSpPr>
            <a:spLocks noGrp="1"/>
          </p:cNvSpPr>
          <p:nvPr>
            <p:ph idx="1"/>
          </p:nvPr>
        </p:nvSpPr>
        <p:spPr/>
        <p:txBody>
          <a:bodyPr>
            <a:normAutofit lnSpcReduction="10000"/>
          </a:bodyPr>
          <a:lstStyle/>
          <a:p>
            <a:pPr algn="r" rtl="1"/>
            <a:r>
              <a:rPr lang="ar-DZ" b="1" dirty="0" smtClean="0"/>
              <a:t>الايرادات العامة </a:t>
            </a:r>
          </a:p>
          <a:p>
            <a:pPr algn="r" rtl="1">
              <a:buFontTx/>
              <a:buChar char="-"/>
            </a:pPr>
            <a:r>
              <a:rPr lang="ar-DZ" dirty="0" smtClean="0"/>
              <a:t>الايرادات ذات الطابع </a:t>
            </a:r>
            <a:r>
              <a:rPr lang="ar-DZ" dirty="0" err="1" smtClean="0"/>
              <a:t>الجبائي</a:t>
            </a:r>
            <a:endParaRPr lang="ar-DZ" dirty="0" smtClean="0"/>
          </a:p>
          <a:p>
            <a:pPr algn="r" rtl="1">
              <a:buFontTx/>
              <a:buChar char="-"/>
            </a:pPr>
            <a:r>
              <a:rPr lang="ar-DZ" dirty="0" err="1" smtClean="0"/>
              <a:t>مداخيل</a:t>
            </a:r>
            <a:r>
              <a:rPr lang="ar-DZ" dirty="0" smtClean="0"/>
              <a:t> أملاك الدولة</a:t>
            </a:r>
          </a:p>
          <a:p>
            <a:pPr algn="r" rtl="1">
              <a:buFontTx/>
              <a:buChar char="-"/>
            </a:pPr>
            <a:r>
              <a:rPr lang="ar-DZ" dirty="0" smtClean="0"/>
              <a:t>الحصة المستحقة من أرباح المؤسسات اق العمومية</a:t>
            </a:r>
          </a:p>
          <a:p>
            <a:pPr algn="r" rtl="1"/>
            <a:r>
              <a:rPr lang="ar-DZ" b="1" dirty="0" err="1" smtClean="0"/>
              <a:t>االنفقات</a:t>
            </a:r>
            <a:r>
              <a:rPr lang="ar-DZ" b="1" dirty="0" smtClean="0"/>
              <a:t> العامة</a:t>
            </a:r>
          </a:p>
          <a:p>
            <a:pPr algn="r" rtl="1">
              <a:buFontTx/>
              <a:buChar char="-"/>
            </a:pPr>
            <a:r>
              <a:rPr lang="ar-DZ" dirty="0" smtClean="0"/>
              <a:t>نفقات </a:t>
            </a:r>
            <a:r>
              <a:rPr lang="ar-DZ" dirty="0" err="1" smtClean="0"/>
              <a:t>التسسير</a:t>
            </a:r>
            <a:endParaRPr lang="ar-DZ" dirty="0" smtClean="0"/>
          </a:p>
          <a:p>
            <a:pPr algn="r" rtl="1">
              <a:buFontTx/>
              <a:buChar char="-"/>
            </a:pPr>
            <a:r>
              <a:rPr lang="ar-DZ" dirty="0" smtClean="0"/>
              <a:t>نفقات التجهيز والاستثمار</a:t>
            </a:r>
          </a:p>
          <a:p>
            <a:pPr algn="r" rtl="1">
              <a:buFontTx/>
              <a:buChar char="-"/>
            </a:pPr>
            <a:r>
              <a:rPr lang="ar-DZ" dirty="0" smtClean="0"/>
              <a:t>القروض </a:t>
            </a:r>
            <a:r>
              <a:rPr lang="ar-DZ" dirty="0" err="1" smtClean="0"/>
              <a:t>والتسبيقات</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bg1">
              <a:lumMod val="85000"/>
            </a:schemeClr>
          </a:solidFill>
        </p:spPr>
        <p:txBody>
          <a:bodyPr/>
          <a:lstStyle/>
          <a:p>
            <a:r>
              <a:rPr lang="ar-DZ" b="1" dirty="0" smtClean="0"/>
              <a:t>رابعا: مراحل اعداد ميزانية الدولة</a:t>
            </a:r>
            <a:endParaRPr lang="fr-FR" b="1" dirty="0"/>
          </a:p>
        </p:txBody>
      </p:sp>
      <p:sp>
        <p:nvSpPr>
          <p:cNvPr id="3" name="Espace réservé du contenu 2"/>
          <p:cNvSpPr>
            <a:spLocks noGrp="1"/>
          </p:cNvSpPr>
          <p:nvPr>
            <p:ph idx="1"/>
          </p:nvPr>
        </p:nvSpPr>
        <p:spPr/>
        <p:txBody>
          <a:bodyPr/>
          <a:lstStyle/>
          <a:p>
            <a:pPr algn="just" rtl="1"/>
            <a:r>
              <a:rPr lang="ar-DZ" b="1" dirty="0" smtClean="0"/>
              <a:t>مرحلة التحضير</a:t>
            </a:r>
            <a:r>
              <a:rPr lang="ar-DZ" dirty="0" smtClean="0"/>
              <a:t>: يتم في  هذه المرحلة تقدير النفقات </a:t>
            </a:r>
            <a:r>
              <a:rPr lang="ar-DZ" dirty="0" err="1" smtClean="0"/>
              <a:t>والايرادات.</a:t>
            </a:r>
            <a:endParaRPr lang="fr-FR" dirty="0" smtClean="0"/>
          </a:p>
          <a:p>
            <a:pPr algn="just" rtl="1"/>
            <a:r>
              <a:rPr lang="ar-DZ" dirty="0" err="1" smtClean="0"/>
              <a:t>2.</a:t>
            </a:r>
            <a:r>
              <a:rPr lang="ar-DZ" dirty="0" smtClean="0"/>
              <a:t> </a:t>
            </a:r>
            <a:r>
              <a:rPr lang="ar-DZ" b="1" dirty="0" smtClean="0"/>
              <a:t>مرحلة</a:t>
            </a:r>
            <a:r>
              <a:rPr lang="ar-DZ" dirty="0" smtClean="0"/>
              <a:t> </a:t>
            </a:r>
            <a:r>
              <a:rPr lang="ar-DZ" b="1" dirty="0" smtClean="0"/>
              <a:t>الاعتماد</a:t>
            </a:r>
            <a:r>
              <a:rPr lang="ar-DZ" dirty="0" smtClean="0"/>
              <a:t>: تكون المناقشة والتصويت واعتماد ميزانية الدولة من طرف السلطة التشريعية.</a:t>
            </a:r>
            <a:endParaRPr lang="fr-FR" dirty="0" smtClean="0"/>
          </a:p>
          <a:p>
            <a:pPr algn="just" rtl="1"/>
            <a:r>
              <a:rPr lang="ar-DZ" dirty="0" err="1" smtClean="0"/>
              <a:t>3.</a:t>
            </a:r>
            <a:r>
              <a:rPr lang="ar-DZ" dirty="0" smtClean="0"/>
              <a:t> </a:t>
            </a:r>
            <a:r>
              <a:rPr lang="ar-DZ" b="1" dirty="0" smtClean="0"/>
              <a:t>مرحلة</a:t>
            </a:r>
            <a:r>
              <a:rPr lang="ar-DZ" dirty="0" smtClean="0"/>
              <a:t> </a:t>
            </a:r>
            <a:r>
              <a:rPr lang="ar-DZ" b="1" dirty="0" smtClean="0"/>
              <a:t>التنفيذ</a:t>
            </a:r>
            <a:r>
              <a:rPr lang="ar-DZ" dirty="0" smtClean="0"/>
              <a:t>: يتم في هذه المرحلة تحصيل الايرادات وصرف النفقات.</a:t>
            </a:r>
            <a:endParaRPr lang="fr-FR" dirty="0" smtClean="0"/>
          </a:p>
          <a:p>
            <a:pPr algn="just" rtl="1"/>
            <a:r>
              <a:rPr lang="ar-DZ" dirty="0" err="1" smtClean="0"/>
              <a:t>4.</a:t>
            </a:r>
            <a:r>
              <a:rPr lang="ar-DZ" dirty="0" smtClean="0"/>
              <a:t> </a:t>
            </a:r>
            <a:r>
              <a:rPr lang="ar-DZ" b="1" dirty="0" smtClean="0"/>
              <a:t>مرحلة</a:t>
            </a:r>
            <a:r>
              <a:rPr lang="ar-DZ" dirty="0" smtClean="0"/>
              <a:t> </a:t>
            </a:r>
            <a:r>
              <a:rPr lang="ar-DZ" b="1" dirty="0" smtClean="0"/>
              <a:t>المراقبة</a:t>
            </a:r>
            <a:r>
              <a:rPr lang="ar-DZ" dirty="0" smtClean="0"/>
              <a:t>: وتكون من طرف الجهة المختصة للرقابة.</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bg1">
              <a:lumMod val="85000"/>
            </a:schemeClr>
          </a:solidFill>
        </p:spPr>
        <p:txBody>
          <a:bodyPr/>
          <a:lstStyle/>
          <a:p>
            <a:r>
              <a:rPr lang="ar-DZ" b="1" dirty="0" smtClean="0">
                <a:latin typeface="Traditional Arabic" pitchFamily="18" charset="-78"/>
                <a:cs typeface="Traditional Arabic" pitchFamily="18" charset="-78"/>
              </a:rPr>
              <a:t>خامسا: خصائص الميزانية العامة للدولة وأهدافها</a:t>
            </a:r>
            <a:endParaRPr lang="fr-FR" b="1" dirty="0">
              <a:latin typeface="Traditional Arabic" pitchFamily="18" charset="-78"/>
              <a:cs typeface="Traditional Arabic" pitchFamily="18" charset="-78"/>
            </a:endParaRPr>
          </a:p>
        </p:txBody>
      </p:sp>
      <p:sp>
        <p:nvSpPr>
          <p:cNvPr id="3" name="Espace réservé du contenu 2"/>
          <p:cNvSpPr>
            <a:spLocks noGrp="1"/>
          </p:cNvSpPr>
          <p:nvPr>
            <p:ph idx="1"/>
          </p:nvPr>
        </p:nvSpPr>
        <p:spPr>
          <a:xfrm>
            <a:off x="0" y="1285860"/>
            <a:ext cx="9144000" cy="5572140"/>
          </a:xfrm>
        </p:spPr>
        <p:txBody>
          <a:bodyPr>
            <a:normAutofit/>
          </a:bodyPr>
          <a:lstStyle/>
          <a:p>
            <a:pPr lvl="0" algn="ctr" rtl="1"/>
            <a:r>
              <a:rPr lang="ar-DZ" sz="4000" b="1" u="sng" dirty="0" smtClean="0">
                <a:latin typeface="Traditional Arabic" pitchFamily="18" charset="-78"/>
                <a:cs typeface="Traditional Arabic" pitchFamily="18" charset="-78"/>
              </a:rPr>
              <a:t>1. خصائص الميزانية العامة</a:t>
            </a:r>
          </a:p>
          <a:p>
            <a:pPr lvl="0" algn="just" rtl="1"/>
            <a:r>
              <a:rPr lang="ar-SA" sz="4000" b="1" dirty="0" smtClean="0">
                <a:latin typeface="Traditional Arabic" pitchFamily="18" charset="-78"/>
                <a:cs typeface="Traditional Arabic" pitchFamily="18" charset="-78"/>
              </a:rPr>
              <a:t>الموازنة </a:t>
            </a:r>
            <a:r>
              <a:rPr lang="ar-SA" sz="4000" b="1" dirty="0" smtClean="0">
                <a:latin typeface="Traditional Arabic" pitchFamily="18" charset="-78"/>
                <a:cs typeface="Traditional Arabic" pitchFamily="18" charset="-78"/>
              </a:rPr>
              <a:t>وثيقة </a:t>
            </a:r>
            <a:r>
              <a:rPr lang="ar-SA" sz="4000" b="1" dirty="0" smtClean="0">
                <a:latin typeface="Traditional Arabic" pitchFamily="18" charset="-78"/>
                <a:cs typeface="Traditional Arabic" pitchFamily="18" charset="-78"/>
              </a:rPr>
              <a:t>وخطة</a:t>
            </a:r>
            <a:endParaRPr lang="ar-DZ" sz="4000" b="1" dirty="0" smtClean="0">
              <a:latin typeface="Traditional Arabic" pitchFamily="18" charset="-78"/>
              <a:cs typeface="Traditional Arabic" pitchFamily="18" charset="-78"/>
            </a:endParaRPr>
          </a:p>
          <a:p>
            <a:pPr lvl="0" algn="just" rtl="1"/>
            <a:r>
              <a:rPr lang="ar-SA" sz="4000" b="1" dirty="0" smtClean="0">
                <a:latin typeface="Traditional Arabic" pitchFamily="18" charset="-78"/>
                <a:cs typeface="Traditional Arabic" pitchFamily="18" charset="-78"/>
              </a:rPr>
              <a:t>الموازنة </a:t>
            </a:r>
            <a:r>
              <a:rPr lang="ar-SA" sz="4000" b="1" dirty="0" smtClean="0">
                <a:latin typeface="Traditional Arabic" pitchFamily="18" charset="-78"/>
                <a:cs typeface="Traditional Arabic" pitchFamily="18" charset="-78"/>
              </a:rPr>
              <a:t>العامة أداة لتدخل </a:t>
            </a:r>
            <a:r>
              <a:rPr lang="ar-SA" sz="4000" b="1" dirty="0" smtClean="0">
                <a:latin typeface="Traditional Arabic" pitchFamily="18" charset="-78"/>
                <a:cs typeface="Traditional Arabic" pitchFamily="18" charset="-78"/>
              </a:rPr>
              <a:t>الدولة</a:t>
            </a:r>
            <a:endParaRPr lang="ar-DZ" sz="4000" b="1" dirty="0" smtClean="0">
              <a:latin typeface="Traditional Arabic" pitchFamily="18" charset="-78"/>
              <a:cs typeface="Traditional Arabic" pitchFamily="18" charset="-78"/>
            </a:endParaRPr>
          </a:p>
          <a:p>
            <a:pPr lvl="0" algn="just" rtl="1"/>
            <a:r>
              <a:rPr lang="ar-SA" sz="4000" b="1" dirty="0" smtClean="0">
                <a:latin typeface="Traditional Arabic" pitchFamily="18" charset="-78"/>
                <a:cs typeface="Traditional Arabic" pitchFamily="18" charset="-78"/>
              </a:rPr>
              <a:t>قاعدة </a:t>
            </a:r>
            <a:r>
              <a:rPr lang="ar-SA" sz="4000" b="1" dirty="0" smtClean="0">
                <a:latin typeface="Traditional Arabic" pitchFamily="18" charset="-78"/>
                <a:cs typeface="Traditional Arabic" pitchFamily="18" charset="-78"/>
              </a:rPr>
              <a:t>لمراقبة </a:t>
            </a:r>
            <a:r>
              <a:rPr lang="ar-SA" sz="4000" b="1" dirty="0" smtClean="0">
                <a:latin typeface="Traditional Arabic" pitchFamily="18" charset="-78"/>
                <a:cs typeface="Traditional Arabic" pitchFamily="18" charset="-78"/>
              </a:rPr>
              <a:t>الأداء</a:t>
            </a:r>
            <a:endParaRPr lang="fr-FR" sz="4000" dirty="0" smtClean="0">
              <a:latin typeface="Traditional Arabic" pitchFamily="18" charset="-78"/>
              <a:cs typeface="Traditional Arabic" pitchFamily="18" charset="-78"/>
            </a:endParaRPr>
          </a:p>
          <a:p>
            <a:pPr lvl="0" algn="just" rtl="1"/>
            <a:r>
              <a:rPr lang="ar-SA" sz="4000" b="1" dirty="0" smtClean="0">
                <a:latin typeface="Traditional Arabic" pitchFamily="18" charset="-78"/>
                <a:cs typeface="Traditional Arabic" pitchFamily="18" charset="-78"/>
              </a:rPr>
              <a:t>الموازنة العامة محدودة </a:t>
            </a:r>
            <a:r>
              <a:rPr lang="ar-SA" sz="4000" b="1" dirty="0" smtClean="0">
                <a:latin typeface="Traditional Arabic" pitchFamily="18" charset="-78"/>
                <a:cs typeface="Traditional Arabic" pitchFamily="18" charset="-78"/>
              </a:rPr>
              <a:t>المدة</a:t>
            </a:r>
            <a:endParaRPr lang="ar-DZ" sz="4000" b="1" dirty="0" smtClean="0">
              <a:latin typeface="Traditional Arabic" pitchFamily="18" charset="-78"/>
              <a:cs typeface="Traditional Arabic" pitchFamily="18" charset="-78"/>
            </a:endParaRPr>
          </a:p>
          <a:p>
            <a:pPr lvl="0" algn="just" rtl="1"/>
            <a:r>
              <a:rPr lang="ar-SA" sz="4000" b="1" dirty="0" err="1" smtClean="0">
                <a:latin typeface="Traditional Arabic" pitchFamily="18" charset="-78"/>
                <a:cs typeface="Traditional Arabic" pitchFamily="18" charset="-78"/>
              </a:rPr>
              <a:t>إعتماد</a:t>
            </a:r>
            <a:r>
              <a:rPr lang="ar-SA" sz="4000" b="1" dirty="0" smtClean="0">
                <a:latin typeface="Traditional Arabic" pitchFamily="18" charset="-78"/>
                <a:cs typeface="Traditional Arabic" pitchFamily="18" charset="-78"/>
              </a:rPr>
              <a:t> الموازنة</a:t>
            </a:r>
            <a:r>
              <a:rPr lang="ar-DZ" sz="4000" b="1" dirty="0" smtClean="0">
                <a:latin typeface="Traditional Arabic" pitchFamily="18" charset="-78"/>
                <a:cs typeface="Traditional Arabic" pitchFamily="18" charset="-78"/>
              </a:rPr>
              <a:t> يكون </a:t>
            </a:r>
            <a:r>
              <a:rPr lang="ar-SA" sz="4000" b="1" dirty="0" smtClean="0">
                <a:latin typeface="Traditional Arabic" pitchFamily="18" charset="-78"/>
                <a:cs typeface="Traditional Arabic" pitchFamily="18" charset="-78"/>
              </a:rPr>
              <a:t>من </a:t>
            </a:r>
            <a:r>
              <a:rPr lang="ar-DZ" sz="4000" b="1" dirty="0" smtClean="0">
                <a:latin typeface="Traditional Arabic" pitchFamily="18" charset="-78"/>
                <a:cs typeface="Traditional Arabic" pitchFamily="18" charset="-78"/>
              </a:rPr>
              <a:t>اختصاص </a:t>
            </a:r>
            <a:r>
              <a:rPr lang="ar-SA" sz="4000" b="1" dirty="0" smtClean="0">
                <a:latin typeface="Traditional Arabic" pitchFamily="18" charset="-78"/>
                <a:cs typeface="Traditional Arabic" pitchFamily="18" charset="-78"/>
              </a:rPr>
              <a:t>السلطة التشريعية</a:t>
            </a:r>
            <a:endParaRPr lang="fr-FR" sz="4000" b="1" dirty="0" smtClean="0">
              <a:latin typeface="Traditional Arabic" pitchFamily="18" charset="-78"/>
              <a:cs typeface="Traditional Arabic" pitchFamily="18" charset="-78"/>
            </a:endParaRPr>
          </a:p>
          <a:p>
            <a:pPr algn="just" rtl="1">
              <a:buNone/>
            </a:pPr>
            <a:r>
              <a:rPr lang="ar-DZ" sz="4000" dirty="0" smtClean="0">
                <a:latin typeface="Traditional Arabic" pitchFamily="18" charset="-78"/>
                <a:cs typeface="Traditional Arabic" pitchFamily="18" charset="-78"/>
              </a:rPr>
              <a:t>وهناك من يحدد خصائص </a:t>
            </a:r>
            <a:r>
              <a:rPr lang="ar-DZ" sz="4000" dirty="0" smtClean="0">
                <a:latin typeface="Traditional Arabic" pitchFamily="18" charset="-78"/>
                <a:cs typeface="Traditional Arabic" pitchFamily="18" charset="-78"/>
              </a:rPr>
              <a:t>الميزانية العمومية </a:t>
            </a:r>
            <a:r>
              <a:rPr lang="ar-DZ" sz="4000" dirty="0" smtClean="0">
                <a:latin typeface="Traditional Arabic" pitchFamily="18" charset="-78"/>
                <a:cs typeface="Traditional Arabic" pitchFamily="18" charset="-78"/>
              </a:rPr>
              <a:t>في النقاط التالية:</a:t>
            </a:r>
            <a:endParaRPr lang="fr-FR" sz="4000" dirty="0" smtClean="0">
              <a:latin typeface="Traditional Arabic" pitchFamily="18" charset="-78"/>
              <a:cs typeface="Traditional Arabic" pitchFamily="18" charset="-78"/>
            </a:endParaRPr>
          </a:p>
          <a:p>
            <a:pPr algn="just"/>
            <a:endParaRPr lang="fr-FR" dirty="0">
              <a:latin typeface="Traditional Arabic" pitchFamily="18" charset="-78"/>
              <a:cs typeface="Traditional Arabic" pitchFamily="18" charset="-78"/>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735</TotalTime>
  <Words>850</Words>
  <Application>Microsoft Office PowerPoint</Application>
  <PresentationFormat>Affichage à l'écran (4:3)</PresentationFormat>
  <Paragraphs>77</Paragraphs>
  <Slides>14</Slides>
  <Notes>1</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محاضرات محاسبة عمومية</vt:lpstr>
      <vt:lpstr>المحور الثاني: ميزانية الدولة</vt:lpstr>
      <vt:lpstr>أولا: تعريف ميزانية الدولة</vt:lpstr>
      <vt:lpstr>Diapositive 4</vt:lpstr>
      <vt:lpstr>Diapositive 5</vt:lpstr>
      <vt:lpstr>ثانيا: مبادئ إعداد ميزانية الدولة</vt:lpstr>
      <vt:lpstr>ثالثا: مكونات (عناصر) ميزانية الدولة </vt:lpstr>
      <vt:lpstr>رابعا: مراحل اعداد ميزانية الدولة</vt:lpstr>
      <vt:lpstr>خامسا: خصائص الميزانية العامة للدولة وأهدافها</vt:lpstr>
      <vt:lpstr>Diapositive 10</vt:lpstr>
      <vt:lpstr>Diapositive 11</vt:lpstr>
      <vt:lpstr>سادسا: أنواع الميزانيات العمومية</vt:lpstr>
      <vt:lpstr>سابعا: مراحل تنفيذ الميزانية العمومية</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محاسبة خاصة</dc:title>
  <dc:creator>DAMAS</dc:creator>
  <cp:lastModifiedBy>tst</cp:lastModifiedBy>
  <cp:revision>66</cp:revision>
  <dcterms:created xsi:type="dcterms:W3CDTF">2020-03-17T17:33:39Z</dcterms:created>
  <dcterms:modified xsi:type="dcterms:W3CDTF">2022-03-17T10:33:48Z</dcterms:modified>
</cp:coreProperties>
</file>