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Triangle rect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r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fr-FR"/>
              <a:t>Cliquez pour modifier le style du titre</a:t>
            </a:r>
            <a:endParaRPr kumimoji="0" lang="en-US"/>
          </a:p>
        </p:txBody>
      </p:sp>
      <p:sp>
        <p:nvSpPr>
          <p:cNvPr id="17" name="Sous-titr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a:t>Cliquez pour modifier le style des sous-titres du masque</a:t>
            </a:r>
            <a:endParaRPr kumimoji="0" lang="en-US"/>
          </a:p>
        </p:txBody>
      </p:sp>
      <p:grpSp>
        <p:nvGrpSpPr>
          <p:cNvPr id="2" name="Groupe 1"/>
          <p:cNvGrpSpPr/>
          <p:nvPr/>
        </p:nvGrpSpPr>
        <p:grpSpPr>
          <a:xfrm>
            <a:off x="-5019" y="4953000"/>
            <a:ext cx="12197020" cy="1912088"/>
            <a:chOff x="-3765" y="4832896"/>
            <a:chExt cx="9147765" cy="2032192"/>
          </a:xfrm>
        </p:grpSpPr>
        <p:sp>
          <p:nvSpPr>
            <p:cNvPr id="7" name="Forme lib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orme lib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orme lib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cteur droit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ce réservé de la date 29"/>
          <p:cNvSpPr>
            <a:spLocks noGrp="1"/>
          </p:cNvSpPr>
          <p:nvPr>
            <p:ph type="dt" sz="half" idx="10"/>
          </p:nvPr>
        </p:nvSpPr>
        <p:spPr/>
        <p:txBody>
          <a:bodyPr/>
          <a:lstStyle>
            <a:lvl1pPr>
              <a:defRPr>
                <a:solidFill>
                  <a:srgbClr val="FFFFFF"/>
                </a:solidFill>
              </a:defRPr>
            </a:lvl1pPr>
            <a:extLst/>
          </a:lstStyle>
          <a:p>
            <a:fld id="{B087D324-CB7E-4E3F-A91D-7BEB2F73EA18}" type="datetimeFigureOut">
              <a:rPr lang="en-US" smtClean="0"/>
              <a:pPr/>
              <a:t>3/22/2022</a:t>
            </a:fld>
            <a:endParaRPr lang="en-US"/>
          </a:p>
        </p:txBody>
      </p:sp>
      <p:sp>
        <p:nvSpPr>
          <p:cNvPr id="19"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Espace réservé du numéro de diapositive 26"/>
          <p:cNvSpPr>
            <a:spLocks noGrp="1"/>
          </p:cNvSpPr>
          <p:nvPr>
            <p:ph type="sldNum" sz="quarter" idx="12"/>
          </p:nvPr>
        </p:nvSpPr>
        <p:spPr/>
        <p:txBody>
          <a:bodyPr/>
          <a:lstStyle>
            <a:lvl1pPr>
              <a:defRPr>
                <a:solidFill>
                  <a:srgbClr val="FFFFFF"/>
                </a:solidFill>
              </a:defRPr>
            </a:lvl1pPr>
            <a:extLst/>
          </a:lstStyle>
          <a:p>
            <a:fld id="{53042BA7-1C8C-4019-B696-7587E058B1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609600" y="1481330"/>
            <a:ext cx="10972800" cy="4386071"/>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087D324-CB7E-4E3F-A91D-7BEB2F73EA18}" type="datetimeFigureOut">
              <a:rPr lang="en-US" smtClean="0"/>
              <a:pPr/>
              <a:t>3/22/2022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3042BA7-1C8C-4019-B696-7587E058B1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25351" y="274641"/>
            <a:ext cx="2369960" cy="5592761"/>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609600" y="274641"/>
            <a:ext cx="8432800" cy="5592760"/>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087D324-CB7E-4E3F-A91D-7BEB2F73EA18}" type="datetimeFigureOut">
              <a:rPr lang="en-US" smtClean="0"/>
              <a:pPr/>
              <a:t>3/22/2022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3042BA7-1C8C-4019-B696-7587E058B1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087D324-CB7E-4E3F-A91D-7BEB2F73EA18}" type="datetimeFigureOut">
              <a:rPr lang="en-US" smtClean="0"/>
              <a:pPr/>
              <a:t>3/22/2022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3042BA7-1C8C-4019-B696-7587E058B167}" type="slidenum">
              <a:rPr lang="en-US" smtClean="0"/>
              <a:pPr/>
              <a:t>‹#›</a:t>
            </a:fld>
            <a:endParaRPr lang="en-US"/>
          </a:p>
        </p:txBody>
      </p:sp>
      <p:sp>
        <p:nvSpPr>
          <p:cNvPr id="7" name="Titre 6"/>
          <p:cNvSpPr>
            <a:spLocks noGrp="1"/>
          </p:cNvSpPr>
          <p:nvPr>
            <p:ph type="title"/>
          </p:nvPr>
        </p:nvSpPr>
        <p:spPr/>
        <p:txBody>
          <a:bodyPr rtlCol="0"/>
          <a:lstStyle/>
          <a:p>
            <a:r>
              <a:rPr kumimoji="0" lang="fr-FR"/>
              <a:t>Cliquez pour modifier le style du titre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B087D324-CB7E-4E3F-A91D-7BEB2F73EA18}" type="datetimeFigureOut">
              <a:rPr lang="en-US" smtClean="0"/>
              <a:pPr/>
              <a:t>3/22/2022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3042BA7-1C8C-4019-B696-7587E058B167}" type="slidenum">
              <a:rPr lang="en-US" smtClean="0"/>
              <a:pPr/>
              <a:t>‹#›</a:t>
            </a:fld>
            <a:endParaRPr lang="en-US"/>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B087D324-CB7E-4E3F-A91D-7BEB2F73EA18}" type="datetimeFigureOut">
              <a:rPr lang="en-US" smtClean="0"/>
              <a:pPr/>
              <a:t>3/22/2022</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53042BA7-1C8C-4019-B696-7587E058B167}" type="slidenum">
              <a:rPr lang="en-US" smtClean="0"/>
              <a:pPr/>
              <a:t>‹#›</a:t>
            </a:fld>
            <a:endParaRPr lang="en-US"/>
          </a:p>
        </p:txBody>
      </p:sp>
      <p:sp>
        <p:nvSpPr>
          <p:cNvPr id="8" name="Titre 7"/>
          <p:cNvSpPr>
            <a:spLocks noGrp="1"/>
          </p:cNvSpPr>
          <p:nvPr>
            <p:ph type="title"/>
          </p:nvPr>
        </p:nvSpPr>
        <p:spPr/>
        <p:txBody>
          <a:bodyPr rtlCol="0"/>
          <a:lstStyle/>
          <a:p>
            <a:r>
              <a:rPr kumimoji="0" lang="fr-FR"/>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10972800" cy="1143000"/>
          </a:xfrm>
        </p:spPr>
        <p:txBody>
          <a:bodyPr anchor="ctr"/>
          <a:lstStyle>
            <a:lvl1pPr>
              <a:defRPr/>
            </a:lvl1pPr>
            <a:extLst/>
          </a:lstStyle>
          <a:p>
            <a:r>
              <a:rPr kumimoji="0" lang="fr-FR"/>
              <a:t>Cliquez pour modifier le style du titre</a:t>
            </a:r>
            <a:endParaRPr kumimoji="0" lang="en-US"/>
          </a:p>
        </p:txBody>
      </p:sp>
      <p:sp>
        <p:nvSpPr>
          <p:cNvPr id="3" name="Espace réservé du texte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B087D324-CB7E-4E3F-A91D-7BEB2F73EA18}" type="datetimeFigureOut">
              <a:rPr lang="en-US" smtClean="0"/>
              <a:pPr/>
              <a:t>3/22/2022</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53042BA7-1C8C-4019-B696-7587E058B16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fld id="{B087D324-CB7E-4E3F-A91D-7BEB2F73EA18}" type="datetimeFigureOut">
              <a:rPr lang="en-US" smtClean="0"/>
              <a:pPr/>
              <a:t>3/22/2022</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53042BA7-1C8C-4019-B696-7587E058B167}" type="slidenum">
              <a:rPr lang="en-US" smtClean="0"/>
              <a:pPr/>
              <a:t>‹#›</a:t>
            </a:fld>
            <a:endParaRPr lang="en-US"/>
          </a:p>
        </p:txBody>
      </p:sp>
      <p:sp>
        <p:nvSpPr>
          <p:cNvPr id="6" name="Titre 5"/>
          <p:cNvSpPr>
            <a:spLocks noGrp="1"/>
          </p:cNvSpPr>
          <p:nvPr>
            <p:ph type="title"/>
          </p:nvPr>
        </p:nvSpPr>
        <p:spPr/>
        <p:txBody>
          <a:bodyPr rtlCol="0"/>
          <a:lstStyle/>
          <a:p>
            <a:r>
              <a:rPr kumimoji="0" lang="fr-FR"/>
              <a:t>Cliquez pour modifier le style du titre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087D324-CB7E-4E3F-A91D-7BEB2F73EA18}" type="datetimeFigureOut">
              <a:rPr lang="en-US" smtClean="0"/>
              <a:pPr/>
              <a:t>3/22/2022</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53042BA7-1C8C-4019-B696-7587E058B1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fr-FR"/>
              <a:t>Cliquez pour modifier le style du titre</a:t>
            </a:r>
            <a:endParaRPr kumimoji="0" lang="en-US"/>
          </a:p>
        </p:txBody>
      </p:sp>
      <p:sp>
        <p:nvSpPr>
          <p:cNvPr id="3" name="Espace réservé du texte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a:xfrm>
            <a:off x="8969376" y="6407944"/>
            <a:ext cx="2560320" cy="365760"/>
          </a:xfrm>
        </p:spPr>
        <p:txBody>
          <a:bodyPr/>
          <a:lstStyle/>
          <a:p>
            <a:fld id="{B087D324-CB7E-4E3F-A91D-7BEB2F73EA18}" type="datetimeFigureOut">
              <a:rPr lang="en-US" smtClean="0"/>
              <a:pPr/>
              <a:t>3/22/2022</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53042BA7-1C8C-4019-B696-7587E058B16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fr-FR"/>
              <a:t>Cliquez pour modifier les styles du texte du masque</a:t>
            </a:r>
          </a:p>
        </p:txBody>
      </p:sp>
      <p:sp>
        <p:nvSpPr>
          <p:cNvPr id="3" name="Espace réservé pour une image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fr-FR"/>
              <a:t>Cliquez sur l'icône pour ajouter une image</a:t>
            </a:r>
            <a:endParaRPr kumimoji="0" lang="en-US" dirty="0"/>
          </a:p>
        </p:txBody>
      </p:sp>
      <p:sp>
        <p:nvSpPr>
          <p:cNvPr id="5" name="Espace réservé de la date 4"/>
          <p:cNvSpPr>
            <a:spLocks noGrp="1"/>
          </p:cNvSpPr>
          <p:nvPr>
            <p:ph type="dt" sz="half" idx="10"/>
          </p:nvPr>
        </p:nvSpPr>
        <p:spPr/>
        <p:txBody>
          <a:bodyPr/>
          <a:lstStyle>
            <a:lvl1pPr>
              <a:defRPr>
                <a:solidFill>
                  <a:schemeClr val="tx1"/>
                </a:solidFill>
              </a:defRPr>
            </a:lvl1pPr>
            <a:extLst/>
          </a:lstStyle>
          <a:p>
            <a:fld id="{B087D324-CB7E-4E3F-A91D-7BEB2F73EA18}" type="datetimeFigureOut">
              <a:rPr lang="en-US" smtClean="0"/>
              <a:pPr/>
              <a:t>3/22/2022</a:t>
            </a:fld>
            <a:endParaRPr lang="en-US"/>
          </a:p>
        </p:txBody>
      </p:sp>
      <p:sp>
        <p:nvSpPr>
          <p:cNvPr id="6" name="Espace réservé du pied de page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Espace réservé du numéro de diapositive 6"/>
          <p:cNvSpPr>
            <a:spLocks noGrp="1"/>
          </p:cNvSpPr>
          <p:nvPr>
            <p:ph type="sldNum" sz="quarter" idx="12"/>
          </p:nvPr>
        </p:nvSpPr>
        <p:spPr/>
        <p:txBody>
          <a:bodyPr/>
          <a:lstStyle>
            <a:lvl1pPr>
              <a:defRPr>
                <a:solidFill>
                  <a:schemeClr val="tx1"/>
                </a:solidFill>
              </a:defRPr>
            </a:lvl1pPr>
            <a:extLst/>
          </a:lstStyle>
          <a:p>
            <a:fld id="{53042BA7-1C8C-4019-B696-7587E058B167}" type="slidenum">
              <a:rPr lang="en-US" smtClean="0"/>
              <a:pPr/>
              <a:t>‹#›</a:t>
            </a:fld>
            <a:endParaRPr lang="en-US"/>
          </a:p>
        </p:txBody>
      </p:sp>
      <p:sp>
        <p:nvSpPr>
          <p:cNvPr id="2" name="Titr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fr-FR"/>
              <a:t>Cliquez pour modifier le style du titre</a:t>
            </a:r>
            <a:endParaRPr kumimoji="0" lang="en-US"/>
          </a:p>
        </p:txBody>
      </p:sp>
      <p:sp>
        <p:nvSpPr>
          <p:cNvPr id="8" name="Forme libre 7"/>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orme libre 8"/>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le rect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cteur droit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955249" y="5001994"/>
            <a:ext cx="5069337"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orme libre 11"/>
          <p:cNvSpPr>
            <a:spLocks/>
          </p:cNvSpPr>
          <p:nvPr/>
        </p:nvSpPr>
        <p:spPr bwMode="auto">
          <a:xfrm>
            <a:off x="-71414" y="5785023"/>
            <a:ext cx="506933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le rect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cteur droit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B087D324-CB7E-4E3F-A91D-7BEB2F73EA18}" type="datetimeFigureOut">
              <a:rPr lang="en-US" smtClean="0"/>
              <a:pPr/>
              <a:t>3/22/2022</a:t>
            </a:fld>
            <a:endParaRPr lang="en-US"/>
          </a:p>
        </p:txBody>
      </p:sp>
      <p:sp>
        <p:nvSpPr>
          <p:cNvPr id="22" name="Espace réservé du pied de page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Espace réservé du numéro de diapositive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53042BA7-1C8C-4019-B696-7587E058B1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8D10711-CCD0-4306-BF45-BD6C629E08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6877" y="265458"/>
            <a:ext cx="1260475" cy="1238250"/>
          </a:xfrm>
          <a:prstGeom prst="rect">
            <a:avLst/>
          </a:prstGeom>
        </p:spPr>
      </p:pic>
      <p:pic>
        <p:nvPicPr>
          <p:cNvPr id="8" name="Picture 7">
            <a:extLst>
              <a:ext uri="{FF2B5EF4-FFF2-40B4-BE49-F238E27FC236}">
                <a16:creationId xmlns:a16="http://schemas.microsoft.com/office/drawing/2014/main" id="{10FB3055-5511-4A1F-802A-5B485DA7E95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198" y="265458"/>
            <a:ext cx="1260475" cy="1238250"/>
          </a:xfrm>
          <a:prstGeom prst="rect">
            <a:avLst/>
          </a:prstGeom>
        </p:spPr>
      </p:pic>
      <p:sp>
        <p:nvSpPr>
          <p:cNvPr id="10" name="TextBox 9">
            <a:extLst>
              <a:ext uri="{FF2B5EF4-FFF2-40B4-BE49-F238E27FC236}">
                <a16:creationId xmlns:a16="http://schemas.microsoft.com/office/drawing/2014/main" id="{DAA888A9-D3F8-40BC-8191-11431F905845}"/>
              </a:ext>
            </a:extLst>
          </p:cNvPr>
          <p:cNvSpPr txBox="1"/>
          <p:nvPr/>
        </p:nvSpPr>
        <p:spPr>
          <a:xfrm>
            <a:off x="3048000" y="332041"/>
            <a:ext cx="6096000" cy="1171667"/>
          </a:xfrm>
          <a:prstGeom prst="rect">
            <a:avLst/>
          </a:prstGeom>
          <a:noFill/>
        </p:spPr>
        <p:txBody>
          <a:bodyPr wrap="square">
            <a:spAutoFit/>
          </a:bodyPr>
          <a:lstStyle/>
          <a:p>
            <a:pPr marL="0" marR="0" algn="ctr" rtl="1">
              <a:lnSpc>
                <a:spcPct val="107000"/>
              </a:lnSpc>
              <a:spcBef>
                <a:spcPts val="0"/>
              </a:spcBef>
              <a:spcAft>
                <a:spcPts val="800"/>
              </a:spcAft>
              <a:tabLst>
                <a:tab pos="2493645" algn="l"/>
              </a:tabLst>
            </a:pPr>
            <a:r>
              <a:rPr lang="ar-SA" sz="1800" b="1" dirty="0">
                <a:solidFill>
                  <a:srgbClr val="212529"/>
                </a:solidFill>
                <a:effectLst/>
                <a:latin typeface="Calibri" panose="020F0502020204030204" pitchFamily="34" charset="0"/>
                <a:ea typeface="Times New Roman" panose="02020603050405020304" pitchFamily="18" charset="0"/>
                <a:cs typeface="Arial" panose="020B0604020202020204" pitchFamily="34" charset="0"/>
              </a:rPr>
              <a:t>جمهورية الجزائرية الديمقراطية الشعبية</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0" marR="0" algn="ctr" rtl="1">
              <a:lnSpc>
                <a:spcPct val="107000"/>
              </a:lnSpc>
              <a:spcBef>
                <a:spcPts val="0"/>
              </a:spcBef>
              <a:spcAft>
                <a:spcPts val="800"/>
              </a:spcAft>
              <a:tabLst>
                <a:tab pos="2493645" algn="l"/>
              </a:tabLst>
            </a:pPr>
            <a:r>
              <a:rPr lang="ar-SA" sz="1800" b="1" dirty="0">
                <a:solidFill>
                  <a:srgbClr val="212529"/>
                </a:solidFill>
                <a:effectLst/>
                <a:latin typeface="Calibri" panose="020F0502020204030204" pitchFamily="34" charset="0"/>
                <a:ea typeface="Times New Roman" panose="02020603050405020304" pitchFamily="18" charset="0"/>
                <a:cs typeface="Arial" panose="020B0604020202020204" pitchFamily="34" charset="0"/>
              </a:rPr>
              <a:t>وزارة التعليم العالي والبحث العلمي</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0" marR="0" algn="ctr" rtl="1">
              <a:lnSpc>
                <a:spcPct val="107000"/>
              </a:lnSpc>
              <a:spcBef>
                <a:spcPts val="0"/>
              </a:spcBef>
              <a:spcAft>
                <a:spcPts val="800"/>
              </a:spcAft>
              <a:tabLst>
                <a:tab pos="2493645" algn="l"/>
              </a:tabLst>
            </a:pPr>
            <a:r>
              <a:rPr lang="ar-SA" sz="1800" b="1" dirty="0">
                <a:solidFill>
                  <a:srgbClr val="212529"/>
                </a:solidFill>
                <a:effectLst/>
                <a:latin typeface="Calibri" panose="020F0502020204030204" pitchFamily="34" charset="0"/>
                <a:ea typeface="Times New Roman" panose="02020603050405020304" pitchFamily="18" charset="0"/>
                <a:cs typeface="Arial" panose="020B0604020202020204" pitchFamily="34" charset="0"/>
              </a:rPr>
              <a:t>جامعة محمد خيضر بسكرة</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p:txBody>
      </p:sp>
      <p:sp>
        <p:nvSpPr>
          <p:cNvPr id="12" name="TextBox 11">
            <a:extLst>
              <a:ext uri="{FF2B5EF4-FFF2-40B4-BE49-F238E27FC236}">
                <a16:creationId xmlns:a16="http://schemas.microsoft.com/office/drawing/2014/main" id="{92DFAB14-0810-4D0F-91E1-04B63F057216}"/>
              </a:ext>
            </a:extLst>
          </p:cNvPr>
          <p:cNvSpPr txBox="1"/>
          <p:nvPr/>
        </p:nvSpPr>
        <p:spPr>
          <a:xfrm>
            <a:off x="5984117" y="1237048"/>
            <a:ext cx="6096000" cy="2129686"/>
          </a:xfrm>
          <a:prstGeom prst="rect">
            <a:avLst/>
          </a:prstGeom>
          <a:noFill/>
        </p:spPr>
        <p:txBody>
          <a:bodyPr wrap="square">
            <a:spAutoFit/>
          </a:bodyPr>
          <a:lstStyle/>
          <a:p>
            <a:pPr marL="0" marR="0" algn="ctr" rtl="1">
              <a:lnSpc>
                <a:spcPct val="107000"/>
              </a:lnSpc>
              <a:spcBef>
                <a:spcPts val="0"/>
              </a:spcBef>
              <a:spcAft>
                <a:spcPts val="800"/>
              </a:spcAft>
              <a:tabLst>
                <a:tab pos="2493645" algn="l"/>
              </a:tabLst>
            </a:pPr>
            <a:r>
              <a:rPr lang="ar-SA" sz="1800" b="1" dirty="0">
                <a:solidFill>
                  <a:srgbClr val="212529"/>
                </a:solidFill>
                <a:effectLst/>
                <a:latin typeface="Calibri" panose="020F0502020204030204" pitchFamily="34" charset="0"/>
                <a:ea typeface="Times New Roman" panose="02020603050405020304" pitchFamily="18" charset="0"/>
                <a:cs typeface="Arial" panose="020B0604020202020204" pitchFamily="34" charset="0"/>
              </a:rPr>
              <a:t> </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0" marR="0" algn="r">
              <a:lnSpc>
                <a:spcPct val="115000"/>
              </a:lnSpc>
              <a:spcBef>
                <a:spcPts val="0"/>
              </a:spcBef>
              <a:spcAft>
                <a:spcPts val="1000"/>
              </a:spcAft>
              <a:tabLst>
                <a:tab pos="5760720" algn="r"/>
              </a:tabLst>
            </a:pPr>
            <a:r>
              <a:rPr lang="ar-SA" sz="1800" b="1" dirty="0">
                <a:solidFill>
                  <a:srgbClr val="212529"/>
                </a:solidFill>
                <a:effectLst/>
                <a:latin typeface="Calibri" panose="020F0502020204030204" pitchFamily="34" charset="0"/>
                <a:ea typeface="Times New Roman" panose="02020603050405020304" pitchFamily="18" charset="0"/>
                <a:cs typeface="Arial" panose="020B0604020202020204" pitchFamily="34" charset="0"/>
              </a:rPr>
              <a:t>كلية العلوم الاقتصادية والتجارية وعلوم التسيير</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p>
            <a:pPr marL="0" marR="0" algn="r">
              <a:lnSpc>
                <a:spcPct val="115000"/>
              </a:lnSpc>
              <a:spcBef>
                <a:spcPts val="0"/>
              </a:spcBef>
              <a:spcAft>
                <a:spcPts val="1000"/>
              </a:spcAft>
              <a:tabLst>
                <a:tab pos="5760720" algn="r"/>
              </a:tabLst>
            </a:pPr>
            <a:r>
              <a:rPr lang="ar-SA" sz="1800" b="1" dirty="0">
                <a:solidFill>
                  <a:srgbClr val="212529"/>
                </a:solidFill>
                <a:effectLst/>
                <a:latin typeface="Calibri" panose="020F0502020204030204" pitchFamily="34" charset="0"/>
                <a:ea typeface="Times New Roman" panose="02020603050405020304" pitchFamily="18" charset="0"/>
                <a:cs typeface="Arial" panose="020B0604020202020204" pitchFamily="34" charset="0"/>
              </a:rPr>
              <a:t>قسم: علوم التسيير</a:t>
            </a:r>
            <a:endParaRPr lang="ar-DZ" sz="1400" dirty="0">
              <a:latin typeface="Calibri" panose="020F0502020204030204" pitchFamily="34" charset="0"/>
              <a:ea typeface="Times New Roman" panose="02020603050405020304" pitchFamily="18" charset="0"/>
              <a:cs typeface="Arial" panose="020B0604020202020204" pitchFamily="34" charset="0"/>
            </a:endParaRPr>
          </a:p>
          <a:p>
            <a:pPr marL="0" marR="0" algn="r">
              <a:lnSpc>
                <a:spcPct val="115000"/>
              </a:lnSpc>
              <a:spcBef>
                <a:spcPts val="0"/>
              </a:spcBef>
              <a:spcAft>
                <a:spcPts val="1000"/>
              </a:spcAft>
              <a:tabLst>
                <a:tab pos="5760720" algn="r"/>
              </a:tabLst>
            </a:pPr>
            <a:r>
              <a:rPr lang="ar-SA"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rPr>
              <a:t>تخصص </a:t>
            </a:r>
            <a:r>
              <a:rPr lang="ar-DZ" sz="1800" b="1" dirty="0">
                <a:solidFill>
                  <a:srgbClr val="000000"/>
                </a:solidFill>
                <a:effectLst/>
                <a:latin typeface="Calibri" panose="020F0502020204030204" pitchFamily="34" charset="0"/>
                <a:ea typeface="Calibri" panose="020F0502020204030204" pitchFamily="34" charset="0"/>
                <a:cs typeface="Arial" panose="020B0604020202020204" pitchFamily="34" charset="0"/>
              </a:rPr>
              <a:t>مقاولاتية</a:t>
            </a:r>
          </a:p>
          <a:p>
            <a:pPr marL="0" marR="0" algn="r">
              <a:lnSpc>
                <a:spcPct val="115000"/>
              </a:lnSpc>
              <a:spcBef>
                <a:spcPts val="0"/>
              </a:spcBef>
              <a:spcAft>
                <a:spcPts val="1000"/>
              </a:spcAft>
              <a:tabLst>
                <a:tab pos="5760720" algn="r"/>
              </a:tabLst>
            </a:pPr>
            <a:r>
              <a:rPr lang="ar-SA" b="1" dirty="0">
                <a:solidFill>
                  <a:srgbClr val="000000"/>
                </a:solidFill>
                <a:latin typeface="Calibri" panose="020F0502020204030204" pitchFamily="34" charset="0"/>
                <a:cs typeface="Arial" panose="020B0604020202020204" pitchFamily="34" charset="0"/>
              </a:rPr>
              <a:t>الفوج</a:t>
            </a:r>
            <a:r>
              <a:rPr lang="ar-DZ" b="1" dirty="0">
                <a:solidFill>
                  <a:srgbClr val="000000"/>
                </a:solidFill>
                <a:latin typeface="Calibri" panose="020F0502020204030204" pitchFamily="34" charset="0"/>
                <a:cs typeface="Arial" panose="020B0604020202020204" pitchFamily="34" charset="0"/>
              </a:rPr>
              <a:t>:</a:t>
            </a:r>
            <a:r>
              <a:rPr lang="ar-SA" b="1" dirty="0">
                <a:solidFill>
                  <a:srgbClr val="000000"/>
                </a:solidFill>
                <a:latin typeface="Calibri" panose="020F0502020204030204" pitchFamily="34" charset="0"/>
                <a:cs typeface="Arial" panose="020B0604020202020204" pitchFamily="34" charset="0"/>
              </a:rPr>
              <a:t>01</a:t>
            </a:r>
            <a:endParaRPr lang="en-US" b="1" dirty="0">
              <a:solidFill>
                <a:srgbClr val="000000"/>
              </a:solidFill>
              <a:latin typeface="Calibri" panose="020F0502020204030204" pitchFamily="34" charset="0"/>
              <a:cs typeface="Arial" panose="020B0604020202020204" pitchFamily="34" charset="0"/>
            </a:endParaRPr>
          </a:p>
        </p:txBody>
      </p:sp>
      <p:sp>
        <p:nvSpPr>
          <p:cNvPr id="13" name="AutoShape 3">
            <a:extLst>
              <a:ext uri="{FF2B5EF4-FFF2-40B4-BE49-F238E27FC236}">
                <a16:creationId xmlns:a16="http://schemas.microsoft.com/office/drawing/2014/main" id="{887EDD30-DD91-4116-A7A4-AAE1FE575B62}"/>
              </a:ext>
            </a:extLst>
          </p:cNvPr>
          <p:cNvSpPr>
            <a:spLocks noChangeArrowheads="1"/>
          </p:cNvSpPr>
          <p:nvPr/>
        </p:nvSpPr>
        <p:spPr bwMode="auto">
          <a:xfrm>
            <a:off x="2822713" y="2553042"/>
            <a:ext cx="6546574" cy="2295525"/>
          </a:xfrm>
          <a:prstGeom prst="horizontalScroll">
            <a:avLst>
              <a:gd name="adj" fmla="val 12500"/>
            </a:avLst>
          </a:prstGeom>
          <a:solidFill>
            <a:srgbClr val="FFFFFF"/>
          </a:solidFill>
          <a:ln w="9525">
            <a:solidFill>
              <a:srgbClr val="000000"/>
            </a:solidFill>
            <a:round/>
            <a:headEnd/>
            <a:tailEnd/>
          </a:ln>
        </p:spPr>
        <p:txBody>
          <a:bodyPr rot="0" vert="horz" wrap="square" lIns="91440" tIns="45720" rIns="91440" bIns="45720" anchor="t" anchorCtr="0" upright="1">
            <a:noAutofit/>
          </a:bodyPr>
          <a:lstStyle/>
          <a:p>
            <a:pPr marL="0" marR="0" algn="ctr">
              <a:lnSpc>
                <a:spcPct val="107000"/>
              </a:lnSpc>
              <a:spcBef>
                <a:spcPts val="0"/>
              </a:spcBef>
              <a:spcAft>
                <a:spcPts val="800"/>
              </a:spcAft>
            </a:pPr>
            <a:endParaRPr lang="en-US" sz="1100" b="1" dirty="0">
              <a:ln w="22225">
                <a:solidFill>
                  <a:schemeClr val="accent2"/>
                </a:solidFill>
                <a:prstDash val="solid"/>
              </a:ln>
              <a:solidFill>
                <a:schemeClr val="accent2">
                  <a:lumMod val="40000"/>
                  <a:lumOff val="60000"/>
                </a:schemeClr>
              </a:solidFill>
              <a:latin typeface="Calibri" panose="020F0502020204030204" pitchFamily="34" charset="0"/>
              <a:ea typeface="Times New Roman" panose="02020603050405020304" pitchFamily="18" charset="0"/>
              <a:cs typeface="Arial" panose="020B0604020202020204" pitchFamily="34" charset="0"/>
            </a:endParaRPr>
          </a:p>
          <a:p>
            <a:pPr marL="0" marR="0" algn="ctr">
              <a:lnSpc>
                <a:spcPct val="107000"/>
              </a:lnSpc>
              <a:spcBef>
                <a:spcPts val="0"/>
              </a:spcBef>
              <a:spcAft>
                <a:spcPts val="800"/>
              </a:spcAft>
            </a:pPr>
            <a:r>
              <a:rPr lang="fr-FR" sz="5400" b="1" i="1" dirty="0">
                <a:ln w="22225">
                  <a:solidFill>
                    <a:schemeClr val="accent2"/>
                  </a:solidFill>
                  <a:prstDash val="solid"/>
                </a:ln>
                <a:solidFill>
                  <a:schemeClr val="accent2">
                    <a:lumMod val="40000"/>
                    <a:lumOff val="60000"/>
                  </a:schemeClr>
                </a:solidFill>
                <a:latin typeface="Calibri" panose="020F0502020204030204" pitchFamily="34" charset="0"/>
                <a:ea typeface="Times New Roman" panose="02020603050405020304" pitchFamily="18" charset="0"/>
                <a:cs typeface="Arial" panose="020B0604020202020204" pitchFamily="34" charset="0"/>
              </a:rPr>
              <a:t> </a:t>
            </a:r>
            <a:r>
              <a:rPr lang="ar-DZ" sz="5400" b="1" i="1" dirty="0">
                <a:ln w="22225">
                  <a:solidFill>
                    <a:schemeClr val="accent2"/>
                  </a:solidFill>
                  <a:prstDash val="solid"/>
                </a:ln>
                <a:solidFill>
                  <a:schemeClr val="accent2">
                    <a:lumMod val="40000"/>
                    <a:lumOff val="60000"/>
                  </a:schemeClr>
                </a:solidFill>
                <a:latin typeface="Calibri" panose="020F0502020204030204" pitchFamily="34" charset="0"/>
                <a:ea typeface="Times New Roman" panose="02020603050405020304" pitchFamily="18" charset="0"/>
                <a:cs typeface="Arial" panose="020B0604020202020204" pitchFamily="34" charset="0"/>
              </a:rPr>
              <a:t>البيئة التسويقية</a:t>
            </a:r>
            <a:endParaRPr lang="en-US" sz="5400" b="1" i="1" dirty="0">
              <a:ln w="22225">
                <a:solidFill>
                  <a:schemeClr val="accent2"/>
                </a:solidFill>
                <a:prstDash val="solid"/>
              </a:ln>
              <a:solidFill>
                <a:schemeClr val="accent2">
                  <a:lumMod val="40000"/>
                  <a:lumOff val="60000"/>
                </a:schemeClr>
              </a:solidFill>
              <a:latin typeface="Calibri" panose="020F0502020204030204" pitchFamily="34" charset="0"/>
              <a:ea typeface="Times New Roman" panose="02020603050405020304" pitchFamily="18" charset="0"/>
              <a:cs typeface="Arial" panose="020B0604020202020204" pitchFamily="34" charset="0"/>
            </a:endParaRPr>
          </a:p>
        </p:txBody>
      </p:sp>
      <p:sp>
        <p:nvSpPr>
          <p:cNvPr id="15" name="TextBox 14">
            <a:extLst>
              <a:ext uri="{FF2B5EF4-FFF2-40B4-BE49-F238E27FC236}">
                <a16:creationId xmlns:a16="http://schemas.microsoft.com/office/drawing/2014/main" id="{B44D0D26-9BEA-4567-BBC2-95C51F866B2F}"/>
              </a:ext>
            </a:extLst>
          </p:cNvPr>
          <p:cNvSpPr txBox="1"/>
          <p:nvPr/>
        </p:nvSpPr>
        <p:spPr>
          <a:xfrm>
            <a:off x="9691032" y="4905531"/>
            <a:ext cx="1842052" cy="1709699"/>
          </a:xfrm>
          <a:prstGeom prst="rect">
            <a:avLst/>
          </a:prstGeom>
          <a:noFill/>
        </p:spPr>
        <p:txBody>
          <a:bodyPr wrap="square">
            <a:spAutoFit/>
          </a:bodyPr>
          <a:lstStyle/>
          <a:p>
            <a:pPr marL="0" marR="0" algn="r" rtl="1">
              <a:lnSpc>
                <a:spcPct val="115000"/>
              </a:lnSpc>
              <a:spcBef>
                <a:spcPts val="0"/>
              </a:spcBef>
              <a:spcAft>
                <a:spcPts val="1000"/>
              </a:spcAft>
            </a:pPr>
            <a:r>
              <a:rPr lang="ar-SA" b="1" u="sng" dirty="0">
                <a:solidFill>
                  <a:srgbClr val="0000FF"/>
                </a:solidFill>
                <a:effectLst/>
                <a:latin typeface="Calibri" panose="020F0502020204030204" pitchFamily="34" charset="0"/>
                <a:ea typeface="Calibri" panose="020F0502020204030204" pitchFamily="34" charset="0"/>
                <a:cs typeface="Arial" panose="020B0604020202020204" pitchFamily="34" charset="0"/>
              </a:rPr>
              <a:t>إعداد الطلبة</a:t>
            </a:r>
            <a:r>
              <a:rPr lang="ar-DZ" b="1" u="sng" dirty="0">
                <a:solidFill>
                  <a:srgbClr val="0000FF"/>
                </a:solidFill>
                <a:effectLst/>
                <a:latin typeface="Calibri" panose="020F0502020204030204" pitchFamily="34" charset="0"/>
                <a:ea typeface="Calibri" panose="020F0502020204030204" pitchFamily="34" charset="0"/>
                <a:cs typeface="Arial" panose="020B0604020202020204" pitchFamily="34" charset="0"/>
              </a:rPr>
              <a:t>:</a:t>
            </a:r>
            <a:endParaRPr lang="en-US" b="1" dirty="0">
              <a:effectLst/>
              <a:latin typeface="Calibri" panose="020F0502020204030204" pitchFamily="34" charset="0"/>
              <a:ea typeface="Calibri" panose="020F0502020204030204" pitchFamily="34" charset="0"/>
              <a:cs typeface="Arial" panose="020B0604020202020204" pitchFamily="34" charset="0"/>
            </a:endParaRPr>
          </a:p>
          <a:p>
            <a:pPr marL="36195" marR="36195" algn="r" rtl="1">
              <a:lnSpc>
                <a:spcPct val="115000"/>
              </a:lnSpc>
              <a:spcBef>
                <a:spcPts val="0"/>
              </a:spcBef>
              <a:spcAft>
                <a:spcPts val="1000"/>
              </a:spcAft>
            </a:pPr>
            <a:r>
              <a:rPr lang="ar-DZ" sz="1800" dirty="0">
                <a:solidFill>
                  <a:srgbClr val="000000"/>
                </a:solidFill>
                <a:effectLst/>
                <a:highlight>
                  <a:srgbClr val="FFFF00"/>
                </a:highlight>
                <a:latin typeface="Calibri" panose="020F0502020204030204" pitchFamily="34" charset="0"/>
                <a:ea typeface="Calibri" panose="020F0502020204030204" pitchFamily="34" charset="0"/>
                <a:cs typeface="Arial" panose="020B0604020202020204" pitchFamily="34" charset="0"/>
              </a:rPr>
              <a:t>* بن عيشي خولة</a:t>
            </a:r>
          </a:p>
          <a:p>
            <a:pPr marL="36195" marR="36195" algn="r" rtl="1">
              <a:lnSpc>
                <a:spcPct val="115000"/>
              </a:lnSpc>
              <a:spcBef>
                <a:spcPts val="0"/>
              </a:spcBef>
              <a:spcAft>
                <a:spcPts val="1000"/>
              </a:spcAft>
            </a:pPr>
            <a:r>
              <a:rPr lang="ar-DZ" sz="1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r>
              <a:rPr lang="ar-SA" sz="1800" dirty="0">
                <a:solidFill>
                  <a:srgbClr val="000000"/>
                </a:solidFill>
                <a:effectLst/>
                <a:latin typeface="Calibri" panose="020F0502020204030204" pitchFamily="34" charset="0"/>
                <a:ea typeface="Calibri" panose="020F0502020204030204" pitchFamily="34" charset="0"/>
                <a:cs typeface="Arial" panose="020B0604020202020204" pitchFamily="34" charset="0"/>
              </a:rPr>
              <a:t>جغبالة صورية</a:t>
            </a:r>
            <a:endParaRPr lang="en-US" sz="12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DZ" sz="1800" dirty="0">
                <a:solidFill>
                  <a:srgbClr val="000000"/>
                </a:solidFill>
                <a:effectLst/>
                <a:ea typeface="Calibri" panose="020F0502020204030204" pitchFamily="34" charset="0"/>
                <a:cs typeface="Arial" panose="020B0604020202020204" pitchFamily="34" charset="0"/>
              </a:rPr>
              <a:t>* </a:t>
            </a:r>
            <a:r>
              <a:rPr lang="ar-SA" sz="1800" dirty="0">
                <a:solidFill>
                  <a:srgbClr val="000000"/>
                </a:solidFill>
                <a:effectLst/>
                <a:ea typeface="Calibri" panose="020F0502020204030204" pitchFamily="34" charset="0"/>
                <a:cs typeface="Arial" panose="020B0604020202020204" pitchFamily="34" charset="0"/>
              </a:rPr>
              <a:t>خوالد محمد</a:t>
            </a:r>
            <a:endParaRPr lang="en-US" dirty="0"/>
          </a:p>
        </p:txBody>
      </p:sp>
      <p:sp>
        <p:nvSpPr>
          <p:cNvPr id="16" name="Rectangle 6">
            <a:extLst>
              <a:ext uri="{FF2B5EF4-FFF2-40B4-BE49-F238E27FC236}">
                <a16:creationId xmlns:a16="http://schemas.microsoft.com/office/drawing/2014/main" id="{6CA804B7-AD7D-477C-BB1D-FEBC4CE0FA57}"/>
              </a:ext>
            </a:extLst>
          </p:cNvPr>
          <p:cNvSpPr>
            <a:spLocks noChangeArrowheads="1"/>
          </p:cNvSpPr>
          <p:nvPr/>
        </p:nvSpPr>
        <p:spPr bwMode="auto">
          <a:xfrm>
            <a:off x="2670609" y="5096352"/>
            <a:ext cx="196765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r" defTabSz="914400" rtl="1" eaLnBrk="0" fontAlgn="base" latinLnBrk="0" hangingPunct="0">
              <a:lnSpc>
                <a:spcPct val="100000"/>
              </a:lnSpc>
              <a:spcBef>
                <a:spcPct val="0"/>
              </a:spcBef>
              <a:spcAft>
                <a:spcPct val="0"/>
              </a:spcAft>
              <a:buClrTx/>
              <a:buSzTx/>
              <a:buFontTx/>
              <a:buNone/>
              <a:tabLst/>
            </a:pPr>
            <a:r>
              <a:rPr kumimoji="0" lang="ar-DZ" altLang="en-US" b="1" i="0" u="sng"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تحت إشراف الاستاذة</a:t>
            </a:r>
            <a:r>
              <a:rPr lang="ar-DZ" altLang="en-US" b="1" dirty="0">
                <a:latin typeface="Calibri" panose="020F0502020204030204" pitchFamily="34" charset="0"/>
                <a:ea typeface="Calibri" panose="020F0502020204030204" pitchFamily="34" charset="0"/>
                <a:cs typeface="Arial" panose="020B0604020202020204" pitchFamily="34" charset="0"/>
              </a:rPr>
              <a:t>:</a:t>
            </a:r>
          </a:p>
          <a:p>
            <a:pPr marL="0" marR="0" lvl="0" indent="0" algn="r" defTabSz="914400" rtl="1" eaLnBrk="0" fontAlgn="base" latinLnBrk="0" hangingPunct="0">
              <a:lnSpc>
                <a:spcPct val="100000"/>
              </a:lnSpc>
              <a:spcBef>
                <a:spcPct val="0"/>
              </a:spcBef>
              <a:spcAft>
                <a:spcPct val="0"/>
              </a:spcAft>
              <a:buClrTx/>
              <a:buSzTx/>
              <a:buFontTx/>
              <a:buNone/>
              <a:tabLst/>
            </a:pPr>
            <a:r>
              <a:rPr kumimoji="0" lang="ar-DZ" altLang="en-US" b="1" i="0" u="none" strike="noStrike" cap="none" normalizeH="0" baseline="0" dirty="0">
                <a:ln>
                  <a:noFill/>
                </a:ln>
                <a:effectLst/>
                <a:latin typeface="Calibri" panose="020F0502020204030204" pitchFamily="34" charset="0"/>
                <a:cs typeface="Arial" panose="020B0604020202020204" pitchFamily="34" charset="0"/>
              </a:rPr>
              <a:t>* حسيني ابتسام</a:t>
            </a:r>
            <a:endParaRPr kumimoji="0" lang="fr-FR" altLang="en-US" b="1" i="0" u="none" strike="noStrike" cap="none" normalizeH="0" baseline="0" dirty="0">
              <a:ln>
                <a:noFill/>
              </a:ln>
              <a:effectLst/>
              <a:latin typeface="Arial" panose="020B0604020202020204" pitchFamily="34" charset="0"/>
            </a:endParaRPr>
          </a:p>
        </p:txBody>
      </p:sp>
      <p:sp>
        <p:nvSpPr>
          <p:cNvPr id="20" name="TextBox 19">
            <a:extLst>
              <a:ext uri="{FF2B5EF4-FFF2-40B4-BE49-F238E27FC236}">
                <a16:creationId xmlns:a16="http://schemas.microsoft.com/office/drawing/2014/main" id="{7E53F248-7D55-4B65-A6FD-525D937F95B9}"/>
              </a:ext>
            </a:extLst>
          </p:cNvPr>
          <p:cNvSpPr txBox="1"/>
          <p:nvPr/>
        </p:nvSpPr>
        <p:spPr>
          <a:xfrm>
            <a:off x="145774" y="4479235"/>
            <a:ext cx="1431235" cy="369332"/>
          </a:xfrm>
          <a:prstGeom prst="rect">
            <a:avLst/>
          </a:prstGeom>
          <a:noFill/>
          <a:ln>
            <a:noFill/>
          </a:ln>
        </p:spPr>
        <p:txBody>
          <a:bodyPr wrap="square" rtlCol="0">
            <a:spAutoFit/>
          </a:bodyPr>
          <a:lstStyle/>
          <a:p>
            <a:pPr algn="ctr" rtl="1"/>
            <a:r>
              <a:rPr lang="ar-DZ" dirty="0"/>
              <a:t>2021/2022</a:t>
            </a:r>
            <a:endParaRPr lang="en-US" dirty="0"/>
          </a:p>
        </p:txBody>
      </p:sp>
    </p:spTree>
    <p:extLst>
      <p:ext uri="{BB962C8B-B14F-4D97-AF65-F5344CB8AC3E}">
        <p14:creationId xmlns:p14="http://schemas.microsoft.com/office/powerpoint/2010/main" val="1192455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barn(inVertical)">
                                      <p:cBhvr>
                                        <p:cTn id="14" dur="500"/>
                                        <p:tgtEl>
                                          <p:spTgt spid="12"/>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fade">
                                      <p:cBhvr>
                                        <p:cTn id="19" dur="1000"/>
                                        <p:tgtEl>
                                          <p:spTgt spid="13"/>
                                        </p:tgtEl>
                                      </p:cBhvr>
                                    </p:animEffect>
                                    <p:anim calcmode="lin" valueType="num">
                                      <p:cBhvr>
                                        <p:cTn id="20" dur="1000" fill="hold"/>
                                        <p:tgtEl>
                                          <p:spTgt spid="13"/>
                                        </p:tgtEl>
                                        <p:attrNameLst>
                                          <p:attrName>ppt_x</p:attrName>
                                        </p:attrNameLst>
                                      </p:cBhvr>
                                      <p:tavLst>
                                        <p:tav tm="0">
                                          <p:val>
                                            <p:strVal val="#ppt_x"/>
                                          </p:val>
                                        </p:tav>
                                        <p:tav tm="100000">
                                          <p:val>
                                            <p:strVal val="#ppt_x"/>
                                          </p:val>
                                        </p:tav>
                                      </p:tavLst>
                                    </p:anim>
                                    <p:anim calcmode="lin" valueType="num">
                                      <p:cBhvr>
                                        <p:cTn id="2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fade">
                                      <p:cBhvr>
                                        <p:cTn id="26" dur="1000"/>
                                        <p:tgtEl>
                                          <p:spTgt spid="15"/>
                                        </p:tgtEl>
                                      </p:cBhvr>
                                    </p:animEffect>
                                    <p:anim calcmode="lin" valueType="num">
                                      <p:cBhvr>
                                        <p:cTn id="27" dur="1000" fill="hold"/>
                                        <p:tgtEl>
                                          <p:spTgt spid="15"/>
                                        </p:tgtEl>
                                        <p:attrNameLst>
                                          <p:attrName>ppt_x</p:attrName>
                                        </p:attrNameLst>
                                      </p:cBhvr>
                                      <p:tavLst>
                                        <p:tav tm="0">
                                          <p:val>
                                            <p:strVal val="#ppt_x"/>
                                          </p:val>
                                        </p:tav>
                                        <p:tav tm="100000">
                                          <p:val>
                                            <p:strVal val="#ppt_x"/>
                                          </p:val>
                                        </p:tav>
                                      </p:tavLst>
                                    </p:anim>
                                    <p:anim calcmode="lin" valueType="num">
                                      <p:cBhvr>
                                        <p:cTn id="28"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animEffect transition="in" filter="fade">
                                      <p:cBhvr>
                                        <p:cTn id="33" dur="1000"/>
                                        <p:tgtEl>
                                          <p:spTgt spid="16"/>
                                        </p:tgtEl>
                                      </p:cBhvr>
                                    </p:animEffect>
                                    <p:anim calcmode="lin" valueType="num">
                                      <p:cBhvr>
                                        <p:cTn id="34" dur="1000" fill="hold"/>
                                        <p:tgtEl>
                                          <p:spTgt spid="16"/>
                                        </p:tgtEl>
                                        <p:attrNameLst>
                                          <p:attrName>ppt_x</p:attrName>
                                        </p:attrNameLst>
                                      </p:cBhvr>
                                      <p:tavLst>
                                        <p:tav tm="0">
                                          <p:val>
                                            <p:strVal val="#ppt_x"/>
                                          </p:val>
                                        </p:tav>
                                        <p:tav tm="100000">
                                          <p:val>
                                            <p:strVal val="#ppt_x"/>
                                          </p:val>
                                        </p:tav>
                                      </p:tavLst>
                                    </p:anim>
                                    <p:anim calcmode="lin" valueType="num">
                                      <p:cBhvr>
                                        <p:cTn id="35" dur="100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3" grpId="0" animBg="1"/>
      <p:bldP spid="15" grpId="0"/>
      <p:bldP spid="1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07E070-C21B-45D5-B7D2-F7F88B707D0C}"/>
              </a:ext>
            </a:extLst>
          </p:cNvPr>
          <p:cNvSpPr txBox="1"/>
          <p:nvPr/>
        </p:nvSpPr>
        <p:spPr>
          <a:xfrm>
            <a:off x="237928" y="516844"/>
            <a:ext cx="11714921" cy="6109365"/>
          </a:xfrm>
          <a:prstGeom prst="rect">
            <a:avLst/>
          </a:prstGeom>
          <a:noFill/>
        </p:spPr>
        <p:txBody>
          <a:bodyPr wrap="square">
            <a:spAutoFit/>
          </a:bodyPr>
          <a:lstStyle/>
          <a:p>
            <a:pPr marL="0" marR="0" algn="ctr">
              <a:lnSpc>
                <a:spcPct val="115000"/>
              </a:lnSpc>
              <a:spcBef>
                <a:spcPts val="0"/>
              </a:spcBef>
              <a:spcAft>
                <a:spcPts val="0"/>
              </a:spcAft>
            </a:pPr>
            <a:r>
              <a:rPr lang="ar-SA" sz="3200" b="1" u="sng" dirty="0">
                <a:solidFill>
                  <a:srgbClr val="0000FF"/>
                </a:solidFill>
                <a:effectLst/>
                <a:latin typeface="Calibri" panose="020F0502020204030204" pitchFamily="34" charset="0"/>
                <a:ea typeface="Calibri" panose="020F0502020204030204" pitchFamily="34" charset="0"/>
                <a:cs typeface="Arial" panose="020B0604020202020204" pitchFamily="34" charset="0"/>
              </a:rPr>
              <a:t>الآثار الخارجية</a:t>
            </a:r>
            <a:r>
              <a:rPr lang="ar-SA" sz="3200" b="1" dirty="0">
                <a:solidFill>
                  <a:srgbClr val="0000FF"/>
                </a:solidFill>
                <a:effectLst/>
                <a:latin typeface="Calibri" panose="020F0502020204030204" pitchFamily="34" charset="0"/>
                <a:ea typeface="Calibri" panose="020F0502020204030204" pitchFamily="34" charset="0"/>
                <a:cs typeface="Arial" panose="020B0604020202020204" pitchFamily="34" charset="0"/>
              </a:rPr>
              <a:t>:</a:t>
            </a:r>
            <a:r>
              <a:rPr lang="fr-FR" sz="3200" b="1" dirty="0">
                <a:solidFill>
                  <a:srgbClr val="0000FF"/>
                </a:solidFill>
                <a:effectLst/>
                <a:latin typeface="Arial" panose="020B0604020202020204" pitchFamily="34" charset="0"/>
                <a:ea typeface="Calibri" panose="020F0502020204030204" pitchFamily="34" charset="0"/>
                <a:cs typeface="Arial" panose="020B0604020202020204" pitchFamily="34" charset="0"/>
              </a:rPr>
              <a:t>•</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اشترطت الجمعية الجزائرية لمنتجي المشروبات والمياه المعدنية، حذف زيادات رسوم الملكية التي فرضها قانون المالية لسنة 2021</a:t>
            </a: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dirty="0">
              <a:effectLst/>
              <a:latin typeface="Times New Roman" panose="02020603050405020304" pitchFamily="18" charset="0"/>
              <a:ea typeface="Times New Roman" panose="02020603050405020304" pitchFamily="18" charset="0"/>
            </a:endParaRPr>
          </a:p>
          <a:p>
            <a:pPr marL="0" marR="0" algn="r" rtl="1">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كما راسلت الجمعية الوزارة الأولى ووزارة التجارة ولجنة الشؤون الاقتصادية بالمجلس الشعبي الوطني، لإنصاف 47 متعاملا ناشطا من إجمالي 97 ترخيصا ممنوحا من طرف وزارة الموارد المائية لإنتاج المياه المعدنية</a:t>
            </a: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dirty="0">
              <a:effectLst/>
              <a:latin typeface="Times New Roman" panose="02020603050405020304" pitchFamily="18" charset="0"/>
              <a:ea typeface="Times New Roman" panose="02020603050405020304" pitchFamily="18" charset="0"/>
            </a:endParaRPr>
          </a:p>
          <a:p>
            <a:pPr marL="0" marR="0" algn="r" rtl="1">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DZ" sz="2800" b="1" dirty="0">
                <a:latin typeface="Times New Roman" panose="02020603050405020304" pitchFamily="18" charset="0"/>
                <a:ea typeface="Times New Roman" panose="02020603050405020304" pitchFamily="18" charset="0"/>
                <a:cs typeface="Arial" panose="020B0604020202020204" pitchFamily="34" charset="0"/>
              </a:rPr>
              <a:t>وجود</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 الزيادات شملت المياه المعدنية، واستثنت المشروبات الأخرى التي لم تخضع لأي رسوم إضافية، عبر قانون المالية لسنة 2021</a:t>
            </a: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dirty="0">
              <a:effectLst/>
              <a:latin typeface="Times New Roman" panose="02020603050405020304" pitchFamily="18" charset="0"/>
              <a:ea typeface="Times New Roman" panose="02020603050405020304" pitchFamily="18" charset="0"/>
            </a:endParaRPr>
          </a:p>
          <a:p>
            <a:pPr marL="0" marR="0" algn="r" rtl="1">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كما طرق منتجو المياه المعدنية أبواب البرلمان من خلال عقد لقاء مع رئيس لجنة الشؤون الاقتصادية وأعضائها لإيصال مطلبهم</a:t>
            </a: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endParaRPr lang="en-US" sz="2800" dirty="0">
              <a:effectLst/>
              <a:latin typeface="Times New Roman" panose="02020603050405020304" pitchFamily="18" charset="0"/>
              <a:ea typeface="Times New Roman" panose="02020603050405020304" pitchFamily="18" charset="0"/>
            </a:endParaRPr>
          </a:p>
          <a:p>
            <a:pPr marL="0" marR="0" algn="r" rtl="1">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انخفاض رقم الأعمال بسبب تفشي فيروس كورونا وتراجع القدرة الشرائية للجزائريين</a:t>
            </a: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p>
          <a:p>
            <a:pPr marL="0" marR="0" algn="r" rtl="1">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انخفاض قيمة الدينار التي قالت إنها تخنق شركات المشروبات في الجزائر</a:t>
            </a:r>
            <a:r>
              <a:rPr lang="ar-DZ" sz="2800" b="1" dirty="0">
                <a:latin typeface="Times New Roman" panose="02020603050405020304" pitchFamily="18" charset="0"/>
                <a:ea typeface="Times New Roman" panose="02020603050405020304" pitchFamily="18" charset="0"/>
                <a:cs typeface="Arial" panose="020B0604020202020204" pitchFamily="34" charset="0"/>
              </a:rPr>
              <a:t>.</a:t>
            </a:r>
            <a:endParaRPr lang="en-US" sz="2800" dirty="0"/>
          </a:p>
        </p:txBody>
      </p:sp>
    </p:spTree>
    <p:extLst>
      <p:ext uri="{BB962C8B-B14F-4D97-AF65-F5344CB8AC3E}">
        <p14:creationId xmlns:p14="http://schemas.microsoft.com/office/powerpoint/2010/main" val="4173516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E4CFC9B-F77F-48F8-B7F6-12CC9ED5244C}"/>
              </a:ext>
            </a:extLst>
          </p:cNvPr>
          <p:cNvSpPr txBox="1"/>
          <p:nvPr/>
        </p:nvSpPr>
        <p:spPr>
          <a:xfrm>
            <a:off x="3048000" y="215635"/>
            <a:ext cx="6096000" cy="622222"/>
          </a:xfrm>
          <a:prstGeom prst="rect">
            <a:avLst/>
          </a:prstGeom>
          <a:noFill/>
        </p:spPr>
        <p:txBody>
          <a:bodyPr wrap="square">
            <a:spAutoFit/>
          </a:bodyPr>
          <a:lstStyle/>
          <a:p>
            <a:pPr marL="0" marR="0" algn="ctr">
              <a:lnSpc>
                <a:spcPct val="115000"/>
              </a:lnSpc>
              <a:spcBef>
                <a:spcPts val="0"/>
              </a:spcBef>
              <a:spcAft>
                <a:spcPts val="0"/>
              </a:spcAft>
            </a:pPr>
            <a:r>
              <a:rPr lang="ar-SA" sz="3200" b="1" u="sng" dirty="0">
                <a:solidFill>
                  <a:srgbClr val="0033CC"/>
                </a:solidFill>
                <a:effectLst/>
                <a:latin typeface="Calibri" panose="020F0502020204030204" pitchFamily="34" charset="0"/>
                <a:ea typeface="Calibri" panose="020F0502020204030204" pitchFamily="34" charset="0"/>
                <a:cs typeface="Arial" panose="020B0604020202020204" pitchFamily="34" charset="0"/>
              </a:rPr>
              <a:t>التكاليف</a:t>
            </a:r>
            <a:r>
              <a:rPr lang="ar-SA" sz="3200" b="1" dirty="0">
                <a:solidFill>
                  <a:srgbClr val="0000FF"/>
                </a:solidFill>
                <a:effectLst/>
                <a:latin typeface="Calibri" panose="020F0502020204030204" pitchFamily="34" charset="0"/>
                <a:ea typeface="Calibri" panose="020F0502020204030204" pitchFamily="34" charset="0"/>
                <a:cs typeface="Arial" panose="020B0604020202020204" pitchFamily="34" charset="0"/>
              </a:rPr>
              <a:t>:</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Rounded Corners 3">
            <a:extLst>
              <a:ext uri="{FF2B5EF4-FFF2-40B4-BE49-F238E27FC236}">
                <a16:creationId xmlns:a16="http://schemas.microsoft.com/office/drawing/2014/main" id="{B82B81EA-0874-4822-84E0-7E0EA4EC6E54}"/>
              </a:ext>
            </a:extLst>
          </p:cNvPr>
          <p:cNvSpPr/>
          <p:nvPr/>
        </p:nvSpPr>
        <p:spPr>
          <a:xfrm>
            <a:off x="4446101" y="900805"/>
            <a:ext cx="7527237" cy="19023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rtl="1">
              <a:lnSpc>
                <a:spcPct val="115000"/>
              </a:lnSpc>
              <a:spcBef>
                <a:spcPts val="0"/>
              </a:spcBef>
              <a:spcAft>
                <a:spcPts val="0"/>
              </a:spcAft>
            </a:pPr>
            <a:r>
              <a:rPr lang="ar-SA" sz="1800" b="1" u="sng" dirty="0">
                <a:solidFill>
                  <a:srgbClr val="00CC00"/>
                </a:solidFill>
                <a:effectLst/>
                <a:latin typeface="Calibri" panose="020F0502020204030204" pitchFamily="34" charset="0"/>
                <a:ea typeface="Calibri" panose="020F0502020204030204" pitchFamily="34" charset="0"/>
                <a:cs typeface="Arial" panose="020B0604020202020204" pitchFamily="34" charset="0"/>
              </a:rPr>
              <a:t>تكلفة النقل والعوامل المؤثرة عليها على مستوى المؤسسة الصناعية "قديلة"</a:t>
            </a:r>
            <a:r>
              <a:rPr lang="ar-SA" sz="1800" b="1" dirty="0">
                <a:solidFill>
                  <a:srgbClr val="00CC00"/>
                </a:solidFill>
                <a:effectLst/>
                <a:latin typeface="Calibri" panose="020F0502020204030204" pitchFamily="34"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b="1" dirty="0">
                <a:effectLst/>
                <a:ea typeface="Calibri" panose="020F0502020204030204" pitchFamily="34" charset="0"/>
                <a:cs typeface="Arial" panose="020B0604020202020204" pitchFamily="34" charset="0"/>
              </a:rPr>
              <a:t>تعتبر تكاليف النقل من أهم المتغيرات بالمؤسسة فهناك المتعلقة بالمحروقات أوالمتعلقة باهتلاك الأملاك المنقولات. ويرتبط ارتباطا وثيقا بالعوامل المرتبطة بالسوق والتي تتمثل في توفر المؤسسة خدمة النقل عند الطلب،ودرجة استقرار تكلفة النقل هي ثابتة بالنظر إلى سعر المحروقات السائدة بالإضافة إلى اهتلاك المعدات .</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Rounded Corners 6">
            <a:extLst>
              <a:ext uri="{FF2B5EF4-FFF2-40B4-BE49-F238E27FC236}">
                <a16:creationId xmlns:a16="http://schemas.microsoft.com/office/drawing/2014/main" id="{B415C5B2-CAEE-4BB2-AF8D-83A2A995CB50}"/>
              </a:ext>
            </a:extLst>
          </p:cNvPr>
          <p:cNvSpPr/>
          <p:nvPr/>
        </p:nvSpPr>
        <p:spPr>
          <a:xfrm>
            <a:off x="8163339" y="2994536"/>
            <a:ext cx="3657600" cy="35479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rtl="1">
              <a:lnSpc>
                <a:spcPct val="115000"/>
              </a:lnSpc>
              <a:spcBef>
                <a:spcPts val="0"/>
              </a:spcBef>
              <a:spcAft>
                <a:spcPts val="0"/>
              </a:spcAft>
            </a:pPr>
            <a:r>
              <a:rPr lang="ar-SA" sz="1800" b="1" u="sng" dirty="0">
                <a:solidFill>
                  <a:srgbClr val="00CC00"/>
                </a:solidFill>
                <a:effectLst/>
                <a:latin typeface="Calibri" panose="020F0502020204030204" pitchFamily="34" charset="0"/>
                <a:ea typeface="Calibri" panose="020F0502020204030204" pitchFamily="34" charset="0"/>
                <a:cs typeface="Arial" panose="020B0604020202020204" pitchFamily="34" charset="0"/>
              </a:rPr>
              <a:t>موقع السوق لمسافة النقل</a:t>
            </a:r>
            <a:r>
              <a:rPr lang="ar-SA" sz="1800" b="1" dirty="0">
                <a:solidFill>
                  <a:srgbClr val="00CC00"/>
                </a:solidFill>
                <a:effectLst/>
                <a:latin typeface="Calibri" panose="020F0502020204030204" pitchFamily="34"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1800" b="1" dirty="0">
                <a:effectLst/>
                <a:latin typeface="Calibri" panose="020F0502020204030204" pitchFamily="34" charset="0"/>
                <a:ea typeface="Calibri" panose="020F0502020204030204" pitchFamily="34" charset="0"/>
                <a:cs typeface="Arial" panose="020B0604020202020204" pitchFamily="34" charset="0"/>
              </a:rPr>
              <a:t>تتميز المؤسسة الصناعية بموقعها الاستراتيجي بحيث مجملا لموزعين،وأما كنشاط الكثيف تقربه عن مكان الانتاج،فتبعد الشركة بحوالي 400 كلم عن أ كثر ألسواق تنافسية على غرار الجزائر،البليدة، سطيف، قسنطينة، بومرداس، مايعطيا لمؤسسة "قديلة" موقع ممتاز يسمحلها بمنافسة المنتجين الاخرين.</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1" name="Rectangle: Rounded Corners 10">
            <a:extLst>
              <a:ext uri="{FF2B5EF4-FFF2-40B4-BE49-F238E27FC236}">
                <a16:creationId xmlns:a16="http://schemas.microsoft.com/office/drawing/2014/main" id="{71FF4952-0F46-441D-9534-7DC2DF40D683}"/>
              </a:ext>
            </a:extLst>
          </p:cNvPr>
          <p:cNvSpPr/>
          <p:nvPr/>
        </p:nvSpPr>
        <p:spPr>
          <a:xfrm>
            <a:off x="371061" y="3032009"/>
            <a:ext cx="3657600" cy="35479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rtl="1">
              <a:lnSpc>
                <a:spcPct val="115000"/>
              </a:lnSpc>
              <a:spcBef>
                <a:spcPts val="0"/>
              </a:spcBef>
              <a:spcAft>
                <a:spcPts val="0"/>
              </a:spcAft>
            </a:pPr>
            <a:r>
              <a:rPr lang="ar-SA" sz="1800" b="1" dirty="0">
                <a:solidFill>
                  <a:srgbClr val="00CC00"/>
                </a:solidFill>
                <a:effectLst/>
                <a:latin typeface="Calibri" panose="020F0502020204030204" pitchFamily="34" charset="0"/>
                <a:ea typeface="Calibri" panose="020F0502020204030204" pitchFamily="34" charset="0"/>
                <a:cs typeface="Arial" panose="020B0604020202020204" pitchFamily="34" charset="0"/>
              </a:rPr>
              <a:t>-</a:t>
            </a:r>
            <a:r>
              <a:rPr lang="ar-SA" sz="1800" b="1" u="sng" dirty="0">
                <a:solidFill>
                  <a:srgbClr val="00CC00"/>
                </a:solidFill>
                <a:effectLst/>
                <a:latin typeface="Calibri" panose="020F0502020204030204" pitchFamily="34" charset="0"/>
                <a:ea typeface="Calibri" panose="020F0502020204030204" pitchFamily="34" charset="0"/>
                <a:cs typeface="Arial" panose="020B0604020202020204" pitchFamily="34" charset="0"/>
              </a:rPr>
              <a:t>درجة الموسمية في عملية النقل</a:t>
            </a:r>
            <a:r>
              <a:rPr lang="ar-SA" sz="1800" b="1" dirty="0">
                <a:solidFill>
                  <a:srgbClr val="00CC00"/>
                </a:solidFill>
                <a:effectLst/>
                <a:latin typeface="Calibri" panose="020F0502020204030204" pitchFamily="34"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1800" b="1" dirty="0">
                <a:effectLst/>
                <a:latin typeface="Calibri" panose="020F0502020204030204" pitchFamily="34" charset="0"/>
                <a:ea typeface="Calibri" panose="020F0502020204030204" pitchFamily="34" charset="0"/>
                <a:cs typeface="Arial" panose="020B0604020202020204" pitchFamily="34" charset="0"/>
              </a:rPr>
              <a:t>يعد سوق المشروبات والمياه المعدنية من الأسواق التي تشهد فيها موسمية الإنتاج بالاخص ثلاثة مواسم التي يتفرق فيها حجم و كمية عمليات النقل.</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12" name="Rectangle: Rounded Corners 11">
            <a:extLst>
              <a:ext uri="{FF2B5EF4-FFF2-40B4-BE49-F238E27FC236}">
                <a16:creationId xmlns:a16="http://schemas.microsoft.com/office/drawing/2014/main" id="{BDCC6F8A-36F2-45BD-9AAB-17AFF4AAA111}"/>
              </a:ext>
            </a:extLst>
          </p:cNvPr>
          <p:cNvSpPr/>
          <p:nvPr/>
        </p:nvSpPr>
        <p:spPr>
          <a:xfrm>
            <a:off x="4267200" y="3032009"/>
            <a:ext cx="3657600" cy="35479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rtl="1">
              <a:lnSpc>
                <a:spcPct val="115000"/>
              </a:lnSpc>
              <a:spcBef>
                <a:spcPts val="0"/>
              </a:spcBef>
              <a:spcAft>
                <a:spcPts val="0"/>
              </a:spcAft>
            </a:pPr>
            <a:r>
              <a:rPr lang="ar-SA" sz="1800" b="1" dirty="0">
                <a:solidFill>
                  <a:srgbClr val="00CC00"/>
                </a:solidFill>
                <a:effectLst/>
                <a:latin typeface="Calibri" panose="020F0502020204030204" pitchFamily="34" charset="0"/>
                <a:ea typeface="Calibri" panose="020F0502020204030204" pitchFamily="34" charset="0"/>
                <a:cs typeface="Arial" panose="020B0604020202020204" pitchFamily="34" charset="0"/>
              </a:rPr>
              <a:t>- </a:t>
            </a:r>
            <a:r>
              <a:rPr lang="ar-SA" sz="1800" b="1" u="sng" dirty="0">
                <a:solidFill>
                  <a:srgbClr val="00CC00"/>
                </a:solidFill>
                <a:effectLst/>
                <a:latin typeface="Calibri" panose="020F0502020204030204" pitchFamily="34" charset="0"/>
                <a:ea typeface="Calibri" panose="020F0502020204030204" pitchFamily="34" charset="0"/>
                <a:cs typeface="Arial" panose="020B0604020202020204" pitchFamily="34" charset="0"/>
              </a:rPr>
              <a:t>مدى استقرار تكلفة النقل والشحن</a:t>
            </a:r>
            <a:r>
              <a:rPr lang="ar-SA" sz="1800" b="1" dirty="0">
                <a:solidFill>
                  <a:srgbClr val="00CC00"/>
                </a:solidFill>
                <a:effectLst/>
                <a:latin typeface="Calibri" panose="020F0502020204030204" pitchFamily="34" charset="0"/>
                <a:ea typeface="Calibri" panose="020F0502020204030204" pitchFamily="34" charset="0"/>
                <a:cs typeface="Arial" panose="020B0604020202020204" pitchFamily="34" charset="0"/>
              </a:rPr>
              <a:t>:</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b="1" dirty="0">
                <a:effectLst/>
                <a:ea typeface="Calibri" panose="020F0502020204030204" pitchFamily="34" charset="0"/>
                <a:cs typeface="Arial" panose="020B0604020202020204" pitchFamily="34" charset="0"/>
              </a:rPr>
              <a:t>تكلفة النقل ثابتة نسبيا،المؤسسة تعتمد على نظام مراقبة للزبائن لتحديد سعر التكلفة النقل ل</a:t>
            </a:r>
            <a:r>
              <a:rPr lang="ar-DZ" sz="1800" b="1" dirty="0">
                <a:effectLst/>
                <a:ea typeface="Calibri" panose="020F0502020204030204" pitchFamily="34" charset="0"/>
                <a:cs typeface="Arial" panose="020B0604020202020204" pitchFamily="34" charset="0"/>
              </a:rPr>
              <a:t>كل </a:t>
            </a:r>
            <a:r>
              <a:rPr lang="ar-SA" sz="1800" b="1" dirty="0">
                <a:effectLst/>
                <a:ea typeface="Calibri" panose="020F0502020204030204" pitchFamily="34" charset="0"/>
                <a:cs typeface="Arial" panose="020B0604020202020204" pitchFamily="34" charset="0"/>
              </a:rPr>
              <a:t>لولايات الجزائر ليساعدها ذلك في ضبط وثبات أسعار منتوجاتها على مستوى جميع الولايات</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683446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1000"/>
                                        <p:tgtEl>
                                          <p:spTgt spid="7"/>
                                        </p:tgtEl>
                                      </p:cBhvr>
                                    </p:animEffect>
                                    <p:anim calcmode="lin" valueType="num">
                                      <p:cBhvr>
                                        <p:cTn id="21" dur="1000" fill="hold"/>
                                        <p:tgtEl>
                                          <p:spTgt spid="7"/>
                                        </p:tgtEl>
                                        <p:attrNameLst>
                                          <p:attrName>ppt_x</p:attrName>
                                        </p:attrNameLst>
                                      </p:cBhvr>
                                      <p:tavLst>
                                        <p:tav tm="0">
                                          <p:val>
                                            <p:strVal val="#ppt_x"/>
                                          </p:val>
                                        </p:tav>
                                        <p:tav tm="100000">
                                          <p:val>
                                            <p:strVal val="#ppt_x"/>
                                          </p:val>
                                        </p:tav>
                                      </p:tavLst>
                                    </p:anim>
                                    <p:anim calcmode="lin" valueType="num">
                                      <p:cBhvr>
                                        <p:cTn id="22"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1000"/>
                                        <p:tgtEl>
                                          <p:spTgt spid="12"/>
                                        </p:tgtEl>
                                      </p:cBhvr>
                                    </p:animEffect>
                                    <p:anim calcmode="lin" valueType="num">
                                      <p:cBhvr>
                                        <p:cTn id="28" dur="1000" fill="hold"/>
                                        <p:tgtEl>
                                          <p:spTgt spid="12"/>
                                        </p:tgtEl>
                                        <p:attrNameLst>
                                          <p:attrName>ppt_x</p:attrName>
                                        </p:attrNameLst>
                                      </p:cBhvr>
                                      <p:tavLst>
                                        <p:tav tm="0">
                                          <p:val>
                                            <p:strVal val="#ppt_x"/>
                                          </p:val>
                                        </p:tav>
                                        <p:tav tm="100000">
                                          <p:val>
                                            <p:strVal val="#ppt_x"/>
                                          </p:val>
                                        </p:tav>
                                      </p:tavLst>
                                    </p:anim>
                                    <p:anim calcmode="lin" valueType="num">
                                      <p:cBhvr>
                                        <p:cTn id="2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fade">
                                      <p:cBhvr>
                                        <p:cTn id="34" dur="1000"/>
                                        <p:tgtEl>
                                          <p:spTgt spid="11"/>
                                        </p:tgtEl>
                                      </p:cBhvr>
                                    </p:animEffect>
                                    <p:anim calcmode="lin" valueType="num">
                                      <p:cBhvr>
                                        <p:cTn id="35" dur="1000" fill="hold"/>
                                        <p:tgtEl>
                                          <p:spTgt spid="11"/>
                                        </p:tgtEl>
                                        <p:attrNameLst>
                                          <p:attrName>ppt_x</p:attrName>
                                        </p:attrNameLst>
                                      </p:cBhvr>
                                      <p:tavLst>
                                        <p:tav tm="0">
                                          <p:val>
                                            <p:strVal val="#ppt_x"/>
                                          </p:val>
                                        </p:tav>
                                        <p:tav tm="100000">
                                          <p:val>
                                            <p:strVal val="#ppt_x"/>
                                          </p:val>
                                        </p:tav>
                                      </p:tavLst>
                                    </p:anim>
                                    <p:anim calcmode="lin" valueType="num">
                                      <p:cBhvr>
                                        <p:cTn id="3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7"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5494719-95A8-4356-837B-5BFA55B818F3}"/>
              </a:ext>
            </a:extLst>
          </p:cNvPr>
          <p:cNvSpPr txBox="1"/>
          <p:nvPr/>
        </p:nvSpPr>
        <p:spPr>
          <a:xfrm>
            <a:off x="377687" y="768626"/>
            <a:ext cx="11436626" cy="5998373"/>
          </a:xfrm>
          <a:prstGeom prst="rect">
            <a:avLst/>
          </a:prstGeom>
          <a:noFill/>
        </p:spPr>
        <p:txBody>
          <a:bodyPr wrap="square">
            <a:spAutoFit/>
          </a:bodyPr>
          <a:lstStyle/>
          <a:p>
            <a:pPr marL="0" marR="0" algn="ctr">
              <a:lnSpc>
                <a:spcPct val="115000"/>
              </a:lnSpc>
              <a:spcBef>
                <a:spcPts val="0"/>
              </a:spcBef>
              <a:spcAft>
                <a:spcPts val="0"/>
              </a:spcAft>
            </a:pPr>
            <a:r>
              <a:rPr lang="ar-SA" sz="2800" b="1" u="sng" dirty="0">
                <a:solidFill>
                  <a:srgbClr val="0033CC"/>
                </a:solidFill>
                <a:effectLst/>
                <a:latin typeface="Calibri" panose="020F0502020204030204" pitchFamily="34" charset="0"/>
                <a:ea typeface="Calibri" panose="020F0502020204030204" pitchFamily="34" charset="0"/>
                <a:cs typeface="Arial" panose="020B0604020202020204" pitchFamily="34" charset="0"/>
              </a:rPr>
              <a:t>الإستراتجية المطبقة</a:t>
            </a:r>
            <a:r>
              <a:rPr lang="ar-SA" sz="2800" b="1" dirty="0">
                <a:solidFill>
                  <a:srgbClr val="0000FF"/>
                </a:solidFill>
                <a:effectLst/>
                <a:latin typeface="Calibri" panose="020F0502020204030204" pitchFamily="34" charset="0"/>
                <a:ea typeface="Calibri" panose="020F0502020204030204" pitchFamily="34" charset="0"/>
                <a:cs typeface="Arial" panose="020B0604020202020204" pitchFamily="34" charset="0"/>
              </a:rPr>
              <a:t>:</a:t>
            </a:r>
            <a:r>
              <a:rPr lang="fr-FR" sz="2800" b="1" dirty="0">
                <a:solidFill>
                  <a:srgbClr val="0033CC"/>
                </a:solidFill>
                <a:effectLst/>
                <a:latin typeface="Arial" panose="020B0604020202020204" pitchFamily="34" charset="0"/>
                <a:ea typeface="Calibri" panose="020F0502020204030204" pitchFamily="34" charset="0"/>
                <a:cs typeface="Arial" panose="020B0604020202020204" pitchFamily="34" charset="0"/>
              </a:rPr>
              <a:t>•</a:t>
            </a:r>
            <a:endParaRPr lang="en-US" sz="2800" dirty="0">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حاليا نسير بإستراتجية صفر مخزون ونلبي كل الطلبات</a:t>
            </a:r>
            <a:r>
              <a:rPr lang="ar-DZ" sz="2800" b="1" dirty="0">
                <a:latin typeface="Times New Roman" panose="02020603050405020304" pitchFamily="18" charset="0"/>
                <a:ea typeface="Times New Roman" panose="02020603050405020304" pitchFamily="18" charset="0"/>
                <a:cs typeface="Arial" panose="020B0604020202020204" pitchFamily="34" charset="0"/>
              </a:rPr>
              <a:t> </a:t>
            </a:r>
          </a:p>
          <a:p>
            <a:pPr marL="0" marR="0" algn="r">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-نحن </a:t>
            </a:r>
            <a:r>
              <a:rPr lang="ar-DZ" sz="2800" b="1" dirty="0">
                <a:latin typeface="Times New Roman" panose="02020603050405020304" pitchFamily="18" charset="0"/>
                <a:ea typeface="Times New Roman" panose="02020603050405020304" pitchFamily="18" charset="0"/>
                <a:cs typeface="Arial" panose="020B0604020202020204" pitchFamily="34" charset="0"/>
              </a:rPr>
              <a:t>متوجهون</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 نحو سياسة جديدة بتعزيز نظام المناولة في النقل والتوزيع</a:t>
            </a:r>
            <a:endParaRPr lang="ar-DZ" sz="2800" b="1" dirty="0">
              <a:effectLst/>
              <a:latin typeface="Times New Roman" panose="02020603050405020304" pitchFamily="18" charset="0"/>
              <a:ea typeface="Times New Roman" panose="02020603050405020304" pitchFamily="18" charset="0"/>
              <a:cs typeface="Arial" panose="020B0604020202020204" pitchFamily="34" charset="0"/>
            </a:endParaRPr>
          </a:p>
          <a:p>
            <a:pPr marL="0" marR="0" algn="r">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فيما يخص مشروع خط انتاج القارورات الزجاجية نحن بصدد تصميم شكل القارورة أولا ثم الانطلاقة في المشروع </a:t>
            </a:r>
            <a:endParaRPr lang="ar-DZ" sz="2800" b="1" dirty="0">
              <a:effectLst/>
              <a:latin typeface="Times New Roman" panose="02020603050405020304" pitchFamily="18" charset="0"/>
              <a:ea typeface="Times New Roman" panose="02020603050405020304" pitchFamily="18" charset="0"/>
              <a:cs typeface="Arial" panose="020B0604020202020204" pitchFamily="34" charset="0"/>
            </a:endParaRPr>
          </a:p>
          <a:p>
            <a:pPr marL="0" marR="0" algn="r">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نحن في مرحلة جد متقدمة، وهذا حسب ما أفاد به مكتب البحث والتطوير التابع للشركة، </a:t>
            </a: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p>
          <a:p>
            <a:pPr marL="0" marR="0" algn="r">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اليوم نلقى طلبات من الفنادق 5 نجوم والفضاءات التجارية الكبرى</a:t>
            </a: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 بعقود </a:t>
            </a:r>
            <a:r>
              <a:rPr lang="ar-DZ" sz="2800" b="1" dirty="0" err="1">
                <a:effectLst/>
                <a:latin typeface="Times New Roman" panose="02020603050405020304" pitchFamily="18" charset="0"/>
                <a:ea typeface="Times New Roman" panose="02020603050405020304" pitchFamily="18" charset="0"/>
                <a:cs typeface="Arial" panose="020B0604020202020204" pitchFamily="34" charset="0"/>
              </a:rPr>
              <a:t>حصرية</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 </a:t>
            </a:r>
            <a:endParaRPr lang="ar-DZ" sz="2800" b="1" dirty="0">
              <a:effectLst/>
              <a:latin typeface="Times New Roman" panose="02020603050405020304" pitchFamily="18" charset="0"/>
              <a:ea typeface="Times New Roman" panose="02020603050405020304" pitchFamily="18" charset="0"/>
              <a:cs typeface="Arial" panose="020B0604020202020204" pitchFamily="34" charset="0"/>
            </a:endParaRPr>
          </a:p>
          <a:p>
            <a:pPr marL="0" marR="0" algn="r">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نحن تحصلنا على شهادة الإيزو وهناك ترتيبات لخوض تجارب نحو التصدير من أجل المساهمة في دفع عجلة الاقتصاد الوطني،</a:t>
            </a:r>
            <a:endParaRPr lang="ar-DZ" sz="2800" b="1" dirty="0">
              <a:latin typeface="Times New Roman" panose="02020603050405020304" pitchFamily="18" charset="0"/>
              <a:ea typeface="Times New Roman" panose="02020603050405020304" pitchFamily="18" charset="0"/>
              <a:cs typeface="Arial" panose="020B0604020202020204" pitchFamily="34" charset="0"/>
            </a:endParaRPr>
          </a:p>
          <a:p>
            <a:pPr marL="0" marR="0" algn="r">
              <a:lnSpc>
                <a:spcPct val="115000"/>
              </a:lnSpc>
              <a:spcBef>
                <a:spcPts val="0"/>
              </a:spcBef>
              <a:spcAft>
                <a:spcPts val="0"/>
              </a:spcAft>
            </a:pPr>
            <a:r>
              <a:rPr lang="ar-DZ" sz="28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2800" b="1" dirty="0">
                <a:effectLst/>
                <a:latin typeface="Times New Roman" panose="02020603050405020304" pitchFamily="18" charset="0"/>
                <a:ea typeface="Times New Roman" panose="02020603050405020304" pitchFamily="18" charset="0"/>
                <a:cs typeface="Arial" panose="020B0604020202020204" pitchFamily="34" charset="0"/>
              </a:rPr>
              <a:t>أي منتوج يمر بمرحلتين هما الدفع والجذب، في مرحلة الدفع،الشركة تقدم المنتوج وتتولى توصيله للموزعين وتجار الجملة، وبعدها تأتي مرحلة الجذب ليصبح المستهلك هو من يطلب المنتوج، والموزع يبحث عنه</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90333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380CCB0-9498-466F-9344-5174536377AF}"/>
              </a:ext>
            </a:extLst>
          </p:cNvPr>
          <p:cNvSpPr txBox="1"/>
          <p:nvPr/>
        </p:nvSpPr>
        <p:spPr>
          <a:xfrm>
            <a:off x="3631095" y="412676"/>
            <a:ext cx="6096000" cy="409215"/>
          </a:xfrm>
          <a:prstGeom prst="rect">
            <a:avLst/>
          </a:prstGeom>
          <a:noFill/>
        </p:spPr>
        <p:txBody>
          <a:bodyPr wrap="square">
            <a:spAutoFit/>
          </a:bodyPr>
          <a:lstStyle/>
          <a:p>
            <a:pPr marL="0" marR="0" algn="ctr">
              <a:lnSpc>
                <a:spcPts val="2280"/>
              </a:lnSpc>
              <a:spcBef>
                <a:spcPts val="0"/>
              </a:spcBef>
              <a:spcAft>
                <a:spcPts val="0"/>
              </a:spcAft>
            </a:pPr>
            <a:r>
              <a:rPr lang="ar-DZ" sz="3200" b="1" u="sng" dirty="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rPr>
              <a:t>السياسة المتبعة</a:t>
            </a:r>
            <a:r>
              <a:rPr lang="ar-SA" sz="3200" b="1" dirty="0">
                <a:solidFill>
                  <a:srgbClr val="0000FF"/>
                </a:solidFill>
                <a:effectLst/>
                <a:latin typeface="Times New Roman" panose="02020603050405020304" pitchFamily="18" charset="0"/>
                <a:ea typeface="Times New Roman" panose="02020603050405020304" pitchFamily="18" charset="0"/>
                <a:cs typeface="Arial" panose="020B0604020202020204" pitchFamily="34" charset="0"/>
              </a:rPr>
              <a:t>:</a:t>
            </a:r>
            <a:r>
              <a:rPr lang="fr-FR" sz="3200" b="1" dirty="0">
                <a:solidFill>
                  <a:srgbClr val="0000FF"/>
                </a:solidFill>
                <a:effectLst/>
                <a:latin typeface="Arial" panose="020B0604020202020204" pitchFamily="34"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p:txBody>
      </p:sp>
      <p:sp>
        <p:nvSpPr>
          <p:cNvPr id="4" name="Rectangle: Rounded Corners 3">
            <a:extLst>
              <a:ext uri="{FF2B5EF4-FFF2-40B4-BE49-F238E27FC236}">
                <a16:creationId xmlns:a16="http://schemas.microsoft.com/office/drawing/2014/main" id="{55B786E4-0BA4-4CDA-86A7-530E8456B27D}"/>
              </a:ext>
            </a:extLst>
          </p:cNvPr>
          <p:cNvSpPr/>
          <p:nvPr/>
        </p:nvSpPr>
        <p:spPr>
          <a:xfrm>
            <a:off x="1033668" y="1431491"/>
            <a:ext cx="11012557" cy="45319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rtl="1">
              <a:lnSpc>
                <a:spcPct val="115000"/>
              </a:lnSpc>
              <a:spcBef>
                <a:spcPts val="0"/>
              </a:spcBef>
              <a:spcAft>
                <a:spcPts val="0"/>
              </a:spcAft>
            </a:pPr>
            <a:r>
              <a:rPr lang="fr-FR" sz="24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1</a:t>
            </a:r>
            <a:r>
              <a:rPr lang="ar-SA" sz="2400" b="1" u="sng"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التسعير</a:t>
            </a:r>
            <a:r>
              <a:rPr lang="ar-SA" sz="24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endParaRPr lang="en-US" sz="24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1800" b="1" dirty="0">
                <a:effectLst/>
                <a:latin typeface="Calibri" panose="020F0502020204030204" pitchFamily="34" charset="0"/>
                <a:ea typeface="Calibri" panose="020F0502020204030204" pitchFamily="34" charset="0"/>
                <a:cs typeface="Arial" panose="020B0604020202020204" pitchFamily="34" charset="0"/>
              </a:rPr>
              <a:t>يعتبر السعر من أهم العناصر المؤثرة على القدرة الشرائية لدى المستهلك، حيث تعتمد مؤسسة قديلة في عملية وضع السعر على الطريقة التقليدية، والمتمثلة في سعر التكلفة وهامش الربح حيث: السعر = التكلفة + هامش الربح.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1800" b="1" dirty="0">
                <a:effectLst/>
                <a:latin typeface="Calibri" panose="020F0502020204030204" pitchFamily="34" charset="0"/>
                <a:ea typeface="Calibri" panose="020F0502020204030204" pitchFamily="34" charset="0"/>
                <a:cs typeface="Arial" panose="020B0604020202020204" pitchFamily="34" charset="0"/>
              </a:rPr>
              <a:t>   ونجد أن سعر التكلفة يشمل كل المواد من سعر المواد الاولية وتكلفة التصنيع، كما أن هذا السعر المطروح في السوق غير قابل للمفاوضة ولا يخضع لقوانين العرض والطلب، بحيث يحدد مسبقا ام يعرض للجميع، ولا يعدل في حالة تحديده، أما في حالة ما إذا زادت الاسعار للمنتجات فهذا راجع إلى زيادة تكلفة المواد الاولية، هذا وتأخذ مؤسسة قديلة أسعار المنافسين بعين الاعتبار وتقوم بتحليلها ودراستها،كما تقوم بدراسة السوق المستهدف،أما</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1800" b="1" dirty="0">
                <a:effectLst/>
                <a:latin typeface="Calibri" panose="020F0502020204030204" pitchFamily="34" charset="0"/>
                <a:ea typeface="Calibri" panose="020F0502020204030204" pitchFamily="34" charset="0"/>
                <a:cs typeface="Arial" panose="020B0604020202020204" pitchFamily="34" charset="0"/>
              </a:rPr>
              <a:t>في حالة مشاركتها في المعارض والصالونات فنجد أن أسعارها أخلاقية أكثرمنها تجارية، وتهدف المؤسسة من وراء سياستها التسعيرية إلى: تحقيق عائد من اسب على الاستثمار، المحافظة على نصيب معين من السوق ومحاولة تحقيق نصيب أكبر، تحقيق أقصى ربح ممكن ومواجهة المنافسة.</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65596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6006123C-D466-408C-B007-FDE3BA408B2F}"/>
              </a:ext>
            </a:extLst>
          </p:cNvPr>
          <p:cNvSpPr/>
          <p:nvPr/>
        </p:nvSpPr>
        <p:spPr>
          <a:xfrm>
            <a:off x="145774" y="1"/>
            <a:ext cx="11953461" cy="6858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rtl="1">
              <a:lnSpc>
                <a:spcPct val="115000"/>
              </a:lnSpc>
              <a:spcBef>
                <a:spcPts val="0"/>
              </a:spcBef>
              <a:spcAft>
                <a:spcPts val="0"/>
              </a:spcAft>
            </a:pPr>
            <a:r>
              <a:rPr lang="fr-FR" sz="32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2</a:t>
            </a:r>
            <a:r>
              <a:rPr lang="ar-SA" sz="3200" b="1" u="sng"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التوزيع والترويج</a:t>
            </a:r>
            <a:r>
              <a:rPr lang="ar-SA"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a:t>
            </a:r>
            <a:endParaRPr lang="en-US" sz="32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3200" b="1" dirty="0">
                <a:effectLst/>
                <a:latin typeface="Calibri" panose="020F0502020204030204" pitchFamily="34" charset="0"/>
                <a:ea typeface="Calibri" panose="020F0502020204030204" pitchFamily="34" charset="0"/>
                <a:cs typeface="Arial" panose="020B0604020202020204" pitchFamily="34" charset="0"/>
              </a:rPr>
              <a:t>- شبكة توزيع قوية.</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3200" b="1" dirty="0">
                <a:effectLst/>
                <a:latin typeface="Calibri" panose="020F0502020204030204" pitchFamily="34" charset="0"/>
                <a:ea typeface="Calibri" panose="020F0502020204030204" pitchFamily="34" charset="0"/>
                <a:cs typeface="Arial" panose="020B0604020202020204" pitchFamily="34" charset="0"/>
              </a:rPr>
              <a:t>- يتعامل مع أحسن الماركات مثل: كوكاكولا،حمود بوعلام،بيبسي.. الخ.</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3200" b="1" dirty="0">
                <a:effectLst/>
                <a:latin typeface="Calibri" panose="020F0502020204030204" pitchFamily="34" charset="0"/>
                <a:ea typeface="Calibri" panose="020F0502020204030204" pitchFamily="34" charset="0"/>
                <a:cs typeface="Arial" panose="020B0604020202020204" pitchFamily="34" charset="0"/>
              </a:rPr>
              <a:t>- يملك وسائل نقل للتوزيع (أكثر من شاحنات).</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3200" b="1" dirty="0">
                <a:effectLst/>
                <a:latin typeface="Calibri" panose="020F0502020204030204" pitchFamily="34" charset="0"/>
                <a:ea typeface="Calibri" panose="020F0502020204030204" pitchFamily="34" charset="0"/>
                <a:cs typeface="Arial" panose="020B0604020202020204" pitchFamily="34" charset="0"/>
              </a:rPr>
              <a:t>- سمعة تجارية قوية من حيث أنه يكون معروف من قبل جميع التجار</a:t>
            </a:r>
            <a:r>
              <a:rPr lang="ar-DZ" sz="3200" b="1" dirty="0">
                <a:effectLst/>
                <a:latin typeface="Calibri" panose="020F0502020204030204" pitchFamily="34" charset="0"/>
                <a:ea typeface="Calibri" panose="020F0502020204030204" pitchFamily="34" charset="0"/>
                <a:cs typeface="Arial" panose="020B0604020202020204" pitchFamily="34" charset="0"/>
              </a:rPr>
              <a:t>(</a:t>
            </a:r>
            <a:r>
              <a:rPr lang="ar-SA" sz="3200" b="1" dirty="0">
                <a:effectLst/>
                <a:latin typeface="Calibri" panose="020F0502020204030204" pitchFamily="34" charset="0"/>
                <a:ea typeface="Calibri" panose="020F0502020204030204" pitchFamily="34" charset="0"/>
                <a:cs typeface="Arial" panose="020B0604020202020204" pitchFamily="34" charset="0"/>
              </a:rPr>
              <a:t>الجملة،التجزئة</a:t>
            </a:r>
            <a:r>
              <a:rPr lang="ar-DZ" sz="3200" b="1" dirty="0">
                <a:effectLst/>
                <a:latin typeface="Calibri" panose="020F0502020204030204" pitchFamily="34" charset="0"/>
                <a:ea typeface="Calibri" panose="020F0502020204030204" pitchFamily="34" charset="0"/>
                <a:cs typeface="Arial" panose="020B0604020202020204" pitchFamily="34" charset="0"/>
              </a:rPr>
              <a:t>)</a:t>
            </a:r>
            <a:r>
              <a:rPr lang="ar-SA" sz="3200" b="1" dirty="0">
                <a:effectLst/>
                <a:latin typeface="Calibri" panose="020F0502020204030204" pitchFamily="34" charset="0"/>
                <a:ea typeface="Calibri" panose="020F0502020204030204" pitchFamily="34" charset="0"/>
                <a:cs typeface="Arial" panose="020B0604020202020204" pitchFamily="34" charset="0"/>
              </a:rPr>
              <a:t>.</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3200" b="1" dirty="0">
                <a:effectLst/>
                <a:latin typeface="Calibri" panose="020F0502020204030204" pitchFamily="34" charset="0"/>
                <a:ea typeface="Calibri" panose="020F0502020204030204" pitchFamily="34" charset="0"/>
                <a:cs typeface="Arial" panose="020B0604020202020204" pitchFamily="34" charset="0"/>
              </a:rPr>
              <a:t>- مركز مالي جيد.</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3200" b="1" dirty="0">
                <a:effectLst/>
                <a:latin typeface="Calibri" panose="020F0502020204030204" pitchFamily="34" charset="0"/>
                <a:ea typeface="Calibri" panose="020F0502020204030204" pitchFamily="34" charset="0"/>
                <a:cs typeface="Arial" panose="020B0604020202020204" pitchFamily="34" charset="0"/>
              </a:rPr>
              <a:t>- يقوم ببيع منتج مؤسسة قديلة الا وهو مياهها المعدنية فقط مع باقي المشروبات غير الكحولية.</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1800" b="1" dirty="0">
                <a:effectLst/>
                <a:latin typeface="Calibri" panose="020F0502020204030204" pitchFamily="34" charset="0"/>
                <a:ea typeface="Calibri" panose="020F0502020204030204" pitchFamily="34" charset="0"/>
                <a:cs typeface="Arial" panose="020B0604020202020204" pitchFamily="34" charset="0"/>
              </a:rPr>
              <a:t> </a:t>
            </a:r>
            <a:endParaRPr lang="en-US" dirty="0"/>
          </a:p>
        </p:txBody>
      </p:sp>
    </p:spTree>
    <p:extLst>
      <p:ext uri="{BB962C8B-B14F-4D97-AF65-F5344CB8AC3E}">
        <p14:creationId xmlns:p14="http://schemas.microsoft.com/office/powerpoint/2010/main" val="880861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F5EC0C9-5D06-4803-A762-5888E2161DC1}"/>
              </a:ext>
            </a:extLst>
          </p:cNvPr>
          <p:cNvSpPr txBox="1"/>
          <p:nvPr/>
        </p:nvSpPr>
        <p:spPr>
          <a:xfrm>
            <a:off x="1219201" y="957320"/>
            <a:ext cx="9541564" cy="5152693"/>
          </a:xfrm>
          <a:prstGeom prst="rect">
            <a:avLst/>
          </a:prstGeom>
          <a:noFill/>
        </p:spPr>
        <p:txBody>
          <a:bodyPr wrap="square">
            <a:spAutoFit/>
          </a:bodyPr>
          <a:lstStyle/>
          <a:p>
            <a:pPr marL="0" marR="0" algn="r">
              <a:lnSpc>
                <a:spcPct val="115000"/>
              </a:lnSpc>
              <a:spcBef>
                <a:spcPts val="0"/>
              </a:spcBef>
              <a:spcAft>
                <a:spcPts val="0"/>
              </a:spcAft>
            </a:pPr>
            <a:r>
              <a:rPr lang="ar-SA" sz="2800" b="1" dirty="0">
                <a:solidFill>
                  <a:srgbClr val="0000FF"/>
                </a:solidFill>
                <a:effectLst/>
                <a:latin typeface="Calibri" panose="020F0502020204030204" pitchFamily="34" charset="0"/>
                <a:ea typeface="Calibri" panose="020F0502020204030204" pitchFamily="34" charset="0"/>
                <a:cs typeface="Arial" panose="020B0604020202020204" pitchFamily="34" charset="0"/>
              </a:rPr>
              <a:t> </a:t>
            </a:r>
            <a:r>
              <a:rPr lang="ar-SA" sz="3200" b="1" u="sng" dirty="0">
                <a:solidFill>
                  <a:srgbClr val="0000FF"/>
                </a:solidFill>
                <a:effectLst/>
                <a:ea typeface="Calibri" panose="020F0502020204030204" pitchFamily="34" charset="0"/>
                <a:cs typeface="Arial" panose="020B0604020202020204" pitchFamily="34" charset="0"/>
              </a:rPr>
              <a:t>الأداء</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15000"/>
              </a:lnSpc>
              <a:spcBef>
                <a:spcPts val="0"/>
              </a:spcBef>
              <a:spcAft>
                <a:spcPts val="0"/>
              </a:spcAft>
            </a:pPr>
            <a:r>
              <a:rPr lang="ar-DZ" sz="3200" b="1" dirty="0">
                <a:effectLst/>
                <a:latin typeface="Calibri" panose="020F0502020204030204" pitchFamily="34" charset="0"/>
                <a:ea typeface="Calibri" panose="020F0502020204030204" pitchFamily="34" charset="0"/>
                <a:cs typeface="Arial" panose="020B0604020202020204" pitchFamily="34" charset="0"/>
              </a:rPr>
              <a:t>-</a:t>
            </a:r>
            <a:r>
              <a:rPr lang="ar-SA" sz="3200" b="1" dirty="0" err="1">
                <a:effectLst/>
                <a:latin typeface="Calibri" panose="020F0502020204030204" pitchFamily="34" charset="0"/>
                <a:ea typeface="Calibri" panose="020F0502020204030204" pitchFamily="34" charset="0"/>
                <a:cs typeface="Arial" panose="020B0604020202020204" pitchFamily="34" charset="0"/>
              </a:rPr>
              <a:t>قديلة</a:t>
            </a:r>
            <a:r>
              <a:rPr lang="ar-DZ" sz="3200" b="1" dirty="0">
                <a:latin typeface="Calibri" panose="020F0502020204030204" pitchFamily="34" charset="0"/>
                <a:ea typeface="Calibri" panose="020F0502020204030204" pitchFamily="34" charset="0"/>
                <a:cs typeface="Arial" panose="020B0604020202020204" pitchFamily="34" charset="0"/>
              </a:rPr>
              <a:t> </a:t>
            </a:r>
            <a:r>
              <a:rPr lang="ar-SA" sz="3200" b="1" dirty="0">
                <a:effectLst/>
                <a:latin typeface="Calibri" panose="020F0502020204030204" pitchFamily="34" charset="0"/>
                <a:ea typeface="Calibri" panose="020F0502020204030204" pitchFamily="34" charset="0"/>
                <a:cs typeface="Arial" panose="020B0604020202020204" pitchFamily="34" charset="0"/>
              </a:rPr>
              <a:t>هي العلامة التجارية لشركة إنتاج المياه المعدنية الطبيعية تنتمي إلى القطاع الخاص بعدما كانت تابعة للدولة</a:t>
            </a:r>
            <a:endParaRPr lang="ar-DZ" sz="3200" b="1" dirty="0">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15000"/>
              </a:lnSpc>
              <a:spcBef>
                <a:spcPts val="0"/>
              </a:spcBef>
              <a:spcAft>
                <a:spcPts val="0"/>
              </a:spcAft>
            </a:pPr>
            <a:r>
              <a:rPr lang="ar-SA" sz="3200" b="1" dirty="0">
                <a:effectLst/>
                <a:latin typeface="Calibri" panose="020F0502020204030204" pitchFamily="34" charset="0"/>
                <a:ea typeface="Calibri" panose="020F0502020204030204" pitchFamily="34" charset="0"/>
                <a:cs typeface="Arial" panose="020B0604020202020204" pitchFamily="34" charset="0"/>
              </a:rPr>
              <a:t> </a:t>
            </a:r>
            <a:r>
              <a:rPr lang="ar-DZ" sz="3200" b="1" dirty="0">
                <a:effectLst/>
                <a:latin typeface="Calibri" panose="020F0502020204030204" pitchFamily="34" charset="0"/>
                <a:ea typeface="Calibri" panose="020F0502020204030204" pitchFamily="34" charset="0"/>
                <a:cs typeface="Arial" panose="020B0604020202020204" pitchFamily="34" charset="0"/>
              </a:rPr>
              <a:t>-</a:t>
            </a:r>
            <a:r>
              <a:rPr lang="ar-SA" sz="3200" b="1" dirty="0">
                <a:effectLst/>
                <a:latin typeface="Calibri" panose="020F0502020204030204" pitchFamily="34" charset="0"/>
                <a:ea typeface="Calibri" panose="020F0502020204030204" pitchFamily="34" charset="0"/>
                <a:cs typeface="Arial" panose="020B0604020202020204" pitchFamily="34" charset="0"/>
              </a:rPr>
              <a:t>أصبحت شركتنا تشمل أربعة خطوط إنتاج عصرية بتكنولوجيا عالية تنتج 3096000 قارورة في اليوم</a:t>
            </a:r>
            <a:endParaRPr lang="en-US" sz="3200" dirty="0">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15000"/>
              </a:lnSpc>
              <a:spcBef>
                <a:spcPts val="0"/>
              </a:spcBef>
              <a:spcAft>
                <a:spcPts val="0"/>
              </a:spcAft>
            </a:pPr>
            <a:r>
              <a:rPr lang="ar-DZ" sz="3200" b="1" dirty="0">
                <a:effectLst/>
                <a:latin typeface="Times New Roman" panose="02020603050405020304" pitchFamily="18" charset="0"/>
                <a:ea typeface="Times New Roman" panose="02020603050405020304" pitchFamily="18" charset="0"/>
                <a:cs typeface="Arial" panose="020B0604020202020204" pitchFamily="34" charset="0"/>
              </a:rPr>
              <a:t>-</a:t>
            </a:r>
            <a:r>
              <a:rPr lang="ar-SA" sz="3200" b="1" dirty="0" err="1">
                <a:effectLst/>
                <a:latin typeface="Times New Roman" panose="02020603050405020304" pitchFamily="18" charset="0"/>
                <a:ea typeface="Times New Roman" panose="02020603050405020304" pitchFamily="18" charset="0"/>
                <a:cs typeface="Arial" panose="020B0604020202020204" pitchFamily="34" charset="0"/>
              </a:rPr>
              <a:t>منتوجنا</a:t>
            </a:r>
            <a:r>
              <a:rPr lang="ar-SA" sz="3200" b="1" dirty="0">
                <a:effectLst/>
                <a:latin typeface="Times New Roman" panose="02020603050405020304" pitchFamily="18" charset="0"/>
                <a:ea typeface="Times New Roman" panose="02020603050405020304" pitchFamily="18" charset="0"/>
                <a:cs typeface="Arial" panose="020B0604020202020204" pitchFamily="34" charset="0"/>
              </a:rPr>
              <a:t> يملك ميزة تنافسية لحد الساعة لم يتوصل إليها أحد، قوتنا في جودة المياه</a:t>
            </a:r>
            <a:endParaRPr lang="ar-DZ" sz="3200" b="1" dirty="0">
              <a:effectLst/>
              <a:latin typeface="Times New Roman" panose="02020603050405020304" pitchFamily="18" charset="0"/>
              <a:ea typeface="Times New Roman" panose="02020603050405020304" pitchFamily="18" charset="0"/>
              <a:cs typeface="Arial" panose="020B0604020202020204" pitchFamily="34" charset="0"/>
            </a:endParaRPr>
          </a:p>
          <a:p>
            <a:pPr marL="0" marR="0" algn="r">
              <a:lnSpc>
                <a:spcPct val="115000"/>
              </a:lnSpc>
              <a:spcBef>
                <a:spcPts val="0"/>
              </a:spcBef>
              <a:spcAft>
                <a:spcPts val="0"/>
              </a:spcAft>
            </a:pPr>
            <a:r>
              <a:rPr lang="ar-DZ" sz="3200" b="1" dirty="0">
                <a:effectLst/>
                <a:latin typeface="Calibri" panose="020F0502020204030204" pitchFamily="34" charset="0"/>
                <a:ea typeface="Calibri" panose="020F0502020204030204" pitchFamily="34" charset="0"/>
                <a:cs typeface="Arial" panose="020B0604020202020204" pitchFamily="34" charset="0"/>
              </a:rPr>
              <a:t>-</a:t>
            </a:r>
            <a:r>
              <a:rPr lang="ar-SA" sz="3200" b="1" dirty="0">
                <a:effectLst/>
                <a:latin typeface="Calibri" panose="020F0502020204030204" pitchFamily="34" charset="0"/>
                <a:ea typeface="Calibri" panose="020F0502020204030204" pitchFamily="34" charset="0"/>
                <a:cs typeface="Arial" panose="020B0604020202020204" pitchFamily="34" charset="0"/>
              </a:rPr>
              <a:t>تساهم وحداتنا في تطوير هذا القطب الاقتصادي من حيث خلق الثروة وتوفير مناصب شغل</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06622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B24B18E-1CEE-44F4-8F36-3659D17363B1}"/>
              </a:ext>
            </a:extLst>
          </p:cNvPr>
          <p:cNvSpPr txBox="1"/>
          <p:nvPr/>
        </p:nvSpPr>
        <p:spPr>
          <a:xfrm>
            <a:off x="6003235" y="281898"/>
            <a:ext cx="6096000" cy="489749"/>
          </a:xfrm>
          <a:prstGeom prst="rect">
            <a:avLst/>
          </a:prstGeom>
          <a:noFill/>
        </p:spPr>
        <p:txBody>
          <a:bodyPr wrap="square">
            <a:spAutoFit/>
          </a:bodyPr>
          <a:lstStyle/>
          <a:p>
            <a:pPr marL="0" marR="0" algn="r" rtl="1">
              <a:lnSpc>
                <a:spcPct val="115000"/>
              </a:lnSpc>
              <a:spcBef>
                <a:spcPts val="0"/>
              </a:spcBef>
              <a:spcAft>
                <a:spcPts val="0"/>
              </a:spcAft>
            </a:pPr>
            <a:r>
              <a:rPr lang="ar-SA" sz="2400" b="1" u="sng" dirty="0">
                <a:effectLst/>
                <a:latin typeface="Calibri" panose="020F0502020204030204" pitchFamily="34" charset="0"/>
                <a:ea typeface="Calibri" panose="020F0502020204030204" pitchFamily="34" charset="0"/>
                <a:cs typeface="Arial" panose="020B0604020202020204" pitchFamily="34" charset="0"/>
              </a:rPr>
              <a:t>منتجات مؤسسة قديلة :</a:t>
            </a:r>
            <a:endParaRPr lang="en-US" sz="2400" u="sng"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Single Corner Rounded 3">
            <a:extLst>
              <a:ext uri="{FF2B5EF4-FFF2-40B4-BE49-F238E27FC236}">
                <a16:creationId xmlns:a16="http://schemas.microsoft.com/office/drawing/2014/main" id="{07519458-82E9-4516-A6BD-97A94DBA92AF}"/>
              </a:ext>
            </a:extLst>
          </p:cNvPr>
          <p:cNvSpPr/>
          <p:nvPr/>
        </p:nvSpPr>
        <p:spPr>
          <a:xfrm>
            <a:off x="1192696" y="771647"/>
            <a:ext cx="10482469" cy="1892040"/>
          </a:xfrm>
          <a:prstGeom prst="round1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effectLst/>
                <a:ea typeface="Calibri" panose="020F0502020204030204" pitchFamily="34" charset="0"/>
                <a:cs typeface="Arial" panose="020B0604020202020204" pitchFamily="34" charset="0"/>
              </a:rPr>
              <a:t>باشرت المؤسسة نشاطاتها بإنتاج نوعين من العبوات الاولى ذات الحجم 5,1 ل والثانية ذات الحجم 5,0 ل،سنة  2004 ،وبعد سنة 2007 فكانت المؤسسة أول من أدخل العبوة ذات الحجم 2ل إلى السوق،وبعدها أنتجت العبوات ذات الحجم 1ل، 33,0ل،وفي سنة  2010 أنتجت العبوات الخاصة بالنوع الرياضي ذات الحجم 5,0لو 1ل. أما عن العلامة التجارية في دلالة  على اسم المنطقة الواقعة بها المؤسسة، واللون الغالب أو الرئيسي المعتمد من طرفها هو الوردي و الازرق،هذا ويتميز المنتوج بعدة صفات وخصائص، وذلك ما يحققه من جودة ونوعية ودرجة اعتمادية وبحصوله على شهادة التميز في مسابقة برشلونة سنة 2006 هذا يعني أنه يحظى بعملية تغليف ذات جودة عالية بحيث نجد أن الوظائف التقنية للتغليف تتمثل في ما يلي</a:t>
            </a:r>
            <a:r>
              <a:rPr lang="ar-DZ" sz="1800" b="1" dirty="0">
                <a:effectLst/>
                <a:ea typeface="Calibri" panose="020F0502020204030204" pitchFamily="34" charset="0"/>
                <a:cs typeface="Arial" panose="020B0604020202020204" pitchFamily="34" charset="0"/>
              </a:rPr>
              <a:t>:</a:t>
            </a:r>
            <a:endParaRPr lang="en-US" dirty="0"/>
          </a:p>
        </p:txBody>
      </p:sp>
      <p:sp>
        <p:nvSpPr>
          <p:cNvPr id="5" name="Rectangle: Rounded Corners 4">
            <a:extLst>
              <a:ext uri="{FF2B5EF4-FFF2-40B4-BE49-F238E27FC236}">
                <a16:creationId xmlns:a16="http://schemas.microsoft.com/office/drawing/2014/main" id="{3DA42F0D-547B-4A29-8BC9-963A0D6A69C9}"/>
              </a:ext>
            </a:extLst>
          </p:cNvPr>
          <p:cNvSpPr/>
          <p:nvPr/>
        </p:nvSpPr>
        <p:spPr>
          <a:xfrm>
            <a:off x="8839200" y="2930242"/>
            <a:ext cx="3114261" cy="1892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rtl="1">
              <a:lnSpc>
                <a:spcPct val="115000"/>
              </a:lnSpc>
              <a:spcBef>
                <a:spcPts val="0"/>
              </a:spcBef>
              <a:spcAft>
                <a:spcPts val="0"/>
              </a:spcAft>
            </a:pPr>
            <a:r>
              <a:rPr lang="ar-SA"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a:t>
            </a:r>
            <a:r>
              <a:rPr lang="ar-SA" sz="1800" b="1" u="sng"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التوزيع</a:t>
            </a:r>
            <a:r>
              <a:rPr lang="ar-SA"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a:t>
            </a:r>
            <a:endPar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1800" b="1" dirty="0">
                <a:effectLst/>
                <a:latin typeface="Calibri" panose="020F0502020204030204" pitchFamily="34" charset="0"/>
                <a:ea typeface="Calibri" panose="020F0502020204030204" pitchFamily="34" charset="0"/>
                <a:cs typeface="Arial" panose="020B0604020202020204" pitchFamily="34" charset="0"/>
              </a:rPr>
              <a:t>يتميز غلاف مؤسسة قديلة بأنه يحتوي على مختلف المعلومات التي يعرف بها ويستفيد منها المستهلك.</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Rounded Corners 5">
            <a:extLst>
              <a:ext uri="{FF2B5EF4-FFF2-40B4-BE49-F238E27FC236}">
                <a16:creationId xmlns:a16="http://schemas.microsoft.com/office/drawing/2014/main" id="{BF7F8DFA-4E1E-41AA-A4B2-AE4E7348E12D}"/>
              </a:ext>
            </a:extLst>
          </p:cNvPr>
          <p:cNvSpPr/>
          <p:nvPr/>
        </p:nvSpPr>
        <p:spPr>
          <a:xfrm>
            <a:off x="1709531" y="2805859"/>
            <a:ext cx="5936974" cy="377024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r" rtl="1">
              <a:lnSpc>
                <a:spcPct val="115000"/>
              </a:lnSpc>
              <a:spcBef>
                <a:spcPts val="0"/>
              </a:spcBef>
              <a:spcAft>
                <a:spcPts val="0"/>
              </a:spcAft>
            </a:pPr>
            <a:r>
              <a:rPr lang="ar-SA"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a:t>
            </a:r>
            <a:r>
              <a:rPr lang="ar-SA" sz="1800" b="1" u="sng"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الحماية</a:t>
            </a:r>
            <a:r>
              <a:rPr lang="ar-SA" sz="18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 </a:t>
            </a:r>
            <a:endParaRPr lang="en-US" sz="18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SA" sz="1800" b="1" dirty="0">
                <a:effectLst/>
                <a:latin typeface="Calibri" panose="020F0502020204030204" pitchFamily="34" charset="0"/>
                <a:ea typeface="Calibri" panose="020F0502020204030204" pitchFamily="34" charset="0"/>
                <a:cs typeface="Arial" panose="020B0604020202020204" pitchFamily="34" charset="0"/>
              </a:rPr>
              <a:t>نجد أن الغلاف الخارجي الذي تعتمده المؤسسة والمتمثل في القارورات المصنوعة من البلاستيك ذو جودة عالية مستورد من مؤسستي</a:t>
            </a:r>
            <a:r>
              <a:rPr lang="fr-FR" sz="1800" b="1" dirty="0">
                <a:effectLst/>
                <a:latin typeface="Arial" panose="020B0604020202020204" pitchFamily="34" charset="0"/>
                <a:ea typeface="Calibri" panose="020F0502020204030204" pitchFamily="34" charset="0"/>
                <a:cs typeface="Arial" panose="020B0604020202020204" pitchFamily="34" charset="0"/>
              </a:rPr>
              <a:t>SGT </a:t>
            </a:r>
            <a:r>
              <a:rPr lang="ar-SA" sz="1800" b="1" dirty="0">
                <a:effectLst/>
                <a:latin typeface="Calibri" panose="020F0502020204030204" pitchFamily="34" charset="0"/>
                <a:ea typeface="Calibri" panose="020F0502020204030204" pitchFamily="34" charset="0"/>
                <a:cs typeface="Arial" panose="020B0604020202020204" pitchFamily="34" charset="0"/>
              </a:rPr>
              <a:t>،</a:t>
            </a:r>
            <a:r>
              <a:rPr lang="fr-FR" sz="1800" b="1" dirty="0">
                <a:effectLst/>
                <a:latin typeface="Arial" panose="020B0604020202020204" pitchFamily="34" charset="0"/>
                <a:ea typeface="Calibri" panose="020F0502020204030204" pitchFamily="34" charset="0"/>
                <a:cs typeface="Arial" panose="020B0604020202020204" pitchFamily="34" charset="0"/>
              </a:rPr>
              <a:t>FIB</a:t>
            </a:r>
            <a:r>
              <a:rPr lang="ar-SA" sz="1800" b="1" dirty="0">
                <a:effectLst/>
                <a:latin typeface="Calibri" panose="020F0502020204030204" pitchFamily="34" charset="0"/>
                <a:ea typeface="Calibri" panose="020F0502020204030204" pitchFamily="34" charset="0"/>
                <a:cs typeface="Arial" panose="020B0604020202020204" pitchFamily="34" charset="0"/>
              </a:rPr>
              <a:t>، يحمي المنتوج من التعرض إلى أي خطر، كما أنه في عملية النقل لا يتعرض المنتوج ألي خطورة كالكسر والتلف...الخ،شعارنا “نقاوة وخفة”، و”قديلة” مياه طبيعية معدنية تنبع من سلسلة جبال الأوراس، التي تحتوي على مصفاة طبيعية من صخور الحجر الجيري، مما يؤهلها لتقديم مياه نقية بعيدة عن أي مصدر للتلوث، كون المنطقة عذراء لا يوجد فيها لا نشاط صناعي ولا فلاحي ولا أي مصدر تلوث من شأنه أن يؤثر على نوعية الماء الطبيعي المعدني، فهي مياه نظيفة ومحمية من أي تلوث</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77625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5F9F151-3119-497B-93DB-B337E4095D6D}"/>
              </a:ext>
            </a:extLst>
          </p:cNvPr>
          <p:cNvSpPr txBox="1"/>
          <p:nvPr/>
        </p:nvSpPr>
        <p:spPr>
          <a:xfrm>
            <a:off x="1431235" y="1393314"/>
            <a:ext cx="9329530" cy="2499146"/>
          </a:xfrm>
          <a:prstGeom prst="rect">
            <a:avLst/>
          </a:prstGeom>
          <a:noFill/>
        </p:spPr>
        <p:txBody>
          <a:bodyPr wrap="square">
            <a:spAutoFit/>
          </a:bodyPr>
          <a:lstStyle/>
          <a:p>
            <a:pPr marL="0" marR="0" algn="ctr">
              <a:lnSpc>
                <a:spcPct val="115000"/>
              </a:lnSpc>
              <a:spcBef>
                <a:spcPts val="0"/>
              </a:spcBef>
              <a:spcAft>
                <a:spcPts val="0"/>
              </a:spcAft>
            </a:pPr>
            <a:r>
              <a:rPr lang="ar-SA" sz="2800" b="1" u="sng" dirty="0">
                <a:solidFill>
                  <a:srgbClr val="0033CC"/>
                </a:solidFill>
                <a:effectLst/>
                <a:latin typeface="Calibri" panose="020F0502020204030204" pitchFamily="34" charset="0"/>
                <a:ea typeface="Calibri" panose="020F0502020204030204" pitchFamily="34" charset="0"/>
                <a:cs typeface="Arial" panose="020B0604020202020204" pitchFamily="34" charset="0"/>
              </a:rPr>
              <a:t>قرارات سلطة الظبط</a:t>
            </a:r>
            <a:r>
              <a:rPr lang="ar-SA" sz="2800" b="1" dirty="0">
                <a:solidFill>
                  <a:srgbClr val="0000FF"/>
                </a:solidFill>
                <a:effectLst/>
                <a:latin typeface="Calibri" panose="020F0502020204030204" pitchFamily="34" charset="0"/>
                <a:ea typeface="Calibri" panose="020F0502020204030204" pitchFamily="34" charset="0"/>
                <a:cs typeface="Arial" panose="020B0604020202020204" pitchFamily="34" charset="0"/>
              </a:rPr>
              <a:t>:</a:t>
            </a:r>
            <a:r>
              <a:rPr lang="fr-FR" sz="2800" dirty="0">
                <a:solidFill>
                  <a:srgbClr val="0033CC"/>
                </a:solidFill>
                <a:effectLst/>
                <a:latin typeface="Arial" panose="020B0604020202020204" pitchFamily="34" charset="0"/>
                <a:ea typeface="Calibri" panose="020F0502020204030204" pitchFamily="34"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gn="r" rtl="1">
              <a:lnSpc>
                <a:spcPct val="115000"/>
              </a:lnSpc>
              <a:spcBef>
                <a:spcPts val="0"/>
              </a:spcBef>
              <a:spcAft>
                <a:spcPts val="0"/>
              </a:spcAft>
            </a:pPr>
            <a:r>
              <a:rPr lang="ar-DZ" b="1" dirty="0">
                <a:latin typeface="Calibri" panose="020F0502020204030204" pitchFamily="34" charset="0"/>
                <a:ea typeface="Calibri" panose="020F0502020204030204" pitchFamily="34" charset="0"/>
                <a:cs typeface="Arial" panose="020B0604020202020204" pitchFamily="34" charset="0"/>
              </a:rPr>
              <a:t>-</a:t>
            </a:r>
            <a:r>
              <a:rPr lang="ar-SA" sz="1800" b="1" dirty="0">
                <a:effectLst/>
                <a:latin typeface="Calibri" panose="020F0502020204030204" pitchFamily="34" charset="0"/>
                <a:ea typeface="Calibri" panose="020F0502020204030204" pitchFamily="34" charset="0"/>
                <a:cs typeface="Arial" panose="020B0604020202020204" pitchFamily="34" charset="0"/>
              </a:rPr>
              <a:t>عملية تحديد نوعية المياه وتصنيفها إذا كانت معدنية أو مياه منبع تتم بعد دراسة مجموعة من المعطيات من طرفة لجان متخصصة</a:t>
            </a:r>
            <a:r>
              <a:rPr lang="ar-DZ" sz="1800" b="1" dirty="0">
                <a:effectLst/>
                <a:latin typeface="Calibri" panose="020F0502020204030204" pitchFamily="34" charset="0"/>
                <a:ea typeface="Calibri" panose="020F0502020204030204" pitchFamily="34"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15000"/>
              </a:lnSpc>
              <a:spcBef>
                <a:spcPts val="0"/>
              </a:spcBef>
              <a:spcAft>
                <a:spcPts val="0"/>
              </a:spcAft>
            </a:pPr>
            <a:r>
              <a:rPr lang="ar-DZ" sz="1800" b="1" dirty="0">
                <a:effectLst/>
                <a:latin typeface="Calibri" panose="020F0502020204030204" pitchFamily="34" charset="0"/>
                <a:ea typeface="Calibri" panose="020F0502020204030204" pitchFamily="34" charset="0"/>
                <a:cs typeface="Arial" panose="020B0604020202020204" pitchFamily="34" charset="0"/>
              </a:rPr>
              <a:t>-</a:t>
            </a:r>
            <a:r>
              <a:rPr lang="ar-SA" sz="1800" b="1" dirty="0">
                <a:effectLst/>
                <a:latin typeface="Calibri" panose="020F0502020204030204" pitchFamily="34" charset="0"/>
                <a:ea typeface="Calibri" panose="020F0502020204030204" pitchFamily="34" charset="0"/>
                <a:cs typeface="Arial" panose="020B0604020202020204" pitchFamily="34" charset="0"/>
              </a:rPr>
              <a:t>إن ميدان إنتاج وتسويق المياه المعدنية يخضع ككل الصناعات الغذائية إلى مراقبة دقيقة ومشددة على جميع مراحل الإنتاج، </a:t>
            </a:r>
            <a:r>
              <a:rPr lang="ar-DZ" sz="1800" b="1" dirty="0">
                <a:effectLst/>
                <a:latin typeface="Calibri" panose="020F0502020204030204" pitchFamily="34" charset="0"/>
                <a:ea typeface="Calibri" panose="020F0502020204030204" pitchFamily="34" charset="0"/>
                <a:cs typeface="Arial" panose="020B0604020202020204" pitchFamily="34" charset="0"/>
              </a:rPr>
              <a:t>-</a:t>
            </a:r>
            <a:r>
              <a:rPr lang="ar-SA" sz="1800" b="1" dirty="0">
                <a:effectLst/>
                <a:latin typeface="Calibri" panose="020F0502020204030204" pitchFamily="34" charset="0"/>
                <a:ea typeface="Calibri" panose="020F0502020204030204" pitchFamily="34" charset="0"/>
                <a:cs typeface="Arial" panose="020B0604020202020204" pitchFamily="34" charset="0"/>
              </a:rPr>
              <a:t>مياه “</a:t>
            </a:r>
            <a:r>
              <a:rPr lang="ar-SA" sz="1800" b="1" dirty="0" err="1">
                <a:effectLst/>
                <a:latin typeface="Calibri" panose="020F0502020204030204" pitchFamily="34" charset="0"/>
                <a:ea typeface="Calibri" panose="020F0502020204030204" pitchFamily="34" charset="0"/>
                <a:cs typeface="Arial" panose="020B0604020202020204" pitchFamily="34" charset="0"/>
              </a:rPr>
              <a:t>قديلة</a:t>
            </a:r>
            <a:r>
              <a:rPr lang="ar-SA" sz="1800" b="1" dirty="0">
                <a:effectLst/>
                <a:latin typeface="Calibri" panose="020F0502020204030204" pitchFamily="34" charset="0"/>
                <a:ea typeface="Calibri" panose="020F0502020204030204" pitchFamily="34" charset="0"/>
                <a:cs typeface="Arial" panose="020B0604020202020204" pitchFamily="34" charset="0"/>
              </a:rPr>
              <a:t>” تستجيب لكل المعايير من كافة النواحي</a:t>
            </a:r>
            <a:r>
              <a:rPr lang="ar-DZ" sz="1800" b="1" dirty="0">
                <a:effectLst/>
                <a:latin typeface="Calibri" panose="020F0502020204030204" pitchFamily="34" charset="0"/>
                <a:ea typeface="Calibri" panose="020F0502020204030204" pitchFamily="34" charset="0"/>
                <a:cs typeface="Arial" panose="020B0604020202020204" pitchFamily="34" charset="0"/>
              </a:rPr>
              <a:t>.</a:t>
            </a:r>
          </a:p>
          <a:p>
            <a:pPr marL="0" marR="0" algn="r">
              <a:lnSpc>
                <a:spcPct val="115000"/>
              </a:lnSpc>
              <a:spcBef>
                <a:spcPts val="0"/>
              </a:spcBef>
              <a:spcAft>
                <a:spcPts val="0"/>
              </a:spcAft>
            </a:pPr>
            <a:r>
              <a:rPr lang="ar-DZ" b="1" dirty="0">
                <a:latin typeface="Calibri" panose="020F0502020204030204" pitchFamily="34" charset="0"/>
                <a:ea typeface="Calibri" panose="020F0502020204030204" pitchFamily="34" charset="0"/>
                <a:cs typeface="Arial" panose="020B0604020202020204" pitchFamily="34" charset="0"/>
              </a:rPr>
              <a:t>-</a:t>
            </a:r>
            <a:r>
              <a:rPr lang="ar-SA" sz="1800" b="1" dirty="0">
                <a:effectLst/>
                <a:latin typeface="Calibri" panose="020F0502020204030204" pitchFamily="34" charset="0"/>
                <a:ea typeface="Calibri" panose="020F0502020204030204" pitchFamily="34" charset="0"/>
                <a:cs typeface="Arial" panose="020B0604020202020204" pitchFamily="34" charset="0"/>
              </a:rPr>
              <a:t>الشركة تستقبل دوريا لجان مراقبة في هذا الصدد وتزودهم بكل المعلومات اللازمة</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gn="r">
              <a:lnSpc>
                <a:spcPct val="115000"/>
              </a:lnSpc>
              <a:spcBef>
                <a:spcPts val="0"/>
              </a:spcBef>
              <a:spcAft>
                <a:spcPts val="0"/>
              </a:spcAft>
            </a:pPr>
            <a:r>
              <a:rPr lang="ar-SA" sz="1800" b="1" dirty="0">
                <a:effectLst/>
                <a:latin typeface="Calibri" panose="020F0502020204030204" pitchFamily="34" charset="0"/>
                <a:ea typeface="Calibri" panose="020F0502020204030204" pitchFamily="34" charset="0"/>
                <a:cs typeface="Arial" panose="020B0604020202020204" pitchFamily="34" charset="0"/>
              </a:rPr>
              <a:t>و</a:t>
            </a:r>
            <a:r>
              <a:rPr lang="ar-DZ" sz="1800" b="1" dirty="0">
                <a:effectLst/>
                <a:latin typeface="Calibri" panose="020F0502020204030204" pitchFamily="34" charset="0"/>
                <a:ea typeface="Calibri" panose="020F0502020204030204" pitchFamily="34" charset="0"/>
                <a:cs typeface="Arial" panose="020B0604020202020204" pitchFamily="34" charset="0"/>
              </a:rPr>
              <a:t>-</a:t>
            </a:r>
            <a:r>
              <a:rPr lang="ar-SA" sz="1800" b="1" dirty="0">
                <a:effectLst/>
                <a:latin typeface="Calibri" panose="020F0502020204030204" pitchFamily="34" charset="0"/>
                <a:ea typeface="Calibri" panose="020F0502020204030204" pitchFamily="34" charset="0"/>
                <a:cs typeface="Arial" panose="020B0604020202020204" pitchFamily="34" charset="0"/>
              </a:rPr>
              <a:t>عندما نطرح عرضا ترورجيا في السوق نصرّح به لمديرية التجارة وهي بدورها تعلم مصالحها</a:t>
            </a: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52660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BC5152-3452-4372-8878-C9D7BB24E132}"/>
              </a:ext>
            </a:extLst>
          </p:cNvPr>
          <p:cNvSpPr/>
          <p:nvPr/>
        </p:nvSpPr>
        <p:spPr>
          <a:xfrm>
            <a:off x="450574" y="1436134"/>
            <a:ext cx="7818783" cy="1754326"/>
          </a:xfrm>
          <a:prstGeom prst="rect">
            <a:avLst/>
          </a:prstGeom>
          <a:noFill/>
        </p:spPr>
        <p:txBody>
          <a:bodyPr wrap="square" lIns="91440" tIns="45720" rIns="91440" bIns="45720">
            <a:spAutoFit/>
          </a:bodyPr>
          <a:lstStyle/>
          <a:p>
            <a:pPr algn="ctr"/>
            <a:r>
              <a:rPr lang="fr-FR" sz="5400" b="1" dirty="0">
                <a:ln w="22225">
                  <a:solidFill>
                    <a:schemeClr val="accent2"/>
                  </a:solidFill>
                  <a:prstDash val="solid"/>
                </a:ln>
                <a:solidFill>
                  <a:schemeClr val="accent2">
                    <a:lumMod val="40000"/>
                    <a:lumOff val="60000"/>
                  </a:schemeClr>
                </a:solidFill>
              </a:rPr>
              <a:t>T</a:t>
            </a:r>
            <a:r>
              <a:rPr lang="en-US" sz="5400" b="1" dirty="0">
                <a:ln w="22225">
                  <a:solidFill>
                    <a:schemeClr val="accent2"/>
                  </a:solidFill>
                  <a:prstDash val="solid"/>
                </a:ln>
                <a:solidFill>
                  <a:schemeClr val="accent2">
                    <a:lumMod val="40000"/>
                    <a:lumOff val="60000"/>
                  </a:schemeClr>
                </a:solidFill>
              </a:rPr>
              <a:t>HANK YOU FOR</a:t>
            </a:r>
          </a:p>
          <a:p>
            <a:pPr algn="ctr"/>
            <a:r>
              <a:rPr lang="en-US" sz="5400" b="1" cap="none" spc="0" dirty="0">
                <a:ln w="22225">
                  <a:solidFill>
                    <a:schemeClr val="accent2"/>
                  </a:solidFill>
                  <a:prstDash val="solid"/>
                </a:ln>
                <a:solidFill>
                  <a:schemeClr val="accent2">
                    <a:lumMod val="40000"/>
                    <a:lumOff val="60000"/>
                  </a:schemeClr>
                </a:solidFill>
                <a:effectLst/>
              </a:rPr>
              <a:t>LISTENING</a:t>
            </a:r>
          </a:p>
        </p:txBody>
      </p:sp>
      <p:sp>
        <p:nvSpPr>
          <p:cNvPr id="3" name="Rectangle 2">
            <a:extLst>
              <a:ext uri="{FF2B5EF4-FFF2-40B4-BE49-F238E27FC236}">
                <a16:creationId xmlns:a16="http://schemas.microsoft.com/office/drawing/2014/main" id="{55337970-C7F5-49A3-94A1-D13EDEBBD9E1}"/>
              </a:ext>
            </a:extLst>
          </p:cNvPr>
          <p:cNvSpPr/>
          <p:nvPr/>
        </p:nvSpPr>
        <p:spPr>
          <a:xfrm>
            <a:off x="4359965" y="3667541"/>
            <a:ext cx="7265130" cy="923330"/>
          </a:xfrm>
          <a:prstGeom prst="rect">
            <a:avLst/>
          </a:prstGeom>
          <a:noFill/>
        </p:spPr>
        <p:txBody>
          <a:bodyPr wrap="none" lIns="91440" tIns="45720" rIns="91440" bIns="45720">
            <a:spAutoFit/>
          </a:bodyPr>
          <a:lstStyle/>
          <a:p>
            <a:pPr algn="ctr"/>
            <a:r>
              <a:rPr lang="fr-FR"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TO MY PRESENTATION</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3673350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8A02598-D04D-41CC-8AE8-63F2EE87F7AD}"/>
              </a:ext>
            </a:extLst>
          </p:cNvPr>
          <p:cNvSpPr txBox="1"/>
          <p:nvPr/>
        </p:nvSpPr>
        <p:spPr>
          <a:xfrm>
            <a:off x="4426226" y="706688"/>
            <a:ext cx="6997148" cy="2585323"/>
          </a:xfrm>
          <a:prstGeom prst="rect">
            <a:avLst/>
          </a:prstGeom>
          <a:noFill/>
        </p:spPr>
        <p:txBody>
          <a:bodyPr wrap="square">
            <a:spAutoFit/>
          </a:bodyPr>
          <a:lstStyle/>
          <a:p>
            <a:pPr algn="r" rtl="1"/>
            <a:r>
              <a:rPr lang="ar-SA" sz="2400" b="1" u="sng" dirty="0">
                <a:solidFill>
                  <a:srgbClr val="FF0000"/>
                </a:solidFill>
                <a:effectLst/>
                <a:ea typeface="Calibri" panose="020F0502020204030204" pitchFamily="34" charset="0"/>
                <a:cs typeface="Arial" panose="020B0604020202020204" pitchFamily="34" charset="0"/>
              </a:rPr>
              <a:t>تعريف البيئة التسويقية</a:t>
            </a:r>
            <a:r>
              <a:rPr lang="fr-FR" sz="2400" b="1" dirty="0">
                <a:solidFill>
                  <a:srgbClr val="FF0000"/>
                </a:solidFill>
                <a:effectLst/>
                <a:latin typeface="Arial" panose="020B0604020202020204" pitchFamily="34" charset="0"/>
                <a:ea typeface="Calibri" panose="020F0502020204030204" pitchFamily="34" charset="0"/>
              </a:rPr>
              <a:t>:</a:t>
            </a:r>
            <a:br>
              <a:rPr lang="fr-FR" sz="2400" b="1" dirty="0">
                <a:solidFill>
                  <a:srgbClr val="222222"/>
                </a:solidFill>
                <a:effectLst/>
                <a:latin typeface="Arial" panose="020B0604020202020204" pitchFamily="34" charset="0"/>
                <a:ea typeface="Calibri" panose="020F0502020204030204" pitchFamily="34" charset="0"/>
              </a:rPr>
            </a:br>
            <a:r>
              <a:rPr lang="ar-SA" sz="2400" b="1" dirty="0">
                <a:effectLst/>
                <a:ea typeface="Calibri" panose="020F0502020204030204" pitchFamily="34" charset="0"/>
                <a:cs typeface="Arial" panose="020B0604020202020204" pitchFamily="34" charset="0"/>
              </a:rPr>
              <a:t>حسب كوتلر"هــي تلــك العناصــر والمتغــيرات السياســية والثقافيــة والاقتصــادية</a:t>
            </a:r>
            <a:br>
              <a:rPr lang="fr-FR" sz="2400" b="1" dirty="0">
                <a:effectLst/>
                <a:latin typeface="Arial" panose="020B0604020202020204" pitchFamily="34" charset="0"/>
                <a:ea typeface="Calibri" panose="020F0502020204030204" pitchFamily="34" charset="0"/>
              </a:rPr>
            </a:br>
            <a:r>
              <a:rPr lang="ar-SA" sz="2400" b="1" dirty="0">
                <a:effectLst/>
                <a:ea typeface="Calibri" panose="020F0502020204030204" pitchFamily="34" charset="0"/>
                <a:cs typeface="Arial" panose="020B0604020202020204" pitchFamily="34" charset="0"/>
              </a:rPr>
              <a:t>والتنافسـية وكـذا ظـروف وإمكانيـات العمـل الداخليـة الـتي تـؤثر بشـكل مباشـر علـى مسـتوى كفـاءة العمليات التسويقية لمنظمات الأعمال</a:t>
            </a:r>
            <a:r>
              <a:rPr lang="fr-FR" sz="2400" b="1" dirty="0">
                <a:effectLst/>
                <a:latin typeface="Arial" panose="020B0604020202020204" pitchFamily="34" charset="0"/>
                <a:ea typeface="Calibri" panose="020F0502020204030204" pitchFamily="34" charset="0"/>
              </a:rPr>
              <a:t>"</a:t>
            </a:r>
            <a:br>
              <a:rPr lang="fr-FR" sz="1800" b="1" dirty="0">
                <a:solidFill>
                  <a:srgbClr val="222222"/>
                </a:solidFill>
                <a:effectLst/>
                <a:latin typeface="Arial" panose="020B0604020202020204" pitchFamily="34" charset="0"/>
                <a:ea typeface="Calibri" panose="020F0502020204030204" pitchFamily="34" charset="0"/>
              </a:rPr>
            </a:br>
            <a:endParaRPr lang="en-US" dirty="0"/>
          </a:p>
        </p:txBody>
      </p:sp>
      <p:sp>
        <p:nvSpPr>
          <p:cNvPr id="5" name="TextBox 4">
            <a:extLst>
              <a:ext uri="{FF2B5EF4-FFF2-40B4-BE49-F238E27FC236}">
                <a16:creationId xmlns:a16="http://schemas.microsoft.com/office/drawing/2014/main" id="{AD7172E1-038D-426C-89DB-335D60E6E675}"/>
              </a:ext>
            </a:extLst>
          </p:cNvPr>
          <p:cNvSpPr txBox="1"/>
          <p:nvPr/>
        </p:nvSpPr>
        <p:spPr>
          <a:xfrm>
            <a:off x="4398092" y="3534229"/>
            <a:ext cx="6997148" cy="2954655"/>
          </a:xfrm>
          <a:prstGeom prst="rect">
            <a:avLst/>
          </a:prstGeom>
          <a:noFill/>
        </p:spPr>
        <p:txBody>
          <a:bodyPr wrap="square">
            <a:spAutoFit/>
          </a:bodyPr>
          <a:lstStyle/>
          <a:p>
            <a:pPr algn="r" rtl="1"/>
            <a:r>
              <a:rPr lang="ar-SA" sz="2400" b="1" u="sng" dirty="0">
                <a:solidFill>
                  <a:srgbClr val="FF0000"/>
                </a:solidFill>
                <a:effectLst/>
                <a:ea typeface="Calibri" panose="020F0502020204030204" pitchFamily="34" charset="0"/>
                <a:cs typeface="Arial" panose="020B0604020202020204" pitchFamily="34" charset="0"/>
              </a:rPr>
              <a:t>أهمية البيئة التسويقية</a:t>
            </a:r>
            <a:r>
              <a:rPr lang="fr-FR" sz="2400" b="1" dirty="0">
                <a:solidFill>
                  <a:srgbClr val="FF0000"/>
                </a:solidFill>
                <a:effectLst/>
                <a:latin typeface="Arial" panose="020B0604020202020204" pitchFamily="34" charset="0"/>
                <a:ea typeface="Calibri" panose="020F0502020204030204" pitchFamily="34" charset="0"/>
              </a:rPr>
              <a:t>:</a:t>
            </a:r>
            <a:br>
              <a:rPr lang="fr-FR" sz="2400" b="1" dirty="0">
                <a:solidFill>
                  <a:srgbClr val="222222"/>
                </a:solidFill>
                <a:effectLst/>
                <a:latin typeface="Arial" panose="020B0604020202020204" pitchFamily="34" charset="0"/>
                <a:ea typeface="Calibri" panose="020F0502020204030204" pitchFamily="34" charset="0"/>
              </a:rPr>
            </a:br>
            <a:r>
              <a:rPr lang="ar-SA" sz="2400" b="1" dirty="0">
                <a:effectLst/>
                <a:ea typeface="Calibri" panose="020F0502020204030204" pitchFamily="34" charset="0"/>
                <a:cs typeface="Arial" panose="020B0604020202020204" pitchFamily="34" charset="0"/>
              </a:rPr>
              <a:t>تكمن أهمية فهم البيئة التسويقية في تعريف الشركة بالآثار السلبية الناجمة عنها وتخفيف أو إزالة أثرها على أنشطة الشركة. عند التعرف على العوامل المؤثرة في البيئة التسويقية، يمكن تحديد الاتجاهات والمتغيرات بما تشمله من فرص متاحة لاستغلالها وتهديدات لتجنبها (بيئة خارجية)، ونقاط قوة لتعزيزها ونقاط ضعف لمعالجتها (بيئة داخلية</a:t>
            </a:r>
            <a:r>
              <a:rPr lang="ar-DZ" sz="2400" b="1" dirty="0">
                <a:effectLst/>
                <a:latin typeface="Arial" panose="020B0604020202020204" pitchFamily="34" charset="0"/>
                <a:ea typeface="Calibri" panose="020F0502020204030204" pitchFamily="34" charset="0"/>
              </a:rPr>
              <a:t>)</a:t>
            </a:r>
            <a:br>
              <a:rPr lang="fr-FR" sz="1800" b="1" dirty="0">
                <a:solidFill>
                  <a:srgbClr val="222222"/>
                </a:solidFill>
                <a:effectLst/>
                <a:latin typeface="Arial" panose="020B0604020202020204" pitchFamily="34" charset="0"/>
                <a:ea typeface="Calibri" panose="020F0502020204030204" pitchFamily="34" charset="0"/>
              </a:rPr>
            </a:br>
            <a:endParaRPr lang="en-US" dirty="0"/>
          </a:p>
        </p:txBody>
      </p:sp>
    </p:spTree>
    <p:extLst>
      <p:ext uri="{BB962C8B-B14F-4D97-AF65-F5344CB8AC3E}">
        <p14:creationId xmlns:p14="http://schemas.microsoft.com/office/powerpoint/2010/main" val="853997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EA0CED5-14AA-481A-8F82-DF3851E0424A}"/>
              </a:ext>
            </a:extLst>
          </p:cNvPr>
          <p:cNvSpPr txBox="1"/>
          <p:nvPr/>
        </p:nvSpPr>
        <p:spPr>
          <a:xfrm>
            <a:off x="3498576" y="379200"/>
            <a:ext cx="6096000" cy="954107"/>
          </a:xfrm>
          <a:prstGeom prst="rect">
            <a:avLst/>
          </a:prstGeom>
          <a:noFill/>
        </p:spPr>
        <p:txBody>
          <a:bodyPr wrap="square">
            <a:spAutoFit/>
          </a:bodyPr>
          <a:lstStyle/>
          <a:p>
            <a:pPr algn="ctr" rtl="1"/>
            <a:r>
              <a:rPr lang="ar-SA" sz="2800" b="1" u="sng" dirty="0">
                <a:solidFill>
                  <a:srgbClr val="FF0000"/>
                </a:solidFill>
                <a:effectLst/>
                <a:ea typeface="Calibri" panose="020F0502020204030204" pitchFamily="34" charset="0"/>
                <a:cs typeface="Arial" panose="020B0604020202020204" pitchFamily="34" charset="0"/>
              </a:rPr>
              <a:t>خصائص البيئة التسويقية</a:t>
            </a:r>
            <a:r>
              <a:rPr lang="fr-FR" sz="2800" b="1" dirty="0">
                <a:solidFill>
                  <a:srgbClr val="FF0000"/>
                </a:solidFill>
                <a:effectLst/>
                <a:latin typeface="Arial" panose="020B0604020202020204" pitchFamily="34" charset="0"/>
                <a:ea typeface="Calibri" panose="020F0502020204030204" pitchFamily="34" charset="0"/>
              </a:rPr>
              <a:t>:</a:t>
            </a:r>
            <a:br>
              <a:rPr lang="fr-FR" sz="2800" b="1" dirty="0">
                <a:effectLst/>
                <a:latin typeface="Arial" panose="020B0604020202020204" pitchFamily="34" charset="0"/>
                <a:ea typeface="Calibri" panose="020F0502020204030204" pitchFamily="34" charset="0"/>
              </a:rPr>
            </a:br>
            <a:endParaRPr lang="en-US" sz="2800" dirty="0"/>
          </a:p>
        </p:txBody>
      </p:sp>
      <p:sp>
        <p:nvSpPr>
          <p:cNvPr id="4" name="Oval 3">
            <a:extLst>
              <a:ext uri="{FF2B5EF4-FFF2-40B4-BE49-F238E27FC236}">
                <a16:creationId xmlns:a16="http://schemas.microsoft.com/office/drawing/2014/main" id="{BCF0F7EF-002B-4EEA-B533-93519B0CDC56}"/>
              </a:ext>
            </a:extLst>
          </p:cNvPr>
          <p:cNvSpPr/>
          <p:nvPr/>
        </p:nvSpPr>
        <p:spPr>
          <a:xfrm>
            <a:off x="9197008" y="1333307"/>
            <a:ext cx="2676939" cy="12854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3200" b="1" dirty="0">
                <a:solidFill>
                  <a:schemeClr val="tx1"/>
                </a:solidFill>
                <a:effectLst/>
                <a:ea typeface="Calibri" panose="020F0502020204030204" pitchFamily="34" charset="0"/>
                <a:cs typeface="Arial" panose="020B0604020202020204" pitchFamily="34" charset="0"/>
              </a:rPr>
              <a:t>دافع الربح</a:t>
            </a:r>
            <a:endParaRPr lang="en-US" sz="3200" dirty="0">
              <a:solidFill>
                <a:schemeClr val="tx1"/>
              </a:solidFill>
            </a:endParaRPr>
          </a:p>
        </p:txBody>
      </p:sp>
      <p:sp>
        <p:nvSpPr>
          <p:cNvPr id="5" name="Oval 4">
            <a:extLst>
              <a:ext uri="{FF2B5EF4-FFF2-40B4-BE49-F238E27FC236}">
                <a16:creationId xmlns:a16="http://schemas.microsoft.com/office/drawing/2014/main" id="{BF92143E-4BFE-40F8-BDDB-A4B1192543FE}"/>
              </a:ext>
            </a:extLst>
          </p:cNvPr>
          <p:cNvSpPr/>
          <p:nvPr/>
        </p:nvSpPr>
        <p:spPr>
          <a:xfrm>
            <a:off x="4161184" y="3836791"/>
            <a:ext cx="2676939" cy="12854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chemeClr val="tx1"/>
                </a:solidFill>
                <a:cs typeface="Arial" panose="020B0604020202020204" pitchFamily="34" charset="0"/>
              </a:rPr>
              <a:t>حرية المستهلك في الإختيار</a:t>
            </a:r>
            <a:endParaRPr lang="en-US" sz="2400" b="1" dirty="0">
              <a:solidFill>
                <a:schemeClr val="tx1"/>
              </a:solidFill>
              <a:cs typeface="Arial" panose="020B0604020202020204" pitchFamily="34" charset="0"/>
            </a:endParaRPr>
          </a:p>
        </p:txBody>
      </p:sp>
      <p:sp>
        <p:nvSpPr>
          <p:cNvPr id="6" name="Oval 5">
            <a:extLst>
              <a:ext uri="{FF2B5EF4-FFF2-40B4-BE49-F238E27FC236}">
                <a16:creationId xmlns:a16="http://schemas.microsoft.com/office/drawing/2014/main" id="{A89ABC66-5490-4476-9AA0-919A7FC2B319}"/>
              </a:ext>
            </a:extLst>
          </p:cNvPr>
          <p:cNvSpPr/>
          <p:nvPr/>
        </p:nvSpPr>
        <p:spPr>
          <a:xfrm>
            <a:off x="6917637" y="2551330"/>
            <a:ext cx="2676939" cy="12854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200" b="1" dirty="0">
                <a:solidFill>
                  <a:schemeClr val="tx1"/>
                </a:solidFill>
                <a:cs typeface="Arial" panose="020B0604020202020204" pitchFamily="34" charset="0"/>
              </a:rPr>
              <a:t>ا</a:t>
            </a:r>
            <a:r>
              <a:rPr lang="ar-SA" sz="3200" b="1" dirty="0">
                <a:solidFill>
                  <a:schemeClr val="tx1"/>
                </a:solidFill>
                <a:cs typeface="Arial" panose="020B0604020202020204" pitchFamily="34" charset="0"/>
              </a:rPr>
              <a:t>لمنافسة</a:t>
            </a:r>
            <a:endParaRPr lang="en-US" sz="3200" b="1" dirty="0">
              <a:solidFill>
                <a:schemeClr val="tx1"/>
              </a:solidFill>
              <a:cs typeface="Arial" panose="020B0604020202020204" pitchFamily="34" charset="0"/>
            </a:endParaRPr>
          </a:p>
        </p:txBody>
      </p:sp>
      <p:sp>
        <p:nvSpPr>
          <p:cNvPr id="7" name="Oval 6">
            <a:extLst>
              <a:ext uri="{FF2B5EF4-FFF2-40B4-BE49-F238E27FC236}">
                <a16:creationId xmlns:a16="http://schemas.microsoft.com/office/drawing/2014/main" id="{10C66C24-99FC-4EB2-806B-D1C8A5E029F6}"/>
              </a:ext>
            </a:extLst>
          </p:cNvPr>
          <p:cNvSpPr/>
          <p:nvPr/>
        </p:nvSpPr>
        <p:spPr>
          <a:xfrm>
            <a:off x="1404731" y="5049078"/>
            <a:ext cx="2676939" cy="128546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chemeClr val="tx1"/>
                </a:solidFill>
                <a:effectLst/>
                <a:ea typeface="Calibri" panose="020F0502020204030204" pitchFamily="34" charset="0"/>
                <a:cs typeface="Arial" panose="020B0604020202020204" pitchFamily="34" charset="0"/>
              </a:rPr>
              <a:t>التدخل الحكومي</a:t>
            </a:r>
            <a:endParaRPr lang="en-US" sz="2800" dirty="0">
              <a:solidFill>
                <a:schemeClr val="tx1"/>
              </a:solidFill>
            </a:endParaRPr>
          </a:p>
        </p:txBody>
      </p:sp>
    </p:spTree>
    <p:extLst>
      <p:ext uri="{BB962C8B-B14F-4D97-AF65-F5344CB8AC3E}">
        <p14:creationId xmlns:p14="http://schemas.microsoft.com/office/powerpoint/2010/main" val="1231826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5000458-737C-48BA-A90C-4BB5030B98EC}"/>
              </a:ext>
            </a:extLst>
          </p:cNvPr>
          <p:cNvSpPr txBox="1"/>
          <p:nvPr/>
        </p:nvSpPr>
        <p:spPr>
          <a:xfrm>
            <a:off x="3140765" y="411683"/>
            <a:ext cx="6096000" cy="523220"/>
          </a:xfrm>
          <a:prstGeom prst="rect">
            <a:avLst/>
          </a:prstGeom>
          <a:noFill/>
        </p:spPr>
        <p:txBody>
          <a:bodyPr wrap="square">
            <a:spAutoFit/>
          </a:bodyPr>
          <a:lstStyle/>
          <a:p>
            <a:pPr algn="ctr"/>
            <a:r>
              <a:rPr lang="ar-SA" sz="2800" b="1" u="sng" dirty="0">
                <a:solidFill>
                  <a:srgbClr val="FF0000"/>
                </a:solidFill>
                <a:effectLst/>
                <a:ea typeface="Calibri" panose="020F0502020204030204" pitchFamily="34" charset="0"/>
                <a:cs typeface="Arial" panose="020B0604020202020204" pitchFamily="34" charset="0"/>
              </a:rPr>
              <a:t>تصنيف البيئة التسويقية</a:t>
            </a:r>
            <a:r>
              <a:rPr lang="ar-SA" sz="2800" b="1" dirty="0">
                <a:solidFill>
                  <a:srgbClr val="FF0000"/>
                </a:solidFill>
                <a:effectLst/>
                <a:ea typeface="Calibri" panose="020F0502020204030204" pitchFamily="34" charset="0"/>
                <a:cs typeface="Arial" panose="020B0604020202020204" pitchFamily="34" charset="0"/>
              </a:rPr>
              <a:t> </a:t>
            </a:r>
            <a:endParaRPr lang="en-US" sz="2800" dirty="0">
              <a:solidFill>
                <a:srgbClr val="FF0000"/>
              </a:solidFill>
            </a:endParaRPr>
          </a:p>
        </p:txBody>
      </p:sp>
      <p:sp>
        <p:nvSpPr>
          <p:cNvPr id="4" name="Oval 3">
            <a:extLst>
              <a:ext uri="{FF2B5EF4-FFF2-40B4-BE49-F238E27FC236}">
                <a16:creationId xmlns:a16="http://schemas.microsoft.com/office/drawing/2014/main" id="{2382F6A2-1DD8-4B5C-83EE-C4882B2988B7}"/>
              </a:ext>
            </a:extLst>
          </p:cNvPr>
          <p:cNvSpPr/>
          <p:nvPr/>
        </p:nvSpPr>
        <p:spPr>
          <a:xfrm>
            <a:off x="9130747" y="1403265"/>
            <a:ext cx="2650435" cy="12324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800" b="1" dirty="0">
                <a:solidFill>
                  <a:srgbClr val="222222"/>
                </a:solidFill>
                <a:effectLst/>
                <a:ea typeface="Calibri" panose="020F0502020204030204" pitchFamily="34" charset="0"/>
                <a:cs typeface="Arial" panose="020B0604020202020204" pitchFamily="34" charset="0"/>
              </a:rPr>
              <a:t>من حيث المصدر</a:t>
            </a:r>
            <a:endParaRPr lang="en-US" dirty="0"/>
          </a:p>
        </p:txBody>
      </p:sp>
      <p:sp>
        <p:nvSpPr>
          <p:cNvPr id="6" name="Oval 5">
            <a:extLst>
              <a:ext uri="{FF2B5EF4-FFF2-40B4-BE49-F238E27FC236}">
                <a16:creationId xmlns:a16="http://schemas.microsoft.com/office/drawing/2014/main" id="{B63544AB-EDB0-40A8-9A47-86D3EA0E98FF}"/>
              </a:ext>
            </a:extLst>
          </p:cNvPr>
          <p:cNvSpPr/>
          <p:nvPr/>
        </p:nvSpPr>
        <p:spPr>
          <a:xfrm>
            <a:off x="9342779" y="4376519"/>
            <a:ext cx="2358887" cy="8978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800" b="1" dirty="0">
                <a:solidFill>
                  <a:srgbClr val="222222"/>
                </a:solidFill>
                <a:effectLst/>
                <a:ea typeface="Calibri" panose="020F0502020204030204" pitchFamily="34" charset="0"/>
                <a:cs typeface="Arial" panose="020B0604020202020204" pitchFamily="34" charset="0"/>
              </a:rPr>
              <a:t>خارجية</a:t>
            </a:r>
            <a:endParaRPr lang="en-US" dirty="0"/>
          </a:p>
        </p:txBody>
      </p:sp>
      <p:sp>
        <p:nvSpPr>
          <p:cNvPr id="7" name="Oval 6">
            <a:extLst>
              <a:ext uri="{FF2B5EF4-FFF2-40B4-BE49-F238E27FC236}">
                <a16:creationId xmlns:a16="http://schemas.microsoft.com/office/drawing/2014/main" id="{8F577B88-7A81-487A-921B-581208FA1F73}"/>
              </a:ext>
            </a:extLst>
          </p:cNvPr>
          <p:cNvSpPr/>
          <p:nvPr/>
        </p:nvSpPr>
        <p:spPr>
          <a:xfrm>
            <a:off x="9316276" y="2948591"/>
            <a:ext cx="2358887" cy="8978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800" b="1" dirty="0">
                <a:solidFill>
                  <a:srgbClr val="222222"/>
                </a:solidFill>
                <a:effectLst/>
                <a:ea typeface="Calibri" panose="020F0502020204030204" pitchFamily="34" charset="0"/>
                <a:cs typeface="Arial" panose="020B0604020202020204" pitchFamily="34" charset="0"/>
              </a:rPr>
              <a:t>داخلية</a:t>
            </a:r>
            <a:endParaRPr lang="en-US" dirty="0"/>
          </a:p>
        </p:txBody>
      </p:sp>
      <p:sp>
        <p:nvSpPr>
          <p:cNvPr id="8" name="Oval 7">
            <a:extLst>
              <a:ext uri="{FF2B5EF4-FFF2-40B4-BE49-F238E27FC236}">
                <a16:creationId xmlns:a16="http://schemas.microsoft.com/office/drawing/2014/main" id="{5AE77D09-2899-462F-8325-81290FB191E6}"/>
              </a:ext>
            </a:extLst>
          </p:cNvPr>
          <p:cNvSpPr/>
          <p:nvPr/>
        </p:nvSpPr>
        <p:spPr>
          <a:xfrm>
            <a:off x="5168348" y="1424202"/>
            <a:ext cx="2650435" cy="12324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800" b="1" dirty="0">
                <a:solidFill>
                  <a:srgbClr val="222222"/>
                </a:solidFill>
                <a:effectLst/>
                <a:ea typeface="Calibri" panose="020F0502020204030204" pitchFamily="34" charset="0"/>
                <a:cs typeface="Arial" panose="020B0604020202020204" pitchFamily="34" charset="0"/>
              </a:rPr>
              <a:t>من حيث السيطرة</a:t>
            </a:r>
            <a:endParaRPr lang="en-US" dirty="0"/>
          </a:p>
        </p:txBody>
      </p:sp>
      <p:sp>
        <p:nvSpPr>
          <p:cNvPr id="9" name="Oval 8">
            <a:extLst>
              <a:ext uri="{FF2B5EF4-FFF2-40B4-BE49-F238E27FC236}">
                <a16:creationId xmlns:a16="http://schemas.microsoft.com/office/drawing/2014/main" id="{AC82C106-8EA3-4B97-ABAE-1E61F00F59A7}"/>
              </a:ext>
            </a:extLst>
          </p:cNvPr>
          <p:cNvSpPr/>
          <p:nvPr/>
        </p:nvSpPr>
        <p:spPr>
          <a:xfrm>
            <a:off x="5314121" y="4391833"/>
            <a:ext cx="2358887" cy="8978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800" b="1" dirty="0">
                <a:solidFill>
                  <a:srgbClr val="222222"/>
                </a:solidFill>
                <a:effectLst/>
                <a:ea typeface="Calibri" panose="020F0502020204030204" pitchFamily="34" charset="0"/>
                <a:cs typeface="Arial" panose="020B0604020202020204" pitchFamily="34" charset="0"/>
              </a:rPr>
              <a:t>عومل خارج السيطرة</a:t>
            </a:r>
            <a:endParaRPr lang="en-US" dirty="0"/>
          </a:p>
        </p:txBody>
      </p:sp>
      <p:sp>
        <p:nvSpPr>
          <p:cNvPr id="10" name="Oval 9">
            <a:extLst>
              <a:ext uri="{FF2B5EF4-FFF2-40B4-BE49-F238E27FC236}">
                <a16:creationId xmlns:a16="http://schemas.microsoft.com/office/drawing/2014/main" id="{075EEFE3-F452-473B-8FD0-931483E42328}"/>
              </a:ext>
            </a:extLst>
          </p:cNvPr>
          <p:cNvSpPr/>
          <p:nvPr/>
        </p:nvSpPr>
        <p:spPr>
          <a:xfrm>
            <a:off x="1378225" y="4391833"/>
            <a:ext cx="2358887" cy="8978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800" b="1" dirty="0">
                <a:solidFill>
                  <a:srgbClr val="222222"/>
                </a:solidFill>
                <a:effectLst/>
                <a:ea typeface="Calibri" panose="020F0502020204030204" pitchFamily="34" charset="0"/>
                <a:cs typeface="Arial" panose="020B0604020202020204" pitchFamily="34" charset="0"/>
              </a:rPr>
              <a:t>عوامل كلية</a:t>
            </a:r>
            <a:endParaRPr lang="en-US" dirty="0"/>
          </a:p>
        </p:txBody>
      </p:sp>
      <p:sp>
        <p:nvSpPr>
          <p:cNvPr id="11" name="Oval 10">
            <a:extLst>
              <a:ext uri="{FF2B5EF4-FFF2-40B4-BE49-F238E27FC236}">
                <a16:creationId xmlns:a16="http://schemas.microsoft.com/office/drawing/2014/main" id="{04BEA4A9-C1AE-41D5-885F-91A813F56E32}"/>
              </a:ext>
            </a:extLst>
          </p:cNvPr>
          <p:cNvSpPr/>
          <p:nvPr/>
        </p:nvSpPr>
        <p:spPr>
          <a:xfrm>
            <a:off x="1232452" y="1433514"/>
            <a:ext cx="2650435" cy="12324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800" b="1" dirty="0">
                <a:solidFill>
                  <a:srgbClr val="222222"/>
                </a:solidFill>
                <a:effectLst/>
                <a:ea typeface="Calibri" panose="020F0502020204030204" pitchFamily="34" charset="0"/>
                <a:cs typeface="Arial" panose="020B0604020202020204" pitchFamily="34" charset="0"/>
              </a:rPr>
              <a:t>من حيث التأثير</a:t>
            </a:r>
            <a:endParaRPr lang="en-US" dirty="0"/>
          </a:p>
        </p:txBody>
      </p:sp>
      <p:sp>
        <p:nvSpPr>
          <p:cNvPr id="14" name="Oval 13">
            <a:extLst>
              <a:ext uri="{FF2B5EF4-FFF2-40B4-BE49-F238E27FC236}">
                <a16:creationId xmlns:a16="http://schemas.microsoft.com/office/drawing/2014/main" id="{967FB9B5-C3C4-4015-98EC-8D3CB6F4AE18}"/>
              </a:ext>
            </a:extLst>
          </p:cNvPr>
          <p:cNvSpPr/>
          <p:nvPr/>
        </p:nvSpPr>
        <p:spPr>
          <a:xfrm>
            <a:off x="5274364" y="2980082"/>
            <a:ext cx="2358887" cy="8978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800" b="1" dirty="0">
                <a:solidFill>
                  <a:srgbClr val="222222"/>
                </a:solidFill>
                <a:effectLst/>
                <a:ea typeface="Calibri" panose="020F0502020204030204" pitchFamily="34" charset="0"/>
                <a:cs typeface="Arial" panose="020B0604020202020204" pitchFamily="34" charset="0"/>
              </a:rPr>
              <a:t>عوامل تحت السيطرة</a:t>
            </a:r>
            <a:endParaRPr lang="en-US" dirty="0"/>
          </a:p>
        </p:txBody>
      </p:sp>
      <p:sp>
        <p:nvSpPr>
          <p:cNvPr id="15" name="Oval 14">
            <a:extLst>
              <a:ext uri="{FF2B5EF4-FFF2-40B4-BE49-F238E27FC236}">
                <a16:creationId xmlns:a16="http://schemas.microsoft.com/office/drawing/2014/main" id="{675C568E-C7AF-4560-B9F8-C2A7A0B25F8C}"/>
              </a:ext>
            </a:extLst>
          </p:cNvPr>
          <p:cNvSpPr/>
          <p:nvPr/>
        </p:nvSpPr>
        <p:spPr>
          <a:xfrm>
            <a:off x="9342779" y="5698430"/>
            <a:ext cx="2358887" cy="8978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800" b="1" dirty="0">
                <a:solidFill>
                  <a:srgbClr val="222222"/>
                </a:solidFill>
                <a:effectLst/>
                <a:ea typeface="Calibri" panose="020F0502020204030204" pitchFamily="34" charset="0"/>
                <a:cs typeface="Arial" panose="020B0604020202020204" pitchFamily="34" charset="0"/>
              </a:rPr>
              <a:t>عامة</a:t>
            </a:r>
            <a:endParaRPr lang="en-US" dirty="0"/>
          </a:p>
        </p:txBody>
      </p:sp>
      <p:sp>
        <p:nvSpPr>
          <p:cNvPr id="16" name="Oval 15">
            <a:extLst>
              <a:ext uri="{FF2B5EF4-FFF2-40B4-BE49-F238E27FC236}">
                <a16:creationId xmlns:a16="http://schemas.microsoft.com/office/drawing/2014/main" id="{0B05E34D-5D93-47E3-87CF-250A7A4EAE0A}"/>
              </a:ext>
            </a:extLst>
          </p:cNvPr>
          <p:cNvSpPr/>
          <p:nvPr/>
        </p:nvSpPr>
        <p:spPr>
          <a:xfrm>
            <a:off x="1378225" y="2980082"/>
            <a:ext cx="2358887" cy="8978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1800" b="1" dirty="0">
                <a:solidFill>
                  <a:srgbClr val="222222"/>
                </a:solidFill>
                <a:effectLst/>
                <a:ea typeface="Calibri" panose="020F0502020204030204" pitchFamily="34" charset="0"/>
                <a:cs typeface="Arial" panose="020B0604020202020204" pitchFamily="34" charset="0"/>
              </a:rPr>
              <a:t>عوامل جزئية</a:t>
            </a:r>
            <a:endParaRPr lang="en-US" dirty="0"/>
          </a:p>
        </p:txBody>
      </p:sp>
    </p:spTree>
    <p:extLst>
      <p:ext uri="{BB962C8B-B14F-4D97-AF65-F5344CB8AC3E}">
        <p14:creationId xmlns:p14="http://schemas.microsoft.com/office/powerpoint/2010/main" val="1643566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Vertic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arn(inVertical)">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circle(in)">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arn(inVertical)">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arn(inVertical)">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circle(in)">
                                      <p:cBhvr>
                                        <p:cTn id="42" dur="20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arn(inVertical)">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arn(inVertical)">
                                      <p:cBhvr>
                                        <p:cTn id="5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4" grpId="0" animBg="1"/>
      <p:bldP spid="15" grpId="0" animBg="1"/>
      <p:bldP spid="1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5A4C0CE-6F46-4CDC-9974-4378CD2BE69E}"/>
              </a:ext>
            </a:extLst>
          </p:cNvPr>
          <p:cNvSpPr txBox="1"/>
          <p:nvPr/>
        </p:nvSpPr>
        <p:spPr>
          <a:xfrm>
            <a:off x="3140765" y="504447"/>
            <a:ext cx="6096000" cy="523220"/>
          </a:xfrm>
          <a:prstGeom prst="rect">
            <a:avLst/>
          </a:prstGeom>
          <a:noFill/>
        </p:spPr>
        <p:txBody>
          <a:bodyPr wrap="square">
            <a:spAutoFit/>
          </a:bodyPr>
          <a:lstStyle/>
          <a:p>
            <a:pPr algn="ctr" rtl="1"/>
            <a:r>
              <a:rPr lang="ar-SA" sz="2800" b="1" u="sng" dirty="0">
                <a:solidFill>
                  <a:srgbClr val="FF0000"/>
                </a:solidFill>
                <a:effectLst/>
                <a:ea typeface="Calibri" panose="020F0502020204030204" pitchFamily="34" charset="0"/>
                <a:cs typeface="Arial" panose="020B0604020202020204" pitchFamily="34" charset="0"/>
              </a:rPr>
              <a:t>مكونات البيئة التسويقية</a:t>
            </a:r>
            <a:endParaRPr lang="en-US" sz="2800" dirty="0">
              <a:solidFill>
                <a:srgbClr val="FF0000"/>
              </a:solidFill>
            </a:endParaRPr>
          </a:p>
        </p:txBody>
      </p:sp>
      <p:sp>
        <p:nvSpPr>
          <p:cNvPr id="7" name="TextBox 6">
            <a:extLst>
              <a:ext uri="{FF2B5EF4-FFF2-40B4-BE49-F238E27FC236}">
                <a16:creationId xmlns:a16="http://schemas.microsoft.com/office/drawing/2014/main" id="{95F0E6EB-F1F0-4716-A159-85335B0EFFD5}"/>
              </a:ext>
            </a:extLst>
          </p:cNvPr>
          <p:cNvSpPr txBox="1"/>
          <p:nvPr/>
        </p:nvSpPr>
        <p:spPr>
          <a:xfrm>
            <a:off x="-1391478" y="1431235"/>
            <a:ext cx="6096000" cy="461665"/>
          </a:xfrm>
          <a:prstGeom prst="rect">
            <a:avLst/>
          </a:prstGeom>
          <a:noFill/>
        </p:spPr>
        <p:txBody>
          <a:bodyPr wrap="square">
            <a:spAutoFit/>
          </a:bodyPr>
          <a:lstStyle/>
          <a:p>
            <a:pPr algn="r" rtl="1"/>
            <a:r>
              <a:rPr lang="ar-DZ" sz="2400" b="1" dirty="0">
                <a:solidFill>
                  <a:srgbClr val="00B0F0"/>
                </a:solidFill>
                <a:cs typeface="Arial" panose="020B0604020202020204" pitchFamily="34" charset="0"/>
              </a:rPr>
              <a:t>البيئة الخارجية</a:t>
            </a:r>
            <a:endParaRPr lang="en-US" sz="2400" b="1" dirty="0">
              <a:solidFill>
                <a:srgbClr val="00B0F0"/>
              </a:solidFill>
              <a:cs typeface="Arial" panose="020B0604020202020204" pitchFamily="34" charset="0"/>
            </a:endParaRPr>
          </a:p>
        </p:txBody>
      </p:sp>
      <p:sp>
        <p:nvSpPr>
          <p:cNvPr id="8" name="Rectangle 7">
            <a:extLst>
              <a:ext uri="{FF2B5EF4-FFF2-40B4-BE49-F238E27FC236}">
                <a16:creationId xmlns:a16="http://schemas.microsoft.com/office/drawing/2014/main" id="{92A246BA-9C9C-41A5-AFEE-81A64D426325}"/>
              </a:ext>
            </a:extLst>
          </p:cNvPr>
          <p:cNvSpPr/>
          <p:nvPr/>
        </p:nvSpPr>
        <p:spPr>
          <a:xfrm>
            <a:off x="7673009" y="1431235"/>
            <a:ext cx="4373218" cy="265043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rgbClr val="00B0F0"/>
                </a:solidFill>
                <a:effectLst/>
                <a:ea typeface="Calibri" panose="020F0502020204030204" pitchFamily="34" charset="0"/>
                <a:cs typeface="Arial" panose="020B0604020202020204" pitchFamily="34" charset="0"/>
              </a:rPr>
              <a:t>البيئة الداخلية </a:t>
            </a:r>
            <a:r>
              <a:rPr lang="ar-SA" sz="2400" b="1" dirty="0">
                <a:solidFill>
                  <a:srgbClr val="222222"/>
                </a:solidFill>
                <a:effectLst/>
                <a:ea typeface="Calibri" panose="020F0502020204030204" pitchFamily="34" charset="0"/>
                <a:cs typeface="Arial" panose="020B0604020202020204" pitchFamily="34" charset="0"/>
              </a:rPr>
              <a:t>هي تلك البيئة الخاصة بالمنظمة ذاتها من حيث الأفراد العاملين بها و القرارات الإدارية المتاحة لها و ما تتمتع به المنظمة من جوانب جيدة و أخرى في الأداء الخاصة بها</a:t>
            </a:r>
            <a:endParaRPr lang="en-US" sz="2400" dirty="0"/>
          </a:p>
        </p:txBody>
      </p:sp>
      <p:sp>
        <p:nvSpPr>
          <p:cNvPr id="10" name="Oval 9">
            <a:extLst>
              <a:ext uri="{FF2B5EF4-FFF2-40B4-BE49-F238E27FC236}">
                <a16:creationId xmlns:a16="http://schemas.microsoft.com/office/drawing/2014/main" id="{E96F73D3-8B69-48EF-8472-78A7185079D3}"/>
              </a:ext>
            </a:extLst>
          </p:cNvPr>
          <p:cNvSpPr/>
          <p:nvPr/>
        </p:nvSpPr>
        <p:spPr>
          <a:xfrm>
            <a:off x="4518992" y="2038890"/>
            <a:ext cx="2385391" cy="11363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البيئة </a:t>
            </a:r>
            <a:r>
              <a:rPr lang="ar-DZ" sz="1800" b="1" dirty="0">
                <a:solidFill>
                  <a:schemeClr val="bg2"/>
                </a:solidFill>
                <a:effectLst/>
                <a:ea typeface="Calibri" panose="020F0502020204030204" pitchFamily="34" charset="0"/>
                <a:cs typeface="Arial" panose="020B0604020202020204" pitchFamily="34" charset="0"/>
              </a:rPr>
              <a:t>الداخلية </a:t>
            </a:r>
            <a:r>
              <a:rPr lang="ar-SA" sz="1800" b="1" dirty="0">
                <a:solidFill>
                  <a:schemeClr val="bg2"/>
                </a:solidFill>
                <a:effectLst/>
                <a:ea typeface="Calibri" panose="020F0502020204030204" pitchFamily="34" charset="0"/>
                <a:cs typeface="Arial" panose="020B0604020202020204" pitchFamily="34" charset="0"/>
              </a:rPr>
              <a:t>العامة</a:t>
            </a:r>
            <a:endParaRPr lang="en-US" dirty="0">
              <a:solidFill>
                <a:schemeClr val="bg2"/>
              </a:solidFill>
            </a:endParaRPr>
          </a:p>
        </p:txBody>
      </p:sp>
      <p:sp>
        <p:nvSpPr>
          <p:cNvPr id="13" name="Oval 12">
            <a:extLst>
              <a:ext uri="{FF2B5EF4-FFF2-40B4-BE49-F238E27FC236}">
                <a16:creationId xmlns:a16="http://schemas.microsoft.com/office/drawing/2014/main" id="{D4C3EE93-2E8A-4849-B06D-94C0AC4EDFD1}"/>
              </a:ext>
            </a:extLst>
          </p:cNvPr>
          <p:cNvSpPr/>
          <p:nvPr/>
        </p:nvSpPr>
        <p:spPr>
          <a:xfrm>
            <a:off x="841509" y="2074364"/>
            <a:ext cx="2385391" cy="113637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البيئة الخارجية الخاصة </a:t>
            </a:r>
            <a:endParaRPr lang="en-US" dirty="0">
              <a:solidFill>
                <a:schemeClr val="bg2"/>
              </a:solidFill>
            </a:endParaRPr>
          </a:p>
        </p:txBody>
      </p:sp>
      <p:sp>
        <p:nvSpPr>
          <p:cNvPr id="14" name="Rectangle: Rounded Corners 13">
            <a:extLst>
              <a:ext uri="{FF2B5EF4-FFF2-40B4-BE49-F238E27FC236}">
                <a16:creationId xmlns:a16="http://schemas.microsoft.com/office/drawing/2014/main" id="{02ECB509-6FA1-4E15-8B55-F9DD006550B5}"/>
              </a:ext>
            </a:extLst>
          </p:cNvPr>
          <p:cNvSpPr/>
          <p:nvPr/>
        </p:nvSpPr>
        <p:spPr>
          <a:xfrm>
            <a:off x="4452730" y="3392558"/>
            <a:ext cx="2517913" cy="344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المتغيرات الاقتصادية</a:t>
            </a:r>
            <a:endParaRPr lang="en-US" dirty="0">
              <a:solidFill>
                <a:schemeClr val="bg2"/>
              </a:solidFill>
            </a:endParaRPr>
          </a:p>
        </p:txBody>
      </p:sp>
      <p:sp>
        <p:nvSpPr>
          <p:cNvPr id="17" name="Rectangle: Rounded Corners 16">
            <a:extLst>
              <a:ext uri="{FF2B5EF4-FFF2-40B4-BE49-F238E27FC236}">
                <a16:creationId xmlns:a16="http://schemas.microsoft.com/office/drawing/2014/main" id="{74AF37EE-CA40-41B4-BB26-EF1B029779C1}"/>
              </a:ext>
            </a:extLst>
          </p:cNvPr>
          <p:cNvSpPr/>
          <p:nvPr/>
        </p:nvSpPr>
        <p:spPr>
          <a:xfrm>
            <a:off x="4452726" y="3840879"/>
            <a:ext cx="2517917" cy="6061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المتغيرات الاجتماعية و الحضارية</a:t>
            </a:r>
            <a:endParaRPr lang="en-US" dirty="0">
              <a:solidFill>
                <a:schemeClr val="bg2"/>
              </a:solidFill>
            </a:endParaRPr>
          </a:p>
        </p:txBody>
      </p:sp>
      <p:sp>
        <p:nvSpPr>
          <p:cNvPr id="18" name="Rectangle: Rounded Corners 17">
            <a:extLst>
              <a:ext uri="{FF2B5EF4-FFF2-40B4-BE49-F238E27FC236}">
                <a16:creationId xmlns:a16="http://schemas.microsoft.com/office/drawing/2014/main" id="{10299DBB-8D45-4C77-BD8C-8182ABE26F02}"/>
              </a:ext>
            </a:extLst>
          </p:cNvPr>
          <p:cNvSpPr/>
          <p:nvPr/>
        </p:nvSpPr>
        <p:spPr>
          <a:xfrm>
            <a:off x="4452729" y="4528576"/>
            <a:ext cx="2517913" cy="344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المتغيرات السياسية</a:t>
            </a:r>
            <a:endParaRPr lang="en-US" dirty="0">
              <a:solidFill>
                <a:schemeClr val="bg2"/>
              </a:solidFill>
            </a:endParaRPr>
          </a:p>
        </p:txBody>
      </p:sp>
      <p:sp>
        <p:nvSpPr>
          <p:cNvPr id="19" name="Rectangle: Rounded Corners 18">
            <a:extLst>
              <a:ext uri="{FF2B5EF4-FFF2-40B4-BE49-F238E27FC236}">
                <a16:creationId xmlns:a16="http://schemas.microsoft.com/office/drawing/2014/main" id="{BA80DEB6-FE11-4109-983F-71BFD5366BE0}"/>
              </a:ext>
            </a:extLst>
          </p:cNvPr>
          <p:cNvSpPr/>
          <p:nvPr/>
        </p:nvSpPr>
        <p:spPr>
          <a:xfrm>
            <a:off x="4452729" y="5123243"/>
            <a:ext cx="2517913" cy="344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المتغيرات القانونية</a:t>
            </a:r>
            <a:endParaRPr lang="en-US" dirty="0">
              <a:solidFill>
                <a:schemeClr val="bg2"/>
              </a:solidFill>
            </a:endParaRPr>
          </a:p>
        </p:txBody>
      </p:sp>
      <p:sp>
        <p:nvSpPr>
          <p:cNvPr id="20" name="Rectangle: Rounded Corners 19">
            <a:extLst>
              <a:ext uri="{FF2B5EF4-FFF2-40B4-BE49-F238E27FC236}">
                <a16:creationId xmlns:a16="http://schemas.microsoft.com/office/drawing/2014/main" id="{23AA474B-3E86-412C-9106-4A9CF36B1686}"/>
              </a:ext>
            </a:extLst>
          </p:cNvPr>
          <p:cNvSpPr/>
          <p:nvPr/>
        </p:nvSpPr>
        <p:spPr>
          <a:xfrm>
            <a:off x="4452728" y="5685093"/>
            <a:ext cx="2517913" cy="344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المتغيرات الفنية</a:t>
            </a:r>
            <a:endParaRPr lang="en-US" dirty="0">
              <a:solidFill>
                <a:schemeClr val="bg2"/>
              </a:solidFill>
            </a:endParaRPr>
          </a:p>
        </p:txBody>
      </p:sp>
      <p:sp>
        <p:nvSpPr>
          <p:cNvPr id="21" name="Rectangle: Rounded Corners 20">
            <a:extLst>
              <a:ext uri="{FF2B5EF4-FFF2-40B4-BE49-F238E27FC236}">
                <a16:creationId xmlns:a16="http://schemas.microsoft.com/office/drawing/2014/main" id="{CCE7612D-6388-402D-8DB3-702C08C4CA6A}"/>
              </a:ext>
            </a:extLst>
          </p:cNvPr>
          <p:cNvSpPr/>
          <p:nvPr/>
        </p:nvSpPr>
        <p:spPr>
          <a:xfrm>
            <a:off x="4452727" y="6291241"/>
            <a:ext cx="2517913" cy="344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المتغيرات و العوامل الدولية</a:t>
            </a:r>
            <a:endParaRPr lang="en-US" dirty="0">
              <a:solidFill>
                <a:schemeClr val="bg2"/>
              </a:solidFill>
            </a:endParaRPr>
          </a:p>
        </p:txBody>
      </p:sp>
      <p:sp>
        <p:nvSpPr>
          <p:cNvPr id="22" name="Rectangle: Rounded Corners 21">
            <a:extLst>
              <a:ext uri="{FF2B5EF4-FFF2-40B4-BE49-F238E27FC236}">
                <a16:creationId xmlns:a16="http://schemas.microsoft.com/office/drawing/2014/main" id="{9B01A3EE-5882-4FFC-A36B-0D7BC3ED7F4D}"/>
              </a:ext>
            </a:extLst>
          </p:cNvPr>
          <p:cNvSpPr/>
          <p:nvPr/>
        </p:nvSpPr>
        <p:spPr>
          <a:xfrm>
            <a:off x="775249" y="6029649"/>
            <a:ext cx="2517913" cy="344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نقابات العمال والنقابات المهنية</a:t>
            </a:r>
            <a:endParaRPr lang="en-US" dirty="0">
              <a:solidFill>
                <a:schemeClr val="bg2"/>
              </a:solidFill>
            </a:endParaRPr>
          </a:p>
        </p:txBody>
      </p:sp>
      <p:sp>
        <p:nvSpPr>
          <p:cNvPr id="23" name="Rectangle: Rounded Corners 22">
            <a:extLst>
              <a:ext uri="{FF2B5EF4-FFF2-40B4-BE49-F238E27FC236}">
                <a16:creationId xmlns:a16="http://schemas.microsoft.com/office/drawing/2014/main" id="{E8D1FFBC-0791-4F03-B51C-6928A1021722}"/>
              </a:ext>
            </a:extLst>
          </p:cNvPr>
          <p:cNvSpPr/>
          <p:nvPr/>
        </p:nvSpPr>
        <p:spPr>
          <a:xfrm>
            <a:off x="775251" y="5369292"/>
            <a:ext cx="2517913" cy="344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الحكومة</a:t>
            </a:r>
            <a:endParaRPr lang="en-US" dirty="0">
              <a:solidFill>
                <a:schemeClr val="bg2"/>
              </a:solidFill>
            </a:endParaRPr>
          </a:p>
        </p:txBody>
      </p:sp>
      <p:sp>
        <p:nvSpPr>
          <p:cNvPr id="24" name="Rectangle: Rounded Corners 23">
            <a:extLst>
              <a:ext uri="{FF2B5EF4-FFF2-40B4-BE49-F238E27FC236}">
                <a16:creationId xmlns:a16="http://schemas.microsoft.com/office/drawing/2014/main" id="{D4F8BC0A-9379-4D12-8054-8693D0014E9F}"/>
              </a:ext>
            </a:extLst>
          </p:cNvPr>
          <p:cNvSpPr/>
          <p:nvPr/>
        </p:nvSpPr>
        <p:spPr>
          <a:xfrm>
            <a:off x="775251" y="4751758"/>
            <a:ext cx="2517913" cy="344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الموردون</a:t>
            </a:r>
            <a:endParaRPr lang="en-US" dirty="0">
              <a:solidFill>
                <a:schemeClr val="bg2"/>
              </a:solidFill>
            </a:endParaRPr>
          </a:p>
        </p:txBody>
      </p:sp>
      <p:sp>
        <p:nvSpPr>
          <p:cNvPr id="25" name="Rectangle: Rounded Corners 24">
            <a:extLst>
              <a:ext uri="{FF2B5EF4-FFF2-40B4-BE49-F238E27FC236}">
                <a16:creationId xmlns:a16="http://schemas.microsoft.com/office/drawing/2014/main" id="{42070C40-C061-4A7F-9C0C-5913EA2A0319}"/>
              </a:ext>
            </a:extLst>
          </p:cNvPr>
          <p:cNvSpPr/>
          <p:nvPr/>
        </p:nvSpPr>
        <p:spPr>
          <a:xfrm>
            <a:off x="775251" y="4115882"/>
            <a:ext cx="2517913" cy="344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المستهلكون</a:t>
            </a:r>
            <a:endParaRPr lang="en-US" dirty="0">
              <a:solidFill>
                <a:schemeClr val="bg2"/>
              </a:solidFill>
            </a:endParaRPr>
          </a:p>
        </p:txBody>
      </p:sp>
      <p:sp>
        <p:nvSpPr>
          <p:cNvPr id="26" name="Rectangle: Rounded Corners 25">
            <a:extLst>
              <a:ext uri="{FF2B5EF4-FFF2-40B4-BE49-F238E27FC236}">
                <a16:creationId xmlns:a16="http://schemas.microsoft.com/office/drawing/2014/main" id="{0D2235C3-D8E1-4689-8F07-AA212D73619B}"/>
              </a:ext>
            </a:extLst>
          </p:cNvPr>
          <p:cNvSpPr/>
          <p:nvPr/>
        </p:nvSpPr>
        <p:spPr>
          <a:xfrm>
            <a:off x="775250" y="3458818"/>
            <a:ext cx="2517913" cy="3445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800" b="1" dirty="0">
                <a:solidFill>
                  <a:schemeClr val="bg2"/>
                </a:solidFill>
                <a:effectLst/>
                <a:ea typeface="Calibri" panose="020F0502020204030204" pitchFamily="34" charset="0"/>
                <a:cs typeface="Arial" panose="020B0604020202020204" pitchFamily="34" charset="0"/>
              </a:rPr>
              <a:t>المنافسون</a:t>
            </a:r>
            <a:endParaRPr lang="en-US" dirty="0">
              <a:solidFill>
                <a:schemeClr val="bg2"/>
              </a:solidFill>
            </a:endParaRPr>
          </a:p>
        </p:txBody>
      </p:sp>
    </p:spTree>
    <p:extLst>
      <p:ext uri="{BB962C8B-B14F-4D97-AF65-F5344CB8AC3E}">
        <p14:creationId xmlns:p14="http://schemas.microsoft.com/office/powerpoint/2010/main" val="1738153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additive="base">
                                        <p:cTn id="27" dur="500" fill="hold"/>
                                        <p:tgtEl>
                                          <p:spTgt spid="17"/>
                                        </p:tgtEl>
                                        <p:attrNameLst>
                                          <p:attrName>ppt_x</p:attrName>
                                        </p:attrNameLst>
                                      </p:cBhvr>
                                      <p:tavLst>
                                        <p:tav tm="0">
                                          <p:val>
                                            <p:strVal val="#ppt_x"/>
                                          </p:val>
                                        </p:tav>
                                        <p:tav tm="100000">
                                          <p:val>
                                            <p:strVal val="#ppt_x"/>
                                          </p:val>
                                        </p:tav>
                                      </p:tavLst>
                                    </p:anim>
                                    <p:anim calcmode="lin" valueType="num">
                                      <p:cBhvr additive="base">
                                        <p:cTn id="2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additive="base">
                                        <p:cTn id="33" dur="500" fill="hold"/>
                                        <p:tgtEl>
                                          <p:spTgt spid="18"/>
                                        </p:tgtEl>
                                        <p:attrNameLst>
                                          <p:attrName>ppt_x</p:attrName>
                                        </p:attrNameLst>
                                      </p:cBhvr>
                                      <p:tavLst>
                                        <p:tav tm="0">
                                          <p:val>
                                            <p:strVal val="#ppt_x"/>
                                          </p:val>
                                        </p:tav>
                                        <p:tav tm="100000">
                                          <p:val>
                                            <p:strVal val="#ppt_x"/>
                                          </p:val>
                                        </p:tav>
                                      </p:tavLst>
                                    </p:anim>
                                    <p:anim calcmode="lin" valueType="num">
                                      <p:cBhvr additive="base">
                                        <p:cTn id="3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anim calcmode="lin" valueType="num">
                                      <p:cBhvr additive="base">
                                        <p:cTn id="39" dur="500" fill="hold"/>
                                        <p:tgtEl>
                                          <p:spTgt spid="19"/>
                                        </p:tgtEl>
                                        <p:attrNameLst>
                                          <p:attrName>ppt_x</p:attrName>
                                        </p:attrNameLst>
                                      </p:cBhvr>
                                      <p:tavLst>
                                        <p:tav tm="0">
                                          <p:val>
                                            <p:strVal val="#ppt_x"/>
                                          </p:val>
                                        </p:tav>
                                        <p:tav tm="100000">
                                          <p:val>
                                            <p:strVal val="#ppt_x"/>
                                          </p:val>
                                        </p:tav>
                                      </p:tavLst>
                                    </p:anim>
                                    <p:anim calcmode="lin" valueType="num">
                                      <p:cBhvr additive="base">
                                        <p:cTn id="4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anim calcmode="lin" valueType="num">
                                      <p:cBhvr additive="base">
                                        <p:cTn id="45" dur="500" fill="hold"/>
                                        <p:tgtEl>
                                          <p:spTgt spid="20"/>
                                        </p:tgtEl>
                                        <p:attrNameLst>
                                          <p:attrName>ppt_x</p:attrName>
                                        </p:attrNameLst>
                                      </p:cBhvr>
                                      <p:tavLst>
                                        <p:tav tm="0">
                                          <p:val>
                                            <p:strVal val="#ppt_x"/>
                                          </p:val>
                                        </p:tav>
                                        <p:tav tm="100000">
                                          <p:val>
                                            <p:strVal val="#ppt_x"/>
                                          </p:val>
                                        </p:tav>
                                      </p:tavLst>
                                    </p:anim>
                                    <p:anim calcmode="lin" valueType="num">
                                      <p:cBhvr additive="base">
                                        <p:cTn id="4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1000"/>
                                        <p:tgtEl>
                                          <p:spTgt spid="13"/>
                                        </p:tgtEl>
                                      </p:cBhvr>
                                    </p:animEffect>
                                    <p:anim calcmode="lin" valueType="num">
                                      <p:cBhvr>
                                        <p:cTn id="58" dur="1000" fill="hold"/>
                                        <p:tgtEl>
                                          <p:spTgt spid="13"/>
                                        </p:tgtEl>
                                        <p:attrNameLst>
                                          <p:attrName>ppt_x</p:attrName>
                                        </p:attrNameLst>
                                      </p:cBhvr>
                                      <p:tavLst>
                                        <p:tav tm="0">
                                          <p:val>
                                            <p:strVal val="#ppt_x"/>
                                          </p:val>
                                        </p:tav>
                                        <p:tav tm="100000">
                                          <p:val>
                                            <p:strVal val="#ppt_x"/>
                                          </p:val>
                                        </p:tav>
                                      </p:tavLst>
                                    </p:anim>
                                    <p:anim calcmode="lin" valueType="num">
                                      <p:cBhvr>
                                        <p:cTn id="59"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26"/>
                                        </p:tgtEl>
                                        <p:attrNameLst>
                                          <p:attrName>style.visibility</p:attrName>
                                        </p:attrNameLst>
                                      </p:cBhvr>
                                      <p:to>
                                        <p:strVal val="visible"/>
                                      </p:to>
                                    </p:set>
                                    <p:anim calcmode="lin" valueType="num">
                                      <p:cBhvr additive="base">
                                        <p:cTn id="64" dur="500" fill="hold"/>
                                        <p:tgtEl>
                                          <p:spTgt spid="26"/>
                                        </p:tgtEl>
                                        <p:attrNameLst>
                                          <p:attrName>ppt_x</p:attrName>
                                        </p:attrNameLst>
                                      </p:cBhvr>
                                      <p:tavLst>
                                        <p:tav tm="0">
                                          <p:val>
                                            <p:strVal val="#ppt_x"/>
                                          </p:val>
                                        </p:tav>
                                        <p:tav tm="100000">
                                          <p:val>
                                            <p:strVal val="#ppt_x"/>
                                          </p:val>
                                        </p:tav>
                                      </p:tavLst>
                                    </p:anim>
                                    <p:anim calcmode="lin" valueType="num">
                                      <p:cBhvr additive="base">
                                        <p:cTn id="65"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2" presetClass="entr" presetSubtype="4" fill="hold" grpId="0" nodeType="clickEffect">
                                  <p:stCondLst>
                                    <p:cond delay="0"/>
                                  </p:stCondLst>
                                  <p:childTnLst>
                                    <p:set>
                                      <p:cBhvr>
                                        <p:cTn id="69" dur="1" fill="hold">
                                          <p:stCondLst>
                                            <p:cond delay="0"/>
                                          </p:stCondLst>
                                        </p:cTn>
                                        <p:tgtEl>
                                          <p:spTgt spid="25"/>
                                        </p:tgtEl>
                                        <p:attrNameLst>
                                          <p:attrName>style.visibility</p:attrName>
                                        </p:attrNameLst>
                                      </p:cBhvr>
                                      <p:to>
                                        <p:strVal val="visible"/>
                                      </p:to>
                                    </p:set>
                                    <p:anim calcmode="lin" valueType="num">
                                      <p:cBhvr additive="base">
                                        <p:cTn id="70" dur="500" fill="hold"/>
                                        <p:tgtEl>
                                          <p:spTgt spid="25"/>
                                        </p:tgtEl>
                                        <p:attrNameLst>
                                          <p:attrName>ppt_x</p:attrName>
                                        </p:attrNameLst>
                                      </p:cBhvr>
                                      <p:tavLst>
                                        <p:tav tm="0">
                                          <p:val>
                                            <p:strVal val="#ppt_x"/>
                                          </p:val>
                                        </p:tav>
                                        <p:tav tm="100000">
                                          <p:val>
                                            <p:strVal val="#ppt_x"/>
                                          </p:val>
                                        </p:tav>
                                      </p:tavLst>
                                    </p:anim>
                                    <p:anim calcmode="lin" valueType="num">
                                      <p:cBhvr additive="base">
                                        <p:cTn id="71"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72" fill="hold">
                      <p:stCondLst>
                        <p:cond delay="indefinite"/>
                      </p:stCondLst>
                      <p:childTnLst>
                        <p:par>
                          <p:cTn id="73" fill="hold">
                            <p:stCondLst>
                              <p:cond delay="0"/>
                            </p:stCondLst>
                            <p:childTnLst>
                              <p:par>
                                <p:cTn id="74" presetID="2" presetClass="entr" presetSubtype="4" fill="hold" grpId="0" nodeType="clickEffect">
                                  <p:stCondLst>
                                    <p:cond delay="0"/>
                                  </p:stCondLst>
                                  <p:childTnLst>
                                    <p:set>
                                      <p:cBhvr>
                                        <p:cTn id="75" dur="1" fill="hold">
                                          <p:stCondLst>
                                            <p:cond delay="0"/>
                                          </p:stCondLst>
                                        </p:cTn>
                                        <p:tgtEl>
                                          <p:spTgt spid="24"/>
                                        </p:tgtEl>
                                        <p:attrNameLst>
                                          <p:attrName>style.visibility</p:attrName>
                                        </p:attrNameLst>
                                      </p:cBhvr>
                                      <p:to>
                                        <p:strVal val="visible"/>
                                      </p:to>
                                    </p:set>
                                    <p:anim calcmode="lin" valueType="num">
                                      <p:cBhvr additive="base">
                                        <p:cTn id="76" dur="500" fill="hold"/>
                                        <p:tgtEl>
                                          <p:spTgt spid="24"/>
                                        </p:tgtEl>
                                        <p:attrNameLst>
                                          <p:attrName>ppt_x</p:attrName>
                                        </p:attrNameLst>
                                      </p:cBhvr>
                                      <p:tavLst>
                                        <p:tav tm="0">
                                          <p:val>
                                            <p:strVal val="#ppt_x"/>
                                          </p:val>
                                        </p:tav>
                                        <p:tav tm="100000">
                                          <p:val>
                                            <p:strVal val="#ppt_x"/>
                                          </p:val>
                                        </p:tav>
                                      </p:tavLst>
                                    </p:anim>
                                    <p:anim calcmode="lin" valueType="num">
                                      <p:cBhvr additive="base">
                                        <p:cTn id="77"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78" fill="hold">
                      <p:stCondLst>
                        <p:cond delay="indefinite"/>
                      </p:stCondLst>
                      <p:childTnLst>
                        <p:par>
                          <p:cTn id="79" fill="hold">
                            <p:stCondLst>
                              <p:cond delay="0"/>
                            </p:stCondLst>
                            <p:childTnLst>
                              <p:par>
                                <p:cTn id="80" presetID="2" presetClass="entr" presetSubtype="4" fill="hold" grpId="0" nodeType="clickEffect">
                                  <p:stCondLst>
                                    <p:cond delay="0"/>
                                  </p:stCondLst>
                                  <p:childTnLst>
                                    <p:set>
                                      <p:cBhvr>
                                        <p:cTn id="81" dur="1" fill="hold">
                                          <p:stCondLst>
                                            <p:cond delay="0"/>
                                          </p:stCondLst>
                                        </p:cTn>
                                        <p:tgtEl>
                                          <p:spTgt spid="23"/>
                                        </p:tgtEl>
                                        <p:attrNameLst>
                                          <p:attrName>style.visibility</p:attrName>
                                        </p:attrNameLst>
                                      </p:cBhvr>
                                      <p:to>
                                        <p:strVal val="visible"/>
                                      </p:to>
                                    </p:set>
                                    <p:anim calcmode="lin" valueType="num">
                                      <p:cBhvr additive="base">
                                        <p:cTn id="82" dur="500" fill="hold"/>
                                        <p:tgtEl>
                                          <p:spTgt spid="23"/>
                                        </p:tgtEl>
                                        <p:attrNameLst>
                                          <p:attrName>ppt_x</p:attrName>
                                        </p:attrNameLst>
                                      </p:cBhvr>
                                      <p:tavLst>
                                        <p:tav tm="0">
                                          <p:val>
                                            <p:strVal val="#ppt_x"/>
                                          </p:val>
                                        </p:tav>
                                        <p:tav tm="100000">
                                          <p:val>
                                            <p:strVal val="#ppt_x"/>
                                          </p:val>
                                        </p:tav>
                                      </p:tavLst>
                                    </p:anim>
                                    <p:anim calcmode="lin" valueType="num">
                                      <p:cBhvr additive="base">
                                        <p:cTn id="83"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2" presetClass="entr" presetSubtype="4" fill="hold" grpId="0" nodeType="clickEffect">
                                  <p:stCondLst>
                                    <p:cond delay="0"/>
                                  </p:stCondLst>
                                  <p:childTnLst>
                                    <p:set>
                                      <p:cBhvr>
                                        <p:cTn id="87" dur="1" fill="hold">
                                          <p:stCondLst>
                                            <p:cond delay="0"/>
                                          </p:stCondLst>
                                        </p:cTn>
                                        <p:tgtEl>
                                          <p:spTgt spid="22"/>
                                        </p:tgtEl>
                                        <p:attrNameLst>
                                          <p:attrName>style.visibility</p:attrName>
                                        </p:attrNameLst>
                                      </p:cBhvr>
                                      <p:to>
                                        <p:strVal val="visible"/>
                                      </p:to>
                                    </p:set>
                                    <p:anim calcmode="lin" valueType="num">
                                      <p:cBhvr additive="base">
                                        <p:cTn id="88" dur="500" fill="hold"/>
                                        <p:tgtEl>
                                          <p:spTgt spid="22"/>
                                        </p:tgtEl>
                                        <p:attrNameLst>
                                          <p:attrName>ppt_x</p:attrName>
                                        </p:attrNameLst>
                                      </p:cBhvr>
                                      <p:tavLst>
                                        <p:tav tm="0">
                                          <p:val>
                                            <p:strVal val="#ppt_x"/>
                                          </p:val>
                                        </p:tav>
                                        <p:tav tm="100000">
                                          <p:val>
                                            <p:strVal val="#ppt_x"/>
                                          </p:val>
                                        </p:tav>
                                      </p:tavLst>
                                    </p:anim>
                                    <p:anim calcmode="lin" valueType="num">
                                      <p:cBhvr additive="base">
                                        <p:cTn id="89"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3" grpId="0" animBg="1"/>
      <p:bldP spid="14"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9411112-CF9A-419C-ADF6-33DDA37DF9F3}"/>
              </a:ext>
            </a:extLst>
          </p:cNvPr>
          <p:cNvSpPr txBox="1"/>
          <p:nvPr/>
        </p:nvSpPr>
        <p:spPr>
          <a:xfrm>
            <a:off x="1497496" y="263389"/>
            <a:ext cx="10508974" cy="1723549"/>
          </a:xfrm>
          <a:prstGeom prst="rect">
            <a:avLst/>
          </a:prstGeom>
          <a:noFill/>
        </p:spPr>
        <p:txBody>
          <a:bodyPr wrap="square">
            <a:spAutoFit/>
          </a:bodyPr>
          <a:lstStyle/>
          <a:p>
            <a:pPr algn="r" rtl="1"/>
            <a:r>
              <a:rPr lang="ar-SA" sz="2800" b="1" u="sng" dirty="0">
                <a:solidFill>
                  <a:srgbClr val="FF0000"/>
                </a:solidFill>
                <a:effectLst/>
                <a:ea typeface="Calibri" panose="020F0502020204030204" pitchFamily="34" charset="0"/>
                <a:cs typeface="Arial" panose="020B0604020202020204" pitchFamily="34" charset="0"/>
              </a:rPr>
              <a:t>مفهوم الإبتكار</a:t>
            </a:r>
            <a:r>
              <a:rPr lang="fr-FR" sz="2800" b="1" dirty="0">
                <a:solidFill>
                  <a:srgbClr val="FF0000"/>
                </a:solidFill>
                <a:effectLst/>
                <a:latin typeface="Arial" panose="020B0604020202020204" pitchFamily="34" charset="0"/>
                <a:ea typeface="Calibri" panose="020F0502020204030204" pitchFamily="34" charset="0"/>
              </a:rPr>
              <a:t>:</a:t>
            </a:r>
            <a:br>
              <a:rPr lang="fr-FR" sz="1800" b="1" dirty="0">
                <a:solidFill>
                  <a:srgbClr val="222222"/>
                </a:solidFill>
                <a:effectLst/>
                <a:latin typeface="Arial" panose="020B0604020202020204" pitchFamily="34" charset="0"/>
                <a:ea typeface="Calibri" panose="020F0502020204030204" pitchFamily="34" charset="0"/>
              </a:rPr>
            </a:br>
            <a:r>
              <a:rPr lang="ar-SA" sz="2000" b="1" dirty="0">
                <a:effectLst/>
                <a:ea typeface="Calibri" panose="020F0502020204030204" pitchFamily="34" charset="0"/>
                <a:cs typeface="Arial" panose="020B0604020202020204" pitchFamily="34" charset="0"/>
              </a:rPr>
              <a:t>يعرف الابتكار بأنه وسيلة لإيجاد حلول جديدة للتحديات التي تواجهها المؤسسة، كما يعرف بأنه أي فكر أو سلوك أو شيء ما جديد ولأنه يختلف نوعيا عن الأشكال القائمة، وهو ايضا ملاحظة وتوليد أفكار جديدة من خلال توافر وجهات نظر متباينة وتنسيق الأفعال الضرورية لتنفيذ هذه الأفكار وتجسيدها على أرض الواقع</a:t>
            </a:r>
            <a:r>
              <a:rPr lang="fr-FR" sz="2000" b="1" dirty="0">
                <a:effectLst/>
                <a:latin typeface="Arial" panose="020B0604020202020204" pitchFamily="34" charset="0"/>
                <a:ea typeface="Calibri" panose="020F0502020204030204" pitchFamily="34" charset="0"/>
              </a:rPr>
              <a:t>.</a:t>
            </a:r>
            <a:br>
              <a:rPr lang="fr-FR" sz="1800" b="1" dirty="0">
                <a:solidFill>
                  <a:srgbClr val="222222"/>
                </a:solidFill>
                <a:effectLst/>
                <a:latin typeface="Arial" panose="020B0604020202020204" pitchFamily="34" charset="0"/>
                <a:ea typeface="Calibri" panose="020F0502020204030204" pitchFamily="34" charset="0"/>
              </a:rPr>
            </a:br>
            <a:endParaRPr lang="en-US" dirty="0"/>
          </a:p>
        </p:txBody>
      </p:sp>
      <p:sp>
        <p:nvSpPr>
          <p:cNvPr id="5" name="TextBox 4">
            <a:extLst>
              <a:ext uri="{FF2B5EF4-FFF2-40B4-BE49-F238E27FC236}">
                <a16:creationId xmlns:a16="http://schemas.microsoft.com/office/drawing/2014/main" id="{E04A6702-8AF1-478B-91E9-AA27CB478764}"/>
              </a:ext>
            </a:extLst>
          </p:cNvPr>
          <p:cNvSpPr txBox="1"/>
          <p:nvPr/>
        </p:nvSpPr>
        <p:spPr>
          <a:xfrm>
            <a:off x="5751444" y="1833049"/>
            <a:ext cx="6096000" cy="461665"/>
          </a:xfrm>
          <a:prstGeom prst="rect">
            <a:avLst/>
          </a:prstGeom>
          <a:noFill/>
        </p:spPr>
        <p:txBody>
          <a:bodyPr wrap="square">
            <a:spAutoFit/>
          </a:bodyPr>
          <a:lstStyle/>
          <a:p>
            <a:pPr algn="r" rtl="1"/>
            <a:r>
              <a:rPr lang="ar-SA" sz="2400" b="1" u="sng" dirty="0">
                <a:solidFill>
                  <a:srgbClr val="FF0000"/>
                </a:solidFill>
                <a:cs typeface="Arial" panose="020B0604020202020204" pitchFamily="34" charset="0"/>
              </a:rPr>
              <a:t>انواع الإبتكار</a:t>
            </a:r>
            <a:r>
              <a:rPr lang="ar-DZ" sz="2400" b="1" u="sng" dirty="0">
                <a:solidFill>
                  <a:srgbClr val="FF0000"/>
                </a:solidFill>
                <a:cs typeface="Arial" panose="020B0604020202020204" pitchFamily="34" charset="0"/>
              </a:rPr>
              <a:t>:</a:t>
            </a:r>
            <a:endParaRPr lang="en-US" sz="2400" b="1" u="sng" dirty="0">
              <a:solidFill>
                <a:srgbClr val="FF0000"/>
              </a:solidFill>
              <a:cs typeface="Arial" panose="020B0604020202020204" pitchFamily="34" charset="0"/>
            </a:endParaRPr>
          </a:p>
        </p:txBody>
      </p:sp>
      <p:sp>
        <p:nvSpPr>
          <p:cNvPr id="9" name="Rectangle: Rounded Corners 8">
            <a:extLst>
              <a:ext uri="{FF2B5EF4-FFF2-40B4-BE49-F238E27FC236}">
                <a16:creationId xmlns:a16="http://schemas.microsoft.com/office/drawing/2014/main" id="{59139DBB-2CE7-4FA2-AC03-58B03D2D321F}"/>
              </a:ext>
            </a:extLst>
          </p:cNvPr>
          <p:cNvSpPr/>
          <p:nvPr/>
        </p:nvSpPr>
        <p:spPr>
          <a:xfrm>
            <a:off x="8719928" y="2417589"/>
            <a:ext cx="2822713" cy="36933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SA" sz="1800" b="1" dirty="0">
                <a:solidFill>
                  <a:schemeClr val="tx1"/>
                </a:solidFill>
                <a:effectLst/>
                <a:ea typeface="Calibri" panose="020F0502020204030204" pitchFamily="34" charset="0"/>
                <a:cs typeface="Arial" panose="020B0604020202020204" pitchFamily="34" charset="0"/>
              </a:rPr>
              <a:t>إبتكرات أساسية</a:t>
            </a:r>
            <a:endParaRPr lang="en-US" dirty="0">
              <a:solidFill>
                <a:schemeClr val="tx1"/>
              </a:solidFill>
            </a:endParaRPr>
          </a:p>
        </p:txBody>
      </p:sp>
      <p:sp>
        <p:nvSpPr>
          <p:cNvPr id="11" name="Rectangle: Rounded Corners 10">
            <a:extLst>
              <a:ext uri="{FF2B5EF4-FFF2-40B4-BE49-F238E27FC236}">
                <a16:creationId xmlns:a16="http://schemas.microsoft.com/office/drawing/2014/main" id="{E9312225-935D-4EA5-86B7-D03660C14C8C}"/>
              </a:ext>
            </a:extLst>
          </p:cNvPr>
          <p:cNvSpPr/>
          <p:nvPr/>
        </p:nvSpPr>
        <p:spPr>
          <a:xfrm>
            <a:off x="8719930" y="2940327"/>
            <a:ext cx="2822713" cy="36933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SA" sz="1800" b="1" dirty="0">
                <a:solidFill>
                  <a:schemeClr val="tx1"/>
                </a:solidFill>
                <a:effectLst/>
                <a:ea typeface="Calibri" panose="020F0502020204030204" pitchFamily="34" charset="0"/>
                <a:cs typeface="Arial" panose="020B0604020202020204" pitchFamily="34" charset="0"/>
              </a:rPr>
              <a:t>إبتكارات التحسن</a:t>
            </a:r>
            <a:endParaRPr lang="en-US" dirty="0">
              <a:solidFill>
                <a:schemeClr val="tx1"/>
              </a:solidFill>
            </a:endParaRPr>
          </a:p>
        </p:txBody>
      </p:sp>
      <p:sp>
        <p:nvSpPr>
          <p:cNvPr id="12" name="Rectangle: Rounded Corners 11">
            <a:extLst>
              <a:ext uri="{FF2B5EF4-FFF2-40B4-BE49-F238E27FC236}">
                <a16:creationId xmlns:a16="http://schemas.microsoft.com/office/drawing/2014/main" id="{B1403046-4425-4BF4-A4DE-0840C3B6D4A4}"/>
              </a:ext>
            </a:extLst>
          </p:cNvPr>
          <p:cNvSpPr/>
          <p:nvPr/>
        </p:nvSpPr>
        <p:spPr>
          <a:xfrm>
            <a:off x="8719929" y="3463065"/>
            <a:ext cx="2822713" cy="36933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rtl="1"/>
            <a:r>
              <a:rPr lang="ar-SA" sz="1800" b="1" dirty="0">
                <a:solidFill>
                  <a:schemeClr val="tx1"/>
                </a:solidFill>
                <a:effectLst/>
                <a:ea typeface="Calibri" panose="020F0502020204030204" pitchFamily="34" charset="0"/>
                <a:cs typeface="Arial" panose="020B0604020202020204" pitchFamily="34" charset="0"/>
              </a:rPr>
              <a:t>إبتكارات كبيرة</a:t>
            </a:r>
            <a:endParaRPr lang="en-US" dirty="0">
              <a:solidFill>
                <a:schemeClr val="tx1"/>
              </a:solidFill>
            </a:endParaRPr>
          </a:p>
        </p:txBody>
      </p:sp>
      <p:sp>
        <p:nvSpPr>
          <p:cNvPr id="14" name="TextBox 13">
            <a:extLst>
              <a:ext uri="{FF2B5EF4-FFF2-40B4-BE49-F238E27FC236}">
                <a16:creationId xmlns:a16="http://schemas.microsoft.com/office/drawing/2014/main" id="{9C662E46-DD03-4D50-AECC-FD9F127A7406}"/>
              </a:ext>
            </a:extLst>
          </p:cNvPr>
          <p:cNvSpPr txBox="1"/>
          <p:nvPr/>
        </p:nvSpPr>
        <p:spPr>
          <a:xfrm>
            <a:off x="655983" y="1833048"/>
            <a:ext cx="6096000" cy="461665"/>
          </a:xfrm>
          <a:prstGeom prst="rect">
            <a:avLst/>
          </a:prstGeom>
          <a:noFill/>
        </p:spPr>
        <p:txBody>
          <a:bodyPr wrap="square">
            <a:spAutoFit/>
          </a:bodyPr>
          <a:lstStyle/>
          <a:p>
            <a:pPr algn="ctr" rtl="1"/>
            <a:r>
              <a:rPr lang="ar-SA" sz="2400" b="1" u="sng" dirty="0">
                <a:solidFill>
                  <a:srgbClr val="FF0000"/>
                </a:solidFill>
                <a:cs typeface="Arial" panose="020B0604020202020204" pitchFamily="34" charset="0"/>
              </a:rPr>
              <a:t>أهمية الابتكار </a:t>
            </a:r>
            <a:endParaRPr lang="en-US" sz="2400" b="1" u="sng" dirty="0">
              <a:solidFill>
                <a:srgbClr val="FF0000"/>
              </a:solidFill>
              <a:cs typeface="Arial" panose="020B0604020202020204" pitchFamily="34" charset="0"/>
            </a:endParaRPr>
          </a:p>
        </p:txBody>
      </p:sp>
      <p:sp>
        <p:nvSpPr>
          <p:cNvPr id="15" name="Rectangle: Rounded Corners 14">
            <a:extLst>
              <a:ext uri="{FF2B5EF4-FFF2-40B4-BE49-F238E27FC236}">
                <a16:creationId xmlns:a16="http://schemas.microsoft.com/office/drawing/2014/main" id="{528921B9-42F7-436D-BF64-58331D78CA6E}"/>
              </a:ext>
            </a:extLst>
          </p:cNvPr>
          <p:cNvSpPr/>
          <p:nvPr/>
        </p:nvSpPr>
        <p:spPr>
          <a:xfrm>
            <a:off x="3929267" y="2649392"/>
            <a:ext cx="2822713" cy="36933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rtl="1"/>
            <a:r>
              <a:rPr lang="ar-SA" sz="1800" b="1" dirty="0">
                <a:solidFill>
                  <a:schemeClr val="tx1"/>
                </a:solidFill>
                <a:effectLst/>
                <a:ea typeface="Calibri" panose="020F0502020204030204" pitchFamily="34" charset="0"/>
                <a:cs typeface="Arial" panose="020B0604020202020204" pitchFamily="34" charset="0"/>
              </a:rPr>
              <a:t>التحسين من جودة المنتجات</a:t>
            </a:r>
            <a:endParaRPr lang="en-US" dirty="0">
              <a:solidFill>
                <a:schemeClr val="tx1"/>
              </a:solidFill>
            </a:endParaRPr>
          </a:p>
        </p:txBody>
      </p:sp>
      <p:sp>
        <p:nvSpPr>
          <p:cNvPr id="17" name="Rectangle: Rounded Corners 16">
            <a:extLst>
              <a:ext uri="{FF2B5EF4-FFF2-40B4-BE49-F238E27FC236}">
                <a16:creationId xmlns:a16="http://schemas.microsoft.com/office/drawing/2014/main" id="{AEB838A7-BE28-4226-B389-DBD6CDA359EE}"/>
              </a:ext>
            </a:extLst>
          </p:cNvPr>
          <p:cNvSpPr/>
          <p:nvPr/>
        </p:nvSpPr>
        <p:spPr>
          <a:xfrm>
            <a:off x="3929265" y="3934533"/>
            <a:ext cx="2822713" cy="36933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SA" sz="1800" b="1" dirty="0">
                <a:solidFill>
                  <a:schemeClr val="tx1"/>
                </a:solidFill>
                <a:effectLst/>
                <a:ea typeface="Calibri" panose="020F0502020204030204" pitchFamily="34" charset="0"/>
                <a:cs typeface="Arial" panose="020B0604020202020204" pitchFamily="34" charset="0"/>
              </a:rPr>
              <a:t>تقليل الفترة بين إصدار المنتجات</a:t>
            </a:r>
            <a:endParaRPr lang="en-US" dirty="0">
              <a:solidFill>
                <a:schemeClr val="tx1"/>
              </a:solidFill>
            </a:endParaRPr>
          </a:p>
        </p:txBody>
      </p:sp>
      <p:sp>
        <p:nvSpPr>
          <p:cNvPr id="18" name="Rectangle: Rounded Corners 17">
            <a:extLst>
              <a:ext uri="{FF2B5EF4-FFF2-40B4-BE49-F238E27FC236}">
                <a16:creationId xmlns:a16="http://schemas.microsoft.com/office/drawing/2014/main" id="{47261920-8119-43BE-AD69-18667553426A}"/>
              </a:ext>
            </a:extLst>
          </p:cNvPr>
          <p:cNvSpPr/>
          <p:nvPr/>
        </p:nvSpPr>
        <p:spPr>
          <a:xfrm>
            <a:off x="3929265" y="3303302"/>
            <a:ext cx="2822713" cy="36933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SA" sz="1800" b="1" dirty="0">
                <a:solidFill>
                  <a:schemeClr val="tx1"/>
                </a:solidFill>
                <a:effectLst/>
                <a:ea typeface="Calibri" panose="020F0502020204030204" pitchFamily="34" charset="0"/>
                <a:cs typeface="Arial" panose="020B0604020202020204" pitchFamily="34" charset="0"/>
              </a:rPr>
              <a:t>المساهمة في تميّز المؤسسة</a:t>
            </a:r>
            <a:endParaRPr lang="en-US" dirty="0">
              <a:solidFill>
                <a:schemeClr val="tx1"/>
              </a:solidFill>
            </a:endParaRPr>
          </a:p>
        </p:txBody>
      </p:sp>
      <p:sp>
        <p:nvSpPr>
          <p:cNvPr id="19" name="Rectangle: Rounded Corners 18">
            <a:extLst>
              <a:ext uri="{FF2B5EF4-FFF2-40B4-BE49-F238E27FC236}">
                <a16:creationId xmlns:a16="http://schemas.microsoft.com/office/drawing/2014/main" id="{311FB505-77C2-4F21-9830-48B2B2850573}"/>
              </a:ext>
            </a:extLst>
          </p:cNvPr>
          <p:cNvSpPr/>
          <p:nvPr/>
        </p:nvSpPr>
        <p:spPr>
          <a:xfrm>
            <a:off x="3929265" y="4563287"/>
            <a:ext cx="2822713" cy="36933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SA" sz="1800" b="1" dirty="0">
                <a:solidFill>
                  <a:schemeClr val="tx1"/>
                </a:solidFill>
                <a:effectLst/>
                <a:ea typeface="Calibri" panose="020F0502020204030204" pitchFamily="34" charset="0"/>
                <a:cs typeface="Arial" panose="020B0604020202020204" pitchFamily="34" charset="0"/>
              </a:rPr>
              <a:t>تحسين جودة القرارات المصنوعة</a:t>
            </a:r>
            <a:endParaRPr lang="en-US" dirty="0">
              <a:solidFill>
                <a:schemeClr val="tx1"/>
              </a:solidFill>
            </a:endParaRPr>
          </a:p>
        </p:txBody>
      </p:sp>
      <p:sp>
        <p:nvSpPr>
          <p:cNvPr id="20" name="Rectangle: Rounded Corners 19">
            <a:extLst>
              <a:ext uri="{FF2B5EF4-FFF2-40B4-BE49-F238E27FC236}">
                <a16:creationId xmlns:a16="http://schemas.microsoft.com/office/drawing/2014/main" id="{89523906-F07C-4F92-8DC1-5F2B7118FA33}"/>
              </a:ext>
            </a:extLst>
          </p:cNvPr>
          <p:cNvSpPr/>
          <p:nvPr/>
        </p:nvSpPr>
        <p:spPr>
          <a:xfrm>
            <a:off x="609595" y="4283874"/>
            <a:ext cx="2822713" cy="5588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SA" sz="1800" b="1" dirty="0">
                <a:solidFill>
                  <a:schemeClr val="tx1"/>
                </a:solidFill>
                <a:effectLst/>
                <a:ea typeface="Calibri" panose="020F0502020204030204" pitchFamily="34" charset="0"/>
                <a:cs typeface="Arial" panose="020B0604020202020204" pitchFamily="34" charset="0"/>
              </a:rPr>
              <a:t>المساعدة على إيجاد طرق لزيادة حجم المبيعات في المؤسسة</a:t>
            </a:r>
            <a:endParaRPr lang="en-US" dirty="0">
              <a:solidFill>
                <a:schemeClr val="tx1"/>
              </a:solidFill>
            </a:endParaRPr>
          </a:p>
        </p:txBody>
      </p:sp>
      <p:sp>
        <p:nvSpPr>
          <p:cNvPr id="21" name="Rectangle: Rounded Corners 20">
            <a:extLst>
              <a:ext uri="{FF2B5EF4-FFF2-40B4-BE49-F238E27FC236}">
                <a16:creationId xmlns:a16="http://schemas.microsoft.com/office/drawing/2014/main" id="{147CA3C7-1222-4035-B9B8-FE51DD73D4F5}"/>
              </a:ext>
            </a:extLst>
          </p:cNvPr>
          <p:cNvSpPr/>
          <p:nvPr/>
        </p:nvSpPr>
        <p:spPr>
          <a:xfrm>
            <a:off x="609594" y="3647731"/>
            <a:ext cx="2822713" cy="46166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SA" sz="1800" b="1" dirty="0">
                <a:solidFill>
                  <a:schemeClr val="tx1"/>
                </a:solidFill>
                <a:effectLst/>
                <a:ea typeface="Calibri" panose="020F0502020204030204" pitchFamily="34" charset="0"/>
                <a:cs typeface="Arial" panose="020B0604020202020204" pitchFamily="34" charset="0"/>
              </a:rPr>
              <a:t>إيجاد روح المنافسة في المؤسسات</a:t>
            </a:r>
            <a:endParaRPr lang="en-US" dirty="0">
              <a:solidFill>
                <a:schemeClr val="tx1"/>
              </a:solidFill>
            </a:endParaRPr>
          </a:p>
        </p:txBody>
      </p:sp>
      <p:sp>
        <p:nvSpPr>
          <p:cNvPr id="22" name="Rectangle: Rounded Corners 21">
            <a:extLst>
              <a:ext uri="{FF2B5EF4-FFF2-40B4-BE49-F238E27FC236}">
                <a16:creationId xmlns:a16="http://schemas.microsoft.com/office/drawing/2014/main" id="{AA4957F7-BC39-4314-A453-CA11A77B8D39}"/>
              </a:ext>
            </a:extLst>
          </p:cNvPr>
          <p:cNvSpPr/>
          <p:nvPr/>
        </p:nvSpPr>
        <p:spPr>
          <a:xfrm>
            <a:off x="609594" y="2906653"/>
            <a:ext cx="2822713" cy="558827"/>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ar-SA" sz="1800" b="1" dirty="0">
                <a:solidFill>
                  <a:schemeClr val="tx1"/>
                </a:solidFill>
                <a:effectLst/>
                <a:ea typeface="Calibri" panose="020F0502020204030204" pitchFamily="34" charset="0"/>
                <a:cs typeface="Arial" panose="020B0604020202020204" pitchFamily="34" charset="0"/>
              </a:rPr>
              <a:t>المساهمة في تعزيز صورة المؤسسة في أذهان العملاء</a:t>
            </a:r>
            <a:endParaRPr lang="en-US" dirty="0">
              <a:solidFill>
                <a:schemeClr val="tx1"/>
              </a:solidFill>
            </a:endParaRPr>
          </a:p>
        </p:txBody>
      </p:sp>
      <p:cxnSp>
        <p:nvCxnSpPr>
          <p:cNvPr id="24" name="Straight Connector 23">
            <a:extLst>
              <a:ext uri="{FF2B5EF4-FFF2-40B4-BE49-F238E27FC236}">
                <a16:creationId xmlns:a16="http://schemas.microsoft.com/office/drawing/2014/main" id="{F204CF92-C794-4A24-A865-C103154EBC7D}"/>
              </a:ext>
            </a:extLst>
          </p:cNvPr>
          <p:cNvCxnSpPr>
            <a:cxnSpLocks/>
          </p:cNvCxnSpPr>
          <p:nvPr/>
        </p:nvCxnSpPr>
        <p:spPr>
          <a:xfrm>
            <a:off x="7726017" y="2417589"/>
            <a:ext cx="0" cy="3466376"/>
          </a:xfrm>
          <a:prstGeom prst="line">
            <a:avLst/>
          </a:prstGeom>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125500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1000"/>
                                        <p:tgtEl>
                                          <p:spTgt spid="9"/>
                                        </p:tgtEl>
                                      </p:cBhvr>
                                    </p:animEffect>
                                    <p:anim calcmode="lin" valueType="num">
                                      <p:cBhvr>
                                        <p:cTn id="18" dur="1000" fill="hold"/>
                                        <p:tgtEl>
                                          <p:spTgt spid="9"/>
                                        </p:tgtEl>
                                        <p:attrNameLst>
                                          <p:attrName>ppt_x</p:attrName>
                                        </p:attrNameLst>
                                      </p:cBhvr>
                                      <p:tavLst>
                                        <p:tav tm="0">
                                          <p:val>
                                            <p:strVal val="#ppt_x"/>
                                          </p:val>
                                        </p:tav>
                                        <p:tav tm="100000">
                                          <p:val>
                                            <p:strVal val="#ppt_x"/>
                                          </p:val>
                                        </p:tav>
                                      </p:tavLst>
                                    </p:anim>
                                    <p:anim calcmode="lin" valueType="num">
                                      <p:cBhvr>
                                        <p:cTn id="1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1000"/>
                                        <p:tgtEl>
                                          <p:spTgt spid="11"/>
                                        </p:tgtEl>
                                      </p:cBhvr>
                                    </p:animEffect>
                                    <p:anim calcmode="lin" valueType="num">
                                      <p:cBhvr>
                                        <p:cTn id="25" dur="1000" fill="hold"/>
                                        <p:tgtEl>
                                          <p:spTgt spid="11"/>
                                        </p:tgtEl>
                                        <p:attrNameLst>
                                          <p:attrName>ppt_x</p:attrName>
                                        </p:attrNameLst>
                                      </p:cBhvr>
                                      <p:tavLst>
                                        <p:tav tm="0">
                                          <p:val>
                                            <p:strVal val="#ppt_x"/>
                                          </p:val>
                                        </p:tav>
                                        <p:tav tm="100000">
                                          <p:val>
                                            <p:strVal val="#ppt_x"/>
                                          </p:val>
                                        </p:tav>
                                      </p:tavLst>
                                    </p:anim>
                                    <p:anim calcmode="lin" valueType="num">
                                      <p:cBhvr>
                                        <p:cTn id="26"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ipe(down)">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 calcmode="lin" valueType="num">
                                      <p:cBhvr additive="base">
                                        <p:cTn id="42" dur="500" fill="hold"/>
                                        <p:tgtEl>
                                          <p:spTgt spid="15"/>
                                        </p:tgtEl>
                                        <p:attrNameLst>
                                          <p:attrName>ppt_x</p:attrName>
                                        </p:attrNameLst>
                                      </p:cBhvr>
                                      <p:tavLst>
                                        <p:tav tm="0">
                                          <p:val>
                                            <p:strVal val="#ppt_x"/>
                                          </p:val>
                                        </p:tav>
                                        <p:tav tm="100000">
                                          <p:val>
                                            <p:strVal val="#ppt_x"/>
                                          </p:val>
                                        </p:tav>
                                      </p:tavLst>
                                    </p:anim>
                                    <p:anim calcmode="lin" valueType="num">
                                      <p:cBhvr additive="base">
                                        <p:cTn id="4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18"/>
                                        </p:tgtEl>
                                        <p:attrNameLst>
                                          <p:attrName>style.visibility</p:attrName>
                                        </p:attrNameLst>
                                      </p:cBhvr>
                                      <p:to>
                                        <p:strVal val="visible"/>
                                      </p:to>
                                    </p:set>
                                    <p:anim calcmode="lin" valueType="num">
                                      <p:cBhvr additive="base">
                                        <p:cTn id="48" dur="500" fill="hold"/>
                                        <p:tgtEl>
                                          <p:spTgt spid="18"/>
                                        </p:tgtEl>
                                        <p:attrNameLst>
                                          <p:attrName>ppt_x</p:attrName>
                                        </p:attrNameLst>
                                      </p:cBhvr>
                                      <p:tavLst>
                                        <p:tav tm="0">
                                          <p:val>
                                            <p:strVal val="#ppt_x"/>
                                          </p:val>
                                        </p:tav>
                                        <p:tav tm="100000">
                                          <p:val>
                                            <p:strVal val="#ppt_x"/>
                                          </p:val>
                                        </p:tav>
                                      </p:tavLst>
                                    </p:anim>
                                    <p:anim calcmode="lin" valueType="num">
                                      <p:cBhvr additive="base">
                                        <p:cTn id="49"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7"/>
                                        </p:tgtEl>
                                        <p:attrNameLst>
                                          <p:attrName>style.visibility</p:attrName>
                                        </p:attrNameLst>
                                      </p:cBhvr>
                                      <p:to>
                                        <p:strVal val="visible"/>
                                      </p:to>
                                    </p:set>
                                    <p:anim calcmode="lin" valueType="num">
                                      <p:cBhvr additive="base">
                                        <p:cTn id="54" dur="500" fill="hold"/>
                                        <p:tgtEl>
                                          <p:spTgt spid="17"/>
                                        </p:tgtEl>
                                        <p:attrNameLst>
                                          <p:attrName>ppt_x</p:attrName>
                                        </p:attrNameLst>
                                      </p:cBhvr>
                                      <p:tavLst>
                                        <p:tav tm="0">
                                          <p:val>
                                            <p:strVal val="#ppt_x"/>
                                          </p:val>
                                        </p:tav>
                                        <p:tav tm="100000">
                                          <p:val>
                                            <p:strVal val="#ppt_x"/>
                                          </p:val>
                                        </p:tav>
                                      </p:tavLst>
                                    </p:anim>
                                    <p:anim calcmode="lin" valueType="num">
                                      <p:cBhvr additive="base">
                                        <p:cTn id="55"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19"/>
                                        </p:tgtEl>
                                        <p:attrNameLst>
                                          <p:attrName>style.visibility</p:attrName>
                                        </p:attrNameLst>
                                      </p:cBhvr>
                                      <p:to>
                                        <p:strVal val="visible"/>
                                      </p:to>
                                    </p:set>
                                    <p:anim calcmode="lin" valueType="num">
                                      <p:cBhvr additive="base">
                                        <p:cTn id="60" dur="500" fill="hold"/>
                                        <p:tgtEl>
                                          <p:spTgt spid="19"/>
                                        </p:tgtEl>
                                        <p:attrNameLst>
                                          <p:attrName>ppt_x</p:attrName>
                                        </p:attrNameLst>
                                      </p:cBhvr>
                                      <p:tavLst>
                                        <p:tav tm="0">
                                          <p:val>
                                            <p:strVal val="#ppt_x"/>
                                          </p:val>
                                        </p:tav>
                                        <p:tav tm="100000">
                                          <p:val>
                                            <p:strVal val="#ppt_x"/>
                                          </p:val>
                                        </p:tav>
                                      </p:tavLst>
                                    </p:anim>
                                    <p:anim calcmode="lin" valueType="num">
                                      <p:cBhvr additive="base">
                                        <p:cTn id="61"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22"/>
                                        </p:tgtEl>
                                        <p:attrNameLst>
                                          <p:attrName>style.visibility</p:attrName>
                                        </p:attrNameLst>
                                      </p:cBhvr>
                                      <p:to>
                                        <p:strVal val="visible"/>
                                      </p:to>
                                    </p:set>
                                    <p:anim calcmode="lin" valueType="num">
                                      <p:cBhvr additive="base">
                                        <p:cTn id="66" dur="500" fill="hold"/>
                                        <p:tgtEl>
                                          <p:spTgt spid="22"/>
                                        </p:tgtEl>
                                        <p:attrNameLst>
                                          <p:attrName>ppt_x</p:attrName>
                                        </p:attrNameLst>
                                      </p:cBhvr>
                                      <p:tavLst>
                                        <p:tav tm="0">
                                          <p:val>
                                            <p:strVal val="#ppt_x"/>
                                          </p:val>
                                        </p:tav>
                                        <p:tav tm="100000">
                                          <p:val>
                                            <p:strVal val="#ppt_x"/>
                                          </p:val>
                                        </p:tav>
                                      </p:tavLst>
                                    </p:anim>
                                    <p:anim calcmode="lin" valueType="num">
                                      <p:cBhvr additive="base">
                                        <p:cTn id="67"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21"/>
                                        </p:tgtEl>
                                        <p:attrNameLst>
                                          <p:attrName>style.visibility</p:attrName>
                                        </p:attrNameLst>
                                      </p:cBhvr>
                                      <p:to>
                                        <p:strVal val="visible"/>
                                      </p:to>
                                    </p:set>
                                    <p:anim calcmode="lin" valueType="num">
                                      <p:cBhvr additive="base">
                                        <p:cTn id="72" dur="500" fill="hold"/>
                                        <p:tgtEl>
                                          <p:spTgt spid="21"/>
                                        </p:tgtEl>
                                        <p:attrNameLst>
                                          <p:attrName>ppt_x</p:attrName>
                                        </p:attrNameLst>
                                      </p:cBhvr>
                                      <p:tavLst>
                                        <p:tav tm="0">
                                          <p:val>
                                            <p:strVal val="#ppt_x"/>
                                          </p:val>
                                        </p:tav>
                                        <p:tav tm="100000">
                                          <p:val>
                                            <p:strVal val="#ppt_x"/>
                                          </p:val>
                                        </p:tav>
                                      </p:tavLst>
                                    </p:anim>
                                    <p:anim calcmode="lin" valueType="num">
                                      <p:cBhvr additive="base">
                                        <p:cTn id="7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20"/>
                                        </p:tgtEl>
                                        <p:attrNameLst>
                                          <p:attrName>style.visibility</p:attrName>
                                        </p:attrNameLst>
                                      </p:cBhvr>
                                      <p:to>
                                        <p:strVal val="visible"/>
                                      </p:to>
                                    </p:set>
                                    <p:anim calcmode="lin" valueType="num">
                                      <p:cBhvr additive="base">
                                        <p:cTn id="78" dur="500" fill="hold"/>
                                        <p:tgtEl>
                                          <p:spTgt spid="20"/>
                                        </p:tgtEl>
                                        <p:attrNameLst>
                                          <p:attrName>ppt_x</p:attrName>
                                        </p:attrNameLst>
                                      </p:cBhvr>
                                      <p:tavLst>
                                        <p:tav tm="0">
                                          <p:val>
                                            <p:strVal val="#ppt_x"/>
                                          </p:val>
                                        </p:tav>
                                        <p:tav tm="100000">
                                          <p:val>
                                            <p:strVal val="#ppt_x"/>
                                          </p:val>
                                        </p:tav>
                                      </p:tavLst>
                                    </p:anim>
                                    <p:anim calcmode="lin" valueType="num">
                                      <p:cBhvr additive="base">
                                        <p:cTn id="7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9" grpId="0" animBg="1"/>
      <p:bldP spid="11" grpId="0" animBg="1"/>
      <p:bldP spid="12" grpId="0" animBg="1"/>
      <p:bldP spid="14" grpId="0"/>
      <p:bldP spid="15" grpId="0" animBg="1"/>
      <p:bldP spid="17" grpId="0" animBg="1"/>
      <p:bldP spid="18" grpId="0" animBg="1"/>
      <p:bldP spid="19" grpId="0" animBg="1"/>
      <p:bldP spid="20" grpId="0" animBg="1"/>
      <p:bldP spid="21"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D4D6555-A95F-4D09-A475-8C718D06AECC}"/>
              </a:ext>
            </a:extLst>
          </p:cNvPr>
          <p:cNvSpPr txBox="1"/>
          <p:nvPr/>
        </p:nvSpPr>
        <p:spPr>
          <a:xfrm>
            <a:off x="5764695" y="228312"/>
            <a:ext cx="6096000" cy="1354217"/>
          </a:xfrm>
          <a:prstGeom prst="rect">
            <a:avLst/>
          </a:prstGeom>
          <a:noFill/>
        </p:spPr>
        <p:txBody>
          <a:bodyPr wrap="square">
            <a:spAutoFit/>
          </a:bodyPr>
          <a:lstStyle/>
          <a:p>
            <a:pPr algn="r" rtl="1"/>
            <a:r>
              <a:rPr lang="ar-SA" sz="2800" b="1" u="sng" dirty="0">
                <a:solidFill>
                  <a:srgbClr val="C00000"/>
                </a:solidFill>
                <a:effectLst/>
                <a:ea typeface="Calibri" panose="020F0502020204030204" pitchFamily="34" charset="0"/>
                <a:cs typeface="Arial" panose="020B0604020202020204" pitchFamily="34" charset="0"/>
              </a:rPr>
              <a:t>مفهوم التموقع</a:t>
            </a:r>
            <a:r>
              <a:rPr lang="fr-FR" sz="2800" b="1" dirty="0">
                <a:solidFill>
                  <a:srgbClr val="C00000"/>
                </a:solidFill>
                <a:effectLst/>
                <a:latin typeface="Arial" panose="020B0604020202020204" pitchFamily="34" charset="0"/>
                <a:ea typeface="Calibri" panose="020F0502020204030204" pitchFamily="34" charset="0"/>
              </a:rPr>
              <a:t>:</a:t>
            </a:r>
            <a:br>
              <a:rPr lang="fr-FR" sz="1800" b="1" dirty="0">
                <a:solidFill>
                  <a:srgbClr val="222222"/>
                </a:solidFill>
                <a:effectLst/>
                <a:latin typeface="Arial" panose="020B0604020202020204" pitchFamily="34" charset="0"/>
                <a:ea typeface="Calibri" panose="020F0502020204030204" pitchFamily="34" charset="0"/>
              </a:rPr>
            </a:br>
            <a:r>
              <a:rPr lang="ar-SA" sz="1800" b="1" dirty="0">
                <a:solidFill>
                  <a:srgbClr val="222222"/>
                </a:solidFill>
                <a:effectLst/>
                <a:ea typeface="Calibri" panose="020F0502020204030204" pitchFamily="34" charset="0"/>
                <a:cs typeface="Arial" panose="020B0604020202020204" pitchFamily="34" charset="0"/>
              </a:rPr>
              <a:t>التموقع هو "خيار استراتيجي الذي يبحث لإعطاء عرض) منتج-علامة أو مؤشر (وضعية ذات مصـداقية،مميزة وجذابـة علـى مسـتوى السـوق و في أذهـان المسـتهلكين</a:t>
            </a:r>
            <a:r>
              <a:rPr lang="fr-FR" sz="1800" b="1" dirty="0">
                <a:solidFill>
                  <a:srgbClr val="222222"/>
                </a:solidFill>
                <a:effectLst/>
                <a:latin typeface="Arial" panose="020B0604020202020204" pitchFamily="34" charset="0"/>
                <a:ea typeface="Calibri" panose="020F0502020204030204" pitchFamily="34" charset="0"/>
              </a:rPr>
              <a:t> "</a:t>
            </a:r>
            <a:endParaRPr lang="en-US" dirty="0"/>
          </a:p>
        </p:txBody>
      </p:sp>
      <p:sp>
        <p:nvSpPr>
          <p:cNvPr id="5" name="TextBox 4">
            <a:extLst>
              <a:ext uri="{FF2B5EF4-FFF2-40B4-BE49-F238E27FC236}">
                <a16:creationId xmlns:a16="http://schemas.microsoft.com/office/drawing/2014/main" id="{B8995942-9759-42B4-9851-183EE7E75DF1}"/>
              </a:ext>
            </a:extLst>
          </p:cNvPr>
          <p:cNvSpPr txBox="1"/>
          <p:nvPr/>
        </p:nvSpPr>
        <p:spPr>
          <a:xfrm>
            <a:off x="6785112" y="1780616"/>
            <a:ext cx="4492487" cy="954107"/>
          </a:xfrm>
          <a:prstGeom prst="rect">
            <a:avLst/>
          </a:prstGeom>
          <a:noFill/>
        </p:spPr>
        <p:txBody>
          <a:bodyPr wrap="square">
            <a:spAutoFit/>
          </a:bodyPr>
          <a:lstStyle/>
          <a:p>
            <a:pPr algn="r" rtl="1"/>
            <a:r>
              <a:rPr lang="ar-SA" sz="2800" b="1" u="sng" dirty="0">
                <a:solidFill>
                  <a:srgbClr val="C00000"/>
                </a:solidFill>
                <a:effectLst/>
                <a:ea typeface="Calibri" panose="020F0502020204030204" pitchFamily="34" charset="0"/>
                <a:cs typeface="Arial" panose="020B0604020202020204" pitchFamily="34" charset="0"/>
              </a:rPr>
              <a:t>أنواع التموقع</a:t>
            </a:r>
            <a:r>
              <a:rPr lang="fr-FR" sz="2800" b="1" dirty="0">
                <a:solidFill>
                  <a:srgbClr val="C00000"/>
                </a:solidFill>
                <a:effectLst/>
                <a:latin typeface="Arial" panose="020B0604020202020204" pitchFamily="34" charset="0"/>
                <a:ea typeface="Calibri" panose="020F0502020204030204" pitchFamily="34" charset="0"/>
              </a:rPr>
              <a:t>:</a:t>
            </a:r>
            <a:br>
              <a:rPr lang="fr-FR" sz="2800" b="1" dirty="0">
                <a:solidFill>
                  <a:srgbClr val="C00000"/>
                </a:solidFill>
                <a:effectLst/>
                <a:latin typeface="Arial" panose="020B0604020202020204" pitchFamily="34" charset="0"/>
                <a:ea typeface="Calibri" panose="020F0502020204030204" pitchFamily="34" charset="0"/>
              </a:rPr>
            </a:br>
            <a:endParaRPr lang="en-US" sz="2800" dirty="0">
              <a:solidFill>
                <a:srgbClr val="C00000"/>
              </a:solidFill>
            </a:endParaRPr>
          </a:p>
        </p:txBody>
      </p:sp>
      <p:sp>
        <p:nvSpPr>
          <p:cNvPr id="6" name="Rectangle: Rounded Corners 5">
            <a:extLst>
              <a:ext uri="{FF2B5EF4-FFF2-40B4-BE49-F238E27FC236}">
                <a16:creationId xmlns:a16="http://schemas.microsoft.com/office/drawing/2014/main" id="{8FBFF948-DC7B-4D7E-9AA9-6DF7FAEA3915}"/>
              </a:ext>
            </a:extLst>
          </p:cNvPr>
          <p:cNvSpPr/>
          <p:nvPr/>
        </p:nvSpPr>
        <p:spPr>
          <a:xfrm>
            <a:off x="9190378" y="2517237"/>
            <a:ext cx="2570921" cy="6626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rgbClr val="222222"/>
                </a:solidFill>
                <a:effectLst/>
                <a:ea typeface="Calibri" panose="020F0502020204030204" pitchFamily="34" charset="0"/>
                <a:cs typeface="Arial" panose="020B0604020202020204" pitchFamily="34" charset="0"/>
              </a:rPr>
              <a:t>تموقع المنتج/الخدمة</a:t>
            </a:r>
            <a:endParaRPr lang="en-US" sz="2400" dirty="0"/>
          </a:p>
        </p:txBody>
      </p:sp>
      <p:sp>
        <p:nvSpPr>
          <p:cNvPr id="7" name="Rectangle: Rounded Corners 6">
            <a:extLst>
              <a:ext uri="{FF2B5EF4-FFF2-40B4-BE49-F238E27FC236}">
                <a16:creationId xmlns:a16="http://schemas.microsoft.com/office/drawing/2014/main" id="{41171534-98DE-4E9B-8251-C281740FF2F8}"/>
              </a:ext>
            </a:extLst>
          </p:cNvPr>
          <p:cNvSpPr/>
          <p:nvPr/>
        </p:nvSpPr>
        <p:spPr>
          <a:xfrm>
            <a:off x="9210251" y="3346850"/>
            <a:ext cx="2570921" cy="6626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ar-SA" sz="2800" b="1" dirty="0">
                <a:solidFill>
                  <a:srgbClr val="222222"/>
                </a:solidFill>
                <a:effectLst/>
                <a:ea typeface="Calibri" panose="020F0502020204030204" pitchFamily="34" charset="0"/>
                <a:cs typeface="Arial" panose="020B0604020202020204" pitchFamily="34" charset="0"/>
              </a:rPr>
              <a:t>تموقع السوق</a:t>
            </a:r>
            <a:endParaRPr lang="en-US" sz="2800" dirty="0"/>
          </a:p>
        </p:txBody>
      </p:sp>
      <p:sp>
        <p:nvSpPr>
          <p:cNvPr id="8" name="Rectangle: Rounded Corners 7">
            <a:extLst>
              <a:ext uri="{FF2B5EF4-FFF2-40B4-BE49-F238E27FC236}">
                <a16:creationId xmlns:a16="http://schemas.microsoft.com/office/drawing/2014/main" id="{5C3DA090-A5BF-4740-A1CC-4B25C73BD1C1}"/>
              </a:ext>
            </a:extLst>
          </p:cNvPr>
          <p:cNvSpPr/>
          <p:nvPr/>
        </p:nvSpPr>
        <p:spPr>
          <a:xfrm>
            <a:off x="9210251" y="4176109"/>
            <a:ext cx="2570921" cy="66260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rgbClr val="222222"/>
                </a:solidFill>
                <a:effectLst/>
                <a:ea typeface="Calibri" panose="020F0502020204030204" pitchFamily="34" charset="0"/>
                <a:cs typeface="Arial" panose="020B0604020202020204" pitchFamily="34" charset="0"/>
              </a:rPr>
              <a:t>تموقع الصورة</a:t>
            </a:r>
            <a:endParaRPr lang="en-US" sz="2800" dirty="0"/>
          </a:p>
        </p:txBody>
      </p:sp>
      <p:sp>
        <p:nvSpPr>
          <p:cNvPr id="10" name="TextBox 9">
            <a:extLst>
              <a:ext uri="{FF2B5EF4-FFF2-40B4-BE49-F238E27FC236}">
                <a16:creationId xmlns:a16="http://schemas.microsoft.com/office/drawing/2014/main" id="{2A179121-554F-4E24-974C-092BEE0A9427}"/>
              </a:ext>
            </a:extLst>
          </p:cNvPr>
          <p:cNvSpPr txBox="1"/>
          <p:nvPr/>
        </p:nvSpPr>
        <p:spPr>
          <a:xfrm>
            <a:off x="1709530" y="3085240"/>
            <a:ext cx="6096000" cy="523220"/>
          </a:xfrm>
          <a:prstGeom prst="rect">
            <a:avLst/>
          </a:prstGeom>
          <a:noFill/>
        </p:spPr>
        <p:txBody>
          <a:bodyPr wrap="square">
            <a:spAutoFit/>
          </a:bodyPr>
          <a:lstStyle/>
          <a:p>
            <a:pPr algn="ctr" rtl="1"/>
            <a:r>
              <a:rPr lang="ar-SA" sz="2800" b="1" u="sng" dirty="0">
                <a:solidFill>
                  <a:srgbClr val="C00000"/>
                </a:solidFill>
                <a:effectLst/>
                <a:ea typeface="Calibri" panose="020F0502020204030204" pitchFamily="34" charset="0"/>
                <a:cs typeface="Arial" panose="020B0604020202020204" pitchFamily="34" charset="0"/>
              </a:rPr>
              <a:t>خصائص التموقع</a:t>
            </a:r>
            <a:endParaRPr lang="en-US" sz="2800" dirty="0">
              <a:solidFill>
                <a:srgbClr val="C00000"/>
              </a:solidFill>
            </a:endParaRPr>
          </a:p>
        </p:txBody>
      </p:sp>
      <p:sp>
        <p:nvSpPr>
          <p:cNvPr id="11" name="Oval 10">
            <a:extLst>
              <a:ext uri="{FF2B5EF4-FFF2-40B4-BE49-F238E27FC236}">
                <a16:creationId xmlns:a16="http://schemas.microsoft.com/office/drawing/2014/main" id="{75C1596C-7FD1-4CF2-921C-A3027B2EF68A}"/>
              </a:ext>
            </a:extLst>
          </p:cNvPr>
          <p:cNvSpPr/>
          <p:nvPr/>
        </p:nvSpPr>
        <p:spPr>
          <a:xfrm>
            <a:off x="6215270" y="2871732"/>
            <a:ext cx="201433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rgbClr val="222222"/>
                </a:solidFill>
                <a:effectLst/>
                <a:ea typeface="Calibri" panose="020F0502020204030204" pitchFamily="34" charset="0"/>
                <a:cs typeface="Arial" panose="020B0604020202020204" pitchFamily="34" charset="0"/>
              </a:rPr>
              <a:t>جـذابا و في محلـه</a:t>
            </a:r>
            <a:endParaRPr lang="en-US" sz="2400" dirty="0"/>
          </a:p>
        </p:txBody>
      </p:sp>
      <p:sp>
        <p:nvSpPr>
          <p:cNvPr id="12" name="Oval 11">
            <a:extLst>
              <a:ext uri="{FF2B5EF4-FFF2-40B4-BE49-F238E27FC236}">
                <a16:creationId xmlns:a16="http://schemas.microsoft.com/office/drawing/2014/main" id="{BC964DAC-9981-4A3F-A495-C001A819F739}"/>
              </a:ext>
            </a:extLst>
          </p:cNvPr>
          <p:cNvSpPr/>
          <p:nvPr/>
        </p:nvSpPr>
        <p:spPr>
          <a:xfrm>
            <a:off x="4770783" y="1755872"/>
            <a:ext cx="201433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rgbClr val="222222"/>
                </a:solidFill>
                <a:effectLst/>
                <a:ea typeface="Calibri" panose="020F0502020204030204" pitchFamily="34" charset="0"/>
                <a:cs typeface="Arial" panose="020B0604020202020204" pitchFamily="34" charset="0"/>
              </a:rPr>
              <a:t>بسيطا</a:t>
            </a:r>
            <a:endParaRPr lang="en-US" sz="2800" dirty="0"/>
          </a:p>
        </p:txBody>
      </p:sp>
      <p:sp>
        <p:nvSpPr>
          <p:cNvPr id="13" name="Oval 12">
            <a:extLst>
              <a:ext uri="{FF2B5EF4-FFF2-40B4-BE49-F238E27FC236}">
                <a16:creationId xmlns:a16="http://schemas.microsoft.com/office/drawing/2014/main" id="{FB025291-9388-4035-A13D-B35D5813DBC9}"/>
              </a:ext>
            </a:extLst>
          </p:cNvPr>
          <p:cNvSpPr/>
          <p:nvPr/>
        </p:nvSpPr>
        <p:spPr>
          <a:xfrm>
            <a:off x="2365518" y="1755111"/>
            <a:ext cx="201433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rgbClr val="222222"/>
                </a:solidFill>
                <a:effectLst/>
                <a:ea typeface="Calibri" panose="020F0502020204030204" pitchFamily="34" charset="0"/>
                <a:cs typeface="Arial" panose="020B0604020202020204" pitchFamily="34" charset="0"/>
              </a:rPr>
              <a:t>مخلصا وصادقا</a:t>
            </a:r>
            <a:endParaRPr lang="en-US" sz="2400" dirty="0"/>
          </a:p>
        </p:txBody>
      </p:sp>
      <p:sp>
        <p:nvSpPr>
          <p:cNvPr id="14" name="Oval 13">
            <a:extLst>
              <a:ext uri="{FF2B5EF4-FFF2-40B4-BE49-F238E27FC236}">
                <a16:creationId xmlns:a16="http://schemas.microsoft.com/office/drawing/2014/main" id="{9282933E-BA26-43C1-9E18-EC0ECDBE2C2C}"/>
              </a:ext>
            </a:extLst>
          </p:cNvPr>
          <p:cNvSpPr/>
          <p:nvPr/>
        </p:nvSpPr>
        <p:spPr>
          <a:xfrm>
            <a:off x="1046921" y="2763754"/>
            <a:ext cx="201433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rgbClr val="222222"/>
                </a:solidFill>
                <a:effectLst/>
                <a:ea typeface="Calibri" panose="020F0502020204030204" pitchFamily="34" charset="0"/>
                <a:cs typeface="Arial" panose="020B0604020202020204" pitchFamily="34" charset="0"/>
              </a:rPr>
              <a:t>مثمرا و مربحا </a:t>
            </a:r>
            <a:endParaRPr lang="en-US" sz="2400" dirty="0"/>
          </a:p>
        </p:txBody>
      </p:sp>
      <p:sp>
        <p:nvSpPr>
          <p:cNvPr id="15" name="Oval 14">
            <a:extLst>
              <a:ext uri="{FF2B5EF4-FFF2-40B4-BE49-F238E27FC236}">
                <a16:creationId xmlns:a16="http://schemas.microsoft.com/office/drawing/2014/main" id="{4E9B3EF4-2BFE-4209-9109-1AEB2FB619ED}"/>
              </a:ext>
            </a:extLst>
          </p:cNvPr>
          <p:cNvSpPr/>
          <p:nvPr/>
        </p:nvSpPr>
        <p:spPr>
          <a:xfrm>
            <a:off x="3624472" y="4682688"/>
            <a:ext cx="201433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rgbClr val="222222"/>
                </a:solidFill>
                <a:effectLst/>
                <a:ea typeface="Calibri" panose="020F0502020204030204" pitchFamily="34" charset="0"/>
                <a:cs typeface="Arial" panose="020B0604020202020204" pitchFamily="34" charset="0"/>
              </a:rPr>
              <a:t>مستداما</a:t>
            </a:r>
            <a:r>
              <a:rPr lang="ar-SA" sz="1800" b="1" dirty="0">
                <a:solidFill>
                  <a:srgbClr val="222222"/>
                </a:solidFill>
                <a:effectLst/>
                <a:ea typeface="Calibri" panose="020F0502020204030204" pitchFamily="34" charset="0"/>
                <a:cs typeface="Arial" panose="020B0604020202020204" pitchFamily="34" charset="0"/>
              </a:rPr>
              <a:t> </a:t>
            </a:r>
            <a:endParaRPr lang="en-US" dirty="0"/>
          </a:p>
        </p:txBody>
      </p:sp>
      <p:sp>
        <p:nvSpPr>
          <p:cNvPr id="16" name="Oval 15">
            <a:extLst>
              <a:ext uri="{FF2B5EF4-FFF2-40B4-BE49-F238E27FC236}">
                <a16:creationId xmlns:a16="http://schemas.microsoft.com/office/drawing/2014/main" id="{978EE709-5B90-4956-ABBD-CF2561D9FDD3}"/>
              </a:ext>
            </a:extLst>
          </p:cNvPr>
          <p:cNvSpPr/>
          <p:nvPr/>
        </p:nvSpPr>
        <p:spPr>
          <a:xfrm>
            <a:off x="5764695" y="4107618"/>
            <a:ext cx="2226366" cy="10411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a:solidFill>
                  <a:srgbClr val="222222"/>
                </a:solidFill>
                <a:effectLst/>
                <a:ea typeface="Calibri" panose="020F0502020204030204" pitchFamily="34" charset="0"/>
                <a:cs typeface="Arial" panose="020B0604020202020204" pitchFamily="34" charset="0"/>
              </a:rPr>
              <a:t>موثوق بالنسبة للمنافسة</a:t>
            </a:r>
            <a:endParaRPr lang="en-US" sz="2400" dirty="0"/>
          </a:p>
        </p:txBody>
      </p:sp>
      <p:sp>
        <p:nvSpPr>
          <p:cNvPr id="17" name="Oval 16">
            <a:extLst>
              <a:ext uri="{FF2B5EF4-FFF2-40B4-BE49-F238E27FC236}">
                <a16:creationId xmlns:a16="http://schemas.microsoft.com/office/drawing/2014/main" id="{9916FC56-14BC-42E1-A776-5FC39090CB52}"/>
              </a:ext>
            </a:extLst>
          </p:cNvPr>
          <p:cNvSpPr/>
          <p:nvPr/>
        </p:nvSpPr>
        <p:spPr>
          <a:xfrm>
            <a:off x="1610142" y="3999640"/>
            <a:ext cx="201433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800" b="1" dirty="0">
                <a:solidFill>
                  <a:srgbClr val="222222"/>
                </a:solidFill>
                <a:effectLst/>
                <a:ea typeface="Calibri" panose="020F0502020204030204" pitchFamily="34" charset="0"/>
                <a:cs typeface="Arial" panose="020B0604020202020204" pitchFamily="34" charset="0"/>
              </a:rPr>
              <a:t>مميزا</a:t>
            </a:r>
            <a:endParaRPr lang="en-US" sz="2800" dirty="0"/>
          </a:p>
        </p:txBody>
      </p:sp>
    </p:spTree>
    <p:extLst>
      <p:ext uri="{BB962C8B-B14F-4D97-AF65-F5344CB8AC3E}">
        <p14:creationId xmlns:p14="http://schemas.microsoft.com/office/powerpoint/2010/main" val="3558212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500"/>
                                        <p:tgtEl>
                                          <p:spTgt spid="10"/>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wipe(down)">
                                      <p:cBhvr>
                                        <p:cTn id="40" dur="500"/>
                                        <p:tgtEl>
                                          <p:spTgt spid="12"/>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wipe(down)">
                                      <p:cBhvr>
                                        <p:cTn id="45" dur="500"/>
                                        <p:tgtEl>
                                          <p:spTgt spid="11"/>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grpId="0" nodeType="clickEffect">
                                  <p:stCondLst>
                                    <p:cond delay="0"/>
                                  </p:stCondLst>
                                  <p:childTnLst>
                                    <p:set>
                                      <p:cBhvr>
                                        <p:cTn id="49" dur="1" fill="hold">
                                          <p:stCondLst>
                                            <p:cond delay="0"/>
                                          </p:stCondLst>
                                        </p:cTn>
                                        <p:tgtEl>
                                          <p:spTgt spid="16"/>
                                        </p:tgtEl>
                                        <p:attrNameLst>
                                          <p:attrName>style.visibility</p:attrName>
                                        </p:attrNameLst>
                                      </p:cBhvr>
                                      <p:to>
                                        <p:strVal val="visible"/>
                                      </p:to>
                                    </p:set>
                                    <p:animEffect transition="in" filter="wipe(down)">
                                      <p:cBhvr>
                                        <p:cTn id="50" dur="500"/>
                                        <p:tgtEl>
                                          <p:spTgt spid="16"/>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grpId="0" nodeType="click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wipe(down)">
                                      <p:cBhvr>
                                        <p:cTn id="55" dur="500"/>
                                        <p:tgtEl>
                                          <p:spTgt spid="15"/>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grpId="0" nodeType="clickEffect">
                                  <p:stCondLst>
                                    <p:cond delay="0"/>
                                  </p:stCondLst>
                                  <p:childTnLst>
                                    <p:set>
                                      <p:cBhvr>
                                        <p:cTn id="59" dur="1" fill="hold">
                                          <p:stCondLst>
                                            <p:cond delay="0"/>
                                          </p:stCondLst>
                                        </p:cTn>
                                        <p:tgtEl>
                                          <p:spTgt spid="17"/>
                                        </p:tgtEl>
                                        <p:attrNameLst>
                                          <p:attrName>style.visibility</p:attrName>
                                        </p:attrNameLst>
                                      </p:cBhvr>
                                      <p:to>
                                        <p:strVal val="visible"/>
                                      </p:to>
                                    </p:set>
                                    <p:animEffect transition="in" filter="wipe(down)">
                                      <p:cBhvr>
                                        <p:cTn id="60" dur="500"/>
                                        <p:tgtEl>
                                          <p:spTgt spid="17"/>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4" fill="hold" grpId="0" nodeType="clickEffect">
                                  <p:stCondLst>
                                    <p:cond delay="0"/>
                                  </p:stCondLst>
                                  <p:childTnLst>
                                    <p:set>
                                      <p:cBhvr>
                                        <p:cTn id="64" dur="1" fill="hold">
                                          <p:stCondLst>
                                            <p:cond delay="0"/>
                                          </p:stCondLst>
                                        </p:cTn>
                                        <p:tgtEl>
                                          <p:spTgt spid="14"/>
                                        </p:tgtEl>
                                        <p:attrNameLst>
                                          <p:attrName>style.visibility</p:attrName>
                                        </p:attrNameLst>
                                      </p:cBhvr>
                                      <p:to>
                                        <p:strVal val="visible"/>
                                      </p:to>
                                    </p:set>
                                    <p:animEffect transition="in" filter="wipe(down)">
                                      <p:cBhvr>
                                        <p:cTn id="65" dur="500"/>
                                        <p:tgtEl>
                                          <p:spTgt spid="14"/>
                                        </p:tgtEl>
                                      </p:cBhvr>
                                    </p:animEffec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13"/>
                                        </p:tgtEl>
                                        <p:attrNameLst>
                                          <p:attrName>style.visibility</p:attrName>
                                        </p:attrNameLst>
                                      </p:cBhvr>
                                      <p:to>
                                        <p:strVal val="visible"/>
                                      </p:to>
                                    </p:set>
                                    <p:animEffect transition="in" filter="wipe(down)">
                                      <p:cBhvr>
                                        <p:cTn id="7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animBg="1"/>
      <p:bldP spid="7" grpId="0" animBg="1"/>
      <p:bldP spid="8" grpId="0" animBg="1"/>
      <p:bldP spid="10" grpId="0"/>
      <p:bldP spid="11" grpId="0" animBg="1"/>
      <p:bldP spid="12" grpId="0" animBg="1"/>
      <p:bldP spid="13" grpId="0" animBg="1"/>
      <p:bldP spid="14" grpId="0" animBg="1"/>
      <p:bldP spid="15" grpId="0" animBg="1"/>
      <p:bldP spid="16" grpId="0" animBg="1"/>
      <p:bldP spid="1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43B51A0-BCA4-4D24-96A4-435B93448240}"/>
              </a:ext>
            </a:extLst>
          </p:cNvPr>
          <p:cNvSpPr txBox="1"/>
          <p:nvPr/>
        </p:nvSpPr>
        <p:spPr>
          <a:xfrm>
            <a:off x="1126436" y="1091828"/>
            <a:ext cx="10270434" cy="3136243"/>
          </a:xfrm>
          <a:prstGeom prst="rect">
            <a:avLst/>
          </a:prstGeom>
          <a:noFill/>
        </p:spPr>
        <p:txBody>
          <a:bodyPr wrap="square">
            <a:spAutoFit/>
          </a:bodyPr>
          <a:lstStyle/>
          <a:p>
            <a:pPr marL="0" marR="0" algn="ctr" rtl="1">
              <a:lnSpc>
                <a:spcPct val="115000"/>
              </a:lnSpc>
              <a:spcBef>
                <a:spcPts val="0"/>
              </a:spcBef>
              <a:spcAft>
                <a:spcPts val="0"/>
              </a:spcAft>
            </a:pPr>
            <a:r>
              <a:rPr lang="ar-SA" sz="3200" b="1" dirty="0">
                <a:solidFill>
                  <a:srgbClr val="FF0000"/>
                </a:solidFill>
                <a:effectLst/>
                <a:latin typeface="Calibri" panose="020F0502020204030204" pitchFamily="34" charset="0"/>
                <a:ea typeface="Calibri" panose="020F0502020204030204" pitchFamily="34" charset="0"/>
                <a:cs typeface="Arial" panose="020B0604020202020204" pitchFamily="34" charset="0"/>
              </a:rPr>
              <a:t>البيئة التسويقة ونظام المعلومات</a:t>
            </a:r>
            <a:br>
              <a:rPr lang="fr-FR" sz="1800" b="1" dirty="0">
                <a:solidFill>
                  <a:srgbClr val="222222"/>
                </a:solidFill>
                <a:effectLst/>
                <a:latin typeface="Arial" panose="020B0604020202020204" pitchFamily="34" charset="0"/>
                <a:ea typeface="Calibri" panose="020F0502020204030204" pitchFamily="34" charset="0"/>
                <a:cs typeface="Arial" panose="020B0604020202020204" pitchFamily="34" charset="0"/>
              </a:rPr>
            </a:br>
            <a:r>
              <a:rPr lang="ar-SA" sz="2000" b="1" dirty="0">
                <a:effectLst/>
                <a:latin typeface="Calibri" panose="020F0502020204030204" pitchFamily="34" charset="0"/>
                <a:ea typeface="Calibri" panose="020F0502020204030204" pitchFamily="34" charset="0"/>
                <a:cs typeface="Arial" panose="020B0604020202020204" pitchFamily="34" charset="0"/>
              </a:rPr>
              <a:t>تحتاج المؤسسة الإقتصادية إلى المعلومات في مختلف مراحل مشروعاتها، سواء في بداية المشروع أو خلاله أو عند مواجهة مشكلة تسويقية. ولتفادي الأخطاء في استغلال المعلومات، على المؤسسة تجميع كما هائلا من هذه المعلومات وفق نظام المعلومات التسويقية، حيث بفضله يقوم مدير التسويق باتخاذ كثير من القرارات المتعلقة بالسعر، الإعلان، الترويج، التوزيع، البيع و المنتوج، وبفضله أيضا يستطيع وضع خطة تسويقية و تقييم قراراته والنتائج المتوصل إليها</a:t>
            </a:r>
            <a:r>
              <a:rPr lang="fr-FR" sz="2000" b="1" dirty="0">
                <a:effectLst/>
                <a:latin typeface="Arial" panose="020B0604020202020204" pitchFamily="34" charset="0"/>
                <a:ea typeface="Calibri" panose="020F0502020204030204" pitchFamily="34" charset="0"/>
                <a:cs typeface="Arial" panose="020B0604020202020204" pitchFamily="34" charset="0"/>
              </a:rPr>
              <a:t>.</a:t>
            </a:r>
            <a:br>
              <a:rPr lang="fr-FR" sz="2000" b="1" dirty="0">
                <a:effectLst/>
                <a:latin typeface="Arial" panose="020B0604020202020204" pitchFamily="34" charset="0"/>
                <a:ea typeface="Calibri" panose="020F0502020204030204" pitchFamily="34" charset="0"/>
                <a:cs typeface="Arial" panose="020B0604020202020204" pitchFamily="34" charset="0"/>
              </a:rPr>
            </a:br>
            <a:r>
              <a:rPr lang="ar-SA" sz="2000" b="1" dirty="0">
                <a:effectLst/>
                <a:latin typeface="Calibri" panose="020F0502020204030204" pitchFamily="34" charset="0"/>
                <a:ea typeface="Calibri" panose="020F0502020204030204" pitchFamily="34" charset="0"/>
                <a:cs typeface="Arial" panose="020B0604020202020204" pitchFamily="34" charset="0"/>
              </a:rPr>
              <a:t>يرتكز نظام المعلومات التسويقية على مجموعة متنوعة من البيانات  التي يستمدها من البيئة التسويقية المحيطة به ، حيث تعد هذه البيئة مصدرا هاما و أساسيا لتلك البيانات .و تتكون البيئة التسويقية من مجموعة من العناصر التي تمثل مصدرا للبيانات يمكن ترجمتها والإستفادة منها من اجل تحقيق أهداف المؤسسة</a:t>
            </a:r>
            <a:r>
              <a:rPr lang="fr-FR" sz="2000" b="1" dirty="0">
                <a:effectLst/>
                <a:latin typeface="Arial" panose="020B0604020202020204" pitchFamily="34" charset="0"/>
                <a:ea typeface="Calibri" panose="020F0502020204030204" pitchFamily="34" charset="0"/>
                <a:cs typeface="Arial" panose="020B0604020202020204" pitchFamily="34" charset="0"/>
              </a:rPr>
              <a:t>.</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230830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CACF19A-3B58-42B0-B225-2B500B04D610}"/>
              </a:ext>
            </a:extLst>
          </p:cNvPr>
          <p:cNvSpPr txBox="1"/>
          <p:nvPr/>
        </p:nvSpPr>
        <p:spPr>
          <a:xfrm>
            <a:off x="2319131" y="865497"/>
            <a:ext cx="9872869" cy="1418850"/>
          </a:xfrm>
          <a:prstGeom prst="rect">
            <a:avLst/>
          </a:prstGeom>
          <a:noFill/>
        </p:spPr>
        <p:txBody>
          <a:bodyPr wrap="square">
            <a:spAutoFit/>
          </a:bodyPr>
          <a:lstStyle/>
          <a:p>
            <a:pPr marL="0" marR="0" algn="r" rtl="1">
              <a:lnSpc>
                <a:spcPct val="115000"/>
              </a:lnSpc>
              <a:spcBef>
                <a:spcPts val="0"/>
              </a:spcBef>
              <a:spcAft>
                <a:spcPts val="0"/>
              </a:spcAft>
              <a:tabLst>
                <a:tab pos="2880360" algn="ctr"/>
                <a:tab pos="5760720" algn="r"/>
              </a:tabLst>
            </a:pPr>
            <a:r>
              <a:rPr lang="ar-SA" sz="2800" b="1" u="sng" dirty="0">
                <a:solidFill>
                  <a:srgbClr val="0000FF"/>
                </a:solidFill>
                <a:effectLst/>
                <a:latin typeface="Calibri" panose="020F0502020204030204" pitchFamily="34" charset="0"/>
                <a:ea typeface="Calibri" panose="020F0502020204030204" pitchFamily="34" charset="0"/>
                <a:cs typeface="Arial" panose="020B0604020202020204" pitchFamily="34" charset="0"/>
              </a:rPr>
              <a:t>التعريف </a:t>
            </a:r>
            <a:r>
              <a:rPr lang="ar-SA" sz="2800" b="1" u="sng">
                <a:solidFill>
                  <a:srgbClr val="0000FF"/>
                </a:solidFill>
                <a:effectLst/>
                <a:latin typeface="Calibri" panose="020F0502020204030204" pitchFamily="34" charset="0"/>
                <a:ea typeface="Calibri" panose="020F0502020204030204" pitchFamily="34" charset="0"/>
                <a:cs typeface="Arial" panose="020B0604020202020204" pitchFamily="34" charset="0"/>
              </a:rPr>
              <a:t>بالمؤسسة</a:t>
            </a:r>
            <a:r>
              <a:rPr lang="ar-SA" sz="2800" b="1">
                <a:solidFill>
                  <a:srgbClr val="0000FF"/>
                </a:solidFill>
                <a:effectLst/>
                <a:latin typeface="Calibri" panose="020F0502020204030204" pitchFamily="34" charset="0"/>
                <a:ea typeface="Calibri" panose="020F0502020204030204" pitchFamily="34"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b="1" dirty="0">
                <a:effectLst/>
                <a:ea typeface="Calibri" panose="020F0502020204030204" pitchFamily="34" charset="0"/>
                <a:cs typeface="Arial" panose="020B0604020202020204" pitchFamily="34" charset="0"/>
              </a:rPr>
              <a:t>قديلة” هي العلامة التجارية لشركة إنتاج المياه المعدنية الطبيعية أنشأت هذه المؤسسة من طرف أعضاء المجلس الشعبي لولاية بسكرة، حيث انطلقت العملية الإنتاجية بها سنة 1987 وقدرت طاقتها الإنتاجية بما يقارب 24000 قارورة في اليوم، وبها 407عامل، لا توجد شركات فرعية لها، ومن ناحية الموقع الجغرافي هي تقع على الطريق الوطني رقم 87 قديلة بلدية جمورة</a:t>
            </a:r>
            <a:endParaRPr lang="en-US" dirty="0"/>
          </a:p>
        </p:txBody>
      </p:sp>
      <p:sp>
        <p:nvSpPr>
          <p:cNvPr id="5" name="TextBox 4">
            <a:extLst>
              <a:ext uri="{FF2B5EF4-FFF2-40B4-BE49-F238E27FC236}">
                <a16:creationId xmlns:a16="http://schemas.microsoft.com/office/drawing/2014/main" id="{461FAEEA-011C-4BA4-8562-31F13ED9E030}"/>
              </a:ext>
            </a:extLst>
          </p:cNvPr>
          <p:cNvSpPr txBox="1"/>
          <p:nvPr/>
        </p:nvSpPr>
        <p:spPr>
          <a:xfrm>
            <a:off x="3157331" y="2284347"/>
            <a:ext cx="8915399" cy="1517660"/>
          </a:xfrm>
          <a:prstGeom prst="rect">
            <a:avLst/>
          </a:prstGeom>
          <a:noFill/>
        </p:spPr>
        <p:txBody>
          <a:bodyPr wrap="square">
            <a:spAutoFit/>
          </a:bodyPr>
          <a:lstStyle/>
          <a:p>
            <a:pPr marL="0" marR="0" algn="r" rtl="1">
              <a:lnSpc>
                <a:spcPct val="115000"/>
              </a:lnSpc>
              <a:spcBef>
                <a:spcPts val="0"/>
              </a:spcBef>
              <a:spcAft>
                <a:spcPts val="0"/>
              </a:spcAft>
            </a:pPr>
            <a:r>
              <a:rPr lang="ar-SA" sz="2800" b="1" u="sng" dirty="0">
                <a:solidFill>
                  <a:srgbClr val="0000FF"/>
                </a:solidFill>
                <a:effectLst/>
                <a:latin typeface="Calibri" panose="020F0502020204030204" pitchFamily="34" charset="0"/>
                <a:ea typeface="Calibri" panose="020F0502020204030204" pitchFamily="34" charset="0"/>
                <a:cs typeface="Arial" panose="020B0604020202020204" pitchFamily="34" charset="0"/>
              </a:rPr>
              <a:t>نوع السوق</a:t>
            </a:r>
            <a:r>
              <a:rPr lang="ar-SA" sz="2800" b="1" dirty="0">
                <a:solidFill>
                  <a:srgbClr val="0000FF"/>
                </a:solidFill>
                <a:effectLst/>
                <a:latin typeface="Calibri" panose="020F0502020204030204" pitchFamily="34" charset="0"/>
                <a:ea typeface="Calibri" panose="020F0502020204030204" pitchFamily="34"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marR="0" algn="r" rtl="1" fontAlgn="base">
              <a:lnSpc>
                <a:spcPct val="115000"/>
              </a:lnSpc>
              <a:spcBef>
                <a:spcPts val="0"/>
              </a:spcBef>
              <a:spcAft>
                <a:spcPts val="0"/>
              </a:spcAft>
            </a:pPr>
            <a:r>
              <a:rPr lang="ar-SA" sz="1800" b="1"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سوق المنافسة الكاملة او سوق المنافسة التامة هي هيكل السوق الذي تقدم فيه العديد من الشركات منتجاً متجانساً (متشابهاً). ولأن هناك حرية دخول وخروج ومعلومات مثالية، ستحقق الشركات أرباحاً عادية وستظل الأسعار منخفضة بسبب الضغوط التنافسية.</a:t>
            </a:r>
            <a:endParaRPr lang="en-US" sz="1600" dirty="0">
              <a:effectLst/>
              <a:latin typeface="Times New Roman" panose="02020603050405020304" pitchFamily="18" charset="0"/>
              <a:ea typeface="Times New Roman" panose="02020603050405020304" pitchFamily="18" charset="0"/>
            </a:endParaRPr>
          </a:p>
        </p:txBody>
      </p:sp>
      <p:sp>
        <p:nvSpPr>
          <p:cNvPr id="7" name="TextBox 6">
            <a:extLst>
              <a:ext uri="{FF2B5EF4-FFF2-40B4-BE49-F238E27FC236}">
                <a16:creationId xmlns:a16="http://schemas.microsoft.com/office/drawing/2014/main" id="{40B07879-6E80-4534-AE8F-1E8601936318}"/>
              </a:ext>
            </a:extLst>
          </p:cNvPr>
          <p:cNvSpPr txBox="1"/>
          <p:nvPr/>
        </p:nvSpPr>
        <p:spPr>
          <a:xfrm>
            <a:off x="1921565" y="3802007"/>
            <a:ext cx="10270435" cy="2291397"/>
          </a:xfrm>
          <a:prstGeom prst="rect">
            <a:avLst/>
          </a:prstGeom>
          <a:noFill/>
        </p:spPr>
        <p:txBody>
          <a:bodyPr wrap="square">
            <a:spAutoFit/>
          </a:bodyPr>
          <a:lstStyle/>
          <a:p>
            <a:pPr marL="0" marR="0" algn="r" rtl="1">
              <a:lnSpc>
                <a:spcPct val="115000"/>
              </a:lnSpc>
              <a:spcBef>
                <a:spcPts val="0"/>
              </a:spcBef>
              <a:spcAft>
                <a:spcPts val="0"/>
              </a:spcAft>
            </a:pPr>
            <a:r>
              <a:rPr lang="ar-SA" sz="2800" b="1" u="sng" dirty="0">
                <a:solidFill>
                  <a:srgbClr val="0000FF"/>
                </a:solidFill>
                <a:effectLst/>
                <a:latin typeface="Calibri" panose="020F0502020204030204" pitchFamily="34" charset="0"/>
                <a:ea typeface="Calibri" panose="020F0502020204030204" pitchFamily="34" charset="0"/>
                <a:cs typeface="Arial" panose="020B0604020202020204" pitchFamily="34" charset="0"/>
              </a:rPr>
              <a:t>درجة التركيز في الصناعة</a:t>
            </a:r>
            <a:r>
              <a:rPr lang="ar-SA" sz="2800" b="1" dirty="0">
                <a:solidFill>
                  <a:srgbClr val="0000FF"/>
                </a:solidFill>
                <a:effectLst/>
                <a:latin typeface="Calibri" panose="020F0502020204030204" pitchFamily="34" charset="0"/>
                <a:ea typeface="Calibri" panose="020F0502020204030204" pitchFamily="34" charset="0"/>
                <a:cs typeface="Arial" panose="020B0604020202020204" pitchFamily="34" charset="0"/>
              </a:rPr>
              <a:t>:</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algn="r" rtl="1"/>
            <a:r>
              <a:rPr lang="ar-SA" sz="1800" b="1" dirty="0">
                <a:effectLst/>
                <a:ea typeface="Calibri" panose="020F0502020204030204" pitchFamily="34" charset="0"/>
                <a:cs typeface="Arial" panose="020B0604020202020204" pitchFamily="34" charset="0"/>
              </a:rPr>
              <a:t>جودة المنتوج، الثقة والشفافية مع الزبائن وكذلك التفاني في خدمة المستهلك من عوامل نجاحنا، ثم لا يخفى عليكم أن “قديلة” هي الشركة الوحيدة في الجزائر التي تملك هذا التنوع في الأحجام لديها تشكيلة كاملة من 0,33 سل إلى 2 لتر، وهي أول من أنتج قارورات بسعة 0.33 سل لتمويل شركات الطيران بداية بالخطوط الجوية الجزائرية وحاليا شركة طيران الطاسيلي، و”قديلة” كذلك من الأوائل في تموين الرئاسة والوزارات وهو ما يؤكد جودتها</a:t>
            </a:r>
            <a:endParaRPr lang="ar-DZ" sz="1800" b="1" dirty="0">
              <a:effectLst/>
              <a:ea typeface="Calibri" panose="020F0502020204030204" pitchFamily="34" charset="0"/>
              <a:cs typeface="Arial" panose="020B0604020202020204" pitchFamily="34" charset="0"/>
            </a:endParaRPr>
          </a:p>
          <a:p>
            <a:pPr algn="r" rtl="1"/>
            <a:r>
              <a:rPr lang="ar-DZ" b="1" dirty="0">
                <a:cs typeface="Arial" panose="020B0604020202020204" pitchFamily="34" charset="0"/>
              </a:rPr>
              <a:t>بالاضافة الى </a:t>
            </a:r>
            <a:r>
              <a:rPr lang="ar-SA" sz="1800" b="1" dirty="0">
                <a:effectLst/>
                <a:latin typeface="Calibri" panose="020F0502020204030204" pitchFamily="34" charset="0"/>
                <a:ea typeface="Calibri" panose="020F0502020204030204" pitchFamily="34" charset="0"/>
                <a:cs typeface="Arial" panose="020B0604020202020204" pitchFamily="34" charset="0"/>
              </a:rPr>
              <a:t>التركيز على البحث والدراسات المعمقة والقيام بعمليات صبر الآراء لتحديد تطلعات الزبون قبل الإقبال على أي مشروع.</a:t>
            </a: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algn="r" rtl="1"/>
            <a:endParaRPr lang="en-US" dirty="0"/>
          </a:p>
        </p:txBody>
      </p:sp>
      <p:sp>
        <p:nvSpPr>
          <p:cNvPr id="9" name="Scroll: Horizontal 8">
            <a:extLst>
              <a:ext uri="{FF2B5EF4-FFF2-40B4-BE49-F238E27FC236}">
                <a16:creationId xmlns:a16="http://schemas.microsoft.com/office/drawing/2014/main" id="{F9075E9B-5D36-42A1-83C9-8607974C1D46}"/>
              </a:ext>
            </a:extLst>
          </p:cNvPr>
          <p:cNvSpPr/>
          <p:nvPr/>
        </p:nvSpPr>
        <p:spPr>
          <a:xfrm>
            <a:off x="2703443" y="0"/>
            <a:ext cx="6347791" cy="901147"/>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DZ" sz="3600" dirty="0"/>
              <a:t>الدراسة الميدانية "قديلة"</a:t>
            </a:r>
            <a:endParaRPr lang="en-US" sz="3600" dirty="0"/>
          </a:p>
        </p:txBody>
      </p:sp>
    </p:spTree>
    <p:extLst>
      <p:ext uri="{BB962C8B-B14F-4D97-AF65-F5344CB8AC3E}">
        <p14:creationId xmlns:p14="http://schemas.microsoft.com/office/powerpoint/2010/main" val="318950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Effect transition="in" filter="fade">
                                      <p:cBhvr>
                                        <p:cTn id="20" dur="1000"/>
                                        <p:tgtEl>
                                          <p:spTgt spid="5">
                                            <p:txEl>
                                              <p:pRg st="1" end="1"/>
                                            </p:txEl>
                                          </p:spTgt>
                                        </p:tgtEl>
                                      </p:cBhvr>
                                    </p:animEffect>
                                    <p:anim calcmode="lin" valueType="num">
                                      <p:cBhvr>
                                        <p:cTn id="21"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1000"/>
                                        <p:tgtEl>
                                          <p:spTgt spid="7"/>
                                        </p:tgtEl>
                                      </p:cBhvr>
                                    </p:animEffect>
                                    <p:anim calcmode="lin" valueType="num">
                                      <p:cBhvr>
                                        <p:cTn id="28" dur="1000" fill="hold"/>
                                        <p:tgtEl>
                                          <p:spTgt spid="7"/>
                                        </p:tgtEl>
                                        <p:attrNameLst>
                                          <p:attrName>ppt_x</p:attrName>
                                        </p:attrNameLst>
                                      </p:cBhvr>
                                      <p:tavLst>
                                        <p:tav tm="0">
                                          <p:val>
                                            <p:strVal val="#ppt_x"/>
                                          </p:val>
                                        </p:tav>
                                        <p:tav tm="100000">
                                          <p:val>
                                            <p:strVal val="#ppt_x"/>
                                          </p:val>
                                        </p:tav>
                                      </p:tavLst>
                                    </p:anim>
                                    <p:anim calcmode="lin" valueType="num">
                                      <p:cBhvr>
                                        <p:cTn id="2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243</TotalTime>
  <Words>1513</Words>
  <Application>Microsoft Office PowerPoint</Application>
  <PresentationFormat>شاشة عريضة</PresentationFormat>
  <Paragraphs>142</Paragraphs>
  <Slides>18</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1</vt:i4>
      </vt:variant>
      <vt:variant>
        <vt:lpstr>عناوين الشرائح</vt:lpstr>
      </vt:variant>
      <vt:variant>
        <vt:i4>18</vt:i4>
      </vt:variant>
    </vt:vector>
  </HeadingPairs>
  <TitlesOfParts>
    <vt:vector size="26" baseType="lpstr">
      <vt:lpstr>Arial</vt:lpstr>
      <vt:lpstr>Calibri</vt:lpstr>
      <vt:lpstr>Lucida Sans Unicode</vt:lpstr>
      <vt:lpstr>Times New Roman</vt:lpstr>
      <vt:lpstr>Verdana</vt:lpstr>
      <vt:lpstr>Wingdings 2</vt:lpstr>
      <vt:lpstr>Wingdings 3</vt:lpstr>
      <vt:lpstr>Rotonde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Abdou Tchawder</dc:creator>
  <cp:lastModifiedBy>hecini ibtissem</cp:lastModifiedBy>
  <cp:revision>11</cp:revision>
  <dcterms:created xsi:type="dcterms:W3CDTF">2022-03-22T12:34:26Z</dcterms:created>
  <dcterms:modified xsi:type="dcterms:W3CDTF">2022-03-22T21:39:57Z</dcterms:modified>
</cp:coreProperties>
</file>