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12/31/2021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12/31/2021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12/31/2021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12/31/2021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12/31/2021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34FD3C3E-02EC-AF46-B643-501CD6393535}"/>
              </a:ext>
            </a:extLst>
          </p:cNvPr>
          <p:cNvSpPr txBox="1">
            <a:spLocks/>
          </p:cNvSpPr>
          <p:nvPr/>
        </p:nvSpPr>
        <p:spPr>
          <a:xfrm>
            <a:off x="1867895" y="-12989"/>
            <a:ext cx="9279117" cy="2660295"/>
          </a:xfrm>
          <a:prstGeom prst="rect">
            <a:avLst/>
          </a:prstGeom>
          <a:noFill/>
          <a:ln w="9525">
            <a:solidFill>
              <a:schemeClr val="accent3"/>
            </a:solidFill>
            <a:miter lim="800000"/>
            <a:headEnd/>
            <a:tailEnd/>
          </a:ln>
          <a:effectLst/>
        </p:spPr>
        <p:txBody>
          <a:bodyPr vert="horz" lIns="91440" tIns="45720" rIns="91440" bIns="45720" rtlCol="0" anchor="ctr">
            <a:normAutofit fontScale="92500" lnSpcReduction="100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rtl="1"/>
            <a:br>
              <a:rPr lang="fr-FR" b="1">
                <a:latin typeface="Arabic Typesetting" pitchFamily="66" charset="-78"/>
                <a:cs typeface="Arabic Typesetting" pitchFamily="66" charset="-78"/>
              </a:rPr>
            </a:br>
            <a:r>
              <a:rPr lang="ar-DZ" sz="3600" b="1">
                <a:latin typeface="Arabic Typesetting" pitchFamily="66" charset="-78"/>
                <a:cs typeface="Arabic Typesetting" pitchFamily="66" charset="-78"/>
              </a:rPr>
              <a:t>وزارة التعليم العالي والبحث العلمي</a:t>
            </a:r>
            <a:br>
              <a:rPr lang="ar-DZ" sz="3600" b="1">
                <a:latin typeface="Arabic Typesetting" pitchFamily="66" charset="-78"/>
                <a:cs typeface="Arabic Typesetting" pitchFamily="66" charset="-78"/>
              </a:rPr>
            </a:br>
            <a:r>
              <a:rPr lang="ar-DZ" sz="3600" b="1">
                <a:latin typeface="Arabic Typesetting" pitchFamily="66" charset="-78"/>
                <a:cs typeface="Arabic Typesetting" pitchFamily="66" charset="-78"/>
              </a:rPr>
              <a:t>جامعة محمد خيضر بسكرة</a:t>
            </a:r>
            <a:br>
              <a:rPr lang="ar-DZ" sz="3600" b="1">
                <a:latin typeface="Arabic Typesetting" pitchFamily="66" charset="-78"/>
                <a:cs typeface="Arabic Typesetting" pitchFamily="66" charset="-78"/>
              </a:rPr>
            </a:br>
            <a:r>
              <a:rPr lang="ar-DZ" sz="3600" b="1">
                <a:latin typeface="Arabic Typesetting" pitchFamily="66" charset="-78"/>
                <a:cs typeface="Arabic Typesetting" pitchFamily="66" charset="-78"/>
              </a:rPr>
              <a:t>كلية العلوم الاقتصادية والتجارية وعلوم التسيير</a:t>
            </a:r>
            <a:br>
              <a:rPr lang="ar-DZ" sz="3600" b="1">
                <a:latin typeface="Arabic Typesetting" pitchFamily="66" charset="-78"/>
                <a:cs typeface="Arabic Typesetting" pitchFamily="66" charset="-78"/>
              </a:rPr>
            </a:br>
            <a:r>
              <a:rPr lang="ar-DZ" sz="3600" b="1">
                <a:latin typeface="Arabic Typesetting" pitchFamily="66" charset="-78"/>
                <a:cs typeface="Arabic Typesetting" pitchFamily="66" charset="-78"/>
              </a:rPr>
              <a:t>قسم علوم التسيير                                                                             </a:t>
            </a:r>
            <a:endParaRPr lang="fr-FR" dirty="0"/>
          </a:p>
        </p:txBody>
      </p:sp>
      <p:pic>
        <p:nvPicPr>
          <p:cNvPr id="9" name="Image 8">
            <a:extLst>
              <a:ext uri="{FF2B5EF4-FFF2-40B4-BE49-F238E27FC236}">
                <a16:creationId xmlns:a16="http://schemas.microsoft.com/office/drawing/2014/main" id="{820BD1FB-7745-864A-8AB4-C7D4B6BC6A59}"/>
              </a:ext>
            </a:extLst>
          </p:cNvPr>
          <p:cNvPicPr/>
          <p:nvPr/>
        </p:nvPicPr>
        <p:blipFill>
          <a:blip r:embed="rId2"/>
          <a:srcRect/>
          <a:stretch>
            <a:fillRect/>
          </a:stretch>
        </p:blipFill>
        <p:spPr bwMode="auto">
          <a:xfrm flipH="1" flipV="1">
            <a:off x="2160139" y="960946"/>
            <a:ext cx="940190" cy="1065494"/>
          </a:xfrm>
          <a:prstGeom prst="rect">
            <a:avLst/>
          </a:prstGeom>
          <a:noFill/>
          <a:ln w="9525">
            <a:noFill/>
            <a:miter lim="800000"/>
            <a:headEnd/>
            <a:tailEnd/>
          </a:ln>
        </p:spPr>
      </p:pic>
      <p:pic>
        <p:nvPicPr>
          <p:cNvPr id="12" name="Image 11">
            <a:extLst>
              <a:ext uri="{FF2B5EF4-FFF2-40B4-BE49-F238E27FC236}">
                <a16:creationId xmlns:a16="http://schemas.microsoft.com/office/drawing/2014/main" id="{3AB9A910-1F19-4840-BBDF-AB2504ABECBD}"/>
              </a:ext>
            </a:extLst>
          </p:cNvPr>
          <p:cNvPicPr/>
          <p:nvPr/>
        </p:nvPicPr>
        <p:blipFill>
          <a:blip r:embed="rId2"/>
          <a:srcRect/>
          <a:stretch>
            <a:fillRect/>
          </a:stretch>
        </p:blipFill>
        <p:spPr bwMode="auto">
          <a:xfrm flipH="1" flipV="1">
            <a:off x="10031861" y="885179"/>
            <a:ext cx="940190" cy="1065494"/>
          </a:xfrm>
          <a:prstGeom prst="rect">
            <a:avLst/>
          </a:prstGeom>
          <a:noFill/>
          <a:ln w="9525">
            <a:noFill/>
            <a:miter lim="800000"/>
            <a:headEnd/>
            <a:tailEnd/>
          </a:ln>
        </p:spPr>
      </p:pic>
      <p:sp>
        <p:nvSpPr>
          <p:cNvPr id="15" name="TextBox 5">
            <a:extLst>
              <a:ext uri="{FF2B5EF4-FFF2-40B4-BE49-F238E27FC236}">
                <a16:creationId xmlns:a16="http://schemas.microsoft.com/office/drawing/2014/main" id="{DFEF1E88-FB03-FD45-B3EB-6AE11F2D036E}"/>
              </a:ext>
            </a:extLst>
          </p:cNvPr>
          <p:cNvSpPr txBox="1"/>
          <p:nvPr/>
        </p:nvSpPr>
        <p:spPr>
          <a:xfrm rot="10800000" flipV="1">
            <a:off x="1122116" y="2903351"/>
            <a:ext cx="10258986" cy="400110"/>
          </a:xfrm>
          <a:prstGeom prst="rect">
            <a:avLst/>
          </a:prstGeom>
          <a:noFill/>
        </p:spPr>
        <p:txBody>
          <a:bodyPr wrap="square"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r>
              <a:rPr lang="en-US" b="1"/>
              <a:t> -  </a:t>
            </a:r>
            <a:r>
              <a:rPr lang="en-US" sz="2000" b="1"/>
              <a:t>مقياس :</a:t>
            </a:r>
            <a:r>
              <a:rPr lang="fr-FR" sz="2000" b="1"/>
              <a:t> </a:t>
            </a:r>
            <a:r>
              <a:rPr lang="en-US" sz="2000" b="1"/>
              <a:t>الإدارة الدولية للموارد البشرية</a:t>
            </a:r>
            <a:r>
              <a:rPr lang="fr-FR" sz="2000" b="1"/>
              <a:t>                              </a:t>
            </a:r>
            <a:r>
              <a:rPr lang="en-US" sz="2000" b="1"/>
              <a:t>     </a:t>
            </a:r>
            <a:r>
              <a:rPr lang="fr-FR" sz="2000" b="1"/>
              <a:t>                                         الفوج : </a:t>
            </a:r>
            <a:r>
              <a:rPr lang="en-US" sz="2000" b="1"/>
              <a:t>2  </a:t>
            </a:r>
            <a:r>
              <a:rPr lang="fr-FR" sz="2000" b="1"/>
              <a:t> </a:t>
            </a:r>
            <a:endParaRPr lang="en-US" sz="2000" b="1"/>
          </a:p>
        </p:txBody>
      </p:sp>
      <p:sp>
        <p:nvSpPr>
          <p:cNvPr id="18" name="Organigramme : Terminateur 17">
            <a:extLst>
              <a:ext uri="{FF2B5EF4-FFF2-40B4-BE49-F238E27FC236}">
                <a16:creationId xmlns:a16="http://schemas.microsoft.com/office/drawing/2014/main" id="{198CDE08-786A-6E42-8500-DCE75C91AA70}"/>
              </a:ext>
            </a:extLst>
          </p:cNvPr>
          <p:cNvSpPr/>
          <p:nvPr/>
        </p:nvSpPr>
        <p:spPr>
          <a:xfrm>
            <a:off x="2803430" y="3438381"/>
            <a:ext cx="8292299" cy="1138773"/>
          </a:xfrm>
          <a:prstGeom prst="flowChartTerminator">
            <a:avLst/>
          </a:prstGeom>
          <a:solidFill>
            <a:schemeClr val="accent6"/>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4000"/>
              <a:t>ادارة التنوع الثقافي و التواصل بين الثقافات</a:t>
            </a:r>
            <a:endParaRPr lang="fr-FR" sz="4000"/>
          </a:p>
        </p:txBody>
      </p:sp>
      <p:sp>
        <p:nvSpPr>
          <p:cNvPr id="2" name="Arrow: Chevron 9">
            <a:extLst>
              <a:ext uri="{FF2B5EF4-FFF2-40B4-BE49-F238E27FC236}">
                <a16:creationId xmlns:a16="http://schemas.microsoft.com/office/drawing/2014/main" id="{4D50352A-27F1-934D-8DBE-60FC4B8C5A1A}"/>
              </a:ext>
            </a:extLst>
          </p:cNvPr>
          <p:cNvSpPr/>
          <p:nvPr/>
        </p:nvSpPr>
        <p:spPr>
          <a:xfrm rot="10800000">
            <a:off x="10501956" y="4998918"/>
            <a:ext cx="1187547" cy="1138772"/>
          </a:xfrm>
          <a:prstGeom prst="chevron">
            <a:avLst>
              <a:gd name="adj" fmla="val 4355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3" name="Arrow: Chevron 9">
            <a:extLst>
              <a:ext uri="{FF2B5EF4-FFF2-40B4-BE49-F238E27FC236}">
                <a16:creationId xmlns:a16="http://schemas.microsoft.com/office/drawing/2014/main" id="{D8195649-AA7A-0440-9FFD-7BC45875EF92}"/>
              </a:ext>
            </a:extLst>
          </p:cNvPr>
          <p:cNvSpPr/>
          <p:nvPr/>
        </p:nvSpPr>
        <p:spPr>
          <a:xfrm rot="10800000">
            <a:off x="3090050" y="4998919"/>
            <a:ext cx="1187547" cy="1138772"/>
          </a:xfrm>
          <a:prstGeom prst="chevron">
            <a:avLst>
              <a:gd name="adj" fmla="val 4355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 name="TextBox 23">
            <a:extLst>
              <a:ext uri="{FF2B5EF4-FFF2-40B4-BE49-F238E27FC236}">
                <a16:creationId xmlns:a16="http://schemas.microsoft.com/office/drawing/2014/main" id="{67831483-AB1B-F64B-A6E5-7FF8DCC6A295}"/>
              </a:ext>
            </a:extLst>
          </p:cNvPr>
          <p:cNvSpPr txBox="1"/>
          <p:nvPr/>
        </p:nvSpPr>
        <p:spPr>
          <a:xfrm>
            <a:off x="8549435" y="4998918"/>
            <a:ext cx="2214144" cy="1200329"/>
          </a:xfrm>
          <a:prstGeom prst="rect">
            <a:avLst/>
          </a:prstGeom>
          <a:noFill/>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rtl="1"/>
            <a:r>
              <a:rPr lang="en-US" b="1"/>
              <a:t>من اعداد</a:t>
            </a:r>
            <a:r>
              <a:rPr lang="en-US"/>
              <a:t> : </a:t>
            </a:r>
          </a:p>
          <a:p>
            <a:pPr algn="ctr" rtl="1"/>
            <a:r>
              <a:rPr lang="en-US" b="1"/>
              <a:t>دحمان عصام </a:t>
            </a:r>
          </a:p>
          <a:p>
            <a:pPr algn="ctr" rtl="1"/>
            <a:r>
              <a:rPr lang="en-US" b="1"/>
              <a:t>رواحنة يعقوب</a:t>
            </a:r>
          </a:p>
          <a:p>
            <a:pPr algn="ctr" rtl="1"/>
            <a:r>
              <a:rPr lang="en-US" b="1"/>
              <a:t>خزاني محمد فارس</a:t>
            </a:r>
          </a:p>
        </p:txBody>
      </p:sp>
      <p:sp>
        <p:nvSpPr>
          <p:cNvPr id="5" name="TextBox 24">
            <a:extLst>
              <a:ext uri="{FF2B5EF4-FFF2-40B4-BE49-F238E27FC236}">
                <a16:creationId xmlns:a16="http://schemas.microsoft.com/office/drawing/2014/main" id="{FC07F070-3819-6045-BB1F-0158573204FE}"/>
              </a:ext>
            </a:extLst>
          </p:cNvPr>
          <p:cNvSpPr txBox="1"/>
          <p:nvPr/>
        </p:nvSpPr>
        <p:spPr>
          <a:xfrm>
            <a:off x="1116628" y="5275917"/>
            <a:ext cx="2413544" cy="923330"/>
          </a:xfrm>
          <a:prstGeom prst="rect">
            <a:avLst/>
          </a:prstGeom>
          <a:noFill/>
        </p:spPr>
        <p:txBody>
          <a:bodyPr wrap="square" rtlCol="0" anchor="b">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rtl="1"/>
            <a:r>
              <a:rPr lang="en-US" b="1"/>
              <a:t>تحت اشراف : </a:t>
            </a:r>
          </a:p>
          <a:p>
            <a:pPr algn="ctr" rtl="1"/>
            <a:r>
              <a:rPr lang="en-US" b="1"/>
              <a:t>د. </a:t>
            </a:r>
            <a:r>
              <a:rPr lang="fr-FR" b="1"/>
              <a:t>اقطي جوهرة </a:t>
            </a:r>
            <a:r>
              <a:rPr lang="en-US" b="1"/>
              <a:t> </a:t>
            </a:r>
          </a:p>
          <a:p>
            <a:pPr algn="r" rtl="1"/>
            <a:endParaRPr lang="en-US"/>
          </a:p>
        </p:txBody>
      </p:sp>
      <p:sp>
        <p:nvSpPr>
          <p:cNvPr id="24" name="TextBox 10">
            <a:extLst>
              <a:ext uri="{FF2B5EF4-FFF2-40B4-BE49-F238E27FC236}">
                <a16:creationId xmlns:a16="http://schemas.microsoft.com/office/drawing/2014/main" id="{8415A9FF-03EB-F64B-95E3-061D631C196A}"/>
              </a:ext>
            </a:extLst>
          </p:cNvPr>
          <p:cNvSpPr txBox="1"/>
          <p:nvPr/>
        </p:nvSpPr>
        <p:spPr>
          <a:xfrm rot="10800000" flipV="1">
            <a:off x="3828242" y="6376597"/>
            <a:ext cx="3606448" cy="369332"/>
          </a:xfrm>
          <a:prstGeom prst="rect">
            <a:avLst/>
          </a:prstGeom>
          <a:noFill/>
        </p:spPr>
        <p:txBody>
          <a:bodyPr wrap="square"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r>
              <a:rPr lang="en-US"/>
              <a:t> -</a:t>
            </a:r>
            <a:r>
              <a:rPr lang="en-US" b="1" u="sng"/>
              <a:t>السنة الدراسية : 2022/2021</a:t>
            </a:r>
            <a:r>
              <a:rPr lang="en-US"/>
              <a:t> </a:t>
            </a:r>
          </a:p>
        </p:txBody>
      </p:sp>
    </p:spTree>
    <p:extLst>
      <p:ext uri="{BB962C8B-B14F-4D97-AF65-F5344CB8AC3E}">
        <p14:creationId xmlns:p14="http://schemas.microsoft.com/office/powerpoint/2010/main" val="3041389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an vers le haut 5">
            <a:extLst>
              <a:ext uri="{FF2B5EF4-FFF2-40B4-BE49-F238E27FC236}">
                <a16:creationId xmlns:a16="http://schemas.microsoft.com/office/drawing/2014/main" id="{61FDBC08-9481-E14B-901A-D81D615DF85F}"/>
              </a:ext>
            </a:extLst>
          </p:cNvPr>
          <p:cNvSpPr/>
          <p:nvPr/>
        </p:nvSpPr>
        <p:spPr>
          <a:xfrm>
            <a:off x="4852103" y="859849"/>
            <a:ext cx="2952328" cy="864096"/>
          </a:xfrm>
          <a:prstGeom prst="ribbon2">
            <a:avLst>
              <a:gd name="adj1" fmla="val 33333"/>
              <a:gd name="adj2" fmla="val 54141"/>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en-US" sz="2400">
                <a:solidFill>
                  <a:schemeClr val="bg1"/>
                </a:solidFill>
              </a:rPr>
              <a:t>المقدمة </a:t>
            </a:r>
            <a:endParaRPr lang="fr-FR" sz="2400" dirty="0">
              <a:solidFill>
                <a:schemeClr val="bg1"/>
              </a:solidFill>
            </a:endParaRPr>
          </a:p>
        </p:txBody>
      </p:sp>
      <p:sp>
        <p:nvSpPr>
          <p:cNvPr id="7" name="Speech Bubble: Rectangle with Corners Rounded 9">
            <a:extLst>
              <a:ext uri="{FF2B5EF4-FFF2-40B4-BE49-F238E27FC236}">
                <a16:creationId xmlns:a16="http://schemas.microsoft.com/office/drawing/2014/main" id="{1D68CD13-3965-C044-BBC5-181116F2632B}"/>
              </a:ext>
            </a:extLst>
          </p:cNvPr>
          <p:cNvSpPr/>
          <p:nvPr/>
        </p:nvSpPr>
        <p:spPr>
          <a:xfrm>
            <a:off x="501718" y="1723945"/>
            <a:ext cx="11029643" cy="2029008"/>
          </a:xfrm>
          <a:prstGeom prst="wedgeRoundRectCallout">
            <a:avLst>
              <a:gd name="adj1" fmla="val -24693"/>
              <a:gd name="adj2" fmla="val 83643"/>
              <a:gd name="adj3" fmla="val 16667"/>
            </a:avLst>
          </a:prstGeom>
          <a:ln/>
        </p:spPr>
        <p:style>
          <a:lnRef idx="1">
            <a:schemeClr val="accent2"/>
          </a:lnRef>
          <a:fillRef idx="2">
            <a:schemeClr val="accent2"/>
          </a:fillRef>
          <a:effectRef idx="1">
            <a:schemeClr val="accent2"/>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r" rtl="1"/>
            <a:r>
              <a:rPr lang="ar-AE" sz="2400" b="0" i="0">
                <a:solidFill>
                  <a:srgbClr val="333333"/>
                </a:solidFill>
                <a:effectLst/>
                <a:latin typeface="Arial" panose="020B0604020202020204" pitchFamily="34" charset="0"/>
              </a:rPr>
              <a:t>سعت الكثير من المنظمات إلى التطور عالميا عن طريق إنشاء فروع في الكثير من البلدان، مما أدى إلى تكوين فرق عمل جديدة تتكون بدورها من جنسيات و ثقافات مختلفة</a:t>
            </a:r>
            <a:r>
              <a:rPr lang="en-US" sz="2400" b="0" i="0">
                <a:solidFill>
                  <a:srgbClr val="333333"/>
                </a:solidFill>
                <a:effectLst/>
                <a:latin typeface="Arial" panose="020B0604020202020204" pitchFamily="34" charset="0"/>
              </a:rPr>
              <a:t> </a:t>
            </a:r>
            <a:r>
              <a:rPr lang="ar-AE" sz="2400" b="0" i="0">
                <a:solidFill>
                  <a:srgbClr val="333333"/>
                </a:solidFill>
                <a:effectLst/>
                <a:latin typeface="Arial" panose="020B0604020202020204" pitchFamily="34" charset="0"/>
              </a:rPr>
              <a:t>.</a:t>
            </a:r>
            <a:r>
              <a:rPr lang="en-US" sz="2400" b="0" i="0">
                <a:solidFill>
                  <a:srgbClr val="333333"/>
                </a:solidFill>
                <a:effectLst/>
                <a:latin typeface="Arial" panose="020B0604020202020204" pitchFamily="34" charset="0"/>
              </a:rPr>
              <a:t> </a:t>
            </a:r>
            <a:r>
              <a:rPr lang="ar-AE" sz="2400" b="0" i="0">
                <a:solidFill>
                  <a:srgbClr val="333333"/>
                </a:solidFill>
                <a:effectLst/>
                <a:latin typeface="Arial" panose="020B0604020202020204" pitchFamily="34" charset="0"/>
              </a:rPr>
              <a:t>من هنا تنتج ممارسات تنظيمية مختلفة تستدعي نماذج إدارية وتسييرية مناسبة و مسخرة لتكييف هذا التنوع الثقافي وتوجيهه نحو تحقيق المنظمة لأهدافها المخططة في ظل ثقافة تنظيمية قائمة عل قيم التنوع الثقافي</a:t>
            </a:r>
            <a:endParaRPr lang="en-US" sz="2400"/>
          </a:p>
        </p:txBody>
      </p:sp>
    </p:spTree>
    <p:extLst>
      <p:ext uri="{BB962C8B-B14F-4D97-AF65-F5344CB8AC3E}">
        <p14:creationId xmlns:p14="http://schemas.microsoft.com/office/powerpoint/2010/main" val="300571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7CFB24D-15F9-DA43-9A0E-A449A9AB5626}"/>
              </a:ext>
            </a:extLst>
          </p:cNvPr>
          <p:cNvSpPr txBox="1"/>
          <p:nvPr/>
        </p:nvSpPr>
        <p:spPr>
          <a:xfrm>
            <a:off x="52973" y="1677213"/>
            <a:ext cx="12139027" cy="1319193"/>
          </a:xfrm>
          <a:prstGeom prst="rect">
            <a:avLst/>
          </a:prstGeom>
          <a:noFill/>
        </p:spPr>
        <p:txBody>
          <a:bodyPr wrap="square" rtlCol="0">
            <a:spAutoFit/>
          </a:bodyPr>
          <a:lstStyle/>
          <a:p>
            <a:pPr algn="l"/>
            <a:endParaRPr lang="fr-FR"/>
          </a:p>
        </p:txBody>
      </p:sp>
      <p:sp>
        <p:nvSpPr>
          <p:cNvPr id="5" name="ZoneTexte 4">
            <a:extLst>
              <a:ext uri="{FF2B5EF4-FFF2-40B4-BE49-F238E27FC236}">
                <a16:creationId xmlns:a16="http://schemas.microsoft.com/office/drawing/2014/main" id="{F8771449-1ADF-E541-A47F-8C75FA523535}"/>
              </a:ext>
            </a:extLst>
          </p:cNvPr>
          <p:cNvSpPr txBox="1"/>
          <p:nvPr/>
        </p:nvSpPr>
        <p:spPr>
          <a:xfrm>
            <a:off x="205373" y="1829613"/>
            <a:ext cx="12139027" cy="1319193"/>
          </a:xfrm>
          <a:prstGeom prst="rect">
            <a:avLst/>
          </a:prstGeom>
          <a:noFill/>
        </p:spPr>
        <p:txBody>
          <a:bodyPr wrap="square" rtlCol="0">
            <a:spAutoFit/>
          </a:bodyPr>
          <a:lstStyle/>
          <a:p>
            <a:pPr algn="l"/>
            <a:endParaRPr lang="fr-FR"/>
          </a:p>
        </p:txBody>
      </p:sp>
      <p:sp>
        <p:nvSpPr>
          <p:cNvPr id="7" name="ZoneTexte 6">
            <a:extLst>
              <a:ext uri="{FF2B5EF4-FFF2-40B4-BE49-F238E27FC236}">
                <a16:creationId xmlns:a16="http://schemas.microsoft.com/office/drawing/2014/main" id="{7E06D51F-CB41-A940-9107-863F77291F64}"/>
              </a:ext>
            </a:extLst>
          </p:cNvPr>
          <p:cNvSpPr txBox="1"/>
          <p:nvPr/>
        </p:nvSpPr>
        <p:spPr>
          <a:xfrm>
            <a:off x="0" y="133815"/>
            <a:ext cx="12139027" cy="3170099"/>
          </a:xfrm>
          <a:prstGeom prst="rect">
            <a:avLst/>
          </a:prstGeom>
          <a:solidFill>
            <a:schemeClr val="bg2"/>
          </a:solidFill>
        </p:spPr>
        <p:txBody>
          <a:bodyPr wrap="square" rtlCol="0" anchor="b">
            <a:spAutoFit/>
          </a:bodyPr>
          <a:lstStyle/>
          <a:p>
            <a:pPr algn="r" rtl="1"/>
            <a:r>
              <a:rPr lang="ar-AE" sz="2400" b="1" u="sng">
                <a:solidFill>
                  <a:srgbClr val="FFC000"/>
                </a:solidFill>
              </a:rPr>
              <a:t>تعريف </a:t>
            </a:r>
            <a:r>
              <a:rPr lang="en-US" sz="2400" b="1" u="sng">
                <a:solidFill>
                  <a:srgbClr val="FFC000"/>
                </a:solidFill>
              </a:rPr>
              <a:t>التنوع الثقافي </a:t>
            </a:r>
            <a:r>
              <a:rPr lang="ar-AE" sz="2400" b="1" u="sng">
                <a:solidFill>
                  <a:srgbClr val="FFC000"/>
                </a:solidFill>
              </a:rPr>
              <a:t>:</a:t>
            </a:r>
            <a:r>
              <a:rPr lang="ar-AE" sz="2400" u="sng"/>
              <a:t> </a:t>
            </a:r>
            <a:endParaRPr lang="en-US" sz="2400" u="sng"/>
          </a:p>
          <a:p>
            <a:pPr algn="r" rtl="1"/>
            <a:r>
              <a:rPr lang="ar-AE" sz="2000" b="1" i="0">
                <a:solidFill>
                  <a:schemeClr val="tx2"/>
                </a:solidFill>
                <a:effectLst/>
                <a:latin typeface="-apple-system"/>
              </a:rPr>
              <a:t>تعريف ليدن روزنر</a:t>
            </a:r>
            <a:r>
              <a:rPr lang="en-US" sz="2000" b="1" i="0">
                <a:solidFill>
                  <a:schemeClr val="tx2"/>
                </a:solidFill>
                <a:effectLst/>
                <a:latin typeface="-apple-system"/>
              </a:rPr>
              <a:t> :</a:t>
            </a:r>
            <a:r>
              <a:rPr lang="en-US" sz="2000" b="0" i="0">
                <a:solidFill>
                  <a:srgbClr val="2C2F34"/>
                </a:solidFill>
                <a:effectLst/>
                <a:latin typeface="-apple-system"/>
              </a:rPr>
              <a:t> </a:t>
            </a:r>
            <a:r>
              <a:rPr lang="ar-AE" sz="2000" b="0" i="0">
                <a:solidFill>
                  <a:srgbClr val="2C2F34"/>
                </a:solidFill>
                <a:effectLst/>
                <a:latin typeface="-apple-system"/>
              </a:rPr>
              <a:t> </a:t>
            </a:r>
            <a:r>
              <a:rPr lang="ar-AE" sz="2000" b="0" i="0">
                <a:effectLst/>
                <a:latin typeface="-apple-system"/>
              </a:rPr>
              <a:t>عرفه بأنه “ما يميز أفراد مجموعة من غيرها اعتبارا لجملة من الأبعاد الأولية والثانوية والتي لها تأثير مباشر على هويات الأفراد مثل: النوع الاجتماعي، العرق، القدرات العقلية والجسدية، التوجه الجنسي</a:t>
            </a:r>
            <a:r>
              <a:rPr lang="en-US" sz="2000" b="0" i="0">
                <a:effectLst/>
                <a:latin typeface="-apple-system"/>
              </a:rPr>
              <a:t> ؛</a:t>
            </a:r>
            <a:r>
              <a:rPr lang="ar-AE" sz="2000" b="0" i="0">
                <a:effectLst/>
                <a:latin typeface="-apple-system"/>
              </a:rPr>
              <a:t> أما الأبعاد الثانوية فتشمل: الخلفية التعليمية الموقع الجغرافي الديني اللغة والخبرات العلمية والتنظيمية”</a:t>
            </a:r>
          </a:p>
          <a:p>
            <a:pPr algn="r" rtl="1"/>
            <a:endParaRPr lang="fr-FR" sz="2000" b="1">
              <a:solidFill>
                <a:schemeClr val="tx2"/>
              </a:solidFill>
            </a:endParaRPr>
          </a:p>
          <a:p>
            <a:pPr algn="r" rtl="1"/>
            <a:r>
              <a:rPr lang="ar-AE" sz="2000" b="1" i="0">
                <a:solidFill>
                  <a:schemeClr val="tx2"/>
                </a:solidFill>
                <a:effectLst/>
                <a:latin typeface="-apple-system"/>
              </a:rPr>
              <a:t>تعريف </a:t>
            </a:r>
            <a:r>
              <a:rPr lang="en-US" sz="2000" b="1" i="0">
                <a:solidFill>
                  <a:schemeClr val="tx2"/>
                </a:solidFill>
                <a:effectLst/>
                <a:latin typeface="-apple-system"/>
              </a:rPr>
              <a:t> </a:t>
            </a:r>
            <a:r>
              <a:rPr lang="ar-AE" sz="2000" b="1" i="0">
                <a:solidFill>
                  <a:schemeClr val="tx2"/>
                </a:solidFill>
                <a:effectLst/>
                <a:latin typeface="-apple-system"/>
              </a:rPr>
              <a:t>كوس</a:t>
            </a:r>
            <a:r>
              <a:rPr lang="ar-AE" sz="2000" b="1" i="0">
                <a:effectLst/>
                <a:latin typeface="-apple-system"/>
              </a:rPr>
              <a:t>: </a:t>
            </a:r>
            <a:r>
              <a:rPr lang="ar-AE" sz="2000" b="0" i="0">
                <a:effectLst/>
                <a:latin typeface="-apple-system"/>
              </a:rPr>
              <a:t>عرفه </a:t>
            </a:r>
            <a:r>
              <a:rPr lang="ar-AE" sz="2000" b="1" i="0">
                <a:effectLst/>
                <a:latin typeface="-apple-system"/>
              </a:rPr>
              <a:t>كوكس</a:t>
            </a:r>
            <a:r>
              <a:rPr lang="ar-AE" sz="2000" b="0" i="0">
                <a:effectLst/>
                <a:latin typeface="-apple-system"/>
              </a:rPr>
              <a:t> على أنه “التمثيل في نظام اجتماعي واحد لأفراد من ذوي الانتماءات المختلفة”.</a:t>
            </a:r>
          </a:p>
          <a:p>
            <a:pPr algn="r" rtl="1"/>
            <a:endParaRPr lang="en-US" sz="2000" b="0" i="0">
              <a:solidFill>
                <a:srgbClr val="2C2F34"/>
              </a:solidFill>
              <a:effectLst/>
              <a:latin typeface="-apple-system"/>
            </a:endParaRPr>
          </a:p>
          <a:p>
            <a:pPr algn="r" rtl="1"/>
            <a:r>
              <a:rPr lang="en-US" sz="2000" b="1" i="0">
                <a:solidFill>
                  <a:schemeClr val="tx2"/>
                </a:solidFill>
                <a:effectLst/>
                <a:latin typeface="-apple-system"/>
              </a:rPr>
              <a:t>تعريف فلوري :</a:t>
            </a:r>
            <a:r>
              <a:rPr lang="ar-AE" sz="2000" b="0" i="0">
                <a:solidFill>
                  <a:srgbClr val="2C2F34"/>
                </a:solidFill>
                <a:effectLst/>
                <a:latin typeface="-apple-system"/>
              </a:rPr>
              <a:t> </a:t>
            </a:r>
            <a:r>
              <a:rPr lang="ar-AE" sz="2000" b="0" i="0">
                <a:effectLst/>
                <a:latin typeface="-apple-system"/>
              </a:rPr>
              <a:t>فقد اعتبره “خليط من الناس مع مجموعة مختلفة من الهويات داخل نفس النظام الاجتماعي”.</a:t>
            </a:r>
          </a:p>
          <a:p>
            <a:pPr algn="r" rtl="1"/>
            <a:endParaRPr lang="en-US">
              <a:solidFill>
                <a:schemeClr val="bg1"/>
              </a:solidFill>
            </a:endParaRPr>
          </a:p>
          <a:p>
            <a:pPr algn="r" rtl="1"/>
            <a:endParaRPr lang="fr-FR" b="1">
              <a:solidFill>
                <a:schemeClr val="tx2"/>
              </a:solidFill>
            </a:endParaRPr>
          </a:p>
        </p:txBody>
      </p:sp>
      <p:sp>
        <p:nvSpPr>
          <p:cNvPr id="9" name="ZoneTexte 8">
            <a:extLst>
              <a:ext uri="{FF2B5EF4-FFF2-40B4-BE49-F238E27FC236}">
                <a16:creationId xmlns:a16="http://schemas.microsoft.com/office/drawing/2014/main" id="{843D31BA-3C3A-CC40-AF19-6AD9B227A364}"/>
              </a:ext>
            </a:extLst>
          </p:cNvPr>
          <p:cNvSpPr txBox="1"/>
          <p:nvPr/>
        </p:nvSpPr>
        <p:spPr>
          <a:xfrm>
            <a:off x="167477" y="3459022"/>
            <a:ext cx="11872123" cy="3231654"/>
          </a:xfrm>
          <a:prstGeom prst="rect">
            <a:avLst/>
          </a:prstGeom>
          <a:solidFill>
            <a:schemeClr val="accent4">
              <a:lumMod val="50000"/>
            </a:schemeClr>
          </a:solidFill>
        </p:spPr>
        <p:txBody>
          <a:bodyPr wrap="square">
            <a:spAutoFit/>
          </a:bodyPr>
          <a:lstStyle/>
          <a:p>
            <a:pPr algn="r" rtl="1"/>
            <a:r>
              <a:rPr lang="en-US" sz="2400" b="1" u="sng">
                <a:solidFill>
                  <a:srgbClr val="FFC000"/>
                </a:solidFill>
              </a:rPr>
              <a:t>تعريف ادارة التنوع الثقافي : </a:t>
            </a:r>
          </a:p>
          <a:p>
            <a:pPr algn="r" rtl="1"/>
            <a:r>
              <a:rPr lang="ar-AE" sz="2000" b="1" i="0">
                <a:solidFill>
                  <a:schemeClr val="tx2"/>
                </a:solidFill>
                <a:effectLst/>
                <a:latin typeface="-apple-system"/>
              </a:rPr>
              <a:t>تعريف توراكس بروكسل</a:t>
            </a:r>
            <a:r>
              <a:rPr lang="ar-AE" b="1" i="0">
                <a:solidFill>
                  <a:schemeClr val="tx2"/>
                </a:solidFill>
                <a:effectLst/>
                <a:latin typeface="-apple-system"/>
              </a:rPr>
              <a:t> :</a:t>
            </a:r>
            <a:r>
              <a:rPr lang="en-US" b="1" i="0">
                <a:solidFill>
                  <a:schemeClr val="tx2"/>
                </a:solidFill>
                <a:effectLst/>
                <a:latin typeface="-apple-system"/>
              </a:rPr>
              <a:t> </a:t>
            </a:r>
            <a:r>
              <a:rPr lang="en-US" sz="2000" b="0" i="0">
                <a:effectLst/>
                <a:latin typeface="-apple-system"/>
              </a:rPr>
              <a:t> </a:t>
            </a:r>
            <a:r>
              <a:rPr lang="en-US" sz="2000">
                <a:latin typeface="-apple-system"/>
              </a:rPr>
              <a:t>ادارة ا</a:t>
            </a:r>
            <a:r>
              <a:rPr lang="en-US" sz="2000" b="0" i="0">
                <a:effectLst/>
                <a:latin typeface="-apple-system"/>
              </a:rPr>
              <a:t>لتنوع </a:t>
            </a:r>
            <a:r>
              <a:rPr lang="ar-AE" sz="2000" b="0" i="0">
                <a:effectLst/>
                <a:latin typeface="-apple-system"/>
              </a:rPr>
              <a:t> الثقافي تعني تمكين القوى العاملة المتنوعة من تنفيذ إمكانياتها الكاملة في بيئة عمل عادلة حيث لا يوجد فريق عمل متميز عن الآخر،لأن قوى العمل المتنوعة تجلب مواهب ومصالح ووجهات نظر مختلفة وبالتالي فهي عملية تقييم مستمر للاستفادة من الفروق الفردية </a:t>
            </a:r>
            <a:endParaRPr lang="en-US" sz="2000" b="0" i="0">
              <a:effectLst/>
              <a:latin typeface="-apple-system"/>
            </a:endParaRPr>
          </a:p>
          <a:p>
            <a:pPr algn="r" rtl="1"/>
            <a:endParaRPr lang="en-US" sz="2000" b="0" i="0">
              <a:effectLst/>
              <a:latin typeface="-apple-system"/>
            </a:endParaRPr>
          </a:p>
          <a:p>
            <a:pPr algn="r" rtl="1"/>
            <a:r>
              <a:rPr lang="en-US" sz="2000" b="1">
                <a:solidFill>
                  <a:schemeClr val="tx2"/>
                </a:solidFill>
              </a:rPr>
              <a:t>تعريف  فيري</a:t>
            </a:r>
            <a:r>
              <a:rPr lang="en-US" sz="2000" b="1"/>
              <a:t> : </a:t>
            </a:r>
            <a:r>
              <a:rPr lang="ar-AE" sz="2000" b="1"/>
              <a:t> </a:t>
            </a:r>
            <a:r>
              <a:rPr lang="en-US" sz="2000"/>
              <a:t>يذكر فيري </a:t>
            </a:r>
            <a:r>
              <a:rPr lang="ar-AE" sz="2000"/>
              <a:t>بأن إدارة التنوع الثقافي تتجسد في فهم آلاخر وأخذه بعين الاعتبار في</a:t>
            </a:r>
            <a:r>
              <a:rPr lang="en-US" sz="2000"/>
              <a:t> </a:t>
            </a:r>
            <a:r>
              <a:rPr lang="ar-AE" sz="2000"/>
              <a:t>القرارات إلادارية لهذا السبب ظهرت أساليب جديدة للتسيير في السنوات ألاخيرة تهدف إلى تحسين </a:t>
            </a:r>
            <a:r>
              <a:rPr lang="en-US" sz="2000"/>
              <a:t> </a:t>
            </a:r>
            <a:r>
              <a:rPr lang="ar-AE" sz="2000"/>
              <a:t>العالقات بين مختلف الفرق و ألافراد و تحقيق التعاون بينهم</a:t>
            </a:r>
            <a:endParaRPr lang="en-US" sz="2000"/>
          </a:p>
          <a:p>
            <a:pPr algn="r" rtl="1"/>
            <a:endParaRPr lang="en-US" sz="2000"/>
          </a:p>
          <a:p>
            <a:pPr algn="r" rtl="1"/>
            <a:r>
              <a:rPr lang="en-US" sz="2000" b="1">
                <a:solidFill>
                  <a:schemeClr val="tx2"/>
                </a:solidFill>
              </a:rPr>
              <a:t>تعريف كوس :</a:t>
            </a:r>
            <a:r>
              <a:rPr lang="en-US" sz="2000" b="1"/>
              <a:t> </a:t>
            </a:r>
            <a:r>
              <a:rPr lang="ar-AE" sz="2000"/>
              <a:t>لقد عرف</a:t>
            </a:r>
            <a:r>
              <a:rPr lang="en-US" sz="2000"/>
              <a:t> </a:t>
            </a:r>
            <a:r>
              <a:rPr lang="ar-AE" sz="2000"/>
              <a:t>كوس اداره التنوع الثقافي لانها تخطيط وتنفيذ نظم تنظيميه وسياسات تسيير الموارد البشريه القادره على انتاج ميزه التنفسيه في ظل التنوع و</a:t>
            </a:r>
            <a:r>
              <a:rPr lang="en-US" sz="2000"/>
              <a:t> </a:t>
            </a:r>
            <a:r>
              <a:rPr lang="ar-AE" sz="2000"/>
              <a:t>الحد من المشاكل التي قد يطرحها هذا التنوع وتعظيم المساهمه المحتمله لكل عامل لتحقيق اهداف المنظمه</a:t>
            </a:r>
            <a:endParaRPr lang="fr-FR" sz="2000"/>
          </a:p>
        </p:txBody>
      </p:sp>
    </p:spTree>
    <p:extLst>
      <p:ext uri="{BB962C8B-B14F-4D97-AF65-F5344CB8AC3E}">
        <p14:creationId xmlns:p14="http://schemas.microsoft.com/office/powerpoint/2010/main" val="4284292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A271A37-8F08-0E4B-8227-0BE9F957772A}"/>
              </a:ext>
            </a:extLst>
          </p:cNvPr>
          <p:cNvSpPr txBox="1"/>
          <p:nvPr/>
        </p:nvSpPr>
        <p:spPr>
          <a:xfrm>
            <a:off x="-4948925" y="495096"/>
            <a:ext cx="11625594" cy="461665"/>
          </a:xfrm>
          <a:prstGeom prst="rect">
            <a:avLst/>
          </a:prstGeom>
          <a:noFill/>
        </p:spPr>
        <p:txBody>
          <a:bodyPr wrap="square">
            <a:spAutoFit/>
          </a:bodyPr>
          <a:lstStyle/>
          <a:p>
            <a:pPr algn="r" rtl="1"/>
            <a:r>
              <a:rPr lang="en-US" sz="2400" b="1" u="sng">
                <a:solidFill>
                  <a:srgbClr val="FF0000"/>
                </a:solidFill>
              </a:rPr>
              <a:t>اهمية ادارة التنوع الثقافي </a:t>
            </a:r>
            <a:endParaRPr lang="fr-FR" sz="2400" u="sng">
              <a:solidFill>
                <a:srgbClr val="FF0000"/>
              </a:solidFill>
            </a:endParaRPr>
          </a:p>
        </p:txBody>
      </p:sp>
      <p:sp>
        <p:nvSpPr>
          <p:cNvPr id="6" name="Flowchart: Terminator 4">
            <a:extLst>
              <a:ext uri="{FF2B5EF4-FFF2-40B4-BE49-F238E27FC236}">
                <a16:creationId xmlns:a16="http://schemas.microsoft.com/office/drawing/2014/main" id="{0808969E-3D07-2049-B0C6-29F0D91DAB32}"/>
              </a:ext>
            </a:extLst>
          </p:cNvPr>
          <p:cNvSpPr/>
          <p:nvPr/>
        </p:nvSpPr>
        <p:spPr>
          <a:xfrm>
            <a:off x="4925332" y="1450167"/>
            <a:ext cx="7005877" cy="778781"/>
          </a:xfrm>
          <a:prstGeom prst="flowChartTerminator">
            <a:avLst/>
          </a:prstGeom>
          <a:solidFill>
            <a:srgbClr val="00B0F0"/>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ar-AE" sz="2000" b="0" i="0">
                <a:solidFill>
                  <a:srgbClr val="2C2F34"/>
                </a:solidFill>
                <a:effectLst/>
                <a:latin typeface="-apple-system"/>
              </a:rPr>
              <a:t>تضمن وجود قوة عمل متوازنة </a:t>
            </a:r>
            <a:r>
              <a:rPr lang="en-US" sz="2000" b="0" i="0">
                <a:solidFill>
                  <a:srgbClr val="2C2F34"/>
                </a:solidFill>
                <a:effectLst/>
                <a:latin typeface="-apple-system"/>
              </a:rPr>
              <a:t>BalancedWorkforce</a:t>
            </a:r>
          </a:p>
        </p:txBody>
      </p:sp>
      <p:sp>
        <p:nvSpPr>
          <p:cNvPr id="9" name="Flowchart: Terminator 6">
            <a:extLst>
              <a:ext uri="{FF2B5EF4-FFF2-40B4-BE49-F238E27FC236}">
                <a16:creationId xmlns:a16="http://schemas.microsoft.com/office/drawing/2014/main" id="{415C387F-0137-0540-9653-55854B6CB678}"/>
              </a:ext>
            </a:extLst>
          </p:cNvPr>
          <p:cNvSpPr/>
          <p:nvPr/>
        </p:nvSpPr>
        <p:spPr>
          <a:xfrm>
            <a:off x="550107" y="2243318"/>
            <a:ext cx="6845775" cy="802041"/>
          </a:xfrm>
          <a:prstGeom prst="flowChartTerminator">
            <a:avLst/>
          </a:prstGeom>
          <a:solidFill>
            <a:schemeClr val="accent4">
              <a:lumMod val="20000"/>
              <a:lumOff val="8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ar-AE" sz="2000" b="0" i="0">
                <a:solidFill>
                  <a:srgbClr val="2C2F34"/>
                </a:solidFill>
                <a:effectLst/>
                <a:latin typeface="-apple-system"/>
              </a:rPr>
              <a:t>تعزز قدرة المنظمة على استقطاب وتنمية والاحتفاظ بالعاملين الأكثر تأهيلا.</a:t>
            </a:r>
          </a:p>
        </p:txBody>
      </p:sp>
      <p:sp>
        <p:nvSpPr>
          <p:cNvPr id="12" name="Flowchart: Terminator 8">
            <a:extLst>
              <a:ext uri="{FF2B5EF4-FFF2-40B4-BE49-F238E27FC236}">
                <a16:creationId xmlns:a16="http://schemas.microsoft.com/office/drawing/2014/main" id="{F29B1790-87C5-D84C-9AFA-0E291BECD8A2}"/>
              </a:ext>
            </a:extLst>
          </p:cNvPr>
          <p:cNvSpPr/>
          <p:nvPr/>
        </p:nvSpPr>
        <p:spPr>
          <a:xfrm>
            <a:off x="4975976" y="3054655"/>
            <a:ext cx="7103676" cy="816412"/>
          </a:xfrm>
          <a:prstGeom prst="flowChartTerminator">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ar-AE" sz="2000" b="0" i="0">
                <a:solidFill>
                  <a:srgbClr val="2C2F34"/>
                </a:solidFill>
                <a:effectLst/>
                <a:latin typeface="-apple-system"/>
              </a:rPr>
              <a:t>تضمن ال</a:t>
            </a:r>
            <a:r>
              <a:rPr lang="en-US" sz="2000" b="0" i="0">
                <a:solidFill>
                  <a:srgbClr val="2C2F34"/>
                </a:solidFill>
                <a:effectLst/>
                <a:latin typeface="-apple-system"/>
              </a:rPr>
              <a:t>تننويع</a:t>
            </a:r>
            <a:r>
              <a:rPr lang="ar-AE" sz="2000" b="0" i="0">
                <a:solidFill>
                  <a:srgbClr val="2C2F34"/>
                </a:solidFill>
                <a:effectLst/>
                <a:latin typeface="-apple-system"/>
              </a:rPr>
              <a:t> ومشاركة الجميع في وضع السياسات</a:t>
            </a:r>
            <a:endParaRPr lang="en-US" sz="2000">
              <a:solidFill>
                <a:schemeClr val="bg1"/>
              </a:solidFill>
            </a:endParaRPr>
          </a:p>
        </p:txBody>
      </p:sp>
      <p:sp>
        <p:nvSpPr>
          <p:cNvPr id="15" name="Flowchart: Terminator 10">
            <a:extLst>
              <a:ext uri="{FF2B5EF4-FFF2-40B4-BE49-F238E27FC236}">
                <a16:creationId xmlns:a16="http://schemas.microsoft.com/office/drawing/2014/main" id="{FD849BF9-80E6-3E4D-80D2-22AEABD9682F}"/>
              </a:ext>
            </a:extLst>
          </p:cNvPr>
          <p:cNvSpPr/>
          <p:nvPr/>
        </p:nvSpPr>
        <p:spPr>
          <a:xfrm>
            <a:off x="589172" y="3842256"/>
            <a:ext cx="6845774" cy="830733"/>
          </a:xfrm>
          <a:prstGeom prst="flowChartTerminator">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ar-AE" sz="2000" b="0" i="0">
                <a:solidFill>
                  <a:srgbClr val="2C2F34"/>
                </a:solidFill>
                <a:effectLst/>
                <a:latin typeface="-apple-system"/>
              </a:rPr>
              <a:t>تعمل على إزالة الفروقات والتحيز</a:t>
            </a:r>
            <a:endParaRPr lang="en-US" sz="2000">
              <a:solidFill>
                <a:schemeClr val="bg1"/>
              </a:solidFill>
            </a:endParaRPr>
          </a:p>
        </p:txBody>
      </p:sp>
      <p:sp>
        <p:nvSpPr>
          <p:cNvPr id="18" name="Flowchart: Terminator 12">
            <a:extLst>
              <a:ext uri="{FF2B5EF4-FFF2-40B4-BE49-F238E27FC236}">
                <a16:creationId xmlns:a16="http://schemas.microsoft.com/office/drawing/2014/main" id="{A2BB4E13-1852-3C42-A24A-AF799804F846}"/>
              </a:ext>
            </a:extLst>
          </p:cNvPr>
          <p:cNvSpPr/>
          <p:nvPr/>
        </p:nvSpPr>
        <p:spPr>
          <a:xfrm>
            <a:off x="4706974" y="4707985"/>
            <a:ext cx="7185172" cy="853035"/>
          </a:xfrm>
          <a:prstGeom prst="flowChartTerminator">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ar-AE" sz="2000" b="0" i="0">
                <a:solidFill>
                  <a:srgbClr val="2C2F34"/>
                </a:solidFill>
                <a:effectLst/>
                <a:latin typeface="-apple-system"/>
              </a:rPr>
              <a:t>تقلل من النزاعات الهدامة داخل المنظمة</a:t>
            </a:r>
            <a:endParaRPr lang="en-US" sz="2000">
              <a:solidFill>
                <a:schemeClr val="bg1"/>
              </a:solidFill>
            </a:endParaRPr>
          </a:p>
        </p:txBody>
      </p:sp>
      <p:sp>
        <p:nvSpPr>
          <p:cNvPr id="21" name="Flowchart: Terminator 14">
            <a:extLst>
              <a:ext uri="{FF2B5EF4-FFF2-40B4-BE49-F238E27FC236}">
                <a16:creationId xmlns:a16="http://schemas.microsoft.com/office/drawing/2014/main" id="{EFD9D751-7953-3643-91D1-294F44A12A41}"/>
              </a:ext>
            </a:extLst>
          </p:cNvPr>
          <p:cNvSpPr/>
          <p:nvPr/>
        </p:nvSpPr>
        <p:spPr>
          <a:xfrm>
            <a:off x="612608" y="5561020"/>
            <a:ext cx="6845774" cy="853035"/>
          </a:xfrm>
          <a:prstGeom prst="flowChartTerminator">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ar-AE" sz="2000" b="0" i="0">
                <a:solidFill>
                  <a:srgbClr val="2C2F34"/>
                </a:solidFill>
                <a:effectLst/>
                <a:latin typeface="-apple-system"/>
              </a:rPr>
              <a:t>تحسن أداء الموظف، ومن ثم أداء المنظمة</a:t>
            </a:r>
            <a:endParaRPr lang="en-US" sz="2000">
              <a:solidFill>
                <a:schemeClr val="bg1"/>
              </a:solidFill>
            </a:endParaRPr>
          </a:p>
        </p:txBody>
      </p:sp>
    </p:spTree>
    <p:extLst>
      <p:ext uri="{BB962C8B-B14F-4D97-AF65-F5344CB8AC3E}">
        <p14:creationId xmlns:p14="http://schemas.microsoft.com/office/powerpoint/2010/main" val="1829113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3DE7E4D-F0A0-E04C-AFA4-22A89BDAC37E}"/>
              </a:ext>
            </a:extLst>
          </p:cNvPr>
          <p:cNvSpPr txBox="1"/>
          <p:nvPr/>
        </p:nvSpPr>
        <p:spPr>
          <a:xfrm>
            <a:off x="3014382" y="195594"/>
            <a:ext cx="6163235" cy="461665"/>
          </a:xfrm>
          <a:prstGeom prst="rect">
            <a:avLst/>
          </a:prstGeom>
          <a:noFill/>
        </p:spPr>
        <p:txBody>
          <a:bodyPr wrap="square">
            <a:spAutoFit/>
          </a:bodyPr>
          <a:lstStyle/>
          <a:p>
            <a:pPr algn="ctr" rtl="1"/>
            <a:r>
              <a:rPr lang="ar-AE" sz="2400" b="1">
                <a:solidFill>
                  <a:srgbClr val="FF0000"/>
                </a:solidFill>
              </a:rPr>
              <a:t>السياسات و خطوات ادارة التنوع الثقافي</a:t>
            </a:r>
            <a:endParaRPr lang="fr-FR" sz="2400" b="1">
              <a:solidFill>
                <a:srgbClr val="FF0000"/>
              </a:solidFill>
            </a:endParaRPr>
          </a:p>
        </p:txBody>
      </p:sp>
      <p:sp>
        <p:nvSpPr>
          <p:cNvPr id="2" name="Organigramme : Alternative 1">
            <a:extLst>
              <a:ext uri="{FF2B5EF4-FFF2-40B4-BE49-F238E27FC236}">
                <a16:creationId xmlns:a16="http://schemas.microsoft.com/office/drawing/2014/main" id="{5DDCB326-FF4E-3040-AE8D-82E846068479}"/>
              </a:ext>
            </a:extLst>
          </p:cNvPr>
          <p:cNvSpPr/>
          <p:nvPr/>
        </p:nvSpPr>
        <p:spPr>
          <a:xfrm>
            <a:off x="10060640" y="2258495"/>
            <a:ext cx="2131359" cy="444058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ar-AE" b="1">
                <a:solidFill>
                  <a:srgbClr val="FF0000"/>
                </a:solidFill>
              </a:rPr>
              <a:t>التزام الاداره العليا ودعمها : </a:t>
            </a:r>
            <a:endParaRPr lang="en-US" b="1">
              <a:solidFill>
                <a:srgbClr val="FF0000"/>
              </a:solidFill>
            </a:endParaRPr>
          </a:p>
          <a:p>
            <a:pPr algn="ctr" rtl="1"/>
            <a:r>
              <a:rPr lang="ar-AE">
                <a:solidFill>
                  <a:schemeClr val="bg1"/>
                </a:solidFill>
              </a:rPr>
              <a:t>ان التزام ودعم الاداره العليا للتنوع الثقافي امر هام لان اداره التنوع الثقافي تشمل على العديد من الجوانب العلميه الادارية التي تحتاج  الى دعم من الاداره العليا ماديا ومعنويا</a:t>
            </a:r>
            <a:endParaRPr lang="fr-FR">
              <a:solidFill>
                <a:schemeClr val="bg1"/>
              </a:solidFill>
            </a:endParaRPr>
          </a:p>
        </p:txBody>
      </p:sp>
      <p:sp>
        <p:nvSpPr>
          <p:cNvPr id="4" name="Organigramme : Alternative 3">
            <a:extLst>
              <a:ext uri="{FF2B5EF4-FFF2-40B4-BE49-F238E27FC236}">
                <a16:creationId xmlns:a16="http://schemas.microsoft.com/office/drawing/2014/main" id="{6EEE7C9A-8E37-9543-9465-DE7FE0D06388}"/>
              </a:ext>
            </a:extLst>
          </p:cNvPr>
          <p:cNvSpPr/>
          <p:nvPr/>
        </p:nvSpPr>
        <p:spPr>
          <a:xfrm>
            <a:off x="8027078" y="2310449"/>
            <a:ext cx="2033562" cy="43886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ar-AE" b="1">
                <a:solidFill>
                  <a:srgbClr val="FF0000"/>
                </a:solidFill>
              </a:rPr>
              <a:t>وضع السياسه تمنع التحيز وعدم العداله وتساوي الفرص</a:t>
            </a:r>
            <a:r>
              <a:rPr lang="ar-AE">
                <a:solidFill>
                  <a:schemeClr val="bg1"/>
                </a:solidFill>
              </a:rPr>
              <a:t> </a:t>
            </a:r>
            <a:endParaRPr lang="en-US">
              <a:solidFill>
                <a:schemeClr val="bg1"/>
              </a:solidFill>
            </a:endParaRPr>
          </a:p>
          <a:p>
            <a:pPr algn="ctr" rtl="1"/>
            <a:r>
              <a:rPr lang="ar-AE">
                <a:solidFill>
                  <a:schemeClr val="bg1"/>
                </a:solidFill>
              </a:rPr>
              <a:t>حيث يجب ان تبني السياسه على فهم مختلف الفئات والسلوكياتهم والانتباه للاشاعات والاحكام المسبقه والتحيز ضد فئات معينه ومن خلال هذه السياسات يجب ان تتم ازاله العوائق والحواجز التي تواجهها المؤسسة</a:t>
            </a:r>
            <a:endParaRPr lang="fr-FR">
              <a:solidFill>
                <a:schemeClr val="bg1"/>
              </a:solidFill>
            </a:endParaRPr>
          </a:p>
        </p:txBody>
      </p:sp>
      <p:sp>
        <p:nvSpPr>
          <p:cNvPr id="5" name="Organigramme : Alternative 4">
            <a:extLst>
              <a:ext uri="{FF2B5EF4-FFF2-40B4-BE49-F238E27FC236}">
                <a16:creationId xmlns:a16="http://schemas.microsoft.com/office/drawing/2014/main" id="{38614D67-AB34-384B-82A4-C19F24F3AA0A}"/>
              </a:ext>
            </a:extLst>
          </p:cNvPr>
          <p:cNvSpPr/>
          <p:nvPr/>
        </p:nvSpPr>
        <p:spPr>
          <a:xfrm>
            <a:off x="6020173" y="2310449"/>
            <a:ext cx="2033562" cy="43886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en-US" b="1">
                <a:solidFill>
                  <a:srgbClr val="FF0000"/>
                </a:solidFill>
              </a:rPr>
              <a:t>التوظيف</a:t>
            </a:r>
          </a:p>
          <a:p>
            <a:pPr algn="ctr" rtl="1"/>
            <a:r>
              <a:rPr lang="ar-AE">
                <a:solidFill>
                  <a:schemeClr val="bg1"/>
                </a:solidFill>
              </a:rPr>
              <a:t>يجب على المنظمات وضع مواصفات ومؤهلات واضحه ومعلنه لعمليات الاستقطاب والاختيار وتعيين الافراد وتقييمهم وتطويرهم المهني بحيث تكون مبنيه على المؤهلات والخبرات وبعيده عن اعتبارات غير مهنيه</a:t>
            </a:r>
            <a:endParaRPr lang="fr-FR">
              <a:solidFill>
                <a:schemeClr val="bg1"/>
              </a:solidFill>
            </a:endParaRPr>
          </a:p>
        </p:txBody>
      </p:sp>
      <p:sp>
        <p:nvSpPr>
          <p:cNvPr id="7" name="Organigramme : Alternative 6">
            <a:extLst>
              <a:ext uri="{FF2B5EF4-FFF2-40B4-BE49-F238E27FC236}">
                <a16:creationId xmlns:a16="http://schemas.microsoft.com/office/drawing/2014/main" id="{A1AE5C78-1A44-4646-B1A7-4E340D3AEEFD}"/>
              </a:ext>
            </a:extLst>
          </p:cNvPr>
          <p:cNvSpPr/>
          <p:nvPr/>
        </p:nvSpPr>
        <p:spPr>
          <a:xfrm>
            <a:off x="-15562" y="2310449"/>
            <a:ext cx="2033562" cy="43886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ar-AE" b="1">
                <a:solidFill>
                  <a:srgbClr val="FF0000"/>
                </a:solidFill>
              </a:rPr>
              <a:t>التدريب والتطوير</a:t>
            </a:r>
            <a:r>
              <a:rPr lang="ar-AE">
                <a:solidFill>
                  <a:schemeClr val="bg1"/>
                </a:solidFill>
              </a:rPr>
              <a:t> </a:t>
            </a:r>
            <a:endParaRPr lang="en-US">
              <a:solidFill>
                <a:schemeClr val="bg1"/>
              </a:solidFill>
            </a:endParaRPr>
          </a:p>
          <a:p>
            <a:pPr algn="ctr" rtl="1"/>
            <a:r>
              <a:rPr lang="ar-AE">
                <a:solidFill>
                  <a:schemeClr val="bg1"/>
                </a:solidFill>
              </a:rPr>
              <a:t>ان الهدف من التدريب وتطوير وضمان تحسين اداء الافراد في المنظمات لذا يجب ان لا تقتصر اجراءات المنظمات على الاستقطاب والتعيين بل يجب ان تشمل على كيفيه الاحتفاظ بالجيد والمميز من المواد البشريه</a:t>
            </a:r>
            <a:endParaRPr lang="fr-FR">
              <a:solidFill>
                <a:schemeClr val="bg1"/>
              </a:solidFill>
            </a:endParaRPr>
          </a:p>
        </p:txBody>
      </p:sp>
      <p:sp>
        <p:nvSpPr>
          <p:cNvPr id="9" name="Organigramme : Alternative 8">
            <a:extLst>
              <a:ext uri="{FF2B5EF4-FFF2-40B4-BE49-F238E27FC236}">
                <a16:creationId xmlns:a16="http://schemas.microsoft.com/office/drawing/2014/main" id="{E1153C74-6466-F34F-AF75-B2B45C2C4323}"/>
              </a:ext>
            </a:extLst>
          </p:cNvPr>
          <p:cNvSpPr/>
          <p:nvPr/>
        </p:nvSpPr>
        <p:spPr>
          <a:xfrm>
            <a:off x="4021026" y="2310449"/>
            <a:ext cx="2033562" cy="43886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en-US" sz="1800" b="1">
                <a:solidFill>
                  <a:srgbClr val="FF0000"/>
                </a:solidFill>
                <a:effectLst/>
                <a:latin typeface="Calibri" panose="020F0502020204030204" pitchFamily="34" charset="0"/>
                <a:ea typeface="Calibri" panose="020F0502020204030204" pitchFamily="34" charset="0"/>
                <a:cs typeface="Arial" panose="020B0604020202020204" pitchFamily="34" charset="0"/>
              </a:rPr>
              <a:t>تقييم الاعداء </a:t>
            </a:r>
          </a:p>
          <a:p>
            <a:pPr algn="ctr" rtl="1"/>
            <a:r>
              <a:rPr lang="ar-AE" sz="1800">
                <a:solidFill>
                  <a:schemeClr val="bg1"/>
                </a:solidFill>
                <a:effectLst/>
                <a:latin typeface="Calibri" panose="020F0502020204030204" pitchFamily="34" charset="0"/>
                <a:ea typeface="Calibri" panose="020F0502020204030204" pitchFamily="34" charset="0"/>
                <a:cs typeface="Arial" panose="020B0604020202020204" pitchFamily="34" charset="0"/>
              </a:rPr>
              <a:t>يجب ان يكون تقييم الاداء موضوعيا ومبنيا على احتياجات العمل ان يكون عادلا لكل الافراد المنظمه دون اي تمييز لاحد بسبب صفاته الشخصيه او العرقيه</a:t>
            </a:r>
            <a:endParaRPr lang="fr-FR" sz="18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19" name="Organigramme : Alternative 18">
            <a:extLst>
              <a:ext uri="{FF2B5EF4-FFF2-40B4-BE49-F238E27FC236}">
                <a16:creationId xmlns:a16="http://schemas.microsoft.com/office/drawing/2014/main" id="{5BE6AB1C-4575-AE4B-A4A6-1135C5C97BDC}"/>
              </a:ext>
            </a:extLst>
          </p:cNvPr>
          <p:cNvSpPr/>
          <p:nvPr/>
        </p:nvSpPr>
        <p:spPr>
          <a:xfrm>
            <a:off x="1983585" y="2284472"/>
            <a:ext cx="2033562" cy="438863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ar-AE" b="1">
                <a:solidFill>
                  <a:srgbClr val="FF0000"/>
                </a:solidFill>
              </a:rPr>
              <a:t>الترقيات والتعويضات </a:t>
            </a:r>
            <a:r>
              <a:rPr lang="ar-AE">
                <a:solidFill>
                  <a:schemeClr val="bg1"/>
                </a:solidFill>
              </a:rPr>
              <a:t>تهدف الترقيات والتعويضات الى تحسين الاداء عبر مكافاه الافراد الذين يساهمون في اداء المنظمه ونظام المكافات والحوافز الجيد يضمن علاقه مباشره بين الجهد و المكافئة</a:t>
            </a:r>
            <a:endParaRPr lang="fr-FR">
              <a:solidFill>
                <a:schemeClr val="bg1"/>
              </a:solidFill>
            </a:endParaRPr>
          </a:p>
        </p:txBody>
      </p:sp>
      <p:sp>
        <p:nvSpPr>
          <p:cNvPr id="27" name="Flèche : droite à entaille 26">
            <a:extLst>
              <a:ext uri="{FF2B5EF4-FFF2-40B4-BE49-F238E27FC236}">
                <a16:creationId xmlns:a16="http://schemas.microsoft.com/office/drawing/2014/main" id="{A824A642-7223-3C48-A64C-228D7CA0A330}"/>
              </a:ext>
            </a:extLst>
          </p:cNvPr>
          <p:cNvSpPr/>
          <p:nvPr/>
        </p:nvSpPr>
        <p:spPr>
          <a:xfrm rot="2528575">
            <a:off x="6717274" y="1179956"/>
            <a:ext cx="2489185" cy="631043"/>
          </a:xfrm>
          <a:prstGeom prst="notchedRightArrow">
            <a:avLst>
              <a:gd name="adj1" fmla="val 34947"/>
              <a:gd name="adj2" fmla="val 107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Flèche : droite à entaille 32">
            <a:extLst>
              <a:ext uri="{FF2B5EF4-FFF2-40B4-BE49-F238E27FC236}">
                <a16:creationId xmlns:a16="http://schemas.microsoft.com/office/drawing/2014/main" id="{64C0F8A1-B6E0-0A49-83E1-19E25300B579}"/>
              </a:ext>
            </a:extLst>
          </p:cNvPr>
          <p:cNvSpPr/>
          <p:nvPr/>
        </p:nvSpPr>
        <p:spPr>
          <a:xfrm rot="6207873">
            <a:off x="4232430" y="1115375"/>
            <a:ext cx="1648762" cy="672975"/>
          </a:xfrm>
          <a:prstGeom prst="notchedRightArrow">
            <a:avLst>
              <a:gd name="adj1" fmla="val 34947"/>
              <a:gd name="adj2" fmla="val 3452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 droite à entaille 26">
            <a:extLst>
              <a:ext uri="{FF2B5EF4-FFF2-40B4-BE49-F238E27FC236}">
                <a16:creationId xmlns:a16="http://schemas.microsoft.com/office/drawing/2014/main" id="{4BF0E3F3-EB43-FC43-8F6E-41FA05FD9DD9}"/>
              </a:ext>
            </a:extLst>
          </p:cNvPr>
          <p:cNvSpPr/>
          <p:nvPr/>
        </p:nvSpPr>
        <p:spPr>
          <a:xfrm rot="1863280">
            <a:off x="8435778" y="1122223"/>
            <a:ext cx="2489185" cy="631043"/>
          </a:xfrm>
          <a:prstGeom prst="notchedRightArrow">
            <a:avLst>
              <a:gd name="adj1" fmla="val 34947"/>
              <a:gd name="adj2" fmla="val 107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 droite à entaille 26">
            <a:extLst>
              <a:ext uri="{FF2B5EF4-FFF2-40B4-BE49-F238E27FC236}">
                <a16:creationId xmlns:a16="http://schemas.microsoft.com/office/drawing/2014/main" id="{719EAEF8-3A2F-B147-A3A0-72C47EB52D20}"/>
              </a:ext>
            </a:extLst>
          </p:cNvPr>
          <p:cNvSpPr/>
          <p:nvPr/>
        </p:nvSpPr>
        <p:spPr>
          <a:xfrm rot="2636840">
            <a:off x="5279084" y="1179954"/>
            <a:ext cx="2489185" cy="631043"/>
          </a:xfrm>
          <a:prstGeom prst="notchedRightArrow">
            <a:avLst>
              <a:gd name="adj1" fmla="val 34947"/>
              <a:gd name="adj2" fmla="val 107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 droite à entaille 26">
            <a:extLst>
              <a:ext uri="{FF2B5EF4-FFF2-40B4-BE49-F238E27FC236}">
                <a16:creationId xmlns:a16="http://schemas.microsoft.com/office/drawing/2014/main" id="{4099A7C4-3096-9C46-AAC5-685680F820D1}"/>
              </a:ext>
            </a:extLst>
          </p:cNvPr>
          <p:cNvSpPr/>
          <p:nvPr/>
        </p:nvSpPr>
        <p:spPr>
          <a:xfrm rot="8024149">
            <a:off x="2587640" y="1179955"/>
            <a:ext cx="2489185" cy="631043"/>
          </a:xfrm>
          <a:prstGeom prst="notchedRightArrow">
            <a:avLst>
              <a:gd name="adj1" fmla="val 34947"/>
              <a:gd name="adj2" fmla="val 107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 droite à entaille 26">
            <a:extLst>
              <a:ext uri="{FF2B5EF4-FFF2-40B4-BE49-F238E27FC236}">
                <a16:creationId xmlns:a16="http://schemas.microsoft.com/office/drawing/2014/main" id="{0DE50764-786F-CD4D-8C57-FEE1F23646A3}"/>
              </a:ext>
            </a:extLst>
          </p:cNvPr>
          <p:cNvSpPr/>
          <p:nvPr/>
        </p:nvSpPr>
        <p:spPr>
          <a:xfrm rot="8945936">
            <a:off x="1196224" y="1119796"/>
            <a:ext cx="2489185" cy="631043"/>
          </a:xfrm>
          <a:prstGeom prst="notchedRightArrow">
            <a:avLst>
              <a:gd name="adj1" fmla="val 34947"/>
              <a:gd name="adj2" fmla="val 10794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05751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chemin : horizontal 3">
            <a:extLst>
              <a:ext uri="{FF2B5EF4-FFF2-40B4-BE49-F238E27FC236}">
                <a16:creationId xmlns:a16="http://schemas.microsoft.com/office/drawing/2014/main" id="{1D175DC7-F1AC-814D-B6C6-C6907DACE006}"/>
              </a:ext>
            </a:extLst>
          </p:cNvPr>
          <p:cNvSpPr/>
          <p:nvPr/>
        </p:nvSpPr>
        <p:spPr>
          <a:xfrm>
            <a:off x="4125950" y="-38125"/>
            <a:ext cx="3899647" cy="1595604"/>
          </a:xfrm>
          <a:prstGeom prst="horizontalScroll">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rPr>
              <a:t>مستويات ادارة التنوع الثقافي</a:t>
            </a:r>
            <a:endParaRPr lang="fr-FR" sz="2400" b="1">
              <a:solidFill>
                <a:srgbClr val="FF0000"/>
              </a:solidFill>
            </a:endParaRPr>
          </a:p>
        </p:txBody>
      </p:sp>
      <p:sp>
        <p:nvSpPr>
          <p:cNvPr id="7" name="Organigramme : Terminateur 6">
            <a:extLst>
              <a:ext uri="{FF2B5EF4-FFF2-40B4-BE49-F238E27FC236}">
                <a16:creationId xmlns:a16="http://schemas.microsoft.com/office/drawing/2014/main" id="{6A17DF1D-FB0B-B74B-96DD-CA0B3D37D627}"/>
              </a:ext>
            </a:extLst>
          </p:cNvPr>
          <p:cNvSpPr/>
          <p:nvPr/>
        </p:nvSpPr>
        <p:spPr>
          <a:xfrm rot="10800000" flipV="1">
            <a:off x="9106964" y="2239456"/>
            <a:ext cx="3085036" cy="4618545"/>
          </a:xfrm>
          <a:prstGeom prst="flowChartTerminator">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1"/>
            <a:r>
              <a:rPr lang="ar-AE" sz="2000" b="1">
                <a:solidFill>
                  <a:srgbClr val="FF0000"/>
                </a:solidFill>
              </a:rPr>
              <a:t>على مستوى المؤسسة:</a:t>
            </a:r>
            <a:endParaRPr lang="en-US" sz="2000" b="1">
              <a:solidFill>
                <a:srgbClr val="FF0000"/>
              </a:solidFill>
            </a:endParaRPr>
          </a:p>
          <a:p>
            <a:pPr algn="ctr" rtl="1"/>
            <a:r>
              <a:rPr lang="en-US" b="1">
                <a:solidFill>
                  <a:schemeClr val="bg1"/>
                </a:solidFill>
              </a:rPr>
              <a:t>المؤسسة الوطنية: </a:t>
            </a:r>
            <a:r>
              <a:rPr lang="en-US" sz="1600">
                <a:solidFill>
                  <a:schemeClr val="bg1"/>
                </a:solidFill>
              </a:rPr>
              <a:t>تكون الاختلافات           الا</a:t>
            </a:r>
            <a:r>
              <a:rPr lang="ar-AE" sz="1600">
                <a:solidFill>
                  <a:schemeClr val="bg1"/>
                </a:solidFill>
              </a:rPr>
              <a:t>ختافات الثقافية خاصة </a:t>
            </a:r>
            <a:r>
              <a:rPr lang="en-US" sz="1600">
                <a:solidFill>
                  <a:schemeClr val="bg1"/>
                </a:solidFill>
              </a:rPr>
              <a:t>بدولة  </a:t>
            </a:r>
            <a:r>
              <a:rPr lang="ar-AE" sz="1600">
                <a:solidFill>
                  <a:schemeClr val="bg1"/>
                </a:solidFill>
              </a:rPr>
              <a:t>واحدة فقط </a:t>
            </a:r>
            <a:endParaRPr lang="en-US" sz="1600">
              <a:solidFill>
                <a:schemeClr val="bg1"/>
              </a:solidFill>
            </a:endParaRPr>
          </a:p>
          <a:p>
            <a:pPr algn="ctr" rtl="1"/>
            <a:r>
              <a:rPr lang="en-US" b="1">
                <a:solidFill>
                  <a:schemeClr val="bg1"/>
                </a:solidFill>
              </a:rPr>
              <a:t>المؤسسة الدولية </a:t>
            </a:r>
            <a:r>
              <a:rPr lang="en-US" sz="1600">
                <a:solidFill>
                  <a:schemeClr val="bg1"/>
                </a:solidFill>
              </a:rPr>
              <a:t>تركز هذه المؤسسة </a:t>
            </a:r>
            <a:r>
              <a:rPr lang="ar-AE" sz="1600">
                <a:solidFill>
                  <a:schemeClr val="bg1"/>
                </a:solidFill>
              </a:rPr>
              <a:t>على العاقات ا</a:t>
            </a:r>
            <a:r>
              <a:rPr lang="en-US" sz="1600">
                <a:solidFill>
                  <a:schemeClr val="bg1"/>
                </a:solidFill>
              </a:rPr>
              <a:t>لخا</a:t>
            </a:r>
            <a:r>
              <a:rPr lang="ar-AE" sz="1600">
                <a:solidFill>
                  <a:schemeClr val="bg1"/>
                </a:solidFill>
              </a:rPr>
              <a:t>رجية مع الزبائن </a:t>
            </a:r>
            <a:r>
              <a:rPr lang="en-US" sz="1600">
                <a:solidFill>
                  <a:schemeClr val="bg1"/>
                </a:solidFill>
              </a:rPr>
              <a:t>المحتملين </a:t>
            </a:r>
            <a:r>
              <a:rPr lang="ar-AE" sz="1600">
                <a:solidFill>
                  <a:schemeClr val="bg1"/>
                </a:solidFill>
              </a:rPr>
              <a:t> والعامل</a:t>
            </a:r>
            <a:r>
              <a:rPr lang="en-US" sz="1600">
                <a:solidFill>
                  <a:schemeClr val="bg1"/>
                </a:solidFill>
              </a:rPr>
              <a:t>ي</a:t>
            </a:r>
            <a:r>
              <a:rPr lang="ar-AE" sz="1600">
                <a:solidFill>
                  <a:schemeClr val="bg1"/>
                </a:solidFill>
              </a:rPr>
              <a:t>ن </a:t>
            </a:r>
            <a:r>
              <a:rPr lang="en-US" sz="1600">
                <a:solidFill>
                  <a:schemeClr val="bg1"/>
                </a:solidFill>
              </a:rPr>
              <a:t>الا</a:t>
            </a:r>
            <a:r>
              <a:rPr lang="ar-AE" sz="1600">
                <a:solidFill>
                  <a:schemeClr val="bg1"/>
                </a:solidFill>
              </a:rPr>
              <a:t>جانب. </a:t>
            </a:r>
            <a:r>
              <a:rPr lang="en-US" sz="1600">
                <a:solidFill>
                  <a:schemeClr val="bg1"/>
                </a:solidFill>
              </a:rPr>
              <a:t>وبالتالي </a:t>
            </a:r>
            <a:r>
              <a:rPr lang="ar-AE" sz="1600">
                <a:solidFill>
                  <a:schemeClr val="bg1"/>
                </a:solidFill>
              </a:rPr>
              <a:t>تكون إدارة الت</a:t>
            </a:r>
            <a:r>
              <a:rPr lang="en-US" sz="1600">
                <a:solidFill>
                  <a:schemeClr val="bg1"/>
                </a:solidFill>
              </a:rPr>
              <a:t>ن</a:t>
            </a:r>
            <a:r>
              <a:rPr lang="ar-AE" sz="1600">
                <a:solidFill>
                  <a:schemeClr val="bg1"/>
                </a:solidFill>
              </a:rPr>
              <a:t>وع الثقاي </a:t>
            </a:r>
            <a:r>
              <a:rPr lang="en-US" sz="1600">
                <a:solidFill>
                  <a:schemeClr val="bg1"/>
                </a:solidFill>
              </a:rPr>
              <a:t>ف</a:t>
            </a:r>
            <a:r>
              <a:rPr lang="ar-AE" sz="1600">
                <a:solidFill>
                  <a:schemeClr val="bg1"/>
                </a:solidFill>
              </a:rPr>
              <a:t>ي </a:t>
            </a:r>
            <a:r>
              <a:rPr lang="en-US" sz="1600">
                <a:solidFill>
                  <a:schemeClr val="bg1"/>
                </a:solidFill>
              </a:rPr>
              <a:t> المؤسسة </a:t>
            </a:r>
            <a:r>
              <a:rPr lang="ar-AE" sz="1600">
                <a:solidFill>
                  <a:schemeClr val="bg1"/>
                </a:solidFill>
              </a:rPr>
              <a:t> حسب البيئة ا</a:t>
            </a:r>
            <a:r>
              <a:rPr lang="en-US" sz="1600">
                <a:solidFill>
                  <a:schemeClr val="bg1"/>
                </a:solidFill>
              </a:rPr>
              <a:t>لخ</a:t>
            </a:r>
            <a:r>
              <a:rPr lang="ar-AE" sz="1600">
                <a:solidFill>
                  <a:schemeClr val="bg1"/>
                </a:solidFill>
              </a:rPr>
              <a:t>ارجية.</a:t>
            </a:r>
            <a:endParaRPr lang="en-US" sz="1600">
              <a:solidFill>
                <a:schemeClr val="bg1"/>
              </a:solidFill>
            </a:endParaRPr>
          </a:p>
          <a:p>
            <a:pPr algn="r" rtl="1"/>
            <a:r>
              <a:rPr lang="en-US" b="1">
                <a:solidFill>
                  <a:schemeClr val="bg1"/>
                </a:solidFill>
              </a:rPr>
              <a:t>المؤسسة متعددة الجنسيات</a:t>
            </a:r>
            <a:r>
              <a:rPr lang="en-US" sz="1600">
                <a:solidFill>
                  <a:schemeClr val="bg1"/>
                </a:solidFill>
              </a:rPr>
              <a:t> تكون إدارة التنوع على المستوى الداخلي المؤسسة مثلا(توضيف جنسيات مختلفة )</a:t>
            </a:r>
          </a:p>
          <a:p>
            <a:pPr algn="ctr" rtl="1"/>
            <a:r>
              <a:rPr lang="en-US" b="1">
                <a:solidFill>
                  <a:schemeClr val="bg1"/>
                </a:solidFill>
              </a:rPr>
              <a:t>المؤسسة العالمية</a:t>
            </a:r>
            <a:r>
              <a:rPr lang="en-US" sz="1600">
                <a:solidFill>
                  <a:schemeClr val="bg1"/>
                </a:solidFill>
              </a:rPr>
              <a:t> </a:t>
            </a:r>
            <a:r>
              <a:rPr lang="ar-AE" sz="1600">
                <a:solidFill>
                  <a:schemeClr val="bg1"/>
                </a:solidFill>
              </a:rPr>
              <a:t>تكون إدارة الت</a:t>
            </a:r>
            <a:r>
              <a:rPr lang="en-US" sz="1600">
                <a:solidFill>
                  <a:schemeClr val="bg1"/>
                </a:solidFill>
              </a:rPr>
              <a:t>ن</a:t>
            </a:r>
            <a:r>
              <a:rPr lang="ar-AE" sz="1600">
                <a:solidFill>
                  <a:schemeClr val="bg1"/>
                </a:solidFill>
              </a:rPr>
              <a:t>وع الثقا</a:t>
            </a:r>
            <a:r>
              <a:rPr lang="en-US" sz="1600">
                <a:solidFill>
                  <a:schemeClr val="bg1"/>
                </a:solidFill>
              </a:rPr>
              <a:t>ف</a:t>
            </a:r>
            <a:r>
              <a:rPr lang="ar-AE" sz="1600">
                <a:solidFill>
                  <a:schemeClr val="bg1"/>
                </a:solidFill>
              </a:rPr>
              <a:t>ي حسب البيئة الداخلية وا</a:t>
            </a:r>
            <a:r>
              <a:rPr lang="en-US" sz="1600">
                <a:solidFill>
                  <a:schemeClr val="bg1"/>
                </a:solidFill>
              </a:rPr>
              <a:t>لخ</a:t>
            </a:r>
            <a:r>
              <a:rPr lang="ar-AE" sz="1600">
                <a:solidFill>
                  <a:schemeClr val="bg1"/>
                </a:solidFill>
              </a:rPr>
              <a:t>ارجية معا.</a:t>
            </a:r>
          </a:p>
        </p:txBody>
      </p:sp>
      <p:sp>
        <p:nvSpPr>
          <p:cNvPr id="9" name="Organigramme : Terminateur 8">
            <a:extLst>
              <a:ext uri="{FF2B5EF4-FFF2-40B4-BE49-F238E27FC236}">
                <a16:creationId xmlns:a16="http://schemas.microsoft.com/office/drawing/2014/main" id="{4330D7AC-361A-B242-9FE4-4862B2D0682B}"/>
              </a:ext>
            </a:extLst>
          </p:cNvPr>
          <p:cNvSpPr/>
          <p:nvPr/>
        </p:nvSpPr>
        <p:spPr>
          <a:xfrm rot="10800000" flipV="1">
            <a:off x="4535325" y="2239455"/>
            <a:ext cx="3639510" cy="4618546"/>
          </a:xfrm>
          <a:prstGeom prst="flowChartTerminator">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AE" sz="2000" b="1">
                <a:solidFill>
                  <a:srgbClr val="FF0000"/>
                </a:solidFill>
              </a:rPr>
              <a:t> على </a:t>
            </a:r>
            <a:r>
              <a:rPr lang="en-US" sz="2000" b="1">
                <a:solidFill>
                  <a:srgbClr val="FF0000"/>
                </a:solidFill>
              </a:rPr>
              <a:t>مستوى المدراء</a:t>
            </a:r>
            <a:r>
              <a:rPr lang="ar-AE" sz="2000" b="1">
                <a:solidFill>
                  <a:srgbClr val="FF0000"/>
                </a:solidFill>
              </a:rPr>
              <a:t>:</a:t>
            </a:r>
            <a:endParaRPr lang="en-US" sz="2000" b="1">
              <a:solidFill>
                <a:srgbClr val="FF0000"/>
              </a:solidFill>
            </a:endParaRPr>
          </a:p>
          <a:p>
            <a:pPr algn="ctr" rtl="1"/>
            <a:r>
              <a:rPr lang="en-US" b="1">
                <a:solidFill>
                  <a:schemeClr val="bg1"/>
                </a:solidFill>
              </a:rPr>
              <a:t>البحث عن الثقة </a:t>
            </a:r>
            <a:r>
              <a:rPr lang="en-US" sz="1600">
                <a:solidFill>
                  <a:schemeClr val="bg1"/>
                </a:solidFill>
              </a:rPr>
              <a:t>تعد الثقة بين أفراد من ثقافات مختلفة شرط ظروري للنجاح تلك العلاقة بين الثقافات </a:t>
            </a:r>
          </a:p>
          <a:p>
            <a:pPr algn="ctr" rtl="1"/>
            <a:r>
              <a:rPr lang="ar-AE" b="1">
                <a:solidFill>
                  <a:schemeClr val="bg1"/>
                </a:solidFill>
              </a:rPr>
              <a:t>التحفيز</a:t>
            </a:r>
            <a:r>
              <a:rPr lang="en-US" sz="1600">
                <a:solidFill>
                  <a:schemeClr val="bg1"/>
                </a:solidFill>
              </a:rPr>
              <a:t>:</a:t>
            </a:r>
            <a:r>
              <a:rPr lang="ar-AE" sz="1600">
                <a:solidFill>
                  <a:schemeClr val="bg1"/>
                </a:solidFill>
              </a:rPr>
              <a:t> يقوم </a:t>
            </a:r>
            <a:r>
              <a:rPr lang="en-US" sz="1600">
                <a:solidFill>
                  <a:schemeClr val="bg1"/>
                </a:solidFill>
              </a:rPr>
              <a:t>تحفي</a:t>
            </a:r>
            <a:r>
              <a:rPr lang="ar-AE" sz="1600">
                <a:solidFill>
                  <a:schemeClr val="bg1"/>
                </a:solidFill>
              </a:rPr>
              <a:t>ز افراد من ثقافات متعددة على </a:t>
            </a:r>
            <a:r>
              <a:rPr lang="en-US" sz="1600">
                <a:solidFill>
                  <a:schemeClr val="bg1"/>
                </a:solidFill>
              </a:rPr>
              <a:t>مج</a:t>
            </a:r>
            <a:r>
              <a:rPr lang="ar-AE" sz="1600">
                <a:solidFill>
                  <a:schemeClr val="bg1"/>
                </a:solidFill>
              </a:rPr>
              <a:t>موعة من العوامل </a:t>
            </a:r>
            <a:r>
              <a:rPr lang="en-US" sz="1600">
                <a:solidFill>
                  <a:schemeClr val="bg1"/>
                </a:solidFill>
              </a:rPr>
              <a:t>مثل : </a:t>
            </a:r>
            <a:r>
              <a:rPr lang="ar-AE" sz="1600">
                <a:solidFill>
                  <a:schemeClr val="bg1"/>
                </a:solidFill>
              </a:rPr>
              <a:t> امكافأة، معرفة وإرضاء </a:t>
            </a:r>
            <a:r>
              <a:rPr lang="en-US" sz="1600">
                <a:solidFill>
                  <a:schemeClr val="bg1"/>
                </a:solidFill>
              </a:rPr>
              <a:t>رغبات الافراد </a:t>
            </a:r>
          </a:p>
          <a:p>
            <a:pPr algn="r" rtl="1"/>
            <a:r>
              <a:rPr lang="en-US" b="1">
                <a:solidFill>
                  <a:schemeClr val="bg1"/>
                </a:solidFill>
              </a:rPr>
              <a:t>   ا</a:t>
            </a:r>
            <a:r>
              <a:rPr lang="ar-AE" b="1">
                <a:solidFill>
                  <a:schemeClr val="bg1"/>
                </a:solidFill>
              </a:rPr>
              <a:t>دارة الصراعات</a:t>
            </a:r>
            <a:r>
              <a:rPr lang="en-US" b="1">
                <a:solidFill>
                  <a:schemeClr val="bg1"/>
                </a:solidFill>
              </a:rPr>
              <a:t> </a:t>
            </a:r>
            <a:r>
              <a:rPr lang="en-US" sz="1600">
                <a:solidFill>
                  <a:schemeClr val="bg1"/>
                </a:solidFill>
              </a:rPr>
              <a:t> نميز ثلاث انواع :</a:t>
            </a:r>
          </a:p>
          <a:p>
            <a:pPr algn="ctr" rtl="1"/>
            <a:r>
              <a:rPr lang="ar-AE" sz="1600" u="sng">
                <a:solidFill>
                  <a:schemeClr val="bg1"/>
                </a:solidFill>
              </a:rPr>
              <a:t>صراعات </a:t>
            </a:r>
            <a:r>
              <a:rPr lang="en-US" sz="1600" u="sng">
                <a:solidFill>
                  <a:schemeClr val="bg1"/>
                </a:solidFill>
              </a:rPr>
              <a:t>الا</a:t>
            </a:r>
            <a:r>
              <a:rPr lang="ar-AE" sz="1600" u="sng">
                <a:solidFill>
                  <a:schemeClr val="bg1"/>
                </a:solidFill>
              </a:rPr>
              <a:t>هداف</a:t>
            </a:r>
            <a:r>
              <a:rPr lang="ar-AE" sz="1600">
                <a:solidFill>
                  <a:schemeClr val="bg1"/>
                </a:solidFill>
              </a:rPr>
              <a:t> </a:t>
            </a:r>
            <a:r>
              <a:rPr lang="fr-FR" sz="1600">
                <a:solidFill>
                  <a:schemeClr val="bg1"/>
                </a:solidFill>
              </a:rPr>
              <a:t>:</a:t>
            </a:r>
            <a:r>
              <a:rPr lang="ar-AE" sz="1600">
                <a:solidFill>
                  <a:schemeClr val="bg1"/>
                </a:solidFill>
              </a:rPr>
              <a:t>ع</a:t>
            </a:r>
            <a:r>
              <a:rPr lang="en-US" sz="1600">
                <a:solidFill>
                  <a:schemeClr val="bg1"/>
                </a:solidFill>
              </a:rPr>
              <a:t>ن</a:t>
            </a:r>
            <a:r>
              <a:rPr lang="ar-AE" sz="1600">
                <a:solidFill>
                  <a:schemeClr val="bg1"/>
                </a:solidFill>
              </a:rPr>
              <a:t>دما تكون أهداف </a:t>
            </a:r>
            <a:r>
              <a:rPr lang="en-US" sz="1600">
                <a:solidFill>
                  <a:schemeClr val="bg1"/>
                </a:solidFill>
              </a:rPr>
              <a:t>الا</a:t>
            </a:r>
            <a:r>
              <a:rPr lang="ar-AE" sz="1600">
                <a:solidFill>
                  <a:schemeClr val="bg1"/>
                </a:solidFill>
              </a:rPr>
              <a:t>فراد متفاوتة</a:t>
            </a:r>
            <a:endParaRPr lang="en-US" sz="1600">
              <a:solidFill>
                <a:schemeClr val="bg1"/>
              </a:solidFill>
            </a:endParaRPr>
          </a:p>
          <a:p>
            <a:pPr algn="ctr" rtl="1"/>
            <a:r>
              <a:rPr lang="ar-AE" sz="1600" u="sng">
                <a:solidFill>
                  <a:schemeClr val="bg1"/>
                </a:solidFill>
              </a:rPr>
              <a:t>الصراعات </a:t>
            </a:r>
            <a:r>
              <a:rPr lang="en-US" sz="1600" u="sng">
                <a:solidFill>
                  <a:schemeClr val="bg1"/>
                </a:solidFill>
              </a:rPr>
              <a:t>الا</a:t>
            </a:r>
            <a:r>
              <a:rPr lang="ar-AE" sz="1600" u="sng">
                <a:solidFill>
                  <a:schemeClr val="bg1"/>
                </a:solidFill>
              </a:rPr>
              <a:t>دراكية</a:t>
            </a:r>
            <a:r>
              <a:rPr lang="en-US" sz="1600" u="sng">
                <a:solidFill>
                  <a:schemeClr val="bg1"/>
                </a:solidFill>
              </a:rPr>
              <a:t>  </a:t>
            </a:r>
            <a:r>
              <a:rPr lang="en-US" sz="1600">
                <a:solidFill>
                  <a:schemeClr val="bg1"/>
                </a:solidFill>
              </a:rPr>
              <a:t>توضح التعارض من خلال </a:t>
            </a:r>
            <a:r>
              <a:rPr lang="hu-HU" sz="1600">
                <a:solidFill>
                  <a:schemeClr val="bg1"/>
                </a:solidFill>
              </a:rPr>
              <a:t>التحليل امعطى من </a:t>
            </a:r>
            <a:r>
              <a:rPr lang="en-US" sz="1600">
                <a:solidFill>
                  <a:schemeClr val="bg1"/>
                </a:solidFill>
              </a:rPr>
              <a:t>طرف مختلف</a:t>
            </a:r>
            <a:r>
              <a:rPr lang="hu-HU" sz="1600">
                <a:solidFill>
                  <a:schemeClr val="bg1"/>
                </a:solidFill>
              </a:rPr>
              <a:t> </a:t>
            </a:r>
            <a:r>
              <a:rPr lang="en-US" sz="1600">
                <a:solidFill>
                  <a:schemeClr val="bg1"/>
                </a:solidFill>
              </a:rPr>
              <a:t>الأفراد </a:t>
            </a:r>
            <a:r>
              <a:rPr lang="hu-HU" sz="1600">
                <a:solidFill>
                  <a:schemeClr val="bg1"/>
                </a:solidFill>
              </a:rPr>
              <a:t>.</a:t>
            </a:r>
            <a:endParaRPr lang="en-US" sz="1600">
              <a:solidFill>
                <a:schemeClr val="bg1"/>
              </a:solidFill>
            </a:endParaRPr>
          </a:p>
          <a:p>
            <a:pPr algn="ctr" rtl="1"/>
            <a:r>
              <a:rPr lang="ar-AE" sz="1600" u="sng">
                <a:solidFill>
                  <a:schemeClr val="bg1"/>
                </a:solidFill>
              </a:rPr>
              <a:t>صراعات العاطفية</a:t>
            </a:r>
            <a:r>
              <a:rPr lang="en-US" sz="1600">
                <a:solidFill>
                  <a:schemeClr val="bg1"/>
                </a:solidFill>
              </a:rPr>
              <a:t> عندما يكون هناك تضارب في الاحاسيس المعبر عنها</a:t>
            </a:r>
            <a:endParaRPr lang="fr-FR" sz="1600">
              <a:solidFill>
                <a:schemeClr val="bg1"/>
              </a:solidFill>
            </a:endParaRPr>
          </a:p>
        </p:txBody>
      </p:sp>
      <p:sp>
        <p:nvSpPr>
          <p:cNvPr id="11" name="Organigramme : Terminateur 10">
            <a:extLst>
              <a:ext uri="{FF2B5EF4-FFF2-40B4-BE49-F238E27FC236}">
                <a16:creationId xmlns:a16="http://schemas.microsoft.com/office/drawing/2014/main" id="{198102A2-5DE2-DB4B-ADA0-F450171F2B49}"/>
              </a:ext>
            </a:extLst>
          </p:cNvPr>
          <p:cNvSpPr/>
          <p:nvPr/>
        </p:nvSpPr>
        <p:spPr>
          <a:xfrm rot="10800000" flipV="1">
            <a:off x="-27191" y="2239456"/>
            <a:ext cx="3158885" cy="4618542"/>
          </a:xfrm>
          <a:prstGeom prst="flowChartTerminator">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ar-AE" sz="2000" b="1">
                <a:solidFill>
                  <a:srgbClr val="FF0000"/>
                </a:solidFill>
              </a:rPr>
              <a:t>على مستوى الفرد:</a:t>
            </a:r>
            <a:r>
              <a:rPr lang="fr-FR">
                <a:solidFill>
                  <a:schemeClr val="bg1"/>
                </a:solidFill>
              </a:rPr>
              <a:t> </a:t>
            </a:r>
          </a:p>
          <a:p>
            <a:pPr algn="ctr" rtl="1"/>
            <a:r>
              <a:rPr lang="ar-AE" sz="1600" b="1">
                <a:solidFill>
                  <a:schemeClr val="bg1"/>
                </a:solidFill>
              </a:rPr>
              <a:t>الكفاءات اللغوية</a:t>
            </a:r>
            <a:r>
              <a:rPr lang="en-US" sz="1600" b="1">
                <a:solidFill>
                  <a:schemeClr val="bg1"/>
                </a:solidFill>
              </a:rPr>
              <a:t>  : </a:t>
            </a:r>
            <a:endParaRPr lang="en-US" sz="1600">
              <a:solidFill>
                <a:schemeClr val="bg1"/>
              </a:solidFill>
            </a:endParaRPr>
          </a:p>
          <a:p>
            <a:pPr algn="ctr" rtl="1"/>
            <a:r>
              <a:rPr lang="en-US" sz="1600">
                <a:solidFill>
                  <a:schemeClr val="bg1"/>
                </a:solidFill>
              </a:rPr>
              <a:t>تعتبر الكفاءة اللغوية ضرورية الاتصال فهي </a:t>
            </a:r>
            <a:r>
              <a:rPr lang="ar-AE" sz="1600">
                <a:solidFill>
                  <a:schemeClr val="bg1"/>
                </a:solidFill>
              </a:rPr>
              <a:t> مهمة </a:t>
            </a:r>
            <a:r>
              <a:rPr lang="en-US" sz="1600">
                <a:solidFill>
                  <a:schemeClr val="bg1"/>
                </a:solidFill>
              </a:rPr>
              <a:t>في م</a:t>
            </a:r>
            <a:r>
              <a:rPr lang="ar-AE" sz="1600">
                <a:solidFill>
                  <a:schemeClr val="bg1"/>
                </a:solidFill>
              </a:rPr>
              <a:t>حاولة فهم </a:t>
            </a:r>
            <a:r>
              <a:rPr lang="en-US" sz="1600">
                <a:solidFill>
                  <a:schemeClr val="bg1"/>
                </a:solidFill>
              </a:rPr>
              <a:t>الاخر</a:t>
            </a:r>
            <a:r>
              <a:rPr lang="ar-AE">
                <a:solidFill>
                  <a:schemeClr val="bg1"/>
                </a:solidFill>
              </a:rPr>
              <a:t> </a:t>
            </a:r>
            <a:endParaRPr lang="en-US">
              <a:solidFill>
                <a:schemeClr val="bg1"/>
              </a:solidFill>
            </a:endParaRPr>
          </a:p>
          <a:p>
            <a:pPr algn="ctr" rtl="1"/>
            <a:r>
              <a:rPr lang="ar-AE" sz="1600" b="1">
                <a:solidFill>
                  <a:schemeClr val="bg1"/>
                </a:solidFill>
              </a:rPr>
              <a:t>القدرة على </a:t>
            </a:r>
            <a:r>
              <a:rPr lang="en-US" sz="1600" b="1">
                <a:solidFill>
                  <a:schemeClr val="bg1"/>
                </a:solidFill>
              </a:rPr>
              <a:t>الانفتاح</a:t>
            </a:r>
            <a:r>
              <a:rPr lang="ar-AE" sz="1600" b="1">
                <a:solidFill>
                  <a:schemeClr val="bg1"/>
                </a:solidFill>
              </a:rPr>
              <a:t> و</a:t>
            </a:r>
            <a:r>
              <a:rPr lang="en-US" sz="1600" b="1">
                <a:solidFill>
                  <a:schemeClr val="bg1"/>
                </a:solidFill>
              </a:rPr>
              <a:t>الا</a:t>
            </a:r>
            <a:r>
              <a:rPr lang="ar-AE" sz="1600" b="1">
                <a:solidFill>
                  <a:schemeClr val="bg1"/>
                </a:solidFill>
              </a:rPr>
              <a:t>ستماع</a:t>
            </a:r>
            <a:endParaRPr lang="en-US" sz="1600" b="1">
              <a:solidFill>
                <a:schemeClr val="bg1"/>
              </a:solidFill>
            </a:endParaRPr>
          </a:p>
          <a:p>
            <a:pPr algn="ctr" rtl="1"/>
            <a:r>
              <a:rPr lang="en-US" sz="1600">
                <a:solidFill>
                  <a:schemeClr val="bg1"/>
                </a:solidFill>
              </a:rPr>
              <a:t>يج</a:t>
            </a:r>
            <a:r>
              <a:rPr lang="ar-AE" sz="1600">
                <a:solidFill>
                  <a:schemeClr val="bg1"/>
                </a:solidFill>
              </a:rPr>
              <a:t>ب التعامل بوعي مع خصائصهم الثقافية وتصور الطريقة ال</a:t>
            </a:r>
            <a:r>
              <a:rPr lang="en-US" sz="1600">
                <a:solidFill>
                  <a:schemeClr val="bg1"/>
                </a:solidFill>
              </a:rPr>
              <a:t>تي </a:t>
            </a:r>
            <a:r>
              <a:rPr lang="ar-AE" sz="1600">
                <a:solidFill>
                  <a:schemeClr val="bg1"/>
                </a:solidFill>
              </a:rPr>
              <a:t>يتم ها توضيح</a:t>
            </a:r>
            <a:r>
              <a:rPr lang="en-US" sz="1600">
                <a:solidFill>
                  <a:schemeClr val="bg1"/>
                </a:solidFill>
              </a:rPr>
              <a:t> الثقافات الاخرى للآخرين</a:t>
            </a:r>
          </a:p>
          <a:p>
            <a:pPr algn="ctr" rtl="1"/>
            <a:r>
              <a:rPr lang="ar-AE" sz="1600" b="1">
                <a:solidFill>
                  <a:schemeClr val="bg1"/>
                </a:solidFill>
              </a:rPr>
              <a:t>التعامل مع الشك</a:t>
            </a:r>
            <a:r>
              <a:rPr lang="en-US" sz="1600" b="1">
                <a:solidFill>
                  <a:schemeClr val="bg1"/>
                </a:solidFill>
              </a:rPr>
              <a:t>: </a:t>
            </a:r>
          </a:p>
          <a:p>
            <a:pPr algn="ctr" rtl="1"/>
            <a:r>
              <a:rPr lang="en-US" sz="1600">
                <a:solidFill>
                  <a:schemeClr val="bg1"/>
                </a:solidFill>
              </a:rPr>
              <a:t> يجب </a:t>
            </a:r>
            <a:r>
              <a:rPr lang="ar-AE" sz="1600">
                <a:solidFill>
                  <a:schemeClr val="bg1"/>
                </a:solidFill>
              </a:rPr>
              <a:t>على امدير إزالة الشك والغموض </a:t>
            </a:r>
            <a:r>
              <a:rPr lang="en-US" sz="1600">
                <a:solidFill>
                  <a:schemeClr val="bg1"/>
                </a:solidFill>
              </a:rPr>
              <a:t>ف</a:t>
            </a:r>
            <a:r>
              <a:rPr lang="ar-AE" sz="1600">
                <a:solidFill>
                  <a:schemeClr val="bg1"/>
                </a:solidFill>
              </a:rPr>
              <a:t>ي العاقات ب</a:t>
            </a:r>
            <a:r>
              <a:rPr lang="en-US" sz="1600">
                <a:solidFill>
                  <a:schemeClr val="bg1"/>
                </a:solidFill>
              </a:rPr>
              <a:t>ي</a:t>
            </a:r>
            <a:r>
              <a:rPr lang="ar-AE" sz="1600">
                <a:solidFill>
                  <a:schemeClr val="bg1"/>
                </a:solidFill>
              </a:rPr>
              <a:t>ن</a:t>
            </a:r>
            <a:r>
              <a:rPr lang="en-US" sz="1600">
                <a:solidFill>
                  <a:schemeClr val="bg1"/>
                </a:solidFill>
              </a:rPr>
              <a:t> الاف</a:t>
            </a:r>
            <a:r>
              <a:rPr lang="ar-AE" sz="1600">
                <a:solidFill>
                  <a:schemeClr val="bg1"/>
                </a:solidFill>
              </a:rPr>
              <a:t>راد</a:t>
            </a:r>
            <a:r>
              <a:rPr lang="en-US" sz="1600">
                <a:solidFill>
                  <a:schemeClr val="bg1"/>
                </a:solidFill>
              </a:rPr>
              <a:t> </a:t>
            </a:r>
            <a:r>
              <a:rPr lang="ar-AE" sz="1600">
                <a:solidFill>
                  <a:schemeClr val="bg1"/>
                </a:solidFill>
              </a:rPr>
              <a:t>يكون </a:t>
            </a:r>
            <a:r>
              <a:rPr lang="en-US" sz="1600">
                <a:solidFill>
                  <a:schemeClr val="bg1"/>
                </a:solidFill>
              </a:rPr>
              <a:t>هناك ض</a:t>
            </a:r>
            <a:r>
              <a:rPr lang="ar-AE" sz="1600">
                <a:solidFill>
                  <a:schemeClr val="bg1"/>
                </a:solidFill>
              </a:rPr>
              <a:t>تكيف مع التغيرات </a:t>
            </a:r>
            <a:r>
              <a:rPr lang="en-US" sz="1600">
                <a:solidFill>
                  <a:schemeClr val="bg1"/>
                </a:solidFill>
              </a:rPr>
              <a:t>انفتاح</a:t>
            </a:r>
            <a:r>
              <a:rPr lang="ar-AE" sz="1600">
                <a:solidFill>
                  <a:schemeClr val="bg1"/>
                </a:solidFill>
              </a:rPr>
              <a:t> على</a:t>
            </a:r>
            <a:r>
              <a:rPr lang="en-US" sz="1600">
                <a:solidFill>
                  <a:schemeClr val="bg1"/>
                </a:solidFill>
              </a:rPr>
              <a:t> افكارج</a:t>
            </a:r>
            <a:r>
              <a:rPr lang="ar-AE" sz="1600">
                <a:solidFill>
                  <a:schemeClr val="bg1"/>
                </a:solidFill>
              </a:rPr>
              <a:t>ديدة مرن</a:t>
            </a:r>
            <a:r>
              <a:rPr lang="en-US" sz="1600">
                <a:solidFill>
                  <a:schemeClr val="bg1"/>
                </a:solidFill>
              </a:rPr>
              <a:t>ة</a:t>
            </a:r>
            <a:r>
              <a:rPr lang="ar-AE" sz="1600">
                <a:solidFill>
                  <a:schemeClr val="bg1"/>
                </a:solidFill>
              </a:rPr>
              <a:t>.</a:t>
            </a:r>
            <a:endParaRPr lang="en-US" sz="1600">
              <a:solidFill>
                <a:schemeClr val="bg1"/>
              </a:solidFill>
            </a:endParaRPr>
          </a:p>
          <a:p>
            <a:pPr algn="r" rtl="1"/>
            <a:endParaRPr lang="en-US" sz="1600" b="1">
              <a:solidFill>
                <a:schemeClr val="bg1"/>
              </a:solidFill>
            </a:endParaRPr>
          </a:p>
        </p:txBody>
      </p:sp>
      <p:sp>
        <p:nvSpPr>
          <p:cNvPr id="18" name="Flèche : virage 17">
            <a:extLst>
              <a:ext uri="{FF2B5EF4-FFF2-40B4-BE49-F238E27FC236}">
                <a16:creationId xmlns:a16="http://schemas.microsoft.com/office/drawing/2014/main" id="{4DB85E83-CA4A-ED4C-ADBD-CA2DF238BBD5}"/>
              </a:ext>
            </a:extLst>
          </p:cNvPr>
          <p:cNvSpPr/>
          <p:nvPr/>
        </p:nvSpPr>
        <p:spPr>
          <a:xfrm rot="5400000">
            <a:off x="8877343" y="-651197"/>
            <a:ext cx="1999973" cy="3781332"/>
          </a:xfrm>
          <a:prstGeom prst="bentArrow">
            <a:avLst>
              <a:gd name="adj1" fmla="val 25000"/>
              <a:gd name="adj2" fmla="val 24388"/>
              <a:gd name="adj3" fmla="val 38519"/>
              <a:gd name="adj4" fmla="val 49043"/>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0" name="Flèche : virage 19">
            <a:extLst>
              <a:ext uri="{FF2B5EF4-FFF2-40B4-BE49-F238E27FC236}">
                <a16:creationId xmlns:a16="http://schemas.microsoft.com/office/drawing/2014/main" id="{C41D0D0C-132E-4D48-AB10-D32CF49C8F88}"/>
              </a:ext>
            </a:extLst>
          </p:cNvPr>
          <p:cNvSpPr/>
          <p:nvPr/>
        </p:nvSpPr>
        <p:spPr>
          <a:xfrm rot="16200000" flipH="1">
            <a:off x="1305804" y="-580689"/>
            <a:ext cx="1858958" cy="3781334"/>
          </a:xfrm>
          <a:prstGeom prst="bentArrow">
            <a:avLst>
              <a:gd name="adj1" fmla="val 27182"/>
              <a:gd name="adj2" fmla="val 25000"/>
              <a:gd name="adj3" fmla="val 44541"/>
              <a:gd name="adj4" fmla="val 24748"/>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23" name="Flèche : droite à entaille 22">
            <a:extLst>
              <a:ext uri="{FF2B5EF4-FFF2-40B4-BE49-F238E27FC236}">
                <a16:creationId xmlns:a16="http://schemas.microsoft.com/office/drawing/2014/main" id="{307214A7-73E9-0846-9233-7C9D389C916F}"/>
              </a:ext>
            </a:extLst>
          </p:cNvPr>
          <p:cNvSpPr/>
          <p:nvPr/>
        </p:nvSpPr>
        <p:spPr>
          <a:xfrm rot="5400000">
            <a:off x="5642337" y="1192547"/>
            <a:ext cx="953982" cy="1139837"/>
          </a:xfrm>
          <a:prstGeom prst="notched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072947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C90EB1-9522-134C-A0A7-4BDB6735DA9A}"/>
              </a:ext>
            </a:extLst>
          </p:cNvPr>
          <p:cNvSpPr txBox="1"/>
          <p:nvPr/>
        </p:nvSpPr>
        <p:spPr>
          <a:xfrm>
            <a:off x="5173450" y="2514600"/>
            <a:ext cx="1828800" cy="1828800"/>
          </a:xfrm>
          <a:prstGeom prst="rect">
            <a:avLst/>
          </a:prstGeom>
          <a:noFill/>
        </p:spPr>
        <p:txBody>
          <a:bodyPr wrap="square" rtlCol="0">
            <a:spAutoFit/>
          </a:bodyPr>
          <a:lstStyle/>
          <a:p>
            <a:pPr algn="l"/>
            <a:endParaRPr lang="en-US"/>
          </a:p>
        </p:txBody>
      </p:sp>
      <p:sp>
        <p:nvSpPr>
          <p:cNvPr id="3" name="TextBox 2">
            <a:extLst>
              <a:ext uri="{FF2B5EF4-FFF2-40B4-BE49-F238E27FC236}">
                <a16:creationId xmlns:a16="http://schemas.microsoft.com/office/drawing/2014/main" id="{FF9E771D-1C44-CB47-B63A-797BDE42837E}"/>
              </a:ext>
            </a:extLst>
          </p:cNvPr>
          <p:cNvSpPr txBox="1"/>
          <p:nvPr/>
        </p:nvSpPr>
        <p:spPr>
          <a:xfrm>
            <a:off x="4553663" y="320285"/>
            <a:ext cx="2888672" cy="523220"/>
          </a:xfrm>
          <a:prstGeom prst="rect">
            <a:avLst/>
          </a:prstGeom>
          <a:noFill/>
        </p:spPr>
        <p:txBody>
          <a:bodyPr wrap="square" rtlCol="0">
            <a:spAutoFit/>
          </a:bodyPr>
          <a:lstStyle/>
          <a:p>
            <a:pPr algn="l"/>
            <a:r>
              <a:rPr lang="en-US" sz="2800">
                <a:solidFill>
                  <a:srgbClr val="FF0000"/>
                </a:solidFill>
              </a:rPr>
              <a:t>الابعاد الثقافية لهوفستد</a:t>
            </a:r>
            <a:r>
              <a:rPr lang="en-US"/>
              <a:t>  </a:t>
            </a:r>
          </a:p>
        </p:txBody>
      </p:sp>
      <p:sp>
        <p:nvSpPr>
          <p:cNvPr id="4" name="TextBox 3">
            <a:extLst>
              <a:ext uri="{FF2B5EF4-FFF2-40B4-BE49-F238E27FC236}">
                <a16:creationId xmlns:a16="http://schemas.microsoft.com/office/drawing/2014/main" id="{BF0006CD-0C63-974C-90D4-6F0D34CB9BD7}"/>
              </a:ext>
            </a:extLst>
          </p:cNvPr>
          <p:cNvSpPr txBox="1"/>
          <p:nvPr/>
        </p:nvSpPr>
        <p:spPr>
          <a:xfrm rot="10800000" flipV="1">
            <a:off x="-183370" y="1164751"/>
            <a:ext cx="12249043" cy="646331"/>
          </a:xfrm>
          <a:prstGeom prst="rect">
            <a:avLst/>
          </a:prstGeom>
          <a:noFill/>
        </p:spPr>
        <p:txBody>
          <a:bodyPr wrap="square" rtlCol="0">
            <a:spAutoFit/>
          </a:bodyPr>
          <a:lstStyle/>
          <a:p>
            <a:pPr algn="r"/>
            <a:r>
              <a:rPr lang="ar-AE" b="0" i="0">
                <a:solidFill>
                  <a:schemeClr val="bg1"/>
                </a:solidFill>
                <a:effectLst/>
                <a:latin typeface="Noto Naskh Arabic"/>
              </a:rPr>
              <a:t>إ</a:t>
            </a:r>
            <a:r>
              <a:rPr lang="ar-AE" b="1" i="0">
                <a:solidFill>
                  <a:schemeClr val="bg1"/>
                </a:solidFill>
                <a:effectLst/>
                <a:latin typeface="Noto Naskh Arabic"/>
              </a:rPr>
              <a:t>حدى أهم النظريات التي تساعد على فهم الاختلافات الثقافية وهي: نظرية هوفستد للأبعاد الثقافية. يبيِّن الجدول التالي مستويات وجود الأبعاد الثقافية في 15 دولة. يعطي هوفستد كل بُعد درجة تتراوح ما بين صفر ومائة، وقد قسَّمنا هذه المستويات إلى ثلاث أقسام: مرتفع (70-100)، ومتوسط (40-69)، ومنخفض (0-39).</a:t>
            </a:r>
            <a:endParaRPr lang="en-US" b="1">
              <a:solidFill>
                <a:schemeClr val="bg1"/>
              </a:solidFill>
            </a:endParaRPr>
          </a:p>
        </p:txBody>
      </p:sp>
      <p:pic>
        <p:nvPicPr>
          <p:cNvPr id="5" name="Picture 5">
            <a:extLst>
              <a:ext uri="{FF2B5EF4-FFF2-40B4-BE49-F238E27FC236}">
                <a16:creationId xmlns:a16="http://schemas.microsoft.com/office/drawing/2014/main" id="{C3717053-DE8A-9542-8162-9CF6DBCC8454}"/>
              </a:ext>
            </a:extLst>
          </p:cNvPr>
          <p:cNvPicPr>
            <a:picLocks noChangeAspect="1"/>
          </p:cNvPicPr>
          <p:nvPr/>
        </p:nvPicPr>
        <p:blipFill>
          <a:blip r:embed="rId2"/>
          <a:stretch>
            <a:fillRect/>
          </a:stretch>
        </p:blipFill>
        <p:spPr>
          <a:xfrm>
            <a:off x="-1" y="1949583"/>
            <a:ext cx="12065673" cy="4908417"/>
          </a:xfrm>
          <a:prstGeom prst="rect">
            <a:avLst/>
          </a:prstGeom>
        </p:spPr>
      </p:pic>
    </p:spTree>
    <p:extLst>
      <p:ext uri="{BB962C8B-B14F-4D97-AF65-F5344CB8AC3E}">
        <p14:creationId xmlns:p14="http://schemas.microsoft.com/office/powerpoint/2010/main" val="3132513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lowchart: Preparation 6">
            <a:extLst>
              <a:ext uri="{FF2B5EF4-FFF2-40B4-BE49-F238E27FC236}">
                <a16:creationId xmlns:a16="http://schemas.microsoft.com/office/drawing/2014/main" id="{E78E17A1-9327-D444-8AC4-C320EE3312F5}"/>
              </a:ext>
            </a:extLst>
          </p:cNvPr>
          <p:cNvSpPr/>
          <p:nvPr/>
        </p:nvSpPr>
        <p:spPr>
          <a:xfrm>
            <a:off x="6150391" y="666936"/>
            <a:ext cx="6096000" cy="3108351"/>
          </a:xfrm>
          <a:prstGeom prst="flowChartPreparation">
            <a:avLst/>
          </a:prstGeom>
          <a:solidFill>
            <a:schemeClr val="accent5">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rtl="1"/>
            <a:r>
              <a:rPr lang="ar-AE" b="1" i="0">
                <a:solidFill>
                  <a:srgbClr val="FF0000"/>
                </a:solidFill>
                <a:effectLst/>
                <a:latin typeface="Noto Naskh Arabic"/>
              </a:rPr>
              <a:t>مسافة السلطة</a:t>
            </a:r>
            <a:r>
              <a:rPr lang="en-US" b="1" i="0">
                <a:solidFill>
                  <a:srgbClr val="FF0000"/>
                </a:solidFill>
                <a:effectLst/>
                <a:latin typeface="Noto Naskh Arabic"/>
              </a:rPr>
              <a:t>: </a:t>
            </a:r>
          </a:p>
          <a:p>
            <a:pPr algn="ctr" rtl="1"/>
            <a:r>
              <a:rPr lang="ar-AE" b="0" i="0">
                <a:solidFill>
                  <a:srgbClr val="272A34"/>
                </a:solidFill>
                <a:effectLst/>
                <a:latin typeface="Noto Naskh Arabic"/>
              </a:rPr>
              <a:t> أي درجة قبول أفراد المجتمع للتفاوت في توزيع النفوذ والسلطة. يميل الناس في المجتمعات ذات مسافة السلطة المرتفعة إلى النظر إلى عدم المساواة في توزيع السلطة على أنَّه أمر طبيعي ومقبول، إذ يميل هؤلاء الناس إلى تقبُّل أن يكون هناك بعض الأشخاص المسؤولين ذوي النفوذ الذين يحق لهم الحصول على امتيازات خاصة. في المقابل، تميل المجتمعات ذات مسافة السلطة المنخفضة إلى المساواة بين جميع الأفراد</a:t>
            </a:r>
            <a:endParaRPr lang="en-US"/>
          </a:p>
        </p:txBody>
      </p:sp>
      <p:sp>
        <p:nvSpPr>
          <p:cNvPr id="8" name="TextBox 7">
            <a:extLst>
              <a:ext uri="{FF2B5EF4-FFF2-40B4-BE49-F238E27FC236}">
                <a16:creationId xmlns:a16="http://schemas.microsoft.com/office/drawing/2014/main" id="{1E9835A0-9AD0-9A4C-A3F1-2481C8A5B19A}"/>
              </a:ext>
            </a:extLst>
          </p:cNvPr>
          <p:cNvSpPr txBox="1"/>
          <p:nvPr/>
        </p:nvSpPr>
        <p:spPr>
          <a:xfrm>
            <a:off x="1115627" y="97798"/>
            <a:ext cx="9306639" cy="400110"/>
          </a:xfrm>
          <a:prstGeom prst="rect">
            <a:avLst/>
          </a:prstGeom>
          <a:noFill/>
        </p:spPr>
        <p:txBody>
          <a:bodyPr wrap="square" rtlCol="0">
            <a:spAutoFit/>
          </a:bodyPr>
          <a:lstStyle/>
          <a:p>
            <a:pPr algn="ctr"/>
            <a:r>
              <a:rPr lang="ar-AE" sz="2000" b="1" i="0">
                <a:solidFill>
                  <a:schemeClr val="bg1"/>
                </a:solidFill>
                <a:effectLst/>
                <a:latin typeface="Noto Naskh Arabic"/>
              </a:rPr>
              <a:t>كشفت الدراسة التي أجراها هوفستد لأكثر من 88000 موظفًا من 72 دولة عن أربعة أبعاد ثقافية رئيسية</a:t>
            </a:r>
            <a:endParaRPr lang="en-US" sz="2000" b="1">
              <a:solidFill>
                <a:schemeClr val="bg1"/>
              </a:solidFill>
            </a:endParaRPr>
          </a:p>
        </p:txBody>
      </p:sp>
      <p:sp>
        <p:nvSpPr>
          <p:cNvPr id="10" name="Flowchart: Preparation 9">
            <a:extLst>
              <a:ext uri="{FF2B5EF4-FFF2-40B4-BE49-F238E27FC236}">
                <a16:creationId xmlns:a16="http://schemas.microsoft.com/office/drawing/2014/main" id="{EA0520AE-5EAE-954B-8CE0-36BEA7D7015D}"/>
              </a:ext>
            </a:extLst>
          </p:cNvPr>
          <p:cNvSpPr/>
          <p:nvPr/>
        </p:nvSpPr>
        <p:spPr>
          <a:xfrm>
            <a:off x="-110021" y="666936"/>
            <a:ext cx="6206021" cy="3061568"/>
          </a:xfrm>
          <a:prstGeom prst="flowChartPreparation">
            <a:avLst/>
          </a:prstGeom>
          <a:solidFill>
            <a:schemeClr val="accent5">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t"/>
          <a:lstStyle/>
          <a:p>
            <a:pPr algn="ctr" rtl="1"/>
            <a:r>
              <a:rPr lang="en-US" b="1">
                <a:solidFill>
                  <a:srgbClr val="FF0000"/>
                </a:solidFill>
              </a:rPr>
              <a:t>الفرد مقابل الجماعة</a:t>
            </a:r>
          </a:p>
          <a:p>
            <a:pPr algn="ctr" rtl="1"/>
            <a:r>
              <a:rPr lang="en-US"/>
              <a:t> </a:t>
            </a:r>
            <a:r>
              <a:rPr lang="ar-AE">
                <a:solidFill>
                  <a:schemeClr val="bg1"/>
                </a:solidFill>
              </a:rPr>
              <a:t>يصف هذا البعد درجة اعتماد ثقافة معينة إما على الجماعة أو على الهيمنة</a:t>
            </a:r>
            <a:r>
              <a:rPr lang="en-US">
                <a:solidFill>
                  <a:schemeClr val="bg1"/>
                </a:solidFill>
              </a:rPr>
              <a:t> الفردية و ايضا </a:t>
            </a:r>
            <a:r>
              <a:rPr lang="ar-AE">
                <a:solidFill>
                  <a:schemeClr val="bg1"/>
                </a:solidFill>
              </a:rPr>
              <a:t>مقياس </a:t>
            </a:r>
            <a:r>
              <a:rPr lang="en-US">
                <a:solidFill>
                  <a:schemeClr val="bg1"/>
                </a:solidFill>
              </a:rPr>
              <a:t>ل</a:t>
            </a:r>
            <a:r>
              <a:rPr lang="ar-AE">
                <a:solidFill>
                  <a:schemeClr val="bg1"/>
                </a:solidFill>
              </a:rPr>
              <a:t>درجة اندماج الفرد في إطار الجماعة.  </a:t>
            </a:r>
          </a:p>
          <a:p>
            <a:pPr algn="ctr" rtl="1"/>
            <a:r>
              <a:rPr lang="ar-AE">
                <a:solidFill>
                  <a:schemeClr val="bg1"/>
                </a:solidFill>
              </a:rPr>
              <a:t>• الفرد في بعض المجتمعات يكون مسؤوال</a:t>
            </a:r>
            <a:r>
              <a:rPr lang="en-US">
                <a:solidFill>
                  <a:schemeClr val="bg1"/>
                </a:solidFill>
              </a:rPr>
              <a:t> بمقرده عن نفسه ويسعى الى </a:t>
            </a:r>
            <a:r>
              <a:rPr lang="ar-AE">
                <a:solidFill>
                  <a:schemeClr val="bg1"/>
                </a:solidFill>
              </a:rPr>
              <a:t>تحقيق مصالحه</a:t>
            </a:r>
            <a:r>
              <a:rPr lang="en-US">
                <a:solidFill>
                  <a:schemeClr val="bg1"/>
                </a:solidFill>
              </a:rPr>
              <a:t> </a:t>
            </a:r>
            <a:r>
              <a:rPr lang="ar-AE">
                <a:solidFill>
                  <a:schemeClr val="bg1"/>
                </a:solidFill>
              </a:rPr>
              <a:t>الخاصة؛ وتكون الروابط بين أفراد هذه المجتمعات ضعيفة بينما تتولى الجماعة </a:t>
            </a:r>
            <a:r>
              <a:rPr lang="en-US">
                <a:solidFill>
                  <a:schemeClr val="bg1"/>
                </a:solidFill>
              </a:rPr>
              <a:t>)الأسرة</a:t>
            </a:r>
            <a:r>
              <a:rPr lang="ar-AE">
                <a:solidFill>
                  <a:schemeClr val="bg1"/>
                </a:solidFill>
              </a:rPr>
              <a:t>،القبيلة،العشيرة </a:t>
            </a:r>
            <a:r>
              <a:rPr lang="en-US">
                <a:solidFill>
                  <a:schemeClr val="bg1"/>
                </a:solidFill>
              </a:rPr>
              <a:t>(</a:t>
            </a:r>
            <a:r>
              <a:rPr lang="ar-AE">
                <a:solidFill>
                  <a:schemeClr val="bg1"/>
                </a:solidFill>
              </a:rPr>
              <a:t> في مجتمعات أخرى حماية األفراد المنتمين إليها، وتوفر لهم احتياجاتهم مقابل والئهم المطلق لهذه الجماعة. </a:t>
            </a:r>
          </a:p>
          <a:p>
            <a:pPr algn="r" rtl="1"/>
            <a:endParaRPr lang="en-US"/>
          </a:p>
        </p:txBody>
      </p:sp>
      <p:sp>
        <p:nvSpPr>
          <p:cNvPr id="12" name="Flowchart: Preparation 11">
            <a:extLst>
              <a:ext uri="{FF2B5EF4-FFF2-40B4-BE49-F238E27FC236}">
                <a16:creationId xmlns:a16="http://schemas.microsoft.com/office/drawing/2014/main" id="{170CED33-7006-6A41-B9D5-B45B5F7F0A1F}"/>
              </a:ext>
            </a:extLst>
          </p:cNvPr>
          <p:cNvSpPr/>
          <p:nvPr/>
        </p:nvSpPr>
        <p:spPr>
          <a:xfrm>
            <a:off x="0" y="3728504"/>
            <a:ext cx="6096000" cy="3129496"/>
          </a:xfrm>
          <a:prstGeom prst="flowChartPreparation">
            <a:avLst/>
          </a:prstGeom>
          <a:solidFill>
            <a:schemeClr val="accent5">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t"/>
          <a:lstStyle/>
          <a:p>
            <a:pPr algn="ctr" rtl="1"/>
            <a:r>
              <a:rPr lang="en-US" b="1">
                <a:solidFill>
                  <a:srgbClr val="FF0000"/>
                </a:solidFill>
              </a:rPr>
              <a:t>الذكورة مقابل الانوثة</a:t>
            </a:r>
            <a:r>
              <a:rPr lang="en-US"/>
              <a:t> </a:t>
            </a:r>
          </a:p>
          <a:p>
            <a:pPr algn="ctr" rtl="1"/>
            <a:r>
              <a:rPr lang="ar-AE" b="0" i="0">
                <a:solidFill>
                  <a:srgbClr val="272A34"/>
                </a:solidFill>
                <a:effectLst/>
                <a:latin typeface="Noto Naskh Arabic"/>
              </a:rPr>
              <a:t>شير </a:t>
            </a:r>
            <a:r>
              <a:rPr lang="ar-AE" b="1" i="0">
                <a:solidFill>
                  <a:srgbClr val="272A34"/>
                </a:solidFill>
                <a:effectLst/>
                <a:latin typeface="Noto Naskh Arabic"/>
              </a:rPr>
              <a:t>الذكورة</a:t>
            </a:r>
            <a:r>
              <a:rPr lang="ar-AE" b="0" i="0">
                <a:solidFill>
                  <a:srgbClr val="272A34"/>
                </a:solidFill>
                <a:effectLst/>
                <a:latin typeface="Noto Naskh Arabic"/>
              </a:rPr>
              <a:t> إلى درجة تركيز المجتمع على الصفات الذكورية التقليدية مثل تحقيق التقدُّم والمكاسب</a:t>
            </a:r>
            <a:r>
              <a:rPr lang="en-US" b="0" i="0">
                <a:solidFill>
                  <a:srgbClr val="272A34"/>
                </a:solidFill>
                <a:effectLst/>
                <a:latin typeface="Noto Naskh Arabic"/>
              </a:rPr>
              <a:t> حيث</a:t>
            </a:r>
            <a:r>
              <a:rPr lang="ar-AE" b="0" i="0">
                <a:solidFill>
                  <a:srgbClr val="272A34"/>
                </a:solidFill>
                <a:effectLst/>
                <a:latin typeface="Noto Naskh Arabic"/>
              </a:rPr>
              <a:t> تزداد أهمية العمل لدى أفراد المجتمعات ذات درجة الذكورة المرتفعة، وتكون أدوار كلا الجنسين واضحة، ويحظى العمل بأولوية أعلى من الجوانب الأخرى لحياة الأفراد مثل العائلة والترفيه. بالإضافة إلى ذلك، تركِّز المجتمعات الذكورية على المكاسب والإنجازات، ويميل الموظفون فيها إلى العمل لساعات طويلة ويقضون إجازات قصيرة جدًّا.</a:t>
            </a:r>
            <a:endParaRPr lang="en-US"/>
          </a:p>
        </p:txBody>
      </p:sp>
      <p:sp>
        <p:nvSpPr>
          <p:cNvPr id="14" name="Flowchart: Preparation 13">
            <a:extLst>
              <a:ext uri="{FF2B5EF4-FFF2-40B4-BE49-F238E27FC236}">
                <a16:creationId xmlns:a16="http://schemas.microsoft.com/office/drawing/2014/main" id="{86C99655-958E-184B-8858-83C2F3965C2F}"/>
              </a:ext>
            </a:extLst>
          </p:cNvPr>
          <p:cNvSpPr/>
          <p:nvPr/>
        </p:nvSpPr>
        <p:spPr>
          <a:xfrm>
            <a:off x="6101492" y="3775287"/>
            <a:ext cx="6150391" cy="3035930"/>
          </a:xfrm>
          <a:prstGeom prst="flowChartPreparation">
            <a:avLst/>
          </a:prstGeom>
          <a:solidFill>
            <a:schemeClr val="accent5">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rtl="1"/>
            <a:r>
              <a:rPr lang="en-US" b="1">
                <a:solidFill>
                  <a:srgbClr val="FF0000"/>
                </a:solidFill>
              </a:rPr>
              <a:t>تجنب عدم اليقين</a:t>
            </a:r>
          </a:p>
          <a:p>
            <a:pPr algn="ctr" rtl="1"/>
            <a:r>
              <a:rPr lang="en-US">
                <a:solidFill>
                  <a:schemeClr val="bg1"/>
                </a:solidFill>
              </a:rPr>
              <a:t>هوا مقياس</a:t>
            </a:r>
            <a:r>
              <a:rPr lang="ar-AE" sz="1600">
                <a:solidFill>
                  <a:schemeClr val="bg1"/>
                </a:solidFill>
              </a:rPr>
              <a:t> للمدى </a:t>
            </a:r>
            <a:r>
              <a:rPr lang="en-US" sz="1600">
                <a:solidFill>
                  <a:schemeClr val="bg1"/>
                </a:solidFill>
              </a:rPr>
              <a:t>تقبل</a:t>
            </a:r>
            <a:r>
              <a:rPr lang="ar-AE" sz="1600">
                <a:solidFill>
                  <a:schemeClr val="bg1"/>
                </a:solidFill>
              </a:rPr>
              <a:t> المجتمع</a:t>
            </a:r>
            <a:r>
              <a:rPr lang="en-US" sz="1600">
                <a:solidFill>
                  <a:schemeClr val="bg1"/>
                </a:solidFill>
              </a:rPr>
              <a:t> </a:t>
            </a:r>
            <a:r>
              <a:rPr lang="ar-AE" sz="1600">
                <a:solidFill>
                  <a:schemeClr val="bg1"/>
                </a:solidFill>
              </a:rPr>
              <a:t>ل</a:t>
            </a:r>
            <a:r>
              <a:rPr lang="en-US" sz="1600">
                <a:solidFill>
                  <a:schemeClr val="bg1"/>
                </a:solidFill>
              </a:rPr>
              <a:t>ل</a:t>
            </a:r>
            <a:r>
              <a:rPr lang="ar-AE" sz="1600">
                <a:solidFill>
                  <a:schemeClr val="bg1"/>
                </a:solidFill>
              </a:rPr>
              <a:t>تعامل مع مسائل الشك والمجهول،</a:t>
            </a:r>
            <a:r>
              <a:rPr lang="en-US" sz="1600">
                <a:solidFill>
                  <a:schemeClr val="bg1"/>
                </a:solidFill>
              </a:rPr>
              <a:t> </a:t>
            </a:r>
            <a:r>
              <a:rPr lang="ar-AE" sz="1600">
                <a:solidFill>
                  <a:schemeClr val="bg1"/>
                </a:solidFill>
              </a:rPr>
              <a:t>ومدى </a:t>
            </a:r>
            <a:r>
              <a:rPr lang="en-US" sz="1600">
                <a:solidFill>
                  <a:schemeClr val="bg1"/>
                </a:solidFill>
              </a:rPr>
              <a:t>تقبل</a:t>
            </a:r>
            <a:r>
              <a:rPr lang="ar-AE" sz="1600">
                <a:solidFill>
                  <a:schemeClr val="bg1"/>
                </a:solidFill>
              </a:rPr>
              <a:t> </a:t>
            </a:r>
            <a:r>
              <a:rPr lang="en-US" sz="1600">
                <a:solidFill>
                  <a:schemeClr val="bg1"/>
                </a:solidFill>
              </a:rPr>
              <a:t>الاف</a:t>
            </a:r>
            <a:r>
              <a:rPr lang="ar-AE" sz="1600">
                <a:solidFill>
                  <a:schemeClr val="bg1"/>
                </a:solidFill>
              </a:rPr>
              <a:t>ار</a:t>
            </a:r>
            <a:r>
              <a:rPr lang="en-US" sz="1600">
                <a:solidFill>
                  <a:schemeClr val="bg1"/>
                </a:solidFill>
              </a:rPr>
              <a:t>د </a:t>
            </a:r>
            <a:r>
              <a:rPr lang="ar-AE" sz="1600">
                <a:solidFill>
                  <a:schemeClr val="bg1"/>
                </a:solidFill>
              </a:rPr>
              <a:t>التعامل مع </a:t>
            </a:r>
            <a:r>
              <a:rPr lang="en-US" sz="1600">
                <a:solidFill>
                  <a:schemeClr val="bg1"/>
                </a:solidFill>
              </a:rPr>
              <a:t>مواقف </a:t>
            </a:r>
            <a:r>
              <a:rPr lang="ar-AE" sz="1600">
                <a:solidFill>
                  <a:schemeClr val="bg1"/>
                </a:solidFill>
              </a:rPr>
              <a:t>غير معتادة</a:t>
            </a:r>
            <a:r>
              <a:rPr lang="en-US" sz="1600">
                <a:solidFill>
                  <a:schemeClr val="bg1"/>
                </a:solidFill>
              </a:rPr>
              <a:t> </a:t>
            </a:r>
            <a:r>
              <a:rPr lang="ar-AE" sz="1600">
                <a:solidFill>
                  <a:schemeClr val="bg1"/>
                </a:solidFill>
              </a:rPr>
              <a:t>وذات نتائج غير معلومة ومحسوبة</a:t>
            </a:r>
          </a:p>
          <a:p>
            <a:pPr algn="ctr"/>
            <a:r>
              <a:rPr lang="en-US" sz="1600" b="0" i="0">
                <a:solidFill>
                  <a:schemeClr val="bg1"/>
                </a:solidFill>
                <a:effectLst/>
                <a:latin typeface="Noto Naskh Arabic"/>
              </a:rPr>
              <a:t>حيث يميل</a:t>
            </a:r>
            <a:r>
              <a:rPr lang="ar-AE" sz="1600" b="0" i="0">
                <a:solidFill>
                  <a:schemeClr val="bg1"/>
                </a:solidFill>
                <a:effectLst/>
                <a:latin typeface="Noto Naskh Arabic"/>
              </a:rPr>
              <a:t> الأفراد في المجتمعات التي تتمتَّع بدرجة عالية من تجنُّب عدم اليقين إلى الرغبة في تجنُّب الظروف الغامضة وغير المتوقَّعة، لذلك تحاول بيئات العمل في هذه المجتمعات توفير حالة من الاستقرار واليقين. في المقابل، تتقبَّل المجتمعات التي تتمتَّع بدرجة منخفضة من تجنُّب عدم اليقين المخاطر والتغيير والظروف غير المتوقَّعة</a:t>
            </a:r>
            <a:endParaRPr lang="en-US" sz="1600">
              <a:solidFill>
                <a:schemeClr val="bg1"/>
              </a:solidFill>
            </a:endParaRPr>
          </a:p>
        </p:txBody>
      </p:sp>
    </p:spTree>
    <p:extLst>
      <p:ext uri="{BB962C8B-B14F-4D97-AF65-F5344CB8AC3E}">
        <p14:creationId xmlns:p14="http://schemas.microsoft.com/office/powerpoint/2010/main" val="3979531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an vers le haut 5">
            <a:extLst>
              <a:ext uri="{FF2B5EF4-FFF2-40B4-BE49-F238E27FC236}">
                <a16:creationId xmlns:a16="http://schemas.microsoft.com/office/drawing/2014/main" id="{0BA88871-D4BE-6443-80BC-02E78F12EA26}"/>
              </a:ext>
            </a:extLst>
          </p:cNvPr>
          <p:cNvSpPr/>
          <p:nvPr/>
        </p:nvSpPr>
        <p:spPr>
          <a:xfrm>
            <a:off x="4522038" y="857648"/>
            <a:ext cx="2952328" cy="864096"/>
          </a:xfrm>
          <a:prstGeom prst="ribbon2">
            <a:avLst>
              <a:gd name="adj1" fmla="val 33333"/>
              <a:gd name="adj2" fmla="val 54141"/>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en-US" sz="2400">
                <a:solidFill>
                  <a:schemeClr val="bg1"/>
                </a:solidFill>
              </a:rPr>
              <a:t>الخاتمة </a:t>
            </a:r>
            <a:endParaRPr lang="fr-FR" sz="2400" dirty="0">
              <a:solidFill>
                <a:schemeClr val="bg1"/>
              </a:solidFill>
            </a:endParaRPr>
          </a:p>
        </p:txBody>
      </p:sp>
      <p:sp>
        <p:nvSpPr>
          <p:cNvPr id="5" name="Speech Bubble: Rectangle with Corners Rounded 9">
            <a:extLst>
              <a:ext uri="{FF2B5EF4-FFF2-40B4-BE49-F238E27FC236}">
                <a16:creationId xmlns:a16="http://schemas.microsoft.com/office/drawing/2014/main" id="{7969D32C-2FFB-BD42-8580-DA6B56044407}"/>
              </a:ext>
            </a:extLst>
          </p:cNvPr>
          <p:cNvSpPr/>
          <p:nvPr/>
        </p:nvSpPr>
        <p:spPr>
          <a:xfrm>
            <a:off x="581178" y="1650597"/>
            <a:ext cx="11029643" cy="2383521"/>
          </a:xfrm>
          <a:prstGeom prst="wedgeRoundRectCallout">
            <a:avLst>
              <a:gd name="adj1" fmla="val -24693"/>
              <a:gd name="adj2" fmla="val 83643"/>
              <a:gd name="adj3" fmla="val 16667"/>
            </a:avLst>
          </a:prstGeom>
          <a:ln/>
        </p:spPr>
        <p:style>
          <a:lnRef idx="1">
            <a:schemeClr val="accent2"/>
          </a:lnRef>
          <a:fillRef idx="2">
            <a:schemeClr val="accent2"/>
          </a:fillRef>
          <a:effectRef idx="1">
            <a:schemeClr val="accent2"/>
          </a:effectRef>
          <a:fontRef idx="minor">
            <a:schemeClr val="dk1"/>
          </a:fontRef>
        </p:style>
        <p:txBody>
          <a:bodyPr rtlCol="0" anchor="t"/>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algn="r" rtl="1"/>
            <a:r>
              <a:rPr lang="ar-AE" sz="2400" b="0" i="0">
                <a:solidFill>
                  <a:srgbClr val="333333"/>
                </a:solidFill>
                <a:effectLst/>
                <a:latin typeface="Arial" panose="020B0604020202020204" pitchFamily="34" charset="0"/>
              </a:rPr>
              <a:t>وعليه ومما سبق نستنتج ان التنوع يشير الى الاختلافات الموجوده بين الافراد في المنظمه الواحدة من حيث العمل او الجنس او العرق او الاقلية او الدين او القدره الجسمية او  او توجهات الفرد السياسية والاجتماعية او غيرها ولذلك يكون الهدف من ادارة التنوع الثقافي والجمع بين سياسات والممارسات التسييرية التي تهدف الى مكافحه التمييز في العمل. وايجاد قيمة مضافة من خلال استغلال الامثل للفروق الفردية وكذا الاستجابة للتحديات التي تفرضها اليد العاملة غير المتجانسة والاعتراف بالاختلافات الثقافية و تثمينها</a:t>
            </a:r>
            <a:endParaRPr lang="en-US" sz="2400"/>
          </a:p>
        </p:txBody>
      </p:sp>
    </p:spTree>
    <p:extLst>
      <p:ext uri="{BB962C8B-B14F-4D97-AF65-F5344CB8AC3E}">
        <p14:creationId xmlns:p14="http://schemas.microsoft.com/office/powerpoint/2010/main" val="1315384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9</Slides>
  <Notes>0</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Circuit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213673339152</dc:creator>
  <cp:lastModifiedBy>issamdahmane7@gmail.com</cp:lastModifiedBy>
  <cp:revision>24</cp:revision>
  <dcterms:created xsi:type="dcterms:W3CDTF">2021-05-12T12:41:55Z</dcterms:created>
  <dcterms:modified xsi:type="dcterms:W3CDTF">2021-12-31T17:59:39Z</dcterms:modified>
</cp:coreProperties>
</file>