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4236" r:id="rId1"/>
  </p:sldMasterIdLst>
  <p:notesMasterIdLst>
    <p:notesMasterId r:id="rId18"/>
  </p:notesMasterIdLst>
  <p:sldIdLst>
    <p:sldId id="428" r:id="rId2"/>
    <p:sldId id="605" r:id="rId3"/>
    <p:sldId id="536" r:id="rId4"/>
    <p:sldId id="487" r:id="rId5"/>
    <p:sldId id="606" r:id="rId6"/>
    <p:sldId id="539" r:id="rId7"/>
    <p:sldId id="594" r:id="rId8"/>
    <p:sldId id="600" r:id="rId9"/>
    <p:sldId id="595" r:id="rId10"/>
    <p:sldId id="601" r:id="rId11"/>
    <p:sldId id="604" r:id="rId12"/>
    <p:sldId id="603" r:id="rId13"/>
    <p:sldId id="602" r:id="rId14"/>
    <p:sldId id="598" r:id="rId15"/>
    <p:sldId id="599" r:id="rId16"/>
    <p:sldId id="334" r:id="rId17"/>
  </p:sldIdLst>
  <p:sldSz cx="12190413"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5588" autoAdjust="0"/>
    <p:restoredTop sz="94624" autoAdjust="0"/>
  </p:normalViewPr>
  <p:slideViewPr>
    <p:cSldViewPr>
      <p:cViewPr>
        <p:scale>
          <a:sx n="60" d="100"/>
          <a:sy n="60" d="100"/>
        </p:scale>
        <p:origin x="-522" y="-198"/>
      </p:cViewPr>
      <p:guideLst>
        <p:guide orient="horz" pos="2160"/>
        <p:guide pos="3840"/>
      </p:guideLst>
    </p:cSldViewPr>
  </p:slideViewPr>
  <p:outlineViewPr>
    <p:cViewPr>
      <p:scale>
        <a:sx n="33" d="100"/>
        <a:sy n="33" d="100"/>
      </p:scale>
      <p:origin x="246"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DDCDC0-3E8F-473F-95D8-41C0C251E1E4}" type="datetimeFigureOut">
              <a:rPr lang="fr-FR" smtClean="0"/>
              <a:pPr/>
              <a:t>07/09/2022</a:t>
            </a:fld>
            <a:endParaRPr lang="fr-FR"/>
          </a:p>
        </p:txBody>
      </p:sp>
      <p:sp>
        <p:nvSpPr>
          <p:cNvPr id="4" name="Espace réservé de l'image des diapositives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8E76CB-1C0B-4258-B86B-4CA31AB3442E}"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Triangle rectangle 9"/>
          <p:cNvSpPr/>
          <p:nvPr/>
        </p:nvSpPr>
        <p:spPr>
          <a:xfrm>
            <a:off x="-2" y="4664147"/>
            <a:ext cx="12199864"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re 8"/>
          <p:cNvSpPr>
            <a:spLocks noGrp="1"/>
          </p:cNvSpPr>
          <p:nvPr>
            <p:ph type="ctrTitle"/>
          </p:nvPr>
        </p:nvSpPr>
        <p:spPr>
          <a:xfrm>
            <a:off x="914281" y="1752602"/>
            <a:ext cx="10361851"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fr-FR" smtClean="0"/>
              <a:t>Cliquez pour modifier le style du titre</a:t>
            </a:r>
            <a:endParaRPr kumimoji="0" lang="en-US"/>
          </a:p>
        </p:txBody>
      </p:sp>
      <p:sp>
        <p:nvSpPr>
          <p:cNvPr id="17" name="Sous-titre 16"/>
          <p:cNvSpPr>
            <a:spLocks noGrp="1"/>
          </p:cNvSpPr>
          <p:nvPr>
            <p:ph type="subTitle" idx="1"/>
          </p:nvPr>
        </p:nvSpPr>
        <p:spPr>
          <a:xfrm>
            <a:off x="914281" y="3611607"/>
            <a:ext cx="10361851"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grpSp>
        <p:nvGrpSpPr>
          <p:cNvPr id="2" name="Groupe 1"/>
          <p:cNvGrpSpPr/>
          <p:nvPr/>
        </p:nvGrpSpPr>
        <p:grpSpPr>
          <a:xfrm>
            <a:off x="-5019" y="4953000"/>
            <a:ext cx="12195432" cy="1912088"/>
            <a:chOff x="-3765" y="4832896"/>
            <a:chExt cx="9147765" cy="2032192"/>
          </a:xfrm>
        </p:grpSpPr>
        <p:sp>
          <p:nvSpPr>
            <p:cNvPr id="7" name="Forme lib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orme lib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orme lib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Connecteur droit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Espace réservé de la date 29"/>
          <p:cNvSpPr>
            <a:spLocks noGrp="1"/>
          </p:cNvSpPr>
          <p:nvPr>
            <p:ph type="dt" sz="half" idx="10"/>
          </p:nvPr>
        </p:nvSpPr>
        <p:spPr/>
        <p:txBody>
          <a:bodyPr/>
          <a:lstStyle>
            <a:lvl1pPr>
              <a:defRPr>
                <a:solidFill>
                  <a:srgbClr val="FFFFFF"/>
                </a:solidFill>
              </a:defRPr>
            </a:lvl1pPr>
            <a:extLst/>
          </a:lstStyle>
          <a:p>
            <a:fld id="{C6430DBB-9FD5-43E7-88F1-55A569E9525E}" type="datetimeFigureOut">
              <a:rPr lang="nl-BE" smtClean="0"/>
              <a:pPr/>
              <a:t>7/09/2022</a:t>
            </a:fld>
            <a:endParaRPr lang="nl-BE"/>
          </a:p>
        </p:txBody>
      </p:sp>
      <p:sp>
        <p:nvSpPr>
          <p:cNvPr id="19" name="Espace réservé du pied de page 18"/>
          <p:cNvSpPr>
            <a:spLocks noGrp="1"/>
          </p:cNvSpPr>
          <p:nvPr>
            <p:ph type="ftr" sz="quarter" idx="11"/>
          </p:nvPr>
        </p:nvSpPr>
        <p:spPr/>
        <p:txBody>
          <a:bodyPr/>
          <a:lstStyle>
            <a:lvl1pPr>
              <a:defRPr>
                <a:solidFill>
                  <a:schemeClr val="accent1">
                    <a:tint val="20000"/>
                  </a:schemeClr>
                </a:solidFill>
              </a:defRPr>
            </a:lvl1pPr>
            <a:extLst/>
          </a:lstStyle>
          <a:p>
            <a:endParaRPr lang="nl-BE"/>
          </a:p>
        </p:txBody>
      </p:sp>
      <p:sp>
        <p:nvSpPr>
          <p:cNvPr id="27" name="Espace réservé du numéro de diapositive 26"/>
          <p:cNvSpPr>
            <a:spLocks noGrp="1"/>
          </p:cNvSpPr>
          <p:nvPr>
            <p:ph type="sldNum" sz="quarter" idx="12"/>
          </p:nvPr>
        </p:nvSpPr>
        <p:spPr/>
        <p:txBody>
          <a:bodyPr/>
          <a:lstStyle>
            <a:lvl1pPr>
              <a:defRPr>
                <a:solidFill>
                  <a:srgbClr val="FFFFFF"/>
                </a:solidFill>
              </a:defRPr>
            </a:lvl1pPr>
            <a:extLst/>
          </a:lstStyle>
          <a:p>
            <a:fld id="{EE336665-E7E9-4861-9ADF-F11A47CBAD79}" type="slidenum">
              <a:rPr lang="nl-BE" smtClean="0"/>
              <a:pPr/>
              <a:t>‹N°›</a:t>
            </a:fld>
            <a:endParaRPr lang="nl-BE"/>
          </a:p>
        </p:txBody>
      </p:sp>
    </p:spTree>
  </p:cSld>
  <p:clrMapOvr>
    <a:masterClrMapping/>
  </p:clrMapOvr>
  <p:transition spd="med" advTm="30000">
    <p:pull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521" y="1481330"/>
            <a:ext cx="10971372" cy="4386071"/>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C6430DBB-9FD5-43E7-88F1-55A569E9525E}" type="datetimeFigureOut">
              <a:rPr lang="nl-BE" smtClean="0"/>
              <a:pPr/>
              <a:t>7/09/2022</a:t>
            </a:fld>
            <a:endParaRPr lang="nl-BE"/>
          </a:p>
        </p:txBody>
      </p:sp>
      <p:sp>
        <p:nvSpPr>
          <p:cNvPr id="5" name="Espace réservé du pied de page 4"/>
          <p:cNvSpPr>
            <a:spLocks noGrp="1"/>
          </p:cNvSpPr>
          <p:nvPr>
            <p:ph type="ftr" sz="quarter" idx="11"/>
          </p:nvPr>
        </p:nvSpPr>
        <p:spPr/>
        <p:txBody>
          <a:bodyPr/>
          <a:lstStyle>
            <a:extLst/>
          </a:lstStyle>
          <a:p>
            <a:endParaRPr lang="nl-BE"/>
          </a:p>
        </p:txBody>
      </p:sp>
      <p:sp>
        <p:nvSpPr>
          <p:cNvPr id="6" name="Espace réservé du numéro de diapositive 5"/>
          <p:cNvSpPr>
            <a:spLocks noGrp="1"/>
          </p:cNvSpPr>
          <p:nvPr>
            <p:ph type="sldNum" sz="quarter" idx="12"/>
          </p:nvPr>
        </p:nvSpPr>
        <p:spPr/>
        <p:txBody>
          <a:bodyPr/>
          <a:lstStyle>
            <a:extLst/>
          </a:lstStyle>
          <a:p>
            <a:fld id="{EE336665-E7E9-4861-9ADF-F11A47CBAD79}" type="slidenum">
              <a:rPr lang="nl-BE" smtClean="0"/>
              <a:pPr/>
              <a:t>‹N°›</a:t>
            </a:fld>
            <a:endParaRPr lang="nl-BE"/>
          </a:p>
        </p:txBody>
      </p:sp>
    </p:spTree>
  </p:cSld>
  <p:clrMapOvr>
    <a:masterClrMapping/>
  </p:clrMapOvr>
  <p:transition spd="med" advTm="30000">
    <p:pull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124163" y="274641"/>
            <a:ext cx="2369652" cy="5592761"/>
          </a:xfrm>
        </p:spPr>
        <p:txBody>
          <a:bodyPr vert="eaVe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521" y="274641"/>
            <a:ext cx="8431702" cy="5592760"/>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C6430DBB-9FD5-43E7-88F1-55A569E9525E}" type="datetimeFigureOut">
              <a:rPr lang="nl-BE" smtClean="0"/>
              <a:pPr/>
              <a:t>7/09/2022</a:t>
            </a:fld>
            <a:endParaRPr lang="nl-BE"/>
          </a:p>
        </p:txBody>
      </p:sp>
      <p:sp>
        <p:nvSpPr>
          <p:cNvPr id="5" name="Espace réservé du pied de page 4"/>
          <p:cNvSpPr>
            <a:spLocks noGrp="1"/>
          </p:cNvSpPr>
          <p:nvPr>
            <p:ph type="ftr" sz="quarter" idx="11"/>
          </p:nvPr>
        </p:nvSpPr>
        <p:spPr/>
        <p:txBody>
          <a:bodyPr/>
          <a:lstStyle>
            <a:extLst/>
          </a:lstStyle>
          <a:p>
            <a:endParaRPr lang="nl-BE"/>
          </a:p>
        </p:txBody>
      </p:sp>
      <p:sp>
        <p:nvSpPr>
          <p:cNvPr id="6" name="Espace réservé du numéro de diapositive 5"/>
          <p:cNvSpPr>
            <a:spLocks noGrp="1"/>
          </p:cNvSpPr>
          <p:nvPr>
            <p:ph type="sldNum" sz="quarter" idx="12"/>
          </p:nvPr>
        </p:nvSpPr>
        <p:spPr/>
        <p:txBody>
          <a:bodyPr/>
          <a:lstStyle>
            <a:extLst/>
          </a:lstStyle>
          <a:p>
            <a:fld id="{EE336665-E7E9-4861-9ADF-F11A47CBAD79}" type="slidenum">
              <a:rPr lang="nl-BE" smtClean="0"/>
              <a:pPr/>
              <a:t>‹N°›</a:t>
            </a:fld>
            <a:endParaRPr lang="nl-BE"/>
          </a:p>
        </p:txBody>
      </p:sp>
    </p:spTree>
  </p:cSld>
  <p:clrMapOvr>
    <a:masterClrMapping/>
  </p:clrMapOvr>
  <p:transition spd="med" advTm="30000">
    <p:pull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Picture Placeholder 7">
            <a:extLst>
              <a:ext uri="{FF2B5EF4-FFF2-40B4-BE49-F238E27FC236}">
                <a16:creationId xmlns="" xmlns:a16="http://schemas.microsoft.com/office/drawing/2014/main" id="{3EB09AAE-0DB1-43A2-A5DB-E2B844558742}"/>
              </a:ext>
            </a:extLst>
          </p:cNvPr>
          <p:cNvSpPr>
            <a:spLocks noGrp="1"/>
          </p:cNvSpPr>
          <p:nvPr>
            <p:ph type="pic" sz="quarter" idx="10"/>
          </p:nvPr>
        </p:nvSpPr>
        <p:spPr>
          <a:xfrm>
            <a:off x="0" y="0"/>
            <a:ext cx="12190413" cy="6858000"/>
          </a:xfrm>
        </p:spPr>
        <p:txBody>
          <a:bodyPr rtlCol="0">
            <a:normAutofit/>
          </a:bodyPr>
          <a:lstStyle/>
          <a:p>
            <a:pPr lvl="0"/>
            <a:endParaRPr lang="en-US" noProof="0"/>
          </a:p>
        </p:txBody>
      </p:sp>
    </p:spTree>
    <p:extLst>
      <p:ext uri="{BB962C8B-B14F-4D97-AF65-F5344CB8AC3E}">
        <p14:creationId xmlns:p14="http://schemas.microsoft.com/office/powerpoint/2010/main" xmlns="" val="4094912097"/>
      </p:ext>
    </p:extLst>
  </p:cSld>
  <p:clrMapOvr>
    <a:masterClrMapping/>
  </p:clrMapOvr>
  <p:transition spd="med" advTm="30000">
    <p:pull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8" name="Picture Placeholder 7">
            <a:extLst>
              <a:ext uri="{FF2B5EF4-FFF2-40B4-BE49-F238E27FC236}">
                <a16:creationId xmlns="" xmlns:a16="http://schemas.microsoft.com/office/drawing/2014/main" id="{3EB09AAE-0DB1-43A2-A5DB-E2B844558742}"/>
              </a:ext>
            </a:extLst>
          </p:cNvPr>
          <p:cNvSpPr>
            <a:spLocks noGrp="1"/>
          </p:cNvSpPr>
          <p:nvPr>
            <p:ph type="pic" sz="quarter" idx="10"/>
          </p:nvPr>
        </p:nvSpPr>
        <p:spPr>
          <a:xfrm>
            <a:off x="0" y="0"/>
            <a:ext cx="12190413" cy="6858000"/>
          </a:xfrm>
        </p:spPr>
        <p:txBody>
          <a:bodyPr rtlCol="0">
            <a:normAutofit/>
          </a:bodyPr>
          <a:lstStyle/>
          <a:p>
            <a:pPr lvl="0"/>
            <a:endParaRPr lang="en-US" noProof="0"/>
          </a:p>
        </p:txBody>
      </p:sp>
    </p:spTree>
    <p:extLst>
      <p:ext uri="{BB962C8B-B14F-4D97-AF65-F5344CB8AC3E}">
        <p14:creationId xmlns:p14="http://schemas.microsoft.com/office/powerpoint/2010/main" xmlns="" val="4094912097"/>
      </p:ext>
    </p:extLst>
  </p:cSld>
  <p:clrMapOvr>
    <a:masterClrMapping/>
  </p:clrMapOvr>
  <p:transition spd="med" advTm="30000">
    <p:pull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8" name="Picture Placeholder 7">
            <a:extLst>
              <a:ext uri="{FF2B5EF4-FFF2-40B4-BE49-F238E27FC236}">
                <a16:creationId xmlns="" xmlns:a16="http://schemas.microsoft.com/office/drawing/2014/main" id="{3EB09AAE-0DB1-43A2-A5DB-E2B844558742}"/>
              </a:ext>
            </a:extLst>
          </p:cNvPr>
          <p:cNvSpPr>
            <a:spLocks noGrp="1"/>
          </p:cNvSpPr>
          <p:nvPr>
            <p:ph type="pic" sz="quarter" idx="10"/>
          </p:nvPr>
        </p:nvSpPr>
        <p:spPr>
          <a:xfrm>
            <a:off x="0" y="0"/>
            <a:ext cx="12190413" cy="6858000"/>
          </a:xfrm>
        </p:spPr>
        <p:txBody>
          <a:bodyPr rtlCol="0">
            <a:normAutofit/>
          </a:bodyPr>
          <a:lstStyle/>
          <a:p>
            <a:pPr lvl="0"/>
            <a:endParaRPr lang="en-US" noProof="0"/>
          </a:p>
        </p:txBody>
      </p:sp>
    </p:spTree>
    <p:extLst>
      <p:ext uri="{BB962C8B-B14F-4D97-AF65-F5344CB8AC3E}">
        <p14:creationId xmlns:p14="http://schemas.microsoft.com/office/powerpoint/2010/main" xmlns="" val="4094912097"/>
      </p:ext>
    </p:extLst>
  </p:cSld>
  <p:clrMapOvr>
    <a:masterClrMapping/>
  </p:clrMapOvr>
  <p:transition spd="med" advTm="30000">
    <p:pull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C6430DBB-9FD5-43E7-88F1-55A569E9525E}" type="datetimeFigureOut">
              <a:rPr lang="nl-BE" smtClean="0"/>
              <a:pPr/>
              <a:t>7/09/2022</a:t>
            </a:fld>
            <a:endParaRPr lang="nl-BE"/>
          </a:p>
        </p:txBody>
      </p:sp>
      <p:sp>
        <p:nvSpPr>
          <p:cNvPr id="5" name="Espace réservé du pied de page 4"/>
          <p:cNvSpPr>
            <a:spLocks noGrp="1"/>
          </p:cNvSpPr>
          <p:nvPr>
            <p:ph type="ftr" sz="quarter" idx="11"/>
          </p:nvPr>
        </p:nvSpPr>
        <p:spPr/>
        <p:txBody>
          <a:bodyPr/>
          <a:lstStyle>
            <a:extLst/>
          </a:lstStyle>
          <a:p>
            <a:endParaRPr lang="nl-BE"/>
          </a:p>
        </p:txBody>
      </p:sp>
      <p:sp>
        <p:nvSpPr>
          <p:cNvPr id="6" name="Espace réservé du numéro de diapositive 5"/>
          <p:cNvSpPr>
            <a:spLocks noGrp="1"/>
          </p:cNvSpPr>
          <p:nvPr>
            <p:ph type="sldNum" sz="quarter" idx="12"/>
          </p:nvPr>
        </p:nvSpPr>
        <p:spPr/>
        <p:txBody>
          <a:bodyPr/>
          <a:lstStyle>
            <a:extLst/>
          </a:lstStyle>
          <a:p>
            <a:fld id="{EE336665-E7E9-4861-9ADF-F11A47CBAD79}" type="slidenum">
              <a:rPr lang="nl-BE" smtClean="0"/>
              <a:pPr/>
              <a:t>‹N°›</a:t>
            </a:fld>
            <a:endParaRPr lang="nl-BE"/>
          </a:p>
        </p:txBody>
      </p:sp>
      <p:sp>
        <p:nvSpPr>
          <p:cNvPr id="7" name="Titre 6"/>
          <p:cNvSpPr>
            <a:spLocks noGrp="1"/>
          </p:cNvSpPr>
          <p:nvPr>
            <p:ph type="title"/>
          </p:nvPr>
        </p:nvSpPr>
        <p:spPr/>
        <p:txBody>
          <a:bodyPr rtlCol="0"/>
          <a:lstStyle>
            <a:extLst/>
          </a:lstStyle>
          <a:p>
            <a:r>
              <a:rPr kumimoji="0" lang="fr-FR" smtClean="0"/>
              <a:t>Cliquez pour modifier le style du titre</a:t>
            </a:r>
            <a:endParaRPr kumimoji="0" lang="en-US"/>
          </a:p>
        </p:txBody>
      </p:sp>
    </p:spTree>
  </p:cSld>
  <p:clrMapOvr>
    <a:masterClrMapping/>
  </p:clrMapOvr>
  <p:transition spd="med" advTm="30000">
    <p:pull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963043" y="1059712"/>
            <a:ext cx="10361851"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229603" y="2931712"/>
            <a:ext cx="6095207"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C6430DBB-9FD5-43E7-88F1-55A569E9525E}" type="datetimeFigureOut">
              <a:rPr lang="nl-BE" smtClean="0"/>
              <a:pPr/>
              <a:t>7/09/2022</a:t>
            </a:fld>
            <a:endParaRPr lang="nl-BE"/>
          </a:p>
        </p:txBody>
      </p:sp>
      <p:sp>
        <p:nvSpPr>
          <p:cNvPr id="5" name="Espace réservé du pied de page 4"/>
          <p:cNvSpPr>
            <a:spLocks noGrp="1"/>
          </p:cNvSpPr>
          <p:nvPr>
            <p:ph type="ftr" sz="quarter" idx="11"/>
          </p:nvPr>
        </p:nvSpPr>
        <p:spPr/>
        <p:txBody>
          <a:bodyPr/>
          <a:lstStyle>
            <a:extLst/>
          </a:lstStyle>
          <a:p>
            <a:endParaRPr lang="nl-BE"/>
          </a:p>
        </p:txBody>
      </p:sp>
      <p:sp>
        <p:nvSpPr>
          <p:cNvPr id="6" name="Espace réservé du numéro de diapositive 5"/>
          <p:cNvSpPr>
            <a:spLocks noGrp="1"/>
          </p:cNvSpPr>
          <p:nvPr>
            <p:ph type="sldNum" sz="quarter" idx="12"/>
          </p:nvPr>
        </p:nvSpPr>
        <p:spPr/>
        <p:txBody>
          <a:bodyPr/>
          <a:lstStyle>
            <a:extLst/>
          </a:lstStyle>
          <a:p>
            <a:fld id="{EE336665-E7E9-4861-9ADF-F11A47CBAD79}" type="slidenum">
              <a:rPr lang="nl-BE" smtClean="0"/>
              <a:pPr/>
              <a:t>‹N°›</a:t>
            </a:fld>
            <a:endParaRPr lang="nl-BE"/>
          </a:p>
        </p:txBody>
      </p:sp>
      <p:sp>
        <p:nvSpPr>
          <p:cNvPr id="7" name="Chevron 6"/>
          <p:cNvSpPr/>
          <p:nvPr/>
        </p:nvSpPr>
        <p:spPr>
          <a:xfrm>
            <a:off x="4848276" y="3005472"/>
            <a:ext cx="243808"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4599753" y="3005472"/>
            <a:ext cx="243808"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med" advTm="30000">
    <p:pull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Ref idx="1002">
        <a:schemeClr val="bg1"/>
      </p:bgRef>
    </p:bg>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609521" y="1481329"/>
            <a:ext cx="5384099"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6196793" y="1481329"/>
            <a:ext cx="5384099"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C6430DBB-9FD5-43E7-88F1-55A569E9525E}" type="datetimeFigureOut">
              <a:rPr lang="nl-BE" smtClean="0"/>
              <a:pPr/>
              <a:t>7/09/2022</a:t>
            </a:fld>
            <a:endParaRPr lang="nl-BE"/>
          </a:p>
        </p:txBody>
      </p:sp>
      <p:sp>
        <p:nvSpPr>
          <p:cNvPr id="6" name="Espace réservé du pied de page 5"/>
          <p:cNvSpPr>
            <a:spLocks noGrp="1"/>
          </p:cNvSpPr>
          <p:nvPr>
            <p:ph type="ftr" sz="quarter" idx="11"/>
          </p:nvPr>
        </p:nvSpPr>
        <p:spPr/>
        <p:txBody>
          <a:bodyPr/>
          <a:lstStyle>
            <a:extLst/>
          </a:lstStyle>
          <a:p>
            <a:endParaRPr lang="nl-BE"/>
          </a:p>
        </p:txBody>
      </p:sp>
      <p:sp>
        <p:nvSpPr>
          <p:cNvPr id="7" name="Espace réservé du numéro de diapositive 6"/>
          <p:cNvSpPr>
            <a:spLocks noGrp="1"/>
          </p:cNvSpPr>
          <p:nvPr>
            <p:ph type="sldNum" sz="quarter" idx="12"/>
          </p:nvPr>
        </p:nvSpPr>
        <p:spPr/>
        <p:txBody>
          <a:bodyPr/>
          <a:lstStyle>
            <a:extLst/>
          </a:lstStyle>
          <a:p>
            <a:fld id="{EE336665-E7E9-4861-9ADF-F11A47CBAD79}" type="slidenum">
              <a:rPr lang="nl-BE" smtClean="0"/>
              <a:pPr/>
              <a:t>‹N°›</a:t>
            </a:fld>
            <a:endParaRPr lang="nl-BE"/>
          </a:p>
        </p:txBody>
      </p:sp>
      <p:sp>
        <p:nvSpPr>
          <p:cNvPr id="8" name="Titre 7"/>
          <p:cNvSpPr>
            <a:spLocks noGrp="1"/>
          </p:cNvSpPr>
          <p:nvPr>
            <p:ph type="title"/>
          </p:nvPr>
        </p:nvSpPr>
        <p:spPr/>
        <p:txBody>
          <a:bodyPr rtlCol="0"/>
          <a:lstStyle>
            <a:extLst/>
          </a:lstStyle>
          <a:p>
            <a:r>
              <a:rPr kumimoji="0" lang="fr-FR" smtClean="0"/>
              <a:t>Cliquez pour modifier le style du titre</a:t>
            </a:r>
            <a:endParaRPr kumimoji="0" lang="en-US"/>
          </a:p>
        </p:txBody>
      </p:sp>
    </p:spTree>
  </p:cSld>
  <p:clrMapOvr>
    <a:overrideClrMapping bg1="dk1" tx1="lt1" bg2="dk2" tx2="lt2" accent1="accent1" accent2="accent2" accent3="accent3" accent4="accent4" accent5="accent5" accent6="accent6" hlink="hlink" folHlink="folHlink"/>
  </p:clrMapOvr>
  <p:transition spd="med" advTm="30000">
    <p:pull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609521" y="273050"/>
            <a:ext cx="10971372" cy="1143000"/>
          </a:xfrm>
        </p:spPr>
        <p:txBody>
          <a:bodyPr anchor="ctr"/>
          <a:lstStyle>
            <a:lvl1pPr>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609521" y="5410200"/>
            <a:ext cx="5386216"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6192562" y="5410200"/>
            <a:ext cx="5388332"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609521" y="1444295"/>
            <a:ext cx="5386216"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6192561" y="1444295"/>
            <a:ext cx="5388332"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C6430DBB-9FD5-43E7-88F1-55A569E9525E}" type="datetimeFigureOut">
              <a:rPr lang="nl-BE" smtClean="0"/>
              <a:pPr/>
              <a:t>7/09/2022</a:t>
            </a:fld>
            <a:endParaRPr lang="nl-BE"/>
          </a:p>
        </p:txBody>
      </p:sp>
      <p:sp>
        <p:nvSpPr>
          <p:cNvPr id="8" name="Espace réservé du pied de page 7"/>
          <p:cNvSpPr>
            <a:spLocks noGrp="1"/>
          </p:cNvSpPr>
          <p:nvPr>
            <p:ph type="ftr" sz="quarter" idx="11"/>
          </p:nvPr>
        </p:nvSpPr>
        <p:spPr/>
        <p:txBody>
          <a:bodyPr/>
          <a:lstStyle>
            <a:extLst/>
          </a:lstStyle>
          <a:p>
            <a:endParaRPr lang="nl-BE"/>
          </a:p>
        </p:txBody>
      </p:sp>
      <p:sp>
        <p:nvSpPr>
          <p:cNvPr id="9" name="Espace réservé du numéro de diapositive 8"/>
          <p:cNvSpPr>
            <a:spLocks noGrp="1"/>
          </p:cNvSpPr>
          <p:nvPr>
            <p:ph type="sldNum" sz="quarter" idx="12"/>
          </p:nvPr>
        </p:nvSpPr>
        <p:spPr/>
        <p:txBody>
          <a:bodyPr/>
          <a:lstStyle>
            <a:extLst/>
          </a:lstStyle>
          <a:p>
            <a:fld id="{EE336665-E7E9-4861-9ADF-F11A47CBAD79}" type="slidenum">
              <a:rPr lang="nl-BE" smtClean="0"/>
              <a:pPr/>
              <a:t>‹N°›</a:t>
            </a:fld>
            <a:endParaRPr lang="nl-BE"/>
          </a:p>
        </p:txBody>
      </p:sp>
    </p:spTree>
  </p:cSld>
  <p:clrMapOvr>
    <a:overrideClrMapping bg1="lt1" tx1="dk1" bg2="lt2" tx2="dk2" accent1="accent1" accent2="accent2" accent3="accent3" accent4="accent4" accent5="accent5" accent6="accent6" hlink="hlink" folHlink="folHlink"/>
  </p:clrMapOvr>
  <p:transition spd="med" advTm="30000">
    <p:pull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bg>
      <p:bgRef idx="1002">
        <a:schemeClr val="bg1"/>
      </p:bgRef>
    </p:bg>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extLst/>
          </a:lstStyle>
          <a:p>
            <a:fld id="{C6430DBB-9FD5-43E7-88F1-55A569E9525E}" type="datetimeFigureOut">
              <a:rPr lang="nl-BE" smtClean="0"/>
              <a:pPr/>
              <a:t>7/09/2022</a:t>
            </a:fld>
            <a:endParaRPr lang="nl-BE"/>
          </a:p>
        </p:txBody>
      </p:sp>
      <p:sp>
        <p:nvSpPr>
          <p:cNvPr id="4" name="Espace réservé du pied de page 3"/>
          <p:cNvSpPr>
            <a:spLocks noGrp="1"/>
          </p:cNvSpPr>
          <p:nvPr>
            <p:ph type="ftr" sz="quarter" idx="11"/>
          </p:nvPr>
        </p:nvSpPr>
        <p:spPr/>
        <p:txBody>
          <a:bodyPr/>
          <a:lstStyle>
            <a:extLst/>
          </a:lstStyle>
          <a:p>
            <a:endParaRPr lang="nl-BE"/>
          </a:p>
        </p:txBody>
      </p:sp>
      <p:sp>
        <p:nvSpPr>
          <p:cNvPr id="5" name="Espace réservé du numéro de diapositive 4"/>
          <p:cNvSpPr>
            <a:spLocks noGrp="1"/>
          </p:cNvSpPr>
          <p:nvPr>
            <p:ph type="sldNum" sz="quarter" idx="12"/>
          </p:nvPr>
        </p:nvSpPr>
        <p:spPr/>
        <p:txBody>
          <a:bodyPr/>
          <a:lstStyle>
            <a:extLst/>
          </a:lstStyle>
          <a:p>
            <a:fld id="{EE336665-E7E9-4861-9ADF-F11A47CBAD79}" type="slidenum">
              <a:rPr lang="nl-BE" smtClean="0"/>
              <a:pPr/>
              <a:t>‹N°›</a:t>
            </a:fld>
            <a:endParaRPr lang="nl-BE"/>
          </a:p>
        </p:txBody>
      </p:sp>
      <p:sp>
        <p:nvSpPr>
          <p:cNvPr id="6" name="Titre 5"/>
          <p:cNvSpPr>
            <a:spLocks noGrp="1"/>
          </p:cNvSpPr>
          <p:nvPr>
            <p:ph type="title"/>
          </p:nvPr>
        </p:nvSpPr>
        <p:spPr/>
        <p:txBody>
          <a:bodyPr rtlCol="0"/>
          <a:lstStyle>
            <a:extLst/>
          </a:lstStyle>
          <a:p>
            <a:r>
              <a:rPr kumimoji="0" lang="fr-FR" smtClean="0"/>
              <a:t>Cliquez pour modifier le style du titre</a:t>
            </a:r>
            <a:endParaRPr kumimoji="0" lang="en-US"/>
          </a:p>
        </p:txBody>
      </p:sp>
    </p:spTree>
  </p:cSld>
  <p:clrMapOvr>
    <a:overrideClrMapping bg1="dk1" tx1="lt1" bg2="dk2" tx2="lt2" accent1="accent1" accent2="accent2" accent3="accent3" accent4="accent4" accent5="accent5" accent6="accent6" hlink="hlink" folHlink="folHlink"/>
  </p:clrMapOvr>
  <p:transition spd="med" advTm="30000">
    <p:pull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extLst/>
          </a:lstStyle>
          <a:p>
            <a:fld id="{C6430DBB-9FD5-43E7-88F1-55A569E9525E}" type="datetimeFigureOut">
              <a:rPr lang="nl-BE" smtClean="0"/>
              <a:pPr/>
              <a:t>7/09/2022</a:t>
            </a:fld>
            <a:endParaRPr lang="nl-BE"/>
          </a:p>
        </p:txBody>
      </p:sp>
      <p:sp>
        <p:nvSpPr>
          <p:cNvPr id="3" name="Espace réservé du pied de page 2"/>
          <p:cNvSpPr>
            <a:spLocks noGrp="1"/>
          </p:cNvSpPr>
          <p:nvPr>
            <p:ph type="ftr" sz="quarter" idx="11"/>
          </p:nvPr>
        </p:nvSpPr>
        <p:spPr/>
        <p:txBody>
          <a:bodyPr/>
          <a:lstStyle>
            <a:extLst/>
          </a:lstStyle>
          <a:p>
            <a:endParaRPr lang="nl-BE"/>
          </a:p>
        </p:txBody>
      </p:sp>
      <p:sp>
        <p:nvSpPr>
          <p:cNvPr id="4" name="Espace réservé du numéro de diapositive 3"/>
          <p:cNvSpPr>
            <a:spLocks noGrp="1"/>
          </p:cNvSpPr>
          <p:nvPr>
            <p:ph type="sldNum" sz="quarter" idx="12"/>
          </p:nvPr>
        </p:nvSpPr>
        <p:spPr/>
        <p:txBody>
          <a:bodyPr/>
          <a:lstStyle>
            <a:extLst/>
          </a:lstStyle>
          <a:p>
            <a:fld id="{EE336665-E7E9-4861-9ADF-F11A47CBAD79}" type="slidenum">
              <a:rPr lang="nl-BE" smtClean="0"/>
              <a:pPr/>
              <a:t>‹N°›</a:t>
            </a:fld>
            <a:endParaRPr lang="nl-BE"/>
          </a:p>
        </p:txBody>
      </p:sp>
    </p:spTree>
  </p:cSld>
  <p:clrMapOvr>
    <a:masterClrMapping/>
  </p:clrMapOvr>
  <p:transition spd="med" advTm="30000">
    <p:pull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219041" y="4876800"/>
            <a:ext cx="9974403"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5892033" y="5355102"/>
            <a:ext cx="529876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1219041" y="274320"/>
            <a:ext cx="9971758"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a:xfrm>
            <a:off x="8968208" y="6407944"/>
            <a:ext cx="2559987" cy="365760"/>
          </a:xfrm>
        </p:spPr>
        <p:txBody>
          <a:bodyPr/>
          <a:lstStyle>
            <a:extLst/>
          </a:lstStyle>
          <a:p>
            <a:fld id="{C6430DBB-9FD5-43E7-88F1-55A569E9525E}" type="datetimeFigureOut">
              <a:rPr lang="nl-BE" smtClean="0"/>
              <a:pPr/>
              <a:t>7/09/2022</a:t>
            </a:fld>
            <a:endParaRPr lang="nl-BE"/>
          </a:p>
        </p:txBody>
      </p:sp>
      <p:sp>
        <p:nvSpPr>
          <p:cNvPr id="6" name="Espace réservé du pied de page 5"/>
          <p:cNvSpPr>
            <a:spLocks noGrp="1"/>
          </p:cNvSpPr>
          <p:nvPr>
            <p:ph type="ftr" sz="quarter" idx="11"/>
          </p:nvPr>
        </p:nvSpPr>
        <p:spPr/>
        <p:txBody>
          <a:bodyPr/>
          <a:lstStyle>
            <a:extLst/>
          </a:lstStyle>
          <a:p>
            <a:endParaRPr lang="nl-BE"/>
          </a:p>
        </p:txBody>
      </p:sp>
      <p:sp>
        <p:nvSpPr>
          <p:cNvPr id="7" name="Espace réservé du numéro de diapositive 6"/>
          <p:cNvSpPr>
            <a:spLocks noGrp="1"/>
          </p:cNvSpPr>
          <p:nvPr>
            <p:ph type="sldNum" sz="quarter" idx="12"/>
          </p:nvPr>
        </p:nvSpPr>
        <p:spPr/>
        <p:txBody>
          <a:bodyPr/>
          <a:lstStyle>
            <a:extLst/>
          </a:lstStyle>
          <a:p>
            <a:fld id="{EE336665-E7E9-4861-9ADF-F11A47CBAD79}" type="slidenum">
              <a:rPr lang="nl-BE" smtClean="0"/>
              <a:pPr/>
              <a:t>‹N°›</a:t>
            </a:fld>
            <a:endParaRPr lang="nl-BE"/>
          </a:p>
        </p:txBody>
      </p:sp>
    </p:spTree>
  </p:cSld>
  <p:clrMapOvr>
    <a:overrideClrMapping bg1="lt1" tx1="dk1" bg2="lt2" tx2="dk2" accent1="accent1" accent2="accent2" accent3="accent3" accent4="accent4" accent5="accent5" accent6="accent6" hlink="hlink" folHlink="folHlink"/>
  </p:clrMapOvr>
  <p:transition spd="med" advTm="30000">
    <p:pull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1"/>
      </p:bgRef>
    </p:bg>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521445" y="5443402"/>
            <a:ext cx="9549157"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sp>
        <p:nvSpPr>
          <p:cNvPr id="3" name="Espace réservé pour une image  2"/>
          <p:cNvSpPr>
            <a:spLocks noGrp="1"/>
          </p:cNvSpPr>
          <p:nvPr>
            <p:ph type="pic" idx="1"/>
          </p:nvPr>
        </p:nvSpPr>
        <p:spPr>
          <a:xfrm>
            <a:off x="304761" y="189968"/>
            <a:ext cx="11580892"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fr-FR" smtClean="0"/>
              <a:t>Cliquez sur l'icône pour ajouter une image</a:t>
            </a:r>
            <a:endParaRPr kumimoji="0" lang="en-US" dirty="0"/>
          </a:p>
        </p:txBody>
      </p:sp>
      <p:sp>
        <p:nvSpPr>
          <p:cNvPr id="5" name="Espace réservé de la date 4"/>
          <p:cNvSpPr>
            <a:spLocks noGrp="1"/>
          </p:cNvSpPr>
          <p:nvPr>
            <p:ph type="dt" sz="half" idx="10"/>
          </p:nvPr>
        </p:nvSpPr>
        <p:spPr/>
        <p:txBody>
          <a:bodyPr/>
          <a:lstStyle>
            <a:lvl1pPr>
              <a:defRPr>
                <a:solidFill>
                  <a:schemeClr val="tx1"/>
                </a:solidFill>
              </a:defRPr>
            </a:lvl1pPr>
            <a:extLst/>
          </a:lstStyle>
          <a:p>
            <a:fld id="{C6430DBB-9FD5-43E7-88F1-55A569E9525E}" type="datetimeFigureOut">
              <a:rPr lang="nl-BE" smtClean="0"/>
              <a:pPr/>
              <a:t>7/09/2022</a:t>
            </a:fld>
            <a:endParaRPr lang="nl-BE"/>
          </a:p>
        </p:txBody>
      </p:sp>
      <p:sp>
        <p:nvSpPr>
          <p:cNvPr id="6" name="Espace réservé du pied de page 5"/>
          <p:cNvSpPr>
            <a:spLocks noGrp="1"/>
          </p:cNvSpPr>
          <p:nvPr>
            <p:ph type="ftr" sz="quarter" idx="11"/>
          </p:nvPr>
        </p:nvSpPr>
        <p:spPr>
          <a:xfrm>
            <a:off x="5839337" y="6407945"/>
            <a:ext cx="3133833" cy="365125"/>
          </a:xfrm>
        </p:spPr>
        <p:txBody>
          <a:bodyPr/>
          <a:lstStyle>
            <a:lvl1pPr>
              <a:defRPr>
                <a:solidFill>
                  <a:schemeClr val="tx1"/>
                </a:solidFill>
              </a:defRPr>
            </a:lvl1pPr>
            <a:extLst/>
          </a:lstStyle>
          <a:p>
            <a:endParaRPr lang="nl-BE"/>
          </a:p>
        </p:txBody>
      </p:sp>
      <p:sp>
        <p:nvSpPr>
          <p:cNvPr id="7" name="Espace réservé du numéro de diapositive 6"/>
          <p:cNvSpPr>
            <a:spLocks noGrp="1"/>
          </p:cNvSpPr>
          <p:nvPr>
            <p:ph type="sldNum" sz="quarter" idx="12"/>
          </p:nvPr>
        </p:nvSpPr>
        <p:spPr/>
        <p:txBody>
          <a:bodyPr/>
          <a:lstStyle>
            <a:lvl1pPr>
              <a:defRPr>
                <a:solidFill>
                  <a:schemeClr val="tx1"/>
                </a:solidFill>
              </a:defRPr>
            </a:lvl1pPr>
            <a:extLst/>
          </a:lstStyle>
          <a:p>
            <a:fld id="{EE336665-E7E9-4861-9ADF-F11A47CBAD79}" type="slidenum">
              <a:rPr lang="nl-BE" smtClean="0"/>
              <a:pPr/>
              <a:t>‹N°›</a:t>
            </a:fld>
            <a:endParaRPr lang="nl-BE"/>
          </a:p>
        </p:txBody>
      </p:sp>
      <p:sp>
        <p:nvSpPr>
          <p:cNvPr id="2" name="Titre 1"/>
          <p:cNvSpPr>
            <a:spLocks noGrp="1"/>
          </p:cNvSpPr>
          <p:nvPr>
            <p:ph type="title"/>
          </p:nvPr>
        </p:nvSpPr>
        <p:spPr>
          <a:xfrm>
            <a:off x="304760" y="4865122"/>
            <a:ext cx="10765841"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fr-FR" smtClean="0"/>
              <a:t>Cliquez pour modifier le style du titre</a:t>
            </a:r>
            <a:endParaRPr kumimoji="0" lang="en-US"/>
          </a:p>
        </p:txBody>
      </p:sp>
      <p:sp>
        <p:nvSpPr>
          <p:cNvPr id="8" name="Forme libre 7"/>
          <p:cNvSpPr>
            <a:spLocks/>
          </p:cNvSpPr>
          <p:nvPr/>
        </p:nvSpPr>
        <p:spPr bwMode="auto">
          <a:xfrm>
            <a:off x="955125" y="5001994"/>
            <a:ext cx="506867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orme libre 8"/>
          <p:cNvSpPr>
            <a:spLocks/>
          </p:cNvSpPr>
          <p:nvPr/>
        </p:nvSpPr>
        <p:spPr bwMode="auto">
          <a:xfrm>
            <a:off x="-71404" y="5785023"/>
            <a:ext cx="506867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iangle rectangle 9"/>
          <p:cNvSpPr>
            <a:spLocks/>
          </p:cNvSpPr>
          <p:nvPr/>
        </p:nvSpPr>
        <p:spPr bwMode="auto">
          <a:xfrm>
            <a:off x="-8055" y="5791253"/>
            <a:ext cx="4535828"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Connecteur droit 10"/>
          <p:cNvCxnSpPr/>
          <p:nvPr/>
        </p:nvCxnSpPr>
        <p:spPr>
          <a:xfrm>
            <a:off x="-12314" y="5787739"/>
            <a:ext cx="4540088"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0646" y="4988440"/>
            <a:ext cx="243808"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11302123" y="4988440"/>
            <a:ext cx="243808"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med" advTm="30000">
    <p:pull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e libre 12"/>
          <p:cNvSpPr>
            <a:spLocks/>
          </p:cNvSpPr>
          <p:nvPr/>
        </p:nvSpPr>
        <p:spPr bwMode="auto">
          <a:xfrm>
            <a:off x="955125" y="5001994"/>
            <a:ext cx="506867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orme libre 11"/>
          <p:cNvSpPr>
            <a:spLocks/>
          </p:cNvSpPr>
          <p:nvPr/>
        </p:nvSpPr>
        <p:spPr bwMode="auto">
          <a:xfrm>
            <a:off x="-71404" y="5785023"/>
            <a:ext cx="506867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iangle rectangle 13"/>
          <p:cNvSpPr>
            <a:spLocks/>
          </p:cNvSpPr>
          <p:nvPr/>
        </p:nvSpPr>
        <p:spPr bwMode="auto">
          <a:xfrm>
            <a:off x="-8055" y="5791253"/>
            <a:ext cx="4535828" cy="1080868"/>
          </a:xfrm>
          <a:prstGeom prst="rtTriangle">
            <a:avLst/>
          </a:prstGeom>
          <a:blipFill>
            <a:blip r:embed="rId16">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Connecteur droit 14"/>
          <p:cNvCxnSpPr/>
          <p:nvPr/>
        </p:nvCxnSpPr>
        <p:spPr>
          <a:xfrm>
            <a:off x="-12314" y="5787739"/>
            <a:ext cx="4540088"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ce réservé du titre 8"/>
          <p:cNvSpPr>
            <a:spLocks noGrp="1"/>
          </p:cNvSpPr>
          <p:nvPr>
            <p:ph type="title"/>
          </p:nvPr>
        </p:nvSpPr>
        <p:spPr>
          <a:xfrm>
            <a:off x="609521" y="274638"/>
            <a:ext cx="10971372"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609521" y="1481329"/>
            <a:ext cx="10971372" cy="4525963"/>
          </a:xfrm>
          <a:prstGeom prst="rect">
            <a:avLst/>
          </a:prstGeom>
        </p:spPr>
        <p:txBody>
          <a:bodyPr vert="horz">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8968208" y="6407944"/>
            <a:ext cx="2559987" cy="365760"/>
          </a:xfrm>
          <a:prstGeom prst="rect">
            <a:avLst/>
          </a:prstGeom>
        </p:spPr>
        <p:txBody>
          <a:bodyPr vert="horz" anchor="b"/>
          <a:lstStyle>
            <a:lvl1pPr algn="l" eaLnBrk="1" latinLnBrk="0" hangingPunct="1">
              <a:defRPr kumimoji="0" sz="1000">
                <a:solidFill>
                  <a:schemeClr val="tx1"/>
                </a:solidFill>
              </a:defRPr>
            </a:lvl1pPr>
            <a:extLst/>
          </a:lstStyle>
          <a:p>
            <a:fld id="{C6430DBB-9FD5-43E7-88F1-55A569E9525E}" type="datetimeFigureOut">
              <a:rPr lang="nl-BE" smtClean="0"/>
              <a:pPr/>
              <a:t>7/09/2022</a:t>
            </a:fld>
            <a:endParaRPr lang="nl-BE"/>
          </a:p>
        </p:txBody>
      </p:sp>
      <p:sp>
        <p:nvSpPr>
          <p:cNvPr id="22" name="Espace réservé du pied de page 21"/>
          <p:cNvSpPr>
            <a:spLocks noGrp="1"/>
          </p:cNvSpPr>
          <p:nvPr>
            <p:ph type="ftr" sz="quarter" idx="3"/>
          </p:nvPr>
        </p:nvSpPr>
        <p:spPr>
          <a:xfrm>
            <a:off x="5839337" y="6407945"/>
            <a:ext cx="3133833" cy="365125"/>
          </a:xfrm>
          <a:prstGeom prst="rect">
            <a:avLst/>
          </a:prstGeom>
        </p:spPr>
        <p:txBody>
          <a:bodyPr vert="horz" anchor="b"/>
          <a:lstStyle>
            <a:lvl1pPr algn="r" eaLnBrk="1" latinLnBrk="0" hangingPunct="1">
              <a:defRPr kumimoji="0" sz="1000">
                <a:solidFill>
                  <a:schemeClr val="tx1"/>
                </a:solidFill>
              </a:defRPr>
            </a:lvl1pPr>
            <a:extLst/>
          </a:lstStyle>
          <a:p>
            <a:endParaRPr lang="nl-BE"/>
          </a:p>
        </p:txBody>
      </p:sp>
      <p:sp>
        <p:nvSpPr>
          <p:cNvPr id="18" name="Espace réservé du numéro de diapositive 17"/>
          <p:cNvSpPr>
            <a:spLocks noGrp="1"/>
          </p:cNvSpPr>
          <p:nvPr>
            <p:ph type="sldNum" sz="quarter" idx="4"/>
          </p:nvPr>
        </p:nvSpPr>
        <p:spPr>
          <a:xfrm>
            <a:off x="11528195" y="6407945"/>
            <a:ext cx="487617" cy="365125"/>
          </a:xfrm>
          <a:prstGeom prst="rect">
            <a:avLst/>
          </a:prstGeom>
        </p:spPr>
        <p:txBody>
          <a:bodyPr vert="horz" anchor="b"/>
          <a:lstStyle>
            <a:lvl1pPr algn="r" eaLnBrk="1" latinLnBrk="0" hangingPunct="1">
              <a:defRPr kumimoji="0" sz="1000" b="0">
                <a:solidFill>
                  <a:schemeClr val="tx1"/>
                </a:solidFill>
              </a:defRPr>
            </a:lvl1pPr>
            <a:extLst/>
          </a:lstStyle>
          <a:p>
            <a:fld id="{EE336665-E7E9-4861-9ADF-F11A47CBAD79}" type="slidenum">
              <a:rPr lang="nl-BE" smtClean="0"/>
              <a:pPr/>
              <a:t>‹N°›</a:t>
            </a:fld>
            <a:endParaRPr lang="nl-BE"/>
          </a:p>
        </p:txBody>
      </p:sp>
    </p:spTree>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 id="2147484248" r:id="rId12"/>
    <p:sldLayoutId id="2147483968" r:id="rId13"/>
    <p:sldLayoutId id="2147483969" r:id="rId14"/>
  </p:sldLayoutIdLst>
  <p:transition spd="med" advTm="30000">
    <p:pull dir="d"/>
  </p:transition>
  <p:timing>
    <p:tnLst>
      <p:par>
        <p:cTn id="1" dur="indefinite" restart="never" nodeType="tmRoot"/>
      </p:par>
    </p:tnLst>
  </p:timing>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d8a7d984d8b3d984d8a7d9851.gif"/>
          <p:cNvPicPr>
            <a:picLocks noChangeAspect="1"/>
          </p:cNvPicPr>
          <p:nvPr/>
        </p:nvPicPr>
        <p:blipFill>
          <a:blip r:embed="rId2"/>
          <a:stretch>
            <a:fillRect/>
          </a:stretch>
        </p:blipFill>
        <p:spPr>
          <a:xfrm>
            <a:off x="380166" y="571480"/>
            <a:ext cx="11501518" cy="5572164"/>
          </a:xfrm>
          <a:prstGeom prst="rect">
            <a:avLst/>
          </a:prstGeom>
        </p:spPr>
      </p:pic>
    </p:spTree>
  </p:cSld>
  <p:clrMapOvr>
    <a:masterClrMapping/>
  </p:clrMapOvr>
  <p:transition spd="med" advTm="30000">
    <p:pull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ndir un rectangle avec un coin diagonal 4"/>
          <p:cNvSpPr/>
          <p:nvPr/>
        </p:nvSpPr>
        <p:spPr>
          <a:xfrm>
            <a:off x="4721368" y="500042"/>
            <a:ext cx="6911868" cy="5929354"/>
          </a:xfrm>
          <a:prstGeom prst="round2DiagRect">
            <a:avLst>
              <a:gd name="adj1" fmla="val 16667"/>
              <a:gd name="adj2" fmla="val 0"/>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0" anchor="ctr"/>
          <a:lstStyle/>
          <a:p>
            <a:pPr indent="361950" algn="just" rtl="1">
              <a:lnSpc>
                <a:spcPct val="150000"/>
              </a:lnSpc>
            </a:pPr>
            <a:r>
              <a:rPr lang="ar-DZ" sz="3200" dirty="0" smtClean="0">
                <a:latin typeface="Simplified Arabic" pitchFamily="18" charset="-78"/>
                <a:cs typeface="Simplified Arabic" pitchFamily="18" charset="-78"/>
              </a:rPr>
              <a:t>عارض </a:t>
            </a:r>
            <a:r>
              <a:rPr lang="ar-DZ" sz="3200" dirty="0" err="1" smtClean="0">
                <a:latin typeface="Simplified Arabic" pitchFamily="18" charset="-78"/>
                <a:cs typeface="Simplified Arabic" pitchFamily="18" charset="-78"/>
              </a:rPr>
              <a:t>دوركايم</a:t>
            </a:r>
            <a:r>
              <a:rPr lang="ar-DZ" sz="3200" dirty="0" smtClean="0">
                <a:latin typeface="Simplified Arabic" pitchFamily="18" charset="-78"/>
                <a:cs typeface="Simplified Arabic" pitchFamily="18" charset="-78"/>
              </a:rPr>
              <a:t> التربية المثالية، وأكد أن تربية الطفل تكون وفق شبكة اجتماعية ضمن وفق حجات المجتمع ومتطلباته، حيث أعطى مدلولا واسعًا للتربية على أنها مجموعة التأثيرات التي يمكن أن تجري </a:t>
            </a:r>
            <a:r>
              <a:rPr lang="ar-DZ" sz="3200" dirty="0" err="1" smtClean="0">
                <a:latin typeface="Simplified Arabic" pitchFamily="18" charset="-78"/>
                <a:cs typeface="Simplified Arabic" pitchFamily="18" charset="-78"/>
              </a:rPr>
              <a:t>بها</a:t>
            </a:r>
            <a:r>
              <a:rPr lang="ar-DZ" sz="3200" dirty="0" smtClean="0">
                <a:latin typeface="Simplified Arabic" pitchFamily="18" charset="-78"/>
                <a:cs typeface="Simplified Arabic" pitchFamily="18" charset="-78"/>
              </a:rPr>
              <a:t> الطبيعة والتسيير على ذكاء ايجابي، إنما وقوة... ومن ثم أكد على تحمسه التخطيط التربوي في إطار التخطيط الشامل.</a:t>
            </a:r>
            <a:endParaRPr lang="fr-FR" sz="3200" dirty="0" smtClean="0">
              <a:latin typeface="Simplified Arabic" pitchFamily="18" charset="-78"/>
              <a:cs typeface="Simplified Arabic" pitchFamily="18" charset="-78"/>
            </a:endParaRPr>
          </a:p>
        </p:txBody>
      </p:sp>
      <p:sp>
        <p:nvSpPr>
          <p:cNvPr id="7" name="Organigramme : Connecteur 6"/>
          <p:cNvSpPr/>
          <p:nvPr/>
        </p:nvSpPr>
        <p:spPr>
          <a:xfrm>
            <a:off x="11238742" y="357166"/>
            <a:ext cx="509855" cy="481653"/>
          </a:xfrm>
          <a:prstGeom prst="flowChartConnector">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pic>
        <p:nvPicPr>
          <p:cNvPr id="8" name="Image 7" descr="natrue_walk.jpg"/>
          <p:cNvPicPr>
            <a:picLocks noChangeAspect="1"/>
          </p:cNvPicPr>
          <p:nvPr/>
        </p:nvPicPr>
        <p:blipFill>
          <a:blip r:embed="rId2"/>
          <a:stretch>
            <a:fillRect/>
          </a:stretch>
        </p:blipFill>
        <p:spPr>
          <a:xfrm flipH="1">
            <a:off x="239319" y="642918"/>
            <a:ext cx="3855624" cy="578647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med" advTm="60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18" presetClass="entr" presetSubtype="12"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strips(downLeft)">
                                      <p:cBhvr>
                                        <p:cTn id="11" dur="2000"/>
                                        <p:tgtEl>
                                          <p:spTgt spid="5"/>
                                        </p:tgtEl>
                                      </p:cBhvr>
                                    </p:animEffect>
                                  </p:childTnLst>
                                </p:cTn>
                              </p:par>
                              <p:par>
                                <p:cTn id="12" presetID="9" presetClass="entr" presetSubtype="0" fill="hold" nodeType="withEffect">
                                  <p:stCondLst>
                                    <p:cond delay="500"/>
                                  </p:stCondLst>
                                  <p:childTnLst>
                                    <p:set>
                                      <p:cBhvr>
                                        <p:cTn id="13" dur="1" fill="hold">
                                          <p:stCondLst>
                                            <p:cond delay="0"/>
                                          </p:stCondLst>
                                        </p:cTn>
                                        <p:tgtEl>
                                          <p:spTgt spid="8"/>
                                        </p:tgtEl>
                                        <p:attrNameLst>
                                          <p:attrName>style.visibility</p:attrName>
                                        </p:attrNameLst>
                                      </p:cBhvr>
                                      <p:to>
                                        <p:strVal val="visible"/>
                                      </p:to>
                                    </p:set>
                                    <p:animEffect transition="in" filter="dissolv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ndir un rectangle avec un coin diagonal 4"/>
          <p:cNvSpPr/>
          <p:nvPr/>
        </p:nvSpPr>
        <p:spPr>
          <a:xfrm>
            <a:off x="4721368" y="500042"/>
            <a:ext cx="6911868" cy="5929354"/>
          </a:xfrm>
          <a:prstGeom prst="round2DiagRect">
            <a:avLst>
              <a:gd name="adj1" fmla="val 16667"/>
              <a:gd name="adj2" fmla="val 0"/>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0" anchor="ctr"/>
          <a:lstStyle/>
          <a:p>
            <a:pPr indent="361950" algn="just" rtl="1">
              <a:lnSpc>
                <a:spcPct val="150000"/>
              </a:lnSpc>
            </a:pPr>
            <a:r>
              <a:rPr lang="ar-DZ" sz="3200" dirty="0" smtClean="0">
                <a:latin typeface="Simplified Arabic" pitchFamily="18" charset="-78"/>
                <a:cs typeface="Simplified Arabic" pitchFamily="18" charset="-78"/>
              </a:rPr>
              <a:t>أما من ناحية القضايا التربوية ذات الوحدات الصغرى </a:t>
            </a:r>
            <a:r>
              <a:rPr lang="ar-DZ" sz="3200" dirty="0" err="1" smtClean="0">
                <a:latin typeface="Simplified Arabic" pitchFamily="18" charset="-78"/>
                <a:cs typeface="Simplified Arabic" pitchFamily="18" charset="-78"/>
              </a:rPr>
              <a:t>الميكرو</a:t>
            </a:r>
            <a:r>
              <a:rPr lang="ar-DZ" sz="3200" dirty="0" smtClean="0">
                <a:latin typeface="Simplified Arabic" pitchFamily="18" charset="-78"/>
                <a:cs typeface="Simplified Arabic" pitchFamily="18" charset="-78"/>
              </a:rPr>
              <a:t>- </a:t>
            </a:r>
            <a:r>
              <a:rPr lang="ar-DZ" sz="3200" dirty="0" err="1" smtClean="0">
                <a:latin typeface="Simplified Arabic" pitchFamily="18" charset="-78"/>
                <a:cs typeface="Simplified Arabic" pitchFamily="18" charset="-78"/>
              </a:rPr>
              <a:t>سكوبية</a:t>
            </a:r>
            <a:r>
              <a:rPr lang="ar-DZ" sz="3200" dirty="0" smtClean="0">
                <a:latin typeface="Simplified Arabic" pitchFamily="18" charset="-78"/>
                <a:cs typeface="Simplified Arabic" pitchFamily="18" charset="-78"/>
              </a:rPr>
              <a:t>، اهتم </a:t>
            </a:r>
            <a:r>
              <a:rPr lang="ar-DZ" sz="3200" dirty="0" err="1" smtClean="0">
                <a:latin typeface="Simplified Arabic" pitchFamily="18" charset="-78"/>
                <a:cs typeface="Simplified Arabic" pitchFamily="18" charset="-78"/>
              </a:rPr>
              <a:t>دروكايم</a:t>
            </a:r>
            <a:r>
              <a:rPr lang="ar-DZ" sz="3200" dirty="0" smtClean="0">
                <a:latin typeface="Simplified Arabic" pitchFamily="18" charset="-78"/>
                <a:cs typeface="Simplified Arabic" pitchFamily="18" charset="-78"/>
              </a:rPr>
              <a:t> بما يعرف " </a:t>
            </a:r>
            <a:r>
              <a:rPr lang="ar-DZ" sz="3200" b="1" dirty="0" err="1" smtClean="0">
                <a:latin typeface="Simplified Arabic" pitchFamily="18" charset="-78"/>
                <a:cs typeface="Simplified Arabic" pitchFamily="18" charset="-78"/>
              </a:rPr>
              <a:t>سيوسيولوجيا</a:t>
            </a:r>
            <a:r>
              <a:rPr lang="ar-DZ" sz="3200" b="1" dirty="0" smtClean="0">
                <a:latin typeface="Simplified Arabic" pitchFamily="18" charset="-78"/>
                <a:cs typeface="Simplified Arabic" pitchFamily="18" charset="-78"/>
              </a:rPr>
              <a:t> المنهج</a:t>
            </a:r>
            <a:r>
              <a:rPr lang="ar-DZ" sz="3200" dirty="0" smtClean="0">
                <a:latin typeface="Simplified Arabic" pitchFamily="18" charset="-78"/>
                <a:cs typeface="Simplified Arabic" pitchFamily="18" charset="-78"/>
              </a:rPr>
              <a:t> " والتي ظهرت في كتابه (تطور المنهج في فرنسا)، إذ تبرز بوضوح اهتماماته في علم اجتماع التربية الحديث، حيث عالج قضايا ومشكلات التربية والتعليم في فرنسا، خاصة المنهج ونوعية المقررات الدراسية في المدرسة والجامعات.</a:t>
            </a:r>
            <a:endParaRPr lang="fr-FR" sz="3200" dirty="0" smtClean="0">
              <a:latin typeface="Simplified Arabic" pitchFamily="18" charset="-78"/>
              <a:cs typeface="Simplified Arabic" pitchFamily="18" charset="-78"/>
            </a:endParaRPr>
          </a:p>
        </p:txBody>
      </p:sp>
      <p:sp>
        <p:nvSpPr>
          <p:cNvPr id="7" name="Organigramme : Connecteur 6"/>
          <p:cNvSpPr/>
          <p:nvPr/>
        </p:nvSpPr>
        <p:spPr>
          <a:xfrm>
            <a:off x="11238742" y="357166"/>
            <a:ext cx="509855" cy="481653"/>
          </a:xfrm>
          <a:prstGeom prst="flowChartConnector">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pic>
        <p:nvPicPr>
          <p:cNvPr id="8" name="Image 7" descr="natrue_walk.jpg"/>
          <p:cNvPicPr>
            <a:picLocks noChangeAspect="1"/>
          </p:cNvPicPr>
          <p:nvPr/>
        </p:nvPicPr>
        <p:blipFill>
          <a:blip r:embed="rId2"/>
          <a:stretch>
            <a:fillRect/>
          </a:stretch>
        </p:blipFill>
        <p:spPr>
          <a:xfrm>
            <a:off x="239319" y="642918"/>
            <a:ext cx="3855624" cy="578647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med" advTm="60000">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18" presetClass="entr" presetSubtype="12"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strips(downLeft)">
                                      <p:cBhvr>
                                        <p:cTn id="11" dur="2000"/>
                                        <p:tgtEl>
                                          <p:spTgt spid="5"/>
                                        </p:tgtEl>
                                      </p:cBhvr>
                                    </p:animEffect>
                                  </p:childTnLst>
                                </p:cTn>
                              </p:par>
                              <p:par>
                                <p:cTn id="12" presetID="9" presetClass="entr" presetSubtype="0" fill="hold" nodeType="withEffect">
                                  <p:stCondLst>
                                    <p:cond delay="500"/>
                                  </p:stCondLst>
                                  <p:childTnLst>
                                    <p:set>
                                      <p:cBhvr>
                                        <p:cTn id="13" dur="1" fill="hold">
                                          <p:stCondLst>
                                            <p:cond delay="0"/>
                                          </p:stCondLst>
                                        </p:cTn>
                                        <p:tgtEl>
                                          <p:spTgt spid="8"/>
                                        </p:tgtEl>
                                        <p:attrNameLst>
                                          <p:attrName>style.visibility</p:attrName>
                                        </p:attrNameLst>
                                      </p:cBhvr>
                                      <p:to>
                                        <p:strVal val="visible"/>
                                      </p:to>
                                    </p:set>
                                    <p:animEffect transition="in" filter="dissolv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ndir un rectangle avec un coin diagonal 4"/>
          <p:cNvSpPr/>
          <p:nvPr/>
        </p:nvSpPr>
        <p:spPr>
          <a:xfrm>
            <a:off x="4721368" y="500042"/>
            <a:ext cx="6911868" cy="5929354"/>
          </a:xfrm>
          <a:prstGeom prst="round2DiagRect">
            <a:avLst>
              <a:gd name="adj1" fmla="val 16667"/>
              <a:gd name="adj2" fmla="val 0"/>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0" anchor="ctr"/>
          <a:lstStyle/>
          <a:p>
            <a:pPr indent="361950" algn="just" rtl="1">
              <a:lnSpc>
                <a:spcPct val="150000"/>
              </a:lnSpc>
            </a:pPr>
            <a:r>
              <a:rPr lang="ar-DZ" sz="3200" dirty="0" smtClean="0">
                <a:latin typeface="Simplified Arabic" pitchFamily="18" charset="-78"/>
                <a:cs typeface="Simplified Arabic" pitchFamily="18" charset="-78"/>
              </a:rPr>
              <a:t>كما اهتم بتحليل العلاقة بين المدرسة والمجتمع والمقررات والتلاميذ، ونوعية المكاسب الفردية التي يحصل عليها التلاميذ من خلال دراسة المقررات والمناهج الدراسية، وما هي نوعية الاستفادة من طرف المجتمع من دراسة مقررات بعينها، حيث استخدم في ذلك التحليل المقارن لدراسة تاريخ التعليم الفرنسي والألماني.</a:t>
            </a:r>
            <a:endParaRPr lang="fr-FR" sz="3200" dirty="0" smtClean="0">
              <a:latin typeface="Simplified Arabic" pitchFamily="18" charset="-78"/>
              <a:cs typeface="Simplified Arabic" pitchFamily="18" charset="-78"/>
            </a:endParaRPr>
          </a:p>
        </p:txBody>
      </p:sp>
      <p:sp>
        <p:nvSpPr>
          <p:cNvPr id="7" name="Organigramme : Connecteur 6"/>
          <p:cNvSpPr/>
          <p:nvPr/>
        </p:nvSpPr>
        <p:spPr>
          <a:xfrm>
            <a:off x="11238742" y="357166"/>
            <a:ext cx="509855" cy="481653"/>
          </a:xfrm>
          <a:prstGeom prst="flowChartConnector">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pic>
        <p:nvPicPr>
          <p:cNvPr id="8" name="Image 7" descr="natrue_walk.jpg"/>
          <p:cNvPicPr>
            <a:picLocks noChangeAspect="1"/>
          </p:cNvPicPr>
          <p:nvPr/>
        </p:nvPicPr>
        <p:blipFill>
          <a:blip r:embed="rId2"/>
          <a:stretch>
            <a:fillRect/>
          </a:stretch>
        </p:blipFill>
        <p:spPr>
          <a:xfrm>
            <a:off x="239319" y="785794"/>
            <a:ext cx="3855624" cy="564360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med" advTm="6000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18" presetClass="entr" presetSubtype="12"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strips(downLeft)">
                                      <p:cBhvr>
                                        <p:cTn id="11" dur="2000"/>
                                        <p:tgtEl>
                                          <p:spTgt spid="5"/>
                                        </p:tgtEl>
                                      </p:cBhvr>
                                    </p:animEffect>
                                  </p:childTnLst>
                                </p:cTn>
                              </p:par>
                              <p:par>
                                <p:cTn id="12" presetID="9" presetClass="entr" presetSubtype="0" fill="hold" nodeType="withEffect">
                                  <p:stCondLst>
                                    <p:cond delay="500"/>
                                  </p:stCondLst>
                                  <p:childTnLst>
                                    <p:set>
                                      <p:cBhvr>
                                        <p:cTn id="13" dur="1" fill="hold">
                                          <p:stCondLst>
                                            <p:cond delay="0"/>
                                          </p:stCondLst>
                                        </p:cTn>
                                        <p:tgtEl>
                                          <p:spTgt spid="8"/>
                                        </p:tgtEl>
                                        <p:attrNameLst>
                                          <p:attrName>style.visibility</p:attrName>
                                        </p:attrNameLst>
                                      </p:cBhvr>
                                      <p:to>
                                        <p:strVal val="visible"/>
                                      </p:to>
                                    </p:set>
                                    <p:animEffect transition="in" filter="dissolv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ndir un rectangle avec un coin diagonal 4"/>
          <p:cNvSpPr/>
          <p:nvPr/>
        </p:nvSpPr>
        <p:spPr>
          <a:xfrm>
            <a:off x="4721368" y="500042"/>
            <a:ext cx="6911868" cy="5929354"/>
          </a:xfrm>
          <a:prstGeom prst="round2DiagRect">
            <a:avLst>
              <a:gd name="adj1" fmla="val 16667"/>
              <a:gd name="adj2" fmla="val 0"/>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0" anchor="ctr"/>
          <a:lstStyle/>
          <a:p>
            <a:pPr indent="361950" algn="just" rtl="1">
              <a:lnSpc>
                <a:spcPct val="150000"/>
              </a:lnSpc>
            </a:pPr>
            <a:r>
              <a:rPr lang="ar-DZ" sz="3600" dirty="0" smtClean="0">
                <a:latin typeface="Simplified Arabic" pitchFamily="18" charset="-78"/>
                <a:cs typeface="Simplified Arabic" pitchFamily="18" charset="-78"/>
              </a:rPr>
              <a:t>كذلك درس العلاقة بين المدرسين والتلاميذ وذلك في إطار مدخل </a:t>
            </a:r>
            <a:r>
              <a:rPr lang="ar-DZ" sz="3600" dirty="0" err="1" smtClean="0">
                <a:latin typeface="Simplified Arabic" pitchFamily="18" charset="-78"/>
                <a:cs typeface="Simplified Arabic" pitchFamily="18" charset="-78"/>
              </a:rPr>
              <a:t>سوسوتربوي</a:t>
            </a:r>
            <a:r>
              <a:rPr lang="ar-DZ" sz="3600" dirty="0" smtClean="0">
                <a:latin typeface="Simplified Arabic" pitchFamily="18" charset="-78"/>
                <a:cs typeface="Simplified Arabic" pitchFamily="18" charset="-78"/>
              </a:rPr>
              <a:t> اعتمادا على تحليله للوضعية النقدية للتربية والعملية التعليمية، خاصة في إطار تصور الظاهرة التربية على أنها شيء اجتماعي أكثر منه شيء فردي.</a:t>
            </a:r>
            <a:endParaRPr lang="fr-FR" sz="3600" dirty="0" smtClean="0">
              <a:latin typeface="Simplified Arabic" pitchFamily="18" charset="-78"/>
              <a:cs typeface="Simplified Arabic" pitchFamily="18" charset="-78"/>
            </a:endParaRPr>
          </a:p>
        </p:txBody>
      </p:sp>
      <p:sp>
        <p:nvSpPr>
          <p:cNvPr id="7" name="Organigramme : Connecteur 6"/>
          <p:cNvSpPr/>
          <p:nvPr/>
        </p:nvSpPr>
        <p:spPr>
          <a:xfrm>
            <a:off x="11238742" y="357166"/>
            <a:ext cx="509855" cy="481653"/>
          </a:xfrm>
          <a:prstGeom prst="flowChartConnector">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pic>
        <p:nvPicPr>
          <p:cNvPr id="8" name="Image 7" descr="natrue_walk.jpg"/>
          <p:cNvPicPr>
            <a:picLocks noChangeAspect="1"/>
          </p:cNvPicPr>
          <p:nvPr/>
        </p:nvPicPr>
        <p:blipFill>
          <a:blip r:embed="rId2"/>
          <a:stretch>
            <a:fillRect/>
          </a:stretch>
        </p:blipFill>
        <p:spPr>
          <a:xfrm>
            <a:off x="239319" y="714356"/>
            <a:ext cx="3855624" cy="56436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med" advTm="60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18" presetClass="entr" presetSubtype="12"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strips(downLeft)">
                                      <p:cBhvr>
                                        <p:cTn id="11" dur="2000"/>
                                        <p:tgtEl>
                                          <p:spTgt spid="5"/>
                                        </p:tgtEl>
                                      </p:cBhvr>
                                    </p:animEffect>
                                  </p:childTnLst>
                                </p:cTn>
                              </p:par>
                              <p:par>
                                <p:cTn id="12" presetID="9" presetClass="entr" presetSubtype="0" fill="hold" nodeType="withEffect">
                                  <p:stCondLst>
                                    <p:cond delay="500"/>
                                  </p:stCondLst>
                                  <p:childTnLst>
                                    <p:set>
                                      <p:cBhvr>
                                        <p:cTn id="13" dur="1" fill="hold">
                                          <p:stCondLst>
                                            <p:cond delay="0"/>
                                          </p:stCondLst>
                                        </p:cTn>
                                        <p:tgtEl>
                                          <p:spTgt spid="8"/>
                                        </p:tgtEl>
                                        <p:attrNameLst>
                                          <p:attrName>style.visibility</p:attrName>
                                        </p:attrNameLst>
                                      </p:cBhvr>
                                      <p:to>
                                        <p:strVal val="visible"/>
                                      </p:to>
                                    </p:set>
                                    <p:animEffect transition="in" filter="dissolv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ndir un rectangle à un seul coin 3"/>
          <p:cNvSpPr/>
          <p:nvPr/>
        </p:nvSpPr>
        <p:spPr>
          <a:xfrm>
            <a:off x="1451736" y="357166"/>
            <a:ext cx="9827371" cy="767578"/>
          </a:xfrm>
          <a:prstGeom prst="round1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rtl="1"/>
            <a:r>
              <a:rPr lang="ar-DZ" sz="3600" b="1" dirty="0" smtClean="0">
                <a:latin typeface="Simplified Arabic" pitchFamily="18" charset="-78"/>
                <a:cs typeface="Simplified Arabic" pitchFamily="18" charset="-78"/>
              </a:rPr>
              <a:t>5-1- </a:t>
            </a:r>
            <a:r>
              <a:rPr lang="ar-DZ" sz="3600" b="1" dirty="0" smtClean="0"/>
              <a:t>أزمة النظرية الوظيفية</a:t>
            </a:r>
            <a:r>
              <a:rPr lang="ar-DZ" sz="3600" b="1" dirty="0" smtClean="0">
                <a:latin typeface="Simplified Arabic" pitchFamily="18" charset="-78"/>
                <a:cs typeface="Simplified Arabic" pitchFamily="18" charset="-78"/>
              </a:rPr>
              <a:t>:</a:t>
            </a:r>
            <a:endParaRPr lang="fr-FR" sz="3600" dirty="0">
              <a:latin typeface="Simplified Arabic" pitchFamily="18" charset="-78"/>
              <a:cs typeface="Simplified Arabic" pitchFamily="18" charset="-78"/>
            </a:endParaRPr>
          </a:p>
        </p:txBody>
      </p:sp>
      <p:cxnSp>
        <p:nvCxnSpPr>
          <p:cNvPr id="10" name="Connecteur en angle 9"/>
          <p:cNvCxnSpPr/>
          <p:nvPr/>
        </p:nvCxnSpPr>
        <p:spPr>
          <a:xfrm flipH="1">
            <a:off x="10895116" y="692696"/>
            <a:ext cx="383993" cy="936104"/>
          </a:xfrm>
          <a:prstGeom prst="bentConnector3">
            <a:avLst>
              <a:gd name="adj1" fmla="val -79366"/>
            </a:avLst>
          </a:prstGeom>
          <a:ln w="57150">
            <a:solidFill>
              <a:srgbClr val="C00000"/>
            </a:solidFill>
            <a:headEnd type="none" w="med" len="med"/>
            <a:tailEnd type="none" w="med" len="med"/>
          </a:ln>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6" name="Arrondir un rectangle avec un coin diagonal 5"/>
          <p:cNvSpPr/>
          <p:nvPr/>
        </p:nvSpPr>
        <p:spPr>
          <a:xfrm>
            <a:off x="4023504" y="1500174"/>
            <a:ext cx="7143800" cy="4809146"/>
          </a:xfrm>
          <a:prstGeom prst="round2DiagRect">
            <a:avLst>
              <a:gd name="adj1" fmla="val 16667"/>
              <a:gd name="adj2" fmla="val 0"/>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0" anchor="ctr"/>
          <a:lstStyle/>
          <a:p>
            <a:pPr indent="361950" algn="just" rtl="1">
              <a:spcAft>
                <a:spcPts val="1200"/>
              </a:spcAft>
            </a:pPr>
            <a:r>
              <a:rPr lang="ar-DZ" sz="3500" dirty="0" smtClean="0">
                <a:latin typeface="Simplified Arabic" pitchFamily="18" charset="-78"/>
                <a:cs typeface="Simplified Arabic" pitchFamily="18" charset="-78"/>
              </a:rPr>
              <a:t>سيطرت الوظيفية على الفكر الاجتماعي عامة، وعلى تحليل النسق التعليمي بصفة خاصة، حيث ارتبط علم الاجتماع الوظيفي بنمط الهيمنة الرأسمالية واندمجت في نسيجها.</a:t>
            </a:r>
          </a:p>
          <a:p>
            <a:pPr indent="361950" algn="just" rtl="1"/>
            <a:r>
              <a:rPr lang="ar-DZ" sz="3500" dirty="0" smtClean="0">
                <a:latin typeface="Simplified Arabic" pitchFamily="18" charset="-78"/>
                <a:cs typeface="Simplified Arabic" pitchFamily="18" charset="-78"/>
              </a:rPr>
              <a:t>ولما انفجرت الأزمة خلال الستينات اهتزت أنماط الحياة السياسية والاجتماعية والاقتصادية المهيمنة، وارتبك علم الاجتماع الوظيفي ووقع في أزمة عنيفة. </a:t>
            </a:r>
            <a:endParaRPr lang="fr-FR" sz="3500" dirty="0" smtClean="0">
              <a:latin typeface="Simplified Arabic" pitchFamily="18" charset="-78"/>
              <a:cs typeface="Simplified Arabic" pitchFamily="18" charset="-78"/>
            </a:endParaRPr>
          </a:p>
        </p:txBody>
      </p:sp>
      <p:sp>
        <p:nvSpPr>
          <p:cNvPr id="9" name="Organigramme : Connecteur 8"/>
          <p:cNvSpPr/>
          <p:nvPr/>
        </p:nvSpPr>
        <p:spPr>
          <a:xfrm>
            <a:off x="10810114" y="1357298"/>
            <a:ext cx="509855" cy="481653"/>
          </a:xfrm>
          <a:prstGeom prst="flowChartConnector">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pic>
        <p:nvPicPr>
          <p:cNvPr id="11" name="Image 10" descr="trainingame.jpg"/>
          <p:cNvPicPr>
            <a:picLocks noChangeAspect="1"/>
          </p:cNvPicPr>
          <p:nvPr/>
        </p:nvPicPr>
        <p:blipFill>
          <a:blip r:embed="rId2"/>
          <a:srcRect b="7326"/>
          <a:stretch>
            <a:fillRect/>
          </a:stretch>
        </p:blipFill>
        <p:spPr>
          <a:xfrm flipH="1">
            <a:off x="165852" y="1571612"/>
            <a:ext cx="3522688" cy="4857784"/>
          </a:xfrm>
          <a:prstGeom prst="rect">
            <a:avLst/>
          </a:prstGeom>
        </p:spPr>
      </p:pic>
    </p:spTree>
  </p:cSld>
  <p:clrMapOvr>
    <a:masterClrMapping/>
  </p:clrMapOvr>
  <p:transition spd="med" advTm="60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par>
                          <p:cTn id="10" fill="hold">
                            <p:stCondLst>
                              <p:cond delay="1000"/>
                            </p:stCondLst>
                            <p:childTnLst>
                              <p:par>
                                <p:cTn id="11" presetID="48" presetClass="entr" presetSubtype="0" accel="5000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10"/>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10"/>
                                        </p:tgtEl>
                                        <p:attrNameLst>
                                          <p:attrName>ppt_y</p:attrName>
                                        </p:attrNameLst>
                                      </p:cBhvr>
                                      <p:tavLst>
                                        <p:tav tm="0">
                                          <p:val>
                                            <p:strVal val="#ppt_y"/>
                                          </p:val>
                                        </p:tav>
                                        <p:tav tm="100000">
                                          <p:val>
                                            <p:strVal val="#ppt_y"/>
                                          </p:val>
                                        </p:tav>
                                      </p:tavLst>
                                    </p:anim>
                                    <p:animEffect transition="in" filter="fade">
                                      <p:cBhvr>
                                        <p:cTn id="16" dur="1000"/>
                                        <p:tgtEl>
                                          <p:spTgt spid="10"/>
                                        </p:tgtEl>
                                      </p:cBhvr>
                                    </p:animEffect>
                                  </p:childTnLst>
                                </p:cTn>
                              </p:par>
                            </p:childTnLst>
                          </p:cTn>
                        </p:par>
                        <p:par>
                          <p:cTn id="17" fill="hold">
                            <p:stCondLst>
                              <p:cond delay="2000"/>
                            </p:stCondLst>
                            <p:childTnLst>
                              <p:par>
                                <p:cTn id="18" presetID="18" presetClass="entr" presetSubtype="12" fill="hold" grpId="0" nodeType="afterEffect">
                                  <p:stCondLst>
                                    <p:cond delay="500"/>
                                  </p:stCondLst>
                                  <p:childTnLst>
                                    <p:set>
                                      <p:cBhvr>
                                        <p:cTn id="19" dur="1" fill="hold">
                                          <p:stCondLst>
                                            <p:cond delay="0"/>
                                          </p:stCondLst>
                                        </p:cTn>
                                        <p:tgtEl>
                                          <p:spTgt spid="6"/>
                                        </p:tgtEl>
                                        <p:attrNameLst>
                                          <p:attrName>style.visibility</p:attrName>
                                        </p:attrNameLst>
                                      </p:cBhvr>
                                      <p:to>
                                        <p:strVal val="visible"/>
                                      </p:to>
                                    </p:set>
                                    <p:animEffect transition="in" filter="strips(downLeft)">
                                      <p:cBhvr>
                                        <p:cTn id="20" dur="2000"/>
                                        <p:tgtEl>
                                          <p:spTgt spid="6"/>
                                        </p:tgtEl>
                                      </p:cBhvr>
                                    </p:animEffect>
                                  </p:childTnLst>
                                </p:cTn>
                              </p:par>
                            </p:childTnLst>
                          </p:cTn>
                        </p:par>
                        <p:par>
                          <p:cTn id="21" fill="hold">
                            <p:stCondLst>
                              <p:cond delay="4500"/>
                            </p:stCondLst>
                            <p:childTnLst>
                              <p:par>
                                <p:cTn id="22" presetID="9"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dissolve">
                                      <p:cBhvr>
                                        <p:cTn id="24" dur="500"/>
                                        <p:tgtEl>
                                          <p:spTgt spid="9"/>
                                        </p:tgtEl>
                                      </p:cBhvr>
                                    </p:animEffect>
                                  </p:childTnLst>
                                </p:cTn>
                              </p:par>
                              <p:par>
                                <p:cTn id="25" presetID="21" presetClass="entr" presetSubtype="4" fill="hold" nodeType="withEffect">
                                  <p:stCondLst>
                                    <p:cond delay="500"/>
                                  </p:stCondLst>
                                  <p:childTnLst>
                                    <p:set>
                                      <p:cBhvr>
                                        <p:cTn id="26" dur="1" fill="hold">
                                          <p:stCondLst>
                                            <p:cond delay="0"/>
                                          </p:stCondLst>
                                        </p:cTn>
                                        <p:tgtEl>
                                          <p:spTgt spid="11"/>
                                        </p:tgtEl>
                                        <p:attrNameLst>
                                          <p:attrName>style.visibility</p:attrName>
                                        </p:attrNameLst>
                                      </p:cBhvr>
                                      <p:to>
                                        <p:strVal val="visible"/>
                                      </p:to>
                                    </p:set>
                                    <p:animEffect transition="in" filter="wheel(4)">
                                      <p:cBhvr>
                                        <p:cTn id="2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0166" y="714356"/>
            <a:ext cx="11381699" cy="714380"/>
          </a:xfrm>
          <a:noFill/>
          <a:ln>
            <a:noFill/>
          </a:ln>
        </p:spPr>
        <p:style>
          <a:lnRef idx="1">
            <a:schemeClr val="accent1"/>
          </a:lnRef>
          <a:fillRef idx="2">
            <a:schemeClr val="accent1"/>
          </a:fillRef>
          <a:effectRef idx="1">
            <a:schemeClr val="accent1"/>
          </a:effectRef>
          <a:fontRef idx="minor">
            <a:schemeClr val="dk1"/>
          </a:fontRef>
        </p:style>
        <p:txBody>
          <a:bodyPr>
            <a:noAutofit/>
          </a:bodyPr>
          <a:lstStyle/>
          <a:p>
            <a:pPr marL="0" indent="0" algn="just" rtl="1">
              <a:buNone/>
            </a:pPr>
            <a:r>
              <a:rPr lang="ar-DZ" sz="2800" dirty="0" smtClean="0"/>
              <a:t>وذلك لمجموعة من الأسباب أهمها </a:t>
            </a:r>
            <a:r>
              <a:rPr lang="ar-SA" dirty="0" smtClean="0">
                <a:latin typeface="Simplified Arabic" pitchFamily="18" charset="-78"/>
                <a:cs typeface="Simplified Arabic" pitchFamily="18" charset="-78"/>
              </a:rPr>
              <a:t>:</a:t>
            </a:r>
            <a:endParaRPr lang="fr-FR" dirty="0" smtClean="0">
              <a:latin typeface="Simplified Arabic" pitchFamily="18" charset="-78"/>
              <a:cs typeface="Simplified Arabic" pitchFamily="18" charset="-78"/>
            </a:endParaRPr>
          </a:p>
          <a:p>
            <a:pPr marL="0" indent="0" algn="just" rtl="1">
              <a:buNone/>
            </a:pPr>
            <a:endParaRPr lang="fr-FR" b="1" dirty="0">
              <a:solidFill>
                <a:schemeClr val="tx1"/>
              </a:solidFill>
              <a:latin typeface="Simplified Arabic" pitchFamily="18" charset="-78"/>
              <a:cs typeface="Simplified Arabic" pitchFamily="18" charset="-78"/>
            </a:endParaRPr>
          </a:p>
        </p:txBody>
      </p:sp>
      <p:sp>
        <p:nvSpPr>
          <p:cNvPr id="5" name="Espace réservé du contenu 2"/>
          <p:cNvSpPr txBox="1">
            <a:spLocks/>
          </p:cNvSpPr>
          <p:nvPr/>
        </p:nvSpPr>
        <p:spPr>
          <a:xfrm>
            <a:off x="3809190" y="1571612"/>
            <a:ext cx="7928093" cy="642942"/>
          </a:xfrm>
          <a:prstGeom prst="rect">
            <a:avLst/>
          </a:prstGeom>
          <a:noFill/>
          <a:ln w="9525" cap="flat" cmpd="sng" algn="ctr">
            <a:noFill/>
            <a:prstDash val="solid"/>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marL="342900" lvl="0" indent="-342900" algn="just" rtl="1">
              <a:spcBef>
                <a:spcPct val="20000"/>
              </a:spcBef>
              <a:buFont typeface="Wingdings" pitchFamily="2" charset="2"/>
              <a:buChar char=""/>
            </a:pPr>
            <a:r>
              <a:rPr lang="ar-DZ" sz="2800" dirty="0" smtClean="0">
                <a:latin typeface="Simplified Arabic" pitchFamily="18" charset="-78"/>
                <a:cs typeface="Simplified Arabic" pitchFamily="18" charset="-78"/>
              </a:rPr>
              <a:t>الحركات الجماهيرية والطلابية داخل المجتمعات الرأسمالية</a:t>
            </a:r>
            <a:r>
              <a:rPr lang="ar-SA" sz="2800" dirty="0" smtClean="0">
                <a:latin typeface="Simplified Arabic" pitchFamily="18" charset="-78"/>
                <a:cs typeface="Simplified Arabic" pitchFamily="18" charset="-78"/>
              </a:rPr>
              <a:t>.</a:t>
            </a:r>
            <a:endParaRPr kumimoji="0" lang="fr-FR" sz="2800" b="1" i="0" u="none" strike="noStrike" kern="1200" cap="none" spc="0" normalizeH="0" baseline="0" noProof="0" dirty="0">
              <a:ln>
                <a:noFill/>
              </a:ln>
              <a:solidFill>
                <a:schemeClr val="tx1"/>
              </a:solidFill>
              <a:effectLst/>
              <a:uLnTx/>
              <a:uFillTx/>
              <a:latin typeface="Simplified Arabic" pitchFamily="18" charset="-78"/>
              <a:cs typeface="Simplified Arabic" pitchFamily="18" charset="-78"/>
            </a:endParaRPr>
          </a:p>
        </p:txBody>
      </p:sp>
      <p:sp>
        <p:nvSpPr>
          <p:cNvPr id="7" name="Espace réservé du contenu 2"/>
          <p:cNvSpPr txBox="1">
            <a:spLocks/>
          </p:cNvSpPr>
          <p:nvPr/>
        </p:nvSpPr>
        <p:spPr>
          <a:xfrm>
            <a:off x="3809190" y="2357430"/>
            <a:ext cx="7929618" cy="571504"/>
          </a:xfrm>
          <a:prstGeom prst="rect">
            <a:avLst/>
          </a:prstGeom>
          <a:noFill/>
          <a:ln w="9525" cap="flat" cmpd="sng" algn="ctr">
            <a:noFill/>
            <a:prstDash val="solid"/>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marL="342000" lvl="0" indent="-342000" algn="just" rtl="1">
              <a:spcBef>
                <a:spcPts val="672"/>
              </a:spcBef>
              <a:buFont typeface="Wingdings" pitchFamily="2" charset="2"/>
              <a:buChar char="×"/>
            </a:pPr>
            <a:r>
              <a:rPr lang="ar-DZ" sz="2800" dirty="0" smtClean="0">
                <a:latin typeface="Simplified Arabic" pitchFamily="18" charset="-78"/>
                <a:cs typeface="Simplified Arabic" pitchFamily="18" charset="-78"/>
              </a:rPr>
              <a:t>حركة الحقوق المدنية</a:t>
            </a:r>
            <a:r>
              <a:rPr lang="ar-SA" sz="2800" dirty="0" smtClean="0">
                <a:latin typeface="Simplified Arabic" pitchFamily="18" charset="-78"/>
                <a:cs typeface="Simplified Arabic" pitchFamily="18" charset="-78"/>
              </a:rPr>
              <a:t>.</a:t>
            </a:r>
            <a:endParaRPr lang="fr-FR" sz="2800" dirty="0" smtClean="0">
              <a:latin typeface="Simplified Arabic" pitchFamily="18" charset="-78"/>
              <a:cs typeface="Simplified Arabic" pitchFamily="18" charset="-78"/>
            </a:endParaRPr>
          </a:p>
          <a:p>
            <a:pPr marL="342000" marR="0" lvl="0" indent="-342000" algn="just" defTabSz="914400" rtl="1" eaLnBrk="1" fontAlgn="auto" latinLnBrk="0" hangingPunct="1">
              <a:lnSpc>
                <a:spcPct val="100000"/>
              </a:lnSpc>
              <a:spcBef>
                <a:spcPts val="672"/>
              </a:spcBef>
              <a:spcAft>
                <a:spcPts val="0"/>
              </a:spcAft>
              <a:buClrTx/>
              <a:buSzTx/>
              <a:buFont typeface="Wingdings" pitchFamily="2" charset="2"/>
              <a:buChar char="×"/>
              <a:tabLst/>
              <a:defRPr/>
            </a:pPr>
            <a:endParaRPr kumimoji="0" lang="fr-FR" sz="2800" b="1" i="0" u="none" strike="noStrike" kern="1200" cap="none" spc="0" normalizeH="0" baseline="0" noProof="0" dirty="0">
              <a:ln>
                <a:noFill/>
              </a:ln>
              <a:solidFill>
                <a:schemeClr val="tx1"/>
              </a:solidFill>
              <a:effectLst/>
              <a:uLnTx/>
              <a:uFillTx/>
              <a:latin typeface="Simplified Arabic" pitchFamily="18" charset="-78"/>
              <a:cs typeface="Simplified Arabic" pitchFamily="18" charset="-78"/>
            </a:endParaRPr>
          </a:p>
        </p:txBody>
      </p:sp>
      <p:sp>
        <p:nvSpPr>
          <p:cNvPr id="9" name="Espace réservé du contenu 2"/>
          <p:cNvSpPr txBox="1">
            <a:spLocks/>
          </p:cNvSpPr>
          <p:nvPr/>
        </p:nvSpPr>
        <p:spPr>
          <a:xfrm>
            <a:off x="451604" y="6000768"/>
            <a:ext cx="11428555" cy="617292"/>
          </a:xfrm>
          <a:prstGeom prst="rect">
            <a:avLst/>
          </a:prstGeom>
          <a:noFill/>
          <a:ln w="9525" cap="flat" cmpd="sng" algn="ctr">
            <a:noFill/>
            <a:prstDash val="solid"/>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lvl="0" algn="just" rtl="1">
              <a:spcBef>
                <a:spcPct val="20000"/>
              </a:spcBef>
              <a:defRPr/>
            </a:pPr>
            <a:r>
              <a:rPr lang="ar-DZ" sz="2800" dirty="0" smtClean="0">
                <a:latin typeface="Simplified Arabic" pitchFamily="18" charset="-78"/>
                <a:cs typeface="Simplified Arabic" pitchFamily="18" charset="-78"/>
              </a:rPr>
              <a:t>حيث ظهرا عدة نظريات عملت على نقد هذه النظرية..</a:t>
            </a:r>
            <a:r>
              <a:rPr lang="ar-SA" sz="2800" dirty="0" smtClean="0">
                <a:latin typeface="Simplified Arabic" pitchFamily="18" charset="-78"/>
                <a:cs typeface="Simplified Arabic" pitchFamily="18" charset="-78"/>
              </a:rPr>
              <a:t>.</a:t>
            </a:r>
            <a:endParaRPr kumimoji="0" lang="fr-FR" sz="2800" b="1" i="0" u="none" strike="noStrike" kern="1200" cap="none" spc="0" normalizeH="0" baseline="0" noProof="0" dirty="0">
              <a:ln>
                <a:noFill/>
              </a:ln>
              <a:solidFill>
                <a:schemeClr val="tx1"/>
              </a:solidFill>
              <a:effectLst/>
              <a:uLnTx/>
              <a:uFillTx/>
              <a:latin typeface="Simplified Arabic" pitchFamily="18" charset="-78"/>
              <a:cs typeface="Simplified Arabic" pitchFamily="18" charset="-78"/>
            </a:endParaRPr>
          </a:p>
        </p:txBody>
      </p:sp>
      <p:pic>
        <p:nvPicPr>
          <p:cNvPr id="11" name="Picture 2" descr="306764_513790645306139_80541800_n"/>
          <p:cNvPicPr>
            <a:picLocks noChangeAspect="1" noChangeArrowheads="1"/>
          </p:cNvPicPr>
          <p:nvPr/>
        </p:nvPicPr>
        <p:blipFill>
          <a:blip r:embed="rId2"/>
          <a:stretch>
            <a:fillRect/>
          </a:stretch>
        </p:blipFill>
        <p:spPr bwMode="auto">
          <a:xfrm>
            <a:off x="237290" y="785794"/>
            <a:ext cx="3500462" cy="5715040"/>
          </a:xfrm>
          <a:prstGeom prst="rect">
            <a:avLst/>
          </a:prstGeom>
          <a:ln>
            <a:noFill/>
          </a:ln>
          <a:effectLst>
            <a:outerShdw blurRad="292100" dist="139700" dir="2700000" algn="tl" rotWithShape="0">
              <a:srgbClr val="333333">
                <a:alpha val="65000"/>
              </a:srgbClr>
            </a:outerShdw>
          </a:effectLst>
        </p:spPr>
      </p:pic>
      <p:sp>
        <p:nvSpPr>
          <p:cNvPr id="8" name="Espace réservé du contenu 2"/>
          <p:cNvSpPr txBox="1">
            <a:spLocks/>
          </p:cNvSpPr>
          <p:nvPr/>
        </p:nvSpPr>
        <p:spPr>
          <a:xfrm>
            <a:off x="3880628" y="3071810"/>
            <a:ext cx="7929618" cy="571504"/>
          </a:xfrm>
          <a:prstGeom prst="rect">
            <a:avLst/>
          </a:prstGeom>
          <a:noFill/>
          <a:ln w="9525" cap="flat" cmpd="sng" algn="ctr">
            <a:noFill/>
            <a:prstDash val="solid"/>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marL="342000" lvl="0" indent="-342000" algn="just" rtl="1">
              <a:spcBef>
                <a:spcPts val="672"/>
              </a:spcBef>
              <a:buFont typeface="Wingdings" pitchFamily="2" charset="2"/>
              <a:buChar char="×"/>
            </a:pPr>
            <a:r>
              <a:rPr lang="ar-DZ" sz="2800" dirty="0" smtClean="0">
                <a:latin typeface="Simplified Arabic" pitchFamily="18" charset="-78"/>
                <a:cs typeface="Simplified Arabic" pitchFamily="18" charset="-78"/>
              </a:rPr>
              <a:t>أزمة الصواريخ الكونية والتدخل الأمريكي في فيتنام</a:t>
            </a:r>
            <a:r>
              <a:rPr lang="ar-SA" sz="2800" dirty="0" smtClean="0">
                <a:latin typeface="Simplified Arabic" pitchFamily="18" charset="-78"/>
                <a:cs typeface="Simplified Arabic" pitchFamily="18" charset="-78"/>
              </a:rPr>
              <a:t>.</a:t>
            </a:r>
            <a:endParaRPr lang="fr-FR" sz="2800" dirty="0" smtClean="0">
              <a:latin typeface="Simplified Arabic" pitchFamily="18" charset="-78"/>
              <a:cs typeface="Simplified Arabic" pitchFamily="18" charset="-78"/>
            </a:endParaRPr>
          </a:p>
          <a:p>
            <a:pPr marL="342000" marR="0" lvl="0" indent="-342000" algn="just" defTabSz="914400" rtl="1" eaLnBrk="1" fontAlgn="auto" latinLnBrk="0" hangingPunct="1">
              <a:lnSpc>
                <a:spcPct val="100000"/>
              </a:lnSpc>
              <a:spcBef>
                <a:spcPts val="672"/>
              </a:spcBef>
              <a:spcAft>
                <a:spcPts val="0"/>
              </a:spcAft>
              <a:buClrTx/>
              <a:buSzTx/>
              <a:buFont typeface="Wingdings" pitchFamily="2" charset="2"/>
              <a:buChar char="×"/>
              <a:tabLst/>
              <a:defRPr/>
            </a:pPr>
            <a:endParaRPr kumimoji="0" lang="fr-FR" sz="2800" b="1" i="0" u="none" strike="noStrike" kern="1200" cap="none" spc="0" normalizeH="0" baseline="0" noProof="0" dirty="0">
              <a:ln>
                <a:noFill/>
              </a:ln>
              <a:solidFill>
                <a:schemeClr val="tx1"/>
              </a:solidFill>
              <a:effectLst/>
              <a:uLnTx/>
              <a:uFillTx/>
              <a:latin typeface="Simplified Arabic" pitchFamily="18" charset="-78"/>
              <a:cs typeface="Simplified Arabic" pitchFamily="18" charset="-78"/>
            </a:endParaRPr>
          </a:p>
        </p:txBody>
      </p:sp>
      <p:sp>
        <p:nvSpPr>
          <p:cNvPr id="10" name="Espace réservé du contenu 2"/>
          <p:cNvSpPr txBox="1">
            <a:spLocks/>
          </p:cNvSpPr>
          <p:nvPr/>
        </p:nvSpPr>
        <p:spPr>
          <a:xfrm>
            <a:off x="3880628" y="3786190"/>
            <a:ext cx="7929618" cy="571504"/>
          </a:xfrm>
          <a:prstGeom prst="rect">
            <a:avLst/>
          </a:prstGeom>
          <a:noFill/>
          <a:ln w="9525" cap="flat" cmpd="sng" algn="ctr">
            <a:noFill/>
            <a:prstDash val="solid"/>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marL="342000" lvl="0" indent="-342000" algn="just" rtl="1">
              <a:spcBef>
                <a:spcPts val="672"/>
              </a:spcBef>
              <a:buFont typeface="Wingdings" pitchFamily="2" charset="2"/>
              <a:buChar char="×"/>
            </a:pPr>
            <a:r>
              <a:rPr lang="ar-DZ" sz="2800" dirty="0" smtClean="0">
                <a:latin typeface="Simplified Arabic" pitchFamily="18" charset="-78"/>
                <a:cs typeface="Simplified Arabic" pitchFamily="18" charset="-78"/>
              </a:rPr>
              <a:t>فجرت صراعا اجتماعيا عنيفا وحتمت تغير واسع</a:t>
            </a:r>
            <a:r>
              <a:rPr lang="ar-SA" sz="2800" dirty="0" smtClean="0">
                <a:latin typeface="Simplified Arabic" pitchFamily="18" charset="-78"/>
                <a:cs typeface="Simplified Arabic" pitchFamily="18" charset="-78"/>
              </a:rPr>
              <a:t>.</a:t>
            </a:r>
            <a:endParaRPr lang="fr-FR" sz="2800" dirty="0" smtClean="0">
              <a:latin typeface="Simplified Arabic" pitchFamily="18" charset="-78"/>
              <a:cs typeface="Simplified Arabic" pitchFamily="18" charset="-78"/>
            </a:endParaRPr>
          </a:p>
          <a:p>
            <a:pPr marL="342000" marR="0" lvl="0" indent="-342000" algn="just" defTabSz="914400" rtl="1" eaLnBrk="1" fontAlgn="auto" latinLnBrk="0" hangingPunct="1">
              <a:lnSpc>
                <a:spcPct val="100000"/>
              </a:lnSpc>
              <a:spcBef>
                <a:spcPts val="672"/>
              </a:spcBef>
              <a:spcAft>
                <a:spcPts val="0"/>
              </a:spcAft>
              <a:buClrTx/>
              <a:buSzTx/>
              <a:buFont typeface="Wingdings" pitchFamily="2" charset="2"/>
              <a:buChar char="×"/>
              <a:tabLst/>
              <a:defRPr/>
            </a:pPr>
            <a:endParaRPr kumimoji="0" lang="fr-FR" sz="2800" b="1" i="0" u="none" strike="noStrike" kern="1200" cap="none" spc="0" normalizeH="0" baseline="0" noProof="0" dirty="0">
              <a:ln>
                <a:noFill/>
              </a:ln>
              <a:solidFill>
                <a:schemeClr val="tx1"/>
              </a:solidFill>
              <a:effectLst/>
              <a:uLnTx/>
              <a:uFillTx/>
              <a:latin typeface="Simplified Arabic" pitchFamily="18" charset="-78"/>
              <a:cs typeface="Simplified Arabic" pitchFamily="18" charset="-78"/>
            </a:endParaRPr>
          </a:p>
        </p:txBody>
      </p:sp>
      <p:sp>
        <p:nvSpPr>
          <p:cNvPr id="12" name="Espace réservé du contenu 2"/>
          <p:cNvSpPr txBox="1">
            <a:spLocks/>
          </p:cNvSpPr>
          <p:nvPr/>
        </p:nvSpPr>
        <p:spPr>
          <a:xfrm>
            <a:off x="3952066" y="4357694"/>
            <a:ext cx="7929618" cy="1357322"/>
          </a:xfrm>
          <a:prstGeom prst="rect">
            <a:avLst/>
          </a:prstGeom>
          <a:noFill/>
          <a:ln w="9525" cap="flat" cmpd="sng" algn="ctr">
            <a:noFill/>
            <a:prstDash val="solid"/>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marL="342000" lvl="0" indent="-342000" algn="just" rtl="1">
              <a:spcBef>
                <a:spcPts val="672"/>
              </a:spcBef>
              <a:buFont typeface="Wingdings" pitchFamily="2" charset="2"/>
              <a:buChar char="×"/>
            </a:pPr>
            <a:r>
              <a:rPr lang="ar-DZ" sz="2800" dirty="0" smtClean="0">
                <a:latin typeface="Simplified Arabic" pitchFamily="18" charset="-78"/>
                <a:cs typeface="Simplified Arabic" pitchFamily="18" charset="-78"/>
              </a:rPr>
              <a:t>إن فشل التوسع الإصلاحي التعليمي في تحقيق النتائج التي اعتمدتها الوظيفية هي التحدي الحقيقي- </a:t>
            </a:r>
            <a:r>
              <a:rPr lang="ar-DZ" sz="2800" dirty="0" err="1" smtClean="0">
                <a:latin typeface="Simplified Arabic" pitchFamily="18" charset="-78"/>
                <a:cs typeface="Simplified Arabic" pitchFamily="18" charset="-78"/>
              </a:rPr>
              <a:t>الامبريقي</a:t>
            </a:r>
            <a:r>
              <a:rPr lang="ar-DZ" sz="2800" dirty="0" smtClean="0">
                <a:latin typeface="Simplified Arabic" pitchFamily="18" charset="-78"/>
                <a:cs typeface="Simplified Arabic" pitchFamily="18" charset="-78"/>
              </a:rPr>
              <a:t> لهذه النظرية التقليدية</a:t>
            </a:r>
            <a:r>
              <a:rPr lang="ar-SA" sz="2800" dirty="0" smtClean="0">
                <a:latin typeface="Simplified Arabic" pitchFamily="18" charset="-78"/>
                <a:cs typeface="Simplified Arabic" pitchFamily="18" charset="-78"/>
              </a:rPr>
              <a:t>.</a:t>
            </a:r>
            <a:endParaRPr lang="fr-FR" sz="2800" dirty="0" smtClean="0">
              <a:latin typeface="Simplified Arabic" pitchFamily="18" charset="-78"/>
              <a:cs typeface="Simplified Arabic" pitchFamily="18" charset="-78"/>
            </a:endParaRPr>
          </a:p>
          <a:p>
            <a:pPr marL="342000" marR="0" lvl="0" indent="-342000" algn="just" defTabSz="914400" rtl="1" eaLnBrk="1" fontAlgn="auto" latinLnBrk="0" hangingPunct="1">
              <a:lnSpc>
                <a:spcPct val="100000"/>
              </a:lnSpc>
              <a:spcBef>
                <a:spcPts val="672"/>
              </a:spcBef>
              <a:spcAft>
                <a:spcPts val="0"/>
              </a:spcAft>
              <a:buClrTx/>
              <a:buSzTx/>
              <a:buFont typeface="Wingdings" pitchFamily="2" charset="2"/>
              <a:buChar char="×"/>
              <a:tabLst/>
              <a:defRPr/>
            </a:pPr>
            <a:endParaRPr kumimoji="0" lang="fr-FR" sz="2800" b="1" i="0" u="none" strike="noStrike" kern="1200" cap="none" spc="0" normalizeH="0" baseline="0" noProof="0" dirty="0">
              <a:ln>
                <a:noFill/>
              </a:ln>
              <a:solidFill>
                <a:schemeClr val="tx1"/>
              </a:solidFill>
              <a:effectLst/>
              <a:uLnTx/>
              <a:uFillTx/>
              <a:latin typeface="Simplified Arabic" pitchFamily="18" charset="-78"/>
              <a:cs typeface="Simplified Arabic" pitchFamily="18" charset="-78"/>
            </a:endParaRPr>
          </a:p>
        </p:txBody>
      </p:sp>
    </p:spTree>
  </p:cSld>
  <p:clrMapOvr>
    <a:masterClrMapping/>
  </p:clrMapOvr>
  <p:transition spd="med" advTm="6000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9" presetClass="exit" presetSubtype="10" fill="hold" nodeType="clickEffect">
                                  <p:stCondLst>
                                    <p:cond delay="0"/>
                                  </p:stCondLst>
                                  <p:childTnLst>
                                    <p:anim calcmode="lin" valueType="num">
                                      <p:cBhvr>
                                        <p:cTn id="11" dur="5000"/>
                                        <p:tgtEl>
                                          <p:spTgt spid="11"/>
                                        </p:tgtEl>
                                        <p:attrNameLst>
                                          <p:attrName>ppt_h</p:attrName>
                                        </p:attrNameLst>
                                      </p:cBhvr>
                                      <p:tavLst>
                                        <p:tav tm="0">
                                          <p:val>
                                            <p:strVal val="ppt_h"/>
                                          </p:val>
                                        </p:tav>
                                        <p:tav tm="100000">
                                          <p:val>
                                            <p:strVal val="ppt_h"/>
                                          </p:val>
                                        </p:tav>
                                      </p:tavLst>
                                    </p:anim>
                                    <p:anim calcmode="lin" valueType="num">
                                      <p:cBhvr>
                                        <p:cTn id="12" dur="5000"/>
                                        <p:tgtEl>
                                          <p:spTgt spid="11"/>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3" dur="1" fill="hold">
                                          <p:stCondLst>
                                            <p:cond delay="4999"/>
                                          </p:stCondLst>
                                        </p:cTn>
                                        <p:tgtEl>
                                          <p:spTgt spid="11"/>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Lef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strips(downLef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strips(downLeft)">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strips(downLeft)">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12"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strips(downLeft)">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12"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strips(downLeft)">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7" grpId="0"/>
      <p:bldP spid="9" grpId="0"/>
      <p:bldP spid="8" grpId="0"/>
      <p:bldP spid="10"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C:\Users\a'\Downloads\filemanager.jpg"/>
          <p:cNvPicPr>
            <a:picLocks noGrp="1" noChangeAspect="1" noChangeArrowheads="1"/>
          </p:cNvPicPr>
          <p:nvPr>
            <p:ph idx="1"/>
          </p:nvPr>
        </p:nvPicPr>
        <p:blipFill>
          <a:blip r:embed="rId2"/>
          <a:stretch>
            <a:fillRect/>
          </a:stretch>
        </p:blipFill>
        <p:spPr bwMode="auto">
          <a:xfrm>
            <a:off x="0" y="816770"/>
            <a:ext cx="12190413" cy="6041230"/>
          </a:xfrm>
          <a:prstGeom prst="rect">
            <a:avLst/>
          </a:prstGeom>
          <a:noFill/>
        </p:spPr>
      </p:pic>
    </p:spTree>
  </p:cSld>
  <p:clrMapOvr>
    <a:masterClrMapping/>
  </p:clrMapOvr>
  <p:transition spd="med" advTm="30000">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2" descr="C:\Users\a'\Downloads\images (2).jpg"/>
          <p:cNvPicPr>
            <a:picLocks noChangeAspect="1" noChangeArrowheads="1"/>
          </p:cNvPicPr>
          <p:nvPr/>
        </p:nvPicPr>
        <p:blipFill>
          <a:blip r:embed="rId2"/>
          <a:stretch>
            <a:fillRect/>
          </a:stretch>
        </p:blipFill>
        <p:spPr bwMode="auto">
          <a:xfrm>
            <a:off x="0" y="0"/>
            <a:ext cx="12190413" cy="6858000"/>
          </a:xfrm>
          <a:prstGeom prst="rect">
            <a:avLst/>
          </a:prstGeom>
          <a:noFill/>
        </p:spPr>
      </p:pic>
      <p:sp>
        <p:nvSpPr>
          <p:cNvPr id="4" name="Rectangle à coins arrondis 3"/>
          <p:cNvSpPr/>
          <p:nvPr/>
        </p:nvSpPr>
        <p:spPr>
          <a:xfrm>
            <a:off x="1808926" y="3071810"/>
            <a:ext cx="8643998" cy="1714512"/>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rtl="1"/>
            <a:endParaRPr lang="ar-DZ" dirty="0" smtClean="0">
              <a:solidFill>
                <a:schemeClr val="tx1"/>
              </a:solidFill>
              <a:latin typeface="Traditional Arabic" pitchFamily="18" charset="-78"/>
              <a:cs typeface="Traditional Arabic" pitchFamily="18" charset="-78"/>
            </a:endParaRPr>
          </a:p>
          <a:p>
            <a:pPr algn="ctr" rtl="1"/>
            <a:r>
              <a:rPr lang="ar-DZ" sz="5400" b="1" dirty="0" smtClean="0">
                <a:solidFill>
                  <a:schemeClr val="tx1"/>
                </a:solidFill>
                <a:latin typeface="Traditional Arabic" pitchFamily="18" charset="-78"/>
                <a:cs typeface="Traditional Arabic" pitchFamily="18" charset="-78"/>
              </a:rPr>
              <a:t>محاضرات النظريات </a:t>
            </a:r>
            <a:r>
              <a:rPr lang="ar-DZ" sz="5400" b="1" dirty="0" err="1" smtClean="0">
                <a:solidFill>
                  <a:schemeClr val="tx1"/>
                </a:solidFill>
                <a:latin typeface="Traditional Arabic" pitchFamily="18" charset="-78"/>
                <a:cs typeface="Traditional Arabic" pitchFamily="18" charset="-78"/>
              </a:rPr>
              <a:t>السوسيولوجية</a:t>
            </a:r>
            <a:r>
              <a:rPr lang="ar-DZ" sz="5400" b="1" dirty="0" smtClean="0">
                <a:solidFill>
                  <a:schemeClr val="tx1"/>
                </a:solidFill>
                <a:latin typeface="Traditional Arabic" pitchFamily="18" charset="-78"/>
                <a:cs typeface="Traditional Arabic" pitchFamily="18" charset="-78"/>
              </a:rPr>
              <a:t> للتربية </a:t>
            </a:r>
            <a:endParaRPr lang="ar-DZ" sz="5400" b="1" dirty="0">
              <a:solidFill>
                <a:schemeClr val="tx1"/>
              </a:solidFill>
              <a:latin typeface="Traditional Arabic" pitchFamily="18" charset="-78"/>
              <a:cs typeface="Traditional Arabic" pitchFamily="18" charset="-78"/>
            </a:endParaRPr>
          </a:p>
        </p:txBody>
      </p:sp>
      <p:sp>
        <p:nvSpPr>
          <p:cNvPr id="5" name="Rectangle 25"/>
          <p:cNvSpPr>
            <a:spLocks noChangeArrowheads="1"/>
          </p:cNvSpPr>
          <p:nvPr/>
        </p:nvSpPr>
        <p:spPr bwMode="auto">
          <a:xfrm>
            <a:off x="4666446" y="5072074"/>
            <a:ext cx="4357718" cy="892552"/>
          </a:xfrm>
          <a:prstGeom prst="rect">
            <a:avLst/>
          </a:prstGeom>
          <a:noFill/>
          <a:ln w="9525">
            <a:noFill/>
            <a:miter lim="800000"/>
            <a:headEnd/>
            <a:tailEnd/>
          </a:ln>
        </p:spPr>
        <p:txBody>
          <a:bodyPr wrap="square">
            <a:spAutoFit/>
          </a:bodyPr>
          <a:lstStyle/>
          <a:p>
            <a:pPr algn="ctr" rtl="1"/>
            <a:endParaRPr lang="ar-DZ" sz="2000" b="1" dirty="0">
              <a:effectLst>
                <a:outerShdw blurRad="38100" dist="38100" dir="2700000" algn="tl">
                  <a:srgbClr val="000000">
                    <a:alpha val="43137"/>
                  </a:srgbClr>
                </a:outerShdw>
              </a:effectLst>
            </a:endParaRPr>
          </a:p>
          <a:p>
            <a:pPr algn="ctr" rtl="1"/>
            <a:r>
              <a:rPr lang="ar-DZ" sz="2800" b="1" dirty="0" smtClean="0">
                <a:latin typeface="Traditional Arabic" pitchFamily="2" charset="-78"/>
                <a:cs typeface="Traditional Arabic" pitchFamily="2" charset="-78"/>
              </a:rPr>
              <a:t>من </a:t>
            </a:r>
            <a:r>
              <a:rPr lang="ar-DZ" sz="2800" b="1" dirty="0">
                <a:latin typeface="Traditional Arabic" pitchFamily="2" charset="-78"/>
                <a:cs typeface="Traditional Arabic" pitchFamily="2" charset="-78"/>
              </a:rPr>
              <a:t>إعداد الدكتورة: </a:t>
            </a:r>
            <a:r>
              <a:rPr lang="ar-DZ" sz="3200" b="1" dirty="0" err="1" smtClean="0">
                <a:effectLst>
                  <a:outerShdw blurRad="38100" dist="38100" dir="2700000" algn="tl">
                    <a:srgbClr val="000000">
                      <a:alpha val="43137"/>
                    </a:srgbClr>
                  </a:outerShdw>
                </a:effectLst>
                <a:latin typeface="Traditional Arabic" pitchFamily="2" charset="-78"/>
                <a:cs typeface="Traditional Arabic" pitchFamily="2" charset="-78"/>
              </a:rPr>
              <a:t>هنيّـــــــــــــــــة</a:t>
            </a:r>
            <a:r>
              <a:rPr lang="ar-DZ" sz="3200" b="1" dirty="0" smtClean="0">
                <a:effectLst>
                  <a:outerShdw blurRad="38100" dist="38100" dir="2700000" algn="tl">
                    <a:srgbClr val="000000">
                      <a:alpha val="43137"/>
                    </a:srgbClr>
                  </a:outerShdw>
                </a:effectLst>
                <a:latin typeface="Traditional Arabic" pitchFamily="2" charset="-78"/>
                <a:cs typeface="Traditional Arabic" pitchFamily="2" charset="-78"/>
              </a:rPr>
              <a:t> حسني</a:t>
            </a:r>
            <a:endParaRPr lang="ar-DZ" sz="3200" b="1" dirty="0">
              <a:effectLst>
                <a:outerShdw blurRad="38100" dist="38100" dir="2700000" algn="tl">
                  <a:srgbClr val="000000">
                    <a:alpha val="43137"/>
                  </a:srgbClr>
                </a:outerShdw>
              </a:effectLst>
              <a:latin typeface="Traditional Arabic" pitchFamily="2" charset="-78"/>
              <a:cs typeface="Traditional Arabic" pitchFamily="2" charset="-78"/>
            </a:endParaRPr>
          </a:p>
        </p:txBody>
      </p:sp>
      <p:pic>
        <p:nvPicPr>
          <p:cNvPr id="6" name="Picture 85" descr="Image1"/>
          <p:cNvPicPr>
            <a:picLocks noChangeAspect="1" noChangeArrowheads="1"/>
          </p:cNvPicPr>
          <p:nvPr/>
        </p:nvPicPr>
        <p:blipFill>
          <a:blip r:embed="rId3" cstate="print"/>
          <a:srcRect/>
          <a:stretch>
            <a:fillRect/>
          </a:stretch>
        </p:blipFill>
        <p:spPr bwMode="auto">
          <a:xfrm>
            <a:off x="9024164" y="954554"/>
            <a:ext cx="1129790" cy="1260000"/>
          </a:xfrm>
          <a:prstGeom prst="rect">
            <a:avLst/>
          </a:prstGeom>
          <a:noFill/>
          <a:ln w="9525">
            <a:noFill/>
            <a:miter lim="800000"/>
            <a:headEnd/>
            <a:tailEnd/>
          </a:ln>
        </p:spPr>
      </p:pic>
      <p:sp>
        <p:nvSpPr>
          <p:cNvPr id="7" name="Rectangle 6"/>
          <p:cNvSpPr/>
          <p:nvPr/>
        </p:nvSpPr>
        <p:spPr>
          <a:xfrm>
            <a:off x="1451736" y="714356"/>
            <a:ext cx="8501122" cy="1815882"/>
          </a:xfrm>
          <a:prstGeom prst="rect">
            <a:avLst/>
          </a:prstGeom>
        </p:spPr>
        <p:txBody>
          <a:bodyPr wrap="square">
            <a:spAutoFit/>
          </a:bodyPr>
          <a:lstStyle/>
          <a:p>
            <a:pPr algn="ctr" rtl="1"/>
            <a:r>
              <a:rPr lang="ar-DZ" sz="2800" b="1" dirty="0" smtClean="0">
                <a:latin typeface="Traditional Arabic" pitchFamily="18" charset="-78"/>
                <a:cs typeface="Traditional Arabic" pitchFamily="18" charset="-78"/>
              </a:rPr>
              <a:t>جامعة محمد </a:t>
            </a:r>
            <a:r>
              <a:rPr lang="ar-DZ" sz="2800" b="1" dirty="0" err="1" smtClean="0">
                <a:latin typeface="Traditional Arabic" pitchFamily="18" charset="-78"/>
                <a:cs typeface="Traditional Arabic" pitchFamily="18" charset="-78"/>
              </a:rPr>
              <a:t>خيضر</a:t>
            </a:r>
            <a:r>
              <a:rPr lang="ar-DZ" sz="2800" b="1" dirty="0" smtClean="0">
                <a:latin typeface="Traditional Arabic" pitchFamily="18" charset="-78"/>
                <a:cs typeface="Traditional Arabic" pitchFamily="18" charset="-78"/>
              </a:rPr>
              <a:t>- بسكرة</a:t>
            </a:r>
            <a:endParaRPr lang="fr-FR" sz="2800" b="1" dirty="0" smtClean="0">
              <a:latin typeface="Traditional Arabic" pitchFamily="18" charset="-78"/>
              <a:cs typeface="Traditional Arabic" pitchFamily="18" charset="-78"/>
            </a:endParaRPr>
          </a:p>
          <a:p>
            <a:pPr algn="ctr" rtl="1"/>
            <a:r>
              <a:rPr lang="ar-DZ" sz="2800" b="1" dirty="0" smtClean="0">
                <a:latin typeface="Traditional Arabic" pitchFamily="18" charset="-78"/>
                <a:cs typeface="Traditional Arabic" pitchFamily="18" charset="-78"/>
              </a:rPr>
              <a:t>كلية العلوم الإنسانية والاجتماعية</a:t>
            </a:r>
            <a:endParaRPr lang="fr-FR" sz="2800" b="1" dirty="0" smtClean="0">
              <a:latin typeface="Traditional Arabic" pitchFamily="18" charset="-78"/>
              <a:cs typeface="Traditional Arabic" pitchFamily="18" charset="-78"/>
            </a:endParaRPr>
          </a:p>
          <a:p>
            <a:pPr algn="ctr" rtl="1"/>
            <a:r>
              <a:rPr lang="ar-DZ" sz="2800" b="1" dirty="0" smtClean="0">
                <a:latin typeface="Traditional Arabic" pitchFamily="18" charset="-78"/>
                <a:cs typeface="Traditional Arabic" pitchFamily="18" charset="-78"/>
              </a:rPr>
              <a:t>قسم العلوم الاجتماعية</a:t>
            </a:r>
          </a:p>
          <a:p>
            <a:pPr algn="ctr" rtl="1"/>
            <a:r>
              <a:rPr lang="ar-DZ" sz="2800" b="1" dirty="0" smtClean="0">
                <a:latin typeface="Traditional Arabic" pitchFamily="18" charset="-78"/>
                <a:cs typeface="Traditional Arabic" pitchFamily="18" charset="-78"/>
              </a:rPr>
              <a:t>شعبة علم الاجتماع</a:t>
            </a:r>
          </a:p>
        </p:txBody>
      </p:sp>
      <p:pic>
        <p:nvPicPr>
          <p:cNvPr id="8" name="Picture 85" descr="Image1"/>
          <p:cNvPicPr>
            <a:picLocks noChangeAspect="1" noChangeArrowheads="1"/>
          </p:cNvPicPr>
          <p:nvPr/>
        </p:nvPicPr>
        <p:blipFill>
          <a:blip r:embed="rId3" cstate="print"/>
          <a:srcRect/>
          <a:stretch>
            <a:fillRect/>
          </a:stretch>
        </p:blipFill>
        <p:spPr bwMode="auto">
          <a:xfrm>
            <a:off x="2166116" y="954554"/>
            <a:ext cx="1129790" cy="1260000"/>
          </a:xfrm>
          <a:prstGeom prst="rect">
            <a:avLst/>
          </a:prstGeom>
          <a:noFill/>
          <a:ln w="9525">
            <a:noFill/>
            <a:miter lim="800000"/>
            <a:headEnd/>
            <a:tailEnd/>
          </a:ln>
        </p:spPr>
      </p:pic>
    </p:spTree>
  </p:cSld>
  <p:clrMapOvr>
    <a:masterClrMapping/>
  </p:clrMapOvr>
  <p:transition spd="med" advTm="300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par>
                                <p:cTn id="8" presetID="2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edge">
                                      <p:cBhvr>
                                        <p:cTn id="10" dur="2000"/>
                                        <p:tgtEl>
                                          <p:spTgt spid="8"/>
                                        </p:tgtEl>
                                      </p:cBhvr>
                                    </p:animEffect>
                                  </p:childTnLst>
                                </p:cTn>
                              </p:par>
                            </p:childTnLst>
                          </p:cTn>
                        </p:par>
                        <p:par>
                          <p:cTn id="11" fill="hold">
                            <p:stCondLst>
                              <p:cond delay="2000"/>
                            </p:stCondLst>
                            <p:childTnLst>
                              <p:par>
                                <p:cTn id="12" presetID="5" presetClass="entr" presetSubtype="1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heckerboard(across)">
                                      <p:cBhvr>
                                        <p:cTn id="14" dur="500"/>
                                        <p:tgtEl>
                                          <p:spTgt spid="7"/>
                                        </p:tgtEl>
                                      </p:cBhvr>
                                    </p:animEffect>
                                  </p:childTnLst>
                                </p:cTn>
                              </p:par>
                            </p:childTnLst>
                          </p:cTn>
                        </p:par>
                        <p:par>
                          <p:cTn id="15" fill="hold">
                            <p:stCondLst>
                              <p:cond delay="2500"/>
                            </p:stCondLst>
                            <p:childTnLst>
                              <p:par>
                                <p:cTn id="16" presetID="31" presetClass="entr" presetSubtype="0" fill="hold" nodeType="afterEffect">
                                  <p:stCondLst>
                                    <p:cond delay="0"/>
                                  </p:stCondLst>
                                  <p:iterate type="lt">
                                    <p:tmPct val="5000"/>
                                  </p:iterate>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fltVal val="0"/>
                                          </p:val>
                                        </p:tav>
                                        <p:tav tm="100000">
                                          <p:val>
                                            <p:strVal val="#ppt_w"/>
                                          </p:val>
                                        </p:tav>
                                      </p:tavLst>
                                    </p:anim>
                                    <p:anim calcmode="lin" valueType="num">
                                      <p:cBhvr>
                                        <p:cTn id="19" dur="1000" fill="hold"/>
                                        <p:tgtEl>
                                          <p:spTgt spid="4"/>
                                        </p:tgtEl>
                                        <p:attrNameLst>
                                          <p:attrName>ppt_h</p:attrName>
                                        </p:attrNameLst>
                                      </p:cBhvr>
                                      <p:tavLst>
                                        <p:tav tm="0">
                                          <p:val>
                                            <p:fltVal val="0"/>
                                          </p:val>
                                        </p:tav>
                                        <p:tav tm="100000">
                                          <p:val>
                                            <p:strVal val="#ppt_h"/>
                                          </p:val>
                                        </p:tav>
                                      </p:tavLst>
                                    </p:anim>
                                    <p:anim calcmode="lin" valueType="num">
                                      <p:cBhvr>
                                        <p:cTn id="20" dur="1000" fill="hold"/>
                                        <p:tgtEl>
                                          <p:spTgt spid="4"/>
                                        </p:tgtEl>
                                        <p:attrNameLst>
                                          <p:attrName>style.rotation</p:attrName>
                                        </p:attrNameLst>
                                      </p:cBhvr>
                                      <p:tavLst>
                                        <p:tav tm="0">
                                          <p:val>
                                            <p:fltVal val="90"/>
                                          </p:val>
                                        </p:tav>
                                        <p:tav tm="100000">
                                          <p:val>
                                            <p:fltVal val="0"/>
                                          </p:val>
                                        </p:tav>
                                      </p:tavLst>
                                    </p:anim>
                                    <p:animEffect transition="in" filter="fade">
                                      <p:cBhvr>
                                        <p:cTn id="21" dur="1000"/>
                                        <p:tgtEl>
                                          <p:spTgt spid="4"/>
                                        </p:tgtEl>
                                      </p:cBhvr>
                                    </p:animEffect>
                                  </p:childTnLst>
                                </p:cTn>
                              </p:par>
                            </p:childTnLst>
                          </p:cTn>
                        </p:par>
                        <p:par>
                          <p:cTn id="22" fill="hold">
                            <p:stCondLst>
                              <p:cond delay="5150"/>
                            </p:stCondLst>
                            <p:childTnLst>
                              <p:par>
                                <p:cTn id="23" presetID="30"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800" decel="100000"/>
                                        <p:tgtEl>
                                          <p:spTgt spid="5"/>
                                        </p:tgtEl>
                                      </p:cBhvr>
                                    </p:animEffect>
                                    <p:anim calcmode="lin" valueType="num">
                                      <p:cBhvr>
                                        <p:cTn id="26" dur="800" decel="100000" fill="hold"/>
                                        <p:tgtEl>
                                          <p:spTgt spid="5"/>
                                        </p:tgtEl>
                                        <p:attrNameLst>
                                          <p:attrName>style.rotation</p:attrName>
                                        </p:attrNameLst>
                                      </p:cBhvr>
                                      <p:tavLst>
                                        <p:tav tm="0">
                                          <p:val>
                                            <p:fltVal val="-90"/>
                                          </p:val>
                                        </p:tav>
                                        <p:tav tm="100000">
                                          <p:val>
                                            <p:fltVal val="0"/>
                                          </p:val>
                                        </p:tav>
                                      </p:tavLst>
                                    </p:anim>
                                    <p:anim calcmode="lin" valueType="num">
                                      <p:cBhvr>
                                        <p:cTn id="27" dur="800" decel="100000" fill="hold"/>
                                        <p:tgtEl>
                                          <p:spTgt spid="5"/>
                                        </p:tgtEl>
                                        <p:attrNameLst>
                                          <p:attrName>ppt_x</p:attrName>
                                        </p:attrNameLst>
                                      </p:cBhvr>
                                      <p:tavLst>
                                        <p:tav tm="0">
                                          <p:val>
                                            <p:strVal val="#ppt_x+0.4"/>
                                          </p:val>
                                        </p:tav>
                                        <p:tav tm="100000">
                                          <p:val>
                                            <p:strVal val="#ppt_x-0.05"/>
                                          </p:val>
                                        </p:tav>
                                      </p:tavLst>
                                    </p:anim>
                                    <p:anim calcmode="lin" valueType="num">
                                      <p:cBhvr>
                                        <p:cTn id="28" dur="800" decel="100000" fill="hold"/>
                                        <p:tgtEl>
                                          <p:spTgt spid="5"/>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pour une image  2" descr="last-300618-5.jpg"/>
          <p:cNvPicPr>
            <a:picLocks noGrp="1" noChangeAspect="1"/>
          </p:cNvPicPr>
          <p:nvPr>
            <p:ph type="pic" sz="quarter" idx="10"/>
          </p:nvPr>
        </p:nvPicPr>
        <p:blipFill>
          <a:blip r:embed="rId2"/>
          <a:stretch>
            <a:fillRect/>
          </a:stretch>
        </p:blipFill>
        <p:spPr>
          <a:xfrm>
            <a:off x="0" y="4269"/>
            <a:ext cx="12190413" cy="6849462"/>
          </a:xfrm>
        </p:spPr>
      </p:pic>
    </p:spTree>
  </p:cSld>
  <p:clrMapOvr>
    <a:masterClrMapping/>
  </p:clrMapOvr>
  <p:transition spd="med" advTm="30000">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ndir un rectangle avec un coin du même côté 3"/>
          <p:cNvSpPr/>
          <p:nvPr/>
        </p:nvSpPr>
        <p:spPr>
          <a:xfrm>
            <a:off x="737356" y="214290"/>
            <a:ext cx="10634690" cy="1071570"/>
          </a:xfrm>
          <a:prstGeom prst="round2Same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rtl="1"/>
            <a:r>
              <a:rPr lang="ar-DZ" sz="5400" b="1" dirty="0" smtClean="0">
                <a:latin typeface="Traditional Arabic" pitchFamily="18" charset="-78"/>
                <a:cs typeface="Traditional Arabic" pitchFamily="18" charset="-78"/>
              </a:rPr>
              <a:t>المحاضرة 07: رواد الاتجاه البنائي الوظيفي في التربية</a:t>
            </a:r>
            <a:endParaRPr lang="ar-SA" sz="5400" b="1" dirty="0">
              <a:solidFill>
                <a:schemeClr val="bg1"/>
              </a:solidFill>
              <a:latin typeface="Traditional Arabic" pitchFamily="18" charset="-78"/>
              <a:cs typeface="Traditional Arabic" pitchFamily="18" charset="-78"/>
            </a:endParaRPr>
          </a:p>
        </p:txBody>
      </p:sp>
      <p:pic>
        <p:nvPicPr>
          <p:cNvPr id="8" name="Image 7" descr="natrue_walk.jpg"/>
          <p:cNvPicPr>
            <a:picLocks noChangeAspect="1"/>
          </p:cNvPicPr>
          <p:nvPr/>
        </p:nvPicPr>
        <p:blipFill>
          <a:blip r:embed="rId2"/>
          <a:stretch>
            <a:fillRect/>
          </a:stretch>
        </p:blipFill>
        <p:spPr>
          <a:xfrm>
            <a:off x="380166" y="1643050"/>
            <a:ext cx="11287204" cy="500066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med" advTm="300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9" presetClass="entr" presetSubtype="0" fill="hold" nodeType="withEffect">
                                  <p:stCondLst>
                                    <p:cond delay="50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306764_513790645306139_80541800_n"/>
          <p:cNvPicPr>
            <a:picLocks noChangeAspect="1" noChangeArrowheads="1"/>
          </p:cNvPicPr>
          <p:nvPr/>
        </p:nvPicPr>
        <p:blipFill>
          <a:blip r:embed="rId2">
            <a:lum/>
          </a:blip>
          <a:stretch>
            <a:fillRect/>
          </a:stretch>
        </p:blipFill>
        <p:spPr bwMode="auto">
          <a:xfrm>
            <a:off x="1" y="447"/>
            <a:ext cx="12190412" cy="6857106"/>
          </a:xfrm>
          <a:prstGeom prst="rect">
            <a:avLst/>
          </a:prstGeom>
          <a:ln>
            <a:noFill/>
          </a:ln>
          <a:effectLst>
            <a:outerShdw blurRad="292100" dist="139700" dir="2700000" algn="tl" rotWithShape="0">
              <a:srgbClr val="333333">
                <a:alpha val="65000"/>
              </a:srgbClr>
            </a:outerShdw>
          </a:effectLst>
        </p:spPr>
      </p:pic>
      <p:sp>
        <p:nvSpPr>
          <p:cNvPr id="4" name="Arrondir un rectangle à un seul coin 3"/>
          <p:cNvSpPr/>
          <p:nvPr/>
        </p:nvSpPr>
        <p:spPr>
          <a:xfrm>
            <a:off x="-334214" y="5143512"/>
            <a:ext cx="4000528" cy="767578"/>
          </a:xfrm>
          <a:prstGeom prst="round1Rect">
            <a:avLst/>
          </a:prstGeom>
          <a:no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rtl="1"/>
            <a:r>
              <a:rPr lang="ar-DZ" sz="4800" b="1" dirty="0" err="1" smtClean="0">
                <a:latin typeface="Simplified Arabic" pitchFamily="18" charset="-78"/>
                <a:cs typeface="Simplified Arabic" pitchFamily="18" charset="-78"/>
              </a:rPr>
              <a:t>اميل</a:t>
            </a:r>
            <a:r>
              <a:rPr lang="ar-DZ" sz="4800" b="1" dirty="0" smtClean="0">
                <a:latin typeface="Simplified Arabic" pitchFamily="18" charset="-78"/>
                <a:cs typeface="Simplified Arabic" pitchFamily="18" charset="-78"/>
              </a:rPr>
              <a:t> </a:t>
            </a:r>
            <a:r>
              <a:rPr lang="ar-DZ" sz="4800" b="1" dirty="0" err="1" smtClean="0">
                <a:latin typeface="Simplified Arabic" pitchFamily="18" charset="-78"/>
                <a:cs typeface="Simplified Arabic" pitchFamily="18" charset="-78"/>
              </a:rPr>
              <a:t>دوكايم</a:t>
            </a:r>
            <a:endParaRPr lang="fr-FR" sz="4800" dirty="0">
              <a:solidFill>
                <a:schemeClr val="tx1"/>
              </a:solidFill>
              <a:latin typeface="Simplified Arabic" pitchFamily="18" charset="-78"/>
              <a:cs typeface="Simplified Arabic" pitchFamily="18" charset="-78"/>
            </a:endParaRPr>
          </a:p>
        </p:txBody>
      </p:sp>
    </p:spTree>
  </p:cSld>
  <p:clrMapOvr>
    <a:masterClrMapping/>
  </p:clrMapOvr>
  <p:transition spd="med" advTm="6000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9" presetClass="exit" presetSubtype="10" fill="hold" nodeType="clickEffect">
                                  <p:stCondLst>
                                    <p:cond delay="0"/>
                                  </p:stCondLst>
                                  <p:childTnLst>
                                    <p:anim calcmode="lin" valueType="num">
                                      <p:cBhvr>
                                        <p:cTn id="13" dur="5000"/>
                                        <p:tgtEl>
                                          <p:spTgt spid="8"/>
                                        </p:tgtEl>
                                        <p:attrNameLst>
                                          <p:attrName>ppt_h</p:attrName>
                                        </p:attrNameLst>
                                      </p:cBhvr>
                                      <p:tavLst>
                                        <p:tav tm="0">
                                          <p:val>
                                            <p:strVal val="ppt_h"/>
                                          </p:val>
                                        </p:tav>
                                        <p:tav tm="100000">
                                          <p:val>
                                            <p:strVal val="ppt_h"/>
                                          </p:val>
                                        </p:tav>
                                      </p:tavLst>
                                    </p:anim>
                                    <p:anim calcmode="lin" valueType="num">
                                      <p:cBhvr>
                                        <p:cTn id="14" dur="5000"/>
                                        <p:tgtEl>
                                          <p:spTgt spid="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5" dur="1" fill="hold">
                                          <p:stCondLst>
                                            <p:cond delay="4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ndir un rectangle à un seul coin 3"/>
          <p:cNvSpPr/>
          <p:nvPr/>
        </p:nvSpPr>
        <p:spPr>
          <a:xfrm>
            <a:off x="3119263" y="357166"/>
            <a:ext cx="8159844" cy="767578"/>
          </a:xfrm>
          <a:prstGeom prst="round1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rtl="1"/>
            <a:r>
              <a:rPr lang="ar-DZ" sz="3600" b="1" dirty="0" smtClean="0">
                <a:latin typeface="Simplified Arabic" pitchFamily="18" charset="-78"/>
                <a:cs typeface="Simplified Arabic" pitchFamily="18" charset="-78"/>
              </a:rPr>
              <a:t>5- </a:t>
            </a:r>
            <a:r>
              <a:rPr lang="ar-DZ" sz="3600" b="1" dirty="0" err="1" smtClean="0">
                <a:latin typeface="Simplified Arabic" pitchFamily="18" charset="-78"/>
                <a:cs typeface="Simplified Arabic" pitchFamily="18" charset="-78"/>
              </a:rPr>
              <a:t>اميل</a:t>
            </a:r>
            <a:r>
              <a:rPr lang="ar-DZ" sz="3600" b="1" dirty="0" smtClean="0">
                <a:latin typeface="Simplified Arabic" pitchFamily="18" charset="-78"/>
                <a:cs typeface="Simplified Arabic" pitchFamily="18" charset="-78"/>
              </a:rPr>
              <a:t> </a:t>
            </a:r>
            <a:r>
              <a:rPr lang="ar-DZ" sz="3600" b="1" dirty="0" err="1" smtClean="0">
                <a:latin typeface="Simplified Arabic" pitchFamily="18" charset="-78"/>
                <a:cs typeface="Simplified Arabic" pitchFamily="18" charset="-78"/>
              </a:rPr>
              <a:t>دوكايم</a:t>
            </a:r>
            <a:r>
              <a:rPr lang="ar-DZ" sz="3600" b="1" dirty="0" smtClean="0">
                <a:latin typeface="Simplified Arabic" pitchFamily="18" charset="-78"/>
                <a:cs typeface="Simplified Arabic" pitchFamily="18" charset="-78"/>
              </a:rPr>
              <a:t>:</a:t>
            </a:r>
            <a:endParaRPr lang="fr-FR" sz="3600" dirty="0">
              <a:latin typeface="Simplified Arabic" pitchFamily="18" charset="-78"/>
              <a:cs typeface="Simplified Arabic" pitchFamily="18" charset="-78"/>
            </a:endParaRPr>
          </a:p>
        </p:txBody>
      </p:sp>
      <p:sp>
        <p:nvSpPr>
          <p:cNvPr id="6" name="Arrondir un rectangle avec un coin diagonal 5"/>
          <p:cNvSpPr/>
          <p:nvPr/>
        </p:nvSpPr>
        <p:spPr>
          <a:xfrm>
            <a:off x="665918" y="1571612"/>
            <a:ext cx="10215634" cy="5000660"/>
          </a:xfrm>
          <a:prstGeom prst="round2DiagRect">
            <a:avLst>
              <a:gd name="adj1" fmla="val 16667"/>
              <a:gd name="adj2" fmla="val 0"/>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0" anchor="ctr"/>
          <a:lstStyle/>
          <a:p>
            <a:pPr indent="441325" algn="just" rtl="1"/>
            <a:r>
              <a:rPr lang="ar-DZ" sz="2900" dirty="0" smtClean="0">
                <a:latin typeface="Simplified Arabic" pitchFamily="18" charset="-78"/>
                <a:cs typeface="Simplified Arabic" pitchFamily="18" charset="-78"/>
              </a:rPr>
              <a:t>عاش </a:t>
            </a:r>
            <a:r>
              <a:rPr lang="ar-DZ" sz="2900" dirty="0" err="1" smtClean="0">
                <a:latin typeface="Simplified Arabic" pitchFamily="18" charset="-78"/>
                <a:cs typeface="Simplified Arabic" pitchFamily="18" charset="-78"/>
              </a:rPr>
              <a:t>دوكاريم</a:t>
            </a:r>
            <a:r>
              <a:rPr lang="ar-DZ" sz="2900" dirty="0" smtClean="0">
                <a:latin typeface="Simplified Arabic" pitchFamily="18" charset="-78"/>
                <a:cs typeface="Simplified Arabic" pitchFamily="18" charset="-78"/>
              </a:rPr>
              <a:t> في الفترة (1858-1917) اتسمت تحليلاته بالصبغة البنائية الوظيفية حرث إضافة إسهامات كثيرة في تأسيس علم الاجتماع وفروعه المتخصصة، خاصة علم اجتماع التربية حيث كانت أفكاره وليدة الخبرة... </a:t>
            </a:r>
            <a:r>
              <a:rPr lang="ar-DZ" sz="2900" dirty="0" err="1" smtClean="0">
                <a:latin typeface="Simplified Arabic" pitchFamily="18" charset="-78"/>
                <a:cs typeface="Simplified Arabic" pitchFamily="18" charset="-78"/>
              </a:rPr>
              <a:t>السوسولوجية</a:t>
            </a:r>
            <a:r>
              <a:rPr lang="ar-DZ" sz="2900" dirty="0" smtClean="0">
                <a:latin typeface="Simplified Arabic" pitchFamily="18" charset="-78"/>
                <a:cs typeface="Simplified Arabic" pitchFamily="18" charset="-78"/>
              </a:rPr>
              <a:t> للقضايا أو المشكلات التي عاصرها </a:t>
            </a:r>
            <a:r>
              <a:rPr lang="ar-DZ" sz="2900" dirty="0" err="1" smtClean="0">
                <a:latin typeface="Simplified Arabic" pitchFamily="18" charset="-78"/>
                <a:cs typeface="Simplified Arabic" pitchFamily="18" charset="-78"/>
              </a:rPr>
              <a:t>دوركايم</a:t>
            </a:r>
            <a:r>
              <a:rPr lang="ar-DZ" sz="2900" dirty="0" smtClean="0">
                <a:latin typeface="Simplified Arabic" pitchFamily="18" charset="-78"/>
                <a:cs typeface="Simplified Arabic" pitchFamily="18" charset="-78"/>
              </a:rPr>
              <a:t> في فرنسا وأوروبا عامة، حيث اقترنت أفكاره في معالجة هذه القضايا بالمدخل </a:t>
            </a:r>
            <a:r>
              <a:rPr lang="ar-DZ" sz="2900" dirty="0" err="1" smtClean="0">
                <a:latin typeface="Simplified Arabic" pitchFamily="18" charset="-78"/>
                <a:cs typeface="Simplified Arabic" pitchFamily="18" charset="-78"/>
              </a:rPr>
              <a:t>السوسيو</a:t>
            </a:r>
            <a:r>
              <a:rPr lang="ar-DZ" sz="2900" dirty="0" smtClean="0">
                <a:latin typeface="Simplified Arabic" pitchFamily="18" charset="-78"/>
                <a:cs typeface="Simplified Arabic" pitchFamily="18" charset="-78"/>
              </a:rPr>
              <a:t>- تربوي التي ظهرت في كتابه " التربية وعلم الاجتماع " الذي نشر سنة 1956، حيث تصور فيه أن التربية شيء اجتماعي وأنها تعتبر المجتمع ككل كما تعد الوسط الاجتماعي الذي يحدد الأفكار واعتماد القيم كما المجتمع لا يستطيع الاستمرار إلا إذا اعتمد ما يحدث نوعًا من التجانس الكاف، حيث تكون التربية هي الوسيلة هذا التجانس والتي تعزز بقائه ووجوده لما أنها جزء أساسي من عناصر ومتطلبات الحياة الاجتماعية.</a:t>
            </a:r>
            <a:endParaRPr lang="fr-FR" sz="2900" dirty="0" smtClean="0">
              <a:latin typeface="Simplified Arabic" pitchFamily="18" charset="-78"/>
              <a:cs typeface="Simplified Arabic" pitchFamily="18" charset="-78"/>
            </a:endParaRPr>
          </a:p>
        </p:txBody>
      </p:sp>
      <p:cxnSp>
        <p:nvCxnSpPr>
          <p:cNvPr id="10" name="Connecteur en angle 9"/>
          <p:cNvCxnSpPr/>
          <p:nvPr/>
        </p:nvCxnSpPr>
        <p:spPr>
          <a:xfrm flipH="1">
            <a:off x="10810114" y="785794"/>
            <a:ext cx="383993" cy="936104"/>
          </a:xfrm>
          <a:prstGeom prst="bentConnector3">
            <a:avLst>
              <a:gd name="adj1" fmla="val -79366"/>
            </a:avLst>
          </a:prstGeom>
          <a:ln w="57150">
            <a:solidFill>
              <a:srgbClr val="C00000"/>
            </a:solidFill>
            <a:headEnd type="none" w="med" len="med"/>
            <a:tailEnd type="none" w="med" len="med"/>
          </a:ln>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1" name="Organigramme : Connecteur 10"/>
          <p:cNvSpPr/>
          <p:nvPr/>
        </p:nvSpPr>
        <p:spPr>
          <a:xfrm>
            <a:off x="10452924" y="1428736"/>
            <a:ext cx="509855" cy="481653"/>
          </a:xfrm>
          <a:prstGeom prst="flowChartConnector">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Tree>
  </p:cSld>
  <p:clrMapOvr>
    <a:masterClrMapping/>
  </p:clrMapOvr>
  <p:transition spd="med" advTm="6000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par>
                          <p:cTn id="10" fill="hold">
                            <p:stCondLst>
                              <p:cond delay="1000"/>
                            </p:stCondLst>
                            <p:childTnLst>
                              <p:par>
                                <p:cTn id="11" presetID="48" presetClass="entr" presetSubtype="0" accel="5000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10"/>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10"/>
                                        </p:tgtEl>
                                        <p:attrNameLst>
                                          <p:attrName>ppt_y</p:attrName>
                                        </p:attrNameLst>
                                      </p:cBhvr>
                                      <p:tavLst>
                                        <p:tav tm="0">
                                          <p:val>
                                            <p:strVal val="#ppt_y"/>
                                          </p:val>
                                        </p:tav>
                                        <p:tav tm="100000">
                                          <p:val>
                                            <p:strVal val="#ppt_y"/>
                                          </p:val>
                                        </p:tav>
                                      </p:tavLst>
                                    </p:anim>
                                    <p:animEffect transition="in" filter="fade">
                                      <p:cBhvr>
                                        <p:cTn id="16" dur="1000"/>
                                        <p:tgtEl>
                                          <p:spTgt spid="10"/>
                                        </p:tgtEl>
                                      </p:cBhvr>
                                    </p:animEffect>
                                  </p:childTnLst>
                                </p:cTn>
                              </p:par>
                            </p:childTnLst>
                          </p:cTn>
                        </p:par>
                        <p:par>
                          <p:cTn id="17" fill="hold">
                            <p:stCondLst>
                              <p:cond delay="2000"/>
                            </p:stCondLst>
                            <p:childTnLst>
                              <p:par>
                                <p:cTn id="18" presetID="18" presetClass="entr" presetSubtype="12" fill="hold" grpId="0" nodeType="afterEffect">
                                  <p:stCondLst>
                                    <p:cond delay="500"/>
                                  </p:stCondLst>
                                  <p:childTnLst>
                                    <p:set>
                                      <p:cBhvr>
                                        <p:cTn id="19" dur="1" fill="hold">
                                          <p:stCondLst>
                                            <p:cond delay="0"/>
                                          </p:stCondLst>
                                        </p:cTn>
                                        <p:tgtEl>
                                          <p:spTgt spid="6"/>
                                        </p:tgtEl>
                                        <p:attrNameLst>
                                          <p:attrName>style.visibility</p:attrName>
                                        </p:attrNameLst>
                                      </p:cBhvr>
                                      <p:to>
                                        <p:strVal val="visible"/>
                                      </p:to>
                                    </p:set>
                                    <p:animEffect transition="in" filter="strips(downLeft)">
                                      <p:cBhvr>
                                        <p:cTn id="20" dur="2000"/>
                                        <p:tgtEl>
                                          <p:spTgt spid="6"/>
                                        </p:tgtEl>
                                      </p:cBhvr>
                                    </p:animEffect>
                                  </p:childTnLst>
                                </p:cTn>
                              </p:par>
                            </p:childTnLst>
                          </p:cTn>
                        </p:par>
                        <p:par>
                          <p:cTn id="21" fill="hold">
                            <p:stCondLst>
                              <p:cond delay="4500"/>
                            </p:stCondLst>
                            <p:childTnLst>
                              <p:par>
                                <p:cTn id="22" presetID="9"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dissolv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ndir un rectangle avec un coin diagonal 4"/>
          <p:cNvSpPr/>
          <p:nvPr/>
        </p:nvSpPr>
        <p:spPr>
          <a:xfrm>
            <a:off x="4721368" y="500042"/>
            <a:ext cx="6911868" cy="5929354"/>
          </a:xfrm>
          <a:prstGeom prst="round2DiagRect">
            <a:avLst>
              <a:gd name="adj1" fmla="val 16667"/>
              <a:gd name="adj2" fmla="val 0"/>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0" anchor="ctr"/>
          <a:lstStyle/>
          <a:p>
            <a:pPr indent="361950" algn="just" rtl="1"/>
            <a:r>
              <a:rPr lang="ar-DZ" sz="3600" dirty="0" smtClean="0">
                <a:latin typeface="Simplified Arabic" pitchFamily="18" charset="-78"/>
                <a:cs typeface="Simplified Arabic" pitchFamily="18" charset="-78"/>
              </a:rPr>
              <a:t>وعن طريق التربية أيضا يمكن إحداث التنوع والتخصص المطلوب للحياة الاجتماعية. حيث عرف انطلاقا من هذا </a:t>
            </a:r>
            <a:r>
              <a:rPr lang="ar-DZ" sz="3600" dirty="0" err="1" smtClean="0">
                <a:latin typeface="Simplified Arabic" pitchFamily="18" charset="-78"/>
                <a:cs typeface="Simplified Arabic" pitchFamily="18" charset="-78"/>
              </a:rPr>
              <a:t>دوكاريم</a:t>
            </a:r>
            <a:r>
              <a:rPr lang="ar-DZ" sz="3600" dirty="0" smtClean="0">
                <a:latin typeface="Simplified Arabic" pitchFamily="18" charset="-78"/>
                <a:cs typeface="Simplified Arabic" pitchFamily="18" charset="-78"/>
              </a:rPr>
              <a:t> التربية " التأثير الذي تمارسه الأجيال الأكبر سنا على تلك الأجيال التي ليست مؤهلة بعد الحياة الاجتماعية، وهي تهدف لأن توقظ وتنمي في الطفل تلك القدرات الفيزيقية والعقلية والأخلاقية والتي يتطلبها منه مجتمعه بكل، وتتطلبها منه البيئة المقرر أن يعيش فيها ".</a:t>
            </a:r>
            <a:endParaRPr lang="fr-FR" sz="3600" dirty="0" smtClean="0">
              <a:latin typeface="Simplified Arabic" pitchFamily="18" charset="-78"/>
              <a:cs typeface="Simplified Arabic" pitchFamily="18" charset="-78"/>
            </a:endParaRPr>
          </a:p>
        </p:txBody>
      </p:sp>
      <p:sp>
        <p:nvSpPr>
          <p:cNvPr id="7" name="Organigramme : Connecteur 6"/>
          <p:cNvSpPr/>
          <p:nvPr/>
        </p:nvSpPr>
        <p:spPr>
          <a:xfrm>
            <a:off x="11238742" y="357166"/>
            <a:ext cx="509855" cy="481653"/>
          </a:xfrm>
          <a:prstGeom prst="flowChartConnector">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pic>
        <p:nvPicPr>
          <p:cNvPr id="8" name="Image 7" descr="natrue_walk.jpg"/>
          <p:cNvPicPr>
            <a:picLocks noChangeAspect="1"/>
          </p:cNvPicPr>
          <p:nvPr/>
        </p:nvPicPr>
        <p:blipFill>
          <a:blip r:embed="rId2"/>
          <a:srcRect l="14838"/>
          <a:stretch>
            <a:fillRect/>
          </a:stretch>
        </p:blipFill>
        <p:spPr>
          <a:xfrm>
            <a:off x="523042" y="642918"/>
            <a:ext cx="3474030" cy="585791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med" advTm="60000">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18" presetClass="entr" presetSubtype="12"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strips(downLeft)">
                                      <p:cBhvr>
                                        <p:cTn id="11" dur="2000"/>
                                        <p:tgtEl>
                                          <p:spTgt spid="5"/>
                                        </p:tgtEl>
                                      </p:cBhvr>
                                    </p:animEffect>
                                  </p:childTnLst>
                                </p:cTn>
                              </p:par>
                              <p:par>
                                <p:cTn id="12" presetID="9" presetClass="entr" presetSubtype="0" fill="hold" nodeType="withEffect">
                                  <p:stCondLst>
                                    <p:cond delay="500"/>
                                  </p:stCondLst>
                                  <p:childTnLst>
                                    <p:set>
                                      <p:cBhvr>
                                        <p:cTn id="13" dur="1" fill="hold">
                                          <p:stCondLst>
                                            <p:cond delay="0"/>
                                          </p:stCondLst>
                                        </p:cTn>
                                        <p:tgtEl>
                                          <p:spTgt spid="8"/>
                                        </p:tgtEl>
                                        <p:attrNameLst>
                                          <p:attrName>style.visibility</p:attrName>
                                        </p:attrNameLst>
                                      </p:cBhvr>
                                      <p:to>
                                        <p:strVal val="visible"/>
                                      </p:to>
                                    </p:set>
                                    <p:animEffect transition="in" filter="dissolv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ndir un rectangle avec un coin diagonal 4"/>
          <p:cNvSpPr/>
          <p:nvPr/>
        </p:nvSpPr>
        <p:spPr>
          <a:xfrm>
            <a:off x="4721368" y="500042"/>
            <a:ext cx="6911868" cy="5929354"/>
          </a:xfrm>
          <a:prstGeom prst="round2DiagRect">
            <a:avLst>
              <a:gd name="adj1" fmla="val 16667"/>
              <a:gd name="adj2" fmla="val 0"/>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0" anchor="ctr"/>
          <a:lstStyle/>
          <a:p>
            <a:pPr indent="361950" algn="just" rtl="1">
              <a:lnSpc>
                <a:spcPct val="150000"/>
              </a:lnSpc>
            </a:pPr>
            <a:r>
              <a:rPr lang="ar-DZ" sz="3200" dirty="0" smtClean="0">
                <a:latin typeface="Simplified Arabic" pitchFamily="18" charset="-78"/>
                <a:cs typeface="Simplified Arabic" pitchFamily="18" charset="-78"/>
              </a:rPr>
              <a:t>أيضا أقر </a:t>
            </a:r>
            <a:r>
              <a:rPr lang="ar-DZ" sz="3200" dirty="0" err="1" smtClean="0">
                <a:latin typeface="Simplified Arabic" pitchFamily="18" charset="-78"/>
                <a:cs typeface="Simplified Arabic" pitchFamily="18" charset="-78"/>
              </a:rPr>
              <a:t>دوكاريم</a:t>
            </a:r>
            <a:r>
              <a:rPr lang="ar-DZ" sz="3200" dirty="0" smtClean="0">
                <a:latin typeface="Simplified Arabic" pitchFamily="18" charset="-78"/>
                <a:cs typeface="Simplified Arabic" pitchFamily="18" charset="-78"/>
              </a:rPr>
              <a:t> التربية وفق النظام التربوية نظام اجتماعي يتفاعل مع نظم ومؤسسات المجتمع يؤثر ويتأثر </a:t>
            </a:r>
            <a:r>
              <a:rPr lang="ar-DZ" sz="3200" dirty="0" err="1" smtClean="0">
                <a:latin typeface="Simplified Arabic" pitchFamily="18" charset="-78"/>
                <a:cs typeface="Simplified Arabic" pitchFamily="18" charset="-78"/>
              </a:rPr>
              <a:t>بها</a:t>
            </a:r>
            <a:r>
              <a:rPr lang="ar-DZ" sz="3200" dirty="0" smtClean="0">
                <a:latin typeface="Simplified Arabic" pitchFamily="18" charset="-78"/>
                <a:cs typeface="Simplified Arabic" pitchFamily="18" charset="-78"/>
              </a:rPr>
              <a:t>. تكلم أيضا على (الضمير المعني) واعتبر التربية الاجتماعية باعتبارها العملية الاجتماعية لتكوين هذا الضمير، من خلال مجموع القيم والعادات والتقاليد السائدة في المجتمع</a:t>
            </a:r>
            <a:r>
              <a:rPr lang="ar-SA" sz="3200" dirty="0" smtClean="0">
                <a:latin typeface="Simplified Arabic" pitchFamily="18" charset="-78"/>
                <a:cs typeface="Simplified Arabic" pitchFamily="18" charset="-78"/>
              </a:rPr>
              <a:t>.</a:t>
            </a:r>
            <a:endParaRPr lang="fr-FR" sz="3200" dirty="0">
              <a:latin typeface="Simplified Arabic" pitchFamily="18" charset="-78"/>
              <a:cs typeface="Simplified Arabic" pitchFamily="18" charset="-78"/>
            </a:endParaRPr>
          </a:p>
        </p:txBody>
      </p:sp>
      <p:sp>
        <p:nvSpPr>
          <p:cNvPr id="7" name="Organigramme : Connecteur 6"/>
          <p:cNvSpPr/>
          <p:nvPr/>
        </p:nvSpPr>
        <p:spPr>
          <a:xfrm>
            <a:off x="11238742" y="357166"/>
            <a:ext cx="509855" cy="481653"/>
          </a:xfrm>
          <a:prstGeom prst="flowChartConnector">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pic>
        <p:nvPicPr>
          <p:cNvPr id="8" name="Image 7" descr="natrue_walk.jpg"/>
          <p:cNvPicPr>
            <a:picLocks noChangeAspect="1"/>
          </p:cNvPicPr>
          <p:nvPr/>
        </p:nvPicPr>
        <p:blipFill>
          <a:blip r:embed="rId2"/>
          <a:stretch>
            <a:fillRect/>
          </a:stretch>
        </p:blipFill>
        <p:spPr>
          <a:xfrm flipH="1">
            <a:off x="239319" y="857232"/>
            <a:ext cx="3855624" cy="542928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med" advTm="60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18" presetClass="entr" presetSubtype="12"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strips(downLeft)">
                                      <p:cBhvr>
                                        <p:cTn id="11" dur="2000"/>
                                        <p:tgtEl>
                                          <p:spTgt spid="5"/>
                                        </p:tgtEl>
                                      </p:cBhvr>
                                    </p:animEffect>
                                  </p:childTnLst>
                                </p:cTn>
                              </p:par>
                              <p:par>
                                <p:cTn id="12" presetID="9" presetClass="entr" presetSubtype="0" fill="hold" nodeType="withEffect">
                                  <p:stCondLst>
                                    <p:cond delay="500"/>
                                  </p:stCondLst>
                                  <p:childTnLst>
                                    <p:set>
                                      <p:cBhvr>
                                        <p:cTn id="13" dur="1" fill="hold">
                                          <p:stCondLst>
                                            <p:cond delay="0"/>
                                          </p:stCondLst>
                                        </p:cTn>
                                        <p:tgtEl>
                                          <p:spTgt spid="8"/>
                                        </p:tgtEl>
                                        <p:attrNameLst>
                                          <p:attrName>style.visibility</p:attrName>
                                        </p:attrNameLst>
                                      </p:cBhvr>
                                      <p:to>
                                        <p:strVal val="visible"/>
                                      </p:to>
                                    </p:set>
                                    <p:animEffect transition="in" filter="dissolv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ndir un rectangle avec un coin diagonal 4"/>
          <p:cNvSpPr/>
          <p:nvPr/>
        </p:nvSpPr>
        <p:spPr>
          <a:xfrm>
            <a:off x="4666446" y="500042"/>
            <a:ext cx="6966790" cy="5929354"/>
          </a:xfrm>
          <a:prstGeom prst="round2DiagRect">
            <a:avLst>
              <a:gd name="adj1" fmla="val 16667"/>
              <a:gd name="adj2" fmla="val 0"/>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0" anchor="ctr"/>
          <a:lstStyle/>
          <a:p>
            <a:pPr indent="361950" algn="just" rtl="1">
              <a:lnSpc>
                <a:spcPct val="150000"/>
              </a:lnSpc>
            </a:pPr>
            <a:r>
              <a:rPr lang="ar-DZ" sz="2800" dirty="0" smtClean="0">
                <a:latin typeface="Simplified Arabic" pitchFamily="18" charset="-78"/>
                <a:cs typeface="Simplified Arabic" pitchFamily="18" charset="-78"/>
              </a:rPr>
              <a:t>وفق ما عليه عملية الضبط الاجتماعي خاصة في علاقة الثقافة بالمجتمع، حيث ميز </a:t>
            </a:r>
            <a:r>
              <a:rPr lang="ar-DZ" sz="2800" dirty="0" err="1" smtClean="0">
                <a:latin typeface="Simplified Arabic" pitchFamily="18" charset="-78"/>
                <a:cs typeface="Simplified Arabic" pitchFamily="18" charset="-78"/>
              </a:rPr>
              <a:t>دوكايم</a:t>
            </a:r>
            <a:r>
              <a:rPr lang="ar-DZ" sz="2800" dirty="0" smtClean="0">
                <a:latin typeface="Simplified Arabic" pitchFamily="18" charset="-78"/>
                <a:cs typeface="Simplified Arabic" pitchFamily="18" charset="-78"/>
              </a:rPr>
              <a:t> بين العموميات الثقافية التي تتضمن الأفكار والمعارف والقيم والعادات والمعايير الإنسانية والتي تهدف إلى أن يكتسبها جميع أعضاء المجتمع بعض النظر عن الطبيعة، وبين الخصوصيات الثقافية التي تتضمن الأفكار والمعتقدات والمعايير وأساليب التفكير التي غير أعضاء طبقة أو مهنة أو فئة معينة في تفاعلهم وسلوكياتهم.</a:t>
            </a:r>
            <a:endParaRPr lang="fr-FR" sz="2800" dirty="0" smtClean="0">
              <a:latin typeface="Simplified Arabic" pitchFamily="18" charset="-78"/>
              <a:cs typeface="Simplified Arabic" pitchFamily="18" charset="-78"/>
            </a:endParaRPr>
          </a:p>
        </p:txBody>
      </p:sp>
      <p:sp>
        <p:nvSpPr>
          <p:cNvPr id="7" name="Organigramme : Connecteur 6"/>
          <p:cNvSpPr/>
          <p:nvPr/>
        </p:nvSpPr>
        <p:spPr>
          <a:xfrm>
            <a:off x="11238742" y="357166"/>
            <a:ext cx="509855" cy="481653"/>
          </a:xfrm>
          <a:prstGeom prst="flowChartConnector">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pic>
        <p:nvPicPr>
          <p:cNvPr id="8" name="Image 7" descr="natrue_walk.jpg"/>
          <p:cNvPicPr>
            <a:picLocks noChangeAspect="1"/>
          </p:cNvPicPr>
          <p:nvPr/>
        </p:nvPicPr>
        <p:blipFill>
          <a:blip r:embed="rId2"/>
          <a:stretch>
            <a:fillRect/>
          </a:stretch>
        </p:blipFill>
        <p:spPr>
          <a:xfrm flipH="1">
            <a:off x="239319" y="785794"/>
            <a:ext cx="3855624" cy="557216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med" advTm="60000">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18" presetClass="entr" presetSubtype="12"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strips(downLeft)">
                                      <p:cBhvr>
                                        <p:cTn id="11" dur="2000"/>
                                        <p:tgtEl>
                                          <p:spTgt spid="5"/>
                                        </p:tgtEl>
                                      </p:cBhvr>
                                    </p:animEffect>
                                  </p:childTnLst>
                                </p:cTn>
                              </p:par>
                              <p:par>
                                <p:cTn id="12" presetID="9" presetClass="entr" presetSubtype="0" fill="hold" nodeType="withEffect">
                                  <p:stCondLst>
                                    <p:cond delay="500"/>
                                  </p:stCondLst>
                                  <p:childTnLst>
                                    <p:set>
                                      <p:cBhvr>
                                        <p:cTn id="13" dur="1" fill="hold">
                                          <p:stCondLst>
                                            <p:cond delay="0"/>
                                          </p:stCondLst>
                                        </p:cTn>
                                        <p:tgtEl>
                                          <p:spTgt spid="8"/>
                                        </p:tgtEl>
                                        <p:attrNameLst>
                                          <p:attrName>style.visibility</p:attrName>
                                        </p:attrNameLst>
                                      </p:cBhvr>
                                      <p:to>
                                        <p:strVal val="visible"/>
                                      </p:to>
                                    </p:set>
                                    <p:animEffect transition="in" filter="dissolv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Rotond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Rotond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apitaux">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2">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3409</TotalTime>
  <Words>643</Words>
  <Application>Microsoft Office PowerPoint</Application>
  <PresentationFormat>Personnalisé</PresentationFormat>
  <Paragraphs>29</Paragraphs>
  <Slides>16</Slides>
  <Notes>0</Notes>
  <HiddenSlides>0</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Rotonde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creator>Unknown Creator</dc:creator>
  <cp:lastModifiedBy>Raed-inf</cp:lastModifiedBy>
  <cp:revision>397</cp:revision>
  <dcterms:created xsi:type="dcterms:W3CDTF">2019-10-06T17:17:35Z</dcterms:created>
  <dcterms:modified xsi:type="dcterms:W3CDTF">2022-09-07T19:04:23Z</dcterms:modified>
</cp:coreProperties>
</file>