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9" r:id="rId12"/>
    <p:sldId id="266" r:id="rId13"/>
    <p:sldId id="265" r:id="rId14"/>
    <p:sldId id="267" r:id="rId15"/>
    <p:sldId id="270" r:id="rId16"/>
    <p:sldId id="271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17/05/2022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العمل التطبيقي رقم 05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2175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332656"/>
            <a:ext cx="8856984" cy="6525344"/>
          </a:xfrm>
        </p:spPr>
        <p:txBody>
          <a:bodyPr>
            <a:normAutofit/>
          </a:bodyPr>
          <a:lstStyle/>
          <a:p>
            <a:pPr algn="r" rtl="1"/>
            <a:r>
              <a:rPr lang="ar-DZ" dirty="0">
                <a:solidFill>
                  <a:srgbClr val="FF0000"/>
                </a:solidFill>
              </a:rPr>
              <a:t>الجدول الثالث ( جدول تحليل تباين خط الانحدار ) </a:t>
            </a:r>
            <a:r>
              <a:rPr lang="ar-DZ" dirty="0" smtClean="0"/>
              <a:t>:</a:t>
            </a:r>
            <a:r>
              <a:rPr lang="ar-DZ" dirty="0"/>
              <a:t>يدرس</a:t>
            </a:r>
            <a:r>
              <a:rPr lang="ar-DZ" dirty="0" smtClean="0"/>
              <a:t> </a:t>
            </a:r>
            <a:r>
              <a:rPr lang="ar-DZ" dirty="0"/>
              <a:t>مدى ملائمة خط انحدار البيانات وفرضيته الصفرية التي تنص على "خط الانحدار لا يلائم البيانات المعطاة" ويبين الجدول السابق التالي </a:t>
            </a:r>
            <a:r>
              <a:rPr lang="ar-DZ" dirty="0" smtClean="0"/>
              <a:t>:</a:t>
            </a:r>
          </a:p>
          <a:p>
            <a:pPr algn="r" rtl="1"/>
            <a:r>
              <a:rPr lang="ar-DZ" dirty="0" smtClean="0"/>
              <a:t> 1:  مجموع </a:t>
            </a:r>
            <a:r>
              <a:rPr lang="ar-DZ" dirty="0"/>
              <a:t>مربعات الانحدار </a:t>
            </a:r>
            <a:r>
              <a:rPr lang="ar-DZ" dirty="0" smtClean="0"/>
              <a:t>10,009 </a:t>
            </a:r>
            <a:r>
              <a:rPr lang="ar-DZ" dirty="0"/>
              <a:t>ومجموع مربعات البواقي </a:t>
            </a:r>
            <a:endParaRPr lang="ar-DZ" dirty="0" smtClean="0"/>
          </a:p>
          <a:p>
            <a:pPr marL="114300" indent="0" algn="r" rtl="1">
              <a:buNone/>
            </a:pPr>
            <a:r>
              <a:rPr lang="ar-DZ" dirty="0" smtClean="0"/>
              <a:t>هو 929 ,5ومجموع </a:t>
            </a:r>
            <a:r>
              <a:rPr lang="ar-DZ" dirty="0"/>
              <a:t>المربعات الكلي </a:t>
            </a:r>
            <a:r>
              <a:rPr lang="ar-DZ" dirty="0" smtClean="0"/>
              <a:t>. 15.938</a:t>
            </a:r>
          </a:p>
          <a:p>
            <a:pPr algn="r" rtl="1"/>
            <a:r>
              <a:rPr lang="ar-DZ" dirty="0" smtClean="0"/>
              <a:t> 2: درجة </a:t>
            </a:r>
            <a:r>
              <a:rPr lang="ar-DZ" dirty="0"/>
              <a:t>حرية الانحدار </a:t>
            </a:r>
            <a:r>
              <a:rPr lang="fr-FR" dirty="0" err="1" smtClean="0">
                <a:solidFill>
                  <a:srgbClr val="FF0000"/>
                </a:solidFill>
              </a:rPr>
              <a:t>df</a:t>
            </a:r>
            <a:r>
              <a:rPr lang="ar-DZ" dirty="0" smtClean="0"/>
              <a:t> </a:t>
            </a:r>
            <a:r>
              <a:rPr lang="fr-FR" dirty="0" smtClean="0"/>
              <a:t> </a:t>
            </a:r>
            <a:r>
              <a:rPr lang="fr-FR" dirty="0" err="1"/>
              <a:t>freedom</a:t>
            </a:r>
            <a:r>
              <a:rPr lang="fr-FR" dirty="0"/>
              <a:t> of </a:t>
            </a:r>
            <a:r>
              <a:rPr lang="fr-FR" dirty="0" err="1"/>
              <a:t>Degree</a:t>
            </a:r>
            <a:r>
              <a:rPr lang="fr-FR" dirty="0"/>
              <a:t> </a:t>
            </a:r>
            <a:r>
              <a:rPr lang="ar-DZ" dirty="0" smtClean="0"/>
              <a:t>هي </a:t>
            </a:r>
            <a:r>
              <a:rPr lang="ar-DZ" dirty="0"/>
              <a:t>2 ودرجـة حرية البـواقي 17 . </a:t>
            </a:r>
            <a:endParaRPr lang="ar-DZ" dirty="0" smtClean="0"/>
          </a:p>
          <a:p>
            <a:pPr algn="r" rtl="1"/>
            <a:r>
              <a:rPr lang="ar-DZ" dirty="0" smtClean="0"/>
              <a:t>تـذكر </a:t>
            </a:r>
            <a:r>
              <a:rPr lang="ar-DZ" dirty="0"/>
              <a:t>أن </a:t>
            </a:r>
            <a:r>
              <a:rPr lang="ar-DZ" dirty="0" smtClean="0"/>
              <a:t> </a:t>
            </a:r>
            <a:r>
              <a:rPr lang="fr-FR" dirty="0" err="1" smtClean="0"/>
              <a:t>df</a:t>
            </a:r>
            <a:r>
              <a:rPr lang="fr-FR" dirty="0" smtClean="0"/>
              <a:t> </a:t>
            </a:r>
            <a:r>
              <a:rPr lang="fr-FR" dirty="0"/>
              <a:t>= n ‐ </a:t>
            </a:r>
            <a:r>
              <a:rPr lang="fr-FR" dirty="0" smtClean="0"/>
              <a:t>1</a:t>
            </a:r>
            <a:r>
              <a:rPr lang="ar-DZ" dirty="0" smtClean="0"/>
              <a:t> </a:t>
            </a:r>
          </a:p>
          <a:p>
            <a:pPr algn="r" rtl="1"/>
            <a:r>
              <a:rPr lang="fr-FR" dirty="0" smtClean="0"/>
              <a:t> </a:t>
            </a:r>
            <a:r>
              <a:rPr lang="ar-DZ" dirty="0" smtClean="0"/>
              <a:t>3:</a:t>
            </a:r>
            <a:r>
              <a:rPr lang="fr-FR" dirty="0" smtClean="0"/>
              <a:t> </a:t>
            </a:r>
            <a:r>
              <a:rPr lang="ar-DZ" dirty="0" smtClean="0"/>
              <a:t>معدل </a:t>
            </a:r>
            <a:r>
              <a:rPr lang="ar-DZ" dirty="0"/>
              <a:t>مربعات الانحدار </a:t>
            </a:r>
            <a:r>
              <a:rPr lang="ar-DZ" dirty="0" smtClean="0"/>
              <a:t>هو 5,004 ومعدل مربعات </a:t>
            </a:r>
            <a:r>
              <a:rPr lang="ar-DZ" dirty="0"/>
              <a:t>البواقي هو 349. </a:t>
            </a:r>
            <a:endParaRPr lang="ar-DZ" dirty="0" smtClean="0"/>
          </a:p>
          <a:p>
            <a:pPr algn="r" rtl="1"/>
            <a:r>
              <a:rPr lang="ar-DZ" dirty="0" smtClean="0"/>
              <a:t>4: قيمة </a:t>
            </a:r>
            <a:r>
              <a:rPr lang="ar-DZ" dirty="0"/>
              <a:t>اختبار تحليل التباين لخط الانحدار هو 349</a:t>
            </a:r>
            <a:r>
              <a:rPr lang="ar-DZ" dirty="0" smtClean="0"/>
              <a:t>. </a:t>
            </a:r>
            <a:r>
              <a:rPr lang="ar-DZ" dirty="0"/>
              <a:t>14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 5:  مستوى </a:t>
            </a:r>
            <a:r>
              <a:rPr lang="ar-DZ" dirty="0"/>
              <a:t>دلالة الاختبار 000 .أقل من مستوى دلالة الفرضية الصفرية </a:t>
            </a:r>
            <a:r>
              <a:rPr lang="ar-DZ" dirty="0" smtClean="0"/>
              <a:t>0,05 </a:t>
            </a:r>
            <a:r>
              <a:rPr lang="ar-DZ" dirty="0"/>
              <a:t>فنرفضها ، والتالي فإن خط الانحدار يلائم البيانات 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3504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>
                <a:solidFill>
                  <a:srgbClr val="FF0000"/>
                </a:solidFill>
              </a:rPr>
              <a:t>الجدول الرابع ( جدول المعاملات )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04" y="1628800"/>
            <a:ext cx="8856984" cy="4968552"/>
          </a:xfrm>
          <a:prstGeom prst="rect">
            <a:avLst/>
          </a:prstGeom>
        </p:spPr>
      </p:pic>
      <p:sp>
        <p:nvSpPr>
          <p:cNvPr id="3" name="Flèche vers le bas 2"/>
          <p:cNvSpPr/>
          <p:nvPr/>
        </p:nvSpPr>
        <p:spPr>
          <a:xfrm>
            <a:off x="7596336" y="116632"/>
            <a:ext cx="936104" cy="3384376"/>
          </a:xfrm>
          <a:prstGeom prst="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6932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dirty="0"/>
              <a:t>نتيجة اختبار </a:t>
            </a:r>
            <a:r>
              <a:rPr lang="fr-FR" sz="3600" b="1" dirty="0">
                <a:solidFill>
                  <a:srgbClr val="FF0000"/>
                </a:solidFill>
              </a:rPr>
              <a:t>t</a:t>
            </a:r>
            <a:r>
              <a:rPr lang="fr-FR" dirty="0"/>
              <a:t> </a:t>
            </a:r>
            <a:r>
              <a:rPr lang="ar-DZ" dirty="0" smtClean="0"/>
              <a:t> على </a:t>
            </a:r>
            <a:r>
              <a:rPr lang="ar-DZ" dirty="0"/>
              <a:t>فرضيات ميل خط الانحدار للمتغير المستقل الأول (تقدير البرنامج) 233 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بينما </a:t>
            </a:r>
            <a:r>
              <a:rPr lang="ar-DZ" dirty="0"/>
              <a:t>على فرضيات ميله للمتغير المستقل الثاني (انتشار البرنامج) </a:t>
            </a:r>
            <a:r>
              <a:rPr lang="ar-DZ" dirty="0" smtClean="0"/>
              <a:t>2,841 ومقطع </a:t>
            </a:r>
            <a:r>
              <a:rPr lang="ar-DZ" dirty="0"/>
              <a:t>خط الانحدار </a:t>
            </a:r>
            <a:r>
              <a:rPr lang="ar-DZ" dirty="0" smtClean="0"/>
              <a:t>187,</a:t>
            </a:r>
          </a:p>
          <a:p>
            <a:pPr algn="r" rtl="1"/>
            <a:r>
              <a:rPr lang="ar-DZ" dirty="0" smtClean="0"/>
              <a:t>وعند </a:t>
            </a:r>
            <a:r>
              <a:rPr lang="ar-DZ" dirty="0"/>
              <a:t>دراسة قيم </a:t>
            </a:r>
            <a:r>
              <a:rPr lang="fr-FR" dirty="0" err="1" smtClean="0"/>
              <a:t>Sig</a:t>
            </a:r>
            <a:r>
              <a:rPr lang="fr-FR" dirty="0" smtClean="0"/>
              <a:t> </a:t>
            </a:r>
            <a:r>
              <a:rPr lang="ar-DZ" dirty="0" smtClean="0"/>
              <a:t> نجد </a:t>
            </a:r>
            <a:r>
              <a:rPr lang="ar-DZ" dirty="0"/>
              <a:t>أن القيم </a:t>
            </a:r>
            <a:r>
              <a:rPr lang="ar-DZ" dirty="0" smtClean="0"/>
              <a:t>854, و819, مرفوضة لأنها تحقق </a:t>
            </a:r>
            <a:r>
              <a:rPr lang="ar-DZ" dirty="0"/>
              <a:t>فرضية العدم </a:t>
            </a:r>
            <a:endParaRPr lang="ar-DZ" dirty="0" smtClean="0"/>
          </a:p>
          <a:p>
            <a:pPr algn="r" rtl="1"/>
            <a:r>
              <a:rPr lang="ar-DZ" dirty="0" smtClean="0"/>
              <a:t>بينما </a:t>
            </a:r>
            <a:r>
              <a:rPr lang="ar-DZ" dirty="0"/>
              <a:t>011 .مقبولة </a:t>
            </a:r>
            <a:r>
              <a:rPr lang="ar-DZ" dirty="0" smtClean="0"/>
              <a:t>لأنها تحقق </a:t>
            </a:r>
            <a:r>
              <a:rPr lang="ar-DZ" dirty="0"/>
              <a:t>الفرضية البديلة فتصبح معادلة الانحدار هي </a:t>
            </a:r>
            <a:r>
              <a:rPr lang="ar-DZ" dirty="0" smtClean="0"/>
              <a:t>:</a:t>
            </a:r>
          </a:p>
          <a:p>
            <a:pPr marL="11430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Y=0,145+0,805x</a:t>
            </a:r>
          </a:p>
          <a:p>
            <a:pPr marL="114300" indent="0" algn="ctr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أي ان المتغير المستقل الأول تقدير البرنامج لا يؤثر على المتغير التابع تعميم البرنامج 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12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04664"/>
            <a:ext cx="8640960" cy="6453336"/>
          </a:xfrm>
        </p:spPr>
        <p:txBody>
          <a:bodyPr>
            <a:normAutofit/>
          </a:bodyPr>
          <a:lstStyle/>
          <a:p>
            <a:pPr marL="114300" indent="0" algn="r" rtl="1">
              <a:buNone/>
            </a:pPr>
            <a:r>
              <a:rPr lang="ar-DZ" dirty="0" smtClean="0">
                <a:solidFill>
                  <a:srgbClr val="FF0000"/>
                </a:solidFill>
              </a:rPr>
              <a:t>الجدول </a:t>
            </a:r>
            <a:r>
              <a:rPr lang="ar-DZ" dirty="0">
                <a:solidFill>
                  <a:srgbClr val="FF0000"/>
                </a:solidFill>
              </a:rPr>
              <a:t>الرابع ( جدول المعاملات ) </a:t>
            </a:r>
            <a:r>
              <a:rPr lang="ar-DZ" dirty="0"/>
              <a:t>: وهو يبين عدة نتائج أولها قيم الميل ومقطع خط الانحدار ، بالإضافة أنه يجيب على الفرضيات المتعلقة بميل ومقطع خط الانحدار . حيث مقطع خط الانحدار </a:t>
            </a:r>
            <a:r>
              <a:rPr lang="ar-DZ" dirty="0" smtClean="0"/>
              <a:t>0,145 الذي </a:t>
            </a:r>
            <a:r>
              <a:rPr lang="ar-DZ" dirty="0"/>
              <a:t>يمثل حرف </a:t>
            </a:r>
            <a:r>
              <a:rPr lang="fr-FR" dirty="0"/>
              <a:t>a </a:t>
            </a:r>
            <a:r>
              <a:rPr lang="ar-DZ" dirty="0" smtClean="0"/>
              <a:t> من </a:t>
            </a:r>
            <a:r>
              <a:rPr lang="ar-DZ" dirty="0"/>
              <a:t>معادلة الخط </a:t>
            </a:r>
            <a:r>
              <a:rPr lang="ar-DZ" dirty="0" smtClean="0"/>
              <a:t>المستقيم</a:t>
            </a:r>
          </a:p>
          <a:p>
            <a:pPr marL="114300" indent="0" algn="ctr" rtl="1">
              <a:buNone/>
            </a:pPr>
            <a:r>
              <a:rPr lang="fr-FR" dirty="0" smtClean="0">
                <a:solidFill>
                  <a:srgbClr val="FF0000"/>
                </a:solidFill>
              </a:rPr>
              <a:t>Y=</a:t>
            </a:r>
            <a:r>
              <a:rPr lang="fr-FR" dirty="0" err="1" smtClean="0">
                <a:solidFill>
                  <a:srgbClr val="FF0000"/>
                </a:solidFill>
              </a:rPr>
              <a:t>a+bx</a:t>
            </a:r>
            <a:endParaRPr lang="ar-DZ" dirty="0" smtClean="0">
              <a:solidFill>
                <a:srgbClr val="FF0000"/>
              </a:solidFill>
            </a:endParaRPr>
          </a:p>
          <a:p>
            <a:pPr marL="114300" indent="0" algn="r" rtl="1">
              <a:buNone/>
            </a:pPr>
            <a:r>
              <a:rPr lang="ar-DZ" dirty="0" smtClean="0"/>
              <a:t>التي </a:t>
            </a:r>
            <a:r>
              <a:rPr lang="ar-DZ" dirty="0"/>
              <a:t>شرحت سابقاً في الانحدار الخطي البسيط .أم ميل خط الانحدار </a:t>
            </a:r>
            <a:r>
              <a:rPr lang="fr-FR" dirty="0"/>
              <a:t>b </a:t>
            </a:r>
            <a:r>
              <a:rPr lang="ar-DZ" dirty="0"/>
              <a:t>في الجدول هو 073 </a:t>
            </a:r>
            <a:r>
              <a:rPr lang="ar-DZ" dirty="0" smtClean="0"/>
              <a:t>. بالنسبة </a:t>
            </a:r>
            <a:r>
              <a:rPr lang="ar-DZ" dirty="0"/>
              <a:t>للمتغير المستقل (تقدير البرنامج)، وميل خط الانحدار بالنسبة للمتغير المستقل ( انتشار البرنامج ) هو 805. </a:t>
            </a:r>
            <a:endParaRPr lang="ar-DZ" dirty="0" smtClean="0"/>
          </a:p>
          <a:p>
            <a:pPr marL="114300" indent="0" algn="r" rtl="1">
              <a:buNone/>
            </a:pPr>
            <a:r>
              <a:rPr lang="ar-DZ" dirty="0" smtClean="0"/>
              <a:t>.</a:t>
            </a:r>
            <a:r>
              <a:rPr lang="ar-DZ" dirty="0"/>
              <a:t>وبذلك تصبح معادلة خط </a:t>
            </a:r>
            <a:r>
              <a:rPr lang="ar-DZ" dirty="0" smtClean="0"/>
              <a:t>الانحدار للمتغير المستقل الثاني :</a:t>
            </a:r>
          </a:p>
          <a:p>
            <a:pPr marL="114300" indent="0" algn="ctr" rtl="1">
              <a:buNone/>
            </a:pPr>
            <a:r>
              <a:rPr lang="ar-DZ" dirty="0"/>
              <a:t> </a:t>
            </a:r>
            <a:r>
              <a:rPr lang="fr-FR" dirty="0" smtClean="0"/>
              <a:t>Y </a:t>
            </a:r>
            <a:r>
              <a:rPr lang="fr-FR" dirty="0"/>
              <a:t>= 0.145 + 0. 805X </a:t>
            </a:r>
            <a:r>
              <a:rPr lang="ar-DZ" dirty="0" smtClean="0"/>
              <a:t> </a:t>
            </a:r>
          </a:p>
          <a:p>
            <a:pPr marL="114300" indent="0" algn="r" rtl="1">
              <a:buNone/>
            </a:pPr>
            <a:r>
              <a:rPr lang="ar-DZ" dirty="0" smtClean="0"/>
              <a:t> بينما معادلة خط الانحدار للمتغير المستقل الاول :</a:t>
            </a:r>
          </a:p>
          <a:p>
            <a:pPr marL="114300" indent="0" algn="ctr" rtl="1">
              <a:buNone/>
            </a:pPr>
            <a:r>
              <a:rPr lang="ar-DZ" dirty="0" smtClean="0"/>
              <a:t> </a:t>
            </a:r>
            <a:r>
              <a:rPr lang="fr-FR" dirty="0"/>
              <a:t>Y = 0.145 + 0. 073X </a:t>
            </a:r>
            <a:endParaRPr lang="ar-DZ" dirty="0" smtClean="0"/>
          </a:p>
          <a:p>
            <a:pPr marL="114300" indent="0" algn="r" rtl="1">
              <a:buNone/>
            </a:pPr>
            <a:r>
              <a:rPr lang="ar-DZ" dirty="0" smtClean="0"/>
              <a:t>حيث </a:t>
            </a:r>
            <a:r>
              <a:rPr lang="fr-FR" dirty="0"/>
              <a:t>Y </a:t>
            </a:r>
            <a:r>
              <a:rPr lang="ar-DZ" dirty="0"/>
              <a:t>هي المتغير التابع و </a:t>
            </a:r>
            <a:r>
              <a:rPr lang="fr-FR" dirty="0"/>
              <a:t>X </a:t>
            </a:r>
            <a:r>
              <a:rPr lang="ar-DZ" dirty="0"/>
              <a:t>هي المتغير المستقل.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9836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dirty="0" smtClean="0"/>
              <a:t>إعادة التحليل الاحصائي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04" y="1867694"/>
            <a:ext cx="8928992" cy="499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724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16632"/>
            <a:ext cx="9144000" cy="691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572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>
                <a:solidFill>
                  <a:srgbClr val="FF0000"/>
                </a:solidFill>
              </a:rPr>
              <a:t>ملخص </a:t>
            </a:r>
            <a:r>
              <a:rPr lang="ar-DZ" dirty="0" smtClean="0">
                <a:solidFill>
                  <a:srgbClr val="FF0000"/>
                </a:solidFill>
              </a:rPr>
              <a:t>الدراسة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r" rtl="1">
              <a:buNone/>
            </a:pPr>
            <a:r>
              <a:rPr lang="ar-DZ" sz="3200" dirty="0" smtClean="0"/>
              <a:t>استخدمت </a:t>
            </a:r>
            <a:r>
              <a:rPr lang="ar-DZ" sz="3200" dirty="0"/>
              <a:t>الدراسة </a:t>
            </a:r>
            <a:r>
              <a:rPr lang="ar-DZ" sz="3200" dirty="0" smtClean="0"/>
              <a:t>أسلوب </a:t>
            </a:r>
            <a:r>
              <a:rPr lang="ar-DZ" sz="3200" dirty="0"/>
              <a:t>تحليل الانحدار المتعدد بهدف اختبار فروض الدراسة وقد </a:t>
            </a:r>
            <a:r>
              <a:rPr lang="ar-DZ" sz="3200" dirty="0" smtClean="0"/>
              <a:t>كشف </a:t>
            </a:r>
            <a:r>
              <a:rPr lang="ar-DZ" sz="3200" dirty="0"/>
              <a:t>تحليل النتائج الإحصائية عن أن نموذج تحليل الانحدار والذي </a:t>
            </a:r>
            <a:r>
              <a:rPr lang="ar-DZ" sz="3200" dirty="0" smtClean="0"/>
              <a:t>يتضمن كل المتغيرات </a:t>
            </a:r>
            <a:r>
              <a:rPr lang="ar-DZ" sz="3200" dirty="0"/>
              <a:t>المستقلة يفسر تغير </a:t>
            </a:r>
            <a:r>
              <a:rPr lang="ar-DZ" sz="3200" dirty="0" smtClean="0"/>
              <a:t>62,7 </a:t>
            </a:r>
            <a:r>
              <a:rPr lang="ar-DZ" sz="3200" dirty="0"/>
              <a:t>%من التغير في تعميم البرنامج (معامل التحديد= </a:t>
            </a:r>
            <a:r>
              <a:rPr lang="ar-DZ" sz="3200" dirty="0" smtClean="0"/>
              <a:t>62,7% ) وذلك </a:t>
            </a:r>
            <a:r>
              <a:rPr lang="ar-DZ" sz="3200" dirty="0"/>
              <a:t>عند درجة ثقة </a:t>
            </a:r>
            <a:r>
              <a:rPr lang="ar-DZ" sz="3200" dirty="0" smtClean="0"/>
              <a:t>95%وبمستوى </a:t>
            </a:r>
            <a:r>
              <a:rPr lang="ar-DZ" sz="3200" dirty="0"/>
              <a:t>دلالة إحصائية يبلغ علامة عشرية </a:t>
            </a:r>
            <a:r>
              <a:rPr lang="ar-DZ" sz="3200" dirty="0" smtClean="0"/>
              <a:t>0,000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9205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>
                <a:solidFill>
                  <a:srgbClr val="FF0000"/>
                </a:solidFill>
              </a:rPr>
              <a:t>نتائج اختبار </a:t>
            </a:r>
            <a:r>
              <a:rPr lang="ar-DZ" dirty="0" smtClean="0">
                <a:solidFill>
                  <a:srgbClr val="FF0000"/>
                </a:solidFill>
              </a:rPr>
              <a:t>الفرضيات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5610" y="1556792"/>
            <a:ext cx="8229600" cy="4373563"/>
          </a:xfrm>
        </p:spPr>
        <p:txBody>
          <a:bodyPr>
            <a:noAutofit/>
          </a:bodyPr>
          <a:lstStyle/>
          <a:p>
            <a:pPr marL="114300" indent="0" algn="r" rtl="1">
              <a:buNone/>
            </a:pPr>
            <a:r>
              <a:rPr lang="ar-DZ" sz="2800" dirty="0" smtClean="0"/>
              <a:t>1:كشفت </a:t>
            </a:r>
            <a:r>
              <a:rPr lang="ar-DZ" sz="2800" dirty="0"/>
              <a:t>نتائج التحليل الإحصائي عن قبول </a:t>
            </a:r>
            <a:r>
              <a:rPr lang="ar-DZ" sz="2800" dirty="0" smtClean="0"/>
              <a:t>فرضية </a:t>
            </a:r>
            <a:r>
              <a:rPr lang="ar-DZ" sz="2800" dirty="0"/>
              <a:t>العدم </a:t>
            </a:r>
            <a:r>
              <a:rPr lang="ar-DZ" sz="2800" dirty="0" smtClean="0"/>
              <a:t> </a:t>
            </a:r>
            <a:r>
              <a:rPr lang="ar-DZ" sz="2800" dirty="0" smtClean="0"/>
              <a:t>الاولى</a:t>
            </a:r>
            <a:r>
              <a:rPr lang="fr-FR" sz="2800" dirty="0" smtClean="0"/>
              <a:t> </a:t>
            </a:r>
            <a:r>
              <a:rPr lang="ar-DZ" sz="2800" dirty="0" smtClean="0"/>
              <a:t>القائلة </a:t>
            </a:r>
            <a:r>
              <a:rPr lang="ar-DZ" sz="2800" dirty="0"/>
              <a:t>[ لا يوجد علاقة ذات دلالة إحصائية </a:t>
            </a:r>
            <a:r>
              <a:rPr lang="ar-DZ" sz="3600" dirty="0"/>
              <a:t>عند</a:t>
            </a:r>
            <a:r>
              <a:rPr lang="ar-DZ" sz="2800" dirty="0"/>
              <a:t> مستوى ثقة </a:t>
            </a:r>
            <a:r>
              <a:rPr lang="ar-DZ" sz="2800" dirty="0" smtClean="0"/>
              <a:t>95 </a:t>
            </a:r>
            <a:r>
              <a:rPr lang="ar-DZ" sz="2800" dirty="0"/>
              <a:t>%بين (تقدير البرنامج) و (تعميم البرنامج)] حيث بلغت مستوى الدلالة </a:t>
            </a:r>
            <a:r>
              <a:rPr lang="ar-DZ" sz="2800" dirty="0" smtClean="0"/>
              <a:t>0,819 وذلك </a:t>
            </a:r>
            <a:r>
              <a:rPr lang="ar-DZ" sz="2800" dirty="0"/>
              <a:t>عند درجة ثقة </a:t>
            </a:r>
            <a:r>
              <a:rPr lang="ar-DZ" sz="2800" dirty="0" smtClean="0"/>
              <a:t>95% </a:t>
            </a:r>
          </a:p>
          <a:p>
            <a:pPr marL="114300" indent="0" algn="r" rtl="1">
              <a:buNone/>
            </a:pPr>
            <a:r>
              <a:rPr lang="ar-DZ" sz="2800" dirty="0" smtClean="0"/>
              <a:t>2: تشير </a:t>
            </a:r>
            <a:r>
              <a:rPr lang="ar-DZ" sz="2800" dirty="0"/>
              <a:t>نتائج التحليل إلى رفض </a:t>
            </a:r>
            <a:r>
              <a:rPr lang="ar-DZ" sz="2800" dirty="0" smtClean="0"/>
              <a:t>فرضية </a:t>
            </a:r>
            <a:r>
              <a:rPr lang="ar-DZ" sz="2800" dirty="0"/>
              <a:t>العدم </a:t>
            </a:r>
            <a:r>
              <a:rPr lang="ar-DZ" sz="2800" dirty="0" smtClean="0"/>
              <a:t>الثانية القائلة </a:t>
            </a:r>
            <a:r>
              <a:rPr lang="ar-DZ" sz="2800" dirty="0"/>
              <a:t>[لا يوجد علاقة ذات دلالة إحصائية عند مستوى ثقة </a:t>
            </a:r>
            <a:r>
              <a:rPr lang="ar-DZ" sz="2800" dirty="0" smtClean="0"/>
              <a:t>95 </a:t>
            </a:r>
            <a:r>
              <a:rPr lang="ar-DZ" sz="2800" dirty="0"/>
              <a:t>%بين (انتشار البرنامج) و (تعميم البرنامج)] وقبول </a:t>
            </a:r>
            <a:r>
              <a:rPr lang="ar-DZ" sz="2800" dirty="0" smtClean="0"/>
              <a:t>الفرضية البديلة </a:t>
            </a:r>
            <a:r>
              <a:rPr lang="ar-DZ" sz="2800" dirty="0"/>
              <a:t>(بوجود علاقة ذات دلالة إحصائية عند مستوى ثقة </a:t>
            </a:r>
            <a:r>
              <a:rPr lang="ar-DZ" sz="2800" dirty="0" smtClean="0"/>
              <a:t>95%بين </a:t>
            </a:r>
            <a:r>
              <a:rPr lang="ar-DZ" sz="2800" dirty="0"/>
              <a:t>انتشار البرنامج وتعميم البرنامج حيث بلغ مستوى المعنوية </a:t>
            </a:r>
            <a:r>
              <a:rPr lang="ar-DZ" sz="2800" dirty="0" smtClean="0"/>
              <a:t>0,01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80127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/>
              <a:t>بدراسة العلاقة بين انتشار البرنامج وتعميم البرنامج باستخدام تحليل الانحدار البسيط تبين أن هذا المتغير يفسر </a:t>
            </a:r>
            <a:r>
              <a:rPr lang="ar-DZ" dirty="0" smtClean="0"/>
              <a:t>62,8 </a:t>
            </a:r>
            <a:r>
              <a:rPr lang="ar-DZ" dirty="0"/>
              <a:t>%من تعميم البرنامج وتظهر معادلة الانحدار </a:t>
            </a:r>
            <a:r>
              <a:rPr lang="ar-DZ" dirty="0" err="1" smtClean="0"/>
              <a:t>كمايلي</a:t>
            </a:r>
            <a:r>
              <a:rPr lang="ar-DZ" dirty="0" smtClean="0"/>
              <a:t> :</a:t>
            </a:r>
          </a:p>
          <a:p>
            <a:pPr marL="114300" indent="0" algn="ctr" rtl="1">
              <a:buNone/>
            </a:pPr>
            <a:r>
              <a:rPr lang="fr-FR" sz="3200" b="1" dirty="0" smtClean="0">
                <a:solidFill>
                  <a:srgbClr val="FF0000"/>
                </a:solidFill>
              </a:rPr>
              <a:t>Y=0,223+0,856x</a:t>
            </a:r>
          </a:p>
          <a:p>
            <a:pPr marL="114300" indent="0" algn="ctr" rtl="1">
              <a:buNone/>
            </a:pPr>
            <a:endParaRPr lang="ar-DZ" sz="3200" b="1" dirty="0" smtClean="0">
              <a:solidFill>
                <a:srgbClr val="FF0000"/>
              </a:solidFill>
            </a:endParaRPr>
          </a:p>
          <a:p>
            <a:pPr marL="114300" indent="0" algn="r" rtl="1">
              <a:buNone/>
            </a:pPr>
            <a:r>
              <a:rPr lang="ar-DZ" b="1" dirty="0" smtClean="0"/>
              <a:t>قيمة اختبار </a:t>
            </a:r>
            <a:r>
              <a:rPr lang="fr-FR" b="1" dirty="0"/>
              <a:t>5.624 = </a:t>
            </a:r>
            <a:r>
              <a:rPr lang="fr-FR" b="1" dirty="0" smtClean="0"/>
              <a:t>T‐Test</a:t>
            </a:r>
            <a:endParaRPr lang="ar-DZ" b="1" dirty="0" smtClean="0"/>
          </a:p>
          <a:p>
            <a:pPr marL="114300" indent="0" algn="r" rtl="1">
              <a:buNone/>
            </a:pPr>
            <a:r>
              <a:rPr lang="ar-DZ" b="1" dirty="0" smtClean="0"/>
              <a:t>درجة الدلالة الإحصائية </a:t>
            </a:r>
            <a:r>
              <a:rPr lang="fr-FR" b="1" dirty="0"/>
              <a:t>0.000 = </a:t>
            </a:r>
            <a:r>
              <a:rPr lang="fr-FR" b="1" dirty="0" err="1"/>
              <a:t>Sig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826899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sz="4800" dirty="0" smtClean="0">
                <a:solidFill>
                  <a:srgbClr val="FF0000"/>
                </a:solidFill>
              </a:rPr>
              <a:t>النتائج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r" rtl="1">
              <a:buNone/>
            </a:pPr>
            <a:r>
              <a:rPr lang="ar-DZ" dirty="0" smtClean="0"/>
              <a:t>يمكن </a:t>
            </a:r>
            <a:r>
              <a:rPr lang="ar-DZ" dirty="0"/>
              <a:t>من خلال النتائج السابقة الإجابة على تساؤل الدراسة الأساسي (ما هي العوامل المؤثرة على تعميم البرنامج ) حيث يتضح أن انتشار البرنامج فقط </a:t>
            </a:r>
            <a:r>
              <a:rPr lang="ar-DZ" dirty="0" smtClean="0"/>
              <a:t>يمثل </a:t>
            </a:r>
            <a:r>
              <a:rPr lang="ar-DZ" dirty="0"/>
              <a:t>متغيراً هاماً في التأثير على تعميم البرنامج 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9211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الانحدار الخطي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fr-FR" sz="3200" dirty="0"/>
              <a:t> </a:t>
            </a:r>
            <a:r>
              <a:rPr lang="ar-DZ" sz="3200" dirty="0"/>
              <a:t>إ</a:t>
            </a:r>
            <a:r>
              <a:rPr lang="ar-DZ" sz="3200" dirty="0">
                <a:solidFill>
                  <a:srgbClr val="FF0000"/>
                </a:solidFill>
              </a:rPr>
              <a:t>شكالية الاستبيان: </a:t>
            </a:r>
            <a:r>
              <a:rPr lang="ar-DZ" sz="3200" dirty="0"/>
              <a:t>هل يؤثر تقدير البرنامج و انتشار البرنامج على تعميم البرنامج  ؟</a:t>
            </a:r>
            <a:endParaRPr lang="fr-FR" sz="3200" dirty="0"/>
          </a:p>
          <a:p>
            <a:pPr algn="r" rtl="1"/>
            <a:r>
              <a:rPr lang="ar-DZ" sz="3200" dirty="0">
                <a:solidFill>
                  <a:srgbClr val="FF0000"/>
                </a:solidFill>
              </a:rPr>
              <a:t>فرضيات الدراسة :</a:t>
            </a:r>
            <a:endParaRPr lang="fr-FR" sz="3200" dirty="0">
              <a:solidFill>
                <a:srgbClr val="FF0000"/>
              </a:solidFill>
            </a:endParaRPr>
          </a:p>
          <a:p>
            <a:pPr lvl="0" algn="r" rtl="1"/>
            <a:r>
              <a:rPr lang="ar-DZ" sz="3200" dirty="0"/>
              <a:t>لا توجد علاقة ذات دلالة إحصائية بين تقدير البرنامج و تعميم البرنامج عند مستوى </a:t>
            </a:r>
            <a:r>
              <a:rPr lang="ar-DZ" sz="3200" dirty="0" smtClean="0"/>
              <a:t>ثقة </a:t>
            </a:r>
            <a:r>
              <a:rPr lang="ar-DZ" sz="3200" dirty="0" smtClean="0"/>
              <a:t>95</a:t>
            </a:r>
            <a:r>
              <a:rPr lang="fr-FR" sz="3200" dirty="0"/>
              <a:t>%</a:t>
            </a:r>
          </a:p>
          <a:p>
            <a:pPr lvl="0" algn="r" rtl="1"/>
            <a:r>
              <a:rPr lang="ar-DZ" sz="3200" dirty="0"/>
              <a:t>لا توجد علاقة ذات دلالة إحصائية بين انتشار البرنامج و تعميم البرنامج عند مستوى </a:t>
            </a:r>
            <a:r>
              <a:rPr lang="ar-DZ" sz="3200" dirty="0" smtClean="0"/>
              <a:t>ثقة </a:t>
            </a:r>
            <a:r>
              <a:rPr lang="ar-DZ" sz="3200" dirty="0"/>
              <a:t>95</a:t>
            </a:r>
            <a:r>
              <a:rPr lang="fr-FR" sz="3200" dirty="0"/>
              <a:t>%</a:t>
            </a:r>
          </a:p>
          <a:p>
            <a:pPr algn="r" rtl="1"/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58513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4400" dirty="0" smtClean="0">
                <a:solidFill>
                  <a:srgbClr val="FF0000"/>
                </a:solidFill>
              </a:rPr>
              <a:t>التوصيات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128" y="1700808"/>
            <a:ext cx="82606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600" dirty="0"/>
              <a:t>نوصي بالاهتمام </a:t>
            </a:r>
            <a:r>
              <a:rPr lang="ar-DZ" sz="3600" dirty="0" smtClean="0"/>
              <a:t>بعملية </a:t>
            </a:r>
            <a:r>
              <a:rPr lang="ar-DZ" sz="3600" dirty="0"/>
              <a:t>انتشار البرنامج من حيث سهولة تكراره وزيادة شعبيته عند إقامة أي برنامج تدريبي آخر .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939012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3200" dirty="0" smtClean="0"/>
              <a:t>لدينا متغيران مستقلان  </a:t>
            </a:r>
            <a:r>
              <a:rPr lang="fr-FR" sz="3200" dirty="0" smtClean="0"/>
              <a:t>t1</a:t>
            </a:r>
            <a:r>
              <a:rPr lang="ar-DZ" sz="3200" dirty="0" smtClean="0"/>
              <a:t> و</a:t>
            </a:r>
            <a:r>
              <a:rPr lang="fr-FR" sz="3200" dirty="0" smtClean="0"/>
              <a:t> t2   </a:t>
            </a:r>
            <a:r>
              <a:rPr lang="ar-DZ" sz="3200" dirty="0" smtClean="0"/>
              <a:t>  ومتغير تابع </a:t>
            </a:r>
            <a:r>
              <a:rPr lang="fr-FR" sz="3200" dirty="0" smtClean="0"/>
              <a:t>t3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031804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08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666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4102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8964488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271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22" t="39772" r="43352" b="36003"/>
          <a:stretch/>
        </p:blipFill>
        <p:spPr bwMode="auto">
          <a:xfrm>
            <a:off x="0" y="332656"/>
            <a:ext cx="9144000" cy="3707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323528" y="4077072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800" dirty="0" smtClean="0">
                <a:solidFill>
                  <a:srgbClr val="FF0000"/>
                </a:solidFill>
              </a:rPr>
              <a:t>الجدول الاول: جدول نوع الطريقة </a:t>
            </a:r>
            <a:r>
              <a:rPr lang="ar-DZ" sz="2800" dirty="0" smtClean="0"/>
              <a:t>: وهو يبين ان طريقة المربعات الصغرى هي المتبعة في تحليل الانحدار الخطي وان المتغيرات المستقلة هي تقدير البرنامج وانتشار البرنامج و ان المتغير التابع هو تعميم البرنامج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664640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endParaRPr lang="fr-FR" dirty="0" smtClean="0"/>
          </a:p>
          <a:p>
            <a:pPr algn="r" rtl="1"/>
            <a:endParaRPr lang="fr-FR" dirty="0"/>
          </a:p>
          <a:p>
            <a:pPr algn="r" rtl="1"/>
            <a:endParaRPr lang="fr-FR" dirty="0" smtClean="0"/>
          </a:p>
          <a:p>
            <a:pPr algn="r" rtl="1"/>
            <a:endParaRPr lang="fr-FR" dirty="0"/>
          </a:p>
          <a:p>
            <a:pPr algn="r" rtl="1"/>
            <a:endParaRPr lang="fr-FR" dirty="0" smtClean="0"/>
          </a:p>
          <a:p>
            <a:pPr algn="r" rtl="1"/>
            <a:endParaRPr lang="fr-FR" dirty="0"/>
          </a:p>
          <a:p>
            <a:pPr algn="r" rtl="1"/>
            <a:r>
              <a:rPr lang="ar-DZ" sz="3000" dirty="0" smtClean="0">
                <a:solidFill>
                  <a:schemeClr val="accent2"/>
                </a:solidFill>
              </a:rPr>
              <a:t>الجدول الثاني: جدول الارتباط الخطي: </a:t>
            </a:r>
            <a:r>
              <a:rPr lang="ar-DZ" sz="3000" dirty="0" smtClean="0">
                <a:solidFill>
                  <a:schemeClr val="tx1"/>
                </a:solidFill>
              </a:rPr>
              <a:t>يبين نتيجة حساب معامل الارتباط </a:t>
            </a:r>
            <a:r>
              <a:rPr lang="fr-FR" sz="3000" dirty="0" smtClean="0">
                <a:solidFill>
                  <a:schemeClr val="tx1"/>
                </a:solidFill>
              </a:rPr>
              <a:t>R</a:t>
            </a:r>
            <a:r>
              <a:rPr lang="ar-DZ" sz="3000" dirty="0" smtClean="0">
                <a:solidFill>
                  <a:schemeClr val="tx1"/>
                </a:solidFill>
              </a:rPr>
              <a:t> ومعامل التحديد مربع قيمة معامل الارتباط </a:t>
            </a:r>
            <a:r>
              <a:rPr lang="fr-FR" sz="3000" dirty="0" smtClean="0">
                <a:solidFill>
                  <a:schemeClr val="tx1"/>
                </a:solidFill>
              </a:rPr>
              <a:t>R Square </a:t>
            </a:r>
            <a:r>
              <a:rPr lang="ar-DZ" sz="3000" dirty="0" smtClean="0">
                <a:solidFill>
                  <a:schemeClr val="tx1"/>
                </a:solidFill>
              </a:rPr>
              <a:t> ،  ومعامل الارتباط الخطي بين تقدير البرنامج وانتشار البرنامج و تعميم البرنامج هو </a:t>
            </a:r>
            <a:r>
              <a:rPr lang="fr-FR" sz="3000" dirty="0" smtClean="0">
                <a:solidFill>
                  <a:schemeClr val="tx1"/>
                </a:solidFill>
              </a:rPr>
              <a:t>0,792</a:t>
            </a:r>
            <a:r>
              <a:rPr lang="ar-DZ" sz="3000" dirty="0" smtClean="0">
                <a:solidFill>
                  <a:schemeClr val="tx1"/>
                </a:solidFill>
              </a:rPr>
              <a:t> </a:t>
            </a:r>
            <a:r>
              <a:rPr lang="ar-DZ" sz="3000" dirty="0" smtClean="0">
                <a:solidFill>
                  <a:schemeClr val="tx1"/>
                </a:solidFill>
              </a:rPr>
              <a:t>وان مدى الدقة في تقدير المتغير التابع (تعميم البرنامج ) هي 62,8</a:t>
            </a:r>
            <a:r>
              <a:rPr lang="fr-FR" sz="3000" dirty="0" smtClean="0">
                <a:solidFill>
                  <a:schemeClr val="tx1"/>
                </a:solidFill>
              </a:rPr>
              <a:t>%  </a:t>
            </a:r>
            <a:endParaRPr lang="fr-FR" sz="3000" dirty="0">
              <a:solidFill>
                <a:schemeClr val="tx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404664"/>
            <a:ext cx="843528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615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91" y="2166602"/>
            <a:ext cx="9083281" cy="46805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1520" y="764704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3200" dirty="0">
                <a:solidFill>
                  <a:srgbClr val="FF0000"/>
                </a:solidFill>
              </a:rPr>
              <a:t>الجدول الثالث ( جدول تحليل تباين خط الانحدار ) </a:t>
            </a:r>
            <a:r>
              <a:rPr lang="ar-DZ" sz="3200" dirty="0"/>
              <a:t>: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4350320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220</TotalTime>
  <Words>695</Words>
  <Application>Microsoft Office PowerPoint</Application>
  <PresentationFormat>Affichage à l'écran (4:3)</PresentationFormat>
  <Paragraphs>54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Book Antiqua</vt:lpstr>
      <vt:lpstr>Century Gothic</vt:lpstr>
      <vt:lpstr>Tahoma</vt:lpstr>
      <vt:lpstr>Times New Roman</vt:lpstr>
      <vt:lpstr>Apothicaire</vt:lpstr>
      <vt:lpstr>العمل التطبيقي رقم 05</vt:lpstr>
      <vt:lpstr>الانحدار الخطي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الجدول الرابع ( جدول المعاملات )</vt:lpstr>
      <vt:lpstr>Présentation PowerPoint</vt:lpstr>
      <vt:lpstr>Présentation PowerPoint</vt:lpstr>
      <vt:lpstr>إعادة التحليل الاحصائي</vt:lpstr>
      <vt:lpstr>Présentation PowerPoint</vt:lpstr>
      <vt:lpstr>ملخص الدراسة</vt:lpstr>
      <vt:lpstr>نتائج اختبار الفرضيات </vt:lpstr>
      <vt:lpstr>Présentation PowerPoint</vt:lpstr>
      <vt:lpstr>النتائج</vt:lpstr>
      <vt:lpstr>التوصيات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العمل التطبيقي رقم 05</dc:title>
  <dc:creator>aa</dc:creator>
  <cp:lastModifiedBy>PRO</cp:lastModifiedBy>
  <cp:revision>21</cp:revision>
  <dcterms:created xsi:type="dcterms:W3CDTF">2022-04-25T22:18:14Z</dcterms:created>
  <dcterms:modified xsi:type="dcterms:W3CDTF">2022-05-17T10:42:33Z</dcterms:modified>
</cp:coreProperties>
</file>