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8" d="100"/>
          <a:sy n="78" d="100"/>
        </p:scale>
        <p:origin x="-2274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E76C-ABC1-4C1E-BCC5-C594139F78F5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4779-B4D6-48DD-90FF-40F9DE83F9F3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E76C-ABC1-4C1E-BCC5-C594139F78F5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4779-B4D6-48DD-90FF-40F9DE83F9F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E76C-ABC1-4C1E-BCC5-C594139F78F5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4779-B4D6-48DD-90FF-40F9DE83F9F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E76C-ABC1-4C1E-BCC5-C594139F78F5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4779-B4D6-48DD-90FF-40F9DE83F9F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E76C-ABC1-4C1E-BCC5-C594139F78F5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4779-B4D6-48DD-90FF-40F9DE83F9F3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E76C-ABC1-4C1E-BCC5-C594139F78F5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4779-B4D6-48DD-90FF-40F9DE83F9F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E76C-ABC1-4C1E-BCC5-C594139F78F5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4779-B4D6-48DD-90FF-40F9DE83F9F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E76C-ABC1-4C1E-BCC5-C594139F78F5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4779-B4D6-48DD-90FF-40F9DE83F9F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E76C-ABC1-4C1E-BCC5-C594139F78F5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4779-B4D6-48DD-90FF-40F9DE83F9F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E76C-ABC1-4C1E-BCC5-C594139F78F5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4779-B4D6-48DD-90FF-40F9DE83F9F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E76C-ABC1-4C1E-BCC5-C594139F78F5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189D4779-B4D6-48DD-90FF-40F9DE83F9F3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83E76C-ABC1-4C1E-BCC5-C594139F78F5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9D4779-B4D6-48DD-90FF-40F9DE83F9F3}" type="slidenum">
              <a:rPr lang="fr-FR" smtClean="0"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85728" y="0"/>
            <a:ext cx="628889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DZ" sz="2800" b="1" dirty="0" smtClean="0">
                <a:solidFill>
                  <a:schemeClr val="tx1">
                    <a:lumMod val="95000"/>
                  </a:schemeClr>
                </a:solidFill>
              </a:rPr>
              <a:t>جامعة محمد خيضر بسكرة </a:t>
            </a:r>
          </a:p>
          <a:p>
            <a:pPr algn="ctr"/>
            <a:r>
              <a:rPr lang="ar-DZ" sz="2800" b="1" dirty="0" smtClean="0">
                <a:solidFill>
                  <a:schemeClr val="tx1">
                    <a:lumMod val="95000"/>
                  </a:schemeClr>
                </a:solidFill>
              </a:rPr>
              <a:t>كلية العلوم </a:t>
            </a:r>
            <a:r>
              <a:rPr lang="ar-DZ" sz="2800" b="1" dirty="0" err="1" smtClean="0">
                <a:solidFill>
                  <a:schemeClr val="tx1">
                    <a:lumMod val="95000"/>
                  </a:schemeClr>
                </a:solidFill>
              </a:rPr>
              <a:t>الانسانية</a:t>
            </a:r>
            <a:r>
              <a:rPr lang="ar-DZ" sz="2800" b="1" dirty="0" smtClean="0">
                <a:solidFill>
                  <a:schemeClr val="tx1">
                    <a:lumMod val="95000"/>
                  </a:schemeClr>
                </a:solidFill>
              </a:rPr>
              <a:t> والاجتماعية </a:t>
            </a:r>
          </a:p>
          <a:p>
            <a:pPr algn="ctr"/>
            <a:r>
              <a:rPr lang="ar-DZ" sz="2800" b="1" dirty="0" smtClean="0">
                <a:solidFill>
                  <a:schemeClr val="tx1">
                    <a:lumMod val="95000"/>
                  </a:schemeClr>
                </a:solidFill>
              </a:rPr>
              <a:t>قسم علم النفس </a:t>
            </a:r>
          </a:p>
          <a:p>
            <a:pPr algn="ctr"/>
            <a:endParaRPr lang="fr-FR" sz="2800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 flipH="1">
            <a:off x="1357298" y="5929322"/>
            <a:ext cx="43577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DZ" sz="2800" b="1" dirty="0" smtClean="0"/>
              <a:t>الدكتورة: </a:t>
            </a:r>
            <a:r>
              <a:rPr lang="ar-DZ" sz="2800" b="1" dirty="0" err="1" smtClean="0"/>
              <a:t>براهيمي</a:t>
            </a:r>
            <a:r>
              <a:rPr lang="ar-DZ" sz="2800" b="1" dirty="0" smtClean="0"/>
              <a:t> </a:t>
            </a:r>
            <a:r>
              <a:rPr lang="ar-DZ" sz="2800" b="1" dirty="0" err="1" smtClean="0"/>
              <a:t>اسماء</a:t>
            </a:r>
            <a:r>
              <a:rPr lang="ar-DZ" sz="2800" b="1" dirty="0" smtClean="0"/>
              <a:t> </a:t>
            </a:r>
          </a:p>
          <a:p>
            <a:pPr algn="ctr"/>
            <a:endParaRPr lang="ar-DZ" sz="2800" b="1" dirty="0" smtClean="0"/>
          </a:p>
          <a:p>
            <a:pPr algn="ctr"/>
            <a:endParaRPr lang="fr-FR" sz="2800" b="1" dirty="0"/>
          </a:p>
        </p:txBody>
      </p:sp>
      <p:sp>
        <p:nvSpPr>
          <p:cNvPr id="6" name="Parchemin horizontal 5"/>
          <p:cNvSpPr/>
          <p:nvPr/>
        </p:nvSpPr>
        <p:spPr>
          <a:xfrm>
            <a:off x="571480" y="2714612"/>
            <a:ext cx="5929354" cy="264320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 smtClean="0"/>
              <a:t>مقياس : الوقاية </a:t>
            </a:r>
            <a:r>
              <a:rPr lang="ar-DZ" sz="2800" b="1" dirty="0" err="1" smtClean="0"/>
              <a:t>والامن</a:t>
            </a:r>
            <a:r>
              <a:rPr lang="ar-DZ" sz="2800" b="1" dirty="0" smtClean="0"/>
              <a:t> في العمل</a:t>
            </a:r>
          </a:p>
          <a:p>
            <a:pPr algn="ctr"/>
            <a:r>
              <a:rPr lang="ar-DZ" sz="2800" b="1" dirty="0" smtClean="0"/>
              <a:t>سنة ثالثة عمل </a:t>
            </a:r>
            <a:r>
              <a:rPr lang="ar-DZ" sz="2800" b="1" dirty="0" err="1" smtClean="0"/>
              <a:t>وتنضيم</a:t>
            </a:r>
            <a:endParaRPr lang="ar-DZ" sz="2800" b="1" dirty="0" smtClean="0"/>
          </a:p>
          <a:p>
            <a:pPr algn="ctr"/>
            <a:r>
              <a:rPr lang="ar-DZ" sz="2800" b="1" dirty="0" smtClean="0"/>
              <a:t> </a:t>
            </a:r>
            <a:endParaRPr lang="fr-FR" sz="2800" dirty="0"/>
          </a:p>
        </p:txBody>
      </p:sp>
      <p:sp>
        <p:nvSpPr>
          <p:cNvPr id="8" name="ZoneTexte 7"/>
          <p:cNvSpPr txBox="1"/>
          <p:nvPr/>
        </p:nvSpPr>
        <p:spPr>
          <a:xfrm flipH="1">
            <a:off x="-1571660" y="8572528"/>
            <a:ext cx="6740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dirty="0" smtClean="0"/>
              <a:t>السنة الدراسية  2021/2022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èche gauche 5"/>
          <p:cNvSpPr/>
          <p:nvPr/>
        </p:nvSpPr>
        <p:spPr>
          <a:xfrm>
            <a:off x="4143380" y="0"/>
            <a:ext cx="2714620" cy="92869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4929198" y="142876"/>
            <a:ext cx="142058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sz="4400" b="1" dirty="0" smtClean="0"/>
              <a:t>مقدمة </a:t>
            </a:r>
            <a:endParaRPr lang="fr-FR" sz="4400" b="1" dirty="0"/>
          </a:p>
        </p:txBody>
      </p:sp>
      <p:sp>
        <p:nvSpPr>
          <p:cNvPr id="9" name="Parchemin vertical 8"/>
          <p:cNvSpPr/>
          <p:nvPr/>
        </p:nvSpPr>
        <p:spPr>
          <a:xfrm>
            <a:off x="0" y="2000232"/>
            <a:ext cx="6858000" cy="6000792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 flipH="1">
            <a:off x="1000108" y="3286116"/>
            <a:ext cx="492922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يعد العامل طاقة بشرية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اساسة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في العملية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الانتاجية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داخل المنظمة لذالك تعمل المنظمات بكل ما في وسعها لتدريب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الافراد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واستثمارهم  للحفاظ على صحتهم وسلامتهم من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الاخطار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التي تواجههم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اثناء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مزاولتهم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لاعمالهم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كالاصابة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بحوادث العمل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والامراض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المهنية والتي تؤول  في بعض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الاحيان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الى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فقدانهم لحياتهم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او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اصابة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بعجز كلي لذالك يعد مفهوم الوقاية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والامن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في العمل من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الامور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الاساسية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التي </a:t>
            </a:r>
            <a:r>
              <a:rPr lang="ar-DZ" sz="2400" b="1" dirty="0" err="1" smtClean="0">
                <a:solidFill>
                  <a:schemeClr val="bg1">
                    <a:lumMod val="95000"/>
                  </a:schemeClr>
                </a:solidFill>
              </a:rPr>
              <a:t>تتخدها</a:t>
            </a:r>
            <a:r>
              <a:rPr lang="ar-DZ" sz="2400" b="1" dirty="0" smtClean="0">
                <a:solidFill>
                  <a:schemeClr val="bg1">
                    <a:lumMod val="95000"/>
                  </a:schemeClr>
                </a:solidFill>
              </a:rPr>
              <a:t> المنظمات للحفاظ على صحة وسلامة العمال    </a:t>
            </a:r>
            <a:endParaRPr lang="fr-FR" sz="24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1480" y="785786"/>
            <a:ext cx="5929318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DZ" sz="2400" b="1" dirty="0"/>
              <a:t>فهرس المحتويات</a:t>
            </a:r>
          </a:p>
          <a:p>
            <a:pPr algn="r"/>
            <a:r>
              <a:rPr lang="ar-DZ" sz="2400" b="1" dirty="0"/>
              <a:t>مقدمة</a:t>
            </a:r>
          </a:p>
          <a:p>
            <a:pPr algn="r"/>
            <a:r>
              <a:rPr lang="ar-DZ" sz="2400" b="1" dirty="0"/>
              <a:t>10 مفهوم الوقاية والأمن في العمل</a:t>
            </a:r>
          </a:p>
          <a:p>
            <a:pPr algn="r"/>
            <a:r>
              <a:rPr lang="ar-DZ" sz="2400" b="1" dirty="0"/>
              <a:t>10 أهداف الوقاية والأمن في العمل</a:t>
            </a:r>
          </a:p>
          <a:p>
            <a:pPr algn="r"/>
            <a:r>
              <a:rPr lang="ar-DZ" sz="2400" b="1" dirty="0"/>
              <a:t>10 الأسس العامة في الوقاية والأمن في العمل</a:t>
            </a:r>
          </a:p>
          <a:p>
            <a:pPr algn="r"/>
            <a:r>
              <a:rPr lang="ar-DZ" sz="2400" b="1" dirty="0"/>
              <a:t>10 برامج الوقاية والأمن في العمل</a:t>
            </a:r>
          </a:p>
          <a:p>
            <a:pPr algn="r"/>
            <a:r>
              <a:rPr lang="ar-DZ" sz="2400" b="1" dirty="0"/>
              <a:t>10 تشريعات الوقاية والأمن في العمل وبعض الهيئات الوصية عنه</a:t>
            </a:r>
          </a:p>
          <a:p>
            <a:pPr algn="r"/>
            <a:r>
              <a:rPr lang="ar-DZ" sz="2400" b="1" dirty="0"/>
              <a:t>10 التدريب في مجال الوقاية والأمن في العمل</a:t>
            </a:r>
          </a:p>
          <a:p>
            <a:pPr algn="r"/>
            <a:r>
              <a:rPr lang="ar-DZ" sz="2400" b="1" dirty="0"/>
              <a:t>10 مفهوم حوادث العمل</a:t>
            </a:r>
          </a:p>
          <a:p>
            <a:pPr algn="r"/>
            <a:r>
              <a:rPr lang="ar-DZ" sz="2400" b="1" dirty="0"/>
              <a:t>10 أسباب حوادث العمل</a:t>
            </a:r>
          </a:p>
          <a:p>
            <a:pPr algn="r"/>
            <a:r>
              <a:rPr lang="ar-DZ" sz="2400" b="1" dirty="0"/>
              <a:t>10 تصنيف حوادث العمل وبعض النظريات المفسرة لها</a:t>
            </a:r>
          </a:p>
          <a:p>
            <a:pPr algn="r"/>
            <a:r>
              <a:rPr lang="ar-DZ" sz="2400" b="1" dirty="0"/>
              <a:t>01 قياس معدل، شدة وتكرار حوادث العمل واستراتيجيات الوقاية منها:</a:t>
            </a:r>
          </a:p>
          <a:p>
            <a:pPr algn="r"/>
            <a:r>
              <a:rPr lang="ar-DZ" sz="2400" b="1" dirty="0"/>
              <a:t>00 مفهوم الأمراض المهنية:</a:t>
            </a:r>
          </a:p>
          <a:p>
            <a:pPr algn="r"/>
            <a:r>
              <a:rPr lang="ar-DZ" sz="2400" b="1" dirty="0"/>
              <a:t>00 تصنيف الأمراض المهنية:</a:t>
            </a:r>
          </a:p>
          <a:p>
            <a:pPr algn="r"/>
            <a:r>
              <a:rPr lang="ar-DZ" sz="2400" b="1" dirty="0"/>
              <a:t>00 بعض العوامل المؤدية للإصابة بالأمراض المهنية:</a:t>
            </a:r>
          </a:p>
          <a:p>
            <a:pPr algn="r"/>
            <a:r>
              <a:rPr lang="ar-DZ" sz="2400" b="1" dirty="0"/>
              <a:t>00 </a:t>
            </a:r>
            <a:r>
              <a:rPr lang="ar-DZ" sz="2400" b="1" dirty="0" err="1"/>
              <a:t>استراتيجية</a:t>
            </a:r>
            <a:r>
              <a:rPr lang="ar-DZ" sz="2400" b="1" dirty="0"/>
              <a:t> الوقاية من الأمراض المهنية:</a:t>
            </a:r>
          </a:p>
          <a:p>
            <a:pPr algn="r"/>
            <a:r>
              <a:rPr lang="ar-DZ" sz="2400" b="1" dirty="0"/>
              <a:t>خاتمة</a:t>
            </a:r>
            <a:endParaRPr lang="fr-FR" sz="2400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0" y="8643966"/>
            <a:ext cx="62150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rot="5400000">
            <a:off x="321463" y="8893983"/>
            <a:ext cx="50003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214290" y="87746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dirty="0" smtClean="0"/>
              <a:t>1</a:t>
            </a:r>
            <a:endParaRPr lang="fr-FR" dirty="0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3929066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DZ" b="1" dirty="0"/>
              <a:t>[محاضرات في: مقياس الوقاية والأمن في العمل]</a:t>
            </a:r>
            <a:endParaRPr lang="fr-FR" dirty="0"/>
          </a:p>
        </p:txBody>
      </p:sp>
      <p:cxnSp>
        <p:nvCxnSpPr>
          <p:cNvPr id="16" name="Connecteur droit 15"/>
          <p:cNvCxnSpPr/>
          <p:nvPr/>
        </p:nvCxnSpPr>
        <p:spPr>
          <a:xfrm>
            <a:off x="0" y="428596"/>
            <a:ext cx="68580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/>
          <p:cNvCxnSpPr/>
          <p:nvPr/>
        </p:nvCxnSpPr>
        <p:spPr>
          <a:xfrm>
            <a:off x="0" y="8643966"/>
            <a:ext cx="62150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/>
        </p:nvCxnSpPr>
        <p:spPr>
          <a:xfrm rot="5400000">
            <a:off x="321463" y="8893983"/>
            <a:ext cx="50003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214290" y="87746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dirty="0" smtClean="0"/>
              <a:t>1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357166" y="1071538"/>
            <a:ext cx="6072206" cy="34163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/>
            <a:r>
              <a:rPr lang="ar-DZ" dirty="0" smtClean="0"/>
              <a:t>مما </a:t>
            </a:r>
            <a:r>
              <a:rPr lang="ar-DZ" dirty="0"/>
              <a:t>لاشك فيه أن المورد البشري يعتبر من بين العناصر المهمة في العملية </a:t>
            </a:r>
            <a:r>
              <a:rPr lang="ar-DZ" dirty="0" smtClean="0"/>
              <a:t>الإنتاجية داخل </a:t>
            </a:r>
            <a:r>
              <a:rPr lang="ar-DZ" dirty="0"/>
              <a:t>التنظيم، ومما لا شك فيه أيضا أن المنظمات تبذل كل ما في وسعها من خبراء </a:t>
            </a:r>
            <a:r>
              <a:rPr lang="ar-DZ" dirty="0" smtClean="0"/>
              <a:t>وأموال طائلة </a:t>
            </a:r>
            <a:r>
              <a:rPr lang="ar-DZ" dirty="0"/>
              <a:t>لاستقطاب الأفراد وتدريبهم قصد الاستثمار فيهم، كما أنها تعمل كل ما في </a:t>
            </a:r>
            <a:r>
              <a:rPr lang="ar-DZ" dirty="0" smtClean="0"/>
              <a:t>وسعها للحفاظ </a:t>
            </a:r>
            <a:r>
              <a:rPr lang="ar-DZ" dirty="0"/>
              <a:t>على صحتهم وسلامتهم من الأخطار التي تواجههم أثناء مزاولتهم </a:t>
            </a:r>
            <a:r>
              <a:rPr lang="ar-DZ" dirty="0" smtClean="0"/>
              <a:t>لأعمالهم كالإصابة بحوادث </a:t>
            </a:r>
            <a:r>
              <a:rPr lang="ar-DZ" dirty="0"/>
              <a:t>العمل، والأمراض المهنية، والتي قد تفقدهم أرواحهم في بعض الأحيان أو </a:t>
            </a:r>
            <a:r>
              <a:rPr lang="ar-DZ" dirty="0" smtClean="0"/>
              <a:t>بالعجز الكلي </a:t>
            </a:r>
            <a:r>
              <a:rPr lang="ar-DZ" dirty="0"/>
              <a:t>أحيانا أخرى .</a:t>
            </a:r>
          </a:p>
          <a:p>
            <a:pPr algn="r"/>
            <a:r>
              <a:rPr lang="ar-DZ" dirty="0"/>
              <a:t>ونظرا لأن العنصر البشري داخل التنظيم يصعب تعويضه بعد فقدانه، فقد أولت</a:t>
            </a:r>
          </a:p>
          <a:p>
            <a:pPr algn="r"/>
            <a:r>
              <a:rPr lang="ar-DZ" dirty="0"/>
              <a:t>المنظمات من خلال إدارة الموارد البشرية اهتماما كبيرا </a:t>
            </a:r>
            <a:r>
              <a:rPr lang="ar-DZ" dirty="0" err="1"/>
              <a:t>للإعتناء</a:t>
            </a:r>
            <a:r>
              <a:rPr lang="ar-DZ" dirty="0"/>
              <a:t> </a:t>
            </a:r>
            <a:r>
              <a:rPr lang="ar-DZ" dirty="0" err="1"/>
              <a:t>به</a:t>
            </a:r>
            <a:r>
              <a:rPr lang="ar-DZ" dirty="0"/>
              <a:t>، وذلك من خلال </a:t>
            </a:r>
            <a:r>
              <a:rPr lang="ar-DZ" dirty="0" smtClean="0"/>
              <a:t>عدة إجراءات </a:t>
            </a:r>
            <a:r>
              <a:rPr lang="ar-DZ" dirty="0"/>
              <a:t>وتدابير أخذتها للحد أو التقليل من الأخطار التي تواجهه أثناء مزاولته </a:t>
            </a:r>
            <a:r>
              <a:rPr lang="ar-DZ" dirty="0" smtClean="0"/>
              <a:t>لعمله، خصوصا </a:t>
            </a:r>
            <a:r>
              <a:rPr lang="ar-DZ" dirty="0"/>
              <a:t>في المؤسسات الصناعية التي هو عرضة فيها للأخطار، فكان نظام الوقاية </a:t>
            </a:r>
            <a:r>
              <a:rPr lang="ar-DZ" dirty="0" err="1" smtClean="0"/>
              <a:t>و</a:t>
            </a:r>
            <a:r>
              <a:rPr lang="ar-DZ" dirty="0" smtClean="0"/>
              <a:t> الأمن </a:t>
            </a:r>
            <a:r>
              <a:rPr lang="ar-DZ" dirty="0"/>
              <a:t>وسيلة من الوسائل والتدابير التي اتخذتها للحفاظ على صحة وسلامة العمال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5446899" y="500034"/>
            <a:ext cx="1411101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r"/>
            <a:r>
              <a:rPr lang="ar-DZ" b="1" dirty="0" smtClean="0"/>
              <a:t>مقدمة :</a:t>
            </a:r>
            <a:endParaRPr lang="ar-DZ" b="1" dirty="0"/>
          </a:p>
        </p:txBody>
      </p:sp>
      <p:sp>
        <p:nvSpPr>
          <p:cNvPr id="9" name="Rectangle 8"/>
          <p:cNvSpPr/>
          <p:nvPr/>
        </p:nvSpPr>
        <p:spPr>
          <a:xfrm>
            <a:off x="1214422" y="4643438"/>
            <a:ext cx="4500594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DZ" b="1" dirty="0"/>
              <a:t>المحاضرة رقم " 10 " مفهوم الوقاية </a:t>
            </a:r>
            <a:r>
              <a:rPr lang="ar-DZ" b="1" dirty="0" err="1"/>
              <a:t>و</a:t>
            </a:r>
            <a:r>
              <a:rPr lang="ar-DZ" b="1" dirty="0"/>
              <a:t> الأمن في العمل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285728" y="5500694"/>
            <a:ext cx="6286544" cy="23083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/>
            <a:r>
              <a:rPr lang="ar-DZ" b="1" dirty="0"/>
              <a:t>تحديد مفهوم الوقاية </a:t>
            </a:r>
            <a:r>
              <a:rPr lang="ar-DZ" b="1" dirty="0" err="1"/>
              <a:t>و</a:t>
            </a:r>
            <a:r>
              <a:rPr lang="ar-DZ" b="1" dirty="0"/>
              <a:t> الأمن في العمل </a:t>
            </a:r>
            <a:r>
              <a:rPr lang="ar-DZ" b="1" dirty="0" smtClean="0"/>
              <a:t>:</a:t>
            </a:r>
            <a:endParaRPr lang="ar-DZ" b="1" dirty="0"/>
          </a:p>
          <a:p>
            <a:pPr algn="r"/>
            <a:r>
              <a:rPr lang="ar-DZ" dirty="0"/>
              <a:t>تعددت وتنوعت </a:t>
            </a:r>
            <a:r>
              <a:rPr lang="ar-DZ" dirty="0" err="1"/>
              <a:t>تعاريف</a:t>
            </a:r>
            <a:r>
              <a:rPr lang="ar-DZ" dirty="0"/>
              <a:t> الوقاية </a:t>
            </a:r>
            <a:r>
              <a:rPr lang="ar-DZ" dirty="0" err="1"/>
              <a:t>و</a:t>
            </a:r>
            <a:r>
              <a:rPr lang="ar-DZ" dirty="0"/>
              <a:t> الأمن في العمل، واختلف رجال الإدارة والباحثون</a:t>
            </a:r>
          </a:p>
          <a:p>
            <a:pPr algn="r"/>
            <a:r>
              <a:rPr lang="ar-DZ" dirty="0"/>
              <a:t>والمهتمون </a:t>
            </a:r>
            <a:r>
              <a:rPr lang="ar-DZ" dirty="0" err="1"/>
              <a:t>به</a:t>
            </a:r>
            <a:r>
              <a:rPr lang="ar-DZ" dirty="0"/>
              <a:t>، في تحديد تعريف شامل وموحد فيما بينهم .</a:t>
            </a:r>
          </a:p>
          <a:p>
            <a:pPr algn="r"/>
            <a:r>
              <a:rPr lang="ar-DZ" dirty="0"/>
              <a:t>فقد عرفه البعض على أنه : "تحقيق سلامة العمال من النواحي الصحية والنفسية،</a:t>
            </a:r>
          </a:p>
          <a:p>
            <a:pPr algn="r"/>
            <a:r>
              <a:rPr lang="ar-DZ" b="1" dirty="0"/>
              <a:t>(</a:t>
            </a:r>
            <a:r>
              <a:rPr lang="ar-DZ" b="1" dirty="0" smtClean="0"/>
              <a:t> </a:t>
            </a:r>
            <a:r>
              <a:rPr lang="ar-DZ" b="1" dirty="0"/>
              <a:t>ووقايتهم من أخطار المهنة " </a:t>
            </a:r>
            <a:r>
              <a:rPr lang="ar-DZ" b="1" dirty="0" smtClean="0"/>
              <a:t>.)</a:t>
            </a:r>
            <a:endParaRPr lang="ar-DZ" b="1" dirty="0"/>
          </a:p>
          <a:p>
            <a:pPr algn="r"/>
            <a:r>
              <a:rPr lang="ar-DZ" dirty="0"/>
              <a:t>يتضح من خلال هذا التعريف أنه يشتمل على جانبين مهمين في تحقيق السلامة </a:t>
            </a:r>
            <a:r>
              <a:rPr lang="ar-DZ" dirty="0" smtClean="0"/>
              <a:t>الجسدية والنفسية</a:t>
            </a:r>
            <a:r>
              <a:rPr lang="ar-DZ" dirty="0"/>
              <a:t>، إضافة إلى أنه جمع بين حوادث العمل، والأمراض المهنية، إلا أنه أهمل </a:t>
            </a:r>
            <a:r>
              <a:rPr lang="ar-DZ" dirty="0" smtClean="0"/>
              <a:t>كيفية تحقيق </a:t>
            </a:r>
            <a:r>
              <a:rPr lang="ar-DZ" dirty="0"/>
              <a:t>هذه السلامة ومن </a:t>
            </a:r>
            <a:r>
              <a:rPr lang="ar-DZ" dirty="0" err="1"/>
              <a:t>المسؤول</a:t>
            </a:r>
            <a:r>
              <a:rPr lang="ar-DZ" dirty="0"/>
              <a:t> عنها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3929066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DZ" b="1" dirty="0"/>
              <a:t>[محاضرات في: مقياس الوقاية والأمن في العمل]</a:t>
            </a:r>
            <a:endParaRPr lang="fr-FR" dirty="0"/>
          </a:p>
        </p:txBody>
      </p:sp>
      <p:cxnSp>
        <p:nvCxnSpPr>
          <p:cNvPr id="13" name="Connecteur droit 12"/>
          <p:cNvCxnSpPr/>
          <p:nvPr/>
        </p:nvCxnSpPr>
        <p:spPr>
          <a:xfrm>
            <a:off x="0" y="428596"/>
            <a:ext cx="6215082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8604" y="642910"/>
            <a:ext cx="5929354" cy="784830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DZ" dirty="0"/>
              <a:t>وقد عرفه البعض الآخر على أنه : " </a:t>
            </a:r>
            <a:r>
              <a:rPr lang="ar-DZ" dirty="0" err="1"/>
              <a:t>سياجات</a:t>
            </a:r>
            <a:r>
              <a:rPr lang="ar-DZ" dirty="0"/>
              <a:t> أمان، واحتياطات الرعاية لمنع </a:t>
            </a:r>
            <a:r>
              <a:rPr lang="ar-DZ" dirty="0" smtClean="0"/>
              <a:t>وقوع الحوادث </a:t>
            </a:r>
            <a:r>
              <a:rPr lang="ar-DZ" dirty="0" err="1"/>
              <a:t>والاصابات</a:t>
            </a:r>
            <a:r>
              <a:rPr lang="ar-DZ" dirty="0"/>
              <a:t>، والتي لم يعد هناك شك في أنها خسائر تلافيها لما </a:t>
            </a:r>
            <a:r>
              <a:rPr lang="ar-DZ" dirty="0" err="1"/>
              <a:t>تضبفه</a:t>
            </a:r>
            <a:r>
              <a:rPr lang="ar-DZ" dirty="0"/>
              <a:t> من </a:t>
            </a:r>
            <a:r>
              <a:rPr lang="ar-DZ" dirty="0" smtClean="0"/>
              <a:t>أعباء على </a:t>
            </a:r>
            <a:r>
              <a:rPr lang="ar-DZ" dirty="0"/>
              <a:t>نفقات </a:t>
            </a:r>
            <a:r>
              <a:rPr lang="ar-DZ" dirty="0" err="1"/>
              <a:t>الانتاج</a:t>
            </a:r>
            <a:r>
              <a:rPr lang="ar-DZ" dirty="0"/>
              <a:t>، التي يجب الحد منها، ولما تسببه من فقدان بعض العمال المهرة </a:t>
            </a:r>
            <a:r>
              <a:rPr lang="ar-DZ" dirty="0" smtClean="0"/>
              <a:t>المدربين إن </a:t>
            </a:r>
            <a:r>
              <a:rPr lang="ar-DZ" dirty="0"/>
              <a:t>هذا التعريف يعتبر الوقاية </a:t>
            </a:r>
            <a:r>
              <a:rPr lang="ar-DZ" dirty="0" err="1"/>
              <a:t>و</a:t>
            </a:r>
            <a:r>
              <a:rPr lang="ar-DZ" dirty="0"/>
              <a:t> الأمن في العمل بمثابة سياج أمان واحتياط وقائي </a:t>
            </a:r>
            <a:r>
              <a:rPr lang="ar-DZ" dirty="0" smtClean="0"/>
              <a:t>وضع بقصد </a:t>
            </a:r>
            <a:r>
              <a:rPr lang="ar-DZ" dirty="0"/>
              <a:t>المحافظة على عناصر </a:t>
            </a:r>
            <a:r>
              <a:rPr lang="ar-DZ" dirty="0" err="1"/>
              <a:t>الانتاج</a:t>
            </a:r>
            <a:r>
              <a:rPr lang="ar-DZ" dirty="0"/>
              <a:t> من خلال تجنب الوقوع في الحوادث إلا أنه لم </a:t>
            </a:r>
            <a:r>
              <a:rPr lang="ar-DZ" dirty="0" smtClean="0"/>
              <a:t>يحدد بوضوح </a:t>
            </a:r>
            <a:r>
              <a:rPr lang="ar-DZ" dirty="0"/>
              <a:t>الوسائل الضرورية للوقاية والمجنبة للحوادث، إضافة إلى أنه لم يتطرق </a:t>
            </a:r>
            <a:r>
              <a:rPr lang="ar-DZ" dirty="0" err="1" smtClean="0"/>
              <a:t>المسؤولين</a:t>
            </a:r>
            <a:r>
              <a:rPr lang="ar-DZ" dirty="0" smtClean="0"/>
              <a:t> عن </a:t>
            </a:r>
            <a:r>
              <a:rPr lang="ar-DZ" dirty="0"/>
              <a:t>ذلك </a:t>
            </a:r>
            <a:r>
              <a:rPr lang="ar-DZ" dirty="0" smtClean="0"/>
              <a:t>. كما </a:t>
            </a:r>
            <a:r>
              <a:rPr lang="ar-DZ" dirty="0"/>
              <a:t>قد عرفه البعض على أنه : " توفير ما يلزم من الشروط والمواصفات </a:t>
            </a:r>
            <a:r>
              <a:rPr lang="ar-DZ" dirty="0" smtClean="0"/>
              <a:t>والإجراءات التنظيمية </a:t>
            </a:r>
            <a:r>
              <a:rPr lang="ar-DZ" dirty="0"/>
              <a:t>في بيئة العمل، لجعلها مأمونة وصحية، بمعنى أنه لا تقع فيها حوادث، ولا </a:t>
            </a:r>
            <a:r>
              <a:rPr lang="ar-DZ" dirty="0" smtClean="0"/>
              <a:t>تنشأ يتبين </a:t>
            </a:r>
            <a:r>
              <a:rPr lang="ar-DZ" dirty="0"/>
              <a:t>من خلال هذا التعريف أن الوقاية </a:t>
            </a:r>
            <a:r>
              <a:rPr lang="ar-DZ" dirty="0" err="1"/>
              <a:t>و</a:t>
            </a:r>
            <a:r>
              <a:rPr lang="ar-DZ" dirty="0"/>
              <a:t> </a:t>
            </a:r>
            <a:r>
              <a:rPr lang="ar-DZ" dirty="0" err="1"/>
              <a:t>الامن</a:t>
            </a:r>
            <a:r>
              <a:rPr lang="ar-DZ" dirty="0"/>
              <a:t> في العمل ينحصر في جملة من </a:t>
            </a:r>
            <a:r>
              <a:rPr lang="ar-DZ" dirty="0" smtClean="0"/>
              <a:t>الشروط الفنية </a:t>
            </a:r>
            <a:r>
              <a:rPr lang="ar-DZ" dirty="0"/>
              <a:t>والمواصفات التنظيمية المرتبطة بجو العمل، والهادف إنه إذا أخذنا بهذا التعريف فإننا نعتبر أن حوادث العمل ترجع إلى أسباب آلية في</a:t>
            </a:r>
          </a:p>
          <a:p>
            <a:pPr algn="r"/>
            <a:r>
              <a:rPr lang="ar-DZ" dirty="0"/>
              <a:t>مجملها، إلا أن الدراسات </a:t>
            </a:r>
            <a:r>
              <a:rPr lang="ar-DZ" dirty="0" err="1"/>
              <a:t>إثبتت</a:t>
            </a:r>
            <a:r>
              <a:rPr lang="ar-DZ" dirty="0"/>
              <a:t> أن أسباب حوادث العمل قد ترجع إلى عوامل إنسانية، كما</a:t>
            </a:r>
          </a:p>
          <a:p>
            <a:pPr algn="r"/>
            <a:r>
              <a:rPr lang="ar-DZ" dirty="0"/>
              <a:t>أن هذا التعريف يحصر مسؤولية الأمن الصناعي على القائمون بالتنظيم فقط، </a:t>
            </a:r>
            <a:r>
              <a:rPr lang="ar-DZ" dirty="0" smtClean="0"/>
              <a:t>وأهمل أطراف </a:t>
            </a:r>
            <a:r>
              <a:rPr lang="ar-DZ" dirty="0"/>
              <a:t>أخرى منها : مهندس الأمن الصناعي، أخصائي العمل والتنظيم ... والذين لهم </a:t>
            </a:r>
            <a:r>
              <a:rPr lang="ar-DZ" dirty="0" smtClean="0"/>
              <a:t>أدوار مهمة </a:t>
            </a:r>
            <a:r>
              <a:rPr lang="ar-DZ" dirty="0"/>
              <a:t>في </a:t>
            </a:r>
            <a:r>
              <a:rPr lang="ar-DZ" dirty="0" err="1"/>
              <a:t>نجاعة</a:t>
            </a:r>
            <a:r>
              <a:rPr lang="ar-DZ" dirty="0"/>
              <a:t> وفاعلية </a:t>
            </a:r>
            <a:r>
              <a:rPr lang="ar-DZ" dirty="0" err="1"/>
              <a:t>هاته</a:t>
            </a:r>
            <a:r>
              <a:rPr lang="ar-DZ" dirty="0"/>
              <a:t> الأخيرة </a:t>
            </a:r>
            <a:r>
              <a:rPr lang="ar-DZ" dirty="0" smtClean="0"/>
              <a:t>. إضافة </a:t>
            </a:r>
            <a:r>
              <a:rPr lang="ar-DZ" dirty="0"/>
              <a:t>إلى </a:t>
            </a:r>
            <a:r>
              <a:rPr lang="ar-DZ" dirty="0" err="1"/>
              <a:t>التعاريف</a:t>
            </a:r>
            <a:r>
              <a:rPr lang="ar-DZ" dirty="0"/>
              <a:t> السابقة للوقاية </a:t>
            </a:r>
            <a:r>
              <a:rPr lang="ar-DZ" dirty="0" err="1"/>
              <a:t>و</a:t>
            </a:r>
            <a:r>
              <a:rPr lang="ar-DZ" dirty="0"/>
              <a:t> الأمن في العمل هناك محاولات عديدة من طرف</a:t>
            </a:r>
          </a:p>
          <a:p>
            <a:pPr algn="r"/>
            <a:r>
              <a:rPr lang="ar-DZ" dirty="0"/>
              <a:t>الباحثين والكتاب لتحديد تعريف شامل وموحد للوقاية </a:t>
            </a:r>
            <a:r>
              <a:rPr lang="ar-DZ" dirty="0" err="1"/>
              <a:t>و</a:t>
            </a:r>
            <a:r>
              <a:rPr lang="ar-DZ" dirty="0"/>
              <a:t> الأمن في العمل، ومن بين </a:t>
            </a:r>
            <a:r>
              <a:rPr lang="ar-DZ" dirty="0" smtClean="0"/>
              <a:t>تلك المحاولات </a:t>
            </a:r>
            <a:r>
              <a:rPr lang="ar-DZ" dirty="0"/>
              <a:t>نذكر : تعريف محمد عبد السميع علي والذي عرفه على أنه : " تحقيق سلامة</a:t>
            </a:r>
          </a:p>
          <a:p>
            <a:pPr algn="r"/>
            <a:r>
              <a:rPr lang="ar-DZ" dirty="0"/>
              <a:t>العمال من النواحي الصحية والنفسية، ورقابتهم من الأخطار المهنية " .</a:t>
            </a:r>
          </a:p>
          <a:p>
            <a:pPr algn="r"/>
            <a:r>
              <a:rPr lang="ar-DZ" dirty="0"/>
              <a:t>كما نذكر تعريف </a:t>
            </a:r>
            <a:r>
              <a:rPr lang="ar-DZ" dirty="0" err="1"/>
              <a:t>رستم</a:t>
            </a:r>
            <a:r>
              <a:rPr lang="ar-DZ" dirty="0"/>
              <a:t> لطفي والذي عرفه : " على أنه إجراء يتخذ لمنع والتقليل </a:t>
            </a:r>
            <a:r>
              <a:rPr lang="ar-DZ" dirty="0" smtClean="0"/>
              <a:t>من حوادث </a:t>
            </a:r>
            <a:r>
              <a:rPr lang="ar-DZ" dirty="0"/>
              <a:t>العمل، والأمراض المهنية، وتقديم وسائل الوقاية والإسعاف والعلاج، مع </a:t>
            </a:r>
            <a:r>
              <a:rPr lang="ar-DZ" dirty="0" smtClean="0"/>
              <a:t>توفير</a:t>
            </a:r>
            <a:r>
              <a:rPr lang="ar-DZ" b="1" dirty="0" smtClean="0"/>
              <a:t> </a:t>
            </a:r>
            <a:r>
              <a:rPr lang="ar-DZ" dirty="0" smtClean="0"/>
              <a:t>إضافة </a:t>
            </a:r>
            <a:r>
              <a:rPr lang="ar-DZ" dirty="0"/>
              <a:t>إلى ذلك فقد عرفه يوسف جحيم الطائي وآخرون بأنه : " عبارة عن توفير </a:t>
            </a:r>
            <a:r>
              <a:rPr lang="ar-DZ" dirty="0" smtClean="0"/>
              <a:t>بيئة آمنة </a:t>
            </a:r>
            <a:r>
              <a:rPr lang="ar-DZ" dirty="0"/>
              <a:t>وخالية من العوامل التي تؤدي إلى أسباب الخطر الذي يتعرض له الأفراد العاملين </a:t>
            </a:r>
            <a:r>
              <a:rPr lang="ar-DZ" dirty="0" err="1" smtClean="0"/>
              <a:t>فيلجهله</a:t>
            </a:r>
            <a:r>
              <a:rPr lang="ar-DZ" dirty="0" smtClean="0"/>
              <a:t> أكثر أمانا .</a:t>
            </a:r>
            <a:endParaRPr lang="fr-FR" dirty="0"/>
          </a:p>
        </p:txBody>
      </p:sp>
      <p:cxnSp>
        <p:nvCxnSpPr>
          <p:cNvPr id="5" name="Connecteur droit 4"/>
          <p:cNvCxnSpPr/>
          <p:nvPr/>
        </p:nvCxnSpPr>
        <p:spPr>
          <a:xfrm>
            <a:off x="0" y="864396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 rot="5400000">
            <a:off x="321463" y="8893983"/>
            <a:ext cx="50003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214290" y="87746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dirty="0"/>
              <a:t>2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3929066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DZ" b="1" dirty="0"/>
              <a:t>[محاضرات في: مقياس الوقاية والأمن في العمل]</a:t>
            </a:r>
            <a:endParaRPr lang="fr-FR" dirty="0"/>
          </a:p>
        </p:txBody>
      </p:sp>
      <p:cxnSp>
        <p:nvCxnSpPr>
          <p:cNvPr id="9" name="Connecteur droit 8"/>
          <p:cNvCxnSpPr/>
          <p:nvPr/>
        </p:nvCxnSpPr>
        <p:spPr>
          <a:xfrm>
            <a:off x="0" y="428596"/>
            <a:ext cx="6215082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4356" y="2143108"/>
            <a:ext cx="5572152" cy="369331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/>
            <a:r>
              <a:rPr lang="ar-DZ" dirty="0"/>
              <a:t>عموما ومن خلال ما سبق ذكره نجد الاختلافات واضحة بين أصحاب </a:t>
            </a:r>
            <a:r>
              <a:rPr lang="ar-DZ" dirty="0" err="1"/>
              <a:t>التعاريف</a:t>
            </a:r>
            <a:r>
              <a:rPr lang="ar-DZ" dirty="0"/>
              <a:t> </a:t>
            </a:r>
            <a:r>
              <a:rPr lang="ar-DZ" dirty="0" smtClean="0"/>
              <a:t>السابقة للوقاية </a:t>
            </a:r>
            <a:r>
              <a:rPr lang="ar-DZ" dirty="0"/>
              <a:t>و الأمن في العمل، وذلك مرده إما التركيز على جانب من جوانب الوقاية </a:t>
            </a:r>
            <a:r>
              <a:rPr lang="ar-DZ" dirty="0" err="1"/>
              <a:t>و</a:t>
            </a:r>
            <a:r>
              <a:rPr lang="ar-DZ" dirty="0"/>
              <a:t> </a:t>
            </a:r>
            <a:r>
              <a:rPr lang="ar-DZ" dirty="0" smtClean="0"/>
              <a:t>الأمن في </a:t>
            </a:r>
            <a:r>
              <a:rPr lang="ar-DZ" dirty="0"/>
              <a:t>العمل دون آخر، وإما إلى اختلافات السياسة الاقتصادية، إضافة إلى تعدد </a:t>
            </a:r>
            <a:r>
              <a:rPr lang="ar-DZ" dirty="0" smtClean="0"/>
              <a:t>الفروع والتخصصات </a:t>
            </a:r>
            <a:r>
              <a:rPr lang="ar-DZ" dirty="0"/>
              <a:t>العلمية والتي تنظر إلى الوقاية </a:t>
            </a:r>
            <a:r>
              <a:rPr lang="ar-DZ" dirty="0" err="1"/>
              <a:t>و</a:t>
            </a:r>
            <a:r>
              <a:rPr lang="ar-DZ" dirty="0"/>
              <a:t> الأمن في العمل من زاويتها الخاصة </a:t>
            </a:r>
            <a:r>
              <a:rPr lang="ar-DZ" dirty="0" smtClean="0"/>
              <a:t>  وبشكل </a:t>
            </a:r>
            <a:r>
              <a:rPr lang="ar-DZ" dirty="0"/>
              <a:t>عام ومن خلال ما اتضح من </a:t>
            </a:r>
            <a:r>
              <a:rPr lang="ar-DZ" dirty="0" err="1"/>
              <a:t>التعاريف</a:t>
            </a:r>
            <a:r>
              <a:rPr lang="ar-DZ" dirty="0"/>
              <a:t> السابقة حول الوقاية </a:t>
            </a:r>
            <a:r>
              <a:rPr lang="ar-DZ" dirty="0" err="1"/>
              <a:t>و</a:t>
            </a:r>
            <a:r>
              <a:rPr lang="ar-DZ" dirty="0"/>
              <a:t> الأمن في </a:t>
            </a:r>
            <a:r>
              <a:rPr lang="ar-DZ" dirty="0" smtClean="0"/>
              <a:t>العمل ومن </a:t>
            </a:r>
            <a:r>
              <a:rPr lang="ar-DZ" dirty="0"/>
              <a:t>خلال النقائص التي وردت في كل واحدة منها يمكن بلورة تعريف للوقاية </a:t>
            </a:r>
            <a:r>
              <a:rPr lang="ar-DZ" dirty="0" err="1"/>
              <a:t>و</a:t>
            </a:r>
            <a:r>
              <a:rPr lang="ar-DZ" dirty="0"/>
              <a:t> الأمن </a:t>
            </a:r>
            <a:r>
              <a:rPr lang="ar-DZ" dirty="0" smtClean="0"/>
              <a:t>في العمل </a:t>
            </a:r>
            <a:r>
              <a:rPr lang="ar-DZ" dirty="0"/>
              <a:t>كما يلي :</a:t>
            </a:r>
          </a:p>
          <a:p>
            <a:pPr algn="r"/>
            <a:r>
              <a:rPr lang="ar-DZ" dirty="0"/>
              <a:t>الوقاية </a:t>
            </a:r>
            <a:r>
              <a:rPr lang="ar-DZ" dirty="0" err="1"/>
              <a:t>و</a:t>
            </a:r>
            <a:r>
              <a:rPr lang="ar-DZ" dirty="0"/>
              <a:t> الأمن في العمل يعني : " مجموعة الإجراءات والتدابير الوقائية، وكذا </a:t>
            </a:r>
            <a:r>
              <a:rPr lang="ar-DZ" dirty="0" smtClean="0"/>
              <a:t>مجموعة الوسائل </a:t>
            </a:r>
            <a:r>
              <a:rPr lang="ar-DZ" dirty="0"/>
              <a:t>التي تتخذها إدارة المنظمة بمشاركة العاملين فيها وتحفيزهم على </a:t>
            </a:r>
            <a:r>
              <a:rPr lang="ar-DZ" dirty="0" smtClean="0"/>
              <a:t>تطبيقها واستخدامها </a:t>
            </a:r>
            <a:r>
              <a:rPr lang="ar-DZ" dirty="0"/>
              <a:t>بغية توفير ظروف عمل تضمن الصحة السلامة وتجنب وقوع حوادث </a:t>
            </a:r>
            <a:r>
              <a:rPr lang="ar-DZ" dirty="0" smtClean="0"/>
              <a:t>وأمراض مهنية </a:t>
            </a:r>
            <a:r>
              <a:rPr lang="ar-DZ" dirty="0"/>
              <a:t>قد تكون عبء ثقيل فيما بعد على المنظمة وما فيها "</a:t>
            </a:r>
            <a:endParaRPr lang="fr-FR" dirty="0"/>
          </a:p>
        </p:txBody>
      </p:sp>
      <p:cxnSp>
        <p:nvCxnSpPr>
          <p:cNvPr id="5" name="Connecteur droit 4"/>
          <p:cNvCxnSpPr/>
          <p:nvPr/>
        </p:nvCxnSpPr>
        <p:spPr>
          <a:xfrm>
            <a:off x="0" y="8643966"/>
            <a:ext cx="62150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 rot="5400000">
            <a:off x="321463" y="8893983"/>
            <a:ext cx="50003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214290" y="87746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dirty="0" smtClean="0"/>
              <a:t>3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3929066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DZ" b="1" dirty="0"/>
              <a:t>[محاضرات في: مقياس الوقاية والأمن في العمل]</a:t>
            </a:r>
            <a:endParaRPr lang="fr-FR" dirty="0"/>
          </a:p>
        </p:txBody>
      </p:sp>
      <p:cxnSp>
        <p:nvCxnSpPr>
          <p:cNvPr id="9" name="Connecteur droit 8"/>
          <p:cNvCxnSpPr/>
          <p:nvPr/>
        </p:nvCxnSpPr>
        <p:spPr>
          <a:xfrm>
            <a:off x="0" y="428596"/>
            <a:ext cx="6215082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70</TotalTime>
  <Words>973</Words>
  <Application>Microsoft Office PowerPoint</Application>
  <PresentationFormat>Affichage à l'écran (4:3)</PresentationFormat>
  <Paragraphs>54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Débit</vt:lpstr>
      <vt:lpstr>Diapositive 1</vt:lpstr>
      <vt:lpstr>Diapositive 2</vt:lpstr>
      <vt:lpstr>Diapositive 3</vt:lpstr>
      <vt:lpstr>Diapositive 4</vt:lpstr>
      <vt:lpstr>Diapositive 5</vt:lpstr>
      <vt:lpstr>Diapositive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SAMSUNG</dc:creator>
  <cp:lastModifiedBy>SAMSUNG</cp:lastModifiedBy>
  <cp:revision>5</cp:revision>
  <dcterms:created xsi:type="dcterms:W3CDTF">2021-10-25T14:06:20Z</dcterms:created>
  <dcterms:modified xsi:type="dcterms:W3CDTF">2021-10-25T15:17:12Z</dcterms:modified>
</cp:coreProperties>
</file>