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80" r:id="rId2"/>
    <p:sldId id="257" r:id="rId3"/>
    <p:sldId id="276" r:id="rId4"/>
    <p:sldId id="282" r:id="rId5"/>
    <p:sldId id="284" r:id="rId6"/>
    <p:sldId id="283" r:id="rId7"/>
    <p:sldId id="271" r:id="rId8"/>
    <p:sldId id="262" r:id="rId9"/>
    <p:sldId id="277" r:id="rId10"/>
    <p:sldId id="263" r:id="rId11"/>
    <p:sldId id="285" r:id="rId12"/>
    <p:sldId id="259" r:id="rId13"/>
    <p:sldId id="288" r:id="rId14"/>
    <p:sldId id="260" r:id="rId15"/>
    <p:sldId id="264" r:id="rId16"/>
    <p:sldId id="286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1" d="100"/>
          <a:sy n="71" d="100"/>
        </p:scale>
        <p:origin x="-12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F49D5D4-7330-4695-9300-DF25CA54D0A4}" type="datetimeFigureOut">
              <a:rPr lang="ar-DZ" smtClean="0"/>
              <a:pPr/>
              <a:t>29-04-1443</a:t>
            </a:fld>
            <a:endParaRPr lang="a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DZ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9B2034-35B7-4C46-B040-3269588B12AE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304097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900D-4F6D-48C3-ACD0-F69825FD8E68}" type="datetimeFigureOut">
              <a:rPr lang="ar-DZ" smtClean="0"/>
              <a:pPr/>
              <a:t>29-04-1443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E2B-2D4F-45BC-B378-C967CCEEA63E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900D-4F6D-48C3-ACD0-F69825FD8E68}" type="datetimeFigureOut">
              <a:rPr lang="ar-DZ" smtClean="0"/>
              <a:pPr/>
              <a:t>29-04-1443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E2B-2D4F-45BC-B378-C967CCEEA63E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900D-4F6D-48C3-ACD0-F69825FD8E68}" type="datetimeFigureOut">
              <a:rPr lang="ar-DZ" smtClean="0"/>
              <a:pPr/>
              <a:t>29-04-1443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E2B-2D4F-45BC-B378-C967CCEEA63E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900D-4F6D-48C3-ACD0-F69825FD8E68}" type="datetimeFigureOut">
              <a:rPr lang="ar-DZ" smtClean="0"/>
              <a:pPr/>
              <a:t>29-04-1443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E2B-2D4F-45BC-B378-C967CCEEA63E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900D-4F6D-48C3-ACD0-F69825FD8E68}" type="datetimeFigureOut">
              <a:rPr lang="ar-DZ" smtClean="0"/>
              <a:pPr/>
              <a:t>29-04-1443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E2B-2D4F-45BC-B378-C967CCEEA63E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900D-4F6D-48C3-ACD0-F69825FD8E68}" type="datetimeFigureOut">
              <a:rPr lang="ar-DZ" smtClean="0"/>
              <a:pPr/>
              <a:t>29-04-1443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E2B-2D4F-45BC-B378-C967CCEEA63E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900D-4F6D-48C3-ACD0-F69825FD8E68}" type="datetimeFigureOut">
              <a:rPr lang="ar-DZ" smtClean="0"/>
              <a:pPr/>
              <a:t>29-04-1443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E2B-2D4F-45BC-B378-C967CCEEA63E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900D-4F6D-48C3-ACD0-F69825FD8E68}" type="datetimeFigureOut">
              <a:rPr lang="ar-DZ" smtClean="0"/>
              <a:pPr/>
              <a:t>29-04-1443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E2B-2D4F-45BC-B378-C967CCEEA63E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900D-4F6D-48C3-ACD0-F69825FD8E68}" type="datetimeFigureOut">
              <a:rPr lang="ar-DZ" smtClean="0"/>
              <a:pPr/>
              <a:t>29-04-1443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E2B-2D4F-45BC-B378-C967CCEEA63E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900D-4F6D-48C3-ACD0-F69825FD8E68}" type="datetimeFigureOut">
              <a:rPr lang="ar-DZ" smtClean="0"/>
              <a:pPr/>
              <a:t>29-04-1443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E2B-2D4F-45BC-B378-C967CCEEA63E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900D-4F6D-48C3-ACD0-F69825FD8E68}" type="datetimeFigureOut">
              <a:rPr lang="ar-DZ" smtClean="0"/>
              <a:pPr/>
              <a:t>29-04-1443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E2B-2D4F-45BC-B378-C967CCEEA63E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3900D-4F6D-48C3-ACD0-F69825FD8E68}" type="datetimeFigureOut">
              <a:rPr lang="ar-DZ" smtClean="0"/>
              <a:pPr/>
              <a:t>29-04-1443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3FE2B-2D4F-45BC-B378-C967CCEEA63E}" type="slidenum">
              <a:rPr lang="ar-DZ" smtClean="0"/>
              <a:pPr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Prot%C3%A9ine" TargetMode="External"/><Relationship Id="rId2" Type="http://schemas.openxmlformats.org/officeDocument/2006/relationships/hyperlink" Target="https://fr.wikipedia.org/wiki/Acide_d%C3%A9soxyribonucl%C3%A9iqu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wikipedia.org/wiki/Nucl%C3%A9osome" TargetMode="External"/><Relationship Id="rId4" Type="http://schemas.openxmlformats.org/officeDocument/2006/relationships/hyperlink" Target="https://fr.wikipedia.org/wiki/Histon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5184576" cy="1368152"/>
          </a:xfrm>
        </p:spPr>
        <p:txBody>
          <a:bodyPr>
            <a:noAutofit/>
          </a:bodyPr>
          <a:lstStyle/>
          <a:p>
            <a:pPr rtl="0"/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Chromatine, chromosomes et noyau cellulaire</a:t>
            </a:r>
            <a:endParaRPr lang="ar-D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9676" y="2996952"/>
            <a:ext cx="654217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5400" b="1" dirty="0" err="1" smtClean="0">
                <a:solidFill>
                  <a:srgbClr val="FF0000"/>
                </a:solidFill>
              </a:rPr>
              <a:t>الكروماتين</a:t>
            </a:r>
            <a:r>
              <a:rPr lang="ar-DZ" sz="5400" b="1" dirty="0" smtClean="0">
                <a:solidFill>
                  <a:srgbClr val="FF0000"/>
                </a:solidFill>
              </a:rPr>
              <a:t> </a:t>
            </a:r>
            <a:r>
              <a:rPr lang="ar-DZ" sz="5400" b="1" dirty="0" err="1" smtClean="0">
                <a:solidFill>
                  <a:srgbClr val="FF0000"/>
                </a:solidFill>
              </a:rPr>
              <a:t>والكروموزومات</a:t>
            </a:r>
            <a:r>
              <a:rPr lang="ar-DZ" sz="5400" b="1" dirty="0" smtClean="0">
                <a:solidFill>
                  <a:srgbClr val="FF0000"/>
                </a:solidFill>
              </a:rPr>
              <a:t> </a:t>
            </a:r>
            <a:endParaRPr lang="fr-FR" sz="5400" b="1" dirty="0" smtClean="0">
              <a:solidFill>
                <a:srgbClr val="FF0000"/>
              </a:solidFill>
            </a:endParaRPr>
          </a:p>
          <a:p>
            <a:pPr algn="ctr"/>
            <a:r>
              <a:rPr lang="ar-DZ" sz="5400" b="1" dirty="0" smtClean="0">
                <a:solidFill>
                  <a:srgbClr val="FF0000"/>
                </a:solidFill>
              </a:rPr>
              <a:t>ونواة الخلية</a:t>
            </a:r>
            <a:endParaRPr lang="fr-FR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9961" r="13258" b="3381"/>
          <a:stretch>
            <a:fillRect/>
          </a:stretch>
        </p:blipFill>
        <p:spPr bwMode="auto">
          <a:xfrm>
            <a:off x="251520" y="472606"/>
            <a:ext cx="8208912" cy="60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5218" t="50439" r="17023" b="9203"/>
          <a:stretch>
            <a:fillRect/>
          </a:stretch>
        </p:blipFill>
        <p:spPr bwMode="auto">
          <a:xfrm>
            <a:off x="5700246" y="3068960"/>
            <a:ext cx="33843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chromatine</a:t>
            </a:r>
            <a:endParaRPr lang="ar-DZ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680" y="836713"/>
            <a:ext cx="8686800" cy="2448272"/>
          </a:xfrm>
        </p:spPr>
        <p:txBody>
          <a:bodyPr>
            <a:normAutofit/>
          </a:bodyPr>
          <a:lstStyle/>
          <a:p>
            <a:pPr algn="l" rtl="0"/>
            <a:r>
              <a:rPr lang="fr-FR" dirty="0" smtClean="0"/>
              <a:t>La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chromatine</a:t>
            </a:r>
            <a:r>
              <a:rPr lang="fr-FR" dirty="0" smtClean="0"/>
              <a:t> </a:t>
            </a:r>
          </a:p>
          <a:p>
            <a:pPr algn="l" rtl="0">
              <a:buNone/>
            </a:pPr>
            <a:r>
              <a:rPr lang="fr-FR" dirty="0" smtClean="0"/>
              <a:t>		Association d’</a:t>
            </a:r>
            <a:r>
              <a:rPr lang="fr-FR" dirty="0" smtClean="0">
                <a:solidFill>
                  <a:srgbClr val="FF0000"/>
                </a:solidFill>
              </a:rPr>
              <a:t>ADN</a:t>
            </a:r>
            <a:r>
              <a:rPr lang="fr-FR" dirty="0" smtClean="0"/>
              <a:t> et de </a:t>
            </a:r>
            <a:r>
              <a:rPr lang="fr-FR" dirty="0" smtClean="0">
                <a:solidFill>
                  <a:srgbClr val="FF0000"/>
                </a:solidFill>
              </a:rPr>
              <a:t>protéines</a:t>
            </a:r>
            <a:r>
              <a:rPr lang="fr-FR" dirty="0" smtClean="0"/>
              <a:t> diverses. </a:t>
            </a:r>
          </a:p>
          <a:p>
            <a:pPr algn="l" rtl="0">
              <a:buNone/>
            </a:pPr>
            <a:r>
              <a:rPr lang="fr-FR" dirty="0" smtClean="0"/>
              <a:t>- Protéines les plus abondantes sont les </a:t>
            </a:r>
            <a:r>
              <a:rPr lang="fr-FR" b="1" dirty="0" smtClean="0">
                <a:solidFill>
                  <a:srgbClr val="FF0000"/>
                </a:solidFill>
              </a:rPr>
              <a:t>histones</a:t>
            </a:r>
            <a:r>
              <a:rPr lang="fr-FR" dirty="0" smtClean="0"/>
              <a:t>; </a:t>
            </a:r>
          </a:p>
          <a:p>
            <a:pPr algn="l" rtl="0">
              <a:buNone/>
            </a:pPr>
            <a:r>
              <a:rPr lang="fr-FR" dirty="0" smtClean="0"/>
              <a:t>- Protéines peu abondantes </a:t>
            </a:r>
            <a:r>
              <a:rPr lang="fr-FR" b="1" dirty="0" smtClean="0">
                <a:solidFill>
                  <a:srgbClr val="FF0000"/>
                </a:solidFill>
              </a:rPr>
              <a:t>non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histones</a:t>
            </a:r>
            <a:r>
              <a:rPr lang="fr-FR" dirty="0" smtClean="0"/>
              <a:t>; </a:t>
            </a:r>
          </a:p>
          <a:p>
            <a:pPr algn="l" rtl="0">
              <a:buNone/>
            </a:pPr>
            <a:endParaRPr lang="fr-FR" dirty="0" smtClean="0"/>
          </a:p>
          <a:p>
            <a:pPr algn="l" rtl="0">
              <a:buNone/>
            </a:pPr>
            <a:endParaRPr lang="fr-FR" dirty="0" smtClean="0"/>
          </a:p>
          <a:p>
            <a:pPr algn="l" rtl="0">
              <a:buNone/>
            </a:pPr>
            <a:endParaRPr lang="ar-D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781" t="50439" r="44191" b="9203"/>
          <a:stretch>
            <a:fillRect/>
          </a:stretch>
        </p:blipFill>
        <p:spPr bwMode="auto">
          <a:xfrm>
            <a:off x="467544" y="3429000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024" y="1124744"/>
            <a:ext cx="8748464" cy="5400600"/>
          </a:xfrm>
        </p:spPr>
        <p:txBody>
          <a:bodyPr>
            <a:noAutofit/>
          </a:bodyPr>
          <a:lstStyle/>
          <a:p>
            <a:pPr algn="l" rtl="0"/>
            <a:r>
              <a:rPr lang="fr-FR" sz="2400" dirty="0" smtClean="0"/>
              <a:t>Chromatine peu condensée :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Euchromatine</a:t>
            </a: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None/>
            </a:pPr>
            <a:r>
              <a:rPr lang="fr-FR" sz="2400" dirty="0" smtClean="0"/>
              <a:t>Le brin de chromatine s’organise lui-même en un solénoïde dont chaque tour comporte 6 nucléosomes, et dont le diamètre est de 30 nm.</a:t>
            </a:r>
          </a:p>
          <a:p>
            <a:pPr algn="l" rtl="0">
              <a:buFont typeface="Wingdings" pitchFamily="2" charset="2"/>
              <a:buChar char="ü"/>
            </a:pPr>
            <a:r>
              <a:rPr lang="fr-FR" sz="2400" b="1" dirty="0" smtClean="0"/>
              <a:t>Transcription active</a:t>
            </a:r>
            <a:endParaRPr lang="ar-DZ" sz="2400" b="1" dirty="0" smtClean="0"/>
          </a:p>
          <a:p>
            <a:endParaRPr lang="fr-FR" sz="2400" dirty="0"/>
          </a:p>
          <a:p>
            <a:pPr algn="l" rtl="0"/>
            <a:r>
              <a:rPr lang="fr-FR" sz="1600" dirty="0" smtClean="0"/>
              <a:t>Le</a:t>
            </a:r>
            <a:r>
              <a:rPr lang="fr-FR" sz="1600" dirty="0"/>
              <a:t> </a:t>
            </a:r>
            <a:r>
              <a:rPr lang="fr-FR" sz="1600" b="1" dirty="0"/>
              <a:t>nucléosome</a:t>
            </a:r>
            <a:r>
              <a:rPr lang="fr-FR" sz="1600" dirty="0"/>
              <a:t> est un complexe comportant un segment d’</a:t>
            </a:r>
            <a:r>
              <a:rPr lang="fr-FR" sz="1600" dirty="0">
                <a:hlinkClick r:id="rId2" tooltip="Acide désoxyribonucléique"/>
              </a:rPr>
              <a:t>ADN</a:t>
            </a:r>
            <a:r>
              <a:rPr lang="fr-FR" sz="1600" dirty="0"/>
              <a:t> d'environ 146 paires de nucléotides, enroulé autour d'un cœur formé de </a:t>
            </a:r>
            <a:r>
              <a:rPr lang="fr-FR" sz="1600" dirty="0">
                <a:hlinkClick r:id="rId3" tooltip="Protéine"/>
              </a:rPr>
              <a:t>protéines</a:t>
            </a:r>
            <a:r>
              <a:rPr lang="fr-FR" sz="1600" dirty="0"/>
              <a:t> (les </a:t>
            </a:r>
            <a:r>
              <a:rPr lang="fr-FR" sz="1600" dirty="0">
                <a:hlinkClick r:id="rId4" tooltip="Histone"/>
              </a:rPr>
              <a:t>histones</a:t>
            </a:r>
            <a:r>
              <a:rPr lang="fr-FR" sz="1600" dirty="0"/>
              <a:t>)</a:t>
            </a:r>
            <a:r>
              <a:rPr lang="fr-FR" sz="1600" baseline="30000" dirty="0">
                <a:hlinkClick r:id="rId5"/>
              </a:rPr>
              <a:t>1</a:t>
            </a:r>
            <a:r>
              <a:rPr lang="fr-FR" sz="1600" dirty="0"/>
              <a:t>.</a:t>
            </a:r>
          </a:p>
          <a:p>
            <a:pPr algn="l" rtl="0">
              <a:buNone/>
            </a:pPr>
            <a:endParaRPr lang="fr-FR" sz="1600" dirty="0" smtClean="0"/>
          </a:p>
          <a:p>
            <a:pPr algn="l" rtl="0"/>
            <a:r>
              <a:rPr lang="fr-FR" sz="2400" dirty="0" smtClean="0"/>
              <a:t>Chromatine très condensée :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Hétérochromatine</a:t>
            </a: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None/>
            </a:pPr>
            <a:r>
              <a:rPr lang="fr-FR" sz="2400" dirty="0" smtClean="0"/>
              <a:t>La chromatine peut être compactée de façon encore plus importante par repliement du brin élémentaire en boucles pontées à leur base et formation d’une hélice d’ordre supérieur ; la structure obtenue rappelle l’organisation des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chromosomes</a:t>
            </a:r>
            <a:r>
              <a:rPr lang="fr-FR" sz="2400" dirty="0" smtClean="0"/>
              <a:t> métaphasiques</a:t>
            </a:r>
          </a:p>
          <a:p>
            <a:pPr algn="l" rtl="0">
              <a:buFont typeface="Wingdings" pitchFamily="2" charset="2"/>
              <a:buChar char="ü"/>
            </a:pPr>
            <a:r>
              <a:rPr lang="fr-FR" sz="2400" b="1" dirty="0" smtClean="0"/>
              <a:t>Transcription inactive</a:t>
            </a:r>
            <a:endParaRPr lang="ar-DZ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63072" y="179929"/>
            <a:ext cx="77768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Condensation de la chromatine</a:t>
            </a:r>
            <a:endParaRPr lang="ar-D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3058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914" t="4502" r="13997" b="8874"/>
          <a:stretch>
            <a:fillRect/>
          </a:stretch>
        </p:blipFill>
        <p:spPr bwMode="auto">
          <a:xfrm>
            <a:off x="300485" y="332656"/>
            <a:ext cx="808793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223" r="13997" b="3381"/>
          <a:stretch>
            <a:fillRect/>
          </a:stretch>
        </p:blipFill>
        <p:spPr bwMode="auto">
          <a:xfrm>
            <a:off x="323528" y="571500"/>
            <a:ext cx="8064896" cy="59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ll.sio2.be/noyau/images/adnchrom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80" y="404664"/>
            <a:ext cx="5206844" cy="6152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79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6633"/>
            <a:ext cx="84969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2400" b="1" dirty="0" smtClean="0">
                <a:solidFill>
                  <a:srgbClr val="FF0000"/>
                </a:solidFill>
              </a:rPr>
              <a:t>Aspects cellulaires de la transcription</a:t>
            </a:r>
          </a:p>
          <a:p>
            <a:pPr algn="just" rtl="0"/>
            <a:r>
              <a:rPr lang="fr-FR" sz="2000" dirty="0" smtClean="0"/>
              <a:t>•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moléculaire du processus : ce processus universel consiste dans le recopiage en termes d’ARN (sous la forme d’une chaîne de </a:t>
            </a: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ribonucléotides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) d’une séquence donnée d’ADN (lui-même double-brin). </a:t>
            </a:r>
          </a:p>
          <a:p>
            <a:pPr algn="just" rtl="0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Le matériel génétique est ainsi segmenté en unités d’information qui, en général, quittent le noyau et vont fonctionner dans le cytoplasme. </a:t>
            </a:r>
          </a:p>
          <a:p>
            <a:pPr algn="just" rtl="0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La transcription nécessite les acteurs suivants : </a:t>
            </a:r>
          </a:p>
          <a:p>
            <a:pPr algn="just" rtl="0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– un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brin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d’ADN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: un seul est utilisé dans la double hélice : le brin  dit «</a:t>
            </a:r>
            <a:r>
              <a:rPr lang="fr-F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matrice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» ;</a:t>
            </a:r>
          </a:p>
          <a:p>
            <a:pPr algn="just" rtl="0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– les quatre monomères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précurseurs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l’ARN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: les 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ribonucléotides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triphosphates;</a:t>
            </a:r>
          </a:p>
          <a:p>
            <a:pPr algn="just" rtl="0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– une enzyme :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l’ARN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polymérase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, qui catalyse la réaction de polymérisation tout en recopiant le brin matrice en un brin complémentaire (T étant remplacé par U).</a:t>
            </a:r>
          </a:p>
          <a:p>
            <a:pPr algn="just" rtl="0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Les limites du segment transcrit, appelé «</a:t>
            </a:r>
            <a:r>
              <a:rPr lang="fr-FR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unité de transcription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», sont : en amont, le promoteur, et en aval, le terminateur, que l’ARN polymérase reconnaît.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08" y="188640"/>
            <a:ext cx="9071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différents produits de la transcription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il existe 3 principaux types d’ARN</a:t>
            </a:r>
          </a:p>
          <a:p>
            <a:pPr algn="just" rt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impliqués dans la synthèse des protéines :</a:t>
            </a:r>
          </a:p>
          <a:p>
            <a:pPr algn="just" rtl="0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– les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ARN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ribosomiques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ARNr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), trouvés dans les sous-unités des ribosomes,</a:t>
            </a:r>
          </a:p>
          <a:p>
            <a:pPr algn="just" rt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très abondants (80 %) et peu divers : il en existe 4 différents (notés 28S, 18S,</a:t>
            </a:r>
          </a:p>
          <a:p>
            <a:pPr algn="just" rt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5,8S, 5S), chez les Eucaryotes ;</a:t>
            </a:r>
          </a:p>
          <a:p>
            <a:pPr algn="just" rtl="0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– les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ARN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transfert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), qui ont un rôle d’adaptateur, tous de très petite</a:t>
            </a:r>
          </a:p>
          <a:p>
            <a:pPr algn="just" rt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taille (4S), et d’abondance moyenne (15 %) ;</a:t>
            </a:r>
          </a:p>
          <a:p>
            <a:pPr algn="just" rtl="0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– les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ARN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messagers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ARNm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), qui constituent l’information codant la séquence</a:t>
            </a:r>
          </a:p>
          <a:p>
            <a:pPr algn="just" rt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d’acides aminés des protéines ; très divers (plusieurs milliers d’espèces différentes), ils sont très peu abondants (5 %) au total, et a fortiori individuellement.</a:t>
            </a:r>
          </a:p>
          <a:p>
            <a:pPr algn="just" rtl="0"/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La transcription dans le nucléole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cette structure nucléaire est à la fois le lieu de</a:t>
            </a:r>
          </a:p>
          <a:p>
            <a:pPr algn="just" rt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transcription des gènes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ribosomiques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et le lieu d’accumulation des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sous-unités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ribosomiques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qui s’y élaborent à partir des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ARNr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28S, 18S et 5,8S, et de protéines. </a:t>
            </a:r>
            <a:endParaRPr lang="ar-D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La transcription dans l’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euchromatine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c’est le lieu où sont transcrits les gènes de</a:t>
            </a:r>
          </a:p>
          <a:p>
            <a:pPr algn="just" rt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protéines ; l’état relâché du matériel génétique à ce niveau est très favorable à la fixation et à la progression des ARN polymérases le long de l’ADN.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1268760"/>
            <a:ext cx="6905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4400" b="1" dirty="0" smtClean="0"/>
              <a:t>Question:</a:t>
            </a:r>
          </a:p>
          <a:p>
            <a:pPr algn="l" rtl="0"/>
            <a:r>
              <a:rPr lang="fr-FR" sz="3600" dirty="0" smtClean="0"/>
              <a:t>Qu'est-ce </a:t>
            </a:r>
            <a:r>
              <a:rPr lang="fr-FR" sz="3600" dirty="0"/>
              <a:t>que le cycle cellulaire?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32656"/>
            <a:ext cx="4427984" cy="6264696"/>
          </a:xfrm>
        </p:spPr>
        <p:txBody>
          <a:bodyPr>
            <a:noAutofit/>
          </a:bodyPr>
          <a:lstStyle/>
          <a:p>
            <a:pPr algn="just" rtl="0"/>
            <a:r>
              <a:rPr lang="fr-FR" sz="1800" b="1" dirty="0" smtClean="0"/>
              <a:t>Définition</a:t>
            </a:r>
          </a:p>
          <a:p>
            <a:pPr algn="just" rtl="0">
              <a:buNone/>
            </a:pPr>
            <a:r>
              <a:rPr lang="fr-FR" sz="1800" dirty="0" smtClean="0"/>
              <a:t>Le noyau est le plus gros des organites des cellules </a:t>
            </a:r>
            <a:r>
              <a:rPr lang="fr-FR" sz="1800" dirty="0" err="1" smtClean="0"/>
              <a:t>eucaryotiques</a:t>
            </a:r>
            <a:r>
              <a:rPr lang="fr-FR" sz="1800" dirty="0" smtClean="0"/>
              <a:t>, est le centre vital de la cellule, unité structurale et fonctionnelle, </a:t>
            </a:r>
            <a:endParaRPr lang="ar-DZ" sz="1800" dirty="0" smtClean="0"/>
          </a:p>
          <a:p>
            <a:pPr algn="just" rtl="0">
              <a:buNone/>
            </a:pPr>
            <a:endParaRPr lang="fr-FR" sz="1800" dirty="0" smtClean="0"/>
          </a:p>
          <a:p>
            <a:pPr algn="just" rtl="0"/>
            <a:r>
              <a:rPr lang="fr-FR" sz="1800" dirty="0" smtClean="0"/>
              <a:t> </a:t>
            </a:r>
            <a:r>
              <a:rPr lang="fr-FR" sz="1800" b="1" dirty="0" smtClean="0"/>
              <a:t>Importance </a:t>
            </a:r>
          </a:p>
          <a:p>
            <a:pPr algn="just" rtl="0">
              <a:buFontTx/>
              <a:buChar char="-"/>
            </a:pPr>
            <a:r>
              <a:rPr lang="fr-FR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Indispensable à la vie des cellules </a:t>
            </a:r>
            <a:r>
              <a:rPr lang="fr-FR" sz="1800" dirty="0" smtClean="0"/>
              <a:t>des organismes eucaryotes,</a:t>
            </a:r>
          </a:p>
          <a:p>
            <a:pPr algn="just" rtl="0">
              <a:buFontTx/>
              <a:buChar char="-"/>
            </a:pPr>
            <a:r>
              <a:rPr lang="fr-FR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Porteur de l’ensemble du message héréditaire </a:t>
            </a:r>
            <a:r>
              <a:rPr lang="fr-FR" sz="1800" dirty="0" smtClean="0"/>
              <a:t>sous la forme de ADN,</a:t>
            </a:r>
          </a:p>
          <a:p>
            <a:pPr algn="just" rtl="0">
              <a:buFontTx/>
              <a:buChar char="-"/>
            </a:pPr>
            <a:r>
              <a:rPr lang="fr-FR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Capable de conserver ce message</a:t>
            </a:r>
            <a:r>
              <a:rPr lang="fr-FR" sz="1800" dirty="0" smtClean="0"/>
              <a:t> grâce à sa possibilité de répliquer l’ADN,</a:t>
            </a:r>
          </a:p>
          <a:p>
            <a:pPr algn="just" rtl="0">
              <a:buFontTx/>
              <a:buChar char="-"/>
            </a:pPr>
            <a:r>
              <a:rPr lang="fr-FR" sz="1800" dirty="0" smtClean="0"/>
              <a:t>Responsable </a:t>
            </a:r>
            <a:r>
              <a:rPr lang="fr-FR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synthèse des </a:t>
            </a:r>
            <a:r>
              <a:rPr lang="fr-FR" sz="1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ARNm</a:t>
            </a:r>
            <a:r>
              <a:rPr lang="fr-FR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smtClean="0"/>
              <a:t>et de leur transmission au cytoplasme où ils seront décryptés par les ribosomes au cours des synthèses protéiques, des </a:t>
            </a:r>
            <a:r>
              <a:rPr lang="fr-FR" sz="1800" dirty="0" err="1" smtClean="0"/>
              <a:t>ARNt</a:t>
            </a:r>
            <a:r>
              <a:rPr lang="fr-FR" sz="1800" dirty="0" smtClean="0"/>
              <a:t>, véhicules des acides aminés au cours de la </a:t>
            </a:r>
            <a:r>
              <a:rPr lang="fr-FR" sz="1800" dirty="0" err="1" smtClean="0"/>
              <a:t>protéogenèse</a:t>
            </a:r>
            <a:r>
              <a:rPr lang="fr-FR" sz="1800" dirty="0" smtClean="0"/>
              <a:t>, et  du </a:t>
            </a:r>
            <a:r>
              <a:rPr lang="fr-FR" sz="1800" dirty="0" err="1" smtClean="0"/>
              <a:t>ARNr</a:t>
            </a:r>
            <a:r>
              <a:rPr lang="fr-FR" sz="1800" dirty="0" smtClean="0"/>
              <a:t>.</a:t>
            </a:r>
            <a:endParaRPr lang="ar-DZ" sz="1800" dirty="0"/>
          </a:p>
        </p:txBody>
      </p:sp>
      <p:sp>
        <p:nvSpPr>
          <p:cNvPr id="4" name="Rectangle 3"/>
          <p:cNvSpPr/>
          <p:nvPr/>
        </p:nvSpPr>
        <p:spPr>
          <a:xfrm>
            <a:off x="4499992" y="235669"/>
            <a:ext cx="4464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DZ" sz="2400" b="1" dirty="0" smtClean="0"/>
              <a:t>تعريف</a:t>
            </a:r>
          </a:p>
          <a:p>
            <a:pPr algn="just"/>
            <a:r>
              <a:rPr lang="ar-DZ" sz="2400" dirty="0" smtClean="0"/>
              <a:t>النواة هي أكبر </a:t>
            </a:r>
            <a:r>
              <a:rPr lang="ar-DZ" sz="2400" dirty="0" err="1" smtClean="0"/>
              <a:t>عضية</a:t>
            </a:r>
            <a:r>
              <a:rPr lang="ar-DZ" sz="2400" dirty="0" smtClean="0"/>
              <a:t> في الخلايا </a:t>
            </a:r>
            <a:r>
              <a:rPr lang="ar-DZ" sz="2400" dirty="0" err="1" smtClean="0"/>
              <a:t>حقيقية</a:t>
            </a:r>
            <a:r>
              <a:rPr lang="ar-DZ" sz="2400" dirty="0" smtClean="0"/>
              <a:t> </a:t>
            </a:r>
            <a:r>
              <a:rPr lang="ar-DZ" sz="2400" dirty="0" err="1" smtClean="0"/>
              <a:t>النواة </a:t>
            </a:r>
            <a:r>
              <a:rPr lang="ar-DZ" sz="2400" dirty="0" smtClean="0"/>
              <a:t>، وهي المركز الحيوي </a:t>
            </a:r>
            <a:r>
              <a:rPr lang="ar-DZ" sz="2400" dirty="0" err="1" smtClean="0"/>
              <a:t>للخلية </a:t>
            </a:r>
            <a:r>
              <a:rPr lang="ar-DZ" sz="2400" dirty="0" smtClean="0"/>
              <a:t>، وهي وحدة هيكلية ووظيفية</a:t>
            </a:r>
          </a:p>
          <a:p>
            <a:endParaRPr lang="ar-DZ" sz="2400" dirty="0" smtClean="0"/>
          </a:p>
          <a:p>
            <a:pPr>
              <a:buFont typeface="Arial" pitchFamily="34" charset="0"/>
              <a:buChar char="•"/>
            </a:pPr>
            <a:r>
              <a:rPr lang="ar-DZ" sz="2400" dirty="0" smtClean="0"/>
              <a:t>  </a:t>
            </a:r>
            <a:r>
              <a:rPr lang="ar-DZ" sz="2400" b="1" dirty="0" smtClean="0"/>
              <a:t>أهمية</a:t>
            </a:r>
          </a:p>
          <a:p>
            <a:pPr algn="just"/>
            <a:r>
              <a:rPr lang="ar-DZ" sz="2400" dirty="0" smtClean="0"/>
              <a:t>- ضروري لحياة خلايا الكائنات </a:t>
            </a:r>
            <a:r>
              <a:rPr lang="ar-DZ" sz="2400" dirty="0" err="1" smtClean="0"/>
              <a:t>حقيقية</a:t>
            </a:r>
            <a:r>
              <a:rPr lang="ar-DZ" sz="2400" dirty="0" smtClean="0"/>
              <a:t> </a:t>
            </a:r>
            <a:r>
              <a:rPr lang="ar-DZ" sz="2400" dirty="0" err="1" smtClean="0"/>
              <a:t>النواة،</a:t>
            </a:r>
            <a:endParaRPr lang="ar-DZ" sz="2400" dirty="0" smtClean="0"/>
          </a:p>
          <a:p>
            <a:pPr algn="just"/>
            <a:r>
              <a:rPr lang="ar-DZ" sz="2400" dirty="0" smtClean="0"/>
              <a:t>- حاملة الرسالة الوراثية بأكملها على شكل </a:t>
            </a:r>
            <a:r>
              <a:rPr lang="fr-FR" sz="2400" dirty="0" smtClean="0"/>
              <a:t>DNA ،</a:t>
            </a:r>
          </a:p>
          <a:p>
            <a:pPr algn="just"/>
            <a:r>
              <a:rPr lang="ar-DZ" sz="2400" dirty="0" smtClean="0"/>
              <a:t>- قادرة على الاحتفاظ بهذه الرسالة بفضل قدرتها على تضاعف الحمض </a:t>
            </a:r>
            <a:r>
              <a:rPr lang="ar-DZ" sz="2400" dirty="0" err="1" smtClean="0"/>
              <a:t>النووي،</a:t>
            </a:r>
            <a:endParaRPr lang="ar-DZ" sz="2400" dirty="0" smtClean="0"/>
          </a:p>
          <a:p>
            <a:pPr algn="just"/>
            <a:r>
              <a:rPr lang="ar-DZ" sz="2400" dirty="0" smtClean="0"/>
              <a:t>- </a:t>
            </a:r>
            <a:r>
              <a:rPr lang="ar-DZ" sz="2400" dirty="0" err="1" smtClean="0"/>
              <a:t>مسؤولة</a:t>
            </a:r>
            <a:r>
              <a:rPr lang="ar-DZ" sz="2400" dirty="0" smtClean="0"/>
              <a:t> عن تخليق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ARNm</a:t>
            </a:r>
            <a:r>
              <a:rPr lang="ar-D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/>
              <a:t> </a:t>
            </a:r>
            <a:r>
              <a:rPr lang="ar-DZ" sz="2400" dirty="0" smtClean="0"/>
              <a:t>ونقلها إلى </a:t>
            </a:r>
            <a:r>
              <a:rPr lang="ar-DZ" sz="2400" dirty="0" err="1" smtClean="0"/>
              <a:t>السيتوبلازم</a:t>
            </a:r>
            <a:r>
              <a:rPr lang="ar-DZ" sz="2400" dirty="0" smtClean="0"/>
              <a:t> حيث سيتم فك تشفيرها بواسطة </a:t>
            </a:r>
            <a:r>
              <a:rPr lang="ar-DZ" sz="2400" dirty="0" err="1" smtClean="0"/>
              <a:t>الريبوزومات</a:t>
            </a:r>
            <a:r>
              <a:rPr lang="ar-DZ" sz="2400" dirty="0" smtClean="0"/>
              <a:t> أثناء تركيب البروتين، و </a:t>
            </a:r>
            <a:r>
              <a:rPr lang="fr-FR" sz="2400" dirty="0" err="1" smtClean="0"/>
              <a:t>ARNt</a:t>
            </a:r>
            <a:r>
              <a:rPr lang="ar-DZ" sz="2400" dirty="0" smtClean="0"/>
              <a:t> ناقلات الأحماض </a:t>
            </a:r>
            <a:r>
              <a:rPr lang="ar-DZ" sz="2400" dirty="0" err="1" smtClean="0"/>
              <a:t>الأمينية</a:t>
            </a:r>
            <a:r>
              <a:rPr lang="ar-DZ" sz="2400" dirty="0" smtClean="0"/>
              <a:t> أثناء تكوين </a:t>
            </a:r>
            <a:r>
              <a:rPr lang="ar-DZ" sz="2400" dirty="0" err="1" smtClean="0"/>
              <a:t>البروتينات </a:t>
            </a:r>
            <a:r>
              <a:rPr lang="ar-DZ" sz="2400" dirty="0" smtClean="0"/>
              <a:t>، و </a:t>
            </a:r>
            <a:r>
              <a:rPr lang="fr-FR" sz="2400" dirty="0" err="1" smtClean="0"/>
              <a:t>ARNr</a:t>
            </a:r>
            <a:r>
              <a:rPr lang="ar-DZ" sz="2400" dirty="0" err="1" smtClean="0"/>
              <a:t>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032" y="908720"/>
            <a:ext cx="3491880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spcBef>
                <a:spcPts val="6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Volume, Forme, position dans la cellule sont variables selon:	</a:t>
            </a:r>
          </a:p>
          <a:p>
            <a:pPr algn="just" rtl="0">
              <a:spcBef>
                <a:spcPts val="6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–  Type cellulaire	</a:t>
            </a:r>
          </a:p>
          <a:p>
            <a:pPr algn="just" rtl="0">
              <a:spcBef>
                <a:spcPts val="6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–  Étape du cycle (division, repos)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rtl="0">
              <a:spcBef>
                <a:spcPts val="600"/>
              </a:spcBef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Nombre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rtl="0">
              <a:spcBef>
                <a:spcPts val="600"/>
              </a:spcBef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généralement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 1 noyau par cellule</a:t>
            </a:r>
          </a:p>
          <a:p>
            <a:pPr algn="l" rtl="0">
              <a:spcBef>
                <a:spcPts val="600"/>
              </a:spcBef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parfois, plusieurs exemplaires,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polynucléaire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(cellules musculaires striées squelettiques). </a:t>
            </a:r>
          </a:p>
          <a:p>
            <a:pPr algn="just" rtl="0">
              <a:spcBef>
                <a:spcPts val="6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- parfois,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(hématies des mammifères</a:t>
            </a:r>
            <a:r>
              <a:rPr lang="fr-FR" sz="2000" dirty="0" smtClean="0">
                <a:cs typeface="+mj-cs"/>
              </a:rPr>
              <a:t>) </a:t>
            </a:r>
          </a:p>
          <a:p>
            <a:pPr algn="l" rtl="0">
              <a:spcBef>
                <a:spcPts val="600"/>
              </a:spcBef>
            </a:pPr>
            <a:r>
              <a:rPr lang="fr-FR" sz="2000" dirty="0">
                <a:cs typeface="+mj-cs"/>
              </a:rPr>
              <a:t>	</a:t>
            </a:r>
            <a:endParaRPr lang="fr-FR" sz="1400" b="1" dirty="0" smtClean="0"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0194" y="0"/>
            <a:ext cx="2203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fr-FR" sz="4000" b="1" dirty="0" smtClean="0">
                <a:solidFill>
                  <a:srgbClr val="FF0000"/>
                </a:solidFill>
              </a:rPr>
              <a:t>Le noyau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5976" y="1268760"/>
            <a:ext cx="45365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DZ" sz="2400" dirty="0" smtClean="0"/>
              <a:t>يختلف الحجم والشكل والموضع في الخلية وفقًا لما </a:t>
            </a:r>
            <a:r>
              <a:rPr lang="ar-DZ" sz="2400" dirty="0" err="1" smtClean="0"/>
              <a:t>يلي:</a:t>
            </a:r>
            <a:endParaRPr lang="ar-DZ" sz="2400" dirty="0" smtClean="0"/>
          </a:p>
          <a:p>
            <a:pPr algn="just"/>
            <a:r>
              <a:rPr lang="ar-DZ" sz="2400" dirty="0" smtClean="0"/>
              <a:t>  - نوع الخلايا</a:t>
            </a:r>
          </a:p>
          <a:p>
            <a:pPr algn="just"/>
            <a:r>
              <a:rPr lang="ar-DZ" sz="2400" dirty="0" smtClean="0"/>
              <a:t>- مرحلة الدورة </a:t>
            </a:r>
            <a:r>
              <a:rPr lang="ar-DZ" sz="2400" dirty="0" err="1" smtClean="0"/>
              <a:t>الخلوية (الانقسام </a:t>
            </a:r>
            <a:r>
              <a:rPr lang="ar-DZ" sz="2400" dirty="0" smtClean="0"/>
              <a:t>، الفترة البينية</a:t>
            </a:r>
            <a:r>
              <a:rPr lang="ar-DZ" sz="2400" dirty="0" err="1" smtClean="0"/>
              <a:t>)</a:t>
            </a:r>
            <a:endParaRPr lang="ar-DZ" sz="2400" dirty="0" smtClean="0"/>
          </a:p>
          <a:p>
            <a:pPr algn="just"/>
            <a:endParaRPr lang="ar-DZ" sz="2400" dirty="0" smtClean="0"/>
          </a:p>
          <a:p>
            <a:pPr algn="just"/>
            <a:r>
              <a:rPr lang="ar-DZ" sz="2400" b="1" dirty="0" smtClean="0">
                <a:solidFill>
                  <a:srgbClr val="FF0000"/>
                </a:solidFill>
              </a:rPr>
              <a:t>عدد </a:t>
            </a:r>
            <a:r>
              <a:rPr lang="ar-DZ" sz="2400" b="1" dirty="0" err="1" smtClean="0">
                <a:solidFill>
                  <a:srgbClr val="FF0000"/>
                </a:solidFill>
              </a:rPr>
              <a:t>الانوية:</a:t>
            </a:r>
            <a:endParaRPr lang="ar-DZ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ar-DZ" sz="2400" dirty="0" smtClean="0"/>
              <a:t>	- عادة </a:t>
            </a:r>
            <a:r>
              <a:rPr lang="ar-DZ" sz="2400" dirty="0" smtClean="0">
                <a:solidFill>
                  <a:srgbClr val="FF0000"/>
                </a:solidFill>
              </a:rPr>
              <a:t>احادي</a:t>
            </a:r>
            <a:r>
              <a:rPr lang="ar-DZ" sz="2400" dirty="0" smtClean="0"/>
              <a:t>، نواة واحدة لكل خلية</a:t>
            </a:r>
          </a:p>
          <a:p>
            <a:pPr algn="just"/>
            <a:r>
              <a:rPr lang="ar-DZ" sz="2400" dirty="0" smtClean="0"/>
              <a:t>	- في بعض الأحيان، عدة نسخ، </a:t>
            </a:r>
            <a:r>
              <a:rPr lang="ar-DZ" sz="2400" dirty="0" smtClean="0">
                <a:solidFill>
                  <a:srgbClr val="FF0000"/>
                </a:solidFill>
              </a:rPr>
              <a:t>متعددة </a:t>
            </a:r>
            <a:r>
              <a:rPr lang="ar-DZ" sz="2400" dirty="0" err="1" smtClean="0">
                <a:solidFill>
                  <a:srgbClr val="FF0000"/>
                </a:solidFill>
              </a:rPr>
              <a:t>النوى </a:t>
            </a:r>
            <a:r>
              <a:rPr lang="ar-DZ" sz="2400" dirty="0" smtClean="0"/>
              <a:t>(الخلايا العضلية المخططة الهيكلية</a:t>
            </a:r>
            <a:r>
              <a:rPr lang="ar-DZ" sz="2400" dirty="0" err="1" smtClean="0"/>
              <a:t>).</a:t>
            </a:r>
            <a:endParaRPr lang="ar-DZ" sz="2400" dirty="0" smtClean="0"/>
          </a:p>
          <a:p>
            <a:pPr algn="just"/>
            <a:r>
              <a:rPr lang="ar-DZ" sz="2400" dirty="0" smtClean="0"/>
              <a:t>	- غائبة في بعض </a:t>
            </a:r>
            <a:r>
              <a:rPr lang="ar-DZ" sz="2400" smtClean="0"/>
              <a:t>الأحيان </a:t>
            </a:r>
            <a:r>
              <a:rPr lang="ar-DZ" sz="2400" dirty="0" smtClean="0"/>
              <a:t>(خلايا الدم الحمراء لدى الثدييات</a:t>
            </a:r>
            <a:r>
              <a:rPr lang="ar-DZ" sz="2400" dirty="0" err="1" smtClean="0"/>
              <a:t>)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016" y="383173"/>
            <a:ext cx="88204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6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Constante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 rtl="0">
              <a:spcBef>
                <a:spcPts val="600"/>
              </a:spcBef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chez les Eucaryotes, 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présent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dans toutes les organismes (sauf érythrocytes) </a:t>
            </a:r>
          </a:p>
          <a:p>
            <a:pPr algn="l" rtl="0">
              <a:spcBef>
                <a:spcPts val="600"/>
              </a:spcBef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chez les Procaryotes, sous forme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nucléoides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(cas des bactéries)</a:t>
            </a:r>
          </a:p>
          <a:p>
            <a:pPr algn="l" rtl="0">
              <a:spcBef>
                <a:spcPts val="600"/>
              </a:spcBef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chez les Virus, sous forme 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d’ADN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ARN</a:t>
            </a:r>
          </a:p>
          <a:p>
            <a:pPr algn="l" rtl="0">
              <a:spcBef>
                <a:spcPts val="6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spcBef>
                <a:spcPts val="600"/>
              </a:spcBef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	- le plus souvent sphérique,</a:t>
            </a:r>
          </a:p>
          <a:p>
            <a:pPr algn="l" rtl="0">
              <a:spcBef>
                <a:spcPts val="600"/>
              </a:spcBef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il peut être plurilobé, </a:t>
            </a:r>
          </a:p>
          <a:p>
            <a:pPr algn="l" rtl="0">
              <a:spcBef>
                <a:spcPts val="600"/>
              </a:spcBef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lenticulaire (cellules végétales vacuolisées) </a:t>
            </a:r>
          </a:p>
          <a:p>
            <a:pPr algn="l" rtl="0">
              <a:spcBef>
                <a:spcPts val="600"/>
              </a:spcBef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ou allongé (spermatozoïdes).                             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913363"/>
            <a:ext cx="88924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600"/>
              </a:spcBef>
            </a:pP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Après coloration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, son aspect est le suivant : </a:t>
            </a:r>
          </a:p>
          <a:p>
            <a:pPr algn="l" rtl="0">
              <a:spcBef>
                <a:spcPts val="600"/>
              </a:spcBef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à l’intérieur d’une «</a:t>
            </a:r>
            <a:r>
              <a:rPr lang="fr-FR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» qui le limite, </a:t>
            </a:r>
          </a:p>
          <a:p>
            <a:pPr algn="l" rtl="0">
              <a:spcBef>
                <a:spcPts val="600"/>
              </a:spcBef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une substance granuleuse dense et très colorable,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3634" t="15932" r="25895" b="5561"/>
          <a:stretch>
            <a:fillRect/>
          </a:stretch>
        </p:blipFill>
        <p:spPr bwMode="auto">
          <a:xfrm>
            <a:off x="5220072" y="2780928"/>
            <a:ext cx="371341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8355" y="107921"/>
            <a:ext cx="1975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520" y="3140968"/>
            <a:ext cx="50395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600"/>
              </a:spcBef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chromatine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, baigne dans une solution incolore : </a:t>
            </a:r>
          </a:p>
          <a:p>
            <a:pPr algn="l" rtl="0">
              <a:spcBef>
                <a:spcPts val="600"/>
              </a:spcBef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32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nucléoplasme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spcBef>
                <a:spcPts val="600"/>
              </a:spcBef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Un ou plusieurs </a:t>
            </a:r>
            <a:r>
              <a:rPr lang="fr-FR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nucléoles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916" t="22266" r="31197" b="6250"/>
          <a:stretch>
            <a:fillRect/>
          </a:stretch>
        </p:blipFill>
        <p:spPr bwMode="auto">
          <a:xfrm>
            <a:off x="5027868" y="2420888"/>
            <a:ext cx="4116131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8" y="188640"/>
            <a:ext cx="8820472" cy="2952328"/>
          </a:xfrm>
        </p:spPr>
        <p:txBody>
          <a:bodyPr>
            <a:noAutofit/>
          </a:bodyPr>
          <a:lstStyle/>
          <a:p>
            <a:pPr algn="l" rtl="0">
              <a:spcBef>
                <a:spcPts val="600"/>
              </a:spcBef>
              <a:buNone/>
            </a:pP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 microscopie électronique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l" rtl="0">
              <a:spcBef>
                <a:spcPts val="60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 observe </a:t>
            </a:r>
            <a:r>
              <a:rPr lang="fr-F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membranes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limitantes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formant une enveloppe percée d’orifices : les complexes des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pores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nucléaires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spcBef>
                <a:spcPts val="60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chromatine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2996952"/>
            <a:ext cx="4572000" cy="378565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l" rtl="0"/>
            <a:r>
              <a:rPr lang="fr-FR" sz="2400" dirty="0" smtClean="0"/>
              <a:t>apparaît formée de deux constituants :</a:t>
            </a:r>
          </a:p>
          <a:p>
            <a:pPr algn="l" rtl="0">
              <a:buFont typeface="Wingdings" pitchFamily="2" charset="2"/>
              <a:buChar char="ü"/>
            </a:pPr>
            <a:r>
              <a:rPr lang="fr-FR" sz="2400" dirty="0" smtClean="0"/>
              <a:t> la chromatine </a:t>
            </a:r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</a:t>
            </a:r>
            <a:r>
              <a:rPr lang="fr-FR" sz="2400" dirty="0" smtClean="0"/>
              <a:t> (ou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euchromatine</a:t>
            </a:r>
            <a:r>
              <a:rPr lang="fr-FR" sz="2400" dirty="0" smtClean="0"/>
              <a:t>), formée de fibres entrelacées de 30 nm d’épaisseur, </a:t>
            </a:r>
          </a:p>
          <a:p>
            <a:pPr algn="l" rtl="0">
              <a:buFont typeface="Wingdings" pitchFamily="2" charset="2"/>
              <a:buChar char="ü"/>
            </a:pPr>
            <a:r>
              <a:rPr lang="fr-FR" sz="2400" dirty="0" smtClean="0"/>
              <a:t>et la chromatine </a:t>
            </a:r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</a:t>
            </a:r>
            <a:r>
              <a:rPr lang="fr-FR" sz="2400" dirty="0" smtClean="0"/>
              <a:t> (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hétérochromatine</a:t>
            </a:r>
            <a:r>
              <a:rPr lang="fr-FR" sz="2400" dirty="0" smtClean="0"/>
              <a:t>), organisée en paquets souvent volumineux et plaqués contre la membrane interne.</a:t>
            </a:r>
            <a:endParaRPr lang="ar-D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7287" t="31649" r="16765" b="22860"/>
          <a:stretch>
            <a:fillRect/>
          </a:stretch>
        </p:blipFill>
        <p:spPr bwMode="auto">
          <a:xfrm>
            <a:off x="0" y="0"/>
            <a:ext cx="531102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5178" t="30751" r="17022" b="20031"/>
          <a:stretch>
            <a:fillRect/>
          </a:stretch>
        </p:blipFill>
        <p:spPr bwMode="auto">
          <a:xfrm>
            <a:off x="4355976" y="2564904"/>
            <a:ext cx="46085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30122" t="18329" r="32670" b="12766"/>
          <a:stretch>
            <a:fillRect/>
          </a:stretch>
        </p:blipFill>
        <p:spPr bwMode="auto">
          <a:xfrm>
            <a:off x="107504" y="3212976"/>
            <a:ext cx="317555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438" t="4641" r="13258" b="3381"/>
          <a:stretch>
            <a:fillRect/>
          </a:stretch>
        </p:blipFill>
        <p:spPr bwMode="auto">
          <a:xfrm>
            <a:off x="382713" y="44624"/>
            <a:ext cx="8365751" cy="598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93467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2600" dirty="0" smtClean="0"/>
              <a:t>La </a:t>
            </a:r>
            <a:r>
              <a:rPr lang="fr-FR" sz="2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lamina</a:t>
            </a:r>
            <a:r>
              <a:rPr lang="fr-FR" sz="2600" dirty="0" smtClean="0"/>
              <a:t> double cette dernière du côté interne, permettant l’ancrage des complexes des pores et le lien avec la chromatine. </a:t>
            </a:r>
            <a:endParaRPr lang="ar-DZ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996952"/>
            <a:ext cx="2176111" cy="124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9231" t="33704" r="31788" b="11172"/>
          <a:stretch>
            <a:fillRect/>
          </a:stretch>
        </p:blipFill>
        <p:spPr bwMode="auto">
          <a:xfrm>
            <a:off x="1619671" y="993819"/>
            <a:ext cx="6264697" cy="531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9552" y="260648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Fonctions</a:t>
            </a:r>
            <a:endParaRPr lang="ar-D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20166</TotalTime>
  <Words>807</Words>
  <Application>Microsoft Office PowerPoint</Application>
  <PresentationFormat>Affichage à l'écran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Chromatine, chromosomes et noyau cellulaire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La chromatine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Moussi</dc:creator>
  <cp:lastModifiedBy>Utilisateur Windows</cp:lastModifiedBy>
  <cp:revision>61</cp:revision>
  <dcterms:created xsi:type="dcterms:W3CDTF">2013-11-25T19:11:26Z</dcterms:created>
  <dcterms:modified xsi:type="dcterms:W3CDTF">2021-12-04T06:38:51Z</dcterms:modified>
</cp:coreProperties>
</file>