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0" r:id="rId1"/>
    <p:sldMasterId id="2147484042" r:id="rId2"/>
    <p:sldMasterId id="2147484066" r:id="rId3"/>
    <p:sldMasterId id="2147484090" r:id="rId4"/>
    <p:sldMasterId id="2147484102" r:id="rId5"/>
    <p:sldMasterId id="2147484126" r:id="rId6"/>
  </p:sldMasterIdLst>
  <p:notesMasterIdLst>
    <p:notesMasterId r:id="rId32"/>
  </p:notesMasterIdLst>
  <p:sldIdLst>
    <p:sldId id="258" r:id="rId7"/>
    <p:sldId id="281" r:id="rId8"/>
    <p:sldId id="259" r:id="rId9"/>
    <p:sldId id="260" r:id="rId10"/>
    <p:sldId id="261" r:id="rId11"/>
    <p:sldId id="262" r:id="rId12"/>
    <p:sldId id="284" r:id="rId13"/>
    <p:sldId id="263" r:id="rId14"/>
    <p:sldId id="264" r:id="rId15"/>
    <p:sldId id="278" r:id="rId16"/>
    <p:sldId id="265" r:id="rId17"/>
    <p:sldId id="266" r:id="rId18"/>
    <p:sldId id="277" r:id="rId19"/>
    <p:sldId id="267" r:id="rId20"/>
    <p:sldId id="268" r:id="rId21"/>
    <p:sldId id="269" r:id="rId22"/>
    <p:sldId id="270" r:id="rId23"/>
    <p:sldId id="279" r:id="rId24"/>
    <p:sldId id="271" r:id="rId25"/>
    <p:sldId id="272" r:id="rId26"/>
    <p:sldId id="280" r:id="rId27"/>
    <p:sldId id="273" r:id="rId28"/>
    <p:sldId id="274" r:id="rId29"/>
    <p:sldId id="275" r:id="rId30"/>
    <p:sldId id="276"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38" autoAdjust="0"/>
    <p:restoredTop sz="94660"/>
  </p:normalViewPr>
  <p:slideViewPr>
    <p:cSldViewPr>
      <p:cViewPr varScale="1">
        <p:scale>
          <a:sx n="63" d="100"/>
          <a:sy n="63" d="100"/>
        </p:scale>
        <p:origin x="157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D1E550-E82B-4437-B2A2-643105CD3EB6}" type="datetimeFigureOut">
              <a:rPr lang="fr-FR" smtClean="0"/>
              <a:t>24/03/2022</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F8C93A-B597-4F77-B21E-B7C10CB9B60C}" type="slidenum">
              <a:rPr lang="fr-FR" smtClean="0"/>
              <a:t>‹N°›</a:t>
            </a:fld>
            <a:endParaRPr lang="fr-FR"/>
          </a:p>
        </p:txBody>
      </p:sp>
    </p:spTree>
    <p:extLst>
      <p:ext uri="{BB962C8B-B14F-4D97-AF65-F5344CB8AC3E}">
        <p14:creationId xmlns:p14="http://schemas.microsoft.com/office/powerpoint/2010/main" val="3859826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CB765D-878C-4C37-9816-4AEF9CDBBAB2}"/>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18973F4B-9C37-4888-8034-1E3E7E86CC6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9D16D5E-4819-447B-86EA-27EAB69B1E56}"/>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26CAD761-F803-41F9-904F-DB28C3D135A5}"/>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898D81F0-656C-4A7C-AB7F-E7A4C2C48213}"/>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2607841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F3F15A-6408-4823-A6F8-BB258954FAB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5E0AF07-12EE-4F64-8445-721C0EDE841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2AF2A26-5B67-45FB-8E46-1D7378AF2854}"/>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49F69E6B-D970-40F9-B562-5B858F995B03}"/>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4EC09A6E-9DE0-4C6B-B3B9-4C28687FEF82}"/>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857401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7A97A50-B696-470D-9AD7-64D03BECF5EA}"/>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7EE05F5-DF9A-489E-A863-F294CA185854}"/>
              </a:ext>
            </a:extLst>
          </p:cNvPr>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3164D00-45E4-477A-96B0-CA4FBC40BB8C}"/>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24A8D2E6-C08E-4A62-A26E-6D4D51ABB327}"/>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E7D8D371-980A-4583-AF5C-D90D4A469730}"/>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4157573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CB765D-878C-4C37-9816-4AEF9CDBBAB2}"/>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18973F4B-9C37-4888-8034-1E3E7E86CC6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9D16D5E-4819-447B-86EA-27EAB69B1E56}"/>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26CAD761-F803-41F9-904F-DB28C3D135A5}"/>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898D81F0-656C-4A7C-AB7F-E7A4C2C48213}"/>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4118084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24D25D-9C7A-4432-928D-66EC5F8158E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467DD1A-B1DA-413E-8C98-22ADE3EAC6E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1EA19D2-CB5B-46BE-BA8E-2A2FCB14386B}"/>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94790939-C69A-43A5-9F99-3866A206BE0C}"/>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36DB4D66-3AD6-4CE9-BFEB-705049EF6422}"/>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2021164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4CE5A5-6979-4634-AF90-3E189C55A027}"/>
              </a:ext>
            </a:extLst>
          </p:cNvPr>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F37A23C7-21E2-47E1-8812-20B59698747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53D03A6-8A6C-4DAA-9F4D-35944D015182}"/>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326AA16B-9095-406D-BFEF-86995C364BE6}"/>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9C1248D4-9D95-4806-A775-D3179F7D4575}"/>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4257656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D5E75B-382A-4288-9CCF-17F8A6299E0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070A21E-311D-4B42-9BBB-418A29A87CF7}"/>
              </a:ext>
            </a:extLst>
          </p:cNvPr>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DD3F4C7-AF7B-4431-86E5-577CBE81F1CB}"/>
              </a:ext>
            </a:extLst>
          </p:cNvPr>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5266724-23E1-49A0-BDA7-61AB44CEFA67}"/>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6" name="Espace réservé du pied de page 5">
            <a:extLst>
              <a:ext uri="{FF2B5EF4-FFF2-40B4-BE49-F238E27FC236}">
                <a16:creationId xmlns:a16="http://schemas.microsoft.com/office/drawing/2014/main" id="{251863D5-82B5-47B7-A49D-46E03FCA7F16}"/>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7" name="Espace réservé du numéro de diapositive 6">
            <a:extLst>
              <a:ext uri="{FF2B5EF4-FFF2-40B4-BE49-F238E27FC236}">
                <a16:creationId xmlns:a16="http://schemas.microsoft.com/office/drawing/2014/main" id="{D1F5153C-DCBB-4B7F-98F6-1B8D4FD50298}"/>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4084008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B418B4-7838-4F8A-96D8-9F47D07FCC36}"/>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FE2F84C-7C70-4268-A986-6D9EF9F3D7B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2CF6D10-DD75-4909-86FE-9CAF709FF080}"/>
              </a:ext>
            </a:extLst>
          </p:cNvPr>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D40CCFF-F3CA-4B7A-84E8-3BFD2230381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3AAAF52-1041-463E-912B-9378E3575D38}"/>
              </a:ext>
            </a:extLst>
          </p:cNvPr>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3F69580-FDF2-43C8-8131-C4D08D2604EC}"/>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8" name="Espace réservé du pied de page 7">
            <a:extLst>
              <a:ext uri="{FF2B5EF4-FFF2-40B4-BE49-F238E27FC236}">
                <a16:creationId xmlns:a16="http://schemas.microsoft.com/office/drawing/2014/main" id="{E9955186-AC1E-41FC-BCED-C69B92DCF936}"/>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9" name="Espace réservé du numéro de diapositive 8">
            <a:extLst>
              <a:ext uri="{FF2B5EF4-FFF2-40B4-BE49-F238E27FC236}">
                <a16:creationId xmlns:a16="http://schemas.microsoft.com/office/drawing/2014/main" id="{F280BA53-830E-41CA-8F9E-E61FDB51936F}"/>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1001662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B56301-E146-4450-B228-690F9CC6AE2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B10ADA0-843E-4E19-9BAA-007844734AFF}"/>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4" name="Espace réservé du pied de page 3">
            <a:extLst>
              <a:ext uri="{FF2B5EF4-FFF2-40B4-BE49-F238E27FC236}">
                <a16:creationId xmlns:a16="http://schemas.microsoft.com/office/drawing/2014/main" id="{ADB13ED1-DFE1-4C70-B3D9-0F9767F1EE0D}"/>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5" name="Espace réservé du numéro de diapositive 4">
            <a:extLst>
              <a:ext uri="{FF2B5EF4-FFF2-40B4-BE49-F238E27FC236}">
                <a16:creationId xmlns:a16="http://schemas.microsoft.com/office/drawing/2014/main" id="{4081C598-6025-46D6-932C-007868B7C576}"/>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3525933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E9AEE30-B346-4500-B95C-5A5E25C11EE8}"/>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3" name="Espace réservé du pied de page 2">
            <a:extLst>
              <a:ext uri="{FF2B5EF4-FFF2-40B4-BE49-F238E27FC236}">
                <a16:creationId xmlns:a16="http://schemas.microsoft.com/office/drawing/2014/main" id="{B8279434-38E5-4203-BB98-6D873FAF4515}"/>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4" name="Espace réservé du numéro de diapositive 3">
            <a:extLst>
              <a:ext uri="{FF2B5EF4-FFF2-40B4-BE49-F238E27FC236}">
                <a16:creationId xmlns:a16="http://schemas.microsoft.com/office/drawing/2014/main" id="{B7B213A6-D3B5-474D-AF7B-BC1107BC824E}"/>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2787713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DECCCB-5928-4134-80E5-5DDFC0780810}"/>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51E78094-F4D0-4D93-A1B1-D3C5A104F7F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50CB254-C6F5-4ABE-96DA-A9533591A4F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812A139-BE43-47C4-B653-00366A3B52A8}"/>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6" name="Espace réservé du pied de page 5">
            <a:extLst>
              <a:ext uri="{FF2B5EF4-FFF2-40B4-BE49-F238E27FC236}">
                <a16:creationId xmlns:a16="http://schemas.microsoft.com/office/drawing/2014/main" id="{DAD1ABA4-6738-4012-AC17-91CCE03A616B}"/>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7" name="Espace réservé du numéro de diapositive 6">
            <a:extLst>
              <a:ext uri="{FF2B5EF4-FFF2-40B4-BE49-F238E27FC236}">
                <a16:creationId xmlns:a16="http://schemas.microsoft.com/office/drawing/2014/main" id="{2AE4A457-C0C6-46F9-9477-90FDAABAE944}"/>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454047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24D25D-9C7A-4432-928D-66EC5F8158E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467DD1A-B1DA-413E-8C98-22ADE3EAC6E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1EA19D2-CB5B-46BE-BA8E-2A2FCB14386B}"/>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94790939-C69A-43A5-9F99-3866A206BE0C}"/>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36DB4D66-3AD6-4CE9-BFEB-705049EF6422}"/>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32085352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8148C3-6338-41DB-B8F0-5EF970093C71}"/>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6DCD0FC4-AF65-4938-9313-FB8B3F14E35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6453BA7D-2213-495E-8B1C-2F20404CB3B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C02FBC4-12A5-4598-9B3C-5936C136025A}"/>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6" name="Espace réservé du pied de page 5">
            <a:extLst>
              <a:ext uri="{FF2B5EF4-FFF2-40B4-BE49-F238E27FC236}">
                <a16:creationId xmlns:a16="http://schemas.microsoft.com/office/drawing/2014/main" id="{323A80D6-C46B-4C50-973B-1D28BEF9CE7A}"/>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7" name="Espace réservé du numéro de diapositive 6">
            <a:extLst>
              <a:ext uri="{FF2B5EF4-FFF2-40B4-BE49-F238E27FC236}">
                <a16:creationId xmlns:a16="http://schemas.microsoft.com/office/drawing/2014/main" id="{3B963EEF-050A-4CF7-96C3-4FB6CD484D66}"/>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3058906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F3F15A-6408-4823-A6F8-BB258954FAB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5E0AF07-12EE-4F64-8445-721C0EDE841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2AF2A26-5B67-45FB-8E46-1D7378AF2854}"/>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49F69E6B-D970-40F9-B562-5B858F995B03}"/>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4EC09A6E-9DE0-4C6B-B3B9-4C28687FEF82}"/>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537647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7A97A50-B696-470D-9AD7-64D03BECF5EA}"/>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7EE05F5-DF9A-489E-A863-F294CA185854}"/>
              </a:ext>
            </a:extLst>
          </p:cNvPr>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3164D00-45E4-477A-96B0-CA4FBC40BB8C}"/>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24A8D2E6-C08E-4A62-A26E-6D4D51ABB327}"/>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E7D8D371-980A-4583-AF5C-D90D4A469730}"/>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30941895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3422819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1677457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32468646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7117925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23436132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13091875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3" name="Footer Placeholder 2"/>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3841412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4CE5A5-6979-4634-AF90-3E189C55A027}"/>
              </a:ext>
            </a:extLst>
          </p:cNvPr>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F37A23C7-21E2-47E1-8812-20B59698747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53D03A6-8A6C-4DAA-9F4D-35944D015182}"/>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326AA16B-9095-406D-BFEF-86995C364BE6}"/>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9C1248D4-9D95-4806-A775-D3179F7D4575}"/>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4214928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31053948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2671159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41626370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17209214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CB765D-878C-4C37-9816-4AEF9CDBBAB2}"/>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18973F4B-9C37-4888-8034-1E3E7E86CC6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9D16D5E-4819-447B-86EA-27EAB69B1E56}"/>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26CAD761-F803-41F9-904F-DB28C3D135A5}"/>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898D81F0-656C-4A7C-AB7F-E7A4C2C48213}"/>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870633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24D25D-9C7A-4432-928D-66EC5F8158E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467DD1A-B1DA-413E-8C98-22ADE3EAC6E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1EA19D2-CB5B-46BE-BA8E-2A2FCB14386B}"/>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94790939-C69A-43A5-9F99-3866A206BE0C}"/>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36DB4D66-3AD6-4CE9-BFEB-705049EF6422}"/>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6543235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4CE5A5-6979-4634-AF90-3E189C55A027}"/>
              </a:ext>
            </a:extLst>
          </p:cNvPr>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F37A23C7-21E2-47E1-8812-20B59698747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53D03A6-8A6C-4DAA-9F4D-35944D015182}"/>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326AA16B-9095-406D-BFEF-86995C364BE6}"/>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9C1248D4-9D95-4806-A775-D3179F7D4575}"/>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7215160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D5E75B-382A-4288-9CCF-17F8A6299E0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070A21E-311D-4B42-9BBB-418A29A87CF7}"/>
              </a:ext>
            </a:extLst>
          </p:cNvPr>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DD3F4C7-AF7B-4431-86E5-577CBE81F1CB}"/>
              </a:ext>
            </a:extLst>
          </p:cNvPr>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5266724-23E1-49A0-BDA7-61AB44CEFA67}"/>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6" name="Espace réservé du pied de page 5">
            <a:extLst>
              <a:ext uri="{FF2B5EF4-FFF2-40B4-BE49-F238E27FC236}">
                <a16:creationId xmlns:a16="http://schemas.microsoft.com/office/drawing/2014/main" id="{251863D5-82B5-47B7-A49D-46E03FCA7F16}"/>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7" name="Espace réservé du numéro de diapositive 6">
            <a:extLst>
              <a:ext uri="{FF2B5EF4-FFF2-40B4-BE49-F238E27FC236}">
                <a16:creationId xmlns:a16="http://schemas.microsoft.com/office/drawing/2014/main" id="{D1F5153C-DCBB-4B7F-98F6-1B8D4FD50298}"/>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6803988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B418B4-7838-4F8A-96D8-9F47D07FCC36}"/>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FE2F84C-7C70-4268-A986-6D9EF9F3D7B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2CF6D10-DD75-4909-86FE-9CAF709FF080}"/>
              </a:ext>
            </a:extLst>
          </p:cNvPr>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D40CCFF-F3CA-4B7A-84E8-3BFD2230381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3AAAF52-1041-463E-912B-9378E3575D38}"/>
              </a:ext>
            </a:extLst>
          </p:cNvPr>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3F69580-FDF2-43C8-8131-C4D08D2604EC}"/>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8" name="Espace réservé du pied de page 7">
            <a:extLst>
              <a:ext uri="{FF2B5EF4-FFF2-40B4-BE49-F238E27FC236}">
                <a16:creationId xmlns:a16="http://schemas.microsoft.com/office/drawing/2014/main" id="{E9955186-AC1E-41FC-BCED-C69B92DCF936}"/>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9" name="Espace réservé du numéro de diapositive 8">
            <a:extLst>
              <a:ext uri="{FF2B5EF4-FFF2-40B4-BE49-F238E27FC236}">
                <a16:creationId xmlns:a16="http://schemas.microsoft.com/office/drawing/2014/main" id="{F280BA53-830E-41CA-8F9E-E61FDB51936F}"/>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1073474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B56301-E146-4450-B228-690F9CC6AE2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B10ADA0-843E-4E19-9BAA-007844734AFF}"/>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4" name="Espace réservé du pied de page 3">
            <a:extLst>
              <a:ext uri="{FF2B5EF4-FFF2-40B4-BE49-F238E27FC236}">
                <a16:creationId xmlns:a16="http://schemas.microsoft.com/office/drawing/2014/main" id="{ADB13ED1-DFE1-4C70-B3D9-0F9767F1EE0D}"/>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5" name="Espace réservé du numéro de diapositive 4">
            <a:extLst>
              <a:ext uri="{FF2B5EF4-FFF2-40B4-BE49-F238E27FC236}">
                <a16:creationId xmlns:a16="http://schemas.microsoft.com/office/drawing/2014/main" id="{4081C598-6025-46D6-932C-007868B7C576}"/>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3594279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D5E75B-382A-4288-9CCF-17F8A6299E0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070A21E-311D-4B42-9BBB-418A29A87CF7}"/>
              </a:ext>
            </a:extLst>
          </p:cNvPr>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DD3F4C7-AF7B-4431-86E5-577CBE81F1CB}"/>
              </a:ext>
            </a:extLst>
          </p:cNvPr>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5266724-23E1-49A0-BDA7-61AB44CEFA67}"/>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6" name="Espace réservé du pied de page 5">
            <a:extLst>
              <a:ext uri="{FF2B5EF4-FFF2-40B4-BE49-F238E27FC236}">
                <a16:creationId xmlns:a16="http://schemas.microsoft.com/office/drawing/2014/main" id="{251863D5-82B5-47B7-A49D-46E03FCA7F16}"/>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7" name="Espace réservé du numéro de diapositive 6">
            <a:extLst>
              <a:ext uri="{FF2B5EF4-FFF2-40B4-BE49-F238E27FC236}">
                <a16:creationId xmlns:a16="http://schemas.microsoft.com/office/drawing/2014/main" id="{D1F5153C-DCBB-4B7F-98F6-1B8D4FD50298}"/>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3450178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E9AEE30-B346-4500-B95C-5A5E25C11EE8}"/>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3" name="Espace réservé du pied de page 2">
            <a:extLst>
              <a:ext uri="{FF2B5EF4-FFF2-40B4-BE49-F238E27FC236}">
                <a16:creationId xmlns:a16="http://schemas.microsoft.com/office/drawing/2014/main" id="{B8279434-38E5-4203-BB98-6D873FAF4515}"/>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4" name="Espace réservé du numéro de diapositive 3">
            <a:extLst>
              <a:ext uri="{FF2B5EF4-FFF2-40B4-BE49-F238E27FC236}">
                <a16:creationId xmlns:a16="http://schemas.microsoft.com/office/drawing/2014/main" id="{B7B213A6-D3B5-474D-AF7B-BC1107BC824E}"/>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652063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DECCCB-5928-4134-80E5-5DDFC0780810}"/>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51E78094-F4D0-4D93-A1B1-D3C5A104F7F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50CB254-C6F5-4ABE-96DA-A9533591A4F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812A139-BE43-47C4-B653-00366A3B52A8}"/>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6" name="Espace réservé du pied de page 5">
            <a:extLst>
              <a:ext uri="{FF2B5EF4-FFF2-40B4-BE49-F238E27FC236}">
                <a16:creationId xmlns:a16="http://schemas.microsoft.com/office/drawing/2014/main" id="{DAD1ABA4-6738-4012-AC17-91CCE03A616B}"/>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7" name="Espace réservé du numéro de diapositive 6">
            <a:extLst>
              <a:ext uri="{FF2B5EF4-FFF2-40B4-BE49-F238E27FC236}">
                <a16:creationId xmlns:a16="http://schemas.microsoft.com/office/drawing/2014/main" id="{2AE4A457-C0C6-46F9-9477-90FDAABAE944}"/>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3169198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8148C3-6338-41DB-B8F0-5EF970093C71}"/>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6DCD0FC4-AF65-4938-9313-FB8B3F14E35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6453BA7D-2213-495E-8B1C-2F20404CB3B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C02FBC4-12A5-4598-9B3C-5936C136025A}"/>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6" name="Espace réservé du pied de page 5">
            <a:extLst>
              <a:ext uri="{FF2B5EF4-FFF2-40B4-BE49-F238E27FC236}">
                <a16:creationId xmlns:a16="http://schemas.microsoft.com/office/drawing/2014/main" id="{323A80D6-C46B-4C50-973B-1D28BEF9CE7A}"/>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7" name="Espace réservé du numéro de diapositive 6">
            <a:extLst>
              <a:ext uri="{FF2B5EF4-FFF2-40B4-BE49-F238E27FC236}">
                <a16:creationId xmlns:a16="http://schemas.microsoft.com/office/drawing/2014/main" id="{3B963EEF-050A-4CF7-96C3-4FB6CD484D66}"/>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14757285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F3F15A-6408-4823-A6F8-BB258954FAB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5E0AF07-12EE-4F64-8445-721C0EDE841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2AF2A26-5B67-45FB-8E46-1D7378AF2854}"/>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49F69E6B-D970-40F9-B562-5B858F995B03}"/>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4EC09A6E-9DE0-4C6B-B3B9-4C28687FEF82}"/>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29920693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7A97A50-B696-470D-9AD7-64D03BECF5EA}"/>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7EE05F5-DF9A-489E-A863-F294CA185854}"/>
              </a:ext>
            </a:extLst>
          </p:cNvPr>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3164D00-45E4-477A-96B0-CA4FBC40BB8C}"/>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24A8D2E6-C08E-4A62-A26E-6D4D51ABB327}"/>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E7D8D371-980A-4583-AF5C-D90D4A469730}"/>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9553112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CB765D-878C-4C37-9816-4AEF9CDBBAB2}"/>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18973F4B-9C37-4888-8034-1E3E7E86CC6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9D16D5E-4819-447B-86EA-27EAB69B1E56}"/>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26CAD761-F803-41F9-904F-DB28C3D135A5}"/>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898D81F0-656C-4A7C-AB7F-E7A4C2C48213}"/>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31307196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24D25D-9C7A-4432-928D-66EC5F8158E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467DD1A-B1DA-413E-8C98-22ADE3EAC6E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1EA19D2-CB5B-46BE-BA8E-2A2FCB14386B}"/>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94790939-C69A-43A5-9F99-3866A206BE0C}"/>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36DB4D66-3AD6-4CE9-BFEB-705049EF6422}"/>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37250202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4CE5A5-6979-4634-AF90-3E189C55A027}"/>
              </a:ext>
            </a:extLst>
          </p:cNvPr>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F37A23C7-21E2-47E1-8812-20B59698747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53D03A6-8A6C-4DAA-9F4D-35944D015182}"/>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326AA16B-9095-406D-BFEF-86995C364BE6}"/>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9C1248D4-9D95-4806-A775-D3179F7D4575}"/>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19546630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D5E75B-382A-4288-9CCF-17F8A6299E0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070A21E-311D-4B42-9BBB-418A29A87CF7}"/>
              </a:ext>
            </a:extLst>
          </p:cNvPr>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DD3F4C7-AF7B-4431-86E5-577CBE81F1CB}"/>
              </a:ext>
            </a:extLst>
          </p:cNvPr>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5266724-23E1-49A0-BDA7-61AB44CEFA67}"/>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6" name="Espace réservé du pied de page 5">
            <a:extLst>
              <a:ext uri="{FF2B5EF4-FFF2-40B4-BE49-F238E27FC236}">
                <a16:creationId xmlns:a16="http://schemas.microsoft.com/office/drawing/2014/main" id="{251863D5-82B5-47B7-A49D-46E03FCA7F16}"/>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7" name="Espace réservé du numéro de diapositive 6">
            <a:extLst>
              <a:ext uri="{FF2B5EF4-FFF2-40B4-BE49-F238E27FC236}">
                <a16:creationId xmlns:a16="http://schemas.microsoft.com/office/drawing/2014/main" id="{D1F5153C-DCBB-4B7F-98F6-1B8D4FD50298}"/>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15244721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B418B4-7838-4F8A-96D8-9F47D07FCC36}"/>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FE2F84C-7C70-4268-A986-6D9EF9F3D7B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2CF6D10-DD75-4909-86FE-9CAF709FF080}"/>
              </a:ext>
            </a:extLst>
          </p:cNvPr>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D40CCFF-F3CA-4B7A-84E8-3BFD2230381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3AAAF52-1041-463E-912B-9378E3575D38}"/>
              </a:ext>
            </a:extLst>
          </p:cNvPr>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3F69580-FDF2-43C8-8131-C4D08D2604EC}"/>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8" name="Espace réservé du pied de page 7">
            <a:extLst>
              <a:ext uri="{FF2B5EF4-FFF2-40B4-BE49-F238E27FC236}">
                <a16:creationId xmlns:a16="http://schemas.microsoft.com/office/drawing/2014/main" id="{E9955186-AC1E-41FC-BCED-C69B92DCF936}"/>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9" name="Espace réservé du numéro de diapositive 8">
            <a:extLst>
              <a:ext uri="{FF2B5EF4-FFF2-40B4-BE49-F238E27FC236}">
                <a16:creationId xmlns:a16="http://schemas.microsoft.com/office/drawing/2014/main" id="{F280BA53-830E-41CA-8F9E-E61FDB51936F}"/>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3077544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B418B4-7838-4F8A-96D8-9F47D07FCC36}"/>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FE2F84C-7C70-4268-A986-6D9EF9F3D7B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2CF6D10-DD75-4909-86FE-9CAF709FF080}"/>
              </a:ext>
            </a:extLst>
          </p:cNvPr>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D40CCFF-F3CA-4B7A-84E8-3BFD2230381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3AAAF52-1041-463E-912B-9378E3575D38}"/>
              </a:ext>
            </a:extLst>
          </p:cNvPr>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3F69580-FDF2-43C8-8131-C4D08D2604EC}"/>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8" name="Espace réservé du pied de page 7">
            <a:extLst>
              <a:ext uri="{FF2B5EF4-FFF2-40B4-BE49-F238E27FC236}">
                <a16:creationId xmlns:a16="http://schemas.microsoft.com/office/drawing/2014/main" id="{E9955186-AC1E-41FC-BCED-C69B92DCF936}"/>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9" name="Espace réservé du numéro de diapositive 8">
            <a:extLst>
              <a:ext uri="{FF2B5EF4-FFF2-40B4-BE49-F238E27FC236}">
                <a16:creationId xmlns:a16="http://schemas.microsoft.com/office/drawing/2014/main" id="{F280BA53-830E-41CA-8F9E-E61FDB51936F}"/>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12039667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B56301-E146-4450-B228-690F9CC6AE2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B10ADA0-843E-4E19-9BAA-007844734AFF}"/>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4" name="Espace réservé du pied de page 3">
            <a:extLst>
              <a:ext uri="{FF2B5EF4-FFF2-40B4-BE49-F238E27FC236}">
                <a16:creationId xmlns:a16="http://schemas.microsoft.com/office/drawing/2014/main" id="{ADB13ED1-DFE1-4C70-B3D9-0F9767F1EE0D}"/>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5" name="Espace réservé du numéro de diapositive 4">
            <a:extLst>
              <a:ext uri="{FF2B5EF4-FFF2-40B4-BE49-F238E27FC236}">
                <a16:creationId xmlns:a16="http://schemas.microsoft.com/office/drawing/2014/main" id="{4081C598-6025-46D6-932C-007868B7C576}"/>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21808777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E9AEE30-B346-4500-B95C-5A5E25C11EE8}"/>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3" name="Espace réservé du pied de page 2">
            <a:extLst>
              <a:ext uri="{FF2B5EF4-FFF2-40B4-BE49-F238E27FC236}">
                <a16:creationId xmlns:a16="http://schemas.microsoft.com/office/drawing/2014/main" id="{B8279434-38E5-4203-BB98-6D873FAF4515}"/>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4" name="Espace réservé du numéro de diapositive 3">
            <a:extLst>
              <a:ext uri="{FF2B5EF4-FFF2-40B4-BE49-F238E27FC236}">
                <a16:creationId xmlns:a16="http://schemas.microsoft.com/office/drawing/2014/main" id="{B7B213A6-D3B5-474D-AF7B-BC1107BC824E}"/>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20016179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DECCCB-5928-4134-80E5-5DDFC0780810}"/>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51E78094-F4D0-4D93-A1B1-D3C5A104F7F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50CB254-C6F5-4ABE-96DA-A9533591A4F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812A139-BE43-47C4-B653-00366A3B52A8}"/>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6" name="Espace réservé du pied de page 5">
            <a:extLst>
              <a:ext uri="{FF2B5EF4-FFF2-40B4-BE49-F238E27FC236}">
                <a16:creationId xmlns:a16="http://schemas.microsoft.com/office/drawing/2014/main" id="{DAD1ABA4-6738-4012-AC17-91CCE03A616B}"/>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7" name="Espace réservé du numéro de diapositive 6">
            <a:extLst>
              <a:ext uri="{FF2B5EF4-FFF2-40B4-BE49-F238E27FC236}">
                <a16:creationId xmlns:a16="http://schemas.microsoft.com/office/drawing/2014/main" id="{2AE4A457-C0C6-46F9-9477-90FDAABAE944}"/>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25263456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8148C3-6338-41DB-B8F0-5EF970093C71}"/>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6DCD0FC4-AF65-4938-9313-FB8B3F14E35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6453BA7D-2213-495E-8B1C-2F20404CB3B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C02FBC4-12A5-4598-9B3C-5936C136025A}"/>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6" name="Espace réservé du pied de page 5">
            <a:extLst>
              <a:ext uri="{FF2B5EF4-FFF2-40B4-BE49-F238E27FC236}">
                <a16:creationId xmlns:a16="http://schemas.microsoft.com/office/drawing/2014/main" id="{323A80D6-C46B-4C50-973B-1D28BEF9CE7A}"/>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7" name="Espace réservé du numéro de diapositive 6">
            <a:extLst>
              <a:ext uri="{FF2B5EF4-FFF2-40B4-BE49-F238E27FC236}">
                <a16:creationId xmlns:a16="http://schemas.microsoft.com/office/drawing/2014/main" id="{3B963EEF-050A-4CF7-96C3-4FB6CD484D66}"/>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23845296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F3F15A-6408-4823-A6F8-BB258954FAB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5E0AF07-12EE-4F64-8445-721C0EDE841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2AF2A26-5B67-45FB-8E46-1D7378AF2854}"/>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49F69E6B-D970-40F9-B562-5B858F995B03}"/>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4EC09A6E-9DE0-4C6B-B3B9-4C28687FEF82}"/>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4232838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7A97A50-B696-470D-9AD7-64D03BECF5EA}"/>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7EE05F5-DF9A-489E-A863-F294CA185854}"/>
              </a:ext>
            </a:extLst>
          </p:cNvPr>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3164D00-45E4-477A-96B0-CA4FBC40BB8C}"/>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24A8D2E6-C08E-4A62-A26E-6D4D51ABB327}"/>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E7D8D371-980A-4583-AF5C-D90D4A469730}"/>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21602272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CB765D-878C-4C37-9816-4AEF9CDBBAB2}"/>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18973F4B-9C37-4888-8034-1E3E7E86CC6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9D16D5E-4819-447B-86EA-27EAB69B1E56}"/>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26CAD761-F803-41F9-904F-DB28C3D135A5}"/>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898D81F0-656C-4A7C-AB7F-E7A4C2C48213}"/>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1404801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24D25D-9C7A-4432-928D-66EC5F8158E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467DD1A-B1DA-413E-8C98-22ADE3EAC6E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1EA19D2-CB5B-46BE-BA8E-2A2FCB14386B}"/>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94790939-C69A-43A5-9F99-3866A206BE0C}"/>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36DB4D66-3AD6-4CE9-BFEB-705049EF6422}"/>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2708173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4CE5A5-6979-4634-AF90-3E189C55A027}"/>
              </a:ext>
            </a:extLst>
          </p:cNvPr>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F37A23C7-21E2-47E1-8812-20B59698747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53D03A6-8A6C-4DAA-9F4D-35944D015182}"/>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326AA16B-9095-406D-BFEF-86995C364BE6}"/>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9C1248D4-9D95-4806-A775-D3179F7D4575}"/>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31292323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D5E75B-382A-4288-9CCF-17F8A6299E0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070A21E-311D-4B42-9BBB-418A29A87CF7}"/>
              </a:ext>
            </a:extLst>
          </p:cNvPr>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DD3F4C7-AF7B-4431-86E5-577CBE81F1CB}"/>
              </a:ext>
            </a:extLst>
          </p:cNvPr>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5266724-23E1-49A0-BDA7-61AB44CEFA67}"/>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6" name="Espace réservé du pied de page 5">
            <a:extLst>
              <a:ext uri="{FF2B5EF4-FFF2-40B4-BE49-F238E27FC236}">
                <a16:creationId xmlns:a16="http://schemas.microsoft.com/office/drawing/2014/main" id="{251863D5-82B5-47B7-A49D-46E03FCA7F16}"/>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7" name="Espace réservé du numéro de diapositive 6">
            <a:extLst>
              <a:ext uri="{FF2B5EF4-FFF2-40B4-BE49-F238E27FC236}">
                <a16:creationId xmlns:a16="http://schemas.microsoft.com/office/drawing/2014/main" id="{D1F5153C-DCBB-4B7F-98F6-1B8D4FD50298}"/>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3664540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B56301-E146-4450-B228-690F9CC6AE2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B10ADA0-843E-4E19-9BAA-007844734AFF}"/>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4" name="Espace réservé du pied de page 3">
            <a:extLst>
              <a:ext uri="{FF2B5EF4-FFF2-40B4-BE49-F238E27FC236}">
                <a16:creationId xmlns:a16="http://schemas.microsoft.com/office/drawing/2014/main" id="{ADB13ED1-DFE1-4C70-B3D9-0F9767F1EE0D}"/>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5" name="Espace réservé du numéro de diapositive 4">
            <a:extLst>
              <a:ext uri="{FF2B5EF4-FFF2-40B4-BE49-F238E27FC236}">
                <a16:creationId xmlns:a16="http://schemas.microsoft.com/office/drawing/2014/main" id="{4081C598-6025-46D6-932C-007868B7C576}"/>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28027361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B418B4-7838-4F8A-96D8-9F47D07FCC36}"/>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FE2F84C-7C70-4268-A986-6D9EF9F3D7B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2CF6D10-DD75-4909-86FE-9CAF709FF080}"/>
              </a:ext>
            </a:extLst>
          </p:cNvPr>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D40CCFF-F3CA-4B7A-84E8-3BFD2230381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3AAAF52-1041-463E-912B-9378E3575D38}"/>
              </a:ext>
            </a:extLst>
          </p:cNvPr>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3F69580-FDF2-43C8-8131-C4D08D2604EC}"/>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8" name="Espace réservé du pied de page 7">
            <a:extLst>
              <a:ext uri="{FF2B5EF4-FFF2-40B4-BE49-F238E27FC236}">
                <a16:creationId xmlns:a16="http://schemas.microsoft.com/office/drawing/2014/main" id="{E9955186-AC1E-41FC-BCED-C69B92DCF936}"/>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9" name="Espace réservé du numéro de diapositive 8">
            <a:extLst>
              <a:ext uri="{FF2B5EF4-FFF2-40B4-BE49-F238E27FC236}">
                <a16:creationId xmlns:a16="http://schemas.microsoft.com/office/drawing/2014/main" id="{F280BA53-830E-41CA-8F9E-E61FDB51936F}"/>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42225070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B56301-E146-4450-B228-690F9CC6AE2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B10ADA0-843E-4E19-9BAA-007844734AFF}"/>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4" name="Espace réservé du pied de page 3">
            <a:extLst>
              <a:ext uri="{FF2B5EF4-FFF2-40B4-BE49-F238E27FC236}">
                <a16:creationId xmlns:a16="http://schemas.microsoft.com/office/drawing/2014/main" id="{ADB13ED1-DFE1-4C70-B3D9-0F9767F1EE0D}"/>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5" name="Espace réservé du numéro de diapositive 4">
            <a:extLst>
              <a:ext uri="{FF2B5EF4-FFF2-40B4-BE49-F238E27FC236}">
                <a16:creationId xmlns:a16="http://schemas.microsoft.com/office/drawing/2014/main" id="{4081C598-6025-46D6-932C-007868B7C576}"/>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36655765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E9AEE30-B346-4500-B95C-5A5E25C11EE8}"/>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3" name="Espace réservé du pied de page 2">
            <a:extLst>
              <a:ext uri="{FF2B5EF4-FFF2-40B4-BE49-F238E27FC236}">
                <a16:creationId xmlns:a16="http://schemas.microsoft.com/office/drawing/2014/main" id="{B8279434-38E5-4203-BB98-6D873FAF4515}"/>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4" name="Espace réservé du numéro de diapositive 3">
            <a:extLst>
              <a:ext uri="{FF2B5EF4-FFF2-40B4-BE49-F238E27FC236}">
                <a16:creationId xmlns:a16="http://schemas.microsoft.com/office/drawing/2014/main" id="{B7B213A6-D3B5-474D-AF7B-BC1107BC824E}"/>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42611667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DECCCB-5928-4134-80E5-5DDFC0780810}"/>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51E78094-F4D0-4D93-A1B1-D3C5A104F7F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50CB254-C6F5-4ABE-96DA-A9533591A4F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812A139-BE43-47C4-B653-00366A3B52A8}"/>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6" name="Espace réservé du pied de page 5">
            <a:extLst>
              <a:ext uri="{FF2B5EF4-FFF2-40B4-BE49-F238E27FC236}">
                <a16:creationId xmlns:a16="http://schemas.microsoft.com/office/drawing/2014/main" id="{DAD1ABA4-6738-4012-AC17-91CCE03A616B}"/>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7" name="Espace réservé du numéro de diapositive 6">
            <a:extLst>
              <a:ext uri="{FF2B5EF4-FFF2-40B4-BE49-F238E27FC236}">
                <a16:creationId xmlns:a16="http://schemas.microsoft.com/office/drawing/2014/main" id="{2AE4A457-C0C6-46F9-9477-90FDAABAE944}"/>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16280294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8148C3-6338-41DB-B8F0-5EF970093C71}"/>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6DCD0FC4-AF65-4938-9313-FB8B3F14E35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6453BA7D-2213-495E-8B1C-2F20404CB3B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C02FBC4-12A5-4598-9B3C-5936C136025A}"/>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6" name="Espace réservé du pied de page 5">
            <a:extLst>
              <a:ext uri="{FF2B5EF4-FFF2-40B4-BE49-F238E27FC236}">
                <a16:creationId xmlns:a16="http://schemas.microsoft.com/office/drawing/2014/main" id="{323A80D6-C46B-4C50-973B-1D28BEF9CE7A}"/>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7" name="Espace réservé du numéro de diapositive 6">
            <a:extLst>
              <a:ext uri="{FF2B5EF4-FFF2-40B4-BE49-F238E27FC236}">
                <a16:creationId xmlns:a16="http://schemas.microsoft.com/office/drawing/2014/main" id="{3B963EEF-050A-4CF7-96C3-4FB6CD484D66}"/>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24082355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F3F15A-6408-4823-A6F8-BB258954FAB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5E0AF07-12EE-4F64-8445-721C0EDE841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2AF2A26-5B67-45FB-8E46-1D7378AF2854}"/>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49F69E6B-D970-40F9-B562-5B858F995B03}"/>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4EC09A6E-9DE0-4C6B-B3B9-4C28687FEF82}"/>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135765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7A97A50-B696-470D-9AD7-64D03BECF5EA}"/>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7EE05F5-DF9A-489E-A863-F294CA185854}"/>
              </a:ext>
            </a:extLst>
          </p:cNvPr>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3164D00-45E4-477A-96B0-CA4FBC40BB8C}"/>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24A8D2E6-C08E-4A62-A26E-6D4D51ABB327}"/>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E7D8D371-980A-4583-AF5C-D90D4A469730}"/>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1025876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E9AEE30-B346-4500-B95C-5A5E25C11EE8}"/>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3" name="Espace réservé du pied de page 2">
            <a:extLst>
              <a:ext uri="{FF2B5EF4-FFF2-40B4-BE49-F238E27FC236}">
                <a16:creationId xmlns:a16="http://schemas.microsoft.com/office/drawing/2014/main" id="{B8279434-38E5-4203-BB98-6D873FAF4515}"/>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4" name="Espace réservé du numéro de diapositive 3">
            <a:extLst>
              <a:ext uri="{FF2B5EF4-FFF2-40B4-BE49-F238E27FC236}">
                <a16:creationId xmlns:a16="http://schemas.microsoft.com/office/drawing/2014/main" id="{B7B213A6-D3B5-474D-AF7B-BC1107BC824E}"/>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2352621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DECCCB-5928-4134-80E5-5DDFC0780810}"/>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51E78094-F4D0-4D93-A1B1-D3C5A104F7F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50CB254-C6F5-4ABE-96DA-A9533591A4F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812A139-BE43-47C4-B653-00366A3B52A8}"/>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6" name="Espace réservé du pied de page 5">
            <a:extLst>
              <a:ext uri="{FF2B5EF4-FFF2-40B4-BE49-F238E27FC236}">
                <a16:creationId xmlns:a16="http://schemas.microsoft.com/office/drawing/2014/main" id="{DAD1ABA4-6738-4012-AC17-91CCE03A616B}"/>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7" name="Espace réservé du numéro de diapositive 6">
            <a:extLst>
              <a:ext uri="{FF2B5EF4-FFF2-40B4-BE49-F238E27FC236}">
                <a16:creationId xmlns:a16="http://schemas.microsoft.com/office/drawing/2014/main" id="{2AE4A457-C0C6-46F9-9477-90FDAABAE944}"/>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1507431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8148C3-6338-41DB-B8F0-5EF970093C71}"/>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6DCD0FC4-AF65-4938-9313-FB8B3F14E35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6453BA7D-2213-495E-8B1C-2F20404CB3B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C02FBC4-12A5-4598-9B3C-5936C136025A}"/>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6" name="Espace réservé du pied de page 5">
            <a:extLst>
              <a:ext uri="{FF2B5EF4-FFF2-40B4-BE49-F238E27FC236}">
                <a16:creationId xmlns:a16="http://schemas.microsoft.com/office/drawing/2014/main" id="{323A80D6-C46B-4C50-973B-1D28BEF9CE7A}"/>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7" name="Espace réservé du numéro de diapositive 6">
            <a:extLst>
              <a:ext uri="{FF2B5EF4-FFF2-40B4-BE49-F238E27FC236}">
                <a16:creationId xmlns:a16="http://schemas.microsoft.com/office/drawing/2014/main" id="{3B963EEF-050A-4CF7-96C3-4FB6CD484D66}"/>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2058883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486DA5D-5FAB-4624-AD2B-C46D264745E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034ABB0-A8F6-4C6E-92AF-E3BF5DD0EE9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86B8B7B-FA6B-45CD-84CB-7B35048F018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2D42D75E-C608-4958-A881-8BF2CE57BA3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793AA6A0-CD28-4FEF-9F7B-E8E44C29A24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2406307910"/>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486DA5D-5FAB-4624-AD2B-C46D264745E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034ABB0-A8F6-4C6E-92AF-E3BF5DD0EE9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86B8B7B-FA6B-45CD-84CB-7B35048F018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2D42D75E-C608-4958-A881-8BF2CE57BA3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793AA6A0-CD28-4FEF-9F7B-E8E44C29A24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3897653596"/>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s-ES">
              <a:solidFill>
                <a:srgbClr val="000000"/>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s-ES">
              <a:solidFill>
                <a:srgbClr val="000000"/>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1254969710"/>
      </p:ext>
    </p:extLst>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486DA5D-5FAB-4624-AD2B-C46D264745E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034ABB0-A8F6-4C6E-92AF-E3BF5DD0EE9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86B8B7B-FA6B-45CD-84CB-7B35048F018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2D42D75E-C608-4958-A881-8BF2CE57BA3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793AA6A0-CD28-4FEF-9F7B-E8E44C29A24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3836950024"/>
      </p:ext>
    </p:extLst>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486DA5D-5FAB-4624-AD2B-C46D264745E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034ABB0-A8F6-4C6E-92AF-E3BF5DD0EE9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86B8B7B-FA6B-45CD-84CB-7B35048F018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2D42D75E-C608-4958-A881-8BF2CE57BA3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793AA6A0-CD28-4FEF-9F7B-E8E44C29A24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449170701"/>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486DA5D-5FAB-4624-AD2B-C46D264745E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034ABB0-A8F6-4C6E-92AF-E3BF5DD0EE9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86B8B7B-FA6B-45CD-84CB-7B35048F018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2D42D75E-C608-4958-A881-8BF2CE57BA3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793AA6A0-CD28-4FEF-9F7B-E8E44C29A24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3272783159"/>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noGrp="1"/>
          </p:cNvSpPr>
          <p:nvPr>
            <p:ph idx="1"/>
          </p:nvPr>
        </p:nvSpPr>
        <p:spPr>
          <a:xfrm>
            <a:off x="468313" y="1268413"/>
            <a:ext cx="8229600" cy="5208587"/>
          </a:xfrm>
        </p:spPr>
        <p:txBody>
          <a:bodyPr>
            <a:norm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eaLnBrk="1" hangingPunct="1">
              <a:lnSpc>
                <a:spcPct val="200000"/>
              </a:lnSpc>
              <a:buFontTx/>
              <a:buNone/>
              <a:defRPr/>
            </a:pPr>
            <a:r>
              <a:rPr lang="fr-FR" sz="1800" b="1" dirty="0">
                <a:latin typeface="Times New Roman" panose="02020603050405020304" pitchFamily="18" charset="0"/>
                <a:cs typeface="Times New Roman" panose="02020603050405020304" pitchFamily="18" charset="0"/>
              </a:rPr>
              <a:t>II.3. Intoxinations et infections alimentaires d’origine bactérienne</a:t>
            </a:r>
            <a:r>
              <a:rPr lang="fr-FR" sz="1800" dirty="0">
                <a:latin typeface="Times New Roman" panose="02020603050405020304" pitchFamily="18" charset="0"/>
                <a:cs typeface="Times New Roman" panose="02020603050405020304" pitchFamily="18" charset="0"/>
              </a:rPr>
              <a:t>   </a:t>
            </a:r>
          </a:p>
          <a:p>
            <a:pPr eaLnBrk="1" hangingPunct="1">
              <a:lnSpc>
                <a:spcPct val="200000"/>
              </a:lnSpc>
              <a:buFontTx/>
              <a:buAutoNum type="arabicPeriod" startAt="4"/>
              <a:defRPr/>
            </a:pPr>
            <a:r>
              <a:rPr lang="fr-FR" sz="1800" b="1" dirty="0">
                <a:latin typeface="Times New Roman" panose="02020603050405020304" pitchFamily="18" charset="0"/>
                <a:ea typeface="Calibri"/>
                <a:cs typeface="Times New Roman" panose="02020603050405020304" pitchFamily="18" charset="0"/>
              </a:rPr>
              <a:t>Toxi-infection alimentaire collective (TIAC)</a:t>
            </a:r>
            <a:endParaRPr lang="fr-FR" sz="1800" dirty="0">
              <a:latin typeface="Times New Roman" panose="02020603050405020304" pitchFamily="18" charset="0"/>
              <a:cs typeface="Times New Roman" panose="02020603050405020304" pitchFamily="18" charset="0"/>
            </a:endParaRPr>
          </a:p>
          <a:p>
            <a:pPr marL="0" indent="0" algn="just" eaLnBrk="1" hangingPunct="1">
              <a:lnSpc>
                <a:spcPct val="200000"/>
              </a:lnSpc>
              <a:buFontTx/>
              <a:buNone/>
              <a:defRPr/>
            </a:pPr>
            <a:r>
              <a:rPr lang="fr-FR" sz="1800" dirty="0">
                <a:latin typeface="Times New Roman" panose="02020603050405020304" pitchFamily="18" charset="0"/>
                <a:cs typeface="Times New Roman" panose="02020603050405020304" pitchFamily="18" charset="0"/>
              </a:rPr>
              <a:t>Une toxi-infection alimentaire collective </a:t>
            </a:r>
            <a:r>
              <a:rPr lang="fr-FR" sz="1800" b="1" dirty="0">
                <a:latin typeface="Times New Roman" panose="02020603050405020304" pitchFamily="18" charset="0"/>
                <a:cs typeface="Times New Roman" panose="02020603050405020304" pitchFamily="18" charset="0"/>
              </a:rPr>
              <a:t>(TIAC) </a:t>
            </a:r>
            <a:r>
              <a:rPr lang="fr-FR" sz="1800" dirty="0">
                <a:latin typeface="Times New Roman" panose="02020603050405020304" pitchFamily="18" charset="0"/>
                <a:cs typeface="Times New Roman" panose="02020603050405020304" pitchFamily="18" charset="0"/>
              </a:rPr>
              <a:t>est une Maladie infectieuse à Déclaration Obligatoire </a:t>
            </a:r>
            <a:r>
              <a:rPr lang="fr-FR" sz="1800" b="1" dirty="0">
                <a:latin typeface="Times New Roman" panose="02020603050405020304" pitchFamily="18" charset="0"/>
                <a:cs typeface="Times New Roman" panose="02020603050405020304" pitchFamily="18" charset="0"/>
              </a:rPr>
              <a:t>(MDO) </a:t>
            </a:r>
            <a:r>
              <a:rPr lang="fr-FR" sz="1800" dirty="0">
                <a:latin typeface="Times New Roman" panose="02020603050405020304" pitchFamily="18" charset="0"/>
                <a:cs typeface="Times New Roman" panose="02020603050405020304" pitchFamily="18" charset="0"/>
              </a:rPr>
              <a:t>qui a lieu quand il existe «au moins deux cas groupés, avec des manifestations identiques dues à une contamination par un micro-organisme (bactéries généralement) ou une toxine.». Les plus grandes toxi-infections alimentaires collectives sont des «crises alimentaires».</a:t>
            </a:r>
          </a:p>
        </p:txBody>
      </p:sp>
      <p:sp>
        <p:nvSpPr>
          <p:cNvPr id="28675" name="Content Placeholder 2"/>
          <p:cNvSpPr txBox="1">
            <a:spLocks/>
          </p:cNvSpPr>
          <p:nvPr/>
        </p:nvSpPr>
        <p:spPr bwMode="auto">
          <a:xfrm>
            <a:off x="395288" y="1196975"/>
            <a:ext cx="80645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20000"/>
              </a:spcBef>
              <a:spcAft>
                <a:spcPct val="0"/>
              </a:spcAft>
            </a:pPr>
            <a:endParaRPr lang="fr-FR" sz="2800" b="1" dirty="0">
              <a:latin typeface="Times New Roman" panose="02020603050405020304" pitchFamily="18" charset="0"/>
              <a:cs typeface="Times New Roman" panose="02020603050405020304" pitchFamily="18" charset="0"/>
            </a:endParaRPr>
          </a:p>
        </p:txBody>
      </p:sp>
      <p:sp>
        <p:nvSpPr>
          <p:cNvPr id="28676" name="Title 1"/>
          <p:cNvSpPr txBox="1">
            <a:spLocks/>
          </p:cNvSpPr>
          <p:nvPr/>
        </p:nvSpPr>
        <p:spPr bwMode="auto">
          <a:xfrm>
            <a:off x="468313" y="-90487"/>
            <a:ext cx="8229600" cy="77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sz="2400" b="1" dirty="0">
                <a:latin typeface="Times New Roman" panose="02020603050405020304" pitchFamily="18" charset="0"/>
                <a:cs typeface="Times New Roman" panose="02020603050405020304" pitchFamily="18" charset="0"/>
              </a:rPr>
              <a:t>II. Microorganismes et aliment</a:t>
            </a:r>
            <a:endParaRPr lang="fr-FR" sz="4400" b="1" dirty="0">
              <a:latin typeface="Times New Roman" panose="02020603050405020304" pitchFamily="18" charset="0"/>
              <a:cs typeface="Times New Roman" panose="02020603050405020304" pitchFamily="18" charset="0"/>
            </a:endParaRPr>
          </a:p>
        </p:txBody>
      </p:sp>
      <p:sp>
        <p:nvSpPr>
          <p:cNvPr id="5" name="Espace réservé du numéro de diapositive 4">
            <a:extLst>
              <a:ext uri="{FF2B5EF4-FFF2-40B4-BE49-F238E27FC236}">
                <a16:creationId xmlns:a16="http://schemas.microsoft.com/office/drawing/2014/main" id="{92EF4D36-9501-45D5-8AFB-E2D2F3A8DA57}"/>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1</a:t>
            </a:fld>
            <a:endParaRPr lang="es-ES">
              <a:solidFill>
                <a:srgbClr val="000000"/>
              </a:solidFill>
            </a:endParaRPr>
          </a:p>
        </p:txBody>
      </p:sp>
    </p:spTree>
    <p:extLst>
      <p:ext uri="{BB962C8B-B14F-4D97-AF65-F5344CB8AC3E}">
        <p14:creationId xmlns:p14="http://schemas.microsoft.com/office/powerpoint/2010/main" val="1269179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8293" y="2249536"/>
            <a:ext cx="8507413" cy="4441729"/>
          </a:xfrm>
          <a:noFill/>
          <a:effectLst/>
        </p:spPr>
        <p:txBody>
          <a:bodyPr anchor="ctr" anchorCtr="0">
            <a:spAutoFit/>
          </a:bodyPr>
          <a:lstStyle/>
          <a:p>
            <a:pPr marL="0" indent="0">
              <a:buFontTx/>
              <a:buNone/>
              <a:defRPr/>
            </a:pPr>
            <a:r>
              <a:rPr lang="fr-FR" sz="1800" dirty="0">
                <a:latin typeface="Times New Roman" panose="02020603050405020304" pitchFamily="18" charset="0"/>
                <a:cs typeface="Times New Roman" panose="02020603050405020304" pitchFamily="18" charset="0"/>
              </a:rPr>
              <a:t>        </a:t>
            </a:r>
          </a:p>
          <a:p>
            <a:pPr>
              <a:lnSpc>
                <a:spcPct val="150000"/>
              </a:lnSpc>
              <a:buClr>
                <a:srgbClr val="FF0000"/>
              </a:buClr>
              <a:buFont typeface="Wingdings" pitchFamily="2" charset="2"/>
              <a:buChar char="q"/>
              <a:defRPr/>
            </a:pPr>
            <a:r>
              <a:rPr lang="fr-FR" sz="1800" dirty="0">
                <a:latin typeface="Times New Roman" panose="02020603050405020304" pitchFamily="18" charset="0"/>
                <a:cs typeface="Times New Roman" panose="02020603050405020304" pitchFamily="18" charset="0"/>
              </a:rPr>
              <a:t>A et B sont les types les plus classiques. Le type E est le plus dangereux car il existe dans la toxine E une </a:t>
            </a:r>
            <a:r>
              <a:rPr lang="fr-FR" sz="1800" dirty="0" err="1">
                <a:latin typeface="Times New Roman" panose="02020603050405020304" pitchFamily="18" charset="0"/>
                <a:cs typeface="Times New Roman" panose="02020603050405020304" pitchFamily="18" charset="0"/>
              </a:rPr>
              <a:t>protoxine</a:t>
            </a:r>
            <a:r>
              <a:rPr lang="fr-FR" sz="1800" dirty="0">
                <a:latin typeface="Times New Roman" panose="02020603050405020304" pitchFamily="18" charset="0"/>
                <a:cs typeface="Times New Roman" panose="02020603050405020304" pitchFamily="18" charset="0"/>
              </a:rPr>
              <a:t> inactive qui est activée 12 à 47 fois par l’activité de la trypsine pendant 1 h à 37°C. C’est ce qui rend celle-ci rapidement mortelle (la mortalité par la toxine E est de 35 %).</a:t>
            </a:r>
          </a:p>
          <a:p>
            <a:pPr>
              <a:lnSpc>
                <a:spcPct val="150000"/>
              </a:lnSpc>
              <a:buClr>
                <a:srgbClr val="FF0000"/>
              </a:buClr>
              <a:buFont typeface="Wingdings" pitchFamily="2" charset="2"/>
              <a:buChar char="q"/>
              <a:defRPr/>
            </a:pPr>
            <a:r>
              <a:rPr lang="fr-FR" sz="1800" dirty="0">
                <a:latin typeface="Times New Roman" panose="02020603050405020304" pitchFamily="18" charset="0"/>
                <a:cs typeface="Times New Roman" panose="02020603050405020304" pitchFamily="18" charset="0"/>
              </a:rPr>
              <a:t>Le type E est </a:t>
            </a:r>
            <a:r>
              <a:rPr lang="fr-FR" sz="1800" dirty="0" err="1">
                <a:latin typeface="Times New Roman" panose="02020603050405020304" pitchFamily="18" charset="0"/>
                <a:cs typeface="Times New Roman" panose="02020603050405020304" pitchFamily="18" charset="0"/>
              </a:rPr>
              <a:t>psychotrophe</a:t>
            </a:r>
            <a:r>
              <a:rPr lang="fr-FR" sz="1800" dirty="0">
                <a:latin typeface="Times New Roman" panose="02020603050405020304" pitchFamily="18" charset="0"/>
                <a:cs typeface="Times New Roman" panose="02020603050405020304" pitchFamily="18" charset="0"/>
              </a:rPr>
              <a:t> est se multiplie lentement au cours de la réfrigération (transmis par les poissons).</a:t>
            </a:r>
          </a:p>
          <a:p>
            <a:pPr>
              <a:lnSpc>
                <a:spcPct val="150000"/>
              </a:lnSpc>
              <a:buClr>
                <a:srgbClr val="FF0000"/>
              </a:buClr>
              <a:buFont typeface="Wingdings" pitchFamily="2" charset="2"/>
              <a:buChar char="q"/>
              <a:defRPr/>
            </a:pPr>
            <a:r>
              <a:rPr lang="fr-FR" sz="1800" dirty="0">
                <a:latin typeface="Times New Roman" panose="02020603050405020304" pitchFamily="18" charset="0"/>
                <a:cs typeface="Times New Roman" panose="02020603050405020304" pitchFamily="18" charset="0"/>
              </a:rPr>
              <a:t>Le type G est responsable de mort subite chez les nourrissons.</a:t>
            </a:r>
          </a:p>
          <a:p>
            <a:pPr>
              <a:lnSpc>
                <a:spcPct val="150000"/>
              </a:lnSpc>
              <a:buClr>
                <a:srgbClr val="FF0000"/>
              </a:buClr>
              <a:buFont typeface="Wingdings" pitchFamily="2" charset="2"/>
              <a:buChar char="q"/>
              <a:defRPr/>
            </a:pPr>
            <a:r>
              <a:rPr lang="fr-FR" sz="1800" dirty="0">
                <a:latin typeface="Times New Roman" panose="02020603050405020304" pitchFamily="18" charset="0"/>
                <a:cs typeface="Times New Roman" panose="02020603050405020304" pitchFamily="18" charset="0"/>
              </a:rPr>
              <a:t>Le type C est probablement sans danger pour l’homme mais les mesures de prévention sont les mêmes que pour A et B. </a:t>
            </a:r>
          </a:p>
        </p:txBody>
      </p:sp>
      <p:sp>
        <p:nvSpPr>
          <p:cNvPr id="34820" name="Title 1"/>
          <p:cNvSpPr txBox="1">
            <a:spLocks/>
          </p:cNvSpPr>
          <p:nvPr/>
        </p:nvSpPr>
        <p:spPr bwMode="auto">
          <a:xfrm>
            <a:off x="468313" y="250180"/>
            <a:ext cx="8229600" cy="461665"/>
          </a:xfrm>
          <a:prstGeom prst="rect">
            <a:avLst/>
          </a:prstGeom>
          <a:noFill/>
          <a:ln>
            <a:noFill/>
          </a:ln>
          <a:effectLst/>
        </p:spPr>
        <p:txBody>
          <a:bodyPr anchor="ctr" anchorCtr="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sz="2400" b="1" dirty="0">
                <a:latin typeface="Times New Roman" panose="02020603050405020304" pitchFamily="18" charset="0"/>
                <a:cs typeface="Times New Roman" panose="02020603050405020304" pitchFamily="18" charset="0"/>
              </a:rPr>
              <a:t>II. Microorganismes et aliment</a:t>
            </a:r>
            <a:endParaRPr lang="fr-FR" sz="4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3347864" y="1187460"/>
            <a:ext cx="1864613" cy="369332"/>
          </a:xfrm>
          <a:prstGeom prst="rect">
            <a:avLst/>
          </a:prstGeom>
          <a:noFill/>
          <a:ln/>
          <a:effectLst/>
        </p:spPr>
        <p:style>
          <a:lnRef idx="0">
            <a:schemeClr val="accent5"/>
          </a:lnRef>
          <a:fillRef idx="3">
            <a:schemeClr val="accent5"/>
          </a:fillRef>
          <a:effectRef idx="3">
            <a:schemeClr val="accent5"/>
          </a:effectRef>
          <a:fontRef idx="minor">
            <a:schemeClr val="lt1"/>
          </a:fontRef>
        </p:style>
        <p:txBody>
          <a:bodyPr wrap="none" anchor="ctr" anchorCtr="0">
            <a:spAutoFit/>
          </a:bodyPr>
          <a:lstStyle/>
          <a:p>
            <a:pPr fontAlgn="base">
              <a:spcBef>
                <a:spcPct val="20000"/>
              </a:spcBef>
              <a:spcAft>
                <a:spcPct val="0"/>
              </a:spcAft>
              <a:defRPr/>
            </a:pPr>
            <a:r>
              <a:rPr lang="fr-FR" b="1" kern="0" dirty="0">
                <a:ln w="1905"/>
                <a:solidFill>
                  <a:schemeClr val="tx1"/>
                </a:solidFill>
                <a:effectLst>
                  <a:innerShdw blurRad="69850" dist="43180" dir="5400000">
                    <a:srgbClr val="000000">
                      <a:alpha val="65000"/>
                    </a:srgbClr>
                  </a:innerShdw>
                </a:effectLst>
                <a:latin typeface="Times New Roman" panose="02020603050405020304" pitchFamily="18" charset="0"/>
                <a:ea typeface="Calibri"/>
                <a:cs typeface="Times New Roman" panose="02020603050405020304" pitchFamily="18" charset="0"/>
              </a:rPr>
              <a:t>1.  BOTULISME</a:t>
            </a:r>
            <a:endParaRPr lang="fr-FR" sz="1600" b="1" kern="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390287" y="1609452"/>
            <a:ext cx="4301177" cy="369332"/>
          </a:xfrm>
          <a:prstGeom prst="rect">
            <a:avLst/>
          </a:prstGeom>
          <a:noFill/>
          <a:effectLst/>
        </p:spPr>
        <p:txBody>
          <a:bodyPr wrap="none" anchor="ctr" anchorCtr="0">
            <a:spAutoFit/>
          </a:bodyPr>
          <a:lstStyle/>
          <a:p>
            <a:pPr marL="285750" indent="-285750" fontAlgn="base">
              <a:spcBef>
                <a:spcPct val="0"/>
              </a:spcBef>
              <a:spcAft>
                <a:spcPct val="0"/>
              </a:spcAft>
              <a:buFont typeface="Wingdings" pitchFamily="2" charset="2"/>
              <a:buChar char="Ø"/>
              <a:defRPr/>
            </a:pPr>
            <a:r>
              <a:rPr lang="fr-FR" b="1" kern="0" dirty="0">
                <a:latin typeface="Times New Roman" panose="02020603050405020304" pitchFamily="18" charset="0"/>
                <a:ea typeface="Calibri"/>
                <a:cs typeface="Times New Roman" panose="02020603050405020304" pitchFamily="18" charset="0"/>
              </a:rPr>
              <a:t>Pouvoir pathogène et symptomatologie</a:t>
            </a:r>
            <a:endParaRPr lang="fr-FR" dirty="0">
              <a:latin typeface="Times New Roman" panose="02020603050405020304" pitchFamily="18" charset="0"/>
              <a:cs typeface="Times New Roman" panose="02020603050405020304" pitchFamily="18" charset="0"/>
            </a:endParaRPr>
          </a:p>
        </p:txBody>
      </p:sp>
      <p:sp>
        <p:nvSpPr>
          <p:cNvPr id="10" name="Espace réservé du numéro de diapositive 9">
            <a:extLst>
              <a:ext uri="{FF2B5EF4-FFF2-40B4-BE49-F238E27FC236}">
                <a16:creationId xmlns:a16="http://schemas.microsoft.com/office/drawing/2014/main" id="{1071B1EC-D6FB-4123-83B0-877EBBA83EAA}"/>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10</a:t>
            </a:fld>
            <a:endParaRPr lang="es-ES">
              <a:solidFill>
                <a:srgbClr val="000000"/>
              </a:solidFill>
            </a:endParaRPr>
          </a:p>
        </p:txBody>
      </p:sp>
    </p:spTree>
    <p:extLst>
      <p:ext uri="{BB962C8B-B14F-4D97-AF65-F5344CB8AC3E}">
        <p14:creationId xmlns:p14="http://schemas.microsoft.com/office/powerpoint/2010/main" val="176901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itle 1"/>
          <p:cNvSpPr txBox="1">
            <a:spLocks/>
          </p:cNvSpPr>
          <p:nvPr/>
        </p:nvSpPr>
        <p:spPr bwMode="auto">
          <a:xfrm>
            <a:off x="468313" y="219700"/>
            <a:ext cx="8229600" cy="461665"/>
          </a:xfrm>
          <a:prstGeom prst="rect">
            <a:avLst/>
          </a:prstGeom>
          <a:noFill/>
          <a:ln>
            <a:noFill/>
          </a:ln>
          <a:effectLst/>
        </p:spPr>
        <p:txBody>
          <a:bodyPr anchor="ctr" anchorCtr="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sz="2400" b="1">
                <a:latin typeface="Times New Roman" panose="02020603050405020304" pitchFamily="18" charset="0"/>
                <a:cs typeface="Times New Roman" panose="02020603050405020304" pitchFamily="18" charset="0"/>
              </a:rPr>
              <a:t>II. Microorganismes et aliment</a:t>
            </a:r>
            <a:endParaRPr lang="fr-FR" sz="4400" b="1">
              <a:latin typeface="Times New Roman" panose="02020603050405020304" pitchFamily="18" charset="0"/>
              <a:cs typeface="Times New Roman" panose="02020603050405020304" pitchFamily="18" charset="0"/>
            </a:endParaRPr>
          </a:p>
        </p:txBody>
      </p:sp>
      <p:sp>
        <p:nvSpPr>
          <p:cNvPr id="5" name="Rectangle 4"/>
          <p:cNvSpPr/>
          <p:nvPr/>
        </p:nvSpPr>
        <p:spPr>
          <a:xfrm>
            <a:off x="3347864" y="1187460"/>
            <a:ext cx="1864613" cy="369332"/>
          </a:xfrm>
          <a:prstGeom prst="rect">
            <a:avLst/>
          </a:prstGeom>
          <a:noFill/>
          <a:ln/>
          <a:effectLst/>
        </p:spPr>
        <p:style>
          <a:lnRef idx="0">
            <a:schemeClr val="accent5"/>
          </a:lnRef>
          <a:fillRef idx="3">
            <a:schemeClr val="accent5"/>
          </a:fillRef>
          <a:effectRef idx="3">
            <a:schemeClr val="accent5"/>
          </a:effectRef>
          <a:fontRef idx="minor">
            <a:schemeClr val="lt1"/>
          </a:fontRef>
        </p:style>
        <p:txBody>
          <a:bodyPr wrap="none" anchor="ctr" anchorCtr="0">
            <a:spAutoFit/>
          </a:bodyPr>
          <a:lstStyle/>
          <a:p>
            <a:pPr fontAlgn="base">
              <a:spcBef>
                <a:spcPct val="20000"/>
              </a:spcBef>
              <a:spcAft>
                <a:spcPct val="0"/>
              </a:spcAft>
              <a:defRPr/>
            </a:pPr>
            <a:r>
              <a:rPr lang="fr-FR" b="1" kern="0" dirty="0">
                <a:ln w="1905"/>
                <a:solidFill>
                  <a:schemeClr val="tx1"/>
                </a:solidFill>
                <a:effectLst>
                  <a:innerShdw blurRad="69850" dist="43180" dir="5400000">
                    <a:srgbClr val="000000">
                      <a:alpha val="65000"/>
                    </a:srgbClr>
                  </a:innerShdw>
                </a:effectLst>
                <a:latin typeface="Times New Roman" panose="02020603050405020304" pitchFamily="18" charset="0"/>
                <a:ea typeface="Calibri"/>
                <a:cs typeface="Times New Roman" panose="02020603050405020304" pitchFamily="18" charset="0"/>
              </a:rPr>
              <a:t>1.  BOTULISME</a:t>
            </a:r>
            <a:endParaRPr lang="fr-FR" sz="1600" b="1" kern="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318294" y="2729297"/>
            <a:ext cx="8507413" cy="3860031"/>
          </a:xfrm>
          <a:noFill/>
          <a:effectLst/>
        </p:spPr>
        <p:txBody>
          <a:bodyPr anchor="ctr" anchorCtr="0">
            <a:spAutoFit/>
          </a:bodyPr>
          <a:lstStyle/>
          <a:p>
            <a:pPr marL="0" indent="0">
              <a:buFontTx/>
              <a:buNone/>
              <a:defRPr/>
            </a:pPr>
            <a:r>
              <a:rPr lang="fr-FR" sz="1800" dirty="0">
                <a:latin typeface="Times New Roman" panose="02020603050405020304" pitchFamily="18" charset="0"/>
                <a:cs typeface="Times New Roman" panose="02020603050405020304" pitchFamily="18" charset="0"/>
              </a:rPr>
              <a:t>Le botulisme peut résulter :</a:t>
            </a:r>
          </a:p>
          <a:p>
            <a:pPr marL="0" indent="0">
              <a:buFontTx/>
              <a:buNone/>
              <a:defRPr/>
            </a:pPr>
            <a:endParaRPr lang="fr-FR" sz="1800" dirty="0">
              <a:latin typeface="Times New Roman" panose="02020603050405020304" pitchFamily="18" charset="0"/>
              <a:cs typeface="Times New Roman" panose="02020603050405020304" pitchFamily="18" charset="0"/>
            </a:endParaRPr>
          </a:p>
          <a:p>
            <a:pPr algn="just">
              <a:lnSpc>
                <a:spcPct val="150000"/>
              </a:lnSpc>
              <a:buClr>
                <a:srgbClr val="FF0000"/>
              </a:buClr>
              <a:buFont typeface="Wingdings" pitchFamily="2" charset="2"/>
              <a:buChar char="q"/>
              <a:defRPr/>
            </a:pPr>
            <a:r>
              <a:rPr lang="fr-FR" sz="1800" dirty="0">
                <a:latin typeface="Times New Roman" panose="02020603050405020304" pitchFamily="18" charset="0"/>
                <a:cs typeface="Times New Roman" panose="02020603050405020304" pitchFamily="18" charset="0"/>
              </a:rPr>
              <a:t>soit de l’ingestion d’aliments contenant des neurotoxines produites par </a:t>
            </a:r>
            <a:r>
              <a:rPr lang="fr-FR" sz="1800" i="1" dirty="0">
                <a:latin typeface="Times New Roman" panose="02020603050405020304" pitchFamily="18" charset="0"/>
                <a:cs typeface="Times New Roman" panose="02020603050405020304" pitchFamily="18" charset="0"/>
              </a:rPr>
              <a:t>Clostridium </a:t>
            </a:r>
            <a:r>
              <a:rPr lang="fr-FR" sz="1800" i="1" dirty="0" err="1">
                <a:latin typeface="Times New Roman" panose="02020603050405020304" pitchFamily="18" charset="0"/>
                <a:cs typeface="Times New Roman" panose="02020603050405020304" pitchFamily="18" charset="0"/>
              </a:rPr>
              <a:t>botulinum</a:t>
            </a:r>
            <a:r>
              <a:rPr lang="fr-FR" sz="1800" dirty="0">
                <a:latin typeface="Times New Roman" panose="02020603050405020304" pitchFamily="18" charset="0"/>
                <a:cs typeface="Times New Roman" panose="02020603050405020304" pitchFamily="18" charset="0"/>
              </a:rPr>
              <a:t>. Il s’agit donc d’une </a:t>
            </a:r>
            <a:r>
              <a:rPr lang="fr-FR" sz="1800" dirty="0" err="1">
                <a:latin typeface="Times New Roman" panose="02020603050405020304" pitchFamily="18" charset="0"/>
                <a:cs typeface="Times New Roman" panose="02020603050405020304" pitchFamily="18" charset="0"/>
              </a:rPr>
              <a:t>intoxination</a:t>
            </a:r>
            <a:r>
              <a:rPr lang="fr-FR" sz="1800" dirty="0">
                <a:latin typeface="Times New Roman" panose="02020603050405020304" pitchFamily="18" charset="0"/>
                <a:cs typeface="Times New Roman" panose="02020603050405020304" pitchFamily="18" charset="0"/>
              </a:rPr>
              <a:t> alimentaire. </a:t>
            </a:r>
          </a:p>
          <a:p>
            <a:pPr marL="0" indent="0" algn="just">
              <a:lnSpc>
                <a:spcPct val="150000"/>
              </a:lnSpc>
              <a:buClr>
                <a:srgbClr val="FF0000"/>
              </a:buClr>
              <a:buNone/>
              <a:defRPr/>
            </a:pPr>
            <a:endParaRPr lang="fr-FR" sz="1800" dirty="0">
              <a:latin typeface="Times New Roman" panose="02020603050405020304" pitchFamily="18" charset="0"/>
              <a:cs typeface="Times New Roman" panose="02020603050405020304" pitchFamily="18" charset="0"/>
            </a:endParaRPr>
          </a:p>
          <a:p>
            <a:pPr algn="just">
              <a:lnSpc>
                <a:spcPct val="150000"/>
              </a:lnSpc>
              <a:buClr>
                <a:srgbClr val="FF0000"/>
              </a:buClr>
              <a:buFont typeface="Wingdings" pitchFamily="2" charset="2"/>
              <a:buChar char="q"/>
              <a:defRPr/>
            </a:pPr>
            <a:r>
              <a:rPr lang="fr-FR" sz="1800" dirty="0">
                <a:latin typeface="Times New Roman" panose="02020603050405020304" pitchFamily="18" charset="0"/>
                <a:cs typeface="Times New Roman" panose="02020603050405020304" pitchFamily="18" charset="0"/>
              </a:rPr>
              <a:t>soit de l’ingestion de toxines perforées dans l’aliment et/ou de bactéries ou spores également présentes dans l’aliment. Ces germes vont franchir la barrière gastrique et s’implanter dans l’intestin où elles produisent leurs toxines. Il s’agit alors dans ce cas d’une toxi-infection alimentaire. </a:t>
            </a:r>
          </a:p>
        </p:txBody>
      </p:sp>
      <p:sp>
        <p:nvSpPr>
          <p:cNvPr id="3" name="Rectangle 2"/>
          <p:cNvSpPr/>
          <p:nvPr/>
        </p:nvSpPr>
        <p:spPr>
          <a:xfrm>
            <a:off x="0" y="1832292"/>
            <a:ext cx="4301177" cy="369332"/>
          </a:xfrm>
          <a:prstGeom prst="rect">
            <a:avLst/>
          </a:prstGeom>
          <a:noFill/>
          <a:effectLst/>
        </p:spPr>
        <p:txBody>
          <a:bodyPr wrap="none" anchor="ctr" anchorCtr="0">
            <a:spAutoFit/>
          </a:bodyPr>
          <a:lstStyle/>
          <a:p>
            <a:pPr marL="285750" indent="-285750" fontAlgn="base">
              <a:spcBef>
                <a:spcPct val="0"/>
              </a:spcBef>
              <a:spcAft>
                <a:spcPct val="0"/>
              </a:spcAft>
              <a:buFont typeface="Wingdings" pitchFamily="2" charset="2"/>
              <a:buChar char="Ø"/>
              <a:defRPr/>
            </a:pPr>
            <a:r>
              <a:rPr lang="fr-FR" b="1" kern="0" dirty="0">
                <a:latin typeface="Times New Roman" panose="02020603050405020304" pitchFamily="18" charset="0"/>
                <a:ea typeface="Calibri"/>
                <a:cs typeface="Times New Roman" panose="02020603050405020304" pitchFamily="18" charset="0"/>
              </a:rPr>
              <a:t>Pouvoir pathogène et symptomatologie</a:t>
            </a:r>
            <a:endParaRPr lang="fr-FR" dirty="0">
              <a:latin typeface="Times New Roman" panose="02020603050405020304" pitchFamily="18" charset="0"/>
              <a:cs typeface="Times New Roman" panose="02020603050405020304" pitchFamily="18" charset="0"/>
            </a:endParaRPr>
          </a:p>
        </p:txBody>
      </p:sp>
      <p:sp>
        <p:nvSpPr>
          <p:cNvPr id="9" name="Espace réservé du numéro de diapositive 8">
            <a:extLst>
              <a:ext uri="{FF2B5EF4-FFF2-40B4-BE49-F238E27FC236}">
                <a16:creationId xmlns:a16="http://schemas.microsoft.com/office/drawing/2014/main" id="{537A9227-CCB9-459B-86CD-16CBF2DE1870}"/>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11</a:t>
            </a:fld>
            <a:endParaRPr lang="es-ES">
              <a:solidFill>
                <a:srgbClr val="000000"/>
              </a:solidFill>
            </a:endParaRPr>
          </a:p>
        </p:txBody>
      </p:sp>
    </p:spTree>
    <p:extLst>
      <p:ext uri="{BB962C8B-B14F-4D97-AF65-F5344CB8AC3E}">
        <p14:creationId xmlns:p14="http://schemas.microsoft.com/office/powerpoint/2010/main" val="4259148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28650" y="358494"/>
            <a:ext cx="7886700" cy="1338828"/>
          </a:xfrm>
          <a:noFill/>
          <a:effectLst>
            <a:outerShdw blurRad="50800" dist="50800" dir="5400000" algn="ctr" rotWithShape="0">
              <a:schemeClr val="bg1"/>
            </a:outerShdw>
          </a:effectLst>
        </p:spPr>
        <p:txBody>
          <a:bodyPr>
            <a:spAutoFit/>
          </a:bodyPr>
          <a:lstStyle/>
          <a:p>
            <a:pPr eaLnBrk="1" hangingPunct="1"/>
            <a:br>
              <a:rPr lang="fr-FR" sz="2400">
                <a:latin typeface="Times New Roman" panose="02020603050405020304" pitchFamily="18" charset="0"/>
                <a:cs typeface="Times New Roman" panose="02020603050405020304" pitchFamily="18" charset="0"/>
              </a:rPr>
            </a:br>
            <a:br>
              <a:rPr lang="fr-FR">
                <a:latin typeface="Times New Roman" panose="02020603050405020304" pitchFamily="18" charset="0"/>
                <a:cs typeface="Times New Roman" panose="02020603050405020304" pitchFamily="18" charset="0"/>
              </a:rPr>
            </a:br>
            <a:endParaRPr lang="fr-FR">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250825" y="1844675"/>
            <a:ext cx="8642350" cy="3833357"/>
          </a:xfrm>
          <a:noFill/>
          <a:effectLst>
            <a:outerShdw blurRad="50800" dist="50800" dir="5400000" algn="ctr" rotWithShape="0">
              <a:schemeClr val="bg1"/>
            </a:outerShdw>
          </a:effectLst>
        </p:spPr>
        <p:txBody>
          <a:bodyPr>
            <a:spAutoFit/>
          </a:bodyPr>
          <a:lstStyle/>
          <a:p>
            <a:pPr marL="0" indent="0" algn="just">
              <a:lnSpc>
                <a:spcPct val="150000"/>
              </a:lnSpc>
              <a:buFontTx/>
              <a:buNone/>
              <a:defRPr/>
            </a:pPr>
            <a:endParaRPr lang="fr-FR" sz="1600" dirty="0">
              <a:latin typeface="Times New Roman" panose="02020603050405020304" pitchFamily="18" charset="0"/>
              <a:cs typeface="Times New Roman" panose="02020603050405020304" pitchFamily="18" charset="0"/>
            </a:endParaRPr>
          </a:p>
          <a:p>
            <a:pPr marL="0" indent="0" algn="just">
              <a:lnSpc>
                <a:spcPct val="150000"/>
              </a:lnSpc>
              <a:buFontTx/>
              <a:buNone/>
              <a:defRPr/>
            </a:pPr>
            <a:r>
              <a:rPr lang="fr-FR" sz="1800" dirty="0">
                <a:latin typeface="Times New Roman" panose="02020603050405020304" pitchFamily="18" charset="0"/>
                <a:cs typeface="Times New Roman" panose="02020603050405020304" pitchFamily="18" charset="0"/>
              </a:rPr>
              <a:t>Les symptômes liées à la maladie apparaissent dans 2 à 24 heures après l’intoxication et se manifeste par :</a:t>
            </a:r>
          </a:p>
          <a:p>
            <a:pPr algn="just">
              <a:lnSpc>
                <a:spcPct val="150000"/>
              </a:lnSpc>
              <a:buClr>
                <a:srgbClr val="FF0000"/>
              </a:buClr>
              <a:buFont typeface="Wingdings" pitchFamily="2" charset="2"/>
              <a:buChar char="q"/>
              <a:defRPr/>
            </a:pPr>
            <a:r>
              <a:rPr lang="fr-FR" sz="1800" dirty="0">
                <a:latin typeface="Times New Roman" panose="02020603050405020304" pitchFamily="18" charset="0"/>
                <a:cs typeface="Times New Roman" panose="02020603050405020304" pitchFamily="18" charset="0"/>
              </a:rPr>
              <a:t>Des paralysies oculaires et vision double ;</a:t>
            </a:r>
          </a:p>
          <a:p>
            <a:pPr algn="just">
              <a:lnSpc>
                <a:spcPct val="150000"/>
              </a:lnSpc>
              <a:buClr>
                <a:srgbClr val="FF0000"/>
              </a:buClr>
              <a:buFont typeface="Wingdings" pitchFamily="2" charset="2"/>
              <a:buChar char="q"/>
              <a:defRPr/>
            </a:pPr>
            <a:r>
              <a:rPr lang="fr-FR" sz="1800" dirty="0">
                <a:latin typeface="Times New Roman" panose="02020603050405020304" pitchFamily="18" charset="0"/>
                <a:cs typeface="Times New Roman" panose="02020603050405020304" pitchFamily="18" charset="0"/>
              </a:rPr>
              <a:t>Troubles sécrétoires (une sécheresse de la bouche par défaut de salivation) ;</a:t>
            </a:r>
          </a:p>
          <a:p>
            <a:pPr algn="just">
              <a:lnSpc>
                <a:spcPct val="150000"/>
              </a:lnSpc>
              <a:buClr>
                <a:srgbClr val="FF0000"/>
              </a:buClr>
              <a:buFont typeface="Wingdings" pitchFamily="2" charset="2"/>
              <a:buChar char="q"/>
              <a:defRPr/>
            </a:pPr>
            <a:r>
              <a:rPr lang="fr-FR" sz="1800" dirty="0">
                <a:latin typeface="Times New Roman" panose="02020603050405020304" pitchFamily="18" charset="0"/>
                <a:cs typeface="Times New Roman" panose="02020603050405020304" pitchFamily="18" charset="0"/>
              </a:rPr>
              <a:t>Des troubles de déglutition et d’élocution ;</a:t>
            </a:r>
          </a:p>
          <a:p>
            <a:pPr algn="just">
              <a:lnSpc>
                <a:spcPct val="150000"/>
              </a:lnSpc>
              <a:buClr>
                <a:srgbClr val="FF0000"/>
              </a:buClr>
              <a:buFont typeface="Wingdings" pitchFamily="2" charset="2"/>
              <a:buChar char="q"/>
              <a:defRPr/>
            </a:pPr>
            <a:r>
              <a:rPr lang="fr-FR" sz="1800" dirty="0">
                <a:latin typeface="Times New Roman" panose="02020603050405020304" pitchFamily="18" charset="0"/>
                <a:cs typeface="Times New Roman" panose="02020603050405020304" pitchFamily="18" charset="0"/>
              </a:rPr>
              <a:t>Des signes plus rares, tels que la constipation par diminution des sécrétions, des paralysies musculaires et une rétention urinaire peuvent apparaître.</a:t>
            </a:r>
          </a:p>
        </p:txBody>
      </p:sp>
      <p:sp>
        <p:nvSpPr>
          <p:cNvPr id="36867" name="Content Placeholder 2"/>
          <p:cNvSpPr txBox="1">
            <a:spLocks/>
          </p:cNvSpPr>
          <p:nvPr/>
        </p:nvSpPr>
        <p:spPr bwMode="auto">
          <a:xfrm>
            <a:off x="395288" y="1196975"/>
            <a:ext cx="8064500" cy="523220"/>
          </a:xfrm>
          <a:prstGeom prst="rect">
            <a:avLst/>
          </a:prstGeom>
          <a:noFill/>
          <a:ln>
            <a:noFill/>
          </a:ln>
          <a:effectLst>
            <a:outerShdw blurRad="50800" dist="50800" dir="5400000" algn="ctr" rotWithShape="0">
              <a:schemeClr val="bg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20000"/>
              </a:spcBef>
              <a:spcAft>
                <a:spcPct val="0"/>
              </a:spcAft>
            </a:pPr>
            <a:endParaRPr lang="fr-FR" sz="2800" b="1">
              <a:latin typeface="Times New Roman" panose="02020603050405020304" pitchFamily="18" charset="0"/>
              <a:cs typeface="Times New Roman" panose="02020603050405020304" pitchFamily="18" charset="0"/>
            </a:endParaRPr>
          </a:p>
        </p:txBody>
      </p:sp>
      <p:sp>
        <p:nvSpPr>
          <p:cNvPr id="36868" name="Title 1"/>
          <p:cNvSpPr txBox="1">
            <a:spLocks/>
          </p:cNvSpPr>
          <p:nvPr/>
        </p:nvSpPr>
        <p:spPr bwMode="auto">
          <a:xfrm>
            <a:off x="468313" y="250180"/>
            <a:ext cx="8229600" cy="461665"/>
          </a:xfrm>
          <a:prstGeom prst="rect">
            <a:avLst/>
          </a:prstGeom>
          <a:noFill/>
          <a:ln>
            <a:noFill/>
          </a:ln>
          <a:effectLst>
            <a:outerShdw blurRad="50800" dist="50800" dir="5400000" algn="ctr" rotWithShape="0">
              <a:schemeClr val="bg1"/>
            </a:outerShdw>
          </a:effec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sz="2400" b="1">
                <a:latin typeface="Times New Roman" panose="02020603050405020304" pitchFamily="18" charset="0"/>
                <a:cs typeface="Times New Roman" panose="02020603050405020304" pitchFamily="18" charset="0"/>
              </a:rPr>
              <a:t>II. Microorganismes et aliment</a:t>
            </a:r>
            <a:endParaRPr lang="fr-FR" sz="4400" b="1">
              <a:latin typeface="Times New Roman" panose="02020603050405020304" pitchFamily="18" charset="0"/>
              <a:cs typeface="Times New Roman" panose="02020603050405020304" pitchFamily="18" charset="0"/>
            </a:endParaRPr>
          </a:p>
        </p:txBody>
      </p:sp>
      <p:sp>
        <p:nvSpPr>
          <p:cNvPr id="5" name="Rectangle 4"/>
          <p:cNvSpPr/>
          <p:nvPr/>
        </p:nvSpPr>
        <p:spPr>
          <a:xfrm>
            <a:off x="3347864" y="1187460"/>
            <a:ext cx="1864613" cy="369332"/>
          </a:xfrm>
          <a:prstGeom prst="rect">
            <a:avLst/>
          </a:prstGeom>
          <a:noFill/>
          <a:ln/>
          <a:effectLst>
            <a:outerShdw blurRad="50800" dist="50800" dir="5400000" algn="ctr" rotWithShape="0">
              <a:schemeClr val="bg1"/>
            </a:outerShdw>
          </a:effectLst>
        </p:spPr>
        <p:style>
          <a:lnRef idx="0">
            <a:schemeClr val="accent5"/>
          </a:lnRef>
          <a:fillRef idx="3">
            <a:schemeClr val="accent5"/>
          </a:fillRef>
          <a:effectRef idx="3">
            <a:schemeClr val="accent5"/>
          </a:effectRef>
          <a:fontRef idx="minor">
            <a:schemeClr val="lt1"/>
          </a:fontRef>
        </p:style>
        <p:txBody>
          <a:bodyPr wrap="none">
            <a:spAutoFit/>
          </a:bodyPr>
          <a:lstStyle/>
          <a:p>
            <a:pPr fontAlgn="base">
              <a:spcBef>
                <a:spcPct val="20000"/>
              </a:spcBef>
              <a:spcAft>
                <a:spcPct val="0"/>
              </a:spcAft>
              <a:defRPr/>
            </a:pPr>
            <a:r>
              <a:rPr lang="fr-FR" b="1" kern="0" dirty="0">
                <a:ln w="1905"/>
                <a:solidFill>
                  <a:schemeClr val="tx1"/>
                </a:solidFill>
                <a:effectLst>
                  <a:innerShdw blurRad="69850" dist="43180" dir="5400000">
                    <a:srgbClr val="000000">
                      <a:alpha val="65000"/>
                    </a:srgbClr>
                  </a:innerShdw>
                </a:effectLst>
                <a:latin typeface="Times New Roman" panose="02020603050405020304" pitchFamily="18" charset="0"/>
                <a:ea typeface="Calibri"/>
                <a:cs typeface="Times New Roman" panose="02020603050405020304" pitchFamily="18" charset="0"/>
              </a:rPr>
              <a:t>1.  BOTULISME</a:t>
            </a:r>
            <a:endParaRPr lang="fr-FR" sz="1600" b="1" kern="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395288" y="1593850"/>
            <a:ext cx="4301177" cy="369332"/>
          </a:xfrm>
          <a:prstGeom prst="rect">
            <a:avLst/>
          </a:prstGeom>
          <a:noFill/>
          <a:effectLst>
            <a:outerShdw blurRad="50800" dist="50800" dir="5400000" algn="ctr" rotWithShape="0">
              <a:schemeClr val="bg1"/>
            </a:outerShdw>
          </a:effectLst>
        </p:spPr>
        <p:txBody>
          <a:bodyPr wrap="none">
            <a:spAutoFit/>
          </a:bodyPr>
          <a:lstStyle/>
          <a:p>
            <a:pPr marL="285750" indent="-285750" fontAlgn="base">
              <a:spcBef>
                <a:spcPct val="0"/>
              </a:spcBef>
              <a:spcAft>
                <a:spcPct val="0"/>
              </a:spcAft>
              <a:buFont typeface="Wingdings" pitchFamily="2" charset="2"/>
              <a:buChar char="Ø"/>
              <a:defRPr/>
            </a:pPr>
            <a:r>
              <a:rPr lang="fr-FR" b="1" kern="0" dirty="0">
                <a:latin typeface="Times New Roman" panose="02020603050405020304" pitchFamily="18" charset="0"/>
                <a:ea typeface="Calibri"/>
                <a:cs typeface="Times New Roman" panose="02020603050405020304" pitchFamily="18" charset="0"/>
              </a:rPr>
              <a:t>Pouvoir pathogène et symptomatologie</a:t>
            </a:r>
            <a:endParaRPr lang="fr-FR" dirty="0">
              <a:latin typeface="Times New Roman" panose="02020603050405020304" pitchFamily="18" charset="0"/>
              <a:cs typeface="Times New Roman" panose="02020603050405020304" pitchFamily="18" charset="0"/>
            </a:endParaRPr>
          </a:p>
        </p:txBody>
      </p:sp>
      <p:sp>
        <p:nvSpPr>
          <p:cNvPr id="8" name="Espace réservé du numéro de diapositive 7">
            <a:extLst>
              <a:ext uri="{FF2B5EF4-FFF2-40B4-BE49-F238E27FC236}">
                <a16:creationId xmlns:a16="http://schemas.microsoft.com/office/drawing/2014/main" id="{2495B410-6BB2-4404-B506-E037AFE9CF9E}"/>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12</a:t>
            </a:fld>
            <a:endParaRPr lang="es-ES">
              <a:solidFill>
                <a:srgbClr val="000000"/>
              </a:solidFill>
            </a:endParaRPr>
          </a:p>
        </p:txBody>
      </p:sp>
    </p:spTree>
    <p:extLst>
      <p:ext uri="{BB962C8B-B14F-4D97-AF65-F5344CB8AC3E}">
        <p14:creationId xmlns:p14="http://schemas.microsoft.com/office/powerpoint/2010/main" val="162335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825" y="2355849"/>
            <a:ext cx="8642350" cy="4137025"/>
          </a:xfrm>
          <a:noFill/>
          <a:effectLst/>
        </p:spPr>
        <p:txBody>
          <a:bodyPr anchor="ctr" anchorCtr="0">
            <a:normAutofit/>
          </a:bodyPr>
          <a:lstStyle/>
          <a:p>
            <a:pPr marL="0" indent="0" algn="just">
              <a:lnSpc>
                <a:spcPct val="150000"/>
              </a:lnSpc>
              <a:buFontTx/>
              <a:buNone/>
              <a:defRPr/>
            </a:pPr>
            <a:r>
              <a:rPr lang="fr-FR" sz="1800" dirty="0">
                <a:latin typeface="Times New Roman" panose="02020603050405020304" pitchFamily="18" charset="0"/>
                <a:cs typeface="Times New Roman" panose="02020603050405020304" pitchFamily="18" charset="0"/>
              </a:rPr>
              <a:t>Les symptômes liées à la maladie apparaissent dans 2 à 24 heures après l’intoxication et se manifeste par :</a:t>
            </a:r>
          </a:p>
          <a:p>
            <a:pPr algn="just">
              <a:lnSpc>
                <a:spcPct val="150000"/>
              </a:lnSpc>
              <a:buClr>
                <a:srgbClr val="FF0000"/>
              </a:buClr>
              <a:buFont typeface="Wingdings" pitchFamily="2" charset="2"/>
              <a:buChar char="q"/>
              <a:defRPr/>
            </a:pPr>
            <a:r>
              <a:rPr lang="fr-FR" sz="1800" dirty="0">
                <a:latin typeface="Times New Roman" panose="02020603050405020304" pitchFamily="18" charset="0"/>
                <a:cs typeface="Times New Roman" panose="02020603050405020304" pitchFamily="18" charset="0"/>
              </a:rPr>
              <a:t>Dans les formes légères, seules les paralysies oculaires sont présentes ; elles apparaissent en général en premier et disparaissent en dernier. Alors que dans les formes les plus graves, on peut observer la paralysie des muscles respiratoires ; la mort survient par asphyxie suite à la paralysie des poumons.</a:t>
            </a:r>
          </a:p>
        </p:txBody>
      </p:sp>
      <p:sp>
        <p:nvSpPr>
          <p:cNvPr id="36868" name="Title 1"/>
          <p:cNvSpPr txBox="1">
            <a:spLocks/>
          </p:cNvSpPr>
          <p:nvPr/>
        </p:nvSpPr>
        <p:spPr bwMode="auto">
          <a:xfrm>
            <a:off x="468313" y="-90488"/>
            <a:ext cx="8229600" cy="1143001"/>
          </a:xfrm>
          <a:prstGeom prst="rect">
            <a:avLst/>
          </a:prstGeom>
          <a:noFill/>
          <a:ln>
            <a:noFill/>
          </a:ln>
          <a:effectLst/>
        </p:spPr>
        <p:txBody>
          <a:bodyPr anchor="ctr" anchorCtr="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sz="2400" b="1">
                <a:latin typeface="Times New Roman" panose="02020603050405020304" pitchFamily="18" charset="0"/>
                <a:cs typeface="Times New Roman" panose="02020603050405020304" pitchFamily="18" charset="0"/>
              </a:rPr>
              <a:t>II. Microorganismes et aliment</a:t>
            </a:r>
            <a:endParaRPr lang="fr-FR" sz="4400" b="1">
              <a:latin typeface="Times New Roman" panose="02020603050405020304" pitchFamily="18" charset="0"/>
              <a:cs typeface="Times New Roman" panose="02020603050405020304" pitchFamily="18" charset="0"/>
            </a:endParaRPr>
          </a:p>
        </p:txBody>
      </p:sp>
      <p:sp>
        <p:nvSpPr>
          <p:cNvPr id="5" name="Rectangle 4"/>
          <p:cNvSpPr/>
          <p:nvPr/>
        </p:nvSpPr>
        <p:spPr>
          <a:xfrm>
            <a:off x="3347864" y="1187460"/>
            <a:ext cx="1864613" cy="369332"/>
          </a:xfrm>
          <a:prstGeom prst="rect">
            <a:avLst/>
          </a:prstGeom>
          <a:noFill/>
          <a:ln/>
          <a:effectLst/>
        </p:spPr>
        <p:style>
          <a:lnRef idx="0">
            <a:schemeClr val="accent5"/>
          </a:lnRef>
          <a:fillRef idx="3">
            <a:schemeClr val="accent5"/>
          </a:fillRef>
          <a:effectRef idx="3">
            <a:schemeClr val="accent5"/>
          </a:effectRef>
          <a:fontRef idx="minor">
            <a:schemeClr val="lt1"/>
          </a:fontRef>
        </p:style>
        <p:txBody>
          <a:bodyPr wrap="none" anchor="ctr" anchorCtr="0">
            <a:spAutoFit/>
          </a:bodyPr>
          <a:lstStyle/>
          <a:p>
            <a:pPr fontAlgn="base">
              <a:spcBef>
                <a:spcPct val="20000"/>
              </a:spcBef>
              <a:spcAft>
                <a:spcPct val="0"/>
              </a:spcAft>
              <a:defRPr/>
            </a:pPr>
            <a:r>
              <a:rPr lang="fr-FR" b="1" kern="0" dirty="0">
                <a:ln w="1905"/>
                <a:solidFill>
                  <a:schemeClr val="tx1"/>
                </a:solidFill>
                <a:effectLst>
                  <a:innerShdw blurRad="69850" dist="43180" dir="5400000">
                    <a:srgbClr val="000000">
                      <a:alpha val="65000"/>
                    </a:srgbClr>
                  </a:innerShdw>
                </a:effectLst>
                <a:latin typeface="Times New Roman" panose="02020603050405020304" pitchFamily="18" charset="0"/>
                <a:ea typeface="Calibri"/>
                <a:cs typeface="Times New Roman" panose="02020603050405020304" pitchFamily="18" charset="0"/>
              </a:rPr>
              <a:t>1.  BOTULISME</a:t>
            </a:r>
            <a:endParaRPr lang="fr-FR" sz="1600" b="1" kern="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395288" y="1593850"/>
            <a:ext cx="4301177" cy="369332"/>
          </a:xfrm>
          <a:prstGeom prst="rect">
            <a:avLst/>
          </a:prstGeom>
          <a:noFill/>
          <a:effectLst/>
        </p:spPr>
        <p:txBody>
          <a:bodyPr wrap="none" anchor="ctr" anchorCtr="0">
            <a:spAutoFit/>
          </a:bodyPr>
          <a:lstStyle/>
          <a:p>
            <a:pPr marL="285750" indent="-285750" fontAlgn="base">
              <a:spcBef>
                <a:spcPct val="0"/>
              </a:spcBef>
              <a:spcAft>
                <a:spcPct val="0"/>
              </a:spcAft>
              <a:buFont typeface="Wingdings" pitchFamily="2" charset="2"/>
              <a:buChar char="Ø"/>
              <a:defRPr/>
            </a:pPr>
            <a:r>
              <a:rPr lang="fr-FR" b="1" kern="0" dirty="0">
                <a:latin typeface="Times New Roman" panose="02020603050405020304" pitchFamily="18" charset="0"/>
                <a:ea typeface="Calibri"/>
                <a:cs typeface="Times New Roman" panose="02020603050405020304" pitchFamily="18" charset="0"/>
              </a:rPr>
              <a:t>Pouvoir pathogène et symptomatologie</a:t>
            </a:r>
            <a:endParaRPr lang="fr-FR" dirty="0">
              <a:latin typeface="Times New Roman" panose="02020603050405020304" pitchFamily="18" charset="0"/>
              <a:cs typeface="Times New Roman" panose="02020603050405020304" pitchFamily="18" charset="0"/>
            </a:endParaRPr>
          </a:p>
        </p:txBody>
      </p:sp>
      <p:sp>
        <p:nvSpPr>
          <p:cNvPr id="10" name="Espace réservé du numéro de diapositive 9">
            <a:extLst>
              <a:ext uri="{FF2B5EF4-FFF2-40B4-BE49-F238E27FC236}">
                <a16:creationId xmlns:a16="http://schemas.microsoft.com/office/drawing/2014/main" id="{0714E723-44C6-4165-8FC0-289D1C777920}"/>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13</a:t>
            </a:fld>
            <a:endParaRPr lang="es-ES">
              <a:solidFill>
                <a:srgbClr val="000000"/>
              </a:solidFill>
            </a:endParaRPr>
          </a:p>
        </p:txBody>
      </p:sp>
    </p:spTree>
    <p:extLst>
      <p:ext uri="{BB962C8B-B14F-4D97-AF65-F5344CB8AC3E}">
        <p14:creationId xmlns:p14="http://schemas.microsoft.com/office/powerpoint/2010/main" val="162335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noFill/>
          <a:effectLst/>
        </p:spPr>
        <p:txBody>
          <a:bodyPr anchor="ctr" anchorCtr="0">
            <a:normAutofit/>
          </a:bodyPr>
          <a:lstStyle/>
          <a:p>
            <a:pPr eaLnBrk="1" hangingPunct="1"/>
            <a:br>
              <a:rPr lang="fr-FR" sz="1800">
                <a:latin typeface="Times New Roman" panose="02020603050405020304" pitchFamily="18" charset="0"/>
                <a:cs typeface="Times New Roman" panose="02020603050405020304" pitchFamily="18" charset="0"/>
              </a:rPr>
            </a:br>
            <a:br>
              <a:rPr lang="fr-FR" sz="1800">
                <a:latin typeface="Times New Roman" panose="02020603050405020304" pitchFamily="18" charset="0"/>
                <a:cs typeface="Times New Roman" panose="02020603050405020304" pitchFamily="18" charset="0"/>
              </a:rPr>
            </a:br>
            <a:endParaRPr lang="fr-FR" sz="180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250825" y="2205038"/>
            <a:ext cx="8642350" cy="3776662"/>
          </a:xfrm>
          <a:noFill/>
          <a:effectLst/>
        </p:spPr>
        <p:txBody>
          <a:bodyPr anchor="ctr" anchorCtr="0"/>
          <a:lstStyle/>
          <a:p>
            <a:pPr marL="0" indent="0" algn="just">
              <a:lnSpc>
                <a:spcPct val="150000"/>
              </a:lnSpc>
              <a:buFontTx/>
              <a:buNone/>
              <a:defRPr/>
            </a:pPr>
            <a:r>
              <a:rPr lang="fr-FR" sz="1800" dirty="0">
                <a:latin typeface="Times New Roman" panose="02020603050405020304" pitchFamily="18" charset="0"/>
                <a:cs typeface="Times New Roman" panose="02020603050405020304" pitchFamily="18" charset="0"/>
              </a:rPr>
              <a:t>Les souches de </a:t>
            </a:r>
            <a:r>
              <a:rPr lang="fr-FR" sz="1800" i="1" dirty="0">
                <a:latin typeface="Times New Roman" panose="02020603050405020304" pitchFamily="18" charset="0"/>
                <a:cs typeface="Times New Roman" panose="02020603050405020304" pitchFamily="18" charset="0"/>
              </a:rPr>
              <a:t>Clostridium botulinum </a:t>
            </a:r>
            <a:r>
              <a:rPr lang="fr-FR" sz="1800" dirty="0">
                <a:latin typeface="Times New Roman" panose="02020603050405020304" pitchFamily="18" charset="0"/>
                <a:cs typeface="Times New Roman" panose="02020603050405020304" pitchFamily="18" charset="0"/>
              </a:rPr>
              <a:t>protéolytiques des types A, B et F produisent des spores thermorésistantes, qui survivent facilement à la pasteurisation. Cependant, elles sont incapables de croître et de produire leurs toxines à des températures inférieures à 10°C. Par contre, les </a:t>
            </a:r>
            <a:r>
              <a:rPr lang="fr-FR" sz="1800" i="1" dirty="0">
                <a:latin typeface="Times New Roman" panose="02020603050405020304" pitchFamily="18" charset="0"/>
                <a:cs typeface="Times New Roman" panose="02020603050405020304" pitchFamily="18" charset="0"/>
              </a:rPr>
              <a:t>Clostridium </a:t>
            </a:r>
            <a:r>
              <a:rPr lang="fr-FR" sz="1800" i="1" dirty="0" err="1">
                <a:latin typeface="Times New Roman" panose="02020603050405020304" pitchFamily="18" charset="0"/>
                <a:cs typeface="Times New Roman" panose="02020603050405020304" pitchFamily="18" charset="0"/>
              </a:rPr>
              <a:t>botulinum</a:t>
            </a:r>
            <a:r>
              <a:rPr lang="fr-FR" sz="1800" i="1" dirty="0">
                <a:latin typeface="Times New Roman" panose="02020603050405020304" pitchFamily="18" charset="0"/>
                <a:cs typeface="Times New Roman" panose="02020603050405020304" pitchFamily="18" charset="0"/>
              </a:rPr>
              <a:t> </a:t>
            </a:r>
            <a:r>
              <a:rPr lang="fr-FR" sz="1800" dirty="0">
                <a:latin typeface="Times New Roman" panose="02020603050405020304" pitchFamily="18" charset="0"/>
                <a:cs typeface="Times New Roman" panose="02020603050405020304" pitchFamily="18" charset="0"/>
              </a:rPr>
              <a:t>de type E et les non protéolytiques des types B et F sont capables de croître et de produire des toxines à des températures aussi basses que 3,3°C, mais leur spores sont plus thermosensibles.</a:t>
            </a:r>
          </a:p>
        </p:txBody>
      </p:sp>
      <p:sp>
        <p:nvSpPr>
          <p:cNvPr id="37892" name="Title 1"/>
          <p:cNvSpPr txBox="1">
            <a:spLocks/>
          </p:cNvSpPr>
          <p:nvPr/>
        </p:nvSpPr>
        <p:spPr bwMode="auto">
          <a:xfrm>
            <a:off x="468313" y="-90488"/>
            <a:ext cx="8229600" cy="1143001"/>
          </a:xfrm>
          <a:prstGeom prst="rect">
            <a:avLst/>
          </a:prstGeom>
          <a:noFill/>
          <a:ln>
            <a:noFill/>
          </a:ln>
          <a:effectLst/>
        </p:spPr>
        <p:txBody>
          <a:bodyPr anchor="ctr" anchorCtr="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b="1">
                <a:latin typeface="Times New Roman" panose="02020603050405020304" pitchFamily="18" charset="0"/>
                <a:cs typeface="Times New Roman" panose="02020603050405020304" pitchFamily="18" charset="0"/>
              </a:rPr>
              <a:t>II. Microorganismes et aliment</a:t>
            </a:r>
          </a:p>
        </p:txBody>
      </p:sp>
      <p:sp>
        <p:nvSpPr>
          <p:cNvPr id="5" name="Rectangle 4"/>
          <p:cNvSpPr/>
          <p:nvPr/>
        </p:nvSpPr>
        <p:spPr>
          <a:xfrm>
            <a:off x="3347864" y="1187460"/>
            <a:ext cx="1864613" cy="369332"/>
          </a:xfrm>
          <a:prstGeom prst="rect">
            <a:avLst/>
          </a:prstGeom>
          <a:noFill/>
          <a:ln/>
          <a:effectLst/>
        </p:spPr>
        <p:style>
          <a:lnRef idx="0">
            <a:schemeClr val="accent5"/>
          </a:lnRef>
          <a:fillRef idx="3">
            <a:schemeClr val="accent5"/>
          </a:fillRef>
          <a:effectRef idx="3">
            <a:schemeClr val="accent5"/>
          </a:effectRef>
          <a:fontRef idx="minor">
            <a:schemeClr val="lt1"/>
          </a:fontRef>
        </p:style>
        <p:txBody>
          <a:bodyPr wrap="none" anchor="ctr" anchorCtr="0">
            <a:spAutoFit/>
          </a:bodyPr>
          <a:lstStyle/>
          <a:p>
            <a:pPr fontAlgn="base">
              <a:spcBef>
                <a:spcPct val="20000"/>
              </a:spcBef>
              <a:spcAft>
                <a:spcPct val="0"/>
              </a:spcAft>
              <a:defRPr/>
            </a:pPr>
            <a:r>
              <a:rPr lang="fr-FR" b="1" kern="0" dirty="0">
                <a:ln w="1905"/>
                <a:solidFill>
                  <a:schemeClr val="tx1"/>
                </a:solidFill>
                <a:effectLst>
                  <a:innerShdw blurRad="69850" dist="43180" dir="5400000">
                    <a:srgbClr val="000000">
                      <a:alpha val="65000"/>
                    </a:srgbClr>
                  </a:innerShdw>
                </a:effectLst>
                <a:latin typeface="Times New Roman" panose="02020603050405020304" pitchFamily="18" charset="0"/>
                <a:ea typeface="Calibri"/>
                <a:cs typeface="Times New Roman" panose="02020603050405020304" pitchFamily="18" charset="0"/>
              </a:rPr>
              <a:t>1.  BOTULISME</a:t>
            </a:r>
            <a:endParaRPr lang="fr-FR" b="1" kern="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395288" y="1593850"/>
            <a:ext cx="3929281" cy="369332"/>
          </a:xfrm>
          <a:prstGeom prst="rect">
            <a:avLst/>
          </a:prstGeom>
          <a:noFill/>
          <a:effectLst/>
        </p:spPr>
        <p:txBody>
          <a:bodyPr wrap="none" anchor="ctr" anchorCtr="0">
            <a:spAutoFit/>
          </a:bodyPr>
          <a:lstStyle/>
          <a:p>
            <a:pPr marL="285750" indent="-285750" fontAlgn="base">
              <a:spcBef>
                <a:spcPct val="0"/>
              </a:spcBef>
              <a:spcAft>
                <a:spcPct val="0"/>
              </a:spcAft>
              <a:buFont typeface="Wingdings" pitchFamily="2" charset="2"/>
              <a:buChar char="Ø"/>
              <a:defRPr/>
            </a:pPr>
            <a:r>
              <a:rPr lang="fr-FR" b="1" kern="0" dirty="0">
                <a:latin typeface="Times New Roman" panose="02020603050405020304" pitchFamily="18" charset="0"/>
                <a:ea typeface="Calibri"/>
                <a:cs typeface="Times New Roman" panose="02020603050405020304" pitchFamily="18" charset="0"/>
              </a:rPr>
              <a:t>Ecologie de </a:t>
            </a:r>
            <a:r>
              <a:rPr lang="fr-FR" b="1" i="1" kern="0" dirty="0">
                <a:latin typeface="Times New Roman" panose="02020603050405020304" pitchFamily="18" charset="0"/>
                <a:ea typeface="Calibri"/>
                <a:cs typeface="Times New Roman" panose="02020603050405020304" pitchFamily="18" charset="0"/>
              </a:rPr>
              <a:t>Clostridium </a:t>
            </a:r>
            <a:r>
              <a:rPr lang="fr-FR" b="1" i="1" kern="0" dirty="0" err="1">
                <a:latin typeface="Times New Roman" panose="02020603050405020304" pitchFamily="18" charset="0"/>
                <a:ea typeface="Calibri"/>
                <a:cs typeface="Times New Roman" panose="02020603050405020304" pitchFamily="18" charset="0"/>
              </a:rPr>
              <a:t>botulinum</a:t>
            </a:r>
            <a:endParaRPr lang="fr-FR" i="1" dirty="0">
              <a:latin typeface="Times New Roman" panose="02020603050405020304" pitchFamily="18" charset="0"/>
              <a:cs typeface="Times New Roman" panose="02020603050405020304" pitchFamily="18" charset="0"/>
            </a:endParaRPr>
          </a:p>
        </p:txBody>
      </p:sp>
      <p:sp>
        <p:nvSpPr>
          <p:cNvPr id="8" name="Espace réservé du numéro de diapositive 7">
            <a:extLst>
              <a:ext uri="{FF2B5EF4-FFF2-40B4-BE49-F238E27FC236}">
                <a16:creationId xmlns:a16="http://schemas.microsoft.com/office/drawing/2014/main" id="{4A8AF337-FB2A-4358-8255-9AE3D3001B13}"/>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14</a:t>
            </a:fld>
            <a:endParaRPr lang="es-ES">
              <a:solidFill>
                <a:srgbClr val="000000"/>
              </a:solidFill>
            </a:endParaRPr>
          </a:p>
        </p:txBody>
      </p:sp>
    </p:spTree>
    <p:extLst>
      <p:ext uri="{BB962C8B-B14F-4D97-AF65-F5344CB8AC3E}">
        <p14:creationId xmlns:p14="http://schemas.microsoft.com/office/powerpoint/2010/main" val="4235749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825" y="1844675"/>
            <a:ext cx="8642350" cy="3484095"/>
          </a:xfrm>
          <a:noFill/>
          <a:effectLst/>
        </p:spPr>
        <p:txBody>
          <a:bodyPr>
            <a:spAutoFit/>
          </a:bodyPr>
          <a:lstStyle/>
          <a:p>
            <a:pPr marL="0" indent="0" algn="just">
              <a:lnSpc>
                <a:spcPct val="150000"/>
              </a:lnSpc>
              <a:buFontTx/>
              <a:buNone/>
              <a:defRPr/>
            </a:pPr>
            <a:r>
              <a:rPr lang="fr-FR" sz="1600" dirty="0">
                <a:latin typeface="Times New Roman" panose="02020603050405020304" pitchFamily="18" charset="0"/>
                <a:cs typeface="Times New Roman" panose="02020603050405020304" pitchFamily="18" charset="0"/>
              </a:rPr>
              <a:t>       </a:t>
            </a:r>
          </a:p>
          <a:p>
            <a:pPr marL="0" indent="0" algn="just">
              <a:lnSpc>
                <a:spcPct val="150000"/>
              </a:lnSpc>
              <a:buFontTx/>
              <a:buNone/>
              <a:defRPr/>
            </a:pPr>
            <a:r>
              <a:rPr lang="fr-FR" sz="1600" dirty="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En ce qui concerne le pH, des valeurs inférieures à 4,5 inhibent la germination et la </a:t>
            </a:r>
            <a:r>
              <a:rPr lang="fr-FR" sz="2000" dirty="0" err="1">
                <a:latin typeface="Times New Roman" panose="02020603050405020304" pitchFamily="18" charset="0"/>
                <a:cs typeface="Times New Roman" panose="02020603050405020304" pitchFamily="18" charset="0"/>
              </a:rPr>
              <a:t>toxinogenèse</a:t>
            </a:r>
            <a:r>
              <a:rPr lang="fr-FR" sz="2000" dirty="0">
                <a:latin typeface="Times New Roman" panose="02020603050405020304" pitchFamily="18" charset="0"/>
                <a:cs typeface="Times New Roman" panose="02020603050405020304" pitchFamily="18" charset="0"/>
              </a:rPr>
              <a:t> de </a:t>
            </a:r>
            <a:r>
              <a:rPr lang="fr-FR" sz="2000" b="1" i="1" dirty="0">
                <a:latin typeface="Times New Roman" panose="02020603050405020304" pitchFamily="18" charset="0"/>
                <a:cs typeface="Times New Roman" panose="02020603050405020304" pitchFamily="18" charset="0"/>
              </a:rPr>
              <a:t>Clostridium </a:t>
            </a:r>
            <a:r>
              <a:rPr lang="fr-FR" sz="2000" b="1" i="1" dirty="0" err="1">
                <a:latin typeface="Times New Roman" panose="02020603050405020304" pitchFamily="18" charset="0"/>
                <a:cs typeface="Times New Roman" panose="02020603050405020304" pitchFamily="18" charset="0"/>
              </a:rPr>
              <a:t>botulinum</a:t>
            </a:r>
            <a:r>
              <a:rPr lang="fr-FR" sz="2000" dirty="0">
                <a:latin typeface="Times New Roman" panose="02020603050405020304" pitchFamily="18" charset="0"/>
                <a:cs typeface="Times New Roman" panose="02020603050405020304" pitchFamily="18" charset="0"/>
              </a:rPr>
              <a:t>. </a:t>
            </a:r>
          </a:p>
          <a:p>
            <a:pPr marL="0" indent="0" algn="just">
              <a:lnSpc>
                <a:spcPct val="150000"/>
              </a:lnSpc>
              <a:buFontTx/>
              <a:buNone/>
              <a:defRPr/>
            </a:pPr>
            <a:endParaRPr lang="fr-FR" sz="2000" dirty="0">
              <a:latin typeface="Times New Roman" panose="02020603050405020304" pitchFamily="18" charset="0"/>
              <a:cs typeface="Times New Roman" panose="02020603050405020304" pitchFamily="18" charset="0"/>
            </a:endParaRPr>
          </a:p>
          <a:p>
            <a:pPr marL="0" indent="0" algn="just">
              <a:lnSpc>
                <a:spcPct val="150000"/>
              </a:lnSpc>
              <a:buFontTx/>
              <a:buNone/>
              <a:defRPr/>
            </a:pPr>
            <a:r>
              <a:rPr lang="fr-FR" sz="2000" dirty="0">
                <a:latin typeface="Times New Roman" panose="02020603050405020304" pitchFamily="18" charset="0"/>
                <a:cs typeface="Times New Roman" panose="02020603050405020304" pitchFamily="18" charset="0"/>
              </a:rPr>
              <a:t>      L’activité d’eau minimale de croissance de </a:t>
            </a:r>
            <a:r>
              <a:rPr lang="fr-FR" sz="2000" b="1" i="1" dirty="0">
                <a:latin typeface="Times New Roman" panose="02020603050405020304" pitchFamily="18" charset="0"/>
                <a:cs typeface="Times New Roman" panose="02020603050405020304" pitchFamily="18" charset="0"/>
              </a:rPr>
              <a:t>Clostridium </a:t>
            </a:r>
            <a:r>
              <a:rPr lang="fr-FR" sz="2000" b="1" i="1" dirty="0" err="1">
                <a:latin typeface="Times New Roman" panose="02020603050405020304" pitchFamily="18" charset="0"/>
                <a:cs typeface="Times New Roman" panose="02020603050405020304" pitchFamily="18" charset="0"/>
              </a:rPr>
              <a:t>botulinum</a:t>
            </a:r>
            <a:r>
              <a:rPr lang="fr-FR" sz="2000" b="1" i="1" dirty="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est de 0,94. Sa croissance est également inhibée par la présence de sel (10% ou plus de </a:t>
            </a:r>
            <a:r>
              <a:rPr lang="fr-FR" sz="2000" dirty="0" err="1">
                <a:latin typeface="Times New Roman" panose="02020603050405020304" pitchFamily="18" charset="0"/>
                <a:cs typeface="Times New Roman" panose="02020603050405020304" pitchFamily="18" charset="0"/>
              </a:rPr>
              <a:t>NaCl</a:t>
            </a:r>
            <a:r>
              <a:rPr lang="fr-FR" sz="1600" dirty="0">
                <a:latin typeface="Times New Roman" panose="02020603050405020304" pitchFamily="18" charset="0"/>
                <a:cs typeface="Times New Roman" panose="02020603050405020304" pitchFamily="18" charset="0"/>
              </a:rPr>
              <a:t>).</a:t>
            </a:r>
          </a:p>
        </p:txBody>
      </p:sp>
      <p:sp>
        <p:nvSpPr>
          <p:cNvPr id="38916" name="Title 1"/>
          <p:cNvSpPr txBox="1">
            <a:spLocks/>
          </p:cNvSpPr>
          <p:nvPr/>
        </p:nvSpPr>
        <p:spPr bwMode="auto">
          <a:xfrm>
            <a:off x="468313" y="250180"/>
            <a:ext cx="8229600" cy="461665"/>
          </a:xfrm>
          <a:prstGeom prst="rect">
            <a:avLst/>
          </a:prstGeom>
          <a:noFill/>
          <a:ln>
            <a:noFill/>
          </a:ln>
          <a:effec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sz="2400" b="1">
                <a:latin typeface="Times New Roman" panose="02020603050405020304" pitchFamily="18" charset="0"/>
                <a:cs typeface="Times New Roman" panose="02020603050405020304" pitchFamily="18" charset="0"/>
              </a:rPr>
              <a:t>II. Microorganismes et aliment</a:t>
            </a:r>
            <a:endParaRPr lang="fr-FR" sz="4400" b="1">
              <a:latin typeface="Times New Roman" panose="02020603050405020304" pitchFamily="18" charset="0"/>
              <a:cs typeface="Times New Roman" panose="02020603050405020304" pitchFamily="18" charset="0"/>
            </a:endParaRPr>
          </a:p>
        </p:txBody>
      </p:sp>
      <p:sp>
        <p:nvSpPr>
          <p:cNvPr id="5" name="Rectangle 4"/>
          <p:cNvSpPr/>
          <p:nvPr/>
        </p:nvSpPr>
        <p:spPr>
          <a:xfrm>
            <a:off x="3347864" y="1187460"/>
            <a:ext cx="1864613" cy="369332"/>
          </a:xfrm>
          <a:prstGeom prst="rect">
            <a:avLst/>
          </a:prstGeom>
          <a:noFill/>
          <a:ln/>
          <a:effectLst/>
        </p:spPr>
        <p:style>
          <a:lnRef idx="0">
            <a:schemeClr val="accent5"/>
          </a:lnRef>
          <a:fillRef idx="3">
            <a:schemeClr val="accent5"/>
          </a:fillRef>
          <a:effectRef idx="3">
            <a:schemeClr val="accent5"/>
          </a:effectRef>
          <a:fontRef idx="minor">
            <a:schemeClr val="lt1"/>
          </a:fontRef>
        </p:style>
        <p:txBody>
          <a:bodyPr wrap="none">
            <a:spAutoFit/>
          </a:bodyPr>
          <a:lstStyle/>
          <a:p>
            <a:pPr fontAlgn="base">
              <a:spcBef>
                <a:spcPct val="20000"/>
              </a:spcBef>
              <a:spcAft>
                <a:spcPct val="0"/>
              </a:spcAft>
              <a:defRPr/>
            </a:pPr>
            <a:r>
              <a:rPr lang="fr-FR" b="1" kern="0" dirty="0">
                <a:ln w="1905"/>
                <a:solidFill>
                  <a:schemeClr val="tx1"/>
                </a:solidFill>
                <a:effectLst>
                  <a:innerShdw blurRad="69850" dist="43180" dir="5400000">
                    <a:srgbClr val="000000">
                      <a:alpha val="65000"/>
                    </a:srgbClr>
                  </a:innerShdw>
                </a:effectLst>
                <a:latin typeface="Times New Roman" panose="02020603050405020304" pitchFamily="18" charset="0"/>
                <a:ea typeface="Calibri"/>
                <a:cs typeface="Times New Roman" panose="02020603050405020304" pitchFamily="18" charset="0"/>
              </a:rPr>
              <a:t>1.  BOTULISME</a:t>
            </a:r>
            <a:endParaRPr lang="fr-FR" sz="1600" b="1" kern="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395288" y="1593850"/>
            <a:ext cx="3929281" cy="369332"/>
          </a:xfrm>
          <a:prstGeom prst="rect">
            <a:avLst/>
          </a:prstGeom>
          <a:noFill/>
          <a:effectLst/>
        </p:spPr>
        <p:txBody>
          <a:bodyPr wrap="none">
            <a:spAutoFit/>
          </a:bodyPr>
          <a:lstStyle/>
          <a:p>
            <a:pPr marL="285750" indent="-285750" fontAlgn="base">
              <a:spcBef>
                <a:spcPct val="0"/>
              </a:spcBef>
              <a:spcAft>
                <a:spcPct val="0"/>
              </a:spcAft>
              <a:buFont typeface="Wingdings" pitchFamily="2" charset="2"/>
              <a:buChar char="Ø"/>
              <a:defRPr/>
            </a:pPr>
            <a:r>
              <a:rPr lang="fr-FR" b="1" kern="0" dirty="0">
                <a:latin typeface="Times New Roman" panose="02020603050405020304" pitchFamily="18" charset="0"/>
                <a:ea typeface="Calibri"/>
                <a:cs typeface="Times New Roman" panose="02020603050405020304" pitchFamily="18" charset="0"/>
              </a:rPr>
              <a:t>Ecologie de Clostridium </a:t>
            </a:r>
            <a:r>
              <a:rPr lang="fr-FR" b="1" kern="0" dirty="0" err="1">
                <a:latin typeface="Times New Roman" panose="02020603050405020304" pitchFamily="18" charset="0"/>
                <a:ea typeface="Calibri"/>
                <a:cs typeface="Times New Roman" panose="02020603050405020304" pitchFamily="18" charset="0"/>
              </a:rPr>
              <a:t>botulinum</a:t>
            </a:r>
            <a:endParaRPr lang="fr-FR" dirty="0">
              <a:latin typeface="Times New Roman" panose="02020603050405020304" pitchFamily="18" charset="0"/>
              <a:cs typeface="Times New Roman" panose="02020603050405020304" pitchFamily="18" charset="0"/>
            </a:endParaRPr>
          </a:p>
        </p:txBody>
      </p:sp>
      <p:sp>
        <p:nvSpPr>
          <p:cNvPr id="10" name="Espace réservé du numéro de diapositive 9">
            <a:extLst>
              <a:ext uri="{FF2B5EF4-FFF2-40B4-BE49-F238E27FC236}">
                <a16:creationId xmlns:a16="http://schemas.microsoft.com/office/drawing/2014/main" id="{5E2395FE-DBA3-4390-BACD-B2DFE6D3A0D1}"/>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15</a:t>
            </a:fld>
            <a:endParaRPr lang="es-ES">
              <a:solidFill>
                <a:srgbClr val="000000"/>
              </a:solidFill>
            </a:endParaRPr>
          </a:p>
        </p:txBody>
      </p:sp>
    </p:spTree>
    <p:extLst>
      <p:ext uri="{BB962C8B-B14F-4D97-AF65-F5344CB8AC3E}">
        <p14:creationId xmlns:p14="http://schemas.microsoft.com/office/powerpoint/2010/main" val="207561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825" y="3086100"/>
            <a:ext cx="8642350" cy="2120068"/>
          </a:xfrm>
          <a:noFill/>
          <a:effectLst/>
        </p:spPr>
        <p:txBody>
          <a:bodyPr>
            <a:spAutoFit/>
          </a:bodyPr>
          <a:lstStyle/>
          <a:p>
            <a:pPr marL="0" indent="0" algn="just">
              <a:lnSpc>
                <a:spcPct val="150000"/>
              </a:lnSpc>
              <a:buFontTx/>
              <a:buNone/>
              <a:defRPr/>
            </a:pPr>
            <a:r>
              <a:rPr lang="fr-FR" sz="1800" dirty="0">
                <a:latin typeface="Times New Roman" panose="02020603050405020304" pitchFamily="18" charset="0"/>
                <a:cs typeface="Times New Roman" panose="02020603050405020304" pitchFamily="18" charset="0"/>
              </a:rPr>
              <a:t>       A cause du caractère anaérobie de la bactérie et de la </a:t>
            </a:r>
            <a:r>
              <a:rPr lang="fr-FR" sz="1800" dirty="0" err="1">
                <a:latin typeface="Times New Roman" panose="02020603050405020304" pitchFamily="18" charset="0"/>
                <a:cs typeface="Times New Roman" panose="02020603050405020304" pitchFamily="18" charset="0"/>
              </a:rPr>
              <a:t>thermorésistance</a:t>
            </a:r>
            <a:r>
              <a:rPr lang="fr-FR" sz="1800" dirty="0">
                <a:latin typeface="Times New Roman" panose="02020603050405020304" pitchFamily="18" charset="0"/>
                <a:cs typeface="Times New Roman" panose="02020603050405020304" pitchFamily="18" charset="0"/>
              </a:rPr>
              <a:t> élevée des spores, ce sont surtout les </a:t>
            </a:r>
            <a:r>
              <a:rPr lang="fr-FR" sz="1800" b="1" u="sng" dirty="0">
                <a:latin typeface="Times New Roman" panose="02020603050405020304" pitchFamily="18" charset="0"/>
                <a:cs typeface="Times New Roman" panose="02020603050405020304" pitchFamily="18" charset="0"/>
              </a:rPr>
              <a:t>conserves alimentaires</a:t>
            </a:r>
            <a:r>
              <a:rPr lang="fr-FR" sz="1800" dirty="0">
                <a:latin typeface="Times New Roman" panose="02020603050405020304" pitchFamily="18" charset="0"/>
                <a:cs typeface="Times New Roman" panose="02020603050405020304" pitchFamily="18" charset="0"/>
              </a:rPr>
              <a:t>, les produits emballés </a:t>
            </a:r>
            <a:r>
              <a:rPr lang="fr-FR" sz="1800" b="1" u="sng" dirty="0">
                <a:latin typeface="Times New Roman" panose="02020603050405020304" pitchFamily="18" charset="0"/>
                <a:cs typeface="Times New Roman" panose="02020603050405020304" pitchFamily="18" charset="0"/>
              </a:rPr>
              <a:t>sous vide </a:t>
            </a:r>
            <a:r>
              <a:rPr lang="fr-FR" sz="1800" dirty="0">
                <a:latin typeface="Times New Roman" panose="02020603050405020304" pitchFamily="18" charset="0"/>
                <a:cs typeface="Times New Roman" panose="02020603050405020304" pitchFamily="18" charset="0"/>
              </a:rPr>
              <a:t>ou en atmosphère modifié, les produits fumés et salés qui sont à l’origine de la maladie botulique. Une proportion importante de cas de botulisme est due à la consommation de conserves et semi-conserves préparées à la maison.</a:t>
            </a:r>
          </a:p>
        </p:txBody>
      </p:sp>
      <p:sp>
        <p:nvSpPr>
          <p:cNvPr id="39940" name="Title 1"/>
          <p:cNvSpPr txBox="1">
            <a:spLocks/>
          </p:cNvSpPr>
          <p:nvPr/>
        </p:nvSpPr>
        <p:spPr bwMode="auto">
          <a:xfrm>
            <a:off x="468313" y="296346"/>
            <a:ext cx="8229600" cy="369332"/>
          </a:xfrm>
          <a:prstGeom prst="rect">
            <a:avLst/>
          </a:prstGeom>
          <a:noFill/>
          <a:ln>
            <a:noFill/>
          </a:ln>
          <a:effec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b="1">
                <a:latin typeface="Times New Roman" panose="02020603050405020304" pitchFamily="18" charset="0"/>
                <a:cs typeface="Times New Roman" panose="02020603050405020304" pitchFamily="18" charset="0"/>
              </a:rPr>
              <a:t>II. Microorganismes et aliment</a:t>
            </a:r>
          </a:p>
        </p:txBody>
      </p:sp>
      <p:sp>
        <p:nvSpPr>
          <p:cNvPr id="5" name="Rectangle 4"/>
          <p:cNvSpPr/>
          <p:nvPr/>
        </p:nvSpPr>
        <p:spPr>
          <a:xfrm>
            <a:off x="3347864" y="1187460"/>
            <a:ext cx="1864613" cy="369332"/>
          </a:xfrm>
          <a:prstGeom prst="rect">
            <a:avLst/>
          </a:prstGeom>
          <a:noFill/>
          <a:ln/>
          <a:effectLst/>
        </p:spPr>
        <p:style>
          <a:lnRef idx="0">
            <a:schemeClr val="accent5"/>
          </a:lnRef>
          <a:fillRef idx="3">
            <a:schemeClr val="accent5"/>
          </a:fillRef>
          <a:effectRef idx="3">
            <a:schemeClr val="accent5"/>
          </a:effectRef>
          <a:fontRef idx="minor">
            <a:schemeClr val="lt1"/>
          </a:fontRef>
        </p:style>
        <p:txBody>
          <a:bodyPr wrap="none">
            <a:spAutoFit/>
          </a:bodyPr>
          <a:lstStyle/>
          <a:p>
            <a:pPr fontAlgn="base">
              <a:spcBef>
                <a:spcPct val="20000"/>
              </a:spcBef>
              <a:spcAft>
                <a:spcPct val="0"/>
              </a:spcAft>
              <a:defRPr/>
            </a:pPr>
            <a:r>
              <a:rPr lang="fr-FR" b="1" kern="0" dirty="0">
                <a:ln w="1905"/>
                <a:solidFill>
                  <a:schemeClr val="tx1"/>
                </a:solidFill>
                <a:effectLst>
                  <a:innerShdw blurRad="69850" dist="43180" dir="5400000">
                    <a:srgbClr val="000000">
                      <a:alpha val="65000"/>
                    </a:srgbClr>
                  </a:innerShdw>
                </a:effectLst>
                <a:latin typeface="Times New Roman" panose="02020603050405020304" pitchFamily="18" charset="0"/>
                <a:ea typeface="Calibri"/>
                <a:cs typeface="Times New Roman" panose="02020603050405020304" pitchFamily="18" charset="0"/>
              </a:rPr>
              <a:t>1.  BOTULISME</a:t>
            </a:r>
            <a:endParaRPr lang="fr-FR" b="1" kern="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395288" y="2678668"/>
            <a:ext cx="2672526" cy="369332"/>
          </a:xfrm>
          <a:prstGeom prst="rect">
            <a:avLst/>
          </a:prstGeom>
          <a:noFill/>
          <a:effectLst/>
        </p:spPr>
        <p:txBody>
          <a:bodyPr wrap="none">
            <a:spAutoFit/>
          </a:bodyPr>
          <a:lstStyle/>
          <a:p>
            <a:pPr marL="285750" indent="-285750" fontAlgn="base">
              <a:spcBef>
                <a:spcPct val="0"/>
              </a:spcBef>
              <a:spcAft>
                <a:spcPct val="0"/>
              </a:spcAft>
              <a:buFont typeface="Wingdings" pitchFamily="2" charset="2"/>
              <a:buChar char="Ø"/>
              <a:defRPr/>
            </a:pPr>
            <a:r>
              <a:rPr lang="fr-FR" b="1" kern="0" dirty="0">
                <a:latin typeface="Times New Roman" panose="02020603050405020304" pitchFamily="18" charset="0"/>
                <a:ea typeface="Calibri"/>
                <a:cs typeface="Times New Roman" panose="02020603050405020304" pitchFamily="18" charset="0"/>
              </a:rPr>
              <a:t>Aliments responsables</a:t>
            </a:r>
            <a:endParaRPr lang="fr-FR" dirty="0">
              <a:latin typeface="Times New Roman" panose="02020603050405020304" pitchFamily="18" charset="0"/>
              <a:cs typeface="Times New Roman" panose="02020603050405020304" pitchFamily="18" charset="0"/>
            </a:endParaRPr>
          </a:p>
        </p:txBody>
      </p:sp>
      <p:sp>
        <p:nvSpPr>
          <p:cNvPr id="11" name="Espace réservé du numéro de diapositive 10">
            <a:extLst>
              <a:ext uri="{FF2B5EF4-FFF2-40B4-BE49-F238E27FC236}">
                <a16:creationId xmlns:a16="http://schemas.microsoft.com/office/drawing/2014/main" id="{3FC317A9-9B76-4F72-9D40-799FE7C70B15}"/>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16</a:t>
            </a:fld>
            <a:endParaRPr lang="es-ES">
              <a:solidFill>
                <a:srgbClr val="000000"/>
              </a:solidFill>
            </a:endParaRPr>
          </a:p>
        </p:txBody>
      </p:sp>
    </p:spTree>
    <p:extLst>
      <p:ext uri="{BB962C8B-B14F-4D97-AF65-F5344CB8AC3E}">
        <p14:creationId xmlns:p14="http://schemas.microsoft.com/office/powerpoint/2010/main" val="4189089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825" y="1963738"/>
            <a:ext cx="8642350" cy="960328"/>
          </a:xfrm>
          <a:noFill/>
          <a:effectLst/>
        </p:spPr>
        <p:txBody>
          <a:bodyPr>
            <a:spAutoFit/>
          </a:bodyPr>
          <a:lstStyle/>
          <a:p>
            <a:pPr marL="0" indent="0" algn="just">
              <a:lnSpc>
                <a:spcPct val="150000"/>
              </a:lnSpc>
              <a:buFontTx/>
              <a:buNone/>
              <a:defRPr/>
            </a:pPr>
            <a:r>
              <a:rPr lang="fr-FR" sz="2000" dirty="0">
                <a:latin typeface="Times New Roman" panose="02020603050405020304" pitchFamily="18" charset="0"/>
                <a:cs typeface="Times New Roman" panose="02020603050405020304" pitchFamily="18" charset="0"/>
              </a:rPr>
              <a:t>Le respect des bonnes pratiques d’hygiène est nécessaire pour réduire au minimum la contamination des produits alimentaires par </a:t>
            </a:r>
            <a:r>
              <a:rPr lang="fr-FR" sz="2000" i="1" dirty="0">
                <a:latin typeface="Times New Roman" panose="02020603050405020304" pitchFamily="18" charset="0"/>
                <a:cs typeface="Times New Roman" panose="02020603050405020304" pitchFamily="18" charset="0"/>
              </a:rPr>
              <a:t>Clostridium botulinum</a:t>
            </a:r>
            <a:r>
              <a:rPr lang="fr-FR" sz="2000" dirty="0">
                <a:latin typeface="Times New Roman" panose="02020603050405020304" pitchFamily="18" charset="0"/>
                <a:cs typeface="Times New Roman" panose="02020603050405020304" pitchFamily="18" charset="0"/>
              </a:rPr>
              <a:t>.</a:t>
            </a:r>
          </a:p>
        </p:txBody>
      </p:sp>
      <p:sp>
        <p:nvSpPr>
          <p:cNvPr id="40964" name="Title 1"/>
          <p:cNvSpPr txBox="1">
            <a:spLocks/>
          </p:cNvSpPr>
          <p:nvPr/>
        </p:nvSpPr>
        <p:spPr bwMode="auto">
          <a:xfrm>
            <a:off x="457200" y="340668"/>
            <a:ext cx="8229600" cy="461665"/>
          </a:xfrm>
          <a:prstGeom prst="rect">
            <a:avLst/>
          </a:prstGeom>
          <a:noFill/>
          <a:ln>
            <a:noFill/>
          </a:ln>
          <a:effec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sz="2400" b="1" dirty="0">
                <a:latin typeface="Times New Roman" panose="02020603050405020304" pitchFamily="18" charset="0"/>
                <a:cs typeface="Times New Roman" panose="02020603050405020304" pitchFamily="18" charset="0"/>
              </a:rPr>
              <a:t>II. Microorganismes et aliment</a:t>
            </a:r>
            <a:endParaRPr lang="fr-FR" sz="4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3347864" y="1187460"/>
            <a:ext cx="1864613" cy="369332"/>
          </a:xfrm>
          <a:prstGeom prst="rect">
            <a:avLst/>
          </a:prstGeom>
          <a:noFill/>
          <a:ln/>
          <a:effectLst/>
        </p:spPr>
        <p:style>
          <a:lnRef idx="0">
            <a:schemeClr val="accent5"/>
          </a:lnRef>
          <a:fillRef idx="3">
            <a:schemeClr val="accent5"/>
          </a:fillRef>
          <a:effectRef idx="3">
            <a:schemeClr val="accent5"/>
          </a:effectRef>
          <a:fontRef idx="minor">
            <a:schemeClr val="lt1"/>
          </a:fontRef>
        </p:style>
        <p:txBody>
          <a:bodyPr wrap="none">
            <a:spAutoFit/>
          </a:bodyPr>
          <a:lstStyle/>
          <a:p>
            <a:pPr fontAlgn="base">
              <a:spcBef>
                <a:spcPct val="20000"/>
              </a:spcBef>
              <a:spcAft>
                <a:spcPct val="0"/>
              </a:spcAft>
              <a:defRPr/>
            </a:pPr>
            <a:r>
              <a:rPr lang="fr-FR" b="1" kern="0" dirty="0">
                <a:ln w="1905"/>
                <a:solidFill>
                  <a:schemeClr val="tx1"/>
                </a:solidFill>
                <a:effectLst>
                  <a:innerShdw blurRad="69850" dist="43180" dir="5400000">
                    <a:srgbClr val="000000">
                      <a:alpha val="65000"/>
                    </a:srgbClr>
                  </a:innerShdw>
                </a:effectLst>
                <a:latin typeface="Times New Roman" panose="02020603050405020304" pitchFamily="18" charset="0"/>
                <a:ea typeface="Calibri"/>
                <a:cs typeface="Times New Roman" panose="02020603050405020304" pitchFamily="18" charset="0"/>
              </a:rPr>
              <a:t>1.  BOTULISME</a:t>
            </a:r>
            <a:endParaRPr lang="fr-FR" sz="1600" b="1" kern="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395288" y="1593850"/>
            <a:ext cx="2717411" cy="369332"/>
          </a:xfrm>
          <a:prstGeom prst="rect">
            <a:avLst/>
          </a:prstGeom>
          <a:noFill/>
          <a:effectLst/>
        </p:spPr>
        <p:txBody>
          <a:bodyPr wrap="none">
            <a:spAutoFit/>
          </a:bodyPr>
          <a:lstStyle/>
          <a:p>
            <a:pPr marL="285750" indent="-285750" fontAlgn="base">
              <a:spcBef>
                <a:spcPct val="0"/>
              </a:spcBef>
              <a:spcAft>
                <a:spcPct val="0"/>
              </a:spcAft>
              <a:buFont typeface="Wingdings" pitchFamily="2" charset="2"/>
              <a:buChar char="Ø"/>
              <a:defRPr/>
            </a:pPr>
            <a:r>
              <a:rPr lang="fr-FR" b="1" kern="0" dirty="0">
                <a:latin typeface="Times New Roman" panose="02020603050405020304" pitchFamily="18" charset="0"/>
                <a:ea typeface="Calibri"/>
                <a:cs typeface="Times New Roman" panose="02020603050405020304" pitchFamily="18" charset="0"/>
              </a:rPr>
              <a:t>Mesures de prévention</a:t>
            </a:r>
            <a:endParaRPr lang="fr-FR" dirty="0">
              <a:latin typeface="Times New Roman" panose="02020603050405020304" pitchFamily="18" charset="0"/>
              <a:cs typeface="Times New Roman" panose="02020603050405020304" pitchFamily="18" charset="0"/>
            </a:endParaRPr>
          </a:p>
        </p:txBody>
      </p:sp>
      <p:sp>
        <p:nvSpPr>
          <p:cNvPr id="10" name="Espace réservé du numéro de diapositive 9">
            <a:extLst>
              <a:ext uri="{FF2B5EF4-FFF2-40B4-BE49-F238E27FC236}">
                <a16:creationId xmlns:a16="http://schemas.microsoft.com/office/drawing/2014/main" id="{55AE0AD8-F9C9-4DEA-9B1F-CA3319961864}"/>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17</a:t>
            </a:fld>
            <a:endParaRPr lang="es-ES">
              <a:solidFill>
                <a:srgbClr val="000000"/>
              </a:solidFill>
            </a:endParaRPr>
          </a:p>
        </p:txBody>
      </p:sp>
    </p:spTree>
    <p:extLst>
      <p:ext uri="{BB962C8B-B14F-4D97-AF65-F5344CB8AC3E}">
        <p14:creationId xmlns:p14="http://schemas.microsoft.com/office/powerpoint/2010/main" val="2519887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825" y="1963738"/>
            <a:ext cx="8642350" cy="3007490"/>
          </a:xfrm>
          <a:noFill/>
          <a:effectLst/>
        </p:spPr>
        <p:txBody>
          <a:bodyPr>
            <a:spAutoFit/>
          </a:bodyPr>
          <a:lstStyle/>
          <a:p>
            <a:pPr marL="0" indent="0" algn="just">
              <a:lnSpc>
                <a:spcPct val="150000"/>
              </a:lnSpc>
              <a:buFontTx/>
              <a:buNone/>
              <a:defRPr/>
            </a:pPr>
            <a:r>
              <a:rPr lang="fr-FR" sz="1600" dirty="0">
                <a:latin typeface="Times New Roman" panose="02020603050405020304" pitchFamily="18" charset="0"/>
                <a:cs typeface="Times New Roman" panose="02020603050405020304" pitchFamily="18" charset="0"/>
              </a:rPr>
              <a:t>       </a:t>
            </a:r>
          </a:p>
          <a:p>
            <a:pPr marL="0" indent="0" algn="just">
              <a:lnSpc>
                <a:spcPct val="150000"/>
              </a:lnSpc>
              <a:buFontTx/>
              <a:buNone/>
              <a:defRPr/>
            </a:pPr>
            <a:r>
              <a:rPr lang="fr-FR" sz="1600" dirty="0">
                <a:latin typeface="Times New Roman" panose="02020603050405020304" pitchFamily="18" charset="0"/>
                <a:cs typeface="Times New Roman" panose="02020603050405020304" pitchFamily="18" charset="0"/>
              </a:rPr>
              <a:t>      </a:t>
            </a:r>
            <a:r>
              <a:rPr lang="fr-FR" sz="1800" dirty="0">
                <a:latin typeface="Times New Roman" panose="02020603050405020304" pitchFamily="18" charset="0"/>
                <a:cs typeface="Times New Roman" panose="02020603050405020304" pitchFamily="18" charset="0"/>
              </a:rPr>
              <a:t>La </a:t>
            </a:r>
            <a:r>
              <a:rPr lang="fr-FR" sz="1800" b="1" dirty="0">
                <a:latin typeface="Times New Roman" panose="02020603050405020304" pitchFamily="18" charset="0"/>
                <a:cs typeface="Times New Roman" panose="02020603050405020304" pitchFamily="18" charset="0"/>
              </a:rPr>
              <a:t>congélation</a:t>
            </a:r>
            <a:r>
              <a:rPr lang="fr-FR" sz="1800" dirty="0">
                <a:latin typeface="Times New Roman" panose="02020603050405020304" pitchFamily="18" charset="0"/>
                <a:cs typeface="Times New Roman" panose="02020603050405020304" pitchFamily="18" charset="0"/>
              </a:rPr>
              <a:t> ou </a:t>
            </a:r>
            <a:r>
              <a:rPr lang="fr-FR" sz="1800" b="1" dirty="0">
                <a:latin typeface="Times New Roman" panose="02020603050405020304" pitchFamily="18" charset="0"/>
                <a:cs typeface="Times New Roman" panose="02020603050405020304" pitchFamily="18" charset="0"/>
              </a:rPr>
              <a:t>la réfrigération </a:t>
            </a:r>
            <a:r>
              <a:rPr lang="fr-FR" sz="1800" dirty="0">
                <a:latin typeface="Times New Roman" panose="02020603050405020304" pitchFamily="18" charset="0"/>
                <a:cs typeface="Times New Roman" panose="02020603050405020304" pitchFamily="18" charset="0"/>
              </a:rPr>
              <a:t>des aliments à des températures inférieures à 3,3° C, l’acidification (jusqu’au pH&lt;4,5), le salage (jusqu’à 10% de sel) et l’utilisation des additifs alimentaires, tels que les nitrates et nitrites de sodium et de potassium, sont aussi des mesures efficaces pour prévenir la prolifération de </a:t>
            </a:r>
            <a:r>
              <a:rPr lang="fr-FR" sz="1800" i="1" dirty="0">
                <a:latin typeface="Times New Roman" panose="02020603050405020304" pitchFamily="18" charset="0"/>
                <a:cs typeface="Times New Roman" panose="02020603050405020304" pitchFamily="18" charset="0"/>
              </a:rPr>
              <a:t>Clostridium botulinum </a:t>
            </a:r>
            <a:r>
              <a:rPr lang="fr-FR" sz="1800" dirty="0">
                <a:latin typeface="Times New Roman" panose="02020603050405020304" pitchFamily="18" charset="0"/>
                <a:cs typeface="Times New Roman" panose="02020603050405020304" pitchFamily="18" charset="0"/>
              </a:rPr>
              <a:t>et la production de ses toxines. Ces derniers lorsqu’elles sont déjà présentes sur un aliment, elles peuvent être inactivées en chauffant l’aliment à une température de 80° C pendant 6 à 10 mn.</a:t>
            </a:r>
          </a:p>
        </p:txBody>
      </p:sp>
      <p:sp>
        <p:nvSpPr>
          <p:cNvPr id="40963" name="Content Placeholder 2"/>
          <p:cNvSpPr txBox="1">
            <a:spLocks/>
          </p:cNvSpPr>
          <p:nvPr/>
        </p:nvSpPr>
        <p:spPr bwMode="auto">
          <a:xfrm>
            <a:off x="395288" y="1187460"/>
            <a:ext cx="8064500" cy="523220"/>
          </a:xfrm>
          <a:prstGeom prst="rect">
            <a:avLst/>
          </a:prstGeom>
          <a:noFill/>
          <a:ln>
            <a:noFill/>
          </a:ln>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20000"/>
              </a:spcBef>
              <a:spcAft>
                <a:spcPct val="0"/>
              </a:spcAft>
            </a:pPr>
            <a:endParaRPr lang="fr-FR" sz="2800" b="1">
              <a:latin typeface="Times New Roman" panose="02020603050405020304" pitchFamily="18" charset="0"/>
              <a:cs typeface="Times New Roman" panose="02020603050405020304" pitchFamily="18" charset="0"/>
            </a:endParaRPr>
          </a:p>
        </p:txBody>
      </p:sp>
      <p:sp>
        <p:nvSpPr>
          <p:cNvPr id="40964" name="Title 1"/>
          <p:cNvSpPr txBox="1">
            <a:spLocks/>
          </p:cNvSpPr>
          <p:nvPr/>
        </p:nvSpPr>
        <p:spPr bwMode="auto">
          <a:xfrm>
            <a:off x="457200" y="141581"/>
            <a:ext cx="8229600" cy="461665"/>
          </a:xfrm>
          <a:prstGeom prst="rect">
            <a:avLst/>
          </a:prstGeom>
          <a:noFill/>
          <a:ln>
            <a:noFill/>
          </a:ln>
          <a:effec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sz="2400" b="1">
                <a:latin typeface="Times New Roman" panose="02020603050405020304" pitchFamily="18" charset="0"/>
                <a:cs typeface="Times New Roman" panose="02020603050405020304" pitchFamily="18" charset="0"/>
              </a:rPr>
              <a:t>II. Microorganismes et aliment</a:t>
            </a:r>
            <a:endParaRPr lang="fr-FR" sz="4400" b="1">
              <a:latin typeface="Times New Roman" panose="02020603050405020304" pitchFamily="18" charset="0"/>
              <a:cs typeface="Times New Roman" panose="02020603050405020304" pitchFamily="18" charset="0"/>
            </a:endParaRPr>
          </a:p>
        </p:txBody>
      </p:sp>
      <p:sp>
        <p:nvSpPr>
          <p:cNvPr id="5" name="Rectangle 4"/>
          <p:cNvSpPr/>
          <p:nvPr/>
        </p:nvSpPr>
        <p:spPr>
          <a:xfrm>
            <a:off x="3347864" y="1187460"/>
            <a:ext cx="1864613" cy="369332"/>
          </a:xfrm>
          <a:prstGeom prst="rect">
            <a:avLst/>
          </a:prstGeom>
          <a:noFill/>
          <a:ln/>
          <a:effectLst/>
        </p:spPr>
        <p:style>
          <a:lnRef idx="0">
            <a:schemeClr val="accent5"/>
          </a:lnRef>
          <a:fillRef idx="3">
            <a:schemeClr val="accent5"/>
          </a:fillRef>
          <a:effectRef idx="3">
            <a:schemeClr val="accent5"/>
          </a:effectRef>
          <a:fontRef idx="minor">
            <a:schemeClr val="lt1"/>
          </a:fontRef>
        </p:style>
        <p:txBody>
          <a:bodyPr wrap="none">
            <a:spAutoFit/>
          </a:bodyPr>
          <a:lstStyle/>
          <a:p>
            <a:pPr fontAlgn="base">
              <a:spcBef>
                <a:spcPct val="20000"/>
              </a:spcBef>
              <a:spcAft>
                <a:spcPct val="0"/>
              </a:spcAft>
              <a:defRPr/>
            </a:pPr>
            <a:r>
              <a:rPr lang="fr-FR" b="1" kern="0" dirty="0">
                <a:ln w="1905"/>
                <a:solidFill>
                  <a:schemeClr val="tx1"/>
                </a:solidFill>
                <a:effectLst>
                  <a:innerShdw blurRad="69850" dist="43180" dir="5400000">
                    <a:srgbClr val="000000">
                      <a:alpha val="65000"/>
                    </a:srgbClr>
                  </a:innerShdw>
                </a:effectLst>
                <a:latin typeface="Times New Roman" panose="02020603050405020304" pitchFamily="18" charset="0"/>
                <a:ea typeface="Calibri"/>
                <a:cs typeface="Times New Roman" panose="02020603050405020304" pitchFamily="18" charset="0"/>
              </a:rPr>
              <a:t>1.  BOTULISME</a:t>
            </a:r>
            <a:endParaRPr lang="fr-FR" sz="1600" b="1" kern="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395288" y="1593850"/>
            <a:ext cx="2717411" cy="369332"/>
          </a:xfrm>
          <a:prstGeom prst="rect">
            <a:avLst/>
          </a:prstGeom>
          <a:noFill/>
          <a:effectLst/>
        </p:spPr>
        <p:txBody>
          <a:bodyPr wrap="none">
            <a:spAutoFit/>
          </a:bodyPr>
          <a:lstStyle/>
          <a:p>
            <a:pPr marL="285750" indent="-285750" fontAlgn="base">
              <a:spcBef>
                <a:spcPct val="0"/>
              </a:spcBef>
              <a:spcAft>
                <a:spcPct val="0"/>
              </a:spcAft>
              <a:buFont typeface="Wingdings" pitchFamily="2" charset="2"/>
              <a:buChar char="Ø"/>
              <a:defRPr/>
            </a:pPr>
            <a:r>
              <a:rPr lang="fr-FR" b="1" kern="0" dirty="0">
                <a:latin typeface="Times New Roman" panose="02020603050405020304" pitchFamily="18" charset="0"/>
                <a:ea typeface="Calibri"/>
                <a:cs typeface="Times New Roman" panose="02020603050405020304" pitchFamily="18" charset="0"/>
              </a:rPr>
              <a:t>Mesures de prévention</a:t>
            </a:r>
            <a:endParaRPr lang="fr-FR" dirty="0">
              <a:latin typeface="Times New Roman" panose="02020603050405020304" pitchFamily="18" charset="0"/>
              <a:cs typeface="Times New Roman" panose="02020603050405020304" pitchFamily="18" charset="0"/>
            </a:endParaRPr>
          </a:p>
        </p:txBody>
      </p:sp>
      <p:sp>
        <p:nvSpPr>
          <p:cNvPr id="10" name="Espace réservé du numéro de diapositive 9">
            <a:extLst>
              <a:ext uri="{FF2B5EF4-FFF2-40B4-BE49-F238E27FC236}">
                <a16:creationId xmlns:a16="http://schemas.microsoft.com/office/drawing/2014/main" id="{194C1F29-79EE-4D11-922E-54C0D45B74DD}"/>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18</a:t>
            </a:fld>
            <a:endParaRPr lang="es-ES">
              <a:solidFill>
                <a:srgbClr val="000000"/>
              </a:solidFill>
            </a:endParaRPr>
          </a:p>
        </p:txBody>
      </p:sp>
    </p:spTree>
    <p:extLst>
      <p:ext uri="{BB962C8B-B14F-4D97-AF65-F5344CB8AC3E}">
        <p14:creationId xmlns:p14="http://schemas.microsoft.com/office/powerpoint/2010/main" val="2519887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825" y="2349500"/>
            <a:ext cx="8642350" cy="1289071"/>
          </a:xfrm>
          <a:noFill/>
          <a:effectLst/>
        </p:spPr>
        <p:txBody>
          <a:bodyPr>
            <a:spAutoFit/>
          </a:bodyPr>
          <a:lstStyle/>
          <a:p>
            <a:pPr marL="0" indent="0" algn="just">
              <a:lnSpc>
                <a:spcPct val="150000"/>
              </a:lnSpc>
              <a:buFontTx/>
              <a:buNone/>
              <a:defRPr/>
            </a:pPr>
            <a:r>
              <a:rPr lang="fr-FR" sz="1800" dirty="0">
                <a:latin typeface="Times New Roman" panose="02020603050405020304" pitchFamily="18" charset="0"/>
                <a:cs typeface="Times New Roman" panose="02020603050405020304" pitchFamily="18" charset="0"/>
              </a:rPr>
              <a:t>        Les germes de type A et B fermentent les hydrates de carbone ce qui provoque la formation de gaz. De toute façon, il faut toujours rejeter toute boite de conserve dont les couvercles bombent.</a:t>
            </a:r>
          </a:p>
        </p:txBody>
      </p:sp>
      <p:sp>
        <p:nvSpPr>
          <p:cNvPr id="41987" name="Content Placeholder 2"/>
          <p:cNvSpPr txBox="1">
            <a:spLocks/>
          </p:cNvSpPr>
          <p:nvPr/>
        </p:nvSpPr>
        <p:spPr bwMode="auto">
          <a:xfrm>
            <a:off x="395288" y="1196975"/>
            <a:ext cx="8064500" cy="523220"/>
          </a:xfrm>
          <a:prstGeom prst="rect">
            <a:avLst/>
          </a:prstGeom>
          <a:noFill/>
          <a:ln>
            <a:noFill/>
          </a:ln>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20000"/>
              </a:spcBef>
              <a:spcAft>
                <a:spcPct val="0"/>
              </a:spcAft>
            </a:pPr>
            <a:endParaRPr lang="fr-FR" sz="2800" b="1">
              <a:latin typeface="Times New Roman" panose="02020603050405020304" pitchFamily="18" charset="0"/>
              <a:cs typeface="Times New Roman" panose="02020603050405020304" pitchFamily="18" charset="0"/>
            </a:endParaRPr>
          </a:p>
        </p:txBody>
      </p:sp>
      <p:sp>
        <p:nvSpPr>
          <p:cNvPr id="41988" name="Title 1"/>
          <p:cNvSpPr txBox="1">
            <a:spLocks/>
          </p:cNvSpPr>
          <p:nvPr/>
        </p:nvSpPr>
        <p:spPr bwMode="auto">
          <a:xfrm>
            <a:off x="468313" y="250180"/>
            <a:ext cx="8229600" cy="461665"/>
          </a:xfrm>
          <a:prstGeom prst="rect">
            <a:avLst/>
          </a:prstGeom>
          <a:noFill/>
          <a:ln>
            <a:noFill/>
          </a:ln>
          <a:effec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sz="2400" b="1">
                <a:latin typeface="Times New Roman" panose="02020603050405020304" pitchFamily="18" charset="0"/>
                <a:cs typeface="Times New Roman" panose="02020603050405020304" pitchFamily="18" charset="0"/>
              </a:rPr>
              <a:t>II. Microorganismes et aliment</a:t>
            </a:r>
            <a:endParaRPr lang="fr-FR" sz="4400" b="1">
              <a:latin typeface="Times New Roman" panose="02020603050405020304" pitchFamily="18" charset="0"/>
              <a:cs typeface="Times New Roman" panose="02020603050405020304" pitchFamily="18" charset="0"/>
            </a:endParaRPr>
          </a:p>
        </p:txBody>
      </p:sp>
      <p:sp>
        <p:nvSpPr>
          <p:cNvPr id="5" name="Rectangle 4"/>
          <p:cNvSpPr/>
          <p:nvPr/>
        </p:nvSpPr>
        <p:spPr>
          <a:xfrm>
            <a:off x="3347864" y="1187460"/>
            <a:ext cx="1864613" cy="369332"/>
          </a:xfrm>
          <a:prstGeom prst="rect">
            <a:avLst/>
          </a:prstGeom>
          <a:noFill/>
          <a:ln/>
          <a:effectLst/>
        </p:spPr>
        <p:style>
          <a:lnRef idx="0">
            <a:schemeClr val="accent5"/>
          </a:lnRef>
          <a:fillRef idx="3">
            <a:schemeClr val="accent5"/>
          </a:fillRef>
          <a:effectRef idx="3">
            <a:schemeClr val="accent5"/>
          </a:effectRef>
          <a:fontRef idx="minor">
            <a:schemeClr val="lt1"/>
          </a:fontRef>
        </p:style>
        <p:txBody>
          <a:bodyPr wrap="none">
            <a:spAutoFit/>
          </a:bodyPr>
          <a:lstStyle/>
          <a:p>
            <a:pPr fontAlgn="base">
              <a:spcBef>
                <a:spcPct val="20000"/>
              </a:spcBef>
              <a:spcAft>
                <a:spcPct val="0"/>
              </a:spcAft>
              <a:defRPr/>
            </a:pPr>
            <a:r>
              <a:rPr lang="fr-FR" b="1" kern="0" dirty="0">
                <a:ln w="1905"/>
                <a:solidFill>
                  <a:schemeClr val="tx1"/>
                </a:solidFill>
                <a:effectLst>
                  <a:innerShdw blurRad="69850" dist="43180" dir="5400000">
                    <a:srgbClr val="000000">
                      <a:alpha val="65000"/>
                    </a:srgbClr>
                  </a:innerShdw>
                </a:effectLst>
                <a:latin typeface="Times New Roman" panose="02020603050405020304" pitchFamily="18" charset="0"/>
                <a:ea typeface="Calibri"/>
                <a:cs typeface="Times New Roman" panose="02020603050405020304" pitchFamily="18" charset="0"/>
              </a:rPr>
              <a:t>1.  BOTULISME</a:t>
            </a:r>
            <a:endParaRPr lang="fr-FR" sz="1600" b="1" kern="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395288" y="1593850"/>
            <a:ext cx="2717411" cy="369332"/>
          </a:xfrm>
          <a:prstGeom prst="rect">
            <a:avLst/>
          </a:prstGeom>
          <a:noFill/>
          <a:effectLst/>
        </p:spPr>
        <p:txBody>
          <a:bodyPr wrap="none">
            <a:spAutoFit/>
          </a:bodyPr>
          <a:lstStyle/>
          <a:p>
            <a:pPr marL="285750" indent="-285750" fontAlgn="base">
              <a:spcBef>
                <a:spcPct val="0"/>
              </a:spcBef>
              <a:spcAft>
                <a:spcPct val="0"/>
              </a:spcAft>
              <a:buFont typeface="Wingdings" pitchFamily="2" charset="2"/>
              <a:buChar char="Ø"/>
              <a:defRPr/>
            </a:pPr>
            <a:r>
              <a:rPr lang="fr-FR" b="1" kern="0" dirty="0">
                <a:latin typeface="Times New Roman" panose="02020603050405020304" pitchFamily="18" charset="0"/>
                <a:ea typeface="Calibri"/>
                <a:cs typeface="Times New Roman" panose="02020603050405020304" pitchFamily="18" charset="0"/>
              </a:rPr>
              <a:t>Mesures de prévention</a:t>
            </a:r>
            <a:endParaRPr lang="fr-FR" dirty="0">
              <a:latin typeface="Times New Roman" panose="02020603050405020304" pitchFamily="18" charset="0"/>
              <a:cs typeface="Times New Roman" panose="02020603050405020304" pitchFamily="18" charset="0"/>
            </a:endParaRPr>
          </a:p>
        </p:txBody>
      </p:sp>
      <p:sp>
        <p:nvSpPr>
          <p:cNvPr id="10" name="Espace réservé du numéro de diapositive 9">
            <a:extLst>
              <a:ext uri="{FF2B5EF4-FFF2-40B4-BE49-F238E27FC236}">
                <a16:creationId xmlns:a16="http://schemas.microsoft.com/office/drawing/2014/main" id="{D2D41C6E-5A6C-477A-81D6-4C5D816B0380}"/>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19</a:t>
            </a:fld>
            <a:endParaRPr lang="es-ES">
              <a:solidFill>
                <a:srgbClr val="000000"/>
              </a:solidFill>
            </a:endParaRPr>
          </a:p>
        </p:txBody>
      </p:sp>
    </p:spTree>
    <p:extLst>
      <p:ext uri="{BB962C8B-B14F-4D97-AF65-F5344CB8AC3E}">
        <p14:creationId xmlns:p14="http://schemas.microsoft.com/office/powerpoint/2010/main" val="3067550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FEC209C-7ED7-432F-8B86-6F86E451509E}"/>
              </a:ext>
            </a:extLst>
          </p:cNvPr>
          <p:cNvPicPr>
            <a:picLocks noChangeAspect="1"/>
          </p:cNvPicPr>
          <p:nvPr/>
        </p:nvPicPr>
        <p:blipFill rotWithShape="1">
          <a:blip r:embed="rId2">
            <a:extLst>
              <a:ext uri="{28A0092B-C50C-407E-A947-70E740481C1C}">
                <a14:useLocalDpi xmlns:a14="http://schemas.microsoft.com/office/drawing/2010/main" val="0"/>
              </a:ext>
            </a:extLst>
          </a:blip>
          <a:srcRect l="15491" t="1" r="-194" b="59896"/>
          <a:stretch/>
        </p:blipFill>
        <p:spPr>
          <a:xfrm>
            <a:off x="376350" y="209311"/>
            <a:ext cx="8391300" cy="5810490"/>
          </a:xfrm>
          <a:prstGeom prst="rect">
            <a:avLst/>
          </a:prstGeom>
        </p:spPr>
      </p:pic>
      <p:sp>
        <p:nvSpPr>
          <p:cNvPr id="6" name="Espace réservé du numéro de diapositive 5">
            <a:extLst>
              <a:ext uri="{FF2B5EF4-FFF2-40B4-BE49-F238E27FC236}">
                <a16:creationId xmlns:a16="http://schemas.microsoft.com/office/drawing/2014/main" id="{E347B3FA-51B5-47D7-B2EE-12778E5A3D35}"/>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2</a:t>
            </a:fld>
            <a:endParaRPr lang="es-ES">
              <a:solidFill>
                <a:srgbClr val="000000"/>
              </a:solidFill>
            </a:endParaRPr>
          </a:p>
        </p:txBody>
      </p:sp>
    </p:spTree>
    <p:extLst>
      <p:ext uri="{BB962C8B-B14F-4D97-AF65-F5344CB8AC3E}">
        <p14:creationId xmlns:p14="http://schemas.microsoft.com/office/powerpoint/2010/main" val="2711616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noGrp="1"/>
          </p:cNvSpPr>
          <p:nvPr>
            <p:ph idx="1"/>
          </p:nvPr>
        </p:nvSpPr>
        <p:spPr>
          <a:xfrm>
            <a:off x="395288" y="1196974"/>
            <a:ext cx="8229600" cy="3391185"/>
          </a:xfrm>
          <a:noFill/>
          <a:effectLst/>
        </p:spPr>
        <p:txBody>
          <a:bodyPr>
            <a:sp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eaLnBrk="1" hangingPunct="1">
              <a:buFontTx/>
              <a:buNone/>
              <a:defRPr/>
            </a:pPr>
            <a:r>
              <a:rPr lang="fr-FR" sz="1800" b="1" dirty="0">
                <a:latin typeface="Times New Roman" panose="02020603050405020304" pitchFamily="18" charset="0"/>
                <a:cs typeface="Times New Roman" panose="02020603050405020304" pitchFamily="18" charset="0"/>
              </a:rPr>
              <a:t>II.3.1.  </a:t>
            </a:r>
            <a:r>
              <a:rPr lang="fr-FR" sz="1800" b="1" dirty="0" err="1">
                <a:latin typeface="Times New Roman" panose="02020603050405020304" pitchFamily="18" charset="0"/>
                <a:cs typeface="Times New Roman" panose="02020603050405020304" pitchFamily="18" charset="0"/>
              </a:rPr>
              <a:t>Intoxinations</a:t>
            </a:r>
            <a:r>
              <a:rPr lang="fr-FR" sz="1800" b="1" dirty="0">
                <a:latin typeface="Times New Roman" panose="02020603050405020304" pitchFamily="18" charset="0"/>
                <a:cs typeface="Times New Roman" panose="02020603050405020304" pitchFamily="18" charset="0"/>
              </a:rPr>
              <a:t> alimentaire d’origine bactérienne </a:t>
            </a:r>
            <a:endParaRPr lang="fr-FR" sz="1800" dirty="0">
              <a:latin typeface="Times New Roman" panose="02020603050405020304" pitchFamily="18" charset="0"/>
              <a:cs typeface="Times New Roman" panose="02020603050405020304" pitchFamily="18" charset="0"/>
            </a:endParaRPr>
          </a:p>
          <a:p>
            <a:pPr marL="0" indent="0" algn="just" eaLnBrk="1" hangingPunct="1">
              <a:lnSpc>
                <a:spcPct val="150000"/>
              </a:lnSpc>
              <a:spcAft>
                <a:spcPts val="1000"/>
              </a:spcAft>
              <a:buFontTx/>
              <a:buNone/>
              <a:defRPr/>
            </a:pPr>
            <a:r>
              <a:rPr lang="fr-FR" sz="1800" dirty="0">
                <a:latin typeface="Times New Roman" panose="02020603050405020304" pitchFamily="18" charset="0"/>
                <a:cs typeface="Times New Roman" panose="02020603050405020304" pitchFamily="18" charset="0"/>
              </a:rPr>
              <a:t>         </a:t>
            </a:r>
          </a:p>
          <a:p>
            <a:pPr marL="0" indent="0" algn="just" eaLnBrk="1" hangingPunct="1">
              <a:lnSpc>
                <a:spcPct val="150000"/>
              </a:lnSpc>
              <a:spcAft>
                <a:spcPts val="1000"/>
              </a:spcAft>
              <a:buFontTx/>
              <a:buNone/>
              <a:defRPr/>
            </a:pPr>
            <a:r>
              <a:rPr lang="fr-FR" sz="1800" dirty="0">
                <a:latin typeface="Times New Roman" panose="02020603050405020304" pitchFamily="18" charset="0"/>
                <a:cs typeface="Times New Roman" panose="02020603050405020304" pitchFamily="18" charset="0"/>
              </a:rPr>
              <a:t>     </a:t>
            </a:r>
          </a:p>
          <a:p>
            <a:pPr marL="0" indent="0" algn="just" eaLnBrk="1" hangingPunct="1">
              <a:lnSpc>
                <a:spcPct val="150000"/>
              </a:lnSpc>
              <a:spcAft>
                <a:spcPts val="1000"/>
              </a:spcAft>
              <a:buFontTx/>
              <a:buNone/>
              <a:defRPr/>
            </a:pPr>
            <a:r>
              <a:rPr lang="fr-FR" sz="1800" dirty="0">
                <a:latin typeface="Times New Roman" panose="02020603050405020304" pitchFamily="18" charset="0"/>
                <a:cs typeface="Times New Roman" panose="02020603050405020304" pitchFamily="18" charset="0"/>
              </a:rPr>
              <a:t>  L’</a:t>
            </a:r>
            <a:r>
              <a:rPr lang="fr-FR" sz="1800" dirty="0" err="1">
                <a:latin typeface="Times New Roman" panose="02020603050405020304" pitchFamily="18" charset="0"/>
                <a:cs typeface="Times New Roman" panose="02020603050405020304" pitchFamily="18" charset="0"/>
              </a:rPr>
              <a:t>intoxination</a:t>
            </a:r>
            <a:r>
              <a:rPr lang="fr-FR" sz="1800" dirty="0">
                <a:latin typeface="Times New Roman" panose="02020603050405020304" pitchFamily="18" charset="0"/>
                <a:cs typeface="Times New Roman" panose="02020603050405020304" pitchFamily="18" charset="0"/>
              </a:rPr>
              <a:t> staphylococcique est une intoxication due à l’ingestion d’aliments contenant des toxines produites par Staphylococcus aureus.</a:t>
            </a:r>
          </a:p>
          <a:p>
            <a:pPr marL="0" indent="0" algn="just" eaLnBrk="1" hangingPunct="1">
              <a:lnSpc>
                <a:spcPct val="150000"/>
              </a:lnSpc>
              <a:spcAft>
                <a:spcPts val="1000"/>
              </a:spcAft>
              <a:buFontTx/>
              <a:buNone/>
              <a:defRPr/>
            </a:pPr>
            <a:r>
              <a:rPr lang="fr-FR" sz="1800" dirty="0">
                <a:latin typeface="Times New Roman" panose="02020603050405020304" pitchFamily="18" charset="0"/>
                <a:cs typeface="Times New Roman" panose="02020603050405020304" pitchFamily="18" charset="0"/>
              </a:rPr>
              <a:t>      Staphylococcus aureus est une bactérie mésophile à Gram positif, </a:t>
            </a:r>
            <a:r>
              <a:rPr lang="fr-FR" sz="1800" dirty="0" err="1">
                <a:latin typeface="Times New Roman" panose="02020603050405020304" pitchFamily="18" charset="0"/>
                <a:cs typeface="Times New Roman" panose="02020603050405020304" pitchFamily="18" charset="0"/>
              </a:rPr>
              <a:t>asporulée</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aéro</a:t>
            </a:r>
            <a:r>
              <a:rPr lang="fr-FR" sz="1800" dirty="0">
                <a:latin typeface="Times New Roman" panose="02020603050405020304" pitchFamily="18" charset="0"/>
                <a:cs typeface="Times New Roman" panose="02020603050405020304" pitchFamily="18" charset="0"/>
              </a:rPr>
              <a:t>-anaérobie facultative appartenant à la famille des </a:t>
            </a:r>
            <a:r>
              <a:rPr lang="fr-FR" sz="1800" i="1" dirty="0" err="1">
                <a:latin typeface="Times New Roman" panose="02020603050405020304" pitchFamily="18" charset="0"/>
                <a:cs typeface="Times New Roman" panose="02020603050405020304" pitchFamily="18" charset="0"/>
              </a:rPr>
              <a:t>Micrococcaceae</a:t>
            </a:r>
            <a:r>
              <a:rPr lang="fr-FR" sz="1800" i="1" dirty="0">
                <a:latin typeface="Times New Roman" panose="02020603050405020304" pitchFamily="18" charset="0"/>
                <a:cs typeface="Times New Roman" panose="02020603050405020304" pitchFamily="18" charset="0"/>
              </a:rPr>
              <a:t>.</a:t>
            </a:r>
          </a:p>
        </p:txBody>
      </p:sp>
      <p:sp>
        <p:nvSpPr>
          <p:cNvPr id="43011" name="Content Placeholder 2"/>
          <p:cNvSpPr txBox="1">
            <a:spLocks/>
          </p:cNvSpPr>
          <p:nvPr/>
        </p:nvSpPr>
        <p:spPr bwMode="auto">
          <a:xfrm>
            <a:off x="395288" y="1196975"/>
            <a:ext cx="8064500" cy="369332"/>
          </a:xfrm>
          <a:prstGeom prst="rect">
            <a:avLst/>
          </a:prstGeom>
          <a:noFill/>
          <a:ln>
            <a:noFill/>
          </a:ln>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20000"/>
              </a:spcBef>
              <a:spcAft>
                <a:spcPct val="0"/>
              </a:spcAft>
            </a:pPr>
            <a:endParaRPr lang="fr-FR" b="1">
              <a:latin typeface="Times New Roman" panose="02020603050405020304" pitchFamily="18" charset="0"/>
              <a:cs typeface="Times New Roman" panose="02020603050405020304" pitchFamily="18" charset="0"/>
            </a:endParaRPr>
          </a:p>
        </p:txBody>
      </p:sp>
      <p:sp>
        <p:nvSpPr>
          <p:cNvPr id="43012" name="Title 1"/>
          <p:cNvSpPr txBox="1">
            <a:spLocks/>
          </p:cNvSpPr>
          <p:nvPr/>
        </p:nvSpPr>
        <p:spPr bwMode="auto">
          <a:xfrm>
            <a:off x="468313" y="296346"/>
            <a:ext cx="8229600" cy="369332"/>
          </a:xfrm>
          <a:prstGeom prst="rect">
            <a:avLst/>
          </a:prstGeom>
          <a:noFill/>
          <a:ln>
            <a:noFill/>
          </a:ln>
          <a:effec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b="1" dirty="0">
                <a:latin typeface="Times New Roman" panose="02020603050405020304" pitchFamily="18" charset="0"/>
                <a:cs typeface="Times New Roman" panose="02020603050405020304" pitchFamily="18" charset="0"/>
              </a:rPr>
              <a:t>II. Microorganismes et aliment</a:t>
            </a:r>
          </a:p>
        </p:txBody>
      </p:sp>
      <p:sp>
        <p:nvSpPr>
          <p:cNvPr id="5" name="Rectangle 4"/>
          <p:cNvSpPr/>
          <p:nvPr/>
        </p:nvSpPr>
        <p:spPr>
          <a:xfrm>
            <a:off x="2339752" y="1642448"/>
            <a:ext cx="4392488" cy="369332"/>
          </a:xfrm>
          <a:prstGeom prst="rect">
            <a:avLst/>
          </a:prstGeom>
          <a:noFill/>
          <a:ln/>
          <a:effectLst/>
        </p:spPr>
        <p:style>
          <a:lnRef idx="0">
            <a:schemeClr val="accent5"/>
          </a:lnRef>
          <a:fillRef idx="3">
            <a:schemeClr val="accent5"/>
          </a:fillRef>
          <a:effectRef idx="3">
            <a:schemeClr val="accent5"/>
          </a:effectRef>
          <a:fontRef idx="minor">
            <a:schemeClr val="lt1"/>
          </a:fontRef>
        </p:style>
        <p:txBody>
          <a:bodyPr>
            <a:spAutoFit/>
          </a:bodyPr>
          <a:lstStyle/>
          <a:p>
            <a:pPr fontAlgn="base">
              <a:spcBef>
                <a:spcPct val="20000"/>
              </a:spcBef>
              <a:spcAft>
                <a:spcPct val="0"/>
              </a:spcAft>
              <a:defRPr/>
            </a:pPr>
            <a:r>
              <a:rPr lang="fr-FR" b="1" kern="0" dirty="0">
                <a:ln w="1905"/>
                <a:solidFill>
                  <a:schemeClr val="tx1"/>
                </a:solidFill>
                <a:effectLst>
                  <a:innerShdw blurRad="69850" dist="43180" dir="5400000">
                    <a:srgbClr val="000000">
                      <a:alpha val="65000"/>
                    </a:srgbClr>
                  </a:innerShdw>
                </a:effectLst>
                <a:latin typeface="Times New Roman" panose="02020603050405020304" pitchFamily="18" charset="0"/>
                <a:ea typeface="Calibri"/>
                <a:cs typeface="Times New Roman" panose="02020603050405020304" pitchFamily="18" charset="0"/>
              </a:rPr>
              <a:t>2. </a:t>
            </a:r>
            <a:r>
              <a:rPr lang="fr-FR" b="1" kern="0" dirty="0" err="1">
                <a:ln w="1905"/>
                <a:solidFill>
                  <a:schemeClr val="tx1"/>
                </a:solidFill>
                <a:effectLst>
                  <a:innerShdw blurRad="69850" dist="43180" dir="5400000">
                    <a:srgbClr val="000000">
                      <a:alpha val="65000"/>
                    </a:srgbClr>
                  </a:innerShdw>
                </a:effectLst>
                <a:latin typeface="Times New Roman" panose="02020603050405020304" pitchFamily="18" charset="0"/>
                <a:ea typeface="Calibri"/>
                <a:cs typeface="Times New Roman" panose="02020603050405020304" pitchFamily="18" charset="0"/>
              </a:rPr>
              <a:t>Intoxination</a:t>
            </a:r>
            <a:r>
              <a:rPr lang="fr-FR" b="1" kern="0" dirty="0">
                <a:ln w="1905"/>
                <a:solidFill>
                  <a:schemeClr val="tx1"/>
                </a:solidFill>
                <a:effectLst>
                  <a:innerShdw blurRad="69850" dist="43180" dir="5400000">
                    <a:srgbClr val="000000">
                      <a:alpha val="65000"/>
                    </a:srgbClr>
                  </a:innerShdw>
                </a:effectLst>
                <a:latin typeface="Times New Roman" panose="02020603050405020304" pitchFamily="18" charset="0"/>
                <a:ea typeface="Calibri"/>
                <a:cs typeface="Times New Roman" panose="02020603050405020304" pitchFamily="18" charset="0"/>
              </a:rPr>
              <a:t> staphylococcique</a:t>
            </a:r>
            <a:endParaRPr lang="fr-FR" b="1" kern="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9" name="Espace réservé du numéro de diapositive 8">
            <a:extLst>
              <a:ext uri="{FF2B5EF4-FFF2-40B4-BE49-F238E27FC236}">
                <a16:creationId xmlns:a16="http://schemas.microsoft.com/office/drawing/2014/main" id="{571B37C3-03E8-4435-BAAA-3535158B0084}"/>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20</a:t>
            </a:fld>
            <a:endParaRPr lang="es-ES">
              <a:solidFill>
                <a:srgbClr val="000000"/>
              </a:solidFill>
            </a:endParaRPr>
          </a:p>
        </p:txBody>
      </p:sp>
    </p:spTree>
    <p:extLst>
      <p:ext uri="{BB962C8B-B14F-4D97-AF65-F5344CB8AC3E}">
        <p14:creationId xmlns:p14="http://schemas.microsoft.com/office/powerpoint/2010/main" val="3660368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301374"/>
            <a:ext cx="8229600" cy="1089529"/>
          </a:xfrm>
          <a:noFill/>
          <a:effectLst/>
        </p:spPr>
        <p:txBody>
          <a:bodyPr>
            <a:spAutoFit/>
          </a:bodyPr>
          <a:lstStyle/>
          <a:p>
            <a:br>
              <a:rPr lang="fr-FR" sz="1800" dirty="0">
                <a:latin typeface="Times New Roman" panose="02020603050405020304" pitchFamily="18" charset="0"/>
                <a:cs typeface="Times New Roman" panose="02020603050405020304" pitchFamily="18" charset="0"/>
              </a:rPr>
            </a:br>
            <a:br>
              <a:rPr lang="fr-FR" sz="1800" dirty="0">
                <a:latin typeface="Times New Roman" panose="02020603050405020304" pitchFamily="18" charset="0"/>
                <a:cs typeface="Times New Roman" panose="02020603050405020304" pitchFamily="18" charset="0"/>
              </a:rPr>
            </a:br>
            <a:r>
              <a:rPr lang="fr-FR" sz="1800" b="1" dirty="0">
                <a:latin typeface="Times New Roman" panose="02020603050405020304" pitchFamily="18" charset="0"/>
                <a:cs typeface="Times New Roman" panose="02020603050405020304" pitchFamily="18" charset="0"/>
              </a:rPr>
              <a:t>II.3.1.  Intoxinations alimentaire d’origine bactérienne </a:t>
            </a:r>
            <a:br>
              <a:rPr lang="fr-FR" sz="1800" dirty="0">
                <a:latin typeface="Times New Roman" panose="02020603050405020304" pitchFamily="18" charset="0"/>
                <a:cs typeface="Times New Roman" panose="02020603050405020304" pitchFamily="18" charset="0"/>
              </a:rPr>
            </a:br>
            <a:endParaRPr lang="fr-FR" sz="1800" dirty="0">
              <a:latin typeface="Times New Roman" panose="02020603050405020304" pitchFamily="18" charset="0"/>
              <a:cs typeface="Times New Roman" panose="02020603050405020304" pitchFamily="18" charset="0"/>
            </a:endParaRPr>
          </a:p>
        </p:txBody>
      </p:sp>
      <p:sp>
        <p:nvSpPr>
          <p:cNvPr id="7" name="Content Placeholder 2"/>
          <p:cNvSpPr txBox="1">
            <a:spLocks noGrp="1"/>
          </p:cNvSpPr>
          <p:nvPr>
            <p:ph idx="1"/>
          </p:nvPr>
        </p:nvSpPr>
        <p:spPr>
          <a:xfrm>
            <a:off x="228600" y="2946794"/>
            <a:ext cx="8229600" cy="2223942"/>
          </a:xfrm>
          <a:noFill/>
          <a:effectLst/>
        </p:spPr>
        <p:txBody>
          <a:bodyPr>
            <a:sp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eaLnBrk="1" hangingPunct="1">
              <a:lnSpc>
                <a:spcPct val="200000"/>
              </a:lnSpc>
              <a:buFontTx/>
              <a:buNone/>
              <a:defRPr/>
            </a:pPr>
            <a:r>
              <a:rPr lang="fr-FR" sz="1800" dirty="0">
                <a:latin typeface="Times New Roman" panose="02020603050405020304" pitchFamily="18" charset="0"/>
                <a:cs typeface="Times New Roman" panose="02020603050405020304" pitchFamily="18" charset="0"/>
              </a:rPr>
              <a:t>Les </a:t>
            </a:r>
            <a:r>
              <a:rPr lang="fr-FR" sz="1800" i="1" dirty="0">
                <a:latin typeface="Times New Roman" panose="02020603050405020304" pitchFamily="18" charset="0"/>
                <a:cs typeface="Times New Roman" panose="02020603050405020304" pitchFamily="18" charset="0"/>
              </a:rPr>
              <a:t>Staphylococcus aureus </a:t>
            </a:r>
            <a:r>
              <a:rPr lang="fr-FR" sz="1800" dirty="0">
                <a:latin typeface="Times New Roman" panose="02020603050405020304" pitchFamily="18" charset="0"/>
                <a:cs typeface="Times New Roman" panose="02020603050405020304" pitchFamily="18" charset="0"/>
              </a:rPr>
              <a:t>sont des microorganismes ubiquistes, largement rencontrés dans l’air, l’eau, les eaux usées et tout objet en contact avec ces substances ou exposé à des manipulations humaines. Les surfaces cutanées humaines et animales représentent les principaux réservoirs de Staphylococcus aureus.</a:t>
            </a:r>
          </a:p>
        </p:txBody>
      </p:sp>
      <p:sp>
        <p:nvSpPr>
          <p:cNvPr id="43012" name="Title 1"/>
          <p:cNvSpPr txBox="1">
            <a:spLocks/>
          </p:cNvSpPr>
          <p:nvPr/>
        </p:nvSpPr>
        <p:spPr bwMode="auto">
          <a:xfrm>
            <a:off x="468313" y="296346"/>
            <a:ext cx="8229600" cy="369332"/>
          </a:xfrm>
          <a:prstGeom prst="rect">
            <a:avLst/>
          </a:prstGeom>
          <a:noFill/>
          <a:ln>
            <a:noFill/>
          </a:ln>
          <a:effec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b="1">
                <a:latin typeface="Times New Roman" panose="02020603050405020304" pitchFamily="18" charset="0"/>
                <a:cs typeface="Times New Roman" panose="02020603050405020304" pitchFamily="18" charset="0"/>
              </a:rPr>
              <a:t>II. Microorganismes et aliment</a:t>
            </a:r>
          </a:p>
        </p:txBody>
      </p:sp>
      <p:sp>
        <p:nvSpPr>
          <p:cNvPr id="5" name="Rectangle 4"/>
          <p:cNvSpPr/>
          <p:nvPr/>
        </p:nvSpPr>
        <p:spPr>
          <a:xfrm>
            <a:off x="228600" y="2577462"/>
            <a:ext cx="4392488" cy="369332"/>
          </a:xfrm>
          <a:prstGeom prst="rect">
            <a:avLst/>
          </a:prstGeom>
          <a:noFill/>
          <a:ln/>
          <a:effectLst/>
        </p:spPr>
        <p:style>
          <a:lnRef idx="0">
            <a:schemeClr val="accent5"/>
          </a:lnRef>
          <a:fillRef idx="3">
            <a:schemeClr val="accent5"/>
          </a:fillRef>
          <a:effectRef idx="3">
            <a:schemeClr val="accent5"/>
          </a:effectRef>
          <a:fontRef idx="minor">
            <a:schemeClr val="lt1"/>
          </a:fontRef>
        </p:style>
        <p:txBody>
          <a:bodyPr>
            <a:spAutoFit/>
          </a:bodyPr>
          <a:lstStyle/>
          <a:p>
            <a:pPr fontAlgn="base">
              <a:spcBef>
                <a:spcPct val="20000"/>
              </a:spcBef>
              <a:spcAft>
                <a:spcPct val="0"/>
              </a:spcAft>
              <a:defRPr/>
            </a:pPr>
            <a:r>
              <a:rPr lang="fr-FR" b="1" kern="0" dirty="0">
                <a:ln w="1905"/>
                <a:solidFill>
                  <a:schemeClr val="tx1"/>
                </a:solidFill>
                <a:effectLst>
                  <a:innerShdw blurRad="69850" dist="43180" dir="5400000">
                    <a:srgbClr val="000000">
                      <a:alpha val="65000"/>
                    </a:srgbClr>
                  </a:innerShdw>
                </a:effectLst>
                <a:latin typeface="Times New Roman" panose="02020603050405020304" pitchFamily="18" charset="0"/>
                <a:ea typeface="Calibri"/>
                <a:cs typeface="Times New Roman" panose="02020603050405020304" pitchFamily="18" charset="0"/>
              </a:rPr>
              <a:t>2. Intoxination staphylococcique</a:t>
            </a:r>
            <a:endParaRPr lang="fr-FR" b="1" kern="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6" name="Espace réservé du numéro de diapositive 5">
            <a:extLst>
              <a:ext uri="{FF2B5EF4-FFF2-40B4-BE49-F238E27FC236}">
                <a16:creationId xmlns:a16="http://schemas.microsoft.com/office/drawing/2014/main" id="{A48FC778-D832-4893-9333-90C747489D8E}"/>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21</a:t>
            </a:fld>
            <a:endParaRPr lang="es-ES">
              <a:solidFill>
                <a:srgbClr val="000000"/>
              </a:solidFill>
            </a:endParaRPr>
          </a:p>
        </p:txBody>
      </p:sp>
    </p:spTree>
    <p:extLst>
      <p:ext uri="{BB962C8B-B14F-4D97-AF65-F5344CB8AC3E}">
        <p14:creationId xmlns:p14="http://schemas.microsoft.com/office/powerpoint/2010/main" val="3660368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825" y="2205038"/>
            <a:ext cx="8447088" cy="4253537"/>
          </a:xfrm>
          <a:noFill/>
          <a:effectLst/>
        </p:spPr>
        <p:txBody>
          <a:bodyPr>
            <a:spAutoFit/>
          </a:bodyPr>
          <a:lstStyle/>
          <a:p>
            <a:pPr marL="0" indent="0" algn="just">
              <a:lnSpc>
                <a:spcPct val="150000"/>
              </a:lnSpc>
              <a:buFontTx/>
              <a:buNone/>
              <a:defRPr/>
            </a:pPr>
            <a:r>
              <a:rPr lang="fr-FR" sz="2000" dirty="0">
                <a:latin typeface="Times New Roman" panose="02020603050405020304" pitchFamily="18" charset="0"/>
                <a:cs typeface="Times New Roman" panose="02020603050405020304" pitchFamily="18" charset="0"/>
              </a:rPr>
              <a:t>      Le pouvoir pathogène de Staphylococcus aureus est dû à la production, par certaines souches de cette bactérie, d’</a:t>
            </a:r>
            <a:r>
              <a:rPr lang="fr-FR" sz="2000" dirty="0" err="1">
                <a:latin typeface="Times New Roman" panose="02020603050405020304" pitchFamily="18" charset="0"/>
                <a:cs typeface="Times New Roman" panose="02020603050405020304" pitchFamily="18" charset="0"/>
              </a:rPr>
              <a:t>entérotoxines</a:t>
            </a:r>
            <a:r>
              <a:rPr lang="fr-FR" sz="2000" dirty="0">
                <a:latin typeface="Times New Roman" panose="02020603050405020304" pitchFamily="18" charset="0"/>
                <a:cs typeface="Times New Roman" panose="02020603050405020304" pitchFamily="18" charset="0"/>
              </a:rPr>
              <a:t> responsables d’</a:t>
            </a:r>
            <a:r>
              <a:rPr lang="fr-FR" sz="2000" dirty="0" err="1">
                <a:latin typeface="Times New Roman" panose="02020603050405020304" pitchFamily="18" charset="0"/>
                <a:cs typeface="Times New Roman" panose="02020603050405020304" pitchFamily="18" charset="0"/>
              </a:rPr>
              <a:t>intoxinations</a:t>
            </a:r>
            <a:r>
              <a:rPr lang="fr-FR" sz="2000" dirty="0">
                <a:latin typeface="Times New Roman" panose="02020603050405020304" pitchFamily="18" charset="0"/>
                <a:cs typeface="Times New Roman" panose="02020603050405020304" pitchFamily="18" charset="0"/>
              </a:rPr>
              <a:t> alimentaires. On distingue 7 types de toxines staphylococciques : A, B, C1, C2, C3, D et E. Les </a:t>
            </a:r>
            <a:r>
              <a:rPr lang="fr-FR" sz="2000" dirty="0" err="1">
                <a:latin typeface="Times New Roman" panose="02020603050405020304" pitchFamily="18" charset="0"/>
                <a:cs typeface="Times New Roman" panose="02020603050405020304" pitchFamily="18" charset="0"/>
              </a:rPr>
              <a:t>entérotoxine</a:t>
            </a:r>
            <a:r>
              <a:rPr lang="fr-FR" sz="2000" dirty="0">
                <a:latin typeface="Times New Roman" panose="02020603050405020304" pitchFamily="18" charset="0"/>
                <a:cs typeface="Times New Roman" panose="02020603050405020304" pitchFamily="18" charset="0"/>
              </a:rPr>
              <a:t> A et D sont les plus fréquemment impliquées dans les </a:t>
            </a:r>
            <a:r>
              <a:rPr lang="fr-FR" sz="2000" dirty="0" err="1">
                <a:latin typeface="Times New Roman" panose="02020603050405020304" pitchFamily="18" charset="0"/>
                <a:cs typeface="Times New Roman" panose="02020603050405020304" pitchFamily="18" charset="0"/>
              </a:rPr>
              <a:t>intoxinations</a:t>
            </a:r>
            <a:r>
              <a:rPr lang="fr-FR" sz="2000" dirty="0">
                <a:latin typeface="Times New Roman" panose="02020603050405020304" pitchFamily="18" charset="0"/>
                <a:cs typeface="Times New Roman" panose="02020603050405020304" pitchFamily="18" charset="0"/>
              </a:rPr>
              <a:t> alimentaires puis par fréquence décroissante, les </a:t>
            </a:r>
            <a:r>
              <a:rPr lang="fr-FR" sz="2000" dirty="0" err="1">
                <a:latin typeface="Times New Roman" panose="02020603050405020304" pitchFamily="18" charset="0"/>
                <a:cs typeface="Times New Roman" panose="02020603050405020304" pitchFamily="18" charset="0"/>
              </a:rPr>
              <a:t>entérotoxines</a:t>
            </a:r>
            <a:r>
              <a:rPr lang="fr-FR" sz="2000" dirty="0">
                <a:latin typeface="Times New Roman" panose="02020603050405020304" pitchFamily="18" charset="0"/>
                <a:cs typeface="Times New Roman" panose="02020603050405020304" pitchFamily="18" charset="0"/>
              </a:rPr>
              <a:t> C, B et E.</a:t>
            </a:r>
          </a:p>
          <a:p>
            <a:pPr marL="0" indent="0" algn="just">
              <a:lnSpc>
                <a:spcPct val="150000"/>
              </a:lnSpc>
              <a:buFontTx/>
              <a:buNone/>
              <a:defRPr/>
            </a:pPr>
            <a:r>
              <a:rPr lang="fr-FR" sz="2000" dirty="0">
                <a:latin typeface="Times New Roman" panose="02020603050405020304" pitchFamily="18" charset="0"/>
                <a:cs typeface="Times New Roman" panose="02020603050405020304" pitchFamily="18" charset="0"/>
              </a:rPr>
              <a:t>      Les </a:t>
            </a:r>
            <a:r>
              <a:rPr lang="fr-FR" sz="2000" dirty="0" err="1">
                <a:latin typeface="Times New Roman" panose="02020603050405020304" pitchFamily="18" charset="0"/>
                <a:cs typeface="Times New Roman" panose="02020603050405020304" pitchFamily="18" charset="0"/>
              </a:rPr>
              <a:t>entérotoxines</a:t>
            </a:r>
            <a:r>
              <a:rPr lang="fr-FR" sz="2000" dirty="0">
                <a:latin typeface="Times New Roman" panose="02020603050405020304" pitchFamily="18" charset="0"/>
                <a:cs typeface="Times New Roman" panose="02020603050405020304" pitchFamily="18" charset="0"/>
              </a:rPr>
              <a:t> restent stables dans une large gamme de pH (2 à 11), résistent à l’action d’enzyme protéolytiques (trypsine, chymotrypsine, rénine, papaïne, pepsine) et présentent une grande stabilité à la chaleur.</a:t>
            </a:r>
          </a:p>
        </p:txBody>
      </p:sp>
      <p:sp>
        <p:nvSpPr>
          <p:cNvPr id="44035" name="Content Placeholder 2"/>
          <p:cNvSpPr txBox="1">
            <a:spLocks/>
          </p:cNvSpPr>
          <p:nvPr/>
        </p:nvSpPr>
        <p:spPr bwMode="auto">
          <a:xfrm>
            <a:off x="395288" y="1196975"/>
            <a:ext cx="8064500" cy="400110"/>
          </a:xfrm>
          <a:prstGeom prst="rect">
            <a:avLst/>
          </a:prstGeom>
          <a:noFill/>
          <a:ln>
            <a:noFill/>
          </a:ln>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20000"/>
              </a:spcBef>
              <a:spcAft>
                <a:spcPct val="0"/>
              </a:spcAft>
            </a:pPr>
            <a:endParaRPr lang="fr-FR" sz="2000" b="1">
              <a:latin typeface="Times New Roman" panose="02020603050405020304" pitchFamily="18" charset="0"/>
              <a:cs typeface="Times New Roman" panose="02020603050405020304" pitchFamily="18" charset="0"/>
            </a:endParaRPr>
          </a:p>
        </p:txBody>
      </p:sp>
      <p:sp>
        <p:nvSpPr>
          <p:cNvPr id="44036" name="Title 1"/>
          <p:cNvSpPr txBox="1">
            <a:spLocks/>
          </p:cNvSpPr>
          <p:nvPr/>
        </p:nvSpPr>
        <p:spPr bwMode="auto">
          <a:xfrm>
            <a:off x="468313" y="280957"/>
            <a:ext cx="8229600" cy="400110"/>
          </a:xfrm>
          <a:prstGeom prst="rect">
            <a:avLst/>
          </a:prstGeom>
          <a:noFill/>
          <a:ln>
            <a:noFill/>
          </a:ln>
          <a:effec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sz="2000" b="1">
                <a:latin typeface="Times New Roman" panose="02020603050405020304" pitchFamily="18" charset="0"/>
                <a:cs typeface="Times New Roman" panose="02020603050405020304" pitchFamily="18" charset="0"/>
              </a:rPr>
              <a:t>II. Microorganismes et aliment</a:t>
            </a:r>
          </a:p>
        </p:txBody>
      </p:sp>
      <p:sp>
        <p:nvSpPr>
          <p:cNvPr id="3" name="Rectangle 2"/>
          <p:cNvSpPr/>
          <p:nvPr/>
        </p:nvSpPr>
        <p:spPr>
          <a:xfrm>
            <a:off x="395288" y="1628775"/>
            <a:ext cx="4863832" cy="400110"/>
          </a:xfrm>
          <a:prstGeom prst="rect">
            <a:avLst/>
          </a:prstGeom>
          <a:noFill/>
          <a:effectLst/>
        </p:spPr>
        <p:txBody>
          <a:bodyPr wrap="none">
            <a:spAutoFit/>
          </a:bodyPr>
          <a:lstStyle/>
          <a:p>
            <a:pPr marL="285750" indent="-285750" fontAlgn="base">
              <a:spcBef>
                <a:spcPct val="0"/>
              </a:spcBef>
              <a:spcAft>
                <a:spcPct val="0"/>
              </a:spcAft>
              <a:buFont typeface="Wingdings" pitchFamily="2" charset="2"/>
              <a:buChar char="Ø"/>
              <a:defRPr/>
            </a:pPr>
            <a:r>
              <a:rPr lang="fr-FR" sz="2000" b="1" kern="0" dirty="0">
                <a:latin typeface="Times New Roman" panose="02020603050405020304" pitchFamily="18" charset="0"/>
                <a:ea typeface="Calibri"/>
                <a:cs typeface="Times New Roman" panose="02020603050405020304" pitchFamily="18" charset="0"/>
              </a:rPr>
              <a:t>Pouvoir pathogène et symptomatologie</a:t>
            </a:r>
            <a:endParaRPr lang="fr-FR" sz="2000" dirty="0">
              <a:latin typeface="Times New Roman" panose="02020603050405020304" pitchFamily="18" charset="0"/>
              <a:cs typeface="Times New Roman" panose="02020603050405020304" pitchFamily="18" charset="0"/>
            </a:endParaRPr>
          </a:p>
        </p:txBody>
      </p:sp>
      <p:sp>
        <p:nvSpPr>
          <p:cNvPr id="8" name="Rectangle 7"/>
          <p:cNvSpPr/>
          <p:nvPr/>
        </p:nvSpPr>
        <p:spPr>
          <a:xfrm>
            <a:off x="2339752" y="1187460"/>
            <a:ext cx="4392488" cy="400110"/>
          </a:xfrm>
          <a:prstGeom prst="rect">
            <a:avLst/>
          </a:prstGeom>
          <a:noFill/>
          <a:ln/>
          <a:effectLst/>
        </p:spPr>
        <p:style>
          <a:lnRef idx="0">
            <a:schemeClr val="accent5"/>
          </a:lnRef>
          <a:fillRef idx="3">
            <a:schemeClr val="accent5"/>
          </a:fillRef>
          <a:effectRef idx="3">
            <a:schemeClr val="accent5"/>
          </a:effectRef>
          <a:fontRef idx="minor">
            <a:schemeClr val="lt1"/>
          </a:fontRef>
        </p:style>
        <p:txBody>
          <a:bodyPr>
            <a:spAutoFit/>
          </a:bodyPr>
          <a:lstStyle/>
          <a:p>
            <a:pPr fontAlgn="base">
              <a:spcBef>
                <a:spcPct val="20000"/>
              </a:spcBef>
              <a:spcAft>
                <a:spcPct val="0"/>
              </a:spcAft>
              <a:defRPr/>
            </a:pPr>
            <a:r>
              <a:rPr lang="fr-FR" sz="2000" b="1" kern="0" dirty="0">
                <a:ln w="1905"/>
                <a:solidFill>
                  <a:schemeClr val="tx1"/>
                </a:solidFill>
                <a:effectLst>
                  <a:innerShdw blurRad="69850" dist="43180" dir="5400000">
                    <a:srgbClr val="000000">
                      <a:alpha val="65000"/>
                    </a:srgbClr>
                  </a:innerShdw>
                </a:effectLst>
                <a:latin typeface="Times New Roman" panose="02020603050405020304" pitchFamily="18" charset="0"/>
                <a:ea typeface="Calibri"/>
                <a:cs typeface="Times New Roman" panose="02020603050405020304" pitchFamily="18" charset="0"/>
              </a:rPr>
              <a:t>2. Intoxination staphylococcique</a:t>
            </a:r>
            <a:endParaRPr lang="fr-FR" sz="2000" b="1" kern="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10" name="Espace réservé du numéro de diapositive 9">
            <a:extLst>
              <a:ext uri="{FF2B5EF4-FFF2-40B4-BE49-F238E27FC236}">
                <a16:creationId xmlns:a16="http://schemas.microsoft.com/office/drawing/2014/main" id="{D623DF32-80F5-4B9D-A468-C225659CF319}"/>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22</a:t>
            </a:fld>
            <a:endParaRPr lang="es-ES">
              <a:solidFill>
                <a:srgbClr val="000000"/>
              </a:solidFill>
            </a:endParaRPr>
          </a:p>
        </p:txBody>
      </p:sp>
    </p:spTree>
    <p:extLst>
      <p:ext uri="{BB962C8B-B14F-4D97-AF65-F5344CB8AC3E}">
        <p14:creationId xmlns:p14="http://schemas.microsoft.com/office/powerpoint/2010/main" val="3531055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825" y="2205038"/>
            <a:ext cx="8642350" cy="3366563"/>
          </a:xfrm>
          <a:noFill/>
          <a:effectLst/>
        </p:spPr>
        <p:txBody>
          <a:bodyPr>
            <a:spAutoFit/>
          </a:bodyPr>
          <a:lstStyle/>
          <a:p>
            <a:pPr marL="0" indent="0" algn="just">
              <a:lnSpc>
                <a:spcPct val="150000"/>
              </a:lnSpc>
              <a:buFontTx/>
              <a:buNone/>
              <a:defRPr/>
            </a:pPr>
            <a:r>
              <a:rPr lang="fr-FR" sz="1800" dirty="0">
                <a:latin typeface="Times New Roman" panose="02020603050405020304" pitchFamily="18" charset="0"/>
                <a:cs typeface="Times New Roman" panose="02020603050405020304" pitchFamily="18" charset="0"/>
              </a:rPr>
              <a:t>       L’ingestion de ces entérotoxines provoque, dans un délai court de 2 à 4 heures en moyenne (souvent les malades sont encore sur lieu de repas), des troubles digestifs, parfois violents. Il s’agit surtout de vomissement, diarrhée, douleurs abdominales, nausée et parfois de céphalées et de troubles neurologiques (prostration). Les intoxications staphylococciques ne s’accompagnent pas de fièvre, et sont souvent bénignes pour les adultes qui guérissent après quelques heures à quelques jours. Par contre, elles peuvent être dangereuses chez les nourrissons ou les personnes âgées en raison de la déshydratation brutale que provoquent les vomissements et les diarrhées.</a:t>
            </a:r>
          </a:p>
        </p:txBody>
      </p:sp>
      <p:sp>
        <p:nvSpPr>
          <p:cNvPr id="45059" name="Content Placeholder 2"/>
          <p:cNvSpPr txBox="1">
            <a:spLocks/>
          </p:cNvSpPr>
          <p:nvPr/>
        </p:nvSpPr>
        <p:spPr bwMode="auto">
          <a:xfrm>
            <a:off x="395288" y="1196975"/>
            <a:ext cx="8064500" cy="369332"/>
          </a:xfrm>
          <a:prstGeom prst="rect">
            <a:avLst/>
          </a:prstGeom>
          <a:noFill/>
          <a:ln>
            <a:noFill/>
          </a:ln>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20000"/>
              </a:spcBef>
              <a:spcAft>
                <a:spcPct val="0"/>
              </a:spcAft>
            </a:pPr>
            <a:endParaRPr lang="fr-FR" b="1">
              <a:latin typeface="Times New Roman" panose="02020603050405020304" pitchFamily="18" charset="0"/>
              <a:cs typeface="Times New Roman" panose="02020603050405020304" pitchFamily="18" charset="0"/>
            </a:endParaRPr>
          </a:p>
        </p:txBody>
      </p:sp>
      <p:sp>
        <p:nvSpPr>
          <p:cNvPr id="45060" name="Title 1"/>
          <p:cNvSpPr txBox="1">
            <a:spLocks/>
          </p:cNvSpPr>
          <p:nvPr/>
        </p:nvSpPr>
        <p:spPr bwMode="auto">
          <a:xfrm>
            <a:off x="468313" y="296346"/>
            <a:ext cx="8229600" cy="369332"/>
          </a:xfrm>
          <a:prstGeom prst="rect">
            <a:avLst/>
          </a:prstGeom>
          <a:noFill/>
          <a:ln>
            <a:noFill/>
          </a:ln>
          <a:effec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b="1">
                <a:latin typeface="Times New Roman" panose="02020603050405020304" pitchFamily="18" charset="0"/>
                <a:cs typeface="Times New Roman" panose="02020603050405020304" pitchFamily="18" charset="0"/>
              </a:rPr>
              <a:t>II. Microorganismes et aliment</a:t>
            </a:r>
          </a:p>
        </p:txBody>
      </p:sp>
      <p:sp>
        <p:nvSpPr>
          <p:cNvPr id="3" name="Rectangle 2"/>
          <p:cNvSpPr/>
          <p:nvPr/>
        </p:nvSpPr>
        <p:spPr>
          <a:xfrm>
            <a:off x="395288" y="1628775"/>
            <a:ext cx="4224233" cy="369332"/>
          </a:xfrm>
          <a:prstGeom prst="rect">
            <a:avLst/>
          </a:prstGeom>
          <a:noFill/>
          <a:effectLst/>
        </p:spPr>
        <p:txBody>
          <a:bodyPr wrap="none">
            <a:spAutoFit/>
          </a:bodyPr>
          <a:lstStyle/>
          <a:p>
            <a:pPr marL="285750" indent="-285750" fontAlgn="base">
              <a:spcBef>
                <a:spcPct val="0"/>
              </a:spcBef>
              <a:spcAft>
                <a:spcPct val="0"/>
              </a:spcAft>
              <a:buFont typeface="Wingdings" pitchFamily="2" charset="2"/>
              <a:buChar char="Ø"/>
              <a:defRPr/>
            </a:pPr>
            <a:r>
              <a:rPr lang="fr-FR" b="1" kern="0" dirty="0">
                <a:latin typeface="Times New Roman" panose="02020603050405020304" pitchFamily="18" charset="0"/>
                <a:ea typeface="Calibri"/>
                <a:cs typeface="Times New Roman" panose="02020603050405020304" pitchFamily="18" charset="0"/>
              </a:rPr>
              <a:t>Pouvoir pathogène et </a:t>
            </a:r>
            <a:r>
              <a:rPr lang="fr-FR" b="1" kern="0" dirty="0" err="1">
                <a:latin typeface="Times New Roman" panose="02020603050405020304" pitchFamily="18" charset="0"/>
                <a:ea typeface="Calibri"/>
                <a:cs typeface="Times New Roman" panose="02020603050405020304" pitchFamily="18" charset="0"/>
              </a:rPr>
              <a:t>sympomatologie</a:t>
            </a:r>
            <a:endParaRPr lang="fr-FR" dirty="0">
              <a:latin typeface="Times New Roman" panose="02020603050405020304" pitchFamily="18" charset="0"/>
              <a:cs typeface="Times New Roman" panose="02020603050405020304" pitchFamily="18" charset="0"/>
            </a:endParaRPr>
          </a:p>
        </p:txBody>
      </p:sp>
      <p:sp>
        <p:nvSpPr>
          <p:cNvPr id="8" name="Rectangle 7"/>
          <p:cNvSpPr/>
          <p:nvPr/>
        </p:nvSpPr>
        <p:spPr>
          <a:xfrm>
            <a:off x="2339752" y="1187460"/>
            <a:ext cx="4392488" cy="369332"/>
          </a:xfrm>
          <a:prstGeom prst="rect">
            <a:avLst/>
          </a:prstGeom>
          <a:noFill/>
          <a:ln/>
          <a:effectLst/>
        </p:spPr>
        <p:style>
          <a:lnRef idx="0">
            <a:schemeClr val="accent5"/>
          </a:lnRef>
          <a:fillRef idx="3">
            <a:schemeClr val="accent5"/>
          </a:fillRef>
          <a:effectRef idx="3">
            <a:schemeClr val="accent5"/>
          </a:effectRef>
          <a:fontRef idx="minor">
            <a:schemeClr val="lt1"/>
          </a:fontRef>
        </p:style>
        <p:txBody>
          <a:bodyPr>
            <a:spAutoFit/>
          </a:bodyPr>
          <a:lstStyle/>
          <a:p>
            <a:pPr fontAlgn="base">
              <a:spcBef>
                <a:spcPct val="20000"/>
              </a:spcBef>
              <a:spcAft>
                <a:spcPct val="0"/>
              </a:spcAft>
              <a:defRPr/>
            </a:pPr>
            <a:r>
              <a:rPr lang="fr-FR" b="1" kern="0" dirty="0">
                <a:ln w="1905"/>
                <a:solidFill>
                  <a:schemeClr val="tx1"/>
                </a:solidFill>
                <a:effectLst>
                  <a:innerShdw blurRad="69850" dist="43180" dir="5400000">
                    <a:srgbClr val="000000">
                      <a:alpha val="65000"/>
                    </a:srgbClr>
                  </a:innerShdw>
                </a:effectLst>
                <a:latin typeface="Times New Roman" panose="02020603050405020304" pitchFamily="18" charset="0"/>
                <a:ea typeface="Calibri"/>
                <a:cs typeface="Times New Roman" panose="02020603050405020304" pitchFamily="18" charset="0"/>
              </a:rPr>
              <a:t>2. </a:t>
            </a:r>
            <a:r>
              <a:rPr lang="fr-FR" b="1" kern="0" dirty="0" err="1">
                <a:ln w="1905"/>
                <a:solidFill>
                  <a:schemeClr val="tx1"/>
                </a:solidFill>
                <a:effectLst>
                  <a:innerShdw blurRad="69850" dist="43180" dir="5400000">
                    <a:srgbClr val="000000">
                      <a:alpha val="65000"/>
                    </a:srgbClr>
                  </a:innerShdw>
                </a:effectLst>
                <a:latin typeface="Times New Roman" panose="02020603050405020304" pitchFamily="18" charset="0"/>
                <a:ea typeface="Calibri"/>
                <a:cs typeface="Times New Roman" panose="02020603050405020304" pitchFamily="18" charset="0"/>
              </a:rPr>
              <a:t>Intoxination</a:t>
            </a:r>
            <a:r>
              <a:rPr lang="fr-FR" b="1" kern="0" dirty="0">
                <a:ln w="1905"/>
                <a:solidFill>
                  <a:schemeClr val="tx1"/>
                </a:solidFill>
                <a:effectLst>
                  <a:innerShdw blurRad="69850" dist="43180" dir="5400000">
                    <a:srgbClr val="000000">
                      <a:alpha val="65000"/>
                    </a:srgbClr>
                  </a:innerShdw>
                </a:effectLst>
                <a:latin typeface="Times New Roman" panose="02020603050405020304" pitchFamily="18" charset="0"/>
                <a:ea typeface="Calibri"/>
                <a:cs typeface="Times New Roman" panose="02020603050405020304" pitchFamily="18" charset="0"/>
              </a:rPr>
              <a:t> staphylococcique</a:t>
            </a:r>
            <a:endParaRPr lang="fr-FR" b="1" kern="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10" name="Espace réservé du numéro de diapositive 9">
            <a:extLst>
              <a:ext uri="{FF2B5EF4-FFF2-40B4-BE49-F238E27FC236}">
                <a16:creationId xmlns:a16="http://schemas.microsoft.com/office/drawing/2014/main" id="{7954C859-01BD-40B5-8280-8A6934B40FB6}"/>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23</a:t>
            </a:fld>
            <a:endParaRPr lang="es-ES">
              <a:solidFill>
                <a:srgbClr val="000000"/>
              </a:solidFill>
            </a:endParaRPr>
          </a:p>
        </p:txBody>
      </p:sp>
    </p:spTree>
    <p:extLst>
      <p:ext uri="{BB962C8B-B14F-4D97-AF65-F5344CB8AC3E}">
        <p14:creationId xmlns:p14="http://schemas.microsoft.com/office/powerpoint/2010/main" val="1349957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4788" y="2205038"/>
            <a:ext cx="8493125" cy="2629181"/>
          </a:xfrm>
          <a:noFill/>
          <a:effectLst/>
        </p:spPr>
        <p:txBody>
          <a:bodyPr>
            <a:spAutoFit/>
          </a:bodyPr>
          <a:lstStyle/>
          <a:p>
            <a:pPr marL="0" indent="0" algn="just">
              <a:lnSpc>
                <a:spcPct val="150000"/>
              </a:lnSpc>
              <a:buFontTx/>
              <a:buNone/>
              <a:defRPr/>
            </a:pPr>
            <a:r>
              <a:rPr lang="fr-FR" sz="1600" dirty="0">
                <a:latin typeface="Times New Roman" panose="02020603050405020304" pitchFamily="18" charset="0"/>
                <a:cs typeface="Times New Roman" panose="02020603050405020304" pitchFamily="18" charset="0"/>
              </a:rPr>
              <a:t>      </a:t>
            </a:r>
            <a:r>
              <a:rPr lang="fr-FR" sz="1800" i="1" dirty="0">
                <a:latin typeface="Times New Roman" panose="02020603050405020304" pitchFamily="18" charset="0"/>
                <a:cs typeface="Times New Roman" panose="02020603050405020304" pitchFamily="18" charset="0"/>
              </a:rPr>
              <a:t>Staphylococcus aureus </a:t>
            </a:r>
            <a:r>
              <a:rPr lang="fr-FR" sz="1800" dirty="0">
                <a:latin typeface="Times New Roman" panose="02020603050405020304" pitchFamily="18" charset="0"/>
                <a:cs typeface="Times New Roman" panose="02020603050405020304" pitchFamily="18" charset="0"/>
              </a:rPr>
              <a:t>est une bactérie mésophile avec une température minimale de croissance de 6°C et une température maximale de 45-49°C. La température minimale pour la production de toxines est de 8-10°C. Contrairement à ses toxines, S. aureus est un germe thermosensible. En effet, des populations de 106 germes/ml peuvent être complètement inactivées en 4-24 mn à 54-60°C.</a:t>
            </a:r>
          </a:p>
          <a:p>
            <a:pPr marL="0" indent="0" algn="just">
              <a:lnSpc>
                <a:spcPct val="150000"/>
              </a:lnSpc>
              <a:buFontTx/>
              <a:buNone/>
              <a:defRPr/>
            </a:pPr>
            <a:r>
              <a:rPr lang="fr-FR" sz="1600" dirty="0">
                <a:latin typeface="Times New Roman" panose="02020603050405020304" pitchFamily="18" charset="0"/>
                <a:cs typeface="Times New Roman" panose="02020603050405020304" pitchFamily="18" charset="0"/>
              </a:rPr>
              <a:t> </a:t>
            </a:r>
          </a:p>
        </p:txBody>
      </p:sp>
      <p:sp>
        <p:nvSpPr>
          <p:cNvPr id="46083" name="Content Placeholder 2"/>
          <p:cNvSpPr txBox="1">
            <a:spLocks/>
          </p:cNvSpPr>
          <p:nvPr/>
        </p:nvSpPr>
        <p:spPr bwMode="auto">
          <a:xfrm>
            <a:off x="395288" y="1196975"/>
            <a:ext cx="8064500" cy="523220"/>
          </a:xfrm>
          <a:prstGeom prst="rect">
            <a:avLst/>
          </a:prstGeom>
          <a:noFill/>
          <a:ln>
            <a:noFill/>
          </a:ln>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20000"/>
              </a:spcBef>
              <a:spcAft>
                <a:spcPct val="0"/>
              </a:spcAft>
            </a:pPr>
            <a:endParaRPr lang="fr-FR" sz="2800" b="1">
              <a:latin typeface="Times New Roman" panose="02020603050405020304" pitchFamily="18" charset="0"/>
              <a:cs typeface="Times New Roman" panose="02020603050405020304" pitchFamily="18" charset="0"/>
            </a:endParaRPr>
          </a:p>
        </p:txBody>
      </p:sp>
      <p:sp>
        <p:nvSpPr>
          <p:cNvPr id="46084" name="Title 1"/>
          <p:cNvSpPr txBox="1">
            <a:spLocks/>
          </p:cNvSpPr>
          <p:nvPr/>
        </p:nvSpPr>
        <p:spPr bwMode="auto">
          <a:xfrm>
            <a:off x="468313" y="250180"/>
            <a:ext cx="8229600" cy="461665"/>
          </a:xfrm>
          <a:prstGeom prst="rect">
            <a:avLst/>
          </a:prstGeom>
          <a:noFill/>
          <a:ln>
            <a:noFill/>
          </a:ln>
          <a:effec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sz="2400" b="1">
                <a:latin typeface="Times New Roman" panose="02020603050405020304" pitchFamily="18" charset="0"/>
                <a:cs typeface="Times New Roman" panose="02020603050405020304" pitchFamily="18" charset="0"/>
              </a:rPr>
              <a:t>II. Microorganismes et aliment</a:t>
            </a:r>
            <a:endParaRPr lang="fr-FR" sz="4400" b="1">
              <a:latin typeface="Times New Roman" panose="02020603050405020304" pitchFamily="18" charset="0"/>
              <a:cs typeface="Times New Roman" panose="02020603050405020304" pitchFamily="18" charset="0"/>
            </a:endParaRPr>
          </a:p>
        </p:txBody>
      </p:sp>
      <p:sp>
        <p:nvSpPr>
          <p:cNvPr id="3" name="Rectangle 2"/>
          <p:cNvSpPr/>
          <p:nvPr/>
        </p:nvSpPr>
        <p:spPr>
          <a:xfrm>
            <a:off x="395288" y="1628775"/>
            <a:ext cx="3890809" cy="369332"/>
          </a:xfrm>
          <a:prstGeom prst="rect">
            <a:avLst/>
          </a:prstGeom>
          <a:noFill/>
          <a:effectLst/>
        </p:spPr>
        <p:txBody>
          <a:bodyPr wrap="none">
            <a:spAutoFit/>
          </a:bodyPr>
          <a:lstStyle/>
          <a:p>
            <a:pPr marL="285750" indent="-285750" fontAlgn="base">
              <a:spcBef>
                <a:spcPct val="0"/>
              </a:spcBef>
              <a:spcAft>
                <a:spcPct val="0"/>
              </a:spcAft>
              <a:buFont typeface="Wingdings" pitchFamily="2" charset="2"/>
              <a:buChar char="Ø"/>
              <a:defRPr/>
            </a:pPr>
            <a:r>
              <a:rPr lang="fr-FR" b="1" kern="0" dirty="0">
                <a:latin typeface="Times New Roman" panose="02020603050405020304" pitchFamily="18" charset="0"/>
                <a:ea typeface="Calibri"/>
                <a:cs typeface="Times New Roman" panose="02020603050405020304" pitchFamily="18" charset="0"/>
              </a:rPr>
              <a:t>Ecologie de </a:t>
            </a:r>
            <a:r>
              <a:rPr lang="fr-FR" b="1" i="1" kern="0" dirty="0">
                <a:latin typeface="Times New Roman" panose="02020603050405020304" pitchFamily="18" charset="0"/>
                <a:ea typeface="Calibri"/>
                <a:cs typeface="Times New Roman" panose="02020603050405020304" pitchFamily="18" charset="0"/>
              </a:rPr>
              <a:t>Staphylococcus aureus</a:t>
            </a:r>
            <a:endParaRPr lang="fr-FR" i="1" dirty="0">
              <a:latin typeface="Times New Roman" panose="02020603050405020304" pitchFamily="18" charset="0"/>
              <a:cs typeface="Times New Roman" panose="02020603050405020304" pitchFamily="18" charset="0"/>
            </a:endParaRPr>
          </a:p>
        </p:txBody>
      </p:sp>
      <p:sp>
        <p:nvSpPr>
          <p:cNvPr id="8" name="Rectangle 7"/>
          <p:cNvSpPr/>
          <p:nvPr/>
        </p:nvSpPr>
        <p:spPr>
          <a:xfrm>
            <a:off x="2339752" y="1187460"/>
            <a:ext cx="4392488" cy="369332"/>
          </a:xfrm>
          <a:prstGeom prst="rect">
            <a:avLst/>
          </a:prstGeom>
          <a:noFill/>
          <a:ln/>
          <a:effectLst/>
        </p:spPr>
        <p:style>
          <a:lnRef idx="0">
            <a:schemeClr val="accent5"/>
          </a:lnRef>
          <a:fillRef idx="3">
            <a:schemeClr val="accent5"/>
          </a:fillRef>
          <a:effectRef idx="3">
            <a:schemeClr val="accent5"/>
          </a:effectRef>
          <a:fontRef idx="minor">
            <a:schemeClr val="lt1"/>
          </a:fontRef>
        </p:style>
        <p:txBody>
          <a:bodyPr>
            <a:spAutoFit/>
          </a:bodyPr>
          <a:lstStyle/>
          <a:p>
            <a:pPr fontAlgn="base">
              <a:spcBef>
                <a:spcPct val="20000"/>
              </a:spcBef>
              <a:spcAft>
                <a:spcPct val="0"/>
              </a:spcAft>
              <a:defRPr/>
            </a:pPr>
            <a:r>
              <a:rPr lang="fr-FR" b="1" kern="0" dirty="0">
                <a:ln w="1905"/>
                <a:solidFill>
                  <a:schemeClr val="tx1"/>
                </a:solidFill>
                <a:effectLst>
                  <a:innerShdw blurRad="69850" dist="43180" dir="5400000">
                    <a:srgbClr val="000000">
                      <a:alpha val="65000"/>
                    </a:srgbClr>
                  </a:innerShdw>
                </a:effectLst>
                <a:latin typeface="Times New Roman" panose="02020603050405020304" pitchFamily="18" charset="0"/>
                <a:ea typeface="Calibri"/>
                <a:cs typeface="Times New Roman" panose="02020603050405020304" pitchFamily="18" charset="0"/>
              </a:rPr>
              <a:t>2. </a:t>
            </a:r>
            <a:r>
              <a:rPr lang="fr-FR" b="1" kern="0" dirty="0" err="1">
                <a:ln w="1905"/>
                <a:solidFill>
                  <a:schemeClr val="tx1"/>
                </a:solidFill>
                <a:effectLst>
                  <a:innerShdw blurRad="69850" dist="43180" dir="5400000">
                    <a:srgbClr val="000000">
                      <a:alpha val="65000"/>
                    </a:srgbClr>
                  </a:innerShdw>
                </a:effectLst>
                <a:latin typeface="Times New Roman" panose="02020603050405020304" pitchFamily="18" charset="0"/>
                <a:ea typeface="Calibri"/>
                <a:cs typeface="Times New Roman" panose="02020603050405020304" pitchFamily="18" charset="0"/>
              </a:rPr>
              <a:t>Intoxination</a:t>
            </a:r>
            <a:r>
              <a:rPr lang="fr-FR" b="1" kern="0" dirty="0">
                <a:ln w="1905"/>
                <a:solidFill>
                  <a:schemeClr val="tx1"/>
                </a:solidFill>
                <a:effectLst>
                  <a:innerShdw blurRad="69850" dist="43180" dir="5400000">
                    <a:srgbClr val="000000">
                      <a:alpha val="65000"/>
                    </a:srgbClr>
                  </a:innerShdw>
                </a:effectLst>
                <a:latin typeface="Times New Roman" panose="02020603050405020304" pitchFamily="18" charset="0"/>
                <a:ea typeface="Calibri"/>
                <a:cs typeface="Times New Roman" panose="02020603050405020304" pitchFamily="18" charset="0"/>
              </a:rPr>
              <a:t> staphylococcique</a:t>
            </a:r>
            <a:endParaRPr lang="fr-FR" sz="1600" b="1" kern="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10" name="Espace réservé du numéro de diapositive 9">
            <a:extLst>
              <a:ext uri="{FF2B5EF4-FFF2-40B4-BE49-F238E27FC236}">
                <a16:creationId xmlns:a16="http://schemas.microsoft.com/office/drawing/2014/main" id="{7B705C8A-2661-47A7-AE44-0DB83AF2897F}"/>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24</a:t>
            </a:fld>
            <a:endParaRPr lang="es-ES">
              <a:solidFill>
                <a:srgbClr val="000000"/>
              </a:solidFill>
            </a:endParaRPr>
          </a:p>
        </p:txBody>
      </p:sp>
    </p:spTree>
    <p:extLst>
      <p:ext uri="{BB962C8B-B14F-4D97-AF65-F5344CB8AC3E}">
        <p14:creationId xmlns:p14="http://schemas.microsoft.com/office/powerpoint/2010/main" val="763517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4788" y="2205038"/>
            <a:ext cx="8493125" cy="2646365"/>
          </a:xfrm>
          <a:noFill/>
          <a:effectLst/>
        </p:spPr>
        <p:txBody>
          <a:bodyPr>
            <a:spAutoFit/>
          </a:bodyPr>
          <a:lstStyle/>
          <a:p>
            <a:pPr marL="0" indent="0" algn="just">
              <a:lnSpc>
                <a:spcPct val="150000"/>
              </a:lnSpc>
              <a:buFontTx/>
              <a:buNone/>
              <a:defRPr/>
            </a:pPr>
            <a:r>
              <a:rPr lang="fr-FR" sz="1800" dirty="0">
                <a:latin typeface="Times New Roman" panose="02020603050405020304" pitchFamily="18" charset="0"/>
                <a:cs typeface="Times New Roman" panose="02020603050405020304" pitchFamily="18" charset="0"/>
              </a:rPr>
              <a:t>Un pH de 4 constitue un minimum pour la croissance de </a:t>
            </a:r>
            <a:r>
              <a:rPr lang="fr-FR" sz="1800" i="1" dirty="0">
                <a:latin typeface="Times New Roman" panose="02020603050405020304" pitchFamily="18" charset="0"/>
                <a:cs typeface="Times New Roman" panose="02020603050405020304" pitchFamily="18" charset="0"/>
              </a:rPr>
              <a:t>Staphylococcus aureus</a:t>
            </a:r>
            <a:r>
              <a:rPr lang="fr-FR" sz="1800" dirty="0">
                <a:latin typeface="Times New Roman" panose="02020603050405020304" pitchFamily="18" charset="0"/>
                <a:cs typeface="Times New Roman" panose="02020603050405020304" pitchFamily="18" charset="0"/>
              </a:rPr>
              <a:t>.</a:t>
            </a:r>
          </a:p>
          <a:p>
            <a:pPr marL="0" indent="0" algn="just">
              <a:lnSpc>
                <a:spcPct val="150000"/>
              </a:lnSpc>
              <a:buFontTx/>
              <a:buNone/>
              <a:defRPr/>
            </a:pPr>
            <a:endParaRPr lang="fr-FR" sz="1800" dirty="0">
              <a:latin typeface="Times New Roman" panose="02020603050405020304" pitchFamily="18" charset="0"/>
              <a:cs typeface="Times New Roman" panose="02020603050405020304" pitchFamily="18" charset="0"/>
            </a:endParaRPr>
          </a:p>
          <a:p>
            <a:pPr marL="0" indent="0" algn="just">
              <a:lnSpc>
                <a:spcPct val="150000"/>
              </a:lnSpc>
              <a:buFontTx/>
              <a:buNone/>
              <a:defRPr/>
            </a:pPr>
            <a:r>
              <a:rPr lang="fr-FR" sz="1800" dirty="0">
                <a:latin typeface="Times New Roman" panose="02020603050405020304" pitchFamily="18" charset="0"/>
                <a:cs typeface="Times New Roman" panose="02020603050405020304" pitchFamily="18" charset="0"/>
              </a:rPr>
              <a:t>       L’activité d’eau (</a:t>
            </a:r>
            <a:r>
              <a:rPr lang="fr-FR" sz="1800" dirty="0" err="1">
                <a:latin typeface="Times New Roman" panose="02020603050405020304" pitchFamily="18" charset="0"/>
                <a:cs typeface="Times New Roman" panose="02020603050405020304" pitchFamily="18" charset="0"/>
              </a:rPr>
              <a:t>aw</a:t>
            </a:r>
            <a:r>
              <a:rPr lang="fr-FR" sz="1800" dirty="0">
                <a:latin typeface="Times New Roman" panose="02020603050405020304" pitchFamily="18" charset="0"/>
                <a:cs typeface="Times New Roman" panose="02020603050405020304" pitchFamily="18" charset="0"/>
              </a:rPr>
              <a:t>) minimale pour la croissance de Staphylococcus aureus est de 0,83, alors que  son </a:t>
            </a:r>
            <a:r>
              <a:rPr lang="fr-FR" sz="1800" dirty="0" err="1">
                <a:latin typeface="Times New Roman" panose="02020603050405020304" pitchFamily="18" charset="0"/>
                <a:cs typeface="Times New Roman" panose="02020603050405020304" pitchFamily="18" charset="0"/>
              </a:rPr>
              <a:t>aw</a:t>
            </a:r>
            <a:r>
              <a:rPr lang="fr-FR" sz="1800" dirty="0">
                <a:latin typeface="Times New Roman" panose="02020603050405020304" pitchFamily="18" charset="0"/>
                <a:cs typeface="Times New Roman" panose="02020603050405020304" pitchFamily="18" charset="0"/>
              </a:rPr>
              <a:t> optimale de croissance est de 0,99. Staphylococcus aureus a un comportement halotolérant. C’est une bactérie qui peut être cultivée sur des milieux contenant 5% de chlorure et allant jusqu’à 10% pour certains souches.</a:t>
            </a:r>
          </a:p>
        </p:txBody>
      </p:sp>
      <p:sp>
        <p:nvSpPr>
          <p:cNvPr id="47107" name="Content Placeholder 2"/>
          <p:cNvSpPr txBox="1">
            <a:spLocks/>
          </p:cNvSpPr>
          <p:nvPr/>
        </p:nvSpPr>
        <p:spPr bwMode="auto">
          <a:xfrm>
            <a:off x="395288" y="1196975"/>
            <a:ext cx="8064500" cy="369332"/>
          </a:xfrm>
          <a:prstGeom prst="rect">
            <a:avLst/>
          </a:prstGeom>
          <a:noFill/>
          <a:ln>
            <a:noFill/>
          </a:ln>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20000"/>
              </a:spcBef>
              <a:spcAft>
                <a:spcPct val="0"/>
              </a:spcAft>
            </a:pPr>
            <a:endParaRPr lang="fr-FR" b="1">
              <a:latin typeface="Times New Roman" panose="02020603050405020304" pitchFamily="18" charset="0"/>
              <a:cs typeface="Times New Roman" panose="02020603050405020304" pitchFamily="18" charset="0"/>
            </a:endParaRPr>
          </a:p>
        </p:txBody>
      </p:sp>
      <p:sp>
        <p:nvSpPr>
          <p:cNvPr id="47108" name="Title 1"/>
          <p:cNvSpPr txBox="1">
            <a:spLocks/>
          </p:cNvSpPr>
          <p:nvPr/>
        </p:nvSpPr>
        <p:spPr bwMode="auto">
          <a:xfrm>
            <a:off x="468313" y="296346"/>
            <a:ext cx="8229600" cy="369332"/>
          </a:xfrm>
          <a:prstGeom prst="rect">
            <a:avLst/>
          </a:prstGeom>
          <a:noFill/>
          <a:ln>
            <a:noFill/>
          </a:ln>
          <a:effec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b="1">
                <a:latin typeface="Times New Roman" panose="02020603050405020304" pitchFamily="18" charset="0"/>
                <a:cs typeface="Times New Roman" panose="02020603050405020304" pitchFamily="18" charset="0"/>
              </a:rPr>
              <a:t>II. Microorganismes et aliment</a:t>
            </a:r>
          </a:p>
        </p:txBody>
      </p:sp>
      <p:sp>
        <p:nvSpPr>
          <p:cNvPr id="3" name="Rectangle 2"/>
          <p:cNvSpPr/>
          <p:nvPr/>
        </p:nvSpPr>
        <p:spPr>
          <a:xfrm>
            <a:off x="395288" y="1628775"/>
            <a:ext cx="3890809" cy="369332"/>
          </a:xfrm>
          <a:prstGeom prst="rect">
            <a:avLst/>
          </a:prstGeom>
          <a:noFill/>
          <a:effectLst/>
        </p:spPr>
        <p:txBody>
          <a:bodyPr wrap="none">
            <a:spAutoFit/>
          </a:bodyPr>
          <a:lstStyle/>
          <a:p>
            <a:pPr marL="285750" indent="-285750" fontAlgn="base">
              <a:spcBef>
                <a:spcPct val="0"/>
              </a:spcBef>
              <a:spcAft>
                <a:spcPct val="0"/>
              </a:spcAft>
              <a:buFont typeface="Wingdings" pitchFamily="2" charset="2"/>
              <a:buChar char="Ø"/>
              <a:defRPr/>
            </a:pPr>
            <a:r>
              <a:rPr lang="fr-FR" b="1" kern="0" dirty="0">
                <a:latin typeface="Times New Roman" panose="02020603050405020304" pitchFamily="18" charset="0"/>
                <a:ea typeface="Calibri"/>
                <a:cs typeface="Times New Roman" panose="02020603050405020304" pitchFamily="18" charset="0"/>
              </a:rPr>
              <a:t>Ecologie de </a:t>
            </a:r>
            <a:r>
              <a:rPr lang="fr-FR" b="1" i="1" kern="0" dirty="0">
                <a:latin typeface="Times New Roman" panose="02020603050405020304" pitchFamily="18" charset="0"/>
                <a:ea typeface="Calibri"/>
                <a:cs typeface="Times New Roman" panose="02020603050405020304" pitchFamily="18" charset="0"/>
              </a:rPr>
              <a:t>Staphylococcus aureus</a:t>
            </a:r>
            <a:endParaRPr lang="fr-FR" i="1" dirty="0">
              <a:latin typeface="Times New Roman" panose="02020603050405020304" pitchFamily="18" charset="0"/>
              <a:cs typeface="Times New Roman" panose="02020603050405020304" pitchFamily="18" charset="0"/>
            </a:endParaRPr>
          </a:p>
        </p:txBody>
      </p:sp>
      <p:sp>
        <p:nvSpPr>
          <p:cNvPr id="8" name="Rectangle 7"/>
          <p:cNvSpPr/>
          <p:nvPr/>
        </p:nvSpPr>
        <p:spPr>
          <a:xfrm>
            <a:off x="2339752" y="1187460"/>
            <a:ext cx="4392488" cy="369332"/>
          </a:xfrm>
          <a:prstGeom prst="rect">
            <a:avLst/>
          </a:prstGeom>
          <a:noFill/>
          <a:ln/>
          <a:effectLst/>
        </p:spPr>
        <p:style>
          <a:lnRef idx="0">
            <a:schemeClr val="accent5"/>
          </a:lnRef>
          <a:fillRef idx="3">
            <a:schemeClr val="accent5"/>
          </a:fillRef>
          <a:effectRef idx="3">
            <a:schemeClr val="accent5"/>
          </a:effectRef>
          <a:fontRef idx="minor">
            <a:schemeClr val="lt1"/>
          </a:fontRef>
        </p:style>
        <p:txBody>
          <a:bodyPr>
            <a:spAutoFit/>
          </a:bodyPr>
          <a:lstStyle/>
          <a:p>
            <a:pPr fontAlgn="base">
              <a:spcBef>
                <a:spcPct val="20000"/>
              </a:spcBef>
              <a:spcAft>
                <a:spcPct val="0"/>
              </a:spcAft>
              <a:defRPr/>
            </a:pPr>
            <a:r>
              <a:rPr lang="fr-FR" b="1" kern="0" dirty="0">
                <a:ln w="1905"/>
                <a:solidFill>
                  <a:schemeClr val="tx1"/>
                </a:solidFill>
                <a:effectLst>
                  <a:innerShdw blurRad="69850" dist="43180" dir="5400000">
                    <a:srgbClr val="000000">
                      <a:alpha val="65000"/>
                    </a:srgbClr>
                  </a:innerShdw>
                </a:effectLst>
                <a:latin typeface="Times New Roman" panose="02020603050405020304" pitchFamily="18" charset="0"/>
                <a:ea typeface="Calibri"/>
                <a:cs typeface="Times New Roman" panose="02020603050405020304" pitchFamily="18" charset="0"/>
              </a:rPr>
              <a:t>2. </a:t>
            </a:r>
            <a:r>
              <a:rPr lang="fr-FR" b="1" kern="0" dirty="0" err="1">
                <a:ln w="1905"/>
                <a:solidFill>
                  <a:schemeClr val="tx1"/>
                </a:solidFill>
                <a:effectLst>
                  <a:innerShdw blurRad="69850" dist="43180" dir="5400000">
                    <a:srgbClr val="000000">
                      <a:alpha val="65000"/>
                    </a:srgbClr>
                  </a:innerShdw>
                </a:effectLst>
                <a:latin typeface="Times New Roman" panose="02020603050405020304" pitchFamily="18" charset="0"/>
                <a:ea typeface="Calibri"/>
                <a:cs typeface="Times New Roman" panose="02020603050405020304" pitchFamily="18" charset="0"/>
              </a:rPr>
              <a:t>Intoxination</a:t>
            </a:r>
            <a:r>
              <a:rPr lang="fr-FR" b="1" kern="0" dirty="0">
                <a:ln w="1905"/>
                <a:solidFill>
                  <a:schemeClr val="tx1"/>
                </a:solidFill>
                <a:effectLst>
                  <a:innerShdw blurRad="69850" dist="43180" dir="5400000">
                    <a:srgbClr val="000000">
                      <a:alpha val="65000"/>
                    </a:srgbClr>
                  </a:innerShdw>
                </a:effectLst>
                <a:latin typeface="Times New Roman" panose="02020603050405020304" pitchFamily="18" charset="0"/>
                <a:ea typeface="Calibri"/>
                <a:cs typeface="Times New Roman" panose="02020603050405020304" pitchFamily="18" charset="0"/>
              </a:rPr>
              <a:t> staphylococcique</a:t>
            </a:r>
            <a:endParaRPr lang="fr-FR" b="1" kern="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10" name="Espace réservé du numéro de diapositive 9">
            <a:extLst>
              <a:ext uri="{FF2B5EF4-FFF2-40B4-BE49-F238E27FC236}">
                <a16:creationId xmlns:a16="http://schemas.microsoft.com/office/drawing/2014/main" id="{3BB922CD-78CD-499B-8FBB-E2400C52F4CD}"/>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25</a:t>
            </a:fld>
            <a:endParaRPr lang="es-ES">
              <a:solidFill>
                <a:srgbClr val="000000"/>
              </a:solidFill>
            </a:endParaRPr>
          </a:p>
        </p:txBody>
      </p:sp>
    </p:spTree>
    <p:extLst>
      <p:ext uri="{BB962C8B-B14F-4D97-AF65-F5344CB8AC3E}">
        <p14:creationId xmlns:p14="http://schemas.microsoft.com/office/powerpoint/2010/main" val="2112651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noGrp="1"/>
          </p:cNvSpPr>
          <p:nvPr>
            <p:ph idx="1"/>
          </p:nvPr>
        </p:nvSpPr>
        <p:spPr>
          <a:xfrm>
            <a:off x="457200" y="838200"/>
            <a:ext cx="8229600" cy="626701"/>
          </a:xfrm>
        </p:spPr>
        <p:txBody>
          <a:bodyPr lIns="36000" tIns="36000" rIns="36000" bIns="36000">
            <a:sp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eaLnBrk="1" hangingPunct="1">
              <a:buFontTx/>
              <a:buNone/>
              <a:defRPr/>
            </a:pPr>
            <a:r>
              <a:rPr lang="fr-FR" sz="1800" b="1" dirty="0">
                <a:latin typeface="Times New Roman" panose="02020603050405020304" pitchFamily="18" charset="0"/>
                <a:cs typeface="Times New Roman" panose="02020603050405020304" pitchFamily="18" charset="0"/>
              </a:rPr>
              <a:t>II.3. Intoxinations et infections alimentaires d’origine bactérienne</a:t>
            </a:r>
            <a:r>
              <a:rPr lang="fr-FR" sz="1800" dirty="0">
                <a:latin typeface="Times New Roman" panose="02020603050405020304" pitchFamily="18" charset="0"/>
                <a:cs typeface="Times New Roman" panose="02020603050405020304" pitchFamily="18" charset="0"/>
              </a:rPr>
              <a:t>   </a:t>
            </a:r>
          </a:p>
          <a:p>
            <a:pPr eaLnBrk="1" hangingPunct="1">
              <a:buFontTx/>
              <a:buAutoNum type="arabicPeriod" startAt="4"/>
              <a:defRPr/>
            </a:pPr>
            <a:r>
              <a:rPr lang="fr-FR" sz="1800" b="1" dirty="0">
                <a:latin typeface="Times New Roman" panose="02020603050405020304" pitchFamily="18" charset="0"/>
                <a:ea typeface="Calibri"/>
                <a:cs typeface="Times New Roman" panose="02020603050405020304" pitchFamily="18" charset="0"/>
              </a:rPr>
              <a:t>Toxi-infection alimentaire collective (TIAC)</a:t>
            </a:r>
          </a:p>
        </p:txBody>
      </p:sp>
      <p:sp>
        <p:nvSpPr>
          <p:cNvPr id="29700" name="Title 1"/>
          <p:cNvSpPr txBox="1">
            <a:spLocks/>
          </p:cNvSpPr>
          <p:nvPr/>
        </p:nvSpPr>
        <p:spPr bwMode="auto">
          <a:xfrm>
            <a:off x="457200" y="161976"/>
            <a:ext cx="8229600" cy="349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b="1" dirty="0">
                <a:latin typeface="Times New Roman" panose="02020603050405020304" pitchFamily="18" charset="0"/>
                <a:cs typeface="Times New Roman" panose="02020603050405020304" pitchFamily="18" charset="0"/>
              </a:rPr>
              <a:t>II. Microorganismes et aliment</a:t>
            </a:r>
          </a:p>
        </p:txBody>
      </p:sp>
      <p:sp>
        <p:nvSpPr>
          <p:cNvPr id="2" name="Rectangle 1"/>
          <p:cNvSpPr/>
          <p:nvPr/>
        </p:nvSpPr>
        <p:spPr>
          <a:xfrm>
            <a:off x="341710" y="2040169"/>
            <a:ext cx="8460581" cy="4002121"/>
          </a:xfrm>
          <a:prstGeom prst="rect">
            <a:avLst/>
          </a:prstGeom>
        </p:spPr>
        <p:txBody>
          <a:bodyPr wrap="square" lIns="36000" tIns="36000" rIns="36000" bIns="36000">
            <a:spAutoFit/>
          </a:bodyPr>
          <a:lstStyle/>
          <a:p>
            <a:pPr fontAlgn="base">
              <a:lnSpc>
                <a:spcPct val="150000"/>
              </a:lnSpc>
              <a:spcBef>
                <a:spcPct val="20000"/>
              </a:spcBef>
              <a:spcAft>
                <a:spcPct val="0"/>
              </a:spcAft>
              <a:defRPr/>
            </a:pPr>
            <a:r>
              <a:rPr lang="fr-FR" b="1" kern="0" dirty="0">
                <a:latin typeface="Times New Roman" panose="02020603050405020304" pitchFamily="18" charset="0"/>
                <a:cs typeface="Times New Roman" panose="02020603050405020304" pitchFamily="18" charset="0"/>
              </a:rPr>
              <a:t>Importance</a:t>
            </a:r>
          </a:p>
          <a:p>
            <a:pPr marL="285750" indent="-285750" fontAlgn="base">
              <a:lnSpc>
                <a:spcPct val="150000"/>
              </a:lnSpc>
              <a:spcBef>
                <a:spcPct val="20000"/>
              </a:spcBef>
              <a:spcAft>
                <a:spcPct val="0"/>
              </a:spcAft>
              <a:buClr>
                <a:srgbClr val="FF0000"/>
              </a:buClr>
              <a:buFont typeface="Wingdings" pitchFamily="2" charset="2"/>
              <a:buChar char="Ø"/>
              <a:defRPr/>
            </a:pPr>
            <a:r>
              <a:rPr lang="fr-FR" b="1" kern="0" dirty="0">
                <a:latin typeface="Times New Roman" panose="02020603050405020304" pitchFamily="18" charset="0"/>
                <a:cs typeface="Times New Roman" panose="02020603050405020304" pitchFamily="18" charset="0"/>
              </a:rPr>
              <a:t>Importance médicale</a:t>
            </a:r>
          </a:p>
          <a:p>
            <a:pPr fontAlgn="base">
              <a:lnSpc>
                <a:spcPct val="150000"/>
              </a:lnSpc>
              <a:spcBef>
                <a:spcPct val="20000"/>
              </a:spcBef>
              <a:spcAft>
                <a:spcPct val="0"/>
              </a:spcAft>
              <a:defRPr/>
            </a:pPr>
            <a:r>
              <a:rPr lang="fr-FR" kern="0" dirty="0">
                <a:latin typeface="Times New Roman" panose="02020603050405020304" pitchFamily="18" charset="0"/>
                <a:cs typeface="Times New Roman" panose="02020603050405020304" pitchFamily="18" charset="0"/>
              </a:rPr>
              <a:t>      L’évolution des TIAC est généralement bénigne, cependant des cas graves voir mortels peuvent être observés chez les personnes déficientes ou avec des espèces bactériennes très virulentes.</a:t>
            </a:r>
          </a:p>
          <a:p>
            <a:pPr marL="285750" indent="-285750" fontAlgn="base">
              <a:lnSpc>
                <a:spcPct val="150000"/>
              </a:lnSpc>
              <a:spcBef>
                <a:spcPct val="20000"/>
              </a:spcBef>
              <a:spcAft>
                <a:spcPct val="0"/>
              </a:spcAft>
              <a:buClr>
                <a:srgbClr val="FF0000"/>
              </a:buClr>
              <a:buFont typeface="Wingdings" pitchFamily="2" charset="2"/>
              <a:buChar char="Ø"/>
              <a:defRPr/>
            </a:pPr>
            <a:r>
              <a:rPr lang="fr-FR" b="1" kern="0" dirty="0">
                <a:latin typeface="Times New Roman" panose="02020603050405020304" pitchFamily="18" charset="0"/>
                <a:cs typeface="Times New Roman" panose="02020603050405020304" pitchFamily="18" charset="0"/>
              </a:rPr>
              <a:t>Importance économique</a:t>
            </a:r>
          </a:p>
          <a:p>
            <a:pPr fontAlgn="base">
              <a:lnSpc>
                <a:spcPct val="150000"/>
              </a:lnSpc>
              <a:spcBef>
                <a:spcPct val="20000"/>
              </a:spcBef>
              <a:spcAft>
                <a:spcPct val="0"/>
              </a:spcAft>
              <a:defRPr/>
            </a:pPr>
            <a:r>
              <a:rPr lang="fr-FR" kern="0" dirty="0">
                <a:latin typeface="Times New Roman" panose="02020603050405020304" pitchFamily="18" charset="0"/>
                <a:cs typeface="Times New Roman" panose="02020603050405020304" pitchFamily="18" charset="0"/>
              </a:rPr>
              <a:t>      Les TIAC engendrent des pertes économiques </a:t>
            </a:r>
            <a:r>
              <a:rPr lang="fr-FR" kern="0" dirty="0" err="1">
                <a:latin typeface="Times New Roman" panose="02020603050405020304" pitchFamily="18" charset="0"/>
                <a:cs typeface="Times New Roman" panose="02020603050405020304" pitchFamily="18" charset="0"/>
              </a:rPr>
              <a:t>dûes</a:t>
            </a:r>
            <a:r>
              <a:rPr lang="fr-FR" kern="0" dirty="0">
                <a:latin typeface="Times New Roman" panose="02020603050405020304" pitchFamily="18" charset="0"/>
                <a:cs typeface="Times New Roman" panose="02020603050405020304" pitchFamily="18" charset="0"/>
              </a:rPr>
              <a:t> à l’arrêt de travail et aux frais médicaux. A l’échelle nationale, le recul du tourisme engendre des pertes assez importantes.</a:t>
            </a:r>
            <a:endParaRPr lang="fr-FR" dirty="0">
              <a:latin typeface="Times New Roman" panose="02020603050405020304" pitchFamily="18" charset="0"/>
              <a:cs typeface="Times New Roman" panose="02020603050405020304" pitchFamily="18" charset="0"/>
            </a:endParaRPr>
          </a:p>
        </p:txBody>
      </p:sp>
      <p:sp>
        <p:nvSpPr>
          <p:cNvPr id="6" name="Espace réservé du numéro de diapositive 5">
            <a:extLst>
              <a:ext uri="{FF2B5EF4-FFF2-40B4-BE49-F238E27FC236}">
                <a16:creationId xmlns:a16="http://schemas.microsoft.com/office/drawing/2014/main" id="{AEEEEB4A-1404-4678-93C2-AED249083F0D}"/>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3</a:t>
            </a:fld>
            <a:endParaRPr lang="es-ES">
              <a:solidFill>
                <a:srgbClr val="000000"/>
              </a:solidFill>
            </a:endParaRPr>
          </a:p>
        </p:txBody>
      </p:sp>
    </p:spTree>
    <p:extLst>
      <p:ext uri="{BB962C8B-B14F-4D97-AF65-F5344CB8AC3E}">
        <p14:creationId xmlns:p14="http://schemas.microsoft.com/office/powerpoint/2010/main" val="2830066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noGrp="1"/>
          </p:cNvSpPr>
          <p:nvPr>
            <p:ph idx="1"/>
          </p:nvPr>
        </p:nvSpPr>
        <p:spPr>
          <a:xfrm>
            <a:off x="457200" y="609600"/>
            <a:ext cx="8229600" cy="6726319"/>
          </a:xfrm>
        </p:spPr>
        <p:txBody>
          <a:bodyPr lIns="36000" tIns="36000" rIns="36000" bIns="36000">
            <a:sp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eaLnBrk="1" hangingPunct="1">
              <a:buFontTx/>
              <a:buNone/>
              <a:defRPr/>
            </a:pPr>
            <a:r>
              <a:rPr lang="fr-FR" sz="1800" b="1" dirty="0">
                <a:latin typeface="Times New Roman" panose="02020603050405020304" pitchFamily="18" charset="0"/>
                <a:cs typeface="Times New Roman" panose="02020603050405020304" pitchFamily="18" charset="0"/>
              </a:rPr>
              <a:t>II.3. </a:t>
            </a:r>
            <a:r>
              <a:rPr lang="fr-FR" sz="1800" b="1" dirty="0" err="1">
                <a:latin typeface="Times New Roman" panose="02020603050405020304" pitchFamily="18" charset="0"/>
                <a:cs typeface="Times New Roman" panose="02020603050405020304" pitchFamily="18" charset="0"/>
              </a:rPr>
              <a:t>Intoxinations</a:t>
            </a:r>
            <a:r>
              <a:rPr lang="fr-FR" sz="1800" b="1" dirty="0">
                <a:latin typeface="Times New Roman" panose="02020603050405020304" pitchFamily="18" charset="0"/>
                <a:cs typeface="Times New Roman" panose="02020603050405020304" pitchFamily="18" charset="0"/>
              </a:rPr>
              <a:t> et infections alimentaires d’origine bactérienne</a:t>
            </a:r>
            <a:r>
              <a:rPr lang="fr-FR" sz="1800" dirty="0">
                <a:latin typeface="Times New Roman" panose="02020603050405020304" pitchFamily="18" charset="0"/>
                <a:cs typeface="Times New Roman" panose="02020603050405020304" pitchFamily="18" charset="0"/>
              </a:rPr>
              <a:t>   </a:t>
            </a:r>
          </a:p>
          <a:p>
            <a:pPr eaLnBrk="1" hangingPunct="1">
              <a:buFontTx/>
              <a:buAutoNum type="arabicPeriod" startAt="5"/>
              <a:defRPr/>
            </a:pPr>
            <a:r>
              <a:rPr lang="fr-FR" sz="1800" b="1" dirty="0">
                <a:latin typeface="Times New Roman" panose="02020603050405020304" pitchFamily="18" charset="0"/>
                <a:ea typeface="Calibri"/>
                <a:cs typeface="Times New Roman" panose="02020603050405020304" pitchFamily="18" charset="0"/>
              </a:rPr>
              <a:t>Dose minimale infectieuse (D.M.I)</a:t>
            </a:r>
            <a:endParaRPr lang="fr-FR" sz="1800" dirty="0">
              <a:latin typeface="Times New Roman" panose="02020603050405020304" pitchFamily="18" charset="0"/>
              <a:cs typeface="Times New Roman" panose="02020603050405020304" pitchFamily="18" charset="0"/>
            </a:endParaRPr>
          </a:p>
          <a:p>
            <a:pPr marL="0" indent="0" eaLnBrk="1" hangingPunct="1">
              <a:lnSpc>
                <a:spcPct val="150000"/>
              </a:lnSpc>
              <a:buFontTx/>
              <a:buNone/>
              <a:defRPr/>
            </a:pPr>
            <a:r>
              <a:rPr lang="fr-FR" sz="1800" dirty="0">
                <a:latin typeface="Times New Roman" panose="02020603050405020304" pitchFamily="18" charset="0"/>
                <a:cs typeface="Times New Roman" panose="02020603050405020304" pitchFamily="18" charset="0"/>
              </a:rPr>
              <a:t>Les maladies infectieuses sont souvent étudiées en fonction de la </a:t>
            </a:r>
            <a:r>
              <a:rPr lang="fr-FR" sz="1800" b="1" dirty="0">
                <a:latin typeface="Times New Roman" panose="02020603050405020304" pitchFamily="18" charset="0"/>
                <a:cs typeface="Times New Roman" panose="02020603050405020304" pitchFamily="18" charset="0"/>
              </a:rPr>
              <a:t>DMI </a:t>
            </a:r>
            <a:r>
              <a:rPr lang="fr-FR" sz="1800" dirty="0">
                <a:latin typeface="Times New Roman" panose="02020603050405020304" pitchFamily="18" charset="0"/>
                <a:cs typeface="Times New Roman" panose="02020603050405020304" pitchFamily="18" charset="0"/>
              </a:rPr>
              <a:t>ou de la dose infectieuse </a:t>
            </a:r>
            <a:r>
              <a:rPr lang="fr-FR" sz="1800" b="1" dirty="0">
                <a:latin typeface="Times New Roman" panose="02020603050405020304" pitchFamily="18" charset="0"/>
                <a:cs typeface="Times New Roman" panose="02020603050405020304" pitchFamily="18" charset="0"/>
              </a:rPr>
              <a:t>50 % (D.I 50) </a:t>
            </a:r>
            <a:r>
              <a:rPr lang="fr-FR" sz="1800" dirty="0">
                <a:latin typeface="Times New Roman" panose="02020603050405020304" pitchFamily="18" charset="0"/>
                <a:cs typeface="Times New Roman" panose="02020603050405020304" pitchFamily="18" charset="0"/>
              </a:rPr>
              <a:t>des organismes en cause.</a:t>
            </a:r>
          </a:p>
          <a:p>
            <a:pPr algn="just" eaLnBrk="1" hangingPunct="1">
              <a:lnSpc>
                <a:spcPct val="150000"/>
              </a:lnSpc>
              <a:defRPr/>
            </a:pPr>
            <a:r>
              <a:rPr lang="fr-FR" sz="1800" dirty="0">
                <a:latin typeface="Times New Roman" panose="02020603050405020304" pitchFamily="18" charset="0"/>
                <a:cs typeface="Times New Roman" panose="02020603050405020304" pitchFamily="18" charset="0"/>
              </a:rPr>
              <a:t>La </a:t>
            </a:r>
            <a:r>
              <a:rPr lang="fr-FR" sz="1800" b="1" dirty="0">
                <a:latin typeface="Times New Roman" panose="02020603050405020304" pitchFamily="18" charset="0"/>
                <a:cs typeface="Times New Roman" panose="02020603050405020304" pitchFamily="18" charset="0"/>
              </a:rPr>
              <a:t>DMI: </a:t>
            </a:r>
          </a:p>
          <a:p>
            <a:pPr marL="0" indent="0" algn="just" eaLnBrk="1" hangingPunct="1">
              <a:lnSpc>
                <a:spcPct val="150000"/>
              </a:lnSpc>
              <a:buNone/>
              <a:defRPr/>
            </a:pPr>
            <a:r>
              <a:rPr lang="fr-FR" sz="1800" dirty="0">
                <a:latin typeface="Times New Roman" panose="02020603050405020304" pitchFamily="18" charset="0"/>
                <a:cs typeface="Times New Roman" panose="02020603050405020304" pitchFamily="18" charset="0"/>
              </a:rPr>
              <a:t>est définie comme le plus faible nombre formant colonie (UFC) capable de déclencher des symptômes chez l’adulte sain.</a:t>
            </a:r>
          </a:p>
          <a:p>
            <a:pPr marL="0" indent="0" algn="just">
              <a:lnSpc>
                <a:spcPct val="150000"/>
              </a:lnSpc>
              <a:buNone/>
              <a:defRPr/>
            </a:pPr>
            <a:r>
              <a:rPr lang="fr-FR" sz="1800" dirty="0">
                <a:latin typeface="Times New Roman" panose="02020603050405020304" pitchFamily="18" charset="0"/>
                <a:cs typeface="Times New Roman" panose="02020603050405020304" pitchFamily="18" charset="0"/>
              </a:rPr>
              <a:t>La MID a été définie comme le nombre de bactéries ingérées (la dose) à partir de laquelle une</a:t>
            </a:r>
            <a:r>
              <a:rPr lang="fr-FR" sz="1800" b="1" dirty="0">
                <a:latin typeface="Times New Roman" panose="02020603050405020304" pitchFamily="18" charset="0"/>
                <a:cs typeface="Times New Roman" panose="02020603050405020304" pitchFamily="18" charset="0"/>
              </a:rPr>
              <a:t> pathologie </a:t>
            </a:r>
            <a:r>
              <a:rPr lang="fr-FR" sz="1800" dirty="0">
                <a:latin typeface="Times New Roman" panose="02020603050405020304" pitchFamily="18" charset="0"/>
                <a:cs typeface="Times New Roman" panose="02020603050405020304" pitchFamily="18" charset="0"/>
              </a:rPr>
              <a:t>est observée chez le consommateur. </a:t>
            </a:r>
          </a:p>
          <a:p>
            <a:pPr marL="0" indent="0" algn="just">
              <a:lnSpc>
                <a:spcPct val="150000"/>
              </a:lnSpc>
              <a:buNone/>
              <a:defRPr/>
            </a:pPr>
            <a:r>
              <a:rPr lang="fr-FR" sz="1800" dirty="0">
                <a:latin typeface="Times New Roman" panose="02020603050405020304" pitchFamily="18" charset="0"/>
                <a:cs typeface="Times New Roman" panose="02020603050405020304" pitchFamily="18" charset="0"/>
              </a:rPr>
              <a:t> cette dose contagieuse varie selon </a:t>
            </a:r>
            <a:r>
              <a:rPr lang="fr-FR" sz="1800" b="1" dirty="0">
                <a:latin typeface="Times New Roman" panose="02020603050405020304" pitchFamily="18" charset="0"/>
                <a:cs typeface="Times New Roman" panose="02020603050405020304" pitchFamily="18" charset="0"/>
              </a:rPr>
              <a:t>l'agent en cause</a:t>
            </a:r>
            <a:r>
              <a:rPr lang="fr-FR" sz="1800" dirty="0">
                <a:latin typeface="Times New Roman" panose="02020603050405020304" pitchFamily="18" charset="0"/>
                <a:cs typeface="Times New Roman" panose="02020603050405020304" pitchFamily="18" charset="0"/>
              </a:rPr>
              <a:t>, </a:t>
            </a:r>
            <a:r>
              <a:rPr lang="fr-FR" sz="1800" b="1" dirty="0">
                <a:latin typeface="Times New Roman" panose="02020603050405020304" pitchFamily="18" charset="0"/>
                <a:cs typeface="Times New Roman" panose="02020603050405020304" pitchFamily="18" charset="0"/>
              </a:rPr>
              <a:t>l’âge</a:t>
            </a:r>
            <a:r>
              <a:rPr lang="fr-FR" sz="1800" dirty="0">
                <a:latin typeface="Times New Roman" panose="02020603050405020304" pitchFamily="18" charset="0"/>
                <a:cs typeface="Times New Roman" panose="02020603050405020304" pitchFamily="18" charset="0"/>
              </a:rPr>
              <a:t>, </a:t>
            </a:r>
            <a:r>
              <a:rPr lang="fr-FR" sz="1800" b="1" dirty="0">
                <a:latin typeface="Times New Roman" panose="02020603050405020304" pitchFamily="18" charset="0"/>
                <a:cs typeface="Times New Roman" panose="02020603050405020304" pitchFamily="18" charset="0"/>
              </a:rPr>
              <a:t>l’état de santé </a:t>
            </a:r>
            <a:r>
              <a:rPr lang="fr-FR" sz="1800" dirty="0">
                <a:latin typeface="Times New Roman" panose="02020603050405020304" pitchFamily="18" charset="0"/>
                <a:cs typeface="Times New Roman" panose="02020603050405020304" pitchFamily="18" charset="0"/>
              </a:rPr>
              <a:t>du consommateur. Dans le cas des salmonelles, pour un volontaire humain en bonne santé, un inoculum relativement important de 10 million à 100 millions d'organismes est nécessaire pour provoquer des symptômes, car les salmonelles sont très sensible à l’acide. Ainsi, un niveau de pH gastrique anormalement élevé réduit considérablement le nombre minimal de bactéries nécessaire à l’apparition des symptômes (d’un facteur 10 à 100 fois).</a:t>
            </a:r>
          </a:p>
        </p:txBody>
      </p:sp>
      <p:sp>
        <p:nvSpPr>
          <p:cNvPr id="30724" name="Title 1"/>
          <p:cNvSpPr txBox="1">
            <a:spLocks/>
          </p:cNvSpPr>
          <p:nvPr/>
        </p:nvSpPr>
        <p:spPr bwMode="auto">
          <a:xfrm>
            <a:off x="457200" y="244248"/>
            <a:ext cx="8229600" cy="349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b="1" dirty="0">
                <a:latin typeface="Times New Roman" panose="02020603050405020304" pitchFamily="18" charset="0"/>
                <a:cs typeface="Times New Roman" panose="02020603050405020304" pitchFamily="18" charset="0"/>
              </a:rPr>
              <a:t>II. Microorganismes et aliment</a:t>
            </a:r>
          </a:p>
        </p:txBody>
      </p:sp>
      <p:sp>
        <p:nvSpPr>
          <p:cNvPr id="5" name="Espace réservé du numéro de diapositive 4">
            <a:extLst>
              <a:ext uri="{FF2B5EF4-FFF2-40B4-BE49-F238E27FC236}">
                <a16:creationId xmlns:a16="http://schemas.microsoft.com/office/drawing/2014/main" id="{CA578541-CBDC-40F8-AD70-BFED3EA1F3CC}"/>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4</a:t>
            </a:fld>
            <a:endParaRPr lang="es-ES">
              <a:solidFill>
                <a:srgbClr val="000000"/>
              </a:solidFill>
            </a:endParaRPr>
          </a:p>
        </p:txBody>
      </p:sp>
    </p:spTree>
    <p:extLst>
      <p:ext uri="{BB962C8B-B14F-4D97-AF65-F5344CB8AC3E}">
        <p14:creationId xmlns:p14="http://schemas.microsoft.com/office/powerpoint/2010/main" val="1945694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noGrp="1"/>
          </p:cNvSpPr>
          <p:nvPr>
            <p:ph idx="1"/>
          </p:nvPr>
        </p:nvSpPr>
        <p:spPr>
          <a:xfrm>
            <a:off x="472440" y="2286001"/>
            <a:ext cx="8229600" cy="2209800"/>
          </a:xfrm>
        </p:spPr>
        <p:txBody>
          <a:bodyPr lIns="36000" tIns="36000" rIns="36000" bIns="36000">
            <a:no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eaLnBrk="1" hangingPunct="1">
              <a:lnSpc>
                <a:spcPct val="150000"/>
              </a:lnSpc>
              <a:buFontTx/>
              <a:buNone/>
              <a:defRPr/>
            </a:pPr>
            <a:r>
              <a:rPr lang="fr-FR" sz="2000" b="1" dirty="0">
                <a:latin typeface="Times New Roman" panose="02020603050405020304" pitchFamily="18" charset="0"/>
                <a:cs typeface="Times New Roman" panose="02020603050405020304" pitchFamily="18" charset="0"/>
              </a:rPr>
              <a:t>II.3. Intoxinations et infections alimentaires d’origine bactérienne</a:t>
            </a:r>
            <a:r>
              <a:rPr lang="fr-FR" sz="2000" dirty="0">
                <a:latin typeface="Times New Roman" panose="02020603050405020304" pitchFamily="18" charset="0"/>
                <a:cs typeface="Times New Roman" panose="02020603050405020304" pitchFamily="18" charset="0"/>
              </a:rPr>
              <a:t>   </a:t>
            </a:r>
          </a:p>
          <a:p>
            <a:pPr marL="0" indent="0" algn="just">
              <a:lnSpc>
                <a:spcPct val="150000"/>
              </a:lnSpc>
              <a:buNone/>
              <a:defRPr/>
            </a:pPr>
            <a:r>
              <a:rPr lang="fr-FR" sz="2000" b="1" dirty="0">
                <a:latin typeface="Times New Roman" panose="02020603050405020304" pitchFamily="18" charset="0"/>
                <a:cs typeface="Times New Roman" panose="02020603050405020304" pitchFamily="18" charset="0"/>
              </a:rPr>
              <a:t>La dose infectieuse, ID50, </a:t>
            </a:r>
          </a:p>
          <a:p>
            <a:pPr marL="0" indent="0" algn="just">
              <a:lnSpc>
                <a:spcPct val="150000"/>
              </a:lnSpc>
              <a:buNone/>
              <a:defRPr/>
            </a:pPr>
            <a:r>
              <a:rPr lang="fr-FR" sz="2000" dirty="0">
                <a:latin typeface="Times New Roman" panose="02020603050405020304" pitchFamily="18" charset="0"/>
                <a:cs typeface="Times New Roman" panose="02020603050405020304" pitchFamily="18" charset="0"/>
              </a:rPr>
              <a:t>correspond à la quantité nécessaire de pathogènes ingérés provoquant la maladie chez 50 % des personnes exposées(population)</a:t>
            </a:r>
          </a:p>
          <a:p>
            <a:pPr marL="0" indent="0" algn="just" eaLnBrk="1" hangingPunct="1">
              <a:lnSpc>
                <a:spcPct val="150000"/>
              </a:lnSpc>
              <a:buFontTx/>
              <a:buNone/>
              <a:defRPr/>
            </a:pPr>
            <a:endParaRPr lang="fr-FR" sz="2000" dirty="0">
              <a:latin typeface="Times New Roman" panose="02020603050405020304" pitchFamily="18" charset="0"/>
              <a:cs typeface="Times New Roman" panose="02020603050405020304" pitchFamily="18" charset="0"/>
            </a:endParaRPr>
          </a:p>
        </p:txBody>
      </p:sp>
      <p:sp>
        <p:nvSpPr>
          <p:cNvPr id="31748" name="Title 1"/>
          <p:cNvSpPr txBox="1">
            <a:spLocks/>
          </p:cNvSpPr>
          <p:nvPr/>
        </p:nvSpPr>
        <p:spPr bwMode="auto">
          <a:xfrm>
            <a:off x="457200" y="266699"/>
            <a:ext cx="8229600" cy="419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lnSpc>
                <a:spcPct val="150000"/>
              </a:lnSpc>
              <a:spcBef>
                <a:spcPct val="0"/>
              </a:spcBef>
              <a:spcAft>
                <a:spcPct val="0"/>
              </a:spcAft>
            </a:pPr>
            <a:r>
              <a:rPr lang="fr-FR" sz="2000" b="1" dirty="0">
                <a:latin typeface="Times New Roman" panose="02020603050405020304" pitchFamily="18" charset="0"/>
                <a:cs typeface="Times New Roman" panose="02020603050405020304" pitchFamily="18" charset="0"/>
              </a:rPr>
              <a:t>II. Microorganismes et aliment</a:t>
            </a:r>
          </a:p>
        </p:txBody>
      </p:sp>
      <p:sp>
        <p:nvSpPr>
          <p:cNvPr id="4" name="Rectangle 3">
            <a:extLst>
              <a:ext uri="{FF2B5EF4-FFF2-40B4-BE49-F238E27FC236}">
                <a16:creationId xmlns:a16="http://schemas.microsoft.com/office/drawing/2014/main" id="{F97DCDBC-249F-43DA-9107-450D214E1089}"/>
              </a:ext>
            </a:extLst>
          </p:cNvPr>
          <p:cNvSpPr/>
          <p:nvPr/>
        </p:nvSpPr>
        <p:spPr>
          <a:xfrm>
            <a:off x="609600" y="1085671"/>
            <a:ext cx="8382000" cy="960328"/>
          </a:xfrm>
          <a:prstGeom prst="rect">
            <a:avLst/>
          </a:prstGeom>
        </p:spPr>
        <p:txBody>
          <a:bodyPr wrap="square">
            <a:spAutoFit/>
          </a:bodyPr>
          <a:lstStyle/>
          <a:p>
            <a:pPr>
              <a:lnSpc>
                <a:spcPct val="150000"/>
              </a:lnSpc>
            </a:pPr>
            <a:r>
              <a:rPr lang="fr-FR" sz="2000" dirty="0">
                <a:latin typeface="Times New Roman" panose="02020603050405020304" pitchFamily="18" charset="0"/>
                <a:cs typeface="Times New Roman" panose="02020603050405020304" pitchFamily="18" charset="0"/>
              </a:rPr>
              <a:t>Exemple : à jeun, le véhicule contaminé échappe à l’action bactéricide du liquide gastrique et la DI est faible de l’ordre de 1 à 10 UFC.</a:t>
            </a:r>
          </a:p>
        </p:txBody>
      </p:sp>
      <p:sp>
        <p:nvSpPr>
          <p:cNvPr id="6" name="Espace réservé du numéro de diapositive 5">
            <a:extLst>
              <a:ext uri="{FF2B5EF4-FFF2-40B4-BE49-F238E27FC236}">
                <a16:creationId xmlns:a16="http://schemas.microsoft.com/office/drawing/2014/main" id="{053923C5-70C8-4481-ACD9-EC758C605289}"/>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5</a:t>
            </a:fld>
            <a:endParaRPr lang="es-ES">
              <a:solidFill>
                <a:srgbClr val="000000"/>
              </a:solidFill>
            </a:endParaRPr>
          </a:p>
        </p:txBody>
      </p:sp>
    </p:spTree>
    <p:extLst>
      <p:ext uri="{BB962C8B-B14F-4D97-AF65-F5344CB8AC3E}">
        <p14:creationId xmlns:p14="http://schemas.microsoft.com/office/powerpoint/2010/main" val="2725303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Content Placeholder 2"/>
          <p:cNvSpPr>
            <a:spLocks noGrp="1"/>
          </p:cNvSpPr>
          <p:nvPr>
            <p:ph idx="1"/>
          </p:nvPr>
        </p:nvSpPr>
        <p:spPr>
          <a:xfrm>
            <a:off x="685800" y="746761"/>
            <a:ext cx="8229600" cy="504825"/>
          </a:xfrm>
        </p:spPr>
        <p:txBody>
          <a:bodyPr/>
          <a:lstStyle/>
          <a:p>
            <a:pPr marL="0" indent="0" eaLnBrk="1" hangingPunct="1">
              <a:buFontTx/>
              <a:buNone/>
            </a:pPr>
            <a:r>
              <a:rPr lang="fr-FR" sz="1800" b="1" dirty="0">
                <a:latin typeface="Times New Roman" panose="02020603050405020304" pitchFamily="18" charset="0"/>
                <a:cs typeface="Times New Roman" panose="02020603050405020304" pitchFamily="18" charset="0"/>
              </a:rPr>
              <a:t>Schéma 02. </a:t>
            </a:r>
            <a:r>
              <a:rPr lang="fr-FR" sz="1800" dirty="0">
                <a:latin typeface="Times New Roman" panose="02020603050405020304" pitchFamily="18" charset="0"/>
                <a:cs typeface="Times New Roman" panose="02020603050405020304" pitchFamily="18" charset="0"/>
              </a:rPr>
              <a:t>principales interactions entre aliment, micro-organisme, consommateur</a:t>
            </a:r>
          </a:p>
          <a:p>
            <a:pPr marL="0" indent="0" eaLnBrk="1" hangingPunct="1">
              <a:buFontTx/>
              <a:buNone/>
            </a:pPr>
            <a:endParaRPr lang="fr-FR" sz="1800" b="1" dirty="0">
              <a:latin typeface="Times New Roman" panose="02020603050405020304" pitchFamily="18" charset="0"/>
              <a:cs typeface="Times New Roman" panose="02020603050405020304" pitchFamily="18" charset="0"/>
            </a:endParaRPr>
          </a:p>
        </p:txBody>
      </p:sp>
      <p:sp>
        <p:nvSpPr>
          <p:cNvPr id="32772" name="Title 1"/>
          <p:cNvSpPr txBox="1">
            <a:spLocks/>
          </p:cNvSpPr>
          <p:nvPr/>
        </p:nvSpPr>
        <p:spPr bwMode="auto">
          <a:xfrm>
            <a:off x="457200" y="-381000"/>
            <a:ext cx="82296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b="1" dirty="0">
                <a:latin typeface="Times New Roman" panose="02020603050405020304" pitchFamily="18" charset="0"/>
                <a:cs typeface="Times New Roman" panose="02020603050405020304" pitchFamily="18" charset="0"/>
              </a:rPr>
              <a:t>II. Microorganismes et aliment</a:t>
            </a:r>
          </a:p>
        </p:txBody>
      </p:sp>
      <p:pic>
        <p:nvPicPr>
          <p:cNvPr id="327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350" y="1447800"/>
            <a:ext cx="8064500" cy="443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numéro de diapositive 4">
            <a:extLst>
              <a:ext uri="{FF2B5EF4-FFF2-40B4-BE49-F238E27FC236}">
                <a16:creationId xmlns:a16="http://schemas.microsoft.com/office/drawing/2014/main" id="{2C8E1929-439D-4C11-B97F-03DE8E002D45}"/>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6</a:t>
            </a:fld>
            <a:endParaRPr lang="es-ES">
              <a:solidFill>
                <a:srgbClr val="000000"/>
              </a:solidFill>
            </a:endParaRPr>
          </a:p>
        </p:txBody>
      </p:sp>
    </p:spTree>
    <p:extLst>
      <p:ext uri="{BB962C8B-B14F-4D97-AF65-F5344CB8AC3E}">
        <p14:creationId xmlns:p14="http://schemas.microsoft.com/office/powerpoint/2010/main" val="2591817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EEE763-C232-4697-9181-B7D99F9378E1}"/>
              </a:ext>
            </a:extLst>
          </p:cNvPr>
          <p:cNvSpPr>
            <a:spLocks noGrp="1"/>
          </p:cNvSpPr>
          <p:nvPr>
            <p:ph type="title"/>
          </p:nvPr>
        </p:nvSpPr>
        <p:spPr>
          <a:xfrm>
            <a:off x="685800" y="624110"/>
            <a:ext cx="8305799" cy="2804890"/>
          </a:xfrm>
        </p:spPr>
        <p:txBody>
          <a:bodyPr>
            <a:normAutofit/>
          </a:bodyPr>
          <a:lstStyle/>
          <a:p>
            <a:pPr algn="just">
              <a:lnSpc>
                <a:spcPct val="150000"/>
              </a:lnSpc>
            </a:pPr>
            <a:r>
              <a:rPr lang="fr-FR" sz="2000" b="1" dirty="0">
                <a:latin typeface="Times New Roman" panose="02020603050405020304" pitchFamily="18" charset="0"/>
                <a:cs typeface="Times New Roman" panose="02020603050405020304" pitchFamily="18" charset="0"/>
              </a:rPr>
              <a:t>remarque: </a:t>
            </a:r>
            <a:r>
              <a:rPr lang="fr-FR" sz="2000" dirty="0">
                <a:latin typeface="Times New Roman" panose="02020603050405020304" pitchFamily="18" charset="0"/>
                <a:cs typeface="Times New Roman" panose="02020603050405020304" pitchFamily="18" charset="0"/>
              </a:rPr>
              <a:t>le terme de toxi-infection est très souvent utilisé comme synonyme </a:t>
            </a:r>
            <a:r>
              <a:rPr lang="fr-FR" sz="2000" b="1" dirty="0">
                <a:latin typeface="Times New Roman" panose="02020603050405020304" pitchFamily="18" charset="0"/>
                <a:cs typeface="Times New Roman" panose="02020603050405020304" pitchFamily="18" charset="0"/>
              </a:rPr>
              <a:t>d’intoxication alimentaire</a:t>
            </a:r>
            <a:r>
              <a:rPr lang="fr-FR" sz="2000" dirty="0">
                <a:latin typeface="Times New Roman" panose="02020603050405020304" pitchFamily="18" charset="0"/>
                <a:cs typeface="Times New Roman" panose="02020603050405020304" pitchFamily="18" charset="0"/>
              </a:rPr>
              <a:t>, soit comme </a:t>
            </a:r>
            <a:r>
              <a:rPr lang="fr-FR" sz="2000" b="1" dirty="0">
                <a:latin typeface="Times New Roman" panose="02020603050405020304" pitchFamily="18" charset="0"/>
                <a:cs typeface="Times New Roman" panose="02020603050405020304" pitchFamily="18" charset="0"/>
              </a:rPr>
              <a:t>infection d’origine alimentaire</a:t>
            </a:r>
            <a:r>
              <a:rPr lang="fr-FR" sz="2000" dirty="0">
                <a:latin typeface="Times New Roman" panose="02020603050405020304" pitchFamily="18" charset="0"/>
                <a:cs typeface="Times New Roman" panose="02020603050405020304" pitchFamily="18" charset="0"/>
              </a:rPr>
              <a:t>. toutefois les </a:t>
            </a:r>
            <a:r>
              <a:rPr lang="fr-FR" sz="2000" b="1" dirty="0">
                <a:latin typeface="Times New Roman" panose="02020603050405020304" pitchFamily="18" charset="0"/>
                <a:cs typeface="Times New Roman" panose="02020603050405020304" pitchFamily="18" charset="0"/>
              </a:rPr>
              <a:t>intoxinations </a:t>
            </a:r>
            <a:r>
              <a:rPr lang="fr-FR" sz="2000" dirty="0">
                <a:latin typeface="Times New Roman" panose="02020603050405020304" pitchFamily="18" charset="0"/>
                <a:cs typeface="Times New Roman" panose="02020603050405020304" pitchFamily="18" charset="0"/>
              </a:rPr>
              <a:t>ne sont pas des</a:t>
            </a:r>
            <a:r>
              <a:rPr lang="fr-FR" sz="2000" b="1" dirty="0">
                <a:latin typeface="Times New Roman" panose="02020603050405020304" pitchFamily="18" charset="0"/>
                <a:cs typeface="Times New Roman" panose="02020603050405020304" pitchFamily="18" charset="0"/>
              </a:rPr>
              <a:t> infections</a:t>
            </a:r>
            <a:r>
              <a:rPr lang="fr-FR" sz="2000" dirty="0">
                <a:latin typeface="Times New Roman" panose="02020603050405020304" pitchFamily="18" charset="0"/>
                <a:cs typeface="Times New Roman" panose="02020603050405020304" pitchFamily="18" charset="0"/>
              </a:rPr>
              <a:t>.</a:t>
            </a:r>
          </a:p>
        </p:txBody>
      </p:sp>
      <p:sp>
        <p:nvSpPr>
          <p:cNvPr id="6" name="Espace réservé du numéro de diapositive 5">
            <a:extLst>
              <a:ext uri="{FF2B5EF4-FFF2-40B4-BE49-F238E27FC236}">
                <a16:creationId xmlns:a16="http://schemas.microsoft.com/office/drawing/2014/main" id="{37902A81-9C09-49DF-942F-0FDAC0819D43}"/>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7</a:t>
            </a:fld>
            <a:endParaRPr lang="es-ES">
              <a:solidFill>
                <a:srgbClr val="000000"/>
              </a:solidFill>
            </a:endParaRPr>
          </a:p>
        </p:txBody>
      </p:sp>
    </p:spTree>
    <p:extLst>
      <p:ext uri="{BB962C8B-B14F-4D97-AF65-F5344CB8AC3E}">
        <p14:creationId xmlns:p14="http://schemas.microsoft.com/office/powerpoint/2010/main" val="1599908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fontScale="90000"/>
          </a:bodyPr>
          <a:lstStyle/>
          <a:p>
            <a:pPr eaLnBrk="1" hangingPunct="1"/>
            <a:br>
              <a:rPr lang="fr-FR" sz="2400">
                <a:latin typeface="Calibri" pitchFamily="34" charset="0"/>
                <a:cs typeface="Calibri" pitchFamily="34" charset="0"/>
              </a:rPr>
            </a:br>
            <a:br>
              <a:rPr lang="fr-FR"/>
            </a:br>
            <a:endParaRPr lang="fr-FR"/>
          </a:p>
        </p:txBody>
      </p:sp>
      <p:sp>
        <p:nvSpPr>
          <p:cNvPr id="7" name="Content Placeholder 2"/>
          <p:cNvSpPr txBox="1">
            <a:spLocks noGrp="1"/>
          </p:cNvSpPr>
          <p:nvPr>
            <p:ph idx="1"/>
          </p:nvPr>
        </p:nvSpPr>
        <p:spPr>
          <a:xfrm>
            <a:off x="395288" y="1349374"/>
            <a:ext cx="8229600" cy="3756026"/>
          </a:xfrm>
        </p:spPr>
        <p:txBody>
          <a:bodyPr>
            <a:norm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eaLnBrk="1" hangingPunct="1">
              <a:buFontTx/>
              <a:buNone/>
              <a:defRPr/>
            </a:pPr>
            <a:r>
              <a:rPr lang="fr-FR" sz="1800" b="1" dirty="0">
                <a:latin typeface="Times New Roman" panose="02020603050405020304" pitchFamily="18" charset="0"/>
                <a:cs typeface="Times New Roman" panose="02020603050405020304" pitchFamily="18" charset="0"/>
              </a:rPr>
              <a:t>II.3.1.  </a:t>
            </a:r>
            <a:r>
              <a:rPr lang="fr-FR" sz="1800" b="1" dirty="0" err="1">
                <a:latin typeface="Times New Roman" panose="02020603050405020304" pitchFamily="18" charset="0"/>
                <a:cs typeface="Times New Roman" panose="02020603050405020304" pitchFamily="18" charset="0"/>
              </a:rPr>
              <a:t>Intoxinations</a:t>
            </a:r>
            <a:r>
              <a:rPr lang="fr-FR" sz="1800" b="1" dirty="0">
                <a:latin typeface="Times New Roman" panose="02020603050405020304" pitchFamily="18" charset="0"/>
                <a:cs typeface="Times New Roman" panose="02020603050405020304" pitchFamily="18" charset="0"/>
              </a:rPr>
              <a:t> alimentaire d’origine bactérienne </a:t>
            </a:r>
            <a:endParaRPr lang="fr-FR" sz="1800" dirty="0">
              <a:latin typeface="Times New Roman" panose="02020603050405020304" pitchFamily="18" charset="0"/>
              <a:cs typeface="Times New Roman" panose="02020603050405020304" pitchFamily="18" charset="0"/>
            </a:endParaRPr>
          </a:p>
          <a:p>
            <a:pPr marL="0" indent="0" algn="just" eaLnBrk="1" hangingPunct="1">
              <a:lnSpc>
                <a:spcPct val="150000"/>
              </a:lnSpc>
              <a:spcAft>
                <a:spcPts val="1000"/>
              </a:spcAft>
              <a:buFontTx/>
              <a:buNone/>
              <a:defRPr/>
            </a:pPr>
            <a:r>
              <a:rPr lang="fr-FR" sz="1800" dirty="0">
                <a:latin typeface="Times New Roman" panose="02020603050405020304" pitchFamily="18" charset="0"/>
                <a:cs typeface="Times New Roman" panose="02020603050405020304" pitchFamily="18" charset="0"/>
              </a:rPr>
              <a:t>         </a:t>
            </a:r>
          </a:p>
          <a:p>
            <a:pPr marL="0" indent="0" algn="just" eaLnBrk="1" hangingPunct="1">
              <a:lnSpc>
                <a:spcPct val="150000"/>
              </a:lnSpc>
              <a:spcAft>
                <a:spcPts val="1000"/>
              </a:spcAft>
              <a:buFontTx/>
              <a:buNone/>
              <a:defRPr/>
            </a:pPr>
            <a:r>
              <a:rPr lang="fr-FR" sz="1800" dirty="0">
                <a:latin typeface="Times New Roman" panose="02020603050405020304" pitchFamily="18" charset="0"/>
                <a:cs typeface="Times New Roman" panose="02020603050405020304" pitchFamily="18" charset="0"/>
              </a:rPr>
              <a:t>Le botulisme est une </a:t>
            </a:r>
            <a:r>
              <a:rPr lang="fr-FR" sz="1800" dirty="0" err="1">
                <a:latin typeface="Times New Roman" panose="02020603050405020304" pitchFamily="18" charset="0"/>
                <a:cs typeface="Times New Roman" panose="02020603050405020304" pitchFamily="18" charset="0"/>
              </a:rPr>
              <a:t>intoxination</a:t>
            </a:r>
            <a:r>
              <a:rPr lang="fr-FR" sz="1800" dirty="0">
                <a:latin typeface="Times New Roman" panose="02020603050405020304" pitchFamily="18" charset="0"/>
                <a:cs typeface="Times New Roman" panose="02020603050405020304" pitchFamily="18" charset="0"/>
              </a:rPr>
              <a:t> alimentaire causée par l’ingestion d’aliments contenant des neurotoxines produites par </a:t>
            </a:r>
            <a:r>
              <a:rPr lang="fr-FR" sz="1800" b="1" i="1" dirty="0">
                <a:latin typeface="Times New Roman" panose="02020603050405020304" pitchFamily="18" charset="0"/>
                <a:cs typeface="Times New Roman" panose="02020603050405020304" pitchFamily="18" charset="0"/>
              </a:rPr>
              <a:t>Clostridium </a:t>
            </a:r>
            <a:r>
              <a:rPr lang="fr-FR" sz="1800" b="1" i="1" dirty="0" err="1">
                <a:latin typeface="Times New Roman" panose="02020603050405020304" pitchFamily="18" charset="0"/>
                <a:cs typeface="Times New Roman" panose="02020603050405020304" pitchFamily="18" charset="0"/>
              </a:rPr>
              <a:t>botulinum</a:t>
            </a:r>
            <a:r>
              <a:rPr lang="fr-FR" sz="1800" dirty="0">
                <a:latin typeface="Times New Roman" panose="02020603050405020304" pitchFamily="18" charset="0"/>
                <a:cs typeface="Times New Roman" panose="02020603050405020304" pitchFamily="18" charset="0"/>
              </a:rPr>
              <a:t>. Cette bactérie attaque aussi bien les animaux que les humains, avec parfois des conséquences malheureusement fatales.</a:t>
            </a:r>
          </a:p>
          <a:p>
            <a:pPr marL="0" indent="0" algn="just" eaLnBrk="1" hangingPunct="1">
              <a:lnSpc>
                <a:spcPct val="150000"/>
              </a:lnSpc>
              <a:spcAft>
                <a:spcPts val="1000"/>
              </a:spcAft>
              <a:buFontTx/>
              <a:buNone/>
              <a:defRPr/>
            </a:pPr>
            <a:r>
              <a:rPr lang="fr-FR" sz="1800" dirty="0">
                <a:latin typeface="Times New Roman" panose="02020603050405020304" pitchFamily="18" charset="0"/>
                <a:cs typeface="Times New Roman" panose="02020603050405020304" pitchFamily="18" charset="0"/>
              </a:rPr>
              <a:t>      </a:t>
            </a:r>
            <a:r>
              <a:rPr lang="fr-FR" sz="1800" b="1" i="1" dirty="0">
                <a:latin typeface="Times New Roman" panose="02020603050405020304" pitchFamily="18" charset="0"/>
                <a:cs typeface="Times New Roman" panose="02020603050405020304" pitchFamily="18" charset="0"/>
              </a:rPr>
              <a:t>Clostridium </a:t>
            </a:r>
            <a:r>
              <a:rPr lang="fr-FR" sz="1800" b="1" i="1" dirty="0" err="1">
                <a:latin typeface="Times New Roman" panose="02020603050405020304" pitchFamily="18" charset="0"/>
                <a:cs typeface="Times New Roman" panose="02020603050405020304" pitchFamily="18" charset="0"/>
              </a:rPr>
              <a:t>botulinum</a:t>
            </a:r>
            <a:r>
              <a:rPr lang="fr-FR" sz="1800" b="1" i="1" dirty="0">
                <a:latin typeface="Times New Roman" panose="02020603050405020304" pitchFamily="18" charset="0"/>
                <a:cs typeface="Times New Roman" panose="02020603050405020304" pitchFamily="18" charset="0"/>
              </a:rPr>
              <a:t> </a:t>
            </a:r>
            <a:r>
              <a:rPr lang="fr-FR" sz="1800" dirty="0">
                <a:latin typeface="Times New Roman" panose="02020603050405020304" pitchFamily="18" charset="0"/>
                <a:cs typeface="Times New Roman" panose="02020603050405020304" pitchFamily="18" charset="0"/>
              </a:rPr>
              <a:t>est un bacille à Gram positif, sporulée, anaérobie stricte, appartenant à la famille des </a:t>
            </a:r>
            <a:r>
              <a:rPr lang="fr-FR" sz="1800" dirty="0" err="1">
                <a:latin typeface="Times New Roman" panose="02020603050405020304" pitchFamily="18" charset="0"/>
                <a:cs typeface="Times New Roman" panose="02020603050405020304" pitchFamily="18" charset="0"/>
              </a:rPr>
              <a:t>Bacillaceae</a:t>
            </a:r>
            <a:r>
              <a:rPr lang="fr-FR" sz="1800" dirty="0">
                <a:latin typeface="Times New Roman" panose="02020603050405020304" pitchFamily="18" charset="0"/>
                <a:cs typeface="Times New Roman" panose="02020603050405020304" pitchFamily="18" charset="0"/>
              </a:rPr>
              <a:t>.</a:t>
            </a:r>
          </a:p>
        </p:txBody>
      </p:sp>
      <p:sp>
        <p:nvSpPr>
          <p:cNvPr id="33796" name="Title 1"/>
          <p:cNvSpPr txBox="1">
            <a:spLocks/>
          </p:cNvSpPr>
          <p:nvPr/>
        </p:nvSpPr>
        <p:spPr bwMode="auto">
          <a:xfrm>
            <a:off x="468313" y="-90487"/>
            <a:ext cx="8229600" cy="773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sz="2400" b="1">
                <a:solidFill>
                  <a:srgbClr val="FF0000"/>
                </a:solidFill>
                <a:latin typeface="Calibri" pitchFamily="34" charset="0"/>
                <a:cs typeface="Calibri" pitchFamily="34" charset="0"/>
              </a:rPr>
              <a:t>II. Microorganismes et aliment</a:t>
            </a:r>
            <a:endParaRPr lang="fr-FR" sz="4400" b="1">
              <a:solidFill>
                <a:srgbClr val="000000"/>
              </a:solidFill>
            </a:endParaRPr>
          </a:p>
        </p:txBody>
      </p:sp>
      <p:sp>
        <p:nvSpPr>
          <p:cNvPr id="5" name="Rectangle 4"/>
          <p:cNvSpPr/>
          <p:nvPr/>
        </p:nvSpPr>
        <p:spPr>
          <a:xfrm>
            <a:off x="3495231" y="755412"/>
            <a:ext cx="1864613" cy="369332"/>
          </a:xfrm>
          <a:prstGeom prst="rect">
            <a:avLst/>
          </a:prstGeom>
          <a:noFill/>
          <a:ln/>
          <a:effectLst/>
        </p:spPr>
        <p:style>
          <a:lnRef idx="0">
            <a:schemeClr val="accent5"/>
          </a:lnRef>
          <a:fillRef idx="3">
            <a:schemeClr val="accent5"/>
          </a:fillRef>
          <a:effectRef idx="3">
            <a:schemeClr val="accent5"/>
          </a:effectRef>
          <a:fontRef idx="minor">
            <a:schemeClr val="lt1"/>
          </a:fontRef>
        </p:style>
        <p:txBody>
          <a:bodyPr wrap="none">
            <a:spAutoFit/>
          </a:bodyPr>
          <a:lstStyle/>
          <a:p>
            <a:pPr fontAlgn="base">
              <a:spcBef>
                <a:spcPct val="20000"/>
              </a:spcBef>
              <a:spcAft>
                <a:spcPct val="0"/>
              </a:spcAft>
              <a:defRPr/>
            </a:pPr>
            <a:r>
              <a:rPr lang="fr-FR" kern="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a:cs typeface="Times New Roman" panose="02020603050405020304" pitchFamily="18" charset="0"/>
              </a:rPr>
              <a:t>1.  BOTULISME</a:t>
            </a:r>
            <a:endParaRPr lang="fr-FR" sz="1600" kern="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 name="Espace réservé du numéro de diapositive 5">
            <a:extLst>
              <a:ext uri="{FF2B5EF4-FFF2-40B4-BE49-F238E27FC236}">
                <a16:creationId xmlns:a16="http://schemas.microsoft.com/office/drawing/2014/main" id="{5E537E92-A375-49C4-AF4B-AC5B6767FBE7}"/>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8</a:t>
            </a:fld>
            <a:endParaRPr lang="es-ES">
              <a:solidFill>
                <a:srgbClr val="000000"/>
              </a:solidFill>
            </a:endParaRPr>
          </a:p>
        </p:txBody>
      </p:sp>
    </p:spTree>
    <p:extLst>
      <p:ext uri="{BB962C8B-B14F-4D97-AF65-F5344CB8AC3E}">
        <p14:creationId xmlns:p14="http://schemas.microsoft.com/office/powerpoint/2010/main" val="2581115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5768" y="2587398"/>
            <a:ext cx="8507413" cy="4137025"/>
          </a:xfrm>
          <a:noFill/>
          <a:effectLst/>
        </p:spPr>
        <p:txBody>
          <a:bodyPr vert="horz" wrap="square" anchor="ctr" anchorCtr="0">
            <a:normAutofit/>
          </a:bodyPr>
          <a:lstStyle/>
          <a:p>
            <a:pPr marL="0" indent="0">
              <a:buFontTx/>
              <a:buNone/>
              <a:defRPr/>
            </a:pPr>
            <a:r>
              <a:rPr lang="fr-FR" sz="2000" dirty="0">
                <a:latin typeface="Times New Roman" panose="02020603050405020304" pitchFamily="18" charset="0"/>
                <a:cs typeface="Times New Roman" panose="02020603050405020304" pitchFamily="18" charset="0"/>
              </a:rPr>
              <a:t>       </a:t>
            </a:r>
          </a:p>
          <a:p>
            <a:pPr marL="0" indent="0">
              <a:lnSpc>
                <a:spcPct val="150000"/>
              </a:lnSpc>
              <a:buFontTx/>
              <a:buNone/>
              <a:defRPr/>
            </a:pPr>
            <a:r>
              <a:rPr lang="fr-FR" sz="2000" dirty="0">
                <a:latin typeface="Times New Roman" panose="02020603050405020304" pitchFamily="18" charset="0"/>
                <a:cs typeface="Times New Roman" panose="02020603050405020304" pitchFamily="18" charset="0"/>
              </a:rPr>
              <a:t>Le pouvoir pathogène de Clostridium botulinum est dû à sa capacité de produire des neurotoxines (qui inhibe la libération de l’acétylcholine).</a:t>
            </a:r>
          </a:p>
          <a:p>
            <a:pPr marL="0" indent="0">
              <a:lnSpc>
                <a:spcPct val="150000"/>
              </a:lnSpc>
              <a:buFontTx/>
              <a:buNone/>
              <a:defRPr/>
            </a:pPr>
            <a:r>
              <a:rPr lang="fr-FR" sz="2000" dirty="0">
                <a:latin typeface="Times New Roman" panose="02020603050405020304" pitchFamily="18" charset="0"/>
                <a:cs typeface="Times New Roman" panose="02020603050405020304" pitchFamily="18" charset="0"/>
              </a:rPr>
              <a:t>        Il existe 07 types de </a:t>
            </a:r>
            <a:r>
              <a:rPr lang="fr-FR" sz="2000" i="1" dirty="0">
                <a:latin typeface="Times New Roman" panose="02020603050405020304" pitchFamily="18" charset="0"/>
                <a:cs typeface="Times New Roman" panose="02020603050405020304" pitchFamily="18" charset="0"/>
              </a:rPr>
              <a:t>Clostridium </a:t>
            </a:r>
            <a:r>
              <a:rPr lang="fr-FR" sz="2000" i="1" dirty="0" err="1">
                <a:latin typeface="Times New Roman" panose="02020603050405020304" pitchFamily="18" charset="0"/>
                <a:cs typeface="Times New Roman" panose="02020603050405020304" pitchFamily="18" charset="0"/>
              </a:rPr>
              <a:t>botulinum</a:t>
            </a:r>
            <a:r>
              <a:rPr lang="fr-FR" sz="2000" i="1" dirty="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différenciés par leur pouvoir antigénique : A, B, C, D, E, F et G. </a:t>
            </a:r>
          </a:p>
          <a:p>
            <a:pPr marL="0" indent="0">
              <a:buFontTx/>
              <a:buNone/>
              <a:defRPr/>
            </a:pPr>
            <a:endParaRPr lang="fr-FR" sz="1800" dirty="0">
              <a:latin typeface="Times New Roman" panose="02020603050405020304" pitchFamily="18" charset="0"/>
              <a:cs typeface="Times New Roman" panose="02020603050405020304" pitchFamily="18" charset="0"/>
            </a:endParaRPr>
          </a:p>
        </p:txBody>
      </p:sp>
      <p:sp>
        <p:nvSpPr>
          <p:cNvPr id="34820" name="Title 1"/>
          <p:cNvSpPr txBox="1">
            <a:spLocks/>
          </p:cNvSpPr>
          <p:nvPr/>
        </p:nvSpPr>
        <p:spPr bwMode="auto">
          <a:xfrm>
            <a:off x="457200" y="92086"/>
            <a:ext cx="8229600" cy="791845"/>
          </a:xfrm>
          <a:prstGeom prst="rect">
            <a:avLst/>
          </a:prstGeom>
          <a:noFill/>
          <a:ln>
            <a:noFill/>
          </a:ln>
          <a:effectLst/>
        </p:spPr>
        <p:txBody>
          <a:bodyPr vert="horz" wrap="square" anchor="ctr" anchorCtr="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sz="2400" b="1" dirty="0">
                <a:latin typeface="Times New Roman" panose="02020603050405020304" pitchFamily="18" charset="0"/>
                <a:cs typeface="Times New Roman" panose="02020603050405020304" pitchFamily="18" charset="0"/>
              </a:rPr>
              <a:t>II. Microorganismes et aliment</a:t>
            </a:r>
            <a:endParaRPr lang="fr-FR" sz="4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3795273" y="945014"/>
            <a:ext cx="1871025" cy="369332"/>
          </a:xfrm>
          <a:prstGeom prst="rect">
            <a:avLst/>
          </a:prstGeom>
          <a:noFill/>
          <a:ln/>
          <a:effectLst/>
        </p:spPr>
        <p:style>
          <a:lnRef idx="0">
            <a:schemeClr val="accent5"/>
          </a:lnRef>
          <a:fillRef idx="3">
            <a:schemeClr val="accent5"/>
          </a:fillRef>
          <a:effectRef idx="3">
            <a:schemeClr val="accent5"/>
          </a:effectRef>
          <a:fontRef idx="minor">
            <a:schemeClr val="lt1"/>
          </a:fontRef>
        </p:style>
        <p:txBody>
          <a:bodyPr vert="horz" wrap="square" anchor="ctr" anchorCtr="0">
            <a:spAutoFit/>
          </a:bodyPr>
          <a:lstStyle/>
          <a:p>
            <a:pPr algn="ctr" fontAlgn="base">
              <a:spcBef>
                <a:spcPct val="20000"/>
              </a:spcBef>
              <a:spcAft>
                <a:spcPct val="0"/>
              </a:spcAft>
              <a:defRPr/>
            </a:pPr>
            <a:r>
              <a:rPr lang="fr-FR" b="1" kern="0" dirty="0">
                <a:ln w="1905"/>
                <a:solidFill>
                  <a:schemeClr val="tx1"/>
                </a:solidFill>
                <a:effectLst>
                  <a:innerShdw blurRad="69850" dist="43180" dir="5400000">
                    <a:srgbClr val="000000">
                      <a:alpha val="65000"/>
                    </a:srgbClr>
                  </a:innerShdw>
                </a:effectLst>
                <a:latin typeface="Times New Roman" panose="02020603050405020304" pitchFamily="18" charset="0"/>
                <a:ea typeface="Calibri"/>
                <a:cs typeface="Times New Roman" panose="02020603050405020304" pitchFamily="18" charset="0"/>
              </a:rPr>
              <a:t>1.  BOTULISME</a:t>
            </a:r>
            <a:endParaRPr lang="fr-FR" sz="1600" b="1" kern="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344171" y="2114093"/>
            <a:ext cx="4301177" cy="369332"/>
          </a:xfrm>
          <a:prstGeom prst="rect">
            <a:avLst/>
          </a:prstGeom>
          <a:noFill/>
          <a:effectLst/>
        </p:spPr>
        <p:txBody>
          <a:bodyPr vert="horz" wrap="square" anchor="ctr" anchorCtr="0">
            <a:spAutoFit/>
          </a:bodyPr>
          <a:lstStyle/>
          <a:p>
            <a:pPr marL="285750" indent="-285750" fontAlgn="base">
              <a:spcBef>
                <a:spcPct val="0"/>
              </a:spcBef>
              <a:spcAft>
                <a:spcPct val="0"/>
              </a:spcAft>
              <a:buFont typeface="Wingdings" pitchFamily="2" charset="2"/>
              <a:buChar char="Ø"/>
              <a:defRPr/>
            </a:pPr>
            <a:r>
              <a:rPr lang="fr-FR" b="1" kern="0" dirty="0">
                <a:latin typeface="Times New Roman" panose="02020603050405020304" pitchFamily="18" charset="0"/>
                <a:ea typeface="Calibri"/>
                <a:cs typeface="Times New Roman" panose="02020603050405020304" pitchFamily="18" charset="0"/>
              </a:rPr>
              <a:t>Pouvoir pathogène et symptomatologie</a:t>
            </a:r>
            <a:endParaRPr lang="fr-FR" dirty="0">
              <a:latin typeface="Times New Roman" panose="02020603050405020304" pitchFamily="18" charset="0"/>
              <a:cs typeface="Times New Roman" panose="02020603050405020304" pitchFamily="18" charset="0"/>
            </a:endParaRPr>
          </a:p>
        </p:txBody>
      </p:sp>
      <p:sp>
        <p:nvSpPr>
          <p:cNvPr id="10" name="Espace réservé du numéro de diapositive 9">
            <a:extLst>
              <a:ext uri="{FF2B5EF4-FFF2-40B4-BE49-F238E27FC236}">
                <a16:creationId xmlns:a16="http://schemas.microsoft.com/office/drawing/2014/main" id="{AA9143F4-67C8-4A58-861A-70E5E37F583A}"/>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9</a:t>
            </a:fld>
            <a:endParaRPr lang="es-ES">
              <a:solidFill>
                <a:srgbClr val="000000"/>
              </a:solidFill>
            </a:endParaRPr>
          </a:p>
        </p:txBody>
      </p:sp>
    </p:spTree>
    <p:extLst>
      <p:ext uri="{BB962C8B-B14F-4D97-AF65-F5344CB8AC3E}">
        <p14:creationId xmlns:p14="http://schemas.microsoft.com/office/powerpoint/2010/main" val="17690167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15653</TotalTime>
  <Words>2024</Words>
  <Application>Microsoft Office PowerPoint</Application>
  <PresentationFormat>Affichage à l'écran (4:3)</PresentationFormat>
  <Paragraphs>157</Paragraphs>
  <Slides>25</Slides>
  <Notes>0</Notes>
  <HiddenSlides>0</HiddenSlides>
  <MMClips>0</MMClips>
  <ScaleCrop>false</ScaleCrop>
  <HeadingPairs>
    <vt:vector size="6" baseType="variant">
      <vt:variant>
        <vt:lpstr>Polices utilisées</vt:lpstr>
      </vt:variant>
      <vt:variant>
        <vt:i4>5</vt:i4>
      </vt:variant>
      <vt:variant>
        <vt:lpstr>Thème</vt:lpstr>
      </vt:variant>
      <vt:variant>
        <vt:i4>6</vt:i4>
      </vt:variant>
      <vt:variant>
        <vt:lpstr>Titres des diapositives</vt:lpstr>
      </vt:variant>
      <vt:variant>
        <vt:i4>25</vt:i4>
      </vt:variant>
    </vt:vector>
  </HeadingPairs>
  <TitlesOfParts>
    <vt:vector size="36" baseType="lpstr">
      <vt:lpstr>Arial</vt:lpstr>
      <vt:lpstr>Calibri</vt:lpstr>
      <vt:lpstr>Calibri Light</vt:lpstr>
      <vt:lpstr>Times New Roman</vt:lpstr>
      <vt:lpstr>Wingdings</vt:lpstr>
      <vt:lpstr>Thème Office</vt:lpstr>
      <vt:lpstr>1_Thème Office</vt:lpstr>
      <vt:lpstr>Office Theme</vt:lpstr>
      <vt:lpstr>2_Thème Office</vt:lpstr>
      <vt:lpstr>3_Thème Office</vt:lpstr>
      <vt:lpstr>4_Thème Office</vt:lpstr>
      <vt:lpstr>Présentation PowerPoint</vt:lpstr>
      <vt:lpstr>Présentation PowerPoint</vt:lpstr>
      <vt:lpstr>Présentation PowerPoint</vt:lpstr>
      <vt:lpstr>Présentation PowerPoint</vt:lpstr>
      <vt:lpstr>Présentation PowerPoint</vt:lpstr>
      <vt:lpstr>Présentation PowerPoint</vt:lpstr>
      <vt:lpstr>remarque: le terme de toxi-infection est très souvent utilisé comme synonyme d’intoxication alimentaire, soit comme infection d’origine alimentaire. toutefois les intoxinations ne sont pas des infections.</vt:lpstr>
      <vt:lpstr>  </vt:lpstr>
      <vt:lpstr>Présentation PowerPoint</vt:lpstr>
      <vt:lpstr>Présentation PowerPoint</vt:lpstr>
      <vt:lpstr>Présentation PowerPoint</vt:lpstr>
      <vt:lpstr>  </vt:lpstr>
      <vt:lpstr>Présentation PowerPoint</vt:lpstr>
      <vt:lpstr>  </vt:lpstr>
      <vt:lpstr>Présentation PowerPoint</vt:lpstr>
      <vt:lpstr>Présentation PowerPoint</vt:lpstr>
      <vt:lpstr>Présentation PowerPoint</vt:lpstr>
      <vt:lpstr>Présentation PowerPoint</vt:lpstr>
      <vt:lpstr>Présentation PowerPoint</vt:lpstr>
      <vt:lpstr>Présentation PowerPoint</vt:lpstr>
      <vt:lpstr>  II.3.1.  Intoxinations alimentaire d’origine bactérienne  </vt:lpstr>
      <vt:lpstr>Présentation PowerPoint</vt:lpstr>
      <vt:lpstr>Présentation PowerPoint</vt:lpstr>
      <vt:lpstr>Présentation PowerPoint</vt:lpstr>
      <vt:lpstr>Présentation PowerPoint</vt:lpstr>
    </vt:vector>
  </TitlesOfParts>
  <Company>rdkc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Utilisateur Windows</dc:creator>
  <cp:lastModifiedBy>ASUS</cp:lastModifiedBy>
  <cp:revision>26</cp:revision>
  <dcterms:created xsi:type="dcterms:W3CDTF">2020-01-27T15:53:12Z</dcterms:created>
  <dcterms:modified xsi:type="dcterms:W3CDTF">2022-03-29T17:51:40Z</dcterms:modified>
</cp:coreProperties>
</file>