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9" r:id="rId3"/>
    <p:sldId id="257" r:id="rId4"/>
    <p:sldId id="258" r:id="rId5"/>
    <p:sldId id="259" r:id="rId6"/>
    <p:sldId id="260" r:id="rId7"/>
    <p:sldId id="262" r:id="rId8"/>
    <p:sldId id="261" r:id="rId9"/>
    <p:sldId id="263" r:id="rId10"/>
    <p:sldId id="268" r:id="rId11"/>
    <p:sldId id="264" r:id="rId12"/>
    <p:sldId id="265" r:id="rId13"/>
    <p:sldId id="266" r:id="rId14"/>
    <p:sldId id="267" r:id="rId15"/>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howGuides="1">
      <p:cViewPr varScale="1">
        <p:scale>
          <a:sx n="64" d="100"/>
          <a:sy n="64" d="100"/>
        </p:scale>
        <p:origin x="-1482"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CB0EF304-7F63-4545-BD09-A3C2872CB325}" type="datetimeFigureOut">
              <a:rPr lang="ar-DZ" smtClean="0"/>
              <a:pPr/>
              <a:t>08-05-1443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1356834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CB0EF304-7F63-4545-BD09-A3C2872CB325}" type="datetimeFigureOut">
              <a:rPr lang="ar-DZ" smtClean="0"/>
              <a:pPr/>
              <a:t>08-05-1443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1645900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CB0EF304-7F63-4545-BD09-A3C2872CB325}" type="datetimeFigureOut">
              <a:rPr lang="ar-DZ" smtClean="0"/>
              <a:pPr/>
              <a:t>08-05-1443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2644331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CB0EF304-7F63-4545-BD09-A3C2872CB325}" type="datetimeFigureOut">
              <a:rPr lang="ar-DZ" smtClean="0"/>
              <a:pPr/>
              <a:t>08-05-1443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773500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B0EF304-7F63-4545-BD09-A3C2872CB325}" type="datetimeFigureOut">
              <a:rPr lang="ar-DZ" smtClean="0"/>
              <a:pPr/>
              <a:t>08-05-1443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1106219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CB0EF304-7F63-4545-BD09-A3C2872CB325}" type="datetimeFigureOut">
              <a:rPr lang="ar-DZ" smtClean="0"/>
              <a:pPr/>
              <a:t>08-05-1443</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1383404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CB0EF304-7F63-4545-BD09-A3C2872CB325}" type="datetimeFigureOut">
              <a:rPr lang="ar-DZ" smtClean="0"/>
              <a:pPr/>
              <a:t>08-05-1443</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2308214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CB0EF304-7F63-4545-BD09-A3C2872CB325}" type="datetimeFigureOut">
              <a:rPr lang="ar-DZ" smtClean="0"/>
              <a:pPr/>
              <a:t>08-05-1443</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2752512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B0EF304-7F63-4545-BD09-A3C2872CB325}" type="datetimeFigureOut">
              <a:rPr lang="ar-DZ" smtClean="0"/>
              <a:pPr/>
              <a:t>08-05-1443</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2416291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B0EF304-7F63-4545-BD09-A3C2872CB325}" type="datetimeFigureOut">
              <a:rPr lang="ar-DZ" smtClean="0"/>
              <a:pPr/>
              <a:t>08-05-1443</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35766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B0EF304-7F63-4545-BD09-A3C2872CB325}" type="datetimeFigureOut">
              <a:rPr lang="ar-DZ" smtClean="0"/>
              <a:pPr/>
              <a:t>08-05-1443</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1553799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B0EF304-7F63-4545-BD09-A3C2872CB325}" type="datetimeFigureOut">
              <a:rPr lang="ar-DZ" smtClean="0"/>
              <a:pPr/>
              <a:t>08-05-1443</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3996817-9F0F-4D79-830F-F7D5CCEFF173}" type="slidenum">
              <a:rPr lang="ar-DZ" smtClean="0"/>
              <a:pPr/>
              <a:t>‹N°›</a:t>
            </a:fld>
            <a:endParaRPr lang="ar-DZ"/>
          </a:p>
        </p:txBody>
      </p:sp>
    </p:spTree>
    <p:extLst>
      <p:ext uri="{BB962C8B-B14F-4D97-AF65-F5344CB8AC3E}">
        <p14:creationId xmlns:p14="http://schemas.microsoft.com/office/powerpoint/2010/main" xmlns="" val="1451574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7704" y="3186607"/>
            <a:ext cx="5472608" cy="1323439"/>
          </a:xfrm>
          <a:prstGeom prst="rect">
            <a:avLst/>
          </a:prstGeom>
          <a:noFill/>
        </p:spPr>
        <p:txBody>
          <a:bodyPr wrap="square" rtlCol="1">
            <a:spAutoFit/>
          </a:bodyPr>
          <a:lstStyle/>
          <a:p>
            <a:pPr algn="ctr">
              <a:defRPr/>
            </a:pPr>
            <a:r>
              <a:rPr lang="ar-DZ" sz="4000" b="1" kern="0" dirty="0" smtClean="0">
                <a:solidFill>
                  <a:srgbClr val="FF0000"/>
                </a:solidFill>
              </a:rPr>
              <a:t>تمرين سعر التكلفة في ظل وجود مخزون أولي</a:t>
            </a:r>
            <a:endParaRPr lang="ar-DZ" sz="4000" b="1" kern="0" dirty="0">
              <a:solidFill>
                <a:srgbClr val="FF0000"/>
              </a:solidFill>
            </a:endParaRPr>
          </a:p>
        </p:txBody>
      </p:sp>
      <p:sp>
        <p:nvSpPr>
          <p:cNvPr id="5" name="ZoneTexte 4"/>
          <p:cNvSpPr txBox="1"/>
          <p:nvPr/>
        </p:nvSpPr>
        <p:spPr>
          <a:xfrm>
            <a:off x="6573659" y="43950"/>
            <a:ext cx="2310838" cy="1200329"/>
          </a:xfrm>
          <a:prstGeom prst="rect">
            <a:avLst/>
          </a:prstGeom>
          <a:noFill/>
        </p:spPr>
        <p:txBody>
          <a:bodyPr wrap="square" rtlCol="1">
            <a:spAutoFit/>
          </a:bodyPr>
          <a:lstStyle/>
          <a:p>
            <a:pPr algn="ctr">
              <a:defRPr/>
            </a:pPr>
            <a:r>
              <a:rPr lang="ar-DZ" sz="2400" kern="0" dirty="0">
                <a:solidFill>
                  <a:prstClr val="black"/>
                </a:solidFill>
              </a:rPr>
              <a:t>كلية العلوم الاقتصادية والتجارية وعلوم التسيير</a:t>
            </a:r>
          </a:p>
        </p:txBody>
      </p:sp>
      <p:sp>
        <p:nvSpPr>
          <p:cNvPr id="6" name="ZoneTexte 5"/>
          <p:cNvSpPr txBox="1"/>
          <p:nvPr/>
        </p:nvSpPr>
        <p:spPr>
          <a:xfrm>
            <a:off x="3707904" y="105506"/>
            <a:ext cx="1625328" cy="1077218"/>
          </a:xfrm>
          <a:prstGeom prst="rect">
            <a:avLst/>
          </a:prstGeom>
          <a:noFill/>
        </p:spPr>
        <p:txBody>
          <a:bodyPr wrap="square" rtlCol="1">
            <a:spAutoFit/>
          </a:bodyPr>
          <a:lstStyle/>
          <a:p>
            <a:pPr algn="ctr">
              <a:defRPr/>
            </a:pPr>
            <a:r>
              <a:rPr lang="ar-DZ" sz="3200" b="1" kern="0" dirty="0">
                <a:solidFill>
                  <a:prstClr val="black"/>
                </a:solidFill>
              </a:rPr>
              <a:t>جامعة بسكرة</a:t>
            </a:r>
          </a:p>
        </p:txBody>
      </p:sp>
      <p:sp>
        <p:nvSpPr>
          <p:cNvPr id="7" name="ZoneTexte 6"/>
          <p:cNvSpPr txBox="1"/>
          <p:nvPr/>
        </p:nvSpPr>
        <p:spPr>
          <a:xfrm>
            <a:off x="7236296" y="1301253"/>
            <a:ext cx="1264973" cy="830997"/>
          </a:xfrm>
          <a:prstGeom prst="rect">
            <a:avLst/>
          </a:prstGeom>
          <a:noFill/>
        </p:spPr>
        <p:txBody>
          <a:bodyPr wrap="square" rtlCol="1">
            <a:spAutoFit/>
          </a:bodyPr>
          <a:lstStyle/>
          <a:p>
            <a:pPr algn="ctr">
              <a:defRPr/>
            </a:pPr>
            <a:r>
              <a:rPr lang="ar-DZ" sz="2400" b="1" kern="0" dirty="0">
                <a:solidFill>
                  <a:prstClr val="black"/>
                </a:solidFill>
              </a:rPr>
              <a:t>قسم </a:t>
            </a:r>
            <a:r>
              <a:rPr lang="ar-DZ" sz="2400" b="1" kern="0" dirty="0" smtClean="0">
                <a:solidFill>
                  <a:prstClr val="black"/>
                </a:solidFill>
              </a:rPr>
              <a:t>علوم التسيير</a:t>
            </a:r>
            <a:endParaRPr lang="ar-DZ" sz="2400" b="1" kern="0" dirty="0">
              <a:solidFill>
                <a:prstClr val="black"/>
              </a:solidFill>
            </a:endParaRPr>
          </a:p>
        </p:txBody>
      </p:sp>
      <p:sp>
        <p:nvSpPr>
          <p:cNvPr id="8" name="ZoneTexte 7"/>
          <p:cNvSpPr txBox="1"/>
          <p:nvPr/>
        </p:nvSpPr>
        <p:spPr>
          <a:xfrm>
            <a:off x="3852747" y="5738455"/>
            <a:ext cx="1678900" cy="707886"/>
          </a:xfrm>
          <a:prstGeom prst="rect">
            <a:avLst/>
          </a:prstGeom>
          <a:noFill/>
        </p:spPr>
        <p:txBody>
          <a:bodyPr wrap="square" rtlCol="1">
            <a:spAutoFit/>
          </a:bodyPr>
          <a:lstStyle/>
          <a:p>
            <a:pPr algn="ctr">
              <a:defRPr/>
            </a:pPr>
            <a:r>
              <a:rPr lang="ar-DZ" sz="2000" b="1" kern="0" dirty="0">
                <a:solidFill>
                  <a:prstClr val="black"/>
                </a:solidFill>
              </a:rPr>
              <a:t>طاهري فاطمة الزهراء </a:t>
            </a:r>
          </a:p>
        </p:txBody>
      </p:sp>
      <p:sp>
        <p:nvSpPr>
          <p:cNvPr id="9" name="ZoneTexte 8"/>
          <p:cNvSpPr txBox="1"/>
          <p:nvPr/>
        </p:nvSpPr>
        <p:spPr>
          <a:xfrm>
            <a:off x="323528" y="1485701"/>
            <a:ext cx="2544511" cy="646331"/>
          </a:xfrm>
          <a:prstGeom prst="rect">
            <a:avLst/>
          </a:prstGeom>
          <a:noFill/>
        </p:spPr>
        <p:txBody>
          <a:bodyPr wrap="square" rtlCol="0">
            <a:spAutoFit/>
          </a:bodyPr>
          <a:lstStyle/>
          <a:p>
            <a:pPr algn="ctr"/>
            <a:r>
              <a:rPr lang="ar-DZ" b="1" dirty="0">
                <a:solidFill>
                  <a:prstClr val="black"/>
                </a:solidFill>
              </a:rPr>
              <a:t>السنة الثانية ليانس </a:t>
            </a:r>
            <a:r>
              <a:rPr lang="ar-DZ" b="1" dirty="0" smtClean="0">
                <a:solidFill>
                  <a:prstClr val="black"/>
                </a:solidFill>
              </a:rPr>
              <a:t>علوم التسيير</a:t>
            </a:r>
            <a:endParaRPr lang="fr-FR" b="1" dirty="0">
              <a:solidFill>
                <a:prstClr val="black"/>
              </a:solidFill>
            </a:endParaRPr>
          </a:p>
        </p:txBody>
      </p:sp>
    </p:spTree>
    <p:extLst>
      <p:ext uri="{BB962C8B-B14F-4D97-AF65-F5344CB8AC3E}">
        <p14:creationId xmlns:p14="http://schemas.microsoft.com/office/powerpoint/2010/main" xmlns="" val="1332358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anim calcmode="lin" valueType="num">
                                      <p:cBhvr>
                                        <p:cTn id="26" dur="1000" fill="hold"/>
                                        <p:tgtEl>
                                          <p:spTgt spid="4"/>
                                        </p:tgtEl>
                                        <p:attrNameLst>
                                          <p:attrName>ppt_x</p:attrName>
                                        </p:attrNameLst>
                                      </p:cBhvr>
                                      <p:tavLst>
                                        <p:tav tm="0">
                                          <p:val>
                                            <p:strVal val="#ppt_x"/>
                                          </p:val>
                                        </p:tav>
                                        <p:tav tm="100000">
                                          <p:val>
                                            <p:strVal val="#ppt_x"/>
                                          </p:val>
                                        </p:tav>
                                      </p:tavLst>
                                    </p:anim>
                                    <p:anim calcmode="lin" valueType="num">
                                      <p:cBhvr>
                                        <p:cTn id="2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heel(1)">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21256" y="1772816"/>
            <a:ext cx="7848872" cy="461665"/>
          </a:xfrm>
          <a:prstGeom prst="rect">
            <a:avLst/>
          </a:prstGeom>
          <a:noFill/>
        </p:spPr>
        <p:txBody>
          <a:bodyPr wrap="square" rtlCol="1">
            <a:spAutoFit/>
          </a:bodyPr>
          <a:lstStyle/>
          <a:p>
            <a:r>
              <a:rPr lang="ar-DZ" sz="2400" dirty="0" smtClean="0"/>
              <a:t>التكلفة الوسطية المرجحة= مجموع المدخلات بالقيمة/ مجموع المدخلات بالكمية</a:t>
            </a:r>
            <a:endParaRPr lang="ar-DZ" sz="2400" dirty="0"/>
          </a:p>
        </p:txBody>
      </p:sp>
      <p:sp>
        <p:nvSpPr>
          <p:cNvPr id="3" name="AutoShape 3"/>
          <p:cNvSpPr>
            <a:spLocks noChangeArrowheads="1"/>
          </p:cNvSpPr>
          <p:nvPr/>
        </p:nvSpPr>
        <p:spPr bwMode="auto">
          <a:xfrm>
            <a:off x="3203848" y="2564904"/>
            <a:ext cx="4176464" cy="648072"/>
          </a:xfrm>
          <a:prstGeom prst="roundRect">
            <a:avLst>
              <a:gd name="adj" fmla="val 16667"/>
            </a:avLst>
          </a:prstGeom>
          <a:gradFill rotWithShape="1">
            <a:gsLst>
              <a:gs pos="0">
                <a:srgbClr val="BBE0E3">
                  <a:shade val="51000"/>
                  <a:satMod val="130000"/>
                </a:srgbClr>
              </a:gs>
              <a:gs pos="80000">
                <a:srgbClr val="BBE0E3">
                  <a:shade val="93000"/>
                  <a:satMod val="130000"/>
                </a:srgbClr>
              </a:gs>
              <a:gs pos="100000">
                <a:srgbClr val="BBE0E3">
                  <a:shade val="94000"/>
                  <a:satMod val="135000"/>
                </a:srgbClr>
              </a:gs>
            </a:gsLst>
            <a:lin ang="16200000" scaled="0"/>
          </a:gradFill>
          <a:ln>
            <a:noFill/>
            <a:headEnd/>
            <a:tailE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lvl="0" algn="ctr" eaLnBrk="1" fontAlgn="base" hangingPunct="1">
              <a:spcBef>
                <a:spcPct val="0"/>
              </a:spcBef>
              <a:spcAft>
                <a:spcPct val="0"/>
              </a:spcAft>
              <a:defRPr/>
            </a:pPr>
            <a:r>
              <a:rPr kumimoji="0" lang="en-US" altLang="ar-DZ" sz="3600" b="1" i="0" u="none" strike="noStrike" kern="0" cap="none" spc="0" normalizeH="0" baseline="0" noProof="0" dirty="0" smtClean="0">
                <a:ln>
                  <a:noFill/>
                </a:ln>
                <a:solidFill>
                  <a:srgbClr val="000000"/>
                </a:solidFill>
                <a:effectLst/>
                <a:uLnTx/>
                <a:uFillTx/>
                <a:latin typeface="Traditional Arabic" pitchFamily="18" charset="-78"/>
                <a:ea typeface="Arial" pitchFamily="34" charset="0"/>
                <a:cs typeface="Traditional Arabic" pitchFamily="18" charset="-78"/>
              </a:rPr>
              <a:t>P=(</a:t>
            </a:r>
            <a:r>
              <a:rPr kumimoji="0" lang="en-US" altLang="ar-DZ" sz="3600" b="1" i="0" u="none" strike="noStrike" kern="0" cap="none" spc="0" normalizeH="0" baseline="0" noProof="0" dirty="0" smtClean="0">
                <a:ln>
                  <a:noFill/>
                </a:ln>
                <a:solidFill>
                  <a:srgbClr val="000000"/>
                </a:solidFill>
                <a:effectLst/>
                <a:uLnTx/>
                <a:uFillTx/>
                <a:latin typeface="Calibri" pitchFamily="34" charset="0"/>
                <a:ea typeface="Arial" pitchFamily="34" charset="0"/>
                <a:cs typeface="Traditional Arabic" pitchFamily="18" charset="-78"/>
              </a:rPr>
              <a:t>∑</a:t>
            </a:r>
            <a:r>
              <a:rPr kumimoji="0" lang="en-US" altLang="ar-DZ" sz="3600" b="1" i="0" u="none" strike="noStrike" kern="0" cap="none" spc="0" normalizeH="0" baseline="0" noProof="0" dirty="0" err="1" smtClean="0">
                <a:ln>
                  <a:noFill/>
                </a:ln>
                <a:solidFill>
                  <a:srgbClr val="000000"/>
                </a:solidFill>
                <a:effectLst/>
                <a:uLnTx/>
                <a:uFillTx/>
                <a:latin typeface="Traditional Arabic" pitchFamily="18" charset="-78"/>
                <a:ea typeface="Arial" pitchFamily="34" charset="0"/>
                <a:cs typeface="Traditional Arabic" pitchFamily="18" charset="-78"/>
              </a:rPr>
              <a:t>pi.Qi</a:t>
            </a:r>
            <a:r>
              <a:rPr kumimoji="0" lang="en-US" altLang="ar-DZ" sz="3600" b="1" i="0" u="none" strike="noStrike" kern="0" cap="none" spc="0" normalizeH="0" baseline="0" noProof="0" dirty="0" smtClean="0">
                <a:ln>
                  <a:noFill/>
                </a:ln>
                <a:solidFill>
                  <a:srgbClr val="000000"/>
                </a:solidFill>
                <a:effectLst/>
                <a:uLnTx/>
                <a:uFillTx/>
                <a:latin typeface="Traditional Arabic" pitchFamily="18" charset="-78"/>
                <a:ea typeface="Arial" pitchFamily="34" charset="0"/>
                <a:cs typeface="Traditional Arabic" pitchFamily="18" charset="-78"/>
              </a:rPr>
              <a:t>)/(</a:t>
            </a:r>
            <a:r>
              <a:rPr lang="en-US" altLang="ar-DZ" sz="3600" b="1" kern="0" dirty="0">
                <a:solidFill>
                  <a:srgbClr val="000000"/>
                </a:solidFill>
                <a:latin typeface="Calibri" pitchFamily="34" charset="0"/>
                <a:ea typeface="Arial" pitchFamily="34" charset="0"/>
                <a:cs typeface="Traditional Arabic" pitchFamily="18" charset="-78"/>
              </a:rPr>
              <a:t>∑ </a:t>
            </a:r>
            <a:r>
              <a:rPr kumimoji="0" lang="en-US" altLang="ar-DZ" sz="3600" b="1" i="0" u="none" strike="noStrike" kern="0" cap="none" spc="0" normalizeH="0" baseline="0" noProof="0" dirty="0" smtClean="0">
                <a:ln>
                  <a:noFill/>
                </a:ln>
                <a:solidFill>
                  <a:srgbClr val="000000"/>
                </a:solidFill>
                <a:effectLst/>
                <a:uLnTx/>
                <a:uFillTx/>
                <a:latin typeface="Traditional Arabic" pitchFamily="18" charset="-78"/>
                <a:ea typeface="Arial" pitchFamily="34" charset="0"/>
                <a:cs typeface="Traditional Arabic" pitchFamily="18" charset="-78"/>
              </a:rPr>
              <a:t>Qi)</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ar-DZ" altLang="ar-DZ" sz="4000" b="0" i="0" u="none" strike="noStrike" kern="0" cap="none" spc="0" normalizeH="0" baseline="0" noProof="0" dirty="0" smtClean="0">
              <a:ln>
                <a:noFill/>
              </a:ln>
              <a:solidFill>
                <a:srgbClr val="000000"/>
              </a:solidFill>
              <a:effectLst/>
              <a:uLnTx/>
              <a:uFillTx/>
              <a:latin typeface="Arial" pitchFamily="34" charset="0"/>
              <a:ea typeface="Arial" pitchFamily="34" charset="0"/>
              <a:cs typeface="Traditional Arabic" pitchFamily="18" charset="-78"/>
            </a:endParaRPr>
          </a:p>
        </p:txBody>
      </p:sp>
      <p:sp>
        <p:nvSpPr>
          <p:cNvPr id="4" name="ZoneTexte 3"/>
          <p:cNvSpPr txBox="1"/>
          <p:nvPr/>
        </p:nvSpPr>
        <p:spPr>
          <a:xfrm>
            <a:off x="467544" y="188640"/>
            <a:ext cx="8208912" cy="1200329"/>
          </a:xfrm>
          <a:prstGeom prst="rect">
            <a:avLst/>
          </a:prstGeom>
          <a:noFill/>
        </p:spPr>
        <p:txBody>
          <a:bodyPr wrap="square" rtlCol="1">
            <a:spAutoFit/>
          </a:bodyPr>
          <a:lstStyle/>
          <a:p>
            <a:pPr lvl="0">
              <a:defRPr/>
            </a:pPr>
            <a:r>
              <a:rPr lang="ar-DZ" sz="2400" dirty="0" smtClean="0"/>
              <a:t>قبل الانتقال لحساب سعر التكلفة يجب علينا الانتباه إلى أن المؤسسة لديها مخزون أول مدة من المنتوج </a:t>
            </a:r>
            <a:r>
              <a:rPr lang="fr-FR" sz="2400" dirty="0" smtClean="0"/>
              <a:t>X</a:t>
            </a:r>
            <a:r>
              <a:rPr lang="ar-DZ" sz="2400" dirty="0" smtClean="0"/>
              <a:t>، وعند اخراجه من المخزن للبيع عليها الاعتماد على طريقة التكلفة الوسطية المرجحة وذلك من خلال القانون التالي:</a:t>
            </a:r>
            <a:endParaRPr lang="ar-DZ" sz="2400" dirty="0"/>
          </a:p>
        </p:txBody>
      </p:sp>
      <p:sp>
        <p:nvSpPr>
          <p:cNvPr id="5" name="ZoneTexte 4"/>
          <p:cNvSpPr txBox="1"/>
          <p:nvPr/>
        </p:nvSpPr>
        <p:spPr>
          <a:xfrm>
            <a:off x="323528" y="3789040"/>
            <a:ext cx="8568952" cy="461665"/>
          </a:xfrm>
          <a:prstGeom prst="rect">
            <a:avLst/>
          </a:prstGeom>
          <a:noFill/>
        </p:spPr>
        <p:txBody>
          <a:bodyPr wrap="square" rtlCol="1">
            <a:spAutoFit/>
          </a:bodyPr>
          <a:lstStyle/>
          <a:p>
            <a:pPr lvl="0">
              <a:defRPr/>
            </a:pPr>
            <a:r>
              <a:rPr lang="ar-DZ" sz="2400" dirty="0" smtClean="0">
                <a:solidFill>
                  <a:prstClr val="black"/>
                </a:solidFill>
              </a:rPr>
              <a:t>التكلفة الوسطية المرجحة </a:t>
            </a:r>
            <a:r>
              <a:rPr lang="fr-FR" sz="2400" dirty="0" smtClean="0">
                <a:solidFill>
                  <a:prstClr val="black"/>
                </a:solidFill>
              </a:rPr>
              <a:t>X</a:t>
            </a:r>
            <a:r>
              <a:rPr lang="ar-DZ" sz="2400" dirty="0" smtClean="0">
                <a:solidFill>
                  <a:prstClr val="black"/>
                </a:solidFill>
              </a:rPr>
              <a:t>=(446060+</a:t>
            </a:r>
            <a:r>
              <a:rPr lang="ar-DZ" sz="2400" kern="0" dirty="0" smtClean="0">
                <a:solidFill>
                  <a:prstClr val="black"/>
                </a:solidFill>
              </a:rPr>
              <a:t>1213140)/(3600+10000)</a:t>
            </a:r>
            <a:endParaRPr lang="ar-DZ" sz="2400" kern="0" dirty="0">
              <a:solidFill>
                <a:prstClr val="black"/>
              </a:solidFill>
            </a:endParaRPr>
          </a:p>
        </p:txBody>
      </p:sp>
      <p:sp>
        <p:nvSpPr>
          <p:cNvPr id="6" name="Rectangle 5"/>
          <p:cNvSpPr/>
          <p:nvPr/>
        </p:nvSpPr>
        <p:spPr>
          <a:xfrm>
            <a:off x="5303162" y="4653136"/>
            <a:ext cx="3517310" cy="461665"/>
          </a:xfrm>
          <a:prstGeom prst="rect">
            <a:avLst/>
          </a:prstGeom>
        </p:spPr>
        <p:txBody>
          <a:bodyPr wrap="none">
            <a:spAutoFit/>
          </a:bodyPr>
          <a:lstStyle/>
          <a:p>
            <a:r>
              <a:rPr lang="ar-DZ" sz="2400" dirty="0">
                <a:solidFill>
                  <a:prstClr val="black"/>
                </a:solidFill>
              </a:rPr>
              <a:t>التكلفة الوسطية المرجحة </a:t>
            </a:r>
            <a:r>
              <a:rPr lang="fr-FR" sz="2400" dirty="0">
                <a:solidFill>
                  <a:prstClr val="black"/>
                </a:solidFill>
              </a:rPr>
              <a:t>X</a:t>
            </a:r>
            <a:r>
              <a:rPr lang="ar-DZ" sz="2400" dirty="0" smtClean="0">
                <a:solidFill>
                  <a:prstClr val="black"/>
                </a:solidFill>
              </a:rPr>
              <a:t>=</a:t>
            </a:r>
            <a:r>
              <a:rPr lang="ar-DZ" sz="2400" b="1" dirty="0" smtClean="0">
                <a:solidFill>
                  <a:srgbClr val="FF0000"/>
                </a:solidFill>
              </a:rPr>
              <a:t>122</a:t>
            </a:r>
            <a:endParaRPr lang="ar-DZ" b="1" dirty="0">
              <a:solidFill>
                <a:srgbClr val="FF0000"/>
              </a:solidFill>
            </a:endParaRPr>
          </a:p>
        </p:txBody>
      </p:sp>
    </p:spTree>
    <p:extLst>
      <p:ext uri="{BB962C8B-B14F-4D97-AF65-F5344CB8AC3E}">
        <p14:creationId xmlns:p14="http://schemas.microsoft.com/office/powerpoint/2010/main" xmlns="" val="2323194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right)">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right)">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right)">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right)">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259632" y="1052736"/>
            <a:ext cx="7056784" cy="1569660"/>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4800" b="1" i="0" u="none" strike="noStrike" kern="0" cap="none" spc="0" normalizeH="0" baseline="0" noProof="0" dirty="0" smtClean="0">
                <a:ln>
                  <a:noFill/>
                </a:ln>
                <a:solidFill>
                  <a:prstClr val="black"/>
                </a:solidFill>
                <a:effectLst/>
                <a:uLnTx/>
                <a:uFillTx/>
              </a:rPr>
              <a:t>سعر التكلفة = تكلفة انتاج الوحدات المباعة +</a:t>
            </a:r>
          </a:p>
        </p:txBody>
      </p:sp>
      <p:sp>
        <p:nvSpPr>
          <p:cNvPr id="3" name="ZoneTexte 2"/>
          <p:cNvSpPr txBox="1"/>
          <p:nvPr/>
        </p:nvSpPr>
        <p:spPr>
          <a:xfrm>
            <a:off x="827584" y="3140968"/>
            <a:ext cx="7056784" cy="830997"/>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4800" b="1" i="0" u="none" strike="noStrike" kern="0" cap="none" spc="0" normalizeH="0" baseline="0" noProof="0" dirty="0" smtClean="0">
                <a:ln>
                  <a:noFill/>
                </a:ln>
                <a:solidFill>
                  <a:prstClr val="black"/>
                </a:solidFill>
                <a:effectLst/>
                <a:uLnTx/>
                <a:uFillTx/>
              </a:rPr>
              <a:t>مصاريف التوزيع المباشرة+ </a:t>
            </a:r>
            <a:endParaRPr kumimoji="0" lang="ar-DZ" sz="1800" b="0" i="0" u="none" strike="noStrike" kern="0" cap="none" spc="0" normalizeH="0" baseline="0" noProof="0" dirty="0" smtClean="0">
              <a:ln>
                <a:noFill/>
              </a:ln>
              <a:solidFill>
                <a:prstClr val="black"/>
              </a:solidFill>
              <a:effectLst/>
              <a:uLnTx/>
              <a:uFillTx/>
            </a:endParaRPr>
          </a:p>
        </p:txBody>
      </p:sp>
      <p:sp>
        <p:nvSpPr>
          <p:cNvPr id="4" name="ZoneTexte 3"/>
          <p:cNvSpPr txBox="1"/>
          <p:nvPr/>
        </p:nvSpPr>
        <p:spPr>
          <a:xfrm>
            <a:off x="827584" y="4293096"/>
            <a:ext cx="7056784" cy="830997"/>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4800" b="1" i="0" u="none" strike="noStrike" kern="0" cap="none" spc="0" normalizeH="0" baseline="0" noProof="0" dirty="0" smtClean="0">
                <a:ln>
                  <a:noFill/>
                </a:ln>
                <a:solidFill>
                  <a:prstClr val="black"/>
                </a:solidFill>
                <a:effectLst/>
                <a:uLnTx/>
                <a:uFillTx/>
              </a:rPr>
              <a:t>مصاريف التوزيع غير المباشرة </a:t>
            </a:r>
            <a:endParaRPr kumimoji="0" lang="ar-DZ" sz="1800" b="0" i="0" u="none" strike="noStrike" kern="0" cap="none" spc="0" normalizeH="0" baseline="0" noProof="0" dirty="0" smtClean="0">
              <a:ln>
                <a:noFill/>
              </a:ln>
              <a:solidFill>
                <a:prstClr val="black"/>
              </a:solidFill>
              <a:effectLst/>
              <a:uLnTx/>
              <a:uFillTx/>
            </a:endParaRPr>
          </a:p>
        </p:txBody>
      </p:sp>
    </p:spTree>
    <p:extLst>
      <p:ext uri="{BB962C8B-B14F-4D97-AF65-F5344CB8AC3E}">
        <p14:creationId xmlns:p14="http://schemas.microsoft.com/office/powerpoint/2010/main" xmlns="" val="2514030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2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right)">
                                      <p:cBhvr>
                                        <p:cTn id="12" dur="2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right)">
                                      <p:cBhvr>
                                        <p:cTn id="17" dur="2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2749402161"/>
              </p:ext>
            </p:extLst>
          </p:nvPr>
        </p:nvGraphicFramePr>
        <p:xfrm>
          <a:off x="2414008" y="1254362"/>
          <a:ext cx="5182328" cy="3758814"/>
        </p:xfrm>
        <a:graphic>
          <a:graphicData uri="http://schemas.openxmlformats.org/drawingml/2006/table">
            <a:tbl>
              <a:tblPr rtl="1" firstRow="1" bandRow="1"/>
              <a:tblGrid>
                <a:gridCol w="2770459"/>
                <a:gridCol w="2411869"/>
              </a:tblGrid>
              <a:tr h="626469">
                <a:tc>
                  <a:txBody>
                    <a:bodyPr/>
                    <a:lstStyle>
                      <a:lvl1pPr marL="0" algn="r" defTabSz="914400" rtl="1" eaLnBrk="1" latinLnBrk="0" hangingPunct="1">
                        <a:defRPr sz="1800" b="1" kern="1200">
                          <a:solidFill>
                            <a:schemeClr val="tx1"/>
                          </a:solidFill>
                          <a:latin typeface="Calibri" panose="020F0502020204030204"/>
                        </a:defRPr>
                      </a:lvl1pPr>
                      <a:lvl2pPr marL="457200" algn="r" defTabSz="914400" rtl="1" eaLnBrk="1" latinLnBrk="0" hangingPunct="1">
                        <a:defRPr sz="1800" b="1" kern="1200">
                          <a:solidFill>
                            <a:schemeClr val="tx1"/>
                          </a:solidFill>
                          <a:latin typeface="Calibri" panose="020F0502020204030204"/>
                        </a:defRPr>
                      </a:lvl2pPr>
                      <a:lvl3pPr marL="914400" algn="r" defTabSz="914400" rtl="1" eaLnBrk="1" latinLnBrk="0" hangingPunct="1">
                        <a:defRPr sz="1800" b="1" kern="1200">
                          <a:solidFill>
                            <a:schemeClr val="tx1"/>
                          </a:solidFill>
                          <a:latin typeface="Calibri" panose="020F0502020204030204"/>
                        </a:defRPr>
                      </a:lvl3pPr>
                      <a:lvl4pPr marL="1371600" algn="r" defTabSz="914400" rtl="1" eaLnBrk="1" latinLnBrk="0" hangingPunct="1">
                        <a:defRPr sz="1800" b="1" kern="1200">
                          <a:solidFill>
                            <a:schemeClr val="tx1"/>
                          </a:solidFill>
                          <a:latin typeface="Calibri" panose="020F0502020204030204"/>
                        </a:defRPr>
                      </a:lvl4pPr>
                      <a:lvl5pPr marL="1828800" algn="r" defTabSz="914400" rtl="1" eaLnBrk="1" latinLnBrk="0" hangingPunct="1">
                        <a:defRPr sz="1800" b="1" kern="1200">
                          <a:solidFill>
                            <a:schemeClr val="tx1"/>
                          </a:solidFill>
                          <a:latin typeface="Calibri" panose="020F0502020204030204"/>
                        </a:defRPr>
                      </a:lvl5pPr>
                      <a:lvl6pPr marL="2286000" algn="r" defTabSz="914400" rtl="1" eaLnBrk="1" latinLnBrk="0" hangingPunct="1">
                        <a:defRPr sz="1800" b="1" kern="1200">
                          <a:solidFill>
                            <a:schemeClr val="tx1"/>
                          </a:solidFill>
                          <a:latin typeface="Calibri" panose="020F0502020204030204"/>
                        </a:defRPr>
                      </a:lvl6pPr>
                      <a:lvl7pPr marL="2743200" algn="r" defTabSz="914400" rtl="1" eaLnBrk="1" latinLnBrk="0" hangingPunct="1">
                        <a:defRPr sz="1800" b="1" kern="1200">
                          <a:solidFill>
                            <a:schemeClr val="tx1"/>
                          </a:solidFill>
                          <a:latin typeface="Calibri" panose="020F0502020204030204"/>
                        </a:defRPr>
                      </a:lvl7pPr>
                      <a:lvl8pPr marL="3200400" algn="r" defTabSz="914400" rtl="1" eaLnBrk="1" latinLnBrk="0" hangingPunct="1">
                        <a:defRPr sz="1800" b="1" kern="1200">
                          <a:solidFill>
                            <a:schemeClr val="tx1"/>
                          </a:solidFill>
                          <a:latin typeface="Calibri" panose="020F0502020204030204"/>
                        </a:defRPr>
                      </a:lvl8pPr>
                      <a:lvl9pPr marL="3657600" algn="r" defTabSz="914400" rtl="1" eaLnBrk="1" latinLnBrk="0" hangingPunct="1">
                        <a:defRPr sz="1800" b="1" kern="1200">
                          <a:solidFill>
                            <a:schemeClr val="tx1"/>
                          </a:solidFill>
                          <a:latin typeface="Calibri" panose="020F0502020204030204"/>
                        </a:defRPr>
                      </a:lvl9pPr>
                    </a:lstStyle>
                    <a:p>
                      <a:pPr algn="ctr" rtl="1"/>
                      <a:endParaRPr lang="ar-DZ" dirty="0"/>
                    </a:p>
                  </a:txBody>
                  <a:tcPr>
                    <a:lnL w="12700" cmpd="sng">
                      <a:solidFill>
                        <a:srgbClr val="5B9BD5"/>
                      </a:solidFill>
                    </a:lnL>
                    <a:lnR w="12700" cmpd="sng">
                      <a:solidFill>
                        <a:srgbClr val="5B9BD5"/>
                      </a:solidFill>
                    </a:lnR>
                    <a:lnT w="12700" cmpd="sng">
                      <a:solidFill>
                        <a:srgbClr val="5B9BD5"/>
                      </a:solidFill>
                    </a:lnT>
                    <a:lnB w="25400" cmpd="sng">
                      <a:solidFill>
                        <a:srgbClr val="5B9BD5"/>
                      </a:solidFill>
                    </a:lnB>
                    <a:lnTlToBr w="12700" cmpd="sng">
                      <a:noFill/>
                      <a:prstDash val="solid"/>
                    </a:lnTlToBr>
                    <a:lnBlToTr w="12700" cmpd="sng">
                      <a:noFill/>
                      <a:prstDash val="solid"/>
                    </a:lnBlToTr>
                    <a:noFill/>
                  </a:tcPr>
                </a:tc>
                <a:tc>
                  <a:txBody>
                    <a:bodyPr/>
                    <a:lstStyle>
                      <a:lvl1pPr marL="0" algn="r" defTabSz="914400" rtl="1" eaLnBrk="1" latinLnBrk="0" hangingPunct="1">
                        <a:defRPr sz="1800" b="1" kern="1200">
                          <a:solidFill>
                            <a:schemeClr val="tx1"/>
                          </a:solidFill>
                          <a:latin typeface="Calibri" panose="020F0502020204030204"/>
                        </a:defRPr>
                      </a:lvl1pPr>
                      <a:lvl2pPr marL="457200" algn="r" defTabSz="914400" rtl="1" eaLnBrk="1" latinLnBrk="0" hangingPunct="1">
                        <a:defRPr sz="1800" b="1" kern="1200">
                          <a:solidFill>
                            <a:schemeClr val="tx1"/>
                          </a:solidFill>
                          <a:latin typeface="Calibri" panose="020F0502020204030204"/>
                        </a:defRPr>
                      </a:lvl2pPr>
                      <a:lvl3pPr marL="914400" algn="r" defTabSz="914400" rtl="1" eaLnBrk="1" latinLnBrk="0" hangingPunct="1">
                        <a:defRPr sz="1800" b="1" kern="1200">
                          <a:solidFill>
                            <a:schemeClr val="tx1"/>
                          </a:solidFill>
                          <a:latin typeface="Calibri" panose="020F0502020204030204"/>
                        </a:defRPr>
                      </a:lvl3pPr>
                      <a:lvl4pPr marL="1371600" algn="r" defTabSz="914400" rtl="1" eaLnBrk="1" latinLnBrk="0" hangingPunct="1">
                        <a:defRPr sz="1800" b="1" kern="1200">
                          <a:solidFill>
                            <a:schemeClr val="tx1"/>
                          </a:solidFill>
                          <a:latin typeface="Calibri" panose="020F0502020204030204"/>
                        </a:defRPr>
                      </a:lvl4pPr>
                      <a:lvl5pPr marL="1828800" algn="r" defTabSz="914400" rtl="1" eaLnBrk="1" latinLnBrk="0" hangingPunct="1">
                        <a:defRPr sz="1800" b="1" kern="1200">
                          <a:solidFill>
                            <a:schemeClr val="tx1"/>
                          </a:solidFill>
                          <a:latin typeface="Calibri" panose="020F0502020204030204"/>
                        </a:defRPr>
                      </a:lvl5pPr>
                      <a:lvl6pPr marL="2286000" algn="r" defTabSz="914400" rtl="1" eaLnBrk="1" latinLnBrk="0" hangingPunct="1">
                        <a:defRPr sz="1800" b="1" kern="1200">
                          <a:solidFill>
                            <a:schemeClr val="tx1"/>
                          </a:solidFill>
                          <a:latin typeface="Calibri" panose="020F0502020204030204"/>
                        </a:defRPr>
                      </a:lvl6pPr>
                      <a:lvl7pPr marL="2743200" algn="r" defTabSz="914400" rtl="1" eaLnBrk="1" latinLnBrk="0" hangingPunct="1">
                        <a:defRPr sz="1800" b="1" kern="1200">
                          <a:solidFill>
                            <a:schemeClr val="tx1"/>
                          </a:solidFill>
                          <a:latin typeface="Calibri" panose="020F0502020204030204"/>
                        </a:defRPr>
                      </a:lvl7pPr>
                      <a:lvl8pPr marL="3200400" algn="r" defTabSz="914400" rtl="1" eaLnBrk="1" latinLnBrk="0" hangingPunct="1">
                        <a:defRPr sz="1800" b="1" kern="1200">
                          <a:solidFill>
                            <a:schemeClr val="tx1"/>
                          </a:solidFill>
                          <a:latin typeface="Calibri" panose="020F0502020204030204"/>
                        </a:defRPr>
                      </a:lvl8pPr>
                      <a:lvl9pPr marL="3657600" algn="r" defTabSz="914400" rtl="1" eaLnBrk="1" latinLnBrk="0" hangingPunct="1">
                        <a:defRPr sz="1800" b="1" kern="1200">
                          <a:solidFill>
                            <a:schemeClr val="tx1"/>
                          </a:solidFill>
                          <a:latin typeface="Calibri" panose="020F0502020204030204"/>
                        </a:defRPr>
                      </a:lvl9pPr>
                    </a:lstStyle>
                    <a:p>
                      <a:pPr algn="ctr" rtl="1"/>
                      <a:endParaRPr lang="ar-DZ"/>
                    </a:p>
                  </a:txBody>
                  <a:tcPr>
                    <a:lnL w="12700" cmpd="sng">
                      <a:solidFill>
                        <a:srgbClr val="5B9BD5"/>
                      </a:solidFill>
                    </a:lnL>
                    <a:lnR w="12700" cmpd="sng">
                      <a:solidFill>
                        <a:srgbClr val="5B9BD5"/>
                      </a:solidFill>
                    </a:lnR>
                    <a:lnT w="12700" cmpd="sng">
                      <a:solidFill>
                        <a:srgbClr val="5B9BD5"/>
                      </a:solidFill>
                    </a:lnT>
                    <a:lnB w="25400" cmpd="sng">
                      <a:solidFill>
                        <a:srgbClr val="5B9BD5"/>
                      </a:solidFill>
                    </a:lnB>
                    <a:lnTlToBr w="12700" cmpd="sng">
                      <a:noFill/>
                      <a:prstDash val="solid"/>
                    </a:lnTlToBr>
                    <a:lnBlToTr w="12700" cmpd="sng">
                      <a:noFill/>
                      <a:prstDash val="solid"/>
                    </a:lnBlToTr>
                    <a:noFill/>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lnL w="12700" cmpd="sng">
                      <a:solidFill>
                        <a:srgbClr val="5B9BD5"/>
                      </a:solidFill>
                    </a:lnL>
                    <a:lnR w="12700" cmpd="sng">
                      <a:solidFill>
                        <a:srgbClr val="5B9BD5"/>
                      </a:solidFill>
                    </a:lnR>
                    <a:lnT w="25400" cmpd="sng">
                      <a:solidFill>
                        <a:srgbClr val="5B9BD5"/>
                      </a:solidFill>
                    </a:lnT>
                    <a:lnB w="12700" cmpd="sng">
                      <a:solidFill>
                        <a:srgbClr val="5B9BD5"/>
                      </a:solidFill>
                    </a:lnB>
                    <a:lnTlToBr w="12700" cmpd="sng">
                      <a:noFill/>
                      <a:prstDash val="solid"/>
                    </a:lnTlToBr>
                    <a:lnBlToTr w="12700" cmpd="sng">
                      <a:noFill/>
                      <a:prstDash val="solid"/>
                    </a:lnBlToTr>
                    <a:solidFill>
                      <a:srgbClr val="5B9BD5">
                        <a:alpha val="20000"/>
                      </a:srgbClr>
                    </a:solidFill>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lnL w="12700" cmpd="sng">
                      <a:solidFill>
                        <a:srgbClr val="5B9BD5"/>
                      </a:solidFill>
                    </a:lnL>
                    <a:lnR w="12700" cmpd="sng">
                      <a:solidFill>
                        <a:srgbClr val="5B9BD5"/>
                      </a:solidFill>
                    </a:lnR>
                    <a:lnT w="25400" cmpd="sng">
                      <a:solidFill>
                        <a:srgbClr val="5B9BD5"/>
                      </a:solidFill>
                    </a:lnT>
                    <a:lnB w="12700" cmpd="sng">
                      <a:solidFill>
                        <a:srgbClr val="5B9BD5"/>
                      </a:solidFill>
                    </a:lnB>
                    <a:lnTlToBr w="12700" cmpd="sng">
                      <a:noFill/>
                      <a:prstDash val="solid"/>
                    </a:lnTlToBr>
                    <a:lnBlToTr w="12700" cmpd="sng">
                      <a:noFill/>
                      <a:prstDash val="solid"/>
                    </a:lnBlToTr>
                    <a:solidFill>
                      <a:srgbClr val="5B9BD5">
                        <a:alpha val="20000"/>
                      </a:srgbClr>
                    </a:solidFill>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lnL w="12700" cmpd="sng">
                      <a:solidFill>
                        <a:srgbClr val="5B9BD5"/>
                      </a:solidFill>
                    </a:lnL>
                    <a:lnR w="12700" cmpd="sng">
                      <a:solidFill>
                        <a:srgbClr val="5B9BD5"/>
                      </a:solidFill>
                    </a:lnR>
                    <a:lnT w="12700" cmpd="sng">
                      <a:solidFill>
                        <a:srgbClr val="5B9BD5"/>
                      </a:solidFill>
                    </a:lnT>
                    <a:lnB w="12700" cmpd="sng">
                      <a:solidFill>
                        <a:srgbClr val="5B9BD5"/>
                      </a:solidFill>
                    </a:lnB>
                    <a:lnTlToBr w="12700" cmpd="sng">
                      <a:noFill/>
                      <a:prstDash val="solid"/>
                    </a:lnTlToBr>
                    <a:lnBlToTr w="12700" cmpd="sng">
                      <a:noFill/>
                      <a:prstDash val="solid"/>
                    </a:lnBlToTr>
                    <a:noFill/>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lnL w="12700" cmpd="sng">
                      <a:solidFill>
                        <a:srgbClr val="5B9BD5"/>
                      </a:solidFill>
                    </a:lnL>
                    <a:lnR w="12700" cmpd="sng">
                      <a:solidFill>
                        <a:srgbClr val="5B9BD5"/>
                      </a:solidFill>
                    </a:lnR>
                    <a:lnT w="12700" cmpd="sng">
                      <a:solidFill>
                        <a:srgbClr val="5B9BD5"/>
                      </a:solidFill>
                    </a:lnT>
                    <a:lnB w="12700" cmpd="sng">
                      <a:solidFill>
                        <a:srgbClr val="5B9BD5"/>
                      </a:solidFill>
                    </a:lnB>
                    <a:lnTlToBr w="12700" cmpd="sng">
                      <a:noFill/>
                      <a:prstDash val="solid"/>
                    </a:lnTlToBr>
                    <a:lnBlToTr w="12700" cmpd="sng">
                      <a:noFill/>
                      <a:prstDash val="solid"/>
                    </a:lnBlToTr>
                    <a:noFill/>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lnL w="12700" cmpd="sng">
                      <a:solidFill>
                        <a:srgbClr val="5B9BD5"/>
                      </a:solidFill>
                    </a:lnL>
                    <a:lnR w="12700" cmpd="sng">
                      <a:solidFill>
                        <a:srgbClr val="5B9BD5"/>
                      </a:solidFill>
                    </a:lnR>
                    <a:lnT w="12700" cmpd="sng">
                      <a:solidFill>
                        <a:srgbClr val="5B9BD5"/>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alpha val="20000"/>
                      </a:srgbClr>
                    </a:solidFill>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lnL w="12700" cmpd="sng">
                      <a:solidFill>
                        <a:srgbClr val="5B9BD5"/>
                      </a:solidFill>
                    </a:lnL>
                    <a:lnR w="12700" cmpd="sng">
                      <a:solidFill>
                        <a:srgbClr val="5B9BD5"/>
                      </a:solidFill>
                    </a:lnR>
                    <a:lnT w="12700" cmpd="sng">
                      <a:solidFill>
                        <a:srgbClr val="5B9BD5"/>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alpha val="20000"/>
                      </a:srgbClr>
                    </a:solidFill>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lnL w="12700" cmpd="sng">
                      <a:solidFill>
                        <a:srgbClr val="5B9BD5"/>
                      </a:solidFill>
                    </a:lnL>
                    <a:lnR w="12700" cmpd="sng">
                      <a:solidFill>
                        <a:srgbClr val="5B9BD5"/>
                      </a:solidFill>
                    </a:lnR>
                    <a:lnT w="12700" cap="flat" cmpd="sng" algn="ctr">
                      <a:solidFill>
                        <a:sysClr val="windowText" lastClr="000000"/>
                      </a:solidFill>
                      <a:prstDash val="solid"/>
                      <a:round/>
                      <a:headEnd type="none" w="med" len="med"/>
                      <a:tailEnd type="none" w="med" len="med"/>
                    </a:lnT>
                    <a:lnB w="12700" cmpd="sng">
                      <a:solidFill>
                        <a:srgbClr val="5B9BD5"/>
                      </a:solidFill>
                    </a:lnB>
                    <a:lnTlToBr w="12700" cmpd="sng">
                      <a:noFill/>
                      <a:prstDash val="solid"/>
                    </a:lnTlToBr>
                    <a:lnBlToTr w="12700" cmpd="sng">
                      <a:noFill/>
                      <a:prstDash val="solid"/>
                    </a:lnBlToTr>
                    <a:noFill/>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lnL w="12700" cmpd="sng">
                      <a:solidFill>
                        <a:srgbClr val="5B9BD5"/>
                      </a:solidFill>
                    </a:lnL>
                    <a:lnR w="12700" cmpd="sng">
                      <a:solidFill>
                        <a:srgbClr val="5B9BD5"/>
                      </a:solidFill>
                    </a:lnR>
                    <a:lnT w="12700" cap="flat" cmpd="sng" algn="ctr">
                      <a:solidFill>
                        <a:sysClr val="windowText" lastClr="000000"/>
                      </a:solidFill>
                      <a:prstDash val="solid"/>
                      <a:round/>
                      <a:headEnd type="none" w="med" len="med"/>
                      <a:tailEnd type="none" w="med" len="med"/>
                    </a:lnT>
                    <a:lnB w="12700" cmpd="sng">
                      <a:solidFill>
                        <a:srgbClr val="5B9BD5"/>
                      </a:solidFill>
                    </a:lnB>
                    <a:lnTlToBr w="12700" cmpd="sng">
                      <a:noFill/>
                      <a:prstDash val="solid"/>
                    </a:lnTlToBr>
                    <a:lnBlToTr w="12700" cmpd="sng">
                      <a:noFill/>
                      <a:prstDash val="solid"/>
                    </a:lnBlToTr>
                    <a:noFill/>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lnL w="12700" cmpd="sng">
                      <a:solidFill>
                        <a:srgbClr val="5B9BD5"/>
                      </a:solid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mpd="sng">
                      <a:solidFill>
                        <a:srgbClr val="5B9BD5"/>
                      </a:solidFill>
                    </a:lnB>
                    <a:lnTlToBr w="12700" cmpd="sng">
                      <a:noFill/>
                      <a:prstDash val="solid"/>
                    </a:lnTlToBr>
                    <a:lnBlToTr w="12700" cmpd="sng">
                      <a:noFill/>
                      <a:prstDash val="solid"/>
                    </a:lnBlToTr>
                    <a:solidFill>
                      <a:srgbClr val="5B9BD5">
                        <a:alpha val="20000"/>
                      </a:srgbClr>
                    </a:solidFill>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lnL w="12700" cap="flat" cmpd="sng" algn="ctr">
                      <a:solidFill>
                        <a:srgbClr val="5B9BD5"/>
                      </a:solidFill>
                      <a:prstDash val="solid"/>
                      <a:round/>
                      <a:headEnd type="none" w="med" len="med"/>
                      <a:tailEnd type="none" w="med" len="med"/>
                    </a:lnL>
                    <a:lnR w="12700" cmpd="sng">
                      <a:solidFill>
                        <a:srgbClr val="5B9BD5"/>
                      </a:solidFill>
                    </a:lnR>
                    <a:lnT w="12700" cap="flat" cmpd="sng" algn="ctr">
                      <a:solidFill>
                        <a:srgbClr val="5B9BD5"/>
                      </a:solidFill>
                      <a:prstDash val="solid"/>
                      <a:round/>
                      <a:headEnd type="none" w="med" len="med"/>
                      <a:tailEnd type="none" w="med" len="med"/>
                    </a:lnT>
                    <a:lnB w="12700" cmpd="sng">
                      <a:solidFill>
                        <a:srgbClr val="5B9BD5"/>
                      </a:solidFill>
                    </a:lnB>
                    <a:lnTlToBr w="12700" cmpd="sng">
                      <a:noFill/>
                      <a:prstDash val="solid"/>
                    </a:lnTlToBr>
                    <a:lnBlToTr w="12700" cmpd="sng">
                      <a:noFill/>
                      <a:prstDash val="solid"/>
                    </a:lnBlToTr>
                    <a:solidFill>
                      <a:srgbClr val="5B9BD5">
                        <a:alpha val="20000"/>
                      </a:srgbClr>
                    </a:solidFill>
                  </a:tcPr>
                </a:tc>
              </a:tr>
            </a:tbl>
          </a:graphicData>
        </a:graphic>
      </p:graphicFrame>
      <p:sp>
        <p:nvSpPr>
          <p:cNvPr id="4" name="ZoneTexte 3"/>
          <p:cNvSpPr txBox="1"/>
          <p:nvPr/>
        </p:nvSpPr>
        <p:spPr>
          <a:xfrm>
            <a:off x="4729296" y="1902432"/>
            <a:ext cx="3024336" cy="400110"/>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تكلفة انتاج الوحدات المباعة</a:t>
            </a:r>
          </a:p>
        </p:txBody>
      </p:sp>
      <p:sp>
        <p:nvSpPr>
          <p:cNvPr id="5" name="ZoneTexte 4"/>
          <p:cNvSpPr txBox="1"/>
          <p:nvPr/>
        </p:nvSpPr>
        <p:spPr>
          <a:xfrm>
            <a:off x="2627784" y="2622512"/>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1525000</a:t>
            </a:r>
            <a:endParaRPr kumimoji="0" lang="ar-DZ" sz="2400" b="0" i="0" u="none" strike="noStrike" kern="0" cap="none" spc="0" normalizeH="0" baseline="0" noProof="0" dirty="0">
              <a:ln>
                <a:noFill/>
              </a:ln>
              <a:solidFill>
                <a:prstClr val="black"/>
              </a:solidFill>
              <a:effectLst/>
              <a:uLnTx/>
              <a:uFillTx/>
            </a:endParaRPr>
          </a:p>
        </p:txBody>
      </p:sp>
      <p:sp>
        <p:nvSpPr>
          <p:cNvPr id="9" name="ZoneTexte 8"/>
          <p:cNvSpPr txBox="1"/>
          <p:nvPr/>
        </p:nvSpPr>
        <p:spPr>
          <a:xfrm>
            <a:off x="2771800" y="3846648"/>
            <a:ext cx="1800200" cy="461665"/>
          </a:xfrm>
          <a:prstGeom prst="rect">
            <a:avLst/>
          </a:prstGeom>
          <a:noFill/>
        </p:spPr>
        <p:txBody>
          <a:bodyPr wrap="square" rtlCol="1">
            <a:spAutoFit/>
          </a:bodyPr>
          <a:lstStyle>
            <a:defPPr>
              <a:defRPr lang="ar-DZ"/>
            </a:defPPr>
            <a:lvl1pPr>
              <a:defRPr sz="2400"/>
            </a:lvl1pPr>
          </a:lstStyle>
          <a:p>
            <a:pPr lvl="0"/>
            <a:r>
              <a:rPr lang="ar-SA" dirty="0">
                <a:ea typeface="Times New Roman"/>
                <a:cs typeface="Simplified Arabic"/>
              </a:rPr>
              <a:t>267000</a:t>
            </a:r>
            <a:endParaRPr kumimoji="0" lang="ar-DZ" sz="2400" b="0" i="0" u="none" strike="noStrike" kern="0" cap="none" spc="0" normalizeH="0" baseline="0" noProof="0" dirty="0">
              <a:ln>
                <a:noFill/>
              </a:ln>
              <a:solidFill>
                <a:prstClr val="black"/>
              </a:solidFill>
              <a:effectLst/>
              <a:uLnTx/>
              <a:uFillTx/>
            </a:endParaRPr>
          </a:p>
        </p:txBody>
      </p:sp>
      <p:sp>
        <p:nvSpPr>
          <p:cNvPr id="10" name="ZoneTexte 9"/>
          <p:cNvSpPr txBox="1"/>
          <p:nvPr/>
        </p:nvSpPr>
        <p:spPr>
          <a:xfrm>
            <a:off x="2699792" y="4465103"/>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1892000</a:t>
            </a:r>
            <a:endParaRPr kumimoji="0" lang="ar-DZ" sz="2400" b="0" i="0" u="none" strike="noStrike" kern="0" cap="none" spc="0" normalizeH="0" baseline="0" noProof="0" dirty="0">
              <a:ln>
                <a:noFill/>
              </a:ln>
              <a:solidFill>
                <a:prstClr val="black"/>
              </a:solidFill>
              <a:effectLst/>
              <a:uLnTx/>
              <a:uFillTx/>
            </a:endParaRPr>
          </a:p>
        </p:txBody>
      </p:sp>
      <p:sp>
        <p:nvSpPr>
          <p:cNvPr id="12" name="ZoneTexte 11"/>
          <p:cNvSpPr txBox="1"/>
          <p:nvPr/>
        </p:nvSpPr>
        <p:spPr>
          <a:xfrm>
            <a:off x="5148064" y="4475556"/>
            <a:ext cx="2448272" cy="523220"/>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2800" b="1" i="0" u="none" strike="noStrike" kern="0" cap="none" spc="0" normalizeH="0" baseline="0" noProof="0" dirty="0" smtClean="0">
                <a:ln>
                  <a:noFill/>
                </a:ln>
                <a:solidFill>
                  <a:srgbClr val="FF0000"/>
                </a:solidFill>
                <a:effectLst/>
                <a:uLnTx/>
                <a:uFillTx/>
              </a:rPr>
              <a:t>سعر </a:t>
            </a:r>
            <a:r>
              <a:rPr kumimoji="0" lang="ar-DZ" sz="2800" b="1" i="0" u="none" strike="noStrike" kern="0" cap="none" spc="0" normalizeH="0" baseline="0" noProof="0" dirty="0" smtClean="0">
                <a:ln>
                  <a:noFill/>
                </a:ln>
                <a:solidFill>
                  <a:srgbClr val="FF0000"/>
                </a:solidFill>
                <a:effectLst/>
                <a:uLnTx/>
                <a:uFillTx/>
              </a:rPr>
              <a:t>التكلفة </a:t>
            </a:r>
            <a:endParaRPr kumimoji="0" lang="ar-DZ" sz="2800" b="1" i="0" u="none" strike="noStrike" kern="0" cap="none" spc="0" normalizeH="0" baseline="0" noProof="0" dirty="0" smtClean="0">
              <a:ln>
                <a:noFill/>
              </a:ln>
              <a:solidFill>
                <a:srgbClr val="FF0000"/>
              </a:solidFill>
              <a:effectLst/>
              <a:uLnTx/>
              <a:uFillTx/>
            </a:endParaRPr>
          </a:p>
        </p:txBody>
      </p:sp>
      <p:sp>
        <p:nvSpPr>
          <p:cNvPr id="13" name="ZoneTexte 12"/>
          <p:cNvSpPr txBox="1"/>
          <p:nvPr/>
        </p:nvSpPr>
        <p:spPr>
          <a:xfrm>
            <a:off x="4932040" y="1320876"/>
            <a:ext cx="2448272"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1" i="0" u="none" strike="noStrike" kern="0" cap="none" spc="0" normalizeH="0" baseline="0" noProof="0" dirty="0" smtClean="0">
                <a:ln>
                  <a:noFill/>
                </a:ln>
                <a:solidFill>
                  <a:srgbClr val="00B050"/>
                </a:solidFill>
                <a:effectLst/>
                <a:uLnTx/>
                <a:uFillTx/>
              </a:rPr>
              <a:t>البيان</a:t>
            </a:r>
            <a:endParaRPr kumimoji="0" lang="ar-DZ" sz="2000" b="1" i="0" u="none" strike="noStrike" kern="0" cap="none" spc="0" normalizeH="0" baseline="0" noProof="0" dirty="0" smtClean="0">
              <a:ln>
                <a:noFill/>
              </a:ln>
              <a:solidFill>
                <a:srgbClr val="FF0000"/>
              </a:solidFill>
              <a:effectLst/>
              <a:uLnTx/>
              <a:uFillTx/>
            </a:endParaRPr>
          </a:p>
        </p:txBody>
      </p:sp>
      <p:sp>
        <p:nvSpPr>
          <p:cNvPr id="15" name="ZoneTexte 14"/>
          <p:cNvSpPr txBox="1"/>
          <p:nvPr/>
        </p:nvSpPr>
        <p:spPr>
          <a:xfrm>
            <a:off x="2411760" y="1264812"/>
            <a:ext cx="2448272" cy="584775"/>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3200" b="1" i="0" u="none" strike="noStrike" kern="0" cap="none" spc="0" normalizeH="0" baseline="0" noProof="0" dirty="0" smtClean="0">
                <a:ln>
                  <a:noFill/>
                </a:ln>
                <a:solidFill>
                  <a:srgbClr val="00B050"/>
                </a:solidFill>
                <a:effectLst/>
                <a:uLnTx/>
                <a:uFillTx/>
              </a:rPr>
              <a:t>X</a:t>
            </a:r>
            <a:endParaRPr kumimoji="0" lang="ar-DZ" sz="2800" b="1" i="0" u="none" strike="noStrike" kern="0" cap="none" spc="0" normalizeH="0" baseline="0" noProof="0" dirty="0" smtClean="0">
              <a:ln>
                <a:noFill/>
              </a:ln>
              <a:solidFill>
                <a:srgbClr val="FF0000"/>
              </a:solidFill>
              <a:effectLst/>
              <a:uLnTx/>
              <a:uFillTx/>
            </a:endParaRPr>
          </a:p>
        </p:txBody>
      </p:sp>
      <p:sp>
        <p:nvSpPr>
          <p:cNvPr id="16" name="ZoneTexte 15"/>
          <p:cNvSpPr txBox="1"/>
          <p:nvPr/>
        </p:nvSpPr>
        <p:spPr>
          <a:xfrm>
            <a:off x="5058054" y="2622511"/>
            <a:ext cx="2448272" cy="400110"/>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12500*122</a:t>
            </a:r>
          </a:p>
        </p:txBody>
      </p:sp>
      <p:sp>
        <p:nvSpPr>
          <p:cNvPr id="18" name="ZoneTexte 17"/>
          <p:cNvSpPr txBox="1"/>
          <p:nvPr/>
        </p:nvSpPr>
        <p:spPr>
          <a:xfrm>
            <a:off x="4644008" y="3846648"/>
            <a:ext cx="3024336" cy="400110"/>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مصاريف التوزيع غير المباشرة</a:t>
            </a:r>
          </a:p>
        </p:txBody>
      </p:sp>
      <p:sp>
        <p:nvSpPr>
          <p:cNvPr id="19" name="ZoneTexte 18"/>
          <p:cNvSpPr txBox="1"/>
          <p:nvPr/>
        </p:nvSpPr>
        <p:spPr>
          <a:xfrm>
            <a:off x="4847064" y="3230514"/>
            <a:ext cx="2821280" cy="400110"/>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مصاريف التوزيع المباشرة</a:t>
            </a:r>
          </a:p>
        </p:txBody>
      </p:sp>
      <p:sp>
        <p:nvSpPr>
          <p:cNvPr id="20" name="ZoneTexte 19"/>
          <p:cNvSpPr txBox="1"/>
          <p:nvPr/>
        </p:nvSpPr>
        <p:spPr>
          <a:xfrm>
            <a:off x="2627784" y="3198576"/>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100000</a:t>
            </a:r>
            <a:endParaRPr kumimoji="0" lang="ar-DZ" sz="24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xmlns="" val="543486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right)">
                                      <p:cBhvr>
                                        <p:cTn id="7" dur="2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right)">
                                      <p:cBhvr>
                                        <p:cTn id="12" dur="2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right)">
                                      <p:cBhvr>
                                        <p:cTn id="17" dur="2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right)">
                                      <p:cBhvr>
                                        <p:cTn id="22" dur="2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left)">
                                      <p:cBhvr>
                                        <p:cTn id="27" dur="2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wipe(right)">
                                      <p:cBhvr>
                                        <p:cTn id="32" dur="2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left)">
                                      <p:cBhvr>
                                        <p:cTn id="37" dur="2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ipe(right)">
                                      <p:cBhvr>
                                        <p:cTn id="42" dur="2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left)">
                                      <p:cBhvr>
                                        <p:cTn id="47" dur="2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wipe(right)">
                                      <p:cBhvr>
                                        <p:cTn id="52" dur="2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wipe(left)">
                                      <p:cBhvr>
                                        <p:cTn id="57" dur="2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9" grpId="0"/>
      <p:bldP spid="10" grpId="0"/>
      <p:bldP spid="12" grpId="0"/>
      <p:bldP spid="13" grpId="0"/>
      <p:bldP spid="15" grpId="0"/>
      <p:bldP spid="16" grpId="0"/>
      <p:bldP spid="18" grpId="0"/>
      <p:bldP spid="19" grpId="0"/>
      <p:bldP spid="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259632" y="2507412"/>
            <a:ext cx="7344816" cy="1569660"/>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4800" b="1" i="0" u="none" strike="noStrike" kern="0" cap="none" spc="0" normalizeH="0" baseline="0" noProof="0" dirty="0" smtClean="0">
                <a:ln>
                  <a:noFill/>
                </a:ln>
                <a:solidFill>
                  <a:srgbClr val="FF0000"/>
                </a:solidFill>
                <a:effectLst/>
                <a:uLnTx/>
                <a:uFillTx/>
              </a:rPr>
              <a:t>النتيجة التحليلية = رقم الأعمال – سعر التكلفة</a:t>
            </a:r>
          </a:p>
        </p:txBody>
      </p:sp>
    </p:spTree>
    <p:extLst>
      <p:ext uri="{BB962C8B-B14F-4D97-AF65-F5344CB8AC3E}">
        <p14:creationId xmlns:p14="http://schemas.microsoft.com/office/powerpoint/2010/main" xmlns="" val="245391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2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3902258015"/>
              </p:ext>
            </p:extLst>
          </p:nvPr>
        </p:nvGraphicFramePr>
        <p:xfrm>
          <a:off x="2354968" y="1692099"/>
          <a:ext cx="5182328" cy="2505876"/>
        </p:xfrm>
        <a:graphic>
          <a:graphicData uri="http://schemas.openxmlformats.org/drawingml/2006/table">
            <a:tbl>
              <a:tblPr rtl="1" firstRow="1" bandRow="1"/>
              <a:tblGrid>
                <a:gridCol w="2770459"/>
                <a:gridCol w="2411869"/>
              </a:tblGrid>
              <a:tr h="626469">
                <a:tc>
                  <a:txBody>
                    <a:bodyPr/>
                    <a:lstStyle>
                      <a:lvl1pPr marL="0" algn="r" defTabSz="914400" rtl="1" eaLnBrk="1" latinLnBrk="0" hangingPunct="1">
                        <a:defRPr sz="1800" b="1" kern="1200">
                          <a:solidFill>
                            <a:schemeClr val="tx1"/>
                          </a:solidFill>
                          <a:latin typeface="Calibri" panose="020F0502020204030204"/>
                        </a:defRPr>
                      </a:lvl1pPr>
                      <a:lvl2pPr marL="457200" algn="r" defTabSz="914400" rtl="1" eaLnBrk="1" latinLnBrk="0" hangingPunct="1">
                        <a:defRPr sz="1800" b="1" kern="1200">
                          <a:solidFill>
                            <a:schemeClr val="tx1"/>
                          </a:solidFill>
                          <a:latin typeface="Calibri" panose="020F0502020204030204"/>
                        </a:defRPr>
                      </a:lvl2pPr>
                      <a:lvl3pPr marL="914400" algn="r" defTabSz="914400" rtl="1" eaLnBrk="1" latinLnBrk="0" hangingPunct="1">
                        <a:defRPr sz="1800" b="1" kern="1200">
                          <a:solidFill>
                            <a:schemeClr val="tx1"/>
                          </a:solidFill>
                          <a:latin typeface="Calibri" panose="020F0502020204030204"/>
                        </a:defRPr>
                      </a:lvl3pPr>
                      <a:lvl4pPr marL="1371600" algn="r" defTabSz="914400" rtl="1" eaLnBrk="1" latinLnBrk="0" hangingPunct="1">
                        <a:defRPr sz="1800" b="1" kern="1200">
                          <a:solidFill>
                            <a:schemeClr val="tx1"/>
                          </a:solidFill>
                          <a:latin typeface="Calibri" panose="020F0502020204030204"/>
                        </a:defRPr>
                      </a:lvl4pPr>
                      <a:lvl5pPr marL="1828800" algn="r" defTabSz="914400" rtl="1" eaLnBrk="1" latinLnBrk="0" hangingPunct="1">
                        <a:defRPr sz="1800" b="1" kern="1200">
                          <a:solidFill>
                            <a:schemeClr val="tx1"/>
                          </a:solidFill>
                          <a:latin typeface="Calibri" panose="020F0502020204030204"/>
                        </a:defRPr>
                      </a:lvl5pPr>
                      <a:lvl6pPr marL="2286000" algn="r" defTabSz="914400" rtl="1" eaLnBrk="1" latinLnBrk="0" hangingPunct="1">
                        <a:defRPr sz="1800" b="1" kern="1200">
                          <a:solidFill>
                            <a:schemeClr val="tx1"/>
                          </a:solidFill>
                          <a:latin typeface="Calibri" panose="020F0502020204030204"/>
                        </a:defRPr>
                      </a:lvl6pPr>
                      <a:lvl7pPr marL="2743200" algn="r" defTabSz="914400" rtl="1" eaLnBrk="1" latinLnBrk="0" hangingPunct="1">
                        <a:defRPr sz="1800" b="1" kern="1200">
                          <a:solidFill>
                            <a:schemeClr val="tx1"/>
                          </a:solidFill>
                          <a:latin typeface="Calibri" panose="020F0502020204030204"/>
                        </a:defRPr>
                      </a:lvl7pPr>
                      <a:lvl8pPr marL="3200400" algn="r" defTabSz="914400" rtl="1" eaLnBrk="1" latinLnBrk="0" hangingPunct="1">
                        <a:defRPr sz="1800" b="1" kern="1200">
                          <a:solidFill>
                            <a:schemeClr val="tx1"/>
                          </a:solidFill>
                          <a:latin typeface="Calibri" panose="020F0502020204030204"/>
                        </a:defRPr>
                      </a:lvl8pPr>
                      <a:lvl9pPr marL="3657600" algn="r" defTabSz="914400" rtl="1" eaLnBrk="1" latinLnBrk="0" hangingPunct="1">
                        <a:defRPr sz="1800" b="1" kern="1200">
                          <a:solidFill>
                            <a:schemeClr val="tx1"/>
                          </a:solidFill>
                          <a:latin typeface="Calibri" panose="020F0502020204030204"/>
                        </a:defRPr>
                      </a:lvl9pPr>
                    </a:lstStyle>
                    <a:p>
                      <a:pPr algn="ctr" rtl="1"/>
                      <a:endParaRPr lang="ar-DZ" dirty="0"/>
                    </a:p>
                  </a:txBody>
                  <a:tcPr>
                    <a:lnL w="12700" cmpd="sng">
                      <a:solidFill>
                        <a:srgbClr val="5B9BD5"/>
                      </a:solidFill>
                    </a:lnL>
                    <a:lnR w="12700" cmpd="sng">
                      <a:solidFill>
                        <a:srgbClr val="5B9BD5"/>
                      </a:solidFill>
                    </a:lnR>
                    <a:lnT w="12700" cmpd="sng">
                      <a:solidFill>
                        <a:srgbClr val="5B9BD5"/>
                      </a:solidFill>
                    </a:lnT>
                    <a:lnB w="25400" cmpd="sng">
                      <a:solidFill>
                        <a:srgbClr val="5B9BD5"/>
                      </a:solidFill>
                    </a:lnB>
                    <a:lnTlToBr w="12700" cmpd="sng">
                      <a:noFill/>
                      <a:prstDash val="solid"/>
                    </a:lnTlToBr>
                    <a:lnBlToTr w="12700" cmpd="sng">
                      <a:noFill/>
                      <a:prstDash val="solid"/>
                    </a:lnBlToTr>
                    <a:noFill/>
                  </a:tcPr>
                </a:tc>
                <a:tc>
                  <a:txBody>
                    <a:bodyPr/>
                    <a:lstStyle>
                      <a:lvl1pPr marL="0" algn="r" defTabSz="914400" rtl="1" eaLnBrk="1" latinLnBrk="0" hangingPunct="1">
                        <a:defRPr sz="1800" b="1" kern="1200">
                          <a:solidFill>
                            <a:schemeClr val="tx1"/>
                          </a:solidFill>
                          <a:latin typeface="Calibri" panose="020F0502020204030204"/>
                        </a:defRPr>
                      </a:lvl1pPr>
                      <a:lvl2pPr marL="457200" algn="r" defTabSz="914400" rtl="1" eaLnBrk="1" latinLnBrk="0" hangingPunct="1">
                        <a:defRPr sz="1800" b="1" kern="1200">
                          <a:solidFill>
                            <a:schemeClr val="tx1"/>
                          </a:solidFill>
                          <a:latin typeface="Calibri" panose="020F0502020204030204"/>
                        </a:defRPr>
                      </a:lvl2pPr>
                      <a:lvl3pPr marL="914400" algn="r" defTabSz="914400" rtl="1" eaLnBrk="1" latinLnBrk="0" hangingPunct="1">
                        <a:defRPr sz="1800" b="1" kern="1200">
                          <a:solidFill>
                            <a:schemeClr val="tx1"/>
                          </a:solidFill>
                          <a:latin typeface="Calibri" panose="020F0502020204030204"/>
                        </a:defRPr>
                      </a:lvl3pPr>
                      <a:lvl4pPr marL="1371600" algn="r" defTabSz="914400" rtl="1" eaLnBrk="1" latinLnBrk="0" hangingPunct="1">
                        <a:defRPr sz="1800" b="1" kern="1200">
                          <a:solidFill>
                            <a:schemeClr val="tx1"/>
                          </a:solidFill>
                          <a:latin typeface="Calibri" panose="020F0502020204030204"/>
                        </a:defRPr>
                      </a:lvl4pPr>
                      <a:lvl5pPr marL="1828800" algn="r" defTabSz="914400" rtl="1" eaLnBrk="1" latinLnBrk="0" hangingPunct="1">
                        <a:defRPr sz="1800" b="1" kern="1200">
                          <a:solidFill>
                            <a:schemeClr val="tx1"/>
                          </a:solidFill>
                          <a:latin typeface="Calibri" panose="020F0502020204030204"/>
                        </a:defRPr>
                      </a:lvl5pPr>
                      <a:lvl6pPr marL="2286000" algn="r" defTabSz="914400" rtl="1" eaLnBrk="1" latinLnBrk="0" hangingPunct="1">
                        <a:defRPr sz="1800" b="1" kern="1200">
                          <a:solidFill>
                            <a:schemeClr val="tx1"/>
                          </a:solidFill>
                          <a:latin typeface="Calibri" panose="020F0502020204030204"/>
                        </a:defRPr>
                      </a:lvl6pPr>
                      <a:lvl7pPr marL="2743200" algn="r" defTabSz="914400" rtl="1" eaLnBrk="1" latinLnBrk="0" hangingPunct="1">
                        <a:defRPr sz="1800" b="1" kern="1200">
                          <a:solidFill>
                            <a:schemeClr val="tx1"/>
                          </a:solidFill>
                          <a:latin typeface="Calibri" panose="020F0502020204030204"/>
                        </a:defRPr>
                      </a:lvl7pPr>
                      <a:lvl8pPr marL="3200400" algn="r" defTabSz="914400" rtl="1" eaLnBrk="1" latinLnBrk="0" hangingPunct="1">
                        <a:defRPr sz="1800" b="1" kern="1200">
                          <a:solidFill>
                            <a:schemeClr val="tx1"/>
                          </a:solidFill>
                          <a:latin typeface="Calibri" panose="020F0502020204030204"/>
                        </a:defRPr>
                      </a:lvl8pPr>
                      <a:lvl9pPr marL="3657600" algn="r" defTabSz="914400" rtl="1" eaLnBrk="1" latinLnBrk="0" hangingPunct="1">
                        <a:defRPr sz="1800" b="1" kern="1200">
                          <a:solidFill>
                            <a:schemeClr val="tx1"/>
                          </a:solidFill>
                          <a:latin typeface="Calibri" panose="020F0502020204030204"/>
                        </a:defRPr>
                      </a:lvl9pPr>
                    </a:lstStyle>
                    <a:p>
                      <a:pPr algn="ctr" rtl="1"/>
                      <a:endParaRPr lang="ar-DZ"/>
                    </a:p>
                  </a:txBody>
                  <a:tcPr>
                    <a:lnL w="12700" cmpd="sng">
                      <a:solidFill>
                        <a:srgbClr val="5B9BD5"/>
                      </a:solidFill>
                    </a:lnL>
                    <a:lnR w="12700" cmpd="sng">
                      <a:solidFill>
                        <a:srgbClr val="5B9BD5"/>
                      </a:solidFill>
                    </a:lnR>
                    <a:lnT w="12700" cmpd="sng">
                      <a:solidFill>
                        <a:srgbClr val="5B9BD5"/>
                      </a:solidFill>
                    </a:lnT>
                    <a:lnB w="25400" cmpd="sng">
                      <a:solidFill>
                        <a:srgbClr val="5B9BD5"/>
                      </a:solidFill>
                    </a:lnB>
                    <a:lnTlToBr w="12700" cmpd="sng">
                      <a:noFill/>
                      <a:prstDash val="solid"/>
                    </a:lnTlToBr>
                    <a:lnBlToTr w="12700" cmpd="sng">
                      <a:noFill/>
                      <a:prstDash val="solid"/>
                    </a:lnBlToTr>
                    <a:noFill/>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lnL w="12700" cmpd="sng">
                      <a:solidFill>
                        <a:srgbClr val="5B9BD5"/>
                      </a:solidFill>
                    </a:lnL>
                    <a:lnR w="12700" cmpd="sng">
                      <a:solidFill>
                        <a:srgbClr val="5B9BD5"/>
                      </a:solidFill>
                    </a:lnR>
                    <a:lnT w="25400" cmpd="sng">
                      <a:solidFill>
                        <a:srgbClr val="5B9BD5"/>
                      </a:solidFill>
                    </a:lnT>
                    <a:lnB w="12700" cmpd="sng">
                      <a:solidFill>
                        <a:srgbClr val="5B9BD5"/>
                      </a:solidFill>
                    </a:lnB>
                    <a:lnTlToBr w="12700" cmpd="sng">
                      <a:noFill/>
                      <a:prstDash val="solid"/>
                    </a:lnTlToBr>
                    <a:lnBlToTr w="12700" cmpd="sng">
                      <a:noFill/>
                      <a:prstDash val="solid"/>
                    </a:lnBlToTr>
                    <a:solidFill>
                      <a:srgbClr val="5B9BD5">
                        <a:alpha val="20000"/>
                      </a:srgbClr>
                    </a:solidFill>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lnL w="12700" cmpd="sng">
                      <a:solidFill>
                        <a:srgbClr val="5B9BD5"/>
                      </a:solidFill>
                    </a:lnL>
                    <a:lnR w="12700" cmpd="sng">
                      <a:solidFill>
                        <a:srgbClr val="5B9BD5"/>
                      </a:solidFill>
                    </a:lnR>
                    <a:lnT w="25400" cmpd="sng">
                      <a:solidFill>
                        <a:srgbClr val="5B9BD5"/>
                      </a:solidFill>
                    </a:lnT>
                    <a:lnB w="12700" cmpd="sng">
                      <a:solidFill>
                        <a:srgbClr val="5B9BD5"/>
                      </a:solidFill>
                    </a:lnB>
                    <a:lnTlToBr w="12700" cmpd="sng">
                      <a:noFill/>
                      <a:prstDash val="solid"/>
                    </a:lnTlToBr>
                    <a:lnBlToTr w="12700" cmpd="sng">
                      <a:noFill/>
                      <a:prstDash val="solid"/>
                    </a:lnBlToTr>
                    <a:solidFill>
                      <a:srgbClr val="5B9BD5">
                        <a:alpha val="20000"/>
                      </a:srgbClr>
                    </a:solidFill>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lnL w="12700" cmpd="sng">
                      <a:solidFill>
                        <a:srgbClr val="5B9BD5"/>
                      </a:solid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lnL w="12700" cap="flat" cmpd="sng" algn="ctr">
                      <a:solidFill>
                        <a:srgbClr val="5B9BD5"/>
                      </a:solidFill>
                      <a:prstDash val="solid"/>
                      <a:round/>
                      <a:headEnd type="none" w="med" len="med"/>
                      <a:tailEnd type="none" w="med" len="med"/>
                    </a:lnL>
                    <a:lnR w="12700" cmpd="sng">
                      <a:solidFill>
                        <a:srgbClr val="5B9BD5"/>
                      </a:solidFill>
                    </a:lnR>
                    <a:lnT w="12700" cap="flat" cmpd="sng" algn="ctr">
                      <a:solidFill>
                        <a:srgbClr val="5B9BD5"/>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lnL w="12700" cmpd="sng">
                      <a:solidFill>
                        <a:srgbClr val="5B9BD5"/>
                      </a:solidFill>
                    </a:lnL>
                    <a:lnR w="12700" cmpd="sng">
                      <a:solidFill>
                        <a:srgbClr val="5B9BD5"/>
                      </a:solidFill>
                    </a:lnR>
                    <a:lnT w="12700" cap="flat" cmpd="sng" algn="ctr">
                      <a:solidFill>
                        <a:sysClr val="windowText" lastClr="000000"/>
                      </a:solidFill>
                      <a:prstDash val="solid"/>
                      <a:round/>
                      <a:headEnd type="none" w="med" len="med"/>
                      <a:tailEnd type="none" w="med" len="med"/>
                    </a:lnT>
                    <a:lnB w="12700" cmpd="sng">
                      <a:solidFill>
                        <a:srgbClr val="5B9BD5"/>
                      </a:solidFill>
                    </a:lnB>
                    <a:lnTlToBr w="12700" cmpd="sng">
                      <a:noFill/>
                      <a:prstDash val="solid"/>
                    </a:lnTlToBr>
                    <a:lnBlToTr w="12700" cmpd="sng">
                      <a:noFill/>
                      <a:prstDash val="solid"/>
                    </a:lnBlToTr>
                    <a:solidFill>
                      <a:srgbClr val="5B9BD5">
                        <a:alpha val="20000"/>
                      </a:srgbClr>
                    </a:solidFill>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lnL w="12700" cmpd="sng">
                      <a:solidFill>
                        <a:srgbClr val="5B9BD5"/>
                      </a:solidFill>
                    </a:lnL>
                    <a:lnR w="12700" cmpd="sng">
                      <a:solidFill>
                        <a:srgbClr val="5B9BD5"/>
                      </a:solidFill>
                    </a:lnR>
                    <a:lnT w="12700" cap="flat" cmpd="sng" algn="ctr">
                      <a:solidFill>
                        <a:sysClr val="windowText" lastClr="000000"/>
                      </a:solidFill>
                      <a:prstDash val="solid"/>
                      <a:round/>
                      <a:headEnd type="none" w="med" len="med"/>
                      <a:tailEnd type="none" w="med" len="med"/>
                    </a:lnT>
                    <a:lnB w="12700" cmpd="sng">
                      <a:solidFill>
                        <a:srgbClr val="5B9BD5"/>
                      </a:solidFill>
                    </a:lnB>
                    <a:lnTlToBr w="12700" cmpd="sng">
                      <a:noFill/>
                      <a:prstDash val="solid"/>
                    </a:lnTlToBr>
                    <a:lnBlToTr w="12700" cmpd="sng">
                      <a:noFill/>
                      <a:prstDash val="solid"/>
                    </a:lnBlToTr>
                    <a:solidFill>
                      <a:srgbClr val="5B9BD5">
                        <a:alpha val="20000"/>
                      </a:srgbClr>
                    </a:solidFill>
                  </a:tcPr>
                </a:tc>
              </a:tr>
            </a:tbl>
          </a:graphicData>
        </a:graphic>
      </p:graphicFrame>
      <p:sp>
        <p:nvSpPr>
          <p:cNvPr id="4" name="ZoneTexte 3"/>
          <p:cNvSpPr txBox="1"/>
          <p:nvPr/>
        </p:nvSpPr>
        <p:spPr>
          <a:xfrm>
            <a:off x="4800992" y="2412177"/>
            <a:ext cx="3024336" cy="523220"/>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ar-DZ" sz="2800" b="1" kern="0" dirty="0">
                <a:solidFill>
                  <a:srgbClr val="FF0000"/>
                </a:solidFill>
              </a:rPr>
              <a:t>رقم</a:t>
            </a:r>
            <a:r>
              <a:rPr kumimoji="0" lang="ar-DZ" sz="2000" b="1" i="0" u="none" strike="noStrike" kern="0" cap="none" spc="0" normalizeH="0" baseline="0" noProof="0" dirty="0" smtClean="0">
                <a:ln>
                  <a:noFill/>
                </a:ln>
                <a:solidFill>
                  <a:srgbClr val="FF0000"/>
                </a:solidFill>
                <a:effectLst/>
                <a:uLnTx/>
                <a:uFillTx/>
              </a:rPr>
              <a:t> </a:t>
            </a:r>
            <a:r>
              <a:rPr lang="ar-DZ" sz="2800" b="1" kern="0" dirty="0">
                <a:solidFill>
                  <a:srgbClr val="FF0000"/>
                </a:solidFill>
              </a:rPr>
              <a:t>الأعمال</a:t>
            </a:r>
          </a:p>
        </p:txBody>
      </p:sp>
      <p:sp>
        <p:nvSpPr>
          <p:cNvPr id="5" name="ZoneTexte 4"/>
          <p:cNvSpPr txBox="1"/>
          <p:nvPr/>
        </p:nvSpPr>
        <p:spPr>
          <a:xfrm>
            <a:off x="2352720" y="2412177"/>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2000000</a:t>
            </a:r>
            <a:endParaRPr kumimoji="0" lang="ar-DZ" sz="2400" b="0" i="0" u="none" strike="noStrike" kern="0" cap="none" spc="0" normalizeH="0" baseline="0" noProof="0" dirty="0">
              <a:ln>
                <a:noFill/>
              </a:ln>
              <a:solidFill>
                <a:prstClr val="black"/>
              </a:solidFill>
              <a:effectLst/>
              <a:uLnTx/>
              <a:uFillTx/>
            </a:endParaRPr>
          </a:p>
        </p:txBody>
      </p:sp>
      <p:sp>
        <p:nvSpPr>
          <p:cNvPr id="7" name="ZoneTexte 6"/>
          <p:cNvSpPr txBox="1"/>
          <p:nvPr/>
        </p:nvSpPr>
        <p:spPr>
          <a:xfrm>
            <a:off x="5161032" y="3648770"/>
            <a:ext cx="2088232"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srgbClr val="00B0F0"/>
                </a:solidFill>
                <a:effectLst/>
                <a:uLnTx/>
                <a:uFillTx/>
              </a:rPr>
              <a:t>النتيجة التحليلية</a:t>
            </a:r>
          </a:p>
        </p:txBody>
      </p:sp>
      <p:sp>
        <p:nvSpPr>
          <p:cNvPr id="9" name="ZoneTexte 8"/>
          <p:cNvSpPr txBox="1"/>
          <p:nvPr/>
        </p:nvSpPr>
        <p:spPr>
          <a:xfrm>
            <a:off x="2712760" y="2988241"/>
            <a:ext cx="1800200" cy="461665"/>
          </a:xfrm>
          <a:prstGeom prst="rect">
            <a:avLst/>
          </a:prstGeom>
          <a:noFill/>
        </p:spPr>
        <p:txBody>
          <a:bodyPr wrap="square" rtlCol="1">
            <a:spAutoFit/>
          </a:bodyPr>
          <a:lstStyle>
            <a:defPPr>
              <a:defRPr lang="ar-DZ"/>
            </a:defPPr>
            <a:lvl1pPr>
              <a:defRPr sz="2400"/>
            </a:lvl1pPr>
          </a:lstStyle>
          <a:p>
            <a:pPr lvl="0"/>
            <a:r>
              <a:rPr kumimoji="0" lang="ar-DZ" sz="2400" b="0" i="0" u="none" strike="noStrike" kern="0" cap="none" spc="0" normalizeH="0" baseline="0" noProof="0" dirty="0" err="1" smtClean="0">
                <a:ln>
                  <a:noFill/>
                </a:ln>
                <a:solidFill>
                  <a:prstClr val="black"/>
                </a:solidFill>
                <a:effectLst/>
                <a:uLnTx/>
                <a:uFillTx/>
              </a:rPr>
              <a:t>(</a:t>
            </a:r>
            <a:r>
              <a:rPr lang="ar-DZ" kern="0" dirty="0" smtClean="0">
                <a:solidFill>
                  <a:prstClr val="black"/>
                </a:solidFill>
              </a:rPr>
              <a:t>1892000</a:t>
            </a:r>
            <a:r>
              <a:rPr kumimoji="0" lang="ar-DZ" sz="2400" b="0" i="0" u="none" strike="noStrike" kern="0" cap="none" spc="0" normalizeH="0" baseline="0" noProof="0" dirty="0" smtClean="0">
                <a:ln>
                  <a:noFill/>
                </a:ln>
                <a:solidFill>
                  <a:prstClr val="black"/>
                </a:solidFill>
                <a:effectLst/>
                <a:uLnTx/>
                <a:uFillTx/>
              </a:rPr>
              <a:t>)</a:t>
            </a:r>
            <a:endParaRPr kumimoji="0" lang="ar-DZ" sz="2400" b="0" i="0" u="none" strike="noStrike" kern="0" cap="none" spc="0" normalizeH="0" baseline="0" noProof="0" dirty="0">
              <a:ln>
                <a:noFill/>
              </a:ln>
              <a:solidFill>
                <a:prstClr val="black"/>
              </a:solidFill>
              <a:effectLst/>
              <a:uLnTx/>
              <a:uFillTx/>
            </a:endParaRPr>
          </a:p>
        </p:txBody>
      </p:sp>
      <p:sp>
        <p:nvSpPr>
          <p:cNvPr id="13" name="ZoneTexte 12"/>
          <p:cNvSpPr txBox="1"/>
          <p:nvPr/>
        </p:nvSpPr>
        <p:spPr>
          <a:xfrm>
            <a:off x="4873000" y="1758613"/>
            <a:ext cx="2448272"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1" i="0" u="none" strike="noStrike" kern="0" cap="none" spc="0" normalizeH="0" baseline="0" noProof="0" dirty="0" smtClean="0">
                <a:ln>
                  <a:noFill/>
                </a:ln>
                <a:solidFill>
                  <a:srgbClr val="00B050"/>
                </a:solidFill>
                <a:effectLst/>
                <a:uLnTx/>
                <a:uFillTx/>
              </a:rPr>
              <a:t>البيان</a:t>
            </a:r>
            <a:endParaRPr kumimoji="0" lang="ar-DZ" sz="2000" b="1" i="0" u="none" strike="noStrike" kern="0" cap="none" spc="0" normalizeH="0" baseline="0" noProof="0" dirty="0" smtClean="0">
              <a:ln>
                <a:noFill/>
              </a:ln>
              <a:solidFill>
                <a:srgbClr val="FF0000"/>
              </a:solidFill>
              <a:effectLst/>
              <a:uLnTx/>
              <a:uFillTx/>
            </a:endParaRPr>
          </a:p>
        </p:txBody>
      </p:sp>
      <p:sp>
        <p:nvSpPr>
          <p:cNvPr id="14" name="ZoneTexte 13"/>
          <p:cNvSpPr txBox="1"/>
          <p:nvPr/>
        </p:nvSpPr>
        <p:spPr>
          <a:xfrm>
            <a:off x="2339752" y="1702549"/>
            <a:ext cx="2448272" cy="584775"/>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3200" b="1" i="0" u="none" strike="noStrike" kern="0" cap="none" spc="0" normalizeH="0" baseline="0" noProof="0" dirty="0" smtClean="0">
                <a:ln>
                  <a:noFill/>
                </a:ln>
                <a:solidFill>
                  <a:srgbClr val="00B050"/>
                </a:solidFill>
                <a:effectLst/>
                <a:uLnTx/>
                <a:uFillTx/>
              </a:rPr>
              <a:t>أ</a:t>
            </a:r>
            <a:endParaRPr kumimoji="0" lang="ar-DZ" sz="2800" b="1" i="0" u="none" strike="noStrike" kern="0" cap="none" spc="0" normalizeH="0" baseline="0" noProof="0" dirty="0" smtClean="0">
              <a:ln>
                <a:noFill/>
              </a:ln>
              <a:solidFill>
                <a:srgbClr val="FF0000"/>
              </a:solidFill>
              <a:effectLst/>
              <a:uLnTx/>
              <a:uFillTx/>
            </a:endParaRPr>
          </a:p>
        </p:txBody>
      </p:sp>
      <p:sp>
        <p:nvSpPr>
          <p:cNvPr id="17" name="ZoneTexte 16"/>
          <p:cNvSpPr txBox="1"/>
          <p:nvPr/>
        </p:nvSpPr>
        <p:spPr>
          <a:xfrm>
            <a:off x="5161032" y="2988241"/>
            <a:ext cx="2376264" cy="523220"/>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2800" b="1" i="0" u="none" strike="noStrike" kern="0" cap="none" spc="0" normalizeH="0" baseline="0" noProof="0" dirty="0" smtClean="0">
                <a:ln>
                  <a:noFill/>
                </a:ln>
                <a:solidFill>
                  <a:srgbClr val="FF0000"/>
                </a:solidFill>
                <a:effectLst/>
                <a:uLnTx/>
                <a:uFillTx/>
              </a:rPr>
              <a:t>سعر التكلفة</a:t>
            </a:r>
          </a:p>
        </p:txBody>
      </p:sp>
      <p:sp>
        <p:nvSpPr>
          <p:cNvPr id="18" name="ZoneTexte 17"/>
          <p:cNvSpPr txBox="1"/>
          <p:nvPr/>
        </p:nvSpPr>
        <p:spPr>
          <a:xfrm>
            <a:off x="2568744" y="3636313"/>
            <a:ext cx="2016224" cy="58477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3200" b="1" i="0" u="none" strike="noStrike" kern="0" cap="none" spc="0" normalizeH="0" baseline="0" noProof="0" dirty="0" smtClean="0">
                <a:ln>
                  <a:noFill/>
                </a:ln>
                <a:solidFill>
                  <a:srgbClr val="FF0000"/>
                </a:solidFill>
                <a:effectLst/>
                <a:uLnTx/>
                <a:uFillTx/>
              </a:rPr>
              <a:t>108000</a:t>
            </a:r>
            <a:endParaRPr kumimoji="0" lang="ar-DZ" sz="3200" b="1" i="0" u="none" strike="noStrike" kern="0" cap="none" spc="0" normalizeH="0" baseline="0" noProof="0" dirty="0">
              <a:ln>
                <a:noFill/>
              </a:ln>
              <a:solidFill>
                <a:srgbClr val="FF0000"/>
              </a:solidFill>
              <a:effectLst/>
              <a:uLnTx/>
              <a:uFillTx/>
            </a:endParaRPr>
          </a:p>
        </p:txBody>
      </p:sp>
    </p:spTree>
    <p:extLst>
      <p:ext uri="{BB962C8B-B14F-4D97-AF65-F5344CB8AC3E}">
        <p14:creationId xmlns:p14="http://schemas.microsoft.com/office/powerpoint/2010/main" xmlns="" val="186135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right)">
                                      <p:cBhvr>
                                        <p:cTn id="7" dur="2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right)">
                                      <p:cBhvr>
                                        <p:cTn id="12" dur="2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right)">
                                      <p:cBhvr>
                                        <p:cTn id="17" dur="2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left)">
                                      <p:cBhvr>
                                        <p:cTn id="22" dur="2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right)">
                                      <p:cBhvr>
                                        <p:cTn id="27" dur="2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left)">
                                      <p:cBhvr>
                                        <p:cTn id="32" dur="2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left)">
                                      <p:cBhvr>
                                        <p:cTn id="37" dur="2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ipe(left)">
                                      <p:cBhvr>
                                        <p:cTn id="42" dur="2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9" grpId="0"/>
      <p:bldP spid="13" grpId="0"/>
      <p:bldP spid="14" grpId="0"/>
      <p:bldP spid="17"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xmlns="" val="89587573"/>
              </p:ext>
            </p:extLst>
          </p:nvPr>
        </p:nvGraphicFramePr>
        <p:xfrm>
          <a:off x="590872" y="5229200"/>
          <a:ext cx="8229600" cy="1402080"/>
        </p:xfrm>
        <a:graphic>
          <a:graphicData uri="http://schemas.openxmlformats.org/drawingml/2006/table">
            <a:tbl>
              <a:tblPr rtl="1" firstRow="1" firstCol="1" lastRow="1" lastCol="1" bandRow="1" bandCol="1"/>
              <a:tblGrid>
                <a:gridCol w="1371600"/>
                <a:gridCol w="1371600"/>
                <a:gridCol w="1371600"/>
                <a:gridCol w="1371600"/>
                <a:gridCol w="1371600"/>
                <a:gridCol w="1371600"/>
              </a:tblGrid>
              <a:tr h="0">
                <a:tc>
                  <a:txBody>
                    <a:bodyPr/>
                    <a:lstStyle/>
                    <a:p>
                      <a:pPr algn="just" rtl="1">
                        <a:lnSpc>
                          <a:spcPct val="115000"/>
                        </a:lnSpc>
                        <a:spcAft>
                          <a:spcPts val="0"/>
                        </a:spcAft>
                      </a:pPr>
                      <a:r>
                        <a:rPr lang="ar-SA" sz="2000" dirty="0">
                          <a:effectLst/>
                          <a:latin typeface="Calibri"/>
                          <a:ea typeface="Times New Roman"/>
                          <a:cs typeface="Simplified Arabic"/>
                        </a:rPr>
                        <a:t>البيان</a:t>
                      </a:r>
                      <a:endParaRPr lang="en-US" sz="18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تموين</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تقطيع</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تركيب</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تكييف</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توزيع</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1">
                        <a:lnSpc>
                          <a:spcPct val="115000"/>
                        </a:lnSpc>
                        <a:spcAft>
                          <a:spcPts val="0"/>
                        </a:spcAft>
                      </a:pPr>
                      <a:r>
                        <a:rPr lang="ar-SA" sz="2000">
                          <a:effectLst/>
                          <a:latin typeface="Calibri"/>
                          <a:ea typeface="Times New Roman"/>
                          <a:cs typeface="Simplified Arabic"/>
                        </a:rPr>
                        <a:t>التوزيع الثانوي</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36000</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36240</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67200</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121200</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267000</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1">
                        <a:lnSpc>
                          <a:spcPct val="115000"/>
                        </a:lnSpc>
                        <a:spcAft>
                          <a:spcPts val="0"/>
                        </a:spcAft>
                      </a:pPr>
                      <a:r>
                        <a:rPr lang="ar-SA" sz="2000">
                          <a:effectLst/>
                          <a:latin typeface="Calibri"/>
                          <a:ea typeface="Times New Roman"/>
                          <a:cs typeface="Simplified Arabic"/>
                        </a:rPr>
                        <a:t>وحدة القياس</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كمية المشتريات</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dirty="0">
                          <a:effectLst/>
                          <a:latin typeface="Calibri"/>
                          <a:ea typeface="Times New Roman"/>
                          <a:cs typeface="Simplified Arabic"/>
                        </a:rPr>
                        <a:t> </a:t>
                      </a:r>
                      <a:endParaRPr lang="en-US" sz="18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 </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a:effectLst/>
                          <a:latin typeface="Calibri"/>
                          <a:ea typeface="Times New Roman"/>
                          <a:cs typeface="Simplified Arabic"/>
                        </a:rPr>
                        <a:t> </a:t>
                      </a:r>
                      <a:endParaRPr lang="en-US" sz="18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000" dirty="0">
                          <a:effectLst/>
                          <a:latin typeface="Calibri"/>
                          <a:ea typeface="Times New Roman"/>
                          <a:cs typeface="Simplified Arabic"/>
                        </a:rPr>
                        <a:t> </a:t>
                      </a:r>
                      <a:endParaRPr lang="en-US" sz="18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179512" y="307972"/>
            <a:ext cx="8640960" cy="470898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ar-SA"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تصنع مؤسسة منتوج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X</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انطلاقا من مادتين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M</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N</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وباستعمال لوازم مختلفة وذلك في ثلاث ورشات. </a:t>
            </a:r>
            <a:endParaRPr kumimoji="0" lang="en-US" altLang="ar-DZ"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لدينا المعلومات التالية حول الثلاثي الرابع من سنة 2004:</a:t>
            </a:r>
            <a:endParaRPr kumimoji="0" lang="en-US" altLang="ar-DZ"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المشتريات:</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المادة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M</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4800 كغ بـ 60دج/كغ. </a:t>
            </a:r>
            <a:r>
              <a:rPr kumimoji="0" lang="en-US"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fr-FR"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المادة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N</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1200 كغ بـ 70دج/كغ. </a:t>
            </a:r>
            <a:endParaRPr kumimoji="0" lang="en-US" altLang="ar-DZ"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مخزون أولي:</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المادة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M</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740كغ بـ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43300</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دج. المادة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N</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180كغ بـ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12300</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دج.  المنتوج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X</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3600 وحدة بـ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446060</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دج.</a:t>
            </a:r>
            <a:endParaRPr kumimoji="0" lang="en-US" altLang="ar-DZ"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إنتاج:</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10000 وحدة باستعمال 4200 كغ من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M</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 1320 كغ من (</a:t>
            </a:r>
            <a:r>
              <a:rPr kumimoji="0" lang="fr-FR"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N</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و304500 دج من اللوازم.</a:t>
            </a:r>
            <a:endParaRPr kumimoji="0" lang="en-US" altLang="ar-DZ"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مصاريف الانتاج المباشرة:</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ورشة التقطيع: 200 ساعة بـ 82.5 دج/ساعة. </a:t>
            </a:r>
            <a:endParaRPr kumimoji="0" lang="en-US" altLang="ar-DZ"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ورشة التركيب: 2100 ساعة بـ 100 دج/ساعة. </a:t>
            </a:r>
            <a:endParaRPr kumimoji="0" lang="en-US" altLang="ar-DZ"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ورشة التكييف: 900 ساعة بـ 95 دج/ساعة.  </a:t>
            </a:r>
            <a:endParaRPr kumimoji="0" lang="en-US" altLang="ar-DZ"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مصاريف التوزيع:</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5% من رقم الأعمال.</a:t>
            </a:r>
            <a:endParaRPr kumimoji="0" lang="en-US" altLang="ar-DZ"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مبيعات الثلاثي:</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12500 منتوجا بـ 160 دج للوحدة.</a:t>
            </a:r>
            <a:endParaRPr kumimoji="0" lang="en-US" altLang="ar-DZ"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ملاحظة: المؤسسة تطبق طريقة التكلفة الوسطية المرجحة لتسعير المخرجات</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endParaRPr kumimoji="0" lang="ar-SA"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defTabSz="914400" rtl="0" eaLnBrk="0" fontAlgn="base" latinLnBrk="0" hangingPunct="0">
              <a:lnSpc>
                <a:spcPct val="100000"/>
              </a:lnSpc>
              <a:spcBef>
                <a:spcPct val="0"/>
              </a:spcBef>
              <a:spcAft>
                <a:spcPct val="0"/>
              </a:spcAft>
              <a:buClrTx/>
              <a:buSzTx/>
              <a:buFontTx/>
              <a:buNone/>
              <a:tabLst/>
            </a:pPr>
            <a:r>
              <a:rPr kumimoji="0" lang="ar-SA"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المطلوب:</a:t>
            </a:r>
            <a:r>
              <a:rPr kumimoji="0" lang="ar-SA" alt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alt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حساب سعر تكلفة المنتوج والنتيجة التحليلية للمؤسسة</a:t>
            </a:r>
            <a:r>
              <a:rPr kumimoji="0" lang="en-US" altLang="ar-DZ" sz="1100" b="0" i="0" u="none" strike="noStrike" cap="none" normalizeH="0" baseline="0" dirty="0" smtClean="0">
                <a:ln>
                  <a:noFill/>
                </a:ln>
                <a:solidFill>
                  <a:schemeClr val="tx1"/>
                </a:solidFill>
                <a:effectLst/>
                <a:latin typeface="Arial" pitchFamily="34" charset="0"/>
                <a:cs typeface="Arial" pitchFamily="34" charset="0"/>
              </a:rPr>
              <a:t> </a:t>
            </a:r>
          </a:p>
          <a:p>
            <a:pPr lvl="0" eaLnBrk="0" fontAlgn="base" hangingPunct="0">
              <a:spcBef>
                <a:spcPct val="0"/>
              </a:spcBef>
              <a:spcAft>
                <a:spcPct val="0"/>
              </a:spcAft>
            </a:pPr>
            <a:r>
              <a:rPr lang="ar-SA" altLang="ar-DZ" sz="2000" b="1" dirty="0">
                <a:solidFill>
                  <a:prstClr val="black"/>
                </a:solidFill>
                <a:latin typeface="Simplified Arabic" pitchFamily="18" charset="-78"/>
                <a:ea typeface="Times New Roman" pitchFamily="18" charset="0"/>
                <a:cs typeface="Simplified Arabic" pitchFamily="18" charset="-78"/>
              </a:rPr>
              <a:t>- جدول المصاريف غير المباشرة</a:t>
            </a:r>
            <a:r>
              <a:rPr lang="ar-SA" altLang="ar-DZ" sz="2000" b="1" dirty="0" smtClean="0">
                <a:solidFill>
                  <a:prstClr val="black"/>
                </a:solidFill>
                <a:latin typeface="Simplified Arabic" pitchFamily="18" charset="-78"/>
                <a:ea typeface="Times New Roman" pitchFamily="18" charset="0"/>
                <a:cs typeface="Simplified Arabic" pitchFamily="18" charset="-78"/>
              </a:rPr>
              <a:t>:</a:t>
            </a:r>
            <a:endParaRPr lang="en-US" altLang="ar-DZ" sz="11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39732248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2530989967"/>
              </p:ext>
            </p:extLst>
          </p:nvPr>
        </p:nvGraphicFramePr>
        <p:xfrm>
          <a:off x="683568" y="1700808"/>
          <a:ext cx="8229600" cy="3528392"/>
        </p:xfrm>
        <a:graphic>
          <a:graphicData uri="http://schemas.openxmlformats.org/drawingml/2006/table">
            <a:tbl>
              <a:tblPr rtl="1" firstRow="1" firstCol="1" lastRow="1" lastCol="1" bandRow="1" bandCol="1"/>
              <a:tblGrid>
                <a:gridCol w="1371600"/>
                <a:gridCol w="1371600"/>
                <a:gridCol w="1371600"/>
                <a:gridCol w="1371600"/>
                <a:gridCol w="1371600"/>
                <a:gridCol w="1371600"/>
              </a:tblGrid>
              <a:tr h="0">
                <a:tc>
                  <a:txBody>
                    <a:bodyPr/>
                    <a:lstStyle/>
                    <a:p>
                      <a:pPr algn="just" rtl="1">
                        <a:lnSpc>
                          <a:spcPct val="115000"/>
                        </a:lnSpc>
                        <a:spcAft>
                          <a:spcPts val="0"/>
                        </a:spcAft>
                      </a:pPr>
                      <a:r>
                        <a:rPr lang="ar-SA" sz="2800" dirty="0">
                          <a:effectLst/>
                          <a:latin typeface="Calibri"/>
                          <a:ea typeface="Times New Roman"/>
                          <a:cs typeface="Simplified Arabic"/>
                        </a:rPr>
                        <a:t>البيان</a:t>
                      </a:r>
                      <a:endParaRPr lang="en-US" sz="24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تموين</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تقطيع</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تركيب</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تكييف</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توزيع</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1">
                        <a:lnSpc>
                          <a:spcPct val="115000"/>
                        </a:lnSpc>
                        <a:spcAft>
                          <a:spcPts val="0"/>
                        </a:spcAft>
                      </a:pPr>
                      <a:r>
                        <a:rPr lang="ar-SA" sz="2800">
                          <a:effectLst/>
                          <a:latin typeface="Calibri"/>
                          <a:ea typeface="Times New Roman"/>
                          <a:cs typeface="Simplified Arabic"/>
                        </a:rPr>
                        <a:t>التوزيع الثانوي</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36000</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36240</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67200</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121200</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267000</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1">
                        <a:lnSpc>
                          <a:spcPct val="115000"/>
                        </a:lnSpc>
                        <a:spcAft>
                          <a:spcPts val="0"/>
                        </a:spcAft>
                      </a:pPr>
                      <a:r>
                        <a:rPr lang="ar-SA" sz="2800" dirty="0">
                          <a:effectLst/>
                          <a:latin typeface="Calibri"/>
                          <a:ea typeface="Times New Roman"/>
                          <a:cs typeface="Simplified Arabic"/>
                        </a:rPr>
                        <a:t>وحدة القياس</a:t>
                      </a:r>
                      <a:endParaRPr lang="en-US" sz="24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en-US" sz="24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a:effectLst/>
                          <a:latin typeface="Calibri"/>
                          <a:ea typeface="Times New Roman"/>
                          <a:cs typeface="Simplified Arabic"/>
                        </a:rPr>
                        <a:t> </a:t>
                      </a: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r>
                        <a:rPr lang="ar-SA" sz="2800" dirty="0">
                          <a:effectLst/>
                          <a:latin typeface="Calibri"/>
                          <a:ea typeface="Times New Roman"/>
                          <a:cs typeface="Simplified Arabic"/>
                        </a:rPr>
                        <a:t> </a:t>
                      </a:r>
                      <a:endParaRPr lang="en-US" sz="24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4752">
                <a:tc>
                  <a:txBody>
                    <a:bodyPr/>
                    <a:lstStyle/>
                    <a:p>
                      <a:pPr algn="just" rtl="1">
                        <a:lnSpc>
                          <a:spcPct val="115000"/>
                        </a:lnSpc>
                        <a:spcAft>
                          <a:spcPts val="0"/>
                        </a:spcAft>
                      </a:pPr>
                      <a:endParaRPr lang="en-US" sz="24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en-US" sz="24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en-US" sz="24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pPr>
                      <a:endParaRPr lang="en-US" sz="24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2"/>
          <p:cNvSpPr/>
          <p:nvPr/>
        </p:nvSpPr>
        <p:spPr>
          <a:xfrm>
            <a:off x="4249492" y="620688"/>
            <a:ext cx="4097597" cy="523220"/>
          </a:xfrm>
          <a:prstGeom prst="rect">
            <a:avLst/>
          </a:prstGeom>
        </p:spPr>
        <p:txBody>
          <a:bodyPr wrap="none">
            <a:spAutoFit/>
          </a:bodyPr>
          <a:lstStyle/>
          <a:p>
            <a:r>
              <a:rPr lang="ar-SA" sz="2800" b="1" dirty="0">
                <a:solidFill>
                  <a:srgbClr val="FF0000"/>
                </a:solidFill>
              </a:rPr>
              <a:t>- جدول المصاريف غير المباشرة:</a:t>
            </a:r>
            <a:endParaRPr lang="ar-DZ" sz="2800" dirty="0">
              <a:solidFill>
                <a:srgbClr val="FF0000"/>
              </a:solidFill>
            </a:endParaRPr>
          </a:p>
        </p:txBody>
      </p:sp>
      <p:sp>
        <p:nvSpPr>
          <p:cNvPr id="4" name="ZoneTexte 3"/>
          <p:cNvSpPr txBox="1"/>
          <p:nvPr/>
        </p:nvSpPr>
        <p:spPr>
          <a:xfrm>
            <a:off x="6298290" y="3212976"/>
            <a:ext cx="1226038" cy="523220"/>
          </a:xfrm>
          <a:prstGeom prst="rect">
            <a:avLst/>
          </a:prstGeom>
          <a:noFill/>
        </p:spPr>
        <p:txBody>
          <a:bodyPr wrap="square" rtlCol="1">
            <a:spAutoFit/>
          </a:bodyPr>
          <a:lstStyle/>
          <a:p>
            <a:r>
              <a:rPr lang="ar-DZ" sz="2800" dirty="0" smtClean="0"/>
              <a:t>6000</a:t>
            </a:r>
            <a:endParaRPr lang="ar-DZ" sz="2800" dirty="0"/>
          </a:p>
        </p:txBody>
      </p:sp>
      <p:sp>
        <p:nvSpPr>
          <p:cNvPr id="5" name="ZoneTexte 4"/>
          <p:cNvSpPr txBox="1"/>
          <p:nvPr/>
        </p:nvSpPr>
        <p:spPr>
          <a:xfrm>
            <a:off x="7524328" y="4149080"/>
            <a:ext cx="1440160" cy="830997"/>
          </a:xfrm>
          <a:prstGeom prst="rect">
            <a:avLst/>
          </a:prstGeom>
          <a:noFill/>
        </p:spPr>
        <p:txBody>
          <a:bodyPr wrap="square" rtlCol="1">
            <a:spAutoFit/>
          </a:bodyPr>
          <a:lstStyle/>
          <a:p>
            <a:r>
              <a:rPr lang="ar-DZ" sz="2400" dirty="0" smtClean="0"/>
              <a:t>نصيب وحدة القياس</a:t>
            </a:r>
            <a:endParaRPr lang="ar-DZ" sz="2400" dirty="0"/>
          </a:p>
        </p:txBody>
      </p:sp>
      <p:sp>
        <p:nvSpPr>
          <p:cNvPr id="6" name="ZoneTexte 5"/>
          <p:cNvSpPr txBox="1"/>
          <p:nvPr/>
        </p:nvSpPr>
        <p:spPr>
          <a:xfrm>
            <a:off x="6228184" y="4149080"/>
            <a:ext cx="1368152" cy="523220"/>
          </a:xfrm>
          <a:prstGeom prst="rect">
            <a:avLst/>
          </a:prstGeom>
          <a:noFill/>
        </p:spPr>
        <p:txBody>
          <a:bodyPr wrap="square" rtlCol="1">
            <a:spAutoFit/>
          </a:bodyPr>
          <a:lstStyle/>
          <a:p>
            <a:pPr algn="ctr"/>
            <a:r>
              <a:rPr lang="ar-DZ" sz="2800" dirty="0" smtClean="0"/>
              <a:t>6</a:t>
            </a:r>
            <a:endParaRPr lang="ar-DZ" sz="2800" dirty="0"/>
          </a:p>
        </p:txBody>
      </p:sp>
    </p:spTree>
    <p:extLst>
      <p:ext uri="{BB962C8B-B14F-4D97-AF65-F5344CB8AC3E}">
        <p14:creationId xmlns:p14="http://schemas.microsoft.com/office/powerpoint/2010/main" xmlns="" val="405314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right)">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259632" y="2101622"/>
            <a:ext cx="7056784" cy="830997"/>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4800" b="1" i="0" u="none" strike="noStrike" kern="0" cap="none" spc="0" normalizeH="0" baseline="0" noProof="0" dirty="0" smtClean="0">
                <a:ln>
                  <a:noFill/>
                </a:ln>
                <a:solidFill>
                  <a:prstClr val="black"/>
                </a:solidFill>
                <a:effectLst/>
                <a:uLnTx/>
                <a:uFillTx/>
              </a:rPr>
              <a:t>تكلفة الشراء= ثمن الشراء +</a:t>
            </a:r>
            <a:endParaRPr kumimoji="0" lang="ar-DZ" sz="4800" b="1" i="0" u="none" strike="noStrike" kern="0" cap="none" spc="0" normalizeH="0" baseline="0" noProof="0" dirty="0">
              <a:ln>
                <a:noFill/>
              </a:ln>
              <a:solidFill>
                <a:prstClr val="black"/>
              </a:solidFill>
              <a:effectLst/>
              <a:uLnTx/>
              <a:uFillTx/>
            </a:endParaRPr>
          </a:p>
        </p:txBody>
      </p:sp>
      <p:sp>
        <p:nvSpPr>
          <p:cNvPr id="3" name="ZoneTexte 2"/>
          <p:cNvSpPr txBox="1"/>
          <p:nvPr/>
        </p:nvSpPr>
        <p:spPr>
          <a:xfrm>
            <a:off x="827584" y="3140968"/>
            <a:ext cx="7056784" cy="830997"/>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4800" b="1" i="0" u="none" strike="noStrike" kern="0" cap="none" spc="0" normalizeH="0" baseline="0" noProof="0" dirty="0">
                <a:ln>
                  <a:noFill/>
                </a:ln>
                <a:solidFill>
                  <a:prstClr val="black"/>
                </a:solidFill>
                <a:effectLst/>
                <a:uLnTx/>
                <a:uFillTx/>
              </a:rPr>
              <a:t>مصاريف الشراء المباشرة+ </a:t>
            </a:r>
            <a:endParaRPr kumimoji="0" lang="ar-DZ" sz="1800" b="0" i="0" u="none" strike="noStrike" kern="0" cap="none" spc="0" normalizeH="0" baseline="0" noProof="0" dirty="0">
              <a:ln>
                <a:noFill/>
              </a:ln>
              <a:solidFill>
                <a:prstClr val="black"/>
              </a:solidFill>
              <a:effectLst/>
              <a:uLnTx/>
              <a:uFillTx/>
            </a:endParaRPr>
          </a:p>
        </p:txBody>
      </p:sp>
      <p:sp>
        <p:nvSpPr>
          <p:cNvPr id="4" name="ZoneTexte 3"/>
          <p:cNvSpPr txBox="1"/>
          <p:nvPr/>
        </p:nvSpPr>
        <p:spPr>
          <a:xfrm>
            <a:off x="827584" y="4293096"/>
            <a:ext cx="7056784" cy="830997"/>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4800" b="1" i="0" u="none" strike="noStrike" kern="0" cap="none" spc="0" normalizeH="0" baseline="0" noProof="0" dirty="0">
                <a:ln>
                  <a:noFill/>
                </a:ln>
                <a:solidFill>
                  <a:prstClr val="black"/>
                </a:solidFill>
                <a:effectLst/>
                <a:uLnTx/>
                <a:uFillTx/>
              </a:rPr>
              <a:t>مصاريف الشراء غير المباشرة </a:t>
            </a:r>
            <a:endParaRPr kumimoji="0" lang="ar-DZ" sz="18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xmlns="" val="1118784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2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right)">
                                      <p:cBhvr>
                                        <p:cTn id="12" dur="2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right)">
                                      <p:cBhvr>
                                        <p:cTn id="17" dur="2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4212891474"/>
              </p:ext>
            </p:extLst>
          </p:nvPr>
        </p:nvGraphicFramePr>
        <p:xfrm>
          <a:off x="929208" y="260650"/>
          <a:ext cx="7819256" cy="6264690"/>
        </p:xfrm>
        <a:graphic>
          <a:graphicData uri="http://schemas.openxmlformats.org/drawingml/2006/table">
            <a:tbl>
              <a:tblPr rtl="1" firstRow="1" bandRow="1">
                <a:tableStyleId>{F2DE63D5-997A-4646-A377-4702673A728D}</a:tableStyleId>
              </a:tblPr>
              <a:tblGrid>
                <a:gridCol w="2770936"/>
                <a:gridCol w="2411392"/>
                <a:gridCol w="2636928"/>
              </a:tblGrid>
              <a:tr h="626469">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ctr" rtl="1"/>
                      <a:r>
                        <a:rPr lang="ar-DZ" dirty="0" smtClean="0"/>
                        <a:t>البيان</a:t>
                      </a:r>
                      <a:endParaRPr lang="ar-DZ" dirty="0"/>
                    </a:p>
                  </a:txBody>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dirty="0"/>
                    </a:p>
                  </a:txBody>
                  <a:tcPr/>
                </a:tc>
              </a:tr>
              <a:tr h="626469">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dirty="0"/>
                    </a:p>
                  </a:txBody>
                  <a:tcPr/>
                </a:tc>
              </a:tr>
              <a:tr h="626469">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dirty="0"/>
                    </a:p>
                  </a:txBody>
                  <a:tcPr/>
                </a:tc>
              </a:tr>
              <a:tr h="626469">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dirty="0"/>
                    </a:p>
                  </a:txBody>
                  <a:tcPr/>
                </a:tc>
              </a:tr>
              <a:tr h="626469">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ctr" rtl="1"/>
                      <a:endParaRPr lang="ar-DZ" dirty="0"/>
                    </a:p>
                  </a:txBody>
                  <a:tcPr/>
                </a:tc>
              </a:tr>
            </a:tbl>
          </a:graphicData>
        </a:graphic>
      </p:graphicFrame>
      <p:sp>
        <p:nvSpPr>
          <p:cNvPr id="3" name="ZoneTexte 2"/>
          <p:cNvSpPr txBox="1"/>
          <p:nvPr/>
        </p:nvSpPr>
        <p:spPr>
          <a:xfrm>
            <a:off x="3923928" y="188640"/>
            <a:ext cx="1368152" cy="584775"/>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3200" b="1" i="0" u="none" strike="noStrike" kern="0" cap="none" spc="0" normalizeH="0" baseline="0" noProof="0" dirty="0" smtClean="0">
                <a:ln>
                  <a:noFill/>
                </a:ln>
                <a:solidFill>
                  <a:prstClr val="black"/>
                </a:solidFill>
                <a:effectLst/>
                <a:uLnTx/>
                <a:uFillTx/>
              </a:rPr>
              <a:t>M</a:t>
            </a:r>
            <a:endParaRPr kumimoji="0" lang="ar-DZ" sz="3200" b="1" i="0" u="none" strike="noStrike" kern="0" cap="none" spc="0" normalizeH="0" baseline="0" noProof="0" dirty="0">
              <a:ln>
                <a:noFill/>
              </a:ln>
              <a:solidFill>
                <a:prstClr val="black"/>
              </a:solidFill>
              <a:effectLst/>
              <a:uLnTx/>
              <a:uFillTx/>
            </a:endParaRPr>
          </a:p>
        </p:txBody>
      </p:sp>
      <p:sp>
        <p:nvSpPr>
          <p:cNvPr id="4" name="ZoneTexte 3"/>
          <p:cNvSpPr txBox="1"/>
          <p:nvPr/>
        </p:nvSpPr>
        <p:spPr>
          <a:xfrm>
            <a:off x="1187624" y="188640"/>
            <a:ext cx="2016224" cy="584775"/>
          </a:xfrm>
          <a:prstGeom prst="rect">
            <a:avLst/>
          </a:prstGeom>
          <a:noFill/>
        </p:spPr>
        <p:txBody>
          <a:bodyPr wrap="square" rtlCol="1">
            <a:spAutoFit/>
          </a:bodyPr>
          <a:lstStyle>
            <a:defPPr>
              <a:defRPr lang="ar-DZ"/>
            </a:defPPr>
            <a:lvl1pPr algn="ctr">
              <a:defRPr sz="3200"/>
            </a:lvl1p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b="1" kern="0" dirty="0">
                <a:solidFill>
                  <a:prstClr val="black"/>
                </a:solidFill>
              </a:rPr>
              <a:t>N</a:t>
            </a:r>
            <a:endParaRPr kumimoji="0" lang="ar-DZ" sz="3200" b="1" i="0" u="none" strike="noStrike" kern="0" cap="none" spc="0" normalizeH="0" baseline="0" noProof="0" dirty="0">
              <a:ln>
                <a:noFill/>
              </a:ln>
              <a:solidFill>
                <a:prstClr val="black"/>
              </a:solidFill>
              <a:effectLst/>
              <a:uLnTx/>
              <a:uFillTx/>
            </a:endParaRPr>
          </a:p>
        </p:txBody>
      </p:sp>
      <p:sp>
        <p:nvSpPr>
          <p:cNvPr id="5" name="ZoneTexte 4"/>
          <p:cNvSpPr txBox="1"/>
          <p:nvPr/>
        </p:nvSpPr>
        <p:spPr>
          <a:xfrm>
            <a:off x="5940152" y="908720"/>
            <a:ext cx="1944216"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1" i="0" u="none" strike="noStrike" kern="0" cap="none" spc="0" normalizeH="0" baseline="0" noProof="0" dirty="0" smtClean="0">
                <a:ln>
                  <a:noFill/>
                </a:ln>
                <a:solidFill>
                  <a:srgbClr val="FF0000"/>
                </a:solidFill>
                <a:effectLst/>
                <a:uLnTx/>
                <a:uFillTx/>
              </a:rPr>
              <a:t>ثمن الشراء</a:t>
            </a:r>
            <a:endParaRPr kumimoji="0" lang="ar-DZ" sz="2400" b="1" i="0" u="none" strike="noStrike" kern="0" cap="none" spc="0" normalizeH="0" baseline="0" noProof="0" dirty="0">
              <a:ln>
                <a:noFill/>
              </a:ln>
              <a:solidFill>
                <a:srgbClr val="FF0000"/>
              </a:solidFill>
              <a:effectLst/>
              <a:uLnTx/>
              <a:uFillTx/>
            </a:endParaRPr>
          </a:p>
        </p:txBody>
      </p:sp>
      <p:sp>
        <p:nvSpPr>
          <p:cNvPr id="6" name="ZoneTexte 5"/>
          <p:cNvSpPr txBox="1"/>
          <p:nvPr/>
        </p:nvSpPr>
        <p:spPr>
          <a:xfrm>
            <a:off x="5940152" y="1628800"/>
            <a:ext cx="2088232"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400" b="0" i="0" u="none" strike="noStrike" kern="0" cap="none" spc="0" normalizeH="0" baseline="0" noProof="0" dirty="0" smtClean="0">
                <a:ln>
                  <a:noFill/>
                </a:ln>
                <a:solidFill>
                  <a:prstClr val="black"/>
                </a:solidFill>
                <a:effectLst/>
                <a:uLnTx/>
                <a:uFillTx/>
              </a:rPr>
              <a:t>M</a:t>
            </a:r>
            <a:r>
              <a:rPr kumimoji="0" lang="ar-DZ" sz="2400" b="0" i="0" u="none" strike="noStrike" kern="0" cap="none" spc="0" normalizeH="0" baseline="0" noProof="0" dirty="0" smtClean="0">
                <a:ln>
                  <a:noFill/>
                </a:ln>
                <a:solidFill>
                  <a:prstClr val="black"/>
                </a:solidFill>
                <a:effectLst/>
                <a:uLnTx/>
                <a:uFillTx/>
              </a:rPr>
              <a:t>   4800*60</a:t>
            </a:r>
            <a:endParaRPr kumimoji="0" lang="ar-DZ" sz="2400" b="0" i="0" u="none" strike="noStrike" kern="0" cap="none" spc="0" normalizeH="0" baseline="0" noProof="0" dirty="0">
              <a:ln>
                <a:noFill/>
              </a:ln>
              <a:solidFill>
                <a:prstClr val="black"/>
              </a:solidFill>
              <a:effectLst/>
              <a:uLnTx/>
              <a:uFillTx/>
            </a:endParaRPr>
          </a:p>
        </p:txBody>
      </p:sp>
      <p:sp>
        <p:nvSpPr>
          <p:cNvPr id="7" name="ZoneTexte 6"/>
          <p:cNvSpPr txBox="1"/>
          <p:nvPr/>
        </p:nvSpPr>
        <p:spPr>
          <a:xfrm>
            <a:off x="3563888" y="1628800"/>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288000</a:t>
            </a:r>
            <a:endParaRPr kumimoji="0" lang="ar-DZ" sz="2400" b="0" i="0" u="none" strike="noStrike" kern="0" cap="none" spc="0" normalizeH="0" baseline="0" noProof="0" dirty="0">
              <a:ln>
                <a:noFill/>
              </a:ln>
              <a:solidFill>
                <a:prstClr val="black"/>
              </a:solidFill>
              <a:effectLst/>
              <a:uLnTx/>
              <a:uFillTx/>
            </a:endParaRPr>
          </a:p>
        </p:txBody>
      </p:sp>
      <p:sp>
        <p:nvSpPr>
          <p:cNvPr id="8" name="ZoneTexte 7"/>
          <p:cNvSpPr txBox="1"/>
          <p:nvPr/>
        </p:nvSpPr>
        <p:spPr>
          <a:xfrm>
            <a:off x="1331640" y="2221413"/>
            <a:ext cx="1872208"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84000</a:t>
            </a:r>
            <a:endParaRPr kumimoji="0" lang="ar-DZ" sz="2400" b="0" i="0" u="none" strike="noStrike" kern="0" cap="none" spc="0" normalizeH="0" baseline="0" noProof="0" dirty="0">
              <a:ln>
                <a:noFill/>
              </a:ln>
              <a:solidFill>
                <a:prstClr val="black"/>
              </a:solidFill>
              <a:effectLst/>
              <a:uLnTx/>
              <a:uFillTx/>
            </a:endParaRPr>
          </a:p>
        </p:txBody>
      </p:sp>
      <p:sp>
        <p:nvSpPr>
          <p:cNvPr id="9" name="ZoneTexte 8"/>
          <p:cNvSpPr txBox="1"/>
          <p:nvPr/>
        </p:nvSpPr>
        <p:spPr>
          <a:xfrm>
            <a:off x="5940152" y="2175247"/>
            <a:ext cx="2088232"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400" b="0" i="0" u="none" strike="noStrike" kern="0" cap="none" spc="0" normalizeH="0" baseline="0" noProof="0" dirty="0" smtClean="0">
                <a:ln>
                  <a:noFill/>
                </a:ln>
                <a:solidFill>
                  <a:prstClr val="black"/>
                </a:solidFill>
                <a:effectLst/>
                <a:uLnTx/>
                <a:uFillTx/>
              </a:rPr>
              <a:t>N</a:t>
            </a:r>
            <a:r>
              <a:rPr kumimoji="0" lang="ar-DZ" sz="2400" b="0" i="0" u="none" strike="noStrike" kern="0" cap="none" spc="0" normalizeH="0" baseline="0" noProof="0" dirty="0" smtClean="0">
                <a:ln>
                  <a:noFill/>
                </a:ln>
                <a:solidFill>
                  <a:prstClr val="black"/>
                </a:solidFill>
                <a:effectLst/>
                <a:uLnTx/>
                <a:uFillTx/>
              </a:rPr>
              <a:t>   1200*70</a:t>
            </a:r>
            <a:endParaRPr kumimoji="0" lang="ar-DZ" sz="2400" b="0" i="0" u="none" strike="noStrike" kern="0" cap="none" spc="0" normalizeH="0" baseline="0" noProof="0" dirty="0">
              <a:ln>
                <a:noFill/>
              </a:ln>
              <a:solidFill>
                <a:prstClr val="black"/>
              </a:solidFill>
              <a:effectLst/>
              <a:uLnTx/>
              <a:uFillTx/>
            </a:endParaRPr>
          </a:p>
        </p:txBody>
      </p:sp>
      <p:sp>
        <p:nvSpPr>
          <p:cNvPr id="10" name="ZoneTexte 9"/>
          <p:cNvSpPr txBox="1"/>
          <p:nvPr/>
        </p:nvSpPr>
        <p:spPr>
          <a:xfrm>
            <a:off x="5940152" y="2823319"/>
            <a:ext cx="2808312" cy="400110"/>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مصاريف الشراء غير المباشرة</a:t>
            </a:r>
            <a:endParaRPr kumimoji="0" lang="ar-DZ" sz="2000" b="1" i="0" u="none" strike="noStrike" kern="0" cap="none" spc="0" normalizeH="0" baseline="0" noProof="0" dirty="0">
              <a:ln>
                <a:noFill/>
              </a:ln>
              <a:solidFill>
                <a:srgbClr val="FF0000"/>
              </a:solidFill>
              <a:effectLst/>
              <a:uLnTx/>
              <a:uFillTx/>
            </a:endParaRPr>
          </a:p>
        </p:txBody>
      </p:sp>
      <p:sp>
        <p:nvSpPr>
          <p:cNvPr id="11" name="ZoneTexte 10"/>
          <p:cNvSpPr txBox="1"/>
          <p:nvPr/>
        </p:nvSpPr>
        <p:spPr>
          <a:xfrm>
            <a:off x="5940152" y="3399383"/>
            <a:ext cx="2088232"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400" b="0" i="0" u="none" strike="noStrike" kern="0" cap="none" spc="0" normalizeH="0" baseline="0" noProof="0" dirty="0" smtClean="0">
                <a:ln>
                  <a:noFill/>
                </a:ln>
                <a:solidFill>
                  <a:prstClr val="black"/>
                </a:solidFill>
                <a:effectLst/>
                <a:uLnTx/>
                <a:uFillTx/>
              </a:rPr>
              <a:t>M</a:t>
            </a:r>
            <a:r>
              <a:rPr kumimoji="0" lang="ar-DZ" sz="2400" b="0" i="0" u="none" strike="noStrike" kern="0" cap="none" spc="0" normalizeH="0" baseline="0" noProof="0" dirty="0" smtClean="0">
                <a:ln>
                  <a:noFill/>
                </a:ln>
                <a:solidFill>
                  <a:prstClr val="black"/>
                </a:solidFill>
                <a:effectLst/>
                <a:uLnTx/>
                <a:uFillTx/>
              </a:rPr>
              <a:t>   4800*6</a:t>
            </a:r>
            <a:endParaRPr kumimoji="0" lang="ar-DZ" sz="2400" b="0" i="0" u="none" strike="noStrike" kern="0" cap="none" spc="0" normalizeH="0" baseline="0" noProof="0" dirty="0">
              <a:ln>
                <a:noFill/>
              </a:ln>
              <a:solidFill>
                <a:prstClr val="black"/>
              </a:solidFill>
              <a:effectLst/>
              <a:uLnTx/>
              <a:uFillTx/>
            </a:endParaRPr>
          </a:p>
        </p:txBody>
      </p:sp>
      <p:sp>
        <p:nvSpPr>
          <p:cNvPr id="12" name="ZoneTexte 11"/>
          <p:cNvSpPr txBox="1"/>
          <p:nvPr/>
        </p:nvSpPr>
        <p:spPr>
          <a:xfrm>
            <a:off x="5940152" y="4047455"/>
            <a:ext cx="2088232"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400" b="0" i="0" u="none" strike="noStrike" kern="0" cap="none" spc="0" normalizeH="0" baseline="0" noProof="0" dirty="0" smtClean="0">
                <a:ln>
                  <a:noFill/>
                </a:ln>
                <a:solidFill>
                  <a:prstClr val="black"/>
                </a:solidFill>
                <a:effectLst/>
                <a:uLnTx/>
                <a:uFillTx/>
              </a:rPr>
              <a:t>N</a:t>
            </a:r>
            <a:r>
              <a:rPr kumimoji="0" lang="ar-DZ" sz="2400" b="0" i="0" u="none" strike="noStrike" kern="0" cap="none" spc="0" normalizeH="0" baseline="0" noProof="0" dirty="0" smtClean="0">
                <a:ln>
                  <a:noFill/>
                </a:ln>
                <a:solidFill>
                  <a:prstClr val="black"/>
                </a:solidFill>
                <a:effectLst/>
                <a:uLnTx/>
                <a:uFillTx/>
              </a:rPr>
              <a:t>   1200*6</a:t>
            </a:r>
            <a:endParaRPr kumimoji="0" lang="ar-DZ" sz="2400" b="0" i="0" u="none" strike="noStrike" kern="0" cap="none" spc="0" normalizeH="0" baseline="0" noProof="0" dirty="0">
              <a:ln>
                <a:noFill/>
              </a:ln>
              <a:solidFill>
                <a:prstClr val="black"/>
              </a:solidFill>
              <a:effectLst/>
              <a:uLnTx/>
              <a:uFillTx/>
            </a:endParaRPr>
          </a:p>
        </p:txBody>
      </p:sp>
      <p:sp>
        <p:nvSpPr>
          <p:cNvPr id="13" name="ZoneTexte 12"/>
          <p:cNvSpPr txBox="1"/>
          <p:nvPr/>
        </p:nvSpPr>
        <p:spPr>
          <a:xfrm>
            <a:off x="3563888" y="3429000"/>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28800</a:t>
            </a:r>
            <a:endParaRPr kumimoji="0" lang="ar-DZ" sz="2400" b="0" i="0" u="none" strike="noStrike" kern="0" cap="none" spc="0" normalizeH="0" baseline="0" noProof="0" dirty="0">
              <a:ln>
                <a:noFill/>
              </a:ln>
              <a:solidFill>
                <a:prstClr val="black"/>
              </a:solidFill>
              <a:effectLst/>
              <a:uLnTx/>
              <a:uFillTx/>
            </a:endParaRPr>
          </a:p>
        </p:txBody>
      </p:sp>
      <p:sp>
        <p:nvSpPr>
          <p:cNvPr id="14" name="ZoneTexte 13"/>
          <p:cNvSpPr txBox="1"/>
          <p:nvPr/>
        </p:nvSpPr>
        <p:spPr>
          <a:xfrm>
            <a:off x="1331640" y="4077072"/>
            <a:ext cx="1800200"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7200</a:t>
            </a:r>
            <a:endParaRPr kumimoji="0" lang="ar-DZ" sz="2400" b="0" i="0" u="none" strike="noStrike" kern="0" cap="none" spc="0" normalizeH="0" baseline="0" noProof="0" dirty="0">
              <a:ln>
                <a:noFill/>
              </a:ln>
              <a:solidFill>
                <a:prstClr val="black"/>
              </a:solidFill>
              <a:effectLst/>
              <a:uLnTx/>
              <a:uFillTx/>
            </a:endParaRPr>
          </a:p>
        </p:txBody>
      </p:sp>
      <p:sp>
        <p:nvSpPr>
          <p:cNvPr id="15" name="ZoneTexte 14"/>
          <p:cNvSpPr txBox="1"/>
          <p:nvPr/>
        </p:nvSpPr>
        <p:spPr>
          <a:xfrm>
            <a:off x="5724128" y="4757082"/>
            <a:ext cx="2376264" cy="400110"/>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تكلفة الشراء الاجمالية</a:t>
            </a:r>
            <a:endParaRPr kumimoji="0" lang="ar-DZ" sz="2000" b="1" i="0" u="none" strike="noStrike" kern="0" cap="none" spc="0" normalizeH="0" baseline="0" noProof="0" dirty="0">
              <a:ln>
                <a:noFill/>
              </a:ln>
              <a:solidFill>
                <a:srgbClr val="FF0000"/>
              </a:solidFill>
              <a:effectLst/>
              <a:uLnTx/>
              <a:uFillTx/>
            </a:endParaRPr>
          </a:p>
        </p:txBody>
      </p:sp>
      <p:sp>
        <p:nvSpPr>
          <p:cNvPr id="16" name="ZoneTexte 15"/>
          <p:cNvSpPr txBox="1"/>
          <p:nvPr/>
        </p:nvSpPr>
        <p:spPr>
          <a:xfrm>
            <a:off x="3563888" y="4695527"/>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316800</a:t>
            </a:r>
            <a:endParaRPr kumimoji="0" lang="ar-DZ" sz="2400" b="0" i="0" u="none" strike="noStrike" kern="0" cap="none" spc="0" normalizeH="0" baseline="0" noProof="0" dirty="0">
              <a:ln>
                <a:noFill/>
              </a:ln>
              <a:solidFill>
                <a:prstClr val="black"/>
              </a:solidFill>
              <a:effectLst/>
              <a:uLnTx/>
              <a:uFillTx/>
            </a:endParaRPr>
          </a:p>
        </p:txBody>
      </p:sp>
      <p:sp>
        <p:nvSpPr>
          <p:cNvPr id="17" name="ZoneTexte 16"/>
          <p:cNvSpPr txBox="1"/>
          <p:nvPr/>
        </p:nvSpPr>
        <p:spPr>
          <a:xfrm>
            <a:off x="1259632" y="4725144"/>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91200</a:t>
            </a:r>
            <a:endParaRPr kumimoji="0" lang="ar-DZ" sz="2400" b="0" i="0" u="none" strike="noStrike" kern="0" cap="none" spc="0" normalizeH="0" baseline="0" noProof="0" dirty="0">
              <a:ln>
                <a:noFill/>
              </a:ln>
              <a:solidFill>
                <a:prstClr val="black"/>
              </a:solidFill>
              <a:effectLst/>
              <a:uLnTx/>
              <a:uFillTx/>
            </a:endParaRPr>
          </a:p>
        </p:txBody>
      </p:sp>
      <p:sp>
        <p:nvSpPr>
          <p:cNvPr id="18" name="ZoneTexte 17"/>
          <p:cNvSpPr txBox="1"/>
          <p:nvPr/>
        </p:nvSpPr>
        <p:spPr>
          <a:xfrm>
            <a:off x="6084168" y="5405154"/>
            <a:ext cx="2016224" cy="400110"/>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عدد الوحدات</a:t>
            </a:r>
            <a:endParaRPr kumimoji="0" lang="ar-DZ" sz="2000" b="1" i="0" u="none" strike="noStrike" kern="0" cap="none" spc="0" normalizeH="0" baseline="0" noProof="0" dirty="0">
              <a:ln>
                <a:noFill/>
              </a:ln>
              <a:solidFill>
                <a:srgbClr val="FF0000"/>
              </a:solidFill>
              <a:effectLst/>
              <a:uLnTx/>
              <a:uFillTx/>
            </a:endParaRPr>
          </a:p>
        </p:txBody>
      </p:sp>
      <p:sp>
        <p:nvSpPr>
          <p:cNvPr id="19" name="ZoneTexte 18"/>
          <p:cNvSpPr txBox="1"/>
          <p:nvPr/>
        </p:nvSpPr>
        <p:spPr>
          <a:xfrm>
            <a:off x="3563888" y="5343599"/>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4800</a:t>
            </a:r>
            <a:endParaRPr kumimoji="0" lang="ar-DZ" sz="2400" b="0" i="0" u="none" strike="noStrike" kern="0" cap="none" spc="0" normalizeH="0" baseline="0" noProof="0" dirty="0">
              <a:ln>
                <a:noFill/>
              </a:ln>
              <a:solidFill>
                <a:prstClr val="black"/>
              </a:solidFill>
              <a:effectLst/>
              <a:uLnTx/>
              <a:uFillTx/>
            </a:endParaRPr>
          </a:p>
        </p:txBody>
      </p:sp>
      <p:sp>
        <p:nvSpPr>
          <p:cNvPr id="20" name="ZoneTexte 19"/>
          <p:cNvSpPr txBox="1"/>
          <p:nvPr/>
        </p:nvSpPr>
        <p:spPr>
          <a:xfrm>
            <a:off x="1187624" y="5343599"/>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1200</a:t>
            </a:r>
            <a:endParaRPr kumimoji="0" lang="ar-DZ" sz="2400" b="0" i="0" u="none" strike="noStrike" kern="0" cap="none" spc="0" normalizeH="0" baseline="0" noProof="0" dirty="0">
              <a:ln>
                <a:noFill/>
              </a:ln>
              <a:solidFill>
                <a:prstClr val="black"/>
              </a:solidFill>
              <a:effectLst/>
              <a:uLnTx/>
              <a:uFillTx/>
            </a:endParaRPr>
          </a:p>
        </p:txBody>
      </p:sp>
      <p:sp>
        <p:nvSpPr>
          <p:cNvPr id="21" name="ZoneTexte 20"/>
          <p:cNvSpPr txBox="1"/>
          <p:nvPr/>
        </p:nvSpPr>
        <p:spPr>
          <a:xfrm>
            <a:off x="6012160" y="5981218"/>
            <a:ext cx="2016224" cy="400110"/>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تكلفة شراء الوحدة</a:t>
            </a:r>
            <a:endParaRPr kumimoji="0" lang="ar-DZ" sz="2000" b="1" i="0" u="none" strike="noStrike" kern="0" cap="none" spc="0" normalizeH="0" baseline="0" noProof="0" dirty="0">
              <a:ln>
                <a:noFill/>
              </a:ln>
              <a:solidFill>
                <a:srgbClr val="FF0000"/>
              </a:solidFill>
              <a:effectLst/>
              <a:uLnTx/>
              <a:uFillTx/>
            </a:endParaRPr>
          </a:p>
        </p:txBody>
      </p:sp>
      <p:sp>
        <p:nvSpPr>
          <p:cNvPr id="22" name="ZoneTexte 21"/>
          <p:cNvSpPr txBox="1"/>
          <p:nvPr/>
        </p:nvSpPr>
        <p:spPr>
          <a:xfrm>
            <a:off x="4788024" y="5919663"/>
            <a:ext cx="765408"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66</a:t>
            </a:r>
            <a:endParaRPr kumimoji="0" lang="ar-DZ" sz="2400" b="0" i="0" u="none" strike="noStrike" kern="0" cap="none" spc="0" normalizeH="0" baseline="0" noProof="0" dirty="0">
              <a:ln>
                <a:noFill/>
              </a:ln>
              <a:solidFill>
                <a:prstClr val="black"/>
              </a:solidFill>
              <a:effectLst/>
              <a:uLnTx/>
              <a:uFillTx/>
            </a:endParaRPr>
          </a:p>
        </p:txBody>
      </p:sp>
      <p:sp>
        <p:nvSpPr>
          <p:cNvPr id="23" name="ZoneTexte 22"/>
          <p:cNvSpPr txBox="1"/>
          <p:nvPr/>
        </p:nvSpPr>
        <p:spPr>
          <a:xfrm>
            <a:off x="2123728" y="5919663"/>
            <a:ext cx="1008112"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76</a:t>
            </a:r>
            <a:endParaRPr kumimoji="0" lang="ar-DZ" sz="24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xmlns="" val="2810021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right)">
                                      <p:cBhvr>
                                        <p:cTn id="7" dur="2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right)">
                                      <p:cBhvr>
                                        <p:cTn id="12" dur="2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right)">
                                      <p:cBhvr>
                                        <p:cTn id="17" dur="2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2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2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left)">
                                      <p:cBhvr>
                                        <p:cTn id="32" dur="2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left)">
                                      <p:cBhvr>
                                        <p:cTn id="37" dur="2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right)">
                                      <p:cBhvr>
                                        <p:cTn id="42" dur="2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left)">
                                      <p:cBhvr>
                                        <p:cTn id="47" dur="2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wipe(left)">
                                      <p:cBhvr>
                                        <p:cTn id="52" dur="2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wipe(left)">
                                      <p:cBhvr>
                                        <p:cTn id="57" dur="2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wipe(left)">
                                      <p:cBhvr>
                                        <p:cTn id="62" dur="2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2"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wipe(right)">
                                      <p:cBhvr>
                                        <p:cTn id="67" dur="2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wipe(left)">
                                      <p:cBhvr>
                                        <p:cTn id="72" dur="2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wipe(left)">
                                      <p:cBhvr>
                                        <p:cTn id="77" dur="2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2"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wipe(right)">
                                      <p:cBhvr>
                                        <p:cTn id="82" dur="2500"/>
                                        <p:tgtEl>
                                          <p:spTgt spid="18"/>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8"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animEffect transition="in" filter="wipe(left)">
                                      <p:cBhvr>
                                        <p:cTn id="87" dur="2500"/>
                                        <p:tgtEl>
                                          <p:spTgt spid="19"/>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grpId="0" nodeType="click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wipe(left)">
                                      <p:cBhvr>
                                        <p:cTn id="92" dur="2500"/>
                                        <p:tgtEl>
                                          <p:spTgt spid="20"/>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2" fill="hold" grpId="0" nodeType="clickEffect">
                                  <p:stCondLst>
                                    <p:cond delay="0"/>
                                  </p:stCondLst>
                                  <p:childTnLst>
                                    <p:set>
                                      <p:cBhvr>
                                        <p:cTn id="96" dur="1" fill="hold">
                                          <p:stCondLst>
                                            <p:cond delay="0"/>
                                          </p:stCondLst>
                                        </p:cTn>
                                        <p:tgtEl>
                                          <p:spTgt spid="21"/>
                                        </p:tgtEl>
                                        <p:attrNameLst>
                                          <p:attrName>style.visibility</p:attrName>
                                        </p:attrNameLst>
                                      </p:cBhvr>
                                      <p:to>
                                        <p:strVal val="visible"/>
                                      </p:to>
                                    </p:set>
                                    <p:animEffect transition="in" filter="wipe(right)">
                                      <p:cBhvr>
                                        <p:cTn id="97" dur="2500"/>
                                        <p:tgtEl>
                                          <p:spTgt spid="21"/>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8" fill="hold" grpId="0" nodeType="click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wipe(left)">
                                      <p:cBhvr>
                                        <p:cTn id="102" dur="2500"/>
                                        <p:tgtEl>
                                          <p:spTgt spid="22"/>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grpId="0" nodeType="clickEffect">
                                  <p:stCondLst>
                                    <p:cond delay="0"/>
                                  </p:stCondLst>
                                  <p:childTnLst>
                                    <p:set>
                                      <p:cBhvr>
                                        <p:cTn id="106" dur="1" fill="hold">
                                          <p:stCondLst>
                                            <p:cond delay="0"/>
                                          </p:stCondLst>
                                        </p:cTn>
                                        <p:tgtEl>
                                          <p:spTgt spid="23"/>
                                        </p:tgtEl>
                                        <p:attrNameLst>
                                          <p:attrName>style.visibility</p:attrName>
                                        </p:attrNameLst>
                                      </p:cBhvr>
                                      <p:to>
                                        <p:strVal val="visible"/>
                                      </p:to>
                                    </p:set>
                                    <p:animEffect transition="in" filter="wipe(left)">
                                      <p:cBhvr>
                                        <p:cTn id="107" dur="2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259632" y="1052736"/>
            <a:ext cx="7056784" cy="1569660"/>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4800" b="1" i="0" u="none" strike="noStrike" kern="0" cap="none" spc="0" normalizeH="0" baseline="0" noProof="0" dirty="0" smtClean="0">
                <a:ln>
                  <a:noFill/>
                </a:ln>
                <a:solidFill>
                  <a:prstClr val="black"/>
                </a:solidFill>
                <a:effectLst/>
                <a:uLnTx/>
                <a:uFillTx/>
              </a:rPr>
              <a:t>تكلفة الانتاج = تكلفة شراء المادة الأولية المستعملة +</a:t>
            </a:r>
            <a:endParaRPr kumimoji="0" lang="ar-DZ" sz="4800" b="1" i="0" u="none" strike="noStrike" kern="0" cap="none" spc="0" normalizeH="0" baseline="0" noProof="0" dirty="0">
              <a:ln>
                <a:noFill/>
              </a:ln>
              <a:solidFill>
                <a:prstClr val="black"/>
              </a:solidFill>
              <a:effectLst/>
              <a:uLnTx/>
              <a:uFillTx/>
            </a:endParaRPr>
          </a:p>
        </p:txBody>
      </p:sp>
      <p:sp>
        <p:nvSpPr>
          <p:cNvPr id="3" name="ZoneTexte 2"/>
          <p:cNvSpPr txBox="1"/>
          <p:nvPr/>
        </p:nvSpPr>
        <p:spPr>
          <a:xfrm>
            <a:off x="827584" y="3140968"/>
            <a:ext cx="7056784" cy="830997"/>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4800" b="1" i="0" u="none" strike="noStrike" kern="0" cap="none" spc="0" normalizeH="0" baseline="0" noProof="0" dirty="0">
                <a:ln>
                  <a:noFill/>
                </a:ln>
                <a:solidFill>
                  <a:prstClr val="black"/>
                </a:solidFill>
                <a:effectLst/>
                <a:uLnTx/>
                <a:uFillTx/>
              </a:rPr>
              <a:t>مصاريف </a:t>
            </a:r>
            <a:r>
              <a:rPr kumimoji="0" lang="ar-DZ" sz="4800" b="1" i="0" u="none" strike="noStrike" kern="0" cap="none" spc="0" normalizeH="0" baseline="0" noProof="0" dirty="0" smtClean="0">
                <a:ln>
                  <a:noFill/>
                </a:ln>
                <a:solidFill>
                  <a:prstClr val="black"/>
                </a:solidFill>
                <a:effectLst/>
                <a:uLnTx/>
                <a:uFillTx/>
              </a:rPr>
              <a:t>الانتاج </a:t>
            </a:r>
            <a:r>
              <a:rPr kumimoji="0" lang="ar-DZ" sz="4800" b="1" i="0" u="none" strike="noStrike" kern="0" cap="none" spc="0" normalizeH="0" baseline="0" noProof="0" dirty="0">
                <a:ln>
                  <a:noFill/>
                </a:ln>
                <a:solidFill>
                  <a:prstClr val="black"/>
                </a:solidFill>
                <a:effectLst/>
                <a:uLnTx/>
                <a:uFillTx/>
              </a:rPr>
              <a:t>المباشرة+ </a:t>
            </a:r>
            <a:endParaRPr kumimoji="0" lang="ar-DZ" sz="1800" b="0" i="0" u="none" strike="noStrike" kern="0" cap="none" spc="0" normalizeH="0" baseline="0" noProof="0" dirty="0">
              <a:ln>
                <a:noFill/>
              </a:ln>
              <a:solidFill>
                <a:prstClr val="black"/>
              </a:solidFill>
              <a:effectLst/>
              <a:uLnTx/>
              <a:uFillTx/>
            </a:endParaRPr>
          </a:p>
        </p:txBody>
      </p:sp>
      <p:sp>
        <p:nvSpPr>
          <p:cNvPr id="4" name="ZoneTexte 3"/>
          <p:cNvSpPr txBox="1"/>
          <p:nvPr/>
        </p:nvSpPr>
        <p:spPr>
          <a:xfrm>
            <a:off x="827584" y="4293096"/>
            <a:ext cx="7056784" cy="830997"/>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4800" b="1" i="0" u="none" strike="noStrike" kern="0" cap="none" spc="0" normalizeH="0" baseline="0" noProof="0" dirty="0">
                <a:ln>
                  <a:noFill/>
                </a:ln>
                <a:solidFill>
                  <a:prstClr val="black"/>
                </a:solidFill>
                <a:effectLst/>
                <a:uLnTx/>
                <a:uFillTx/>
              </a:rPr>
              <a:t>مصاريف </a:t>
            </a:r>
            <a:r>
              <a:rPr kumimoji="0" lang="ar-DZ" sz="4800" b="1" i="0" u="none" strike="noStrike" kern="0" cap="none" spc="0" normalizeH="0" baseline="0" noProof="0" dirty="0" smtClean="0">
                <a:ln>
                  <a:noFill/>
                </a:ln>
                <a:solidFill>
                  <a:prstClr val="black"/>
                </a:solidFill>
                <a:effectLst/>
                <a:uLnTx/>
                <a:uFillTx/>
              </a:rPr>
              <a:t>الانتاج </a:t>
            </a:r>
            <a:r>
              <a:rPr kumimoji="0" lang="ar-DZ" sz="4800" b="1" i="0" u="none" strike="noStrike" kern="0" cap="none" spc="0" normalizeH="0" baseline="0" noProof="0" dirty="0">
                <a:ln>
                  <a:noFill/>
                </a:ln>
                <a:solidFill>
                  <a:prstClr val="black"/>
                </a:solidFill>
                <a:effectLst/>
                <a:uLnTx/>
                <a:uFillTx/>
              </a:rPr>
              <a:t>غير المباشرة </a:t>
            </a:r>
            <a:endParaRPr kumimoji="0" lang="ar-DZ" sz="18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xmlns="" val="2704796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2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right)">
                                      <p:cBhvr>
                                        <p:cTn id="12" dur="2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right)">
                                      <p:cBhvr>
                                        <p:cTn id="17" dur="2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21256" y="1772816"/>
            <a:ext cx="7848872" cy="461665"/>
          </a:xfrm>
          <a:prstGeom prst="rect">
            <a:avLst/>
          </a:prstGeom>
          <a:noFill/>
        </p:spPr>
        <p:txBody>
          <a:bodyPr wrap="square" rtlCol="1">
            <a:spAutoFit/>
          </a:bodyPr>
          <a:lstStyle/>
          <a:p>
            <a:r>
              <a:rPr lang="ar-DZ" sz="2400" dirty="0" smtClean="0"/>
              <a:t>التكلفة الوسطية المرجحة= مجموع المدخلات بالقيمة/ مجموع المدخلات بالكمية</a:t>
            </a:r>
            <a:endParaRPr lang="ar-DZ" sz="2400" dirty="0"/>
          </a:p>
        </p:txBody>
      </p:sp>
      <p:sp>
        <p:nvSpPr>
          <p:cNvPr id="3" name="AutoShape 3"/>
          <p:cNvSpPr>
            <a:spLocks noChangeArrowheads="1"/>
          </p:cNvSpPr>
          <p:nvPr/>
        </p:nvSpPr>
        <p:spPr bwMode="auto">
          <a:xfrm>
            <a:off x="3203848" y="2564904"/>
            <a:ext cx="4176464" cy="648072"/>
          </a:xfrm>
          <a:prstGeom prst="roundRect">
            <a:avLst>
              <a:gd name="adj" fmla="val 16667"/>
            </a:avLst>
          </a:prstGeom>
          <a:gradFill rotWithShape="1">
            <a:gsLst>
              <a:gs pos="0">
                <a:srgbClr val="BBE0E3">
                  <a:shade val="51000"/>
                  <a:satMod val="130000"/>
                </a:srgbClr>
              </a:gs>
              <a:gs pos="80000">
                <a:srgbClr val="BBE0E3">
                  <a:shade val="93000"/>
                  <a:satMod val="130000"/>
                </a:srgbClr>
              </a:gs>
              <a:gs pos="100000">
                <a:srgbClr val="BBE0E3">
                  <a:shade val="94000"/>
                  <a:satMod val="135000"/>
                </a:srgbClr>
              </a:gs>
            </a:gsLst>
            <a:lin ang="16200000" scaled="0"/>
          </a:gradFill>
          <a:ln>
            <a:noFill/>
            <a:headEnd/>
            <a:tailE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ar-DZ" sz="3600" b="1" i="0" u="none" strike="noStrike" kern="0" cap="none" spc="0" normalizeH="0" baseline="0" noProof="0" dirty="0" smtClean="0">
                <a:ln>
                  <a:noFill/>
                </a:ln>
                <a:solidFill>
                  <a:srgbClr val="000000"/>
                </a:solidFill>
                <a:effectLst/>
                <a:uLnTx/>
                <a:uFillTx/>
                <a:latin typeface="Traditional Arabic" pitchFamily="18" charset="-78"/>
                <a:ea typeface="Arial" pitchFamily="34" charset="0"/>
                <a:cs typeface="Traditional Arabic" pitchFamily="18" charset="-78"/>
              </a:rPr>
              <a:t>P=(</a:t>
            </a:r>
            <a:r>
              <a:rPr kumimoji="0" lang="en-US" altLang="ar-DZ" sz="3600" b="1" i="0" u="none" strike="noStrike" kern="0" cap="none" spc="0" normalizeH="0" baseline="0" noProof="0" dirty="0" smtClean="0">
                <a:ln>
                  <a:noFill/>
                </a:ln>
                <a:solidFill>
                  <a:srgbClr val="000000"/>
                </a:solidFill>
                <a:effectLst/>
                <a:uLnTx/>
                <a:uFillTx/>
                <a:latin typeface="Calibri" pitchFamily="34" charset="0"/>
                <a:ea typeface="Arial" pitchFamily="34" charset="0"/>
                <a:cs typeface="Traditional Arabic" pitchFamily="18" charset="-78"/>
              </a:rPr>
              <a:t>∑</a:t>
            </a:r>
            <a:r>
              <a:rPr kumimoji="0" lang="en-US" altLang="ar-DZ" sz="3600" b="1" i="0" u="none" strike="noStrike" kern="0" cap="none" spc="0" normalizeH="0" baseline="0" noProof="0" dirty="0" err="1" smtClean="0">
                <a:ln>
                  <a:noFill/>
                </a:ln>
                <a:solidFill>
                  <a:srgbClr val="000000"/>
                </a:solidFill>
                <a:effectLst/>
                <a:uLnTx/>
                <a:uFillTx/>
                <a:latin typeface="Traditional Arabic" pitchFamily="18" charset="-78"/>
                <a:ea typeface="Arial" pitchFamily="34" charset="0"/>
                <a:cs typeface="Traditional Arabic" pitchFamily="18" charset="-78"/>
              </a:rPr>
              <a:t>pi.Qi</a:t>
            </a:r>
            <a:r>
              <a:rPr kumimoji="0" lang="en-US" altLang="ar-DZ" sz="3600" b="1" i="0" u="none" strike="noStrike" kern="0" cap="none" spc="0" normalizeH="0" baseline="0" noProof="0" dirty="0" smtClean="0">
                <a:ln>
                  <a:noFill/>
                </a:ln>
                <a:solidFill>
                  <a:srgbClr val="000000"/>
                </a:solidFill>
                <a:effectLst/>
                <a:uLnTx/>
                <a:uFillTx/>
                <a:latin typeface="Traditional Arabic" pitchFamily="18" charset="-78"/>
                <a:ea typeface="Arial" pitchFamily="34" charset="0"/>
                <a:cs typeface="Traditional Arabic" pitchFamily="18" charset="-78"/>
              </a:rPr>
              <a:t>)/(Qi)</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ar-DZ" altLang="ar-DZ" sz="4000" b="0" i="0" u="none" strike="noStrike" kern="0" cap="none" spc="0" normalizeH="0" baseline="0" noProof="0" dirty="0" smtClean="0">
              <a:ln>
                <a:noFill/>
              </a:ln>
              <a:solidFill>
                <a:srgbClr val="000000"/>
              </a:solidFill>
              <a:effectLst/>
              <a:uLnTx/>
              <a:uFillTx/>
              <a:latin typeface="Arial" pitchFamily="34" charset="0"/>
              <a:ea typeface="Arial" pitchFamily="34" charset="0"/>
              <a:cs typeface="Traditional Arabic" pitchFamily="18" charset="-78"/>
            </a:endParaRPr>
          </a:p>
        </p:txBody>
      </p:sp>
      <p:sp>
        <p:nvSpPr>
          <p:cNvPr id="4" name="ZoneTexte 3"/>
          <p:cNvSpPr txBox="1"/>
          <p:nvPr/>
        </p:nvSpPr>
        <p:spPr>
          <a:xfrm>
            <a:off x="467544" y="188640"/>
            <a:ext cx="8208912" cy="1200329"/>
          </a:xfrm>
          <a:prstGeom prst="rect">
            <a:avLst/>
          </a:prstGeom>
          <a:noFill/>
        </p:spPr>
        <p:txBody>
          <a:bodyPr wrap="square" rtlCol="1">
            <a:spAutoFit/>
          </a:bodyPr>
          <a:lstStyle/>
          <a:p>
            <a:pPr algn="just"/>
            <a:r>
              <a:rPr lang="ar-DZ" sz="2400" dirty="0" smtClean="0"/>
              <a:t>قبل الانتقال لحساب تكلفة الانتاج يجب علينا الانتباه إلى أن المؤسسة لديها مخزون أول مدة من المادتين الأوليتين، وعند اخراج المادة الأولية من المخزن للورشات عليها الاعتماد على طريقة التكلفة الوسطية المرجحة وذلك من خلال القانون التالي:</a:t>
            </a:r>
            <a:endParaRPr lang="ar-DZ" sz="2400" dirty="0"/>
          </a:p>
        </p:txBody>
      </p:sp>
      <p:sp>
        <p:nvSpPr>
          <p:cNvPr id="6" name="ZoneTexte 5"/>
          <p:cNvSpPr txBox="1"/>
          <p:nvPr/>
        </p:nvSpPr>
        <p:spPr>
          <a:xfrm>
            <a:off x="323528" y="3789040"/>
            <a:ext cx="8568952" cy="461665"/>
          </a:xfrm>
          <a:prstGeom prst="rect">
            <a:avLst/>
          </a:prstGeom>
          <a:noFill/>
        </p:spPr>
        <p:txBody>
          <a:bodyPr wrap="square" rtlCol="1">
            <a:spAutoFit/>
          </a:bodyPr>
          <a:lstStyle/>
          <a:p>
            <a:pPr lvl="0">
              <a:defRPr/>
            </a:pPr>
            <a:r>
              <a:rPr lang="ar-DZ" sz="2400" dirty="0">
                <a:solidFill>
                  <a:prstClr val="black"/>
                </a:solidFill>
              </a:rPr>
              <a:t>التكلفة الوسطية </a:t>
            </a:r>
            <a:r>
              <a:rPr lang="ar-DZ" sz="2400" dirty="0" smtClean="0">
                <a:solidFill>
                  <a:prstClr val="black"/>
                </a:solidFill>
              </a:rPr>
              <a:t>المرجحة للمادة الأولية </a:t>
            </a:r>
            <a:r>
              <a:rPr lang="fr-FR" sz="2400" dirty="0" smtClean="0">
                <a:solidFill>
                  <a:prstClr val="black"/>
                </a:solidFill>
              </a:rPr>
              <a:t>M</a:t>
            </a:r>
            <a:r>
              <a:rPr lang="ar-DZ" sz="2400" dirty="0" smtClean="0">
                <a:solidFill>
                  <a:prstClr val="black"/>
                </a:solidFill>
              </a:rPr>
              <a:t>=(43300+</a:t>
            </a:r>
            <a:r>
              <a:rPr lang="ar-DZ" sz="2400" kern="0" dirty="0" smtClean="0">
                <a:solidFill>
                  <a:prstClr val="black"/>
                </a:solidFill>
              </a:rPr>
              <a:t>316800</a:t>
            </a:r>
            <a:r>
              <a:rPr lang="ar-DZ" sz="2400" kern="0" dirty="0">
                <a:solidFill>
                  <a:prstClr val="black"/>
                </a:solidFill>
              </a:rPr>
              <a:t>)/(740+4800)</a:t>
            </a:r>
          </a:p>
        </p:txBody>
      </p:sp>
      <p:sp>
        <p:nvSpPr>
          <p:cNvPr id="7" name="Rectangle 6"/>
          <p:cNvSpPr/>
          <p:nvPr/>
        </p:nvSpPr>
        <p:spPr>
          <a:xfrm>
            <a:off x="4072056" y="4653136"/>
            <a:ext cx="4748416" cy="461665"/>
          </a:xfrm>
          <a:prstGeom prst="rect">
            <a:avLst/>
          </a:prstGeom>
        </p:spPr>
        <p:txBody>
          <a:bodyPr wrap="none">
            <a:spAutoFit/>
          </a:bodyPr>
          <a:lstStyle/>
          <a:p>
            <a:r>
              <a:rPr lang="ar-DZ" sz="2400" dirty="0">
                <a:solidFill>
                  <a:prstClr val="black"/>
                </a:solidFill>
              </a:rPr>
              <a:t>التكلفة الوسطية المرجحة للمادة الأولية </a:t>
            </a:r>
            <a:r>
              <a:rPr lang="fr-FR" sz="2400" dirty="0">
                <a:solidFill>
                  <a:prstClr val="black"/>
                </a:solidFill>
              </a:rPr>
              <a:t>M</a:t>
            </a:r>
            <a:r>
              <a:rPr lang="ar-DZ" sz="2400" dirty="0" smtClean="0">
                <a:solidFill>
                  <a:prstClr val="black"/>
                </a:solidFill>
              </a:rPr>
              <a:t>=</a:t>
            </a:r>
            <a:r>
              <a:rPr lang="ar-DZ" sz="2400" b="1" dirty="0" smtClean="0">
                <a:solidFill>
                  <a:srgbClr val="FF0000"/>
                </a:solidFill>
              </a:rPr>
              <a:t>65</a:t>
            </a:r>
            <a:endParaRPr lang="ar-DZ" b="1" dirty="0">
              <a:solidFill>
                <a:srgbClr val="FF0000"/>
              </a:solidFill>
            </a:endParaRPr>
          </a:p>
        </p:txBody>
      </p:sp>
      <p:sp>
        <p:nvSpPr>
          <p:cNvPr id="8" name="ZoneTexte 7"/>
          <p:cNvSpPr txBox="1"/>
          <p:nvPr/>
        </p:nvSpPr>
        <p:spPr>
          <a:xfrm>
            <a:off x="323528" y="5415607"/>
            <a:ext cx="8568952" cy="461665"/>
          </a:xfrm>
          <a:prstGeom prst="rect">
            <a:avLst/>
          </a:prstGeom>
          <a:noFill/>
        </p:spPr>
        <p:txBody>
          <a:bodyPr wrap="square" rtlCol="1">
            <a:spAutoFit/>
          </a:bodyPr>
          <a:lstStyle/>
          <a:p>
            <a:pPr lvl="0">
              <a:defRPr/>
            </a:pPr>
            <a:r>
              <a:rPr lang="ar-DZ" sz="2400" dirty="0">
                <a:solidFill>
                  <a:prstClr val="black"/>
                </a:solidFill>
              </a:rPr>
              <a:t>التكلفة الوسطية </a:t>
            </a:r>
            <a:r>
              <a:rPr lang="ar-DZ" sz="2400" dirty="0" smtClean="0">
                <a:solidFill>
                  <a:prstClr val="black"/>
                </a:solidFill>
              </a:rPr>
              <a:t>المرجحة للمادة الأولية </a:t>
            </a:r>
            <a:r>
              <a:rPr lang="fr-FR" sz="2400" dirty="0" smtClean="0">
                <a:solidFill>
                  <a:prstClr val="black"/>
                </a:solidFill>
              </a:rPr>
              <a:t>N</a:t>
            </a:r>
            <a:r>
              <a:rPr lang="ar-DZ" sz="2400" dirty="0" smtClean="0">
                <a:solidFill>
                  <a:prstClr val="black"/>
                </a:solidFill>
              </a:rPr>
              <a:t>=(12300+</a:t>
            </a:r>
            <a:r>
              <a:rPr lang="ar-DZ" sz="2400" kern="0" dirty="0" smtClean="0">
                <a:solidFill>
                  <a:prstClr val="black"/>
                </a:solidFill>
              </a:rPr>
              <a:t>91200)/(180+1200)</a:t>
            </a:r>
            <a:endParaRPr lang="ar-DZ" sz="2400" kern="0" dirty="0">
              <a:solidFill>
                <a:prstClr val="black"/>
              </a:solidFill>
            </a:endParaRPr>
          </a:p>
        </p:txBody>
      </p:sp>
      <p:sp>
        <p:nvSpPr>
          <p:cNvPr id="9" name="Rectangle 8"/>
          <p:cNvSpPr/>
          <p:nvPr/>
        </p:nvSpPr>
        <p:spPr>
          <a:xfrm>
            <a:off x="4136176" y="6165304"/>
            <a:ext cx="4684296" cy="461665"/>
          </a:xfrm>
          <a:prstGeom prst="rect">
            <a:avLst/>
          </a:prstGeom>
        </p:spPr>
        <p:txBody>
          <a:bodyPr wrap="none">
            <a:spAutoFit/>
          </a:bodyPr>
          <a:lstStyle/>
          <a:p>
            <a:r>
              <a:rPr lang="ar-DZ" sz="2400" dirty="0">
                <a:solidFill>
                  <a:prstClr val="black"/>
                </a:solidFill>
              </a:rPr>
              <a:t>التكلفة الوسطية المرجحة للمادة الأولية </a:t>
            </a:r>
            <a:r>
              <a:rPr lang="fr-FR" sz="2400" dirty="0">
                <a:solidFill>
                  <a:prstClr val="black"/>
                </a:solidFill>
              </a:rPr>
              <a:t>N</a:t>
            </a:r>
            <a:r>
              <a:rPr lang="ar-DZ" sz="2400" dirty="0" smtClean="0">
                <a:solidFill>
                  <a:prstClr val="black"/>
                </a:solidFill>
              </a:rPr>
              <a:t>=</a:t>
            </a:r>
            <a:r>
              <a:rPr lang="ar-DZ" sz="2400" b="1" dirty="0" smtClean="0">
                <a:solidFill>
                  <a:srgbClr val="FF0000"/>
                </a:solidFill>
              </a:rPr>
              <a:t>75</a:t>
            </a:r>
            <a:endParaRPr lang="ar-DZ" b="1" dirty="0">
              <a:solidFill>
                <a:srgbClr val="FF0000"/>
              </a:solidFill>
            </a:endParaRPr>
          </a:p>
        </p:txBody>
      </p:sp>
    </p:spTree>
    <p:extLst>
      <p:ext uri="{BB962C8B-B14F-4D97-AF65-F5344CB8AC3E}">
        <p14:creationId xmlns:p14="http://schemas.microsoft.com/office/powerpoint/2010/main" xmlns="" val="2708058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right)">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right)">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right)">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right)">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right)">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right)">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6"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3405741082"/>
              </p:ext>
            </p:extLst>
          </p:nvPr>
        </p:nvGraphicFramePr>
        <p:xfrm>
          <a:off x="2990072" y="260650"/>
          <a:ext cx="5182328" cy="6315103"/>
        </p:xfrm>
        <a:graphic>
          <a:graphicData uri="http://schemas.openxmlformats.org/drawingml/2006/table">
            <a:tbl>
              <a:tblPr rtl="1" firstRow="1" bandRow="1">
                <a:tableStyleId>{F2DE63D5-997A-4646-A377-4702673A728D}</a:tableStyleId>
              </a:tblPr>
              <a:tblGrid>
                <a:gridCol w="2770459"/>
                <a:gridCol w="2411869"/>
              </a:tblGrid>
              <a:tr h="626469">
                <a:tc>
                  <a:txBody>
                    <a:bodyPr/>
                    <a:lstStyle>
                      <a:lvl1pPr marL="0" algn="r" defTabSz="914400" rtl="1" eaLnBrk="1" latinLnBrk="0" hangingPunct="1">
                        <a:defRPr sz="1800" b="1" kern="1200">
                          <a:solidFill>
                            <a:schemeClr val="tx1"/>
                          </a:solidFill>
                          <a:latin typeface="Calibri" panose="020F0502020204030204"/>
                        </a:defRPr>
                      </a:lvl1pPr>
                      <a:lvl2pPr marL="457200" algn="r" defTabSz="914400" rtl="1" eaLnBrk="1" latinLnBrk="0" hangingPunct="1">
                        <a:defRPr sz="1800" b="1" kern="1200">
                          <a:solidFill>
                            <a:schemeClr val="tx1"/>
                          </a:solidFill>
                          <a:latin typeface="Calibri" panose="020F0502020204030204"/>
                        </a:defRPr>
                      </a:lvl2pPr>
                      <a:lvl3pPr marL="914400" algn="r" defTabSz="914400" rtl="1" eaLnBrk="1" latinLnBrk="0" hangingPunct="1">
                        <a:defRPr sz="1800" b="1" kern="1200">
                          <a:solidFill>
                            <a:schemeClr val="tx1"/>
                          </a:solidFill>
                          <a:latin typeface="Calibri" panose="020F0502020204030204"/>
                        </a:defRPr>
                      </a:lvl3pPr>
                      <a:lvl4pPr marL="1371600" algn="r" defTabSz="914400" rtl="1" eaLnBrk="1" latinLnBrk="0" hangingPunct="1">
                        <a:defRPr sz="1800" b="1" kern="1200">
                          <a:solidFill>
                            <a:schemeClr val="tx1"/>
                          </a:solidFill>
                          <a:latin typeface="Calibri" panose="020F0502020204030204"/>
                        </a:defRPr>
                      </a:lvl4pPr>
                      <a:lvl5pPr marL="1828800" algn="r" defTabSz="914400" rtl="1" eaLnBrk="1" latinLnBrk="0" hangingPunct="1">
                        <a:defRPr sz="1800" b="1" kern="1200">
                          <a:solidFill>
                            <a:schemeClr val="tx1"/>
                          </a:solidFill>
                          <a:latin typeface="Calibri" panose="020F0502020204030204"/>
                        </a:defRPr>
                      </a:lvl5pPr>
                      <a:lvl6pPr marL="2286000" algn="r" defTabSz="914400" rtl="1" eaLnBrk="1" latinLnBrk="0" hangingPunct="1">
                        <a:defRPr sz="1800" b="1" kern="1200">
                          <a:solidFill>
                            <a:schemeClr val="tx1"/>
                          </a:solidFill>
                          <a:latin typeface="Calibri" panose="020F0502020204030204"/>
                        </a:defRPr>
                      </a:lvl6pPr>
                      <a:lvl7pPr marL="2743200" algn="r" defTabSz="914400" rtl="1" eaLnBrk="1" latinLnBrk="0" hangingPunct="1">
                        <a:defRPr sz="1800" b="1" kern="1200">
                          <a:solidFill>
                            <a:schemeClr val="tx1"/>
                          </a:solidFill>
                          <a:latin typeface="Calibri" panose="020F0502020204030204"/>
                        </a:defRPr>
                      </a:lvl7pPr>
                      <a:lvl8pPr marL="3200400" algn="r" defTabSz="914400" rtl="1" eaLnBrk="1" latinLnBrk="0" hangingPunct="1">
                        <a:defRPr sz="1800" b="1" kern="1200">
                          <a:solidFill>
                            <a:schemeClr val="tx1"/>
                          </a:solidFill>
                          <a:latin typeface="Calibri" panose="020F0502020204030204"/>
                        </a:defRPr>
                      </a:lvl8pPr>
                      <a:lvl9pPr marL="3657600" algn="r" defTabSz="914400" rtl="1" eaLnBrk="1" latinLnBrk="0" hangingPunct="1">
                        <a:defRPr sz="1800" b="1" kern="1200">
                          <a:solidFill>
                            <a:schemeClr val="tx1"/>
                          </a:solidFill>
                          <a:latin typeface="Calibri" panose="020F0502020204030204"/>
                        </a:defRPr>
                      </a:lvl9pPr>
                    </a:lstStyle>
                    <a:p>
                      <a:pPr algn="ctr" rtl="1"/>
                      <a:r>
                        <a:rPr lang="ar-DZ" dirty="0" smtClean="0"/>
                        <a:t>البيان</a:t>
                      </a:r>
                      <a:endParaRPr lang="ar-DZ" dirty="0"/>
                    </a:p>
                  </a:txBody>
                  <a:tcPr/>
                </a:tc>
                <a:tc>
                  <a:txBody>
                    <a:bodyPr/>
                    <a:lstStyle>
                      <a:lvl1pPr marL="0" algn="r" defTabSz="914400" rtl="1" eaLnBrk="1" latinLnBrk="0" hangingPunct="1">
                        <a:defRPr sz="1800" b="1" kern="1200">
                          <a:solidFill>
                            <a:schemeClr val="tx1"/>
                          </a:solidFill>
                          <a:latin typeface="Calibri" panose="020F0502020204030204"/>
                        </a:defRPr>
                      </a:lvl1pPr>
                      <a:lvl2pPr marL="457200" algn="r" defTabSz="914400" rtl="1" eaLnBrk="1" latinLnBrk="0" hangingPunct="1">
                        <a:defRPr sz="1800" b="1" kern="1200">
                          <a:solidFill>
                            <a:schemeClr val="tx1"/>
                          </a:solidFill>
                          <a:latin typeface="Calibri" panose="020F0502020204030204"/>
                        </a:defRPr>
                      </a:lvl2pPr>
                      <a:lvl3pPr marL="914400" algn="r" defTabSz="914400" rtl="1" eaLnBrk="1" latinLnBrk="0" hangingPunct="1">
                        <a:defRPr sz="1800" b="1" kern="1200">
                          <a:solidFill>
                            <a:schemeClr val="tx1"/>
                          </a:solidFill>
                          <a:latin typeface="Calibri" panose="020F0502020204030204"/>
                        </a:defRPr>
                      </a:lvl3pPr>
                      <a:lvl4pPr marL="1371600" algn="r" defTabSz="914400" rtl="1" eaLnBrk="1" latinLnBrk="0" hangingPunct="1">
                        <a:defRPr sz="1800" b="1" kern="1200">
                          <a:solidFill>
                            <a:schemeClr val="tx1"/>
                          </a:solidFill>
                          <a:latin typeface="Calibri" panose="020F0502020204030204"/>
                        </a:defRPr>
                      </a:lvl4pPr>
                      <a:lvl5pPr marL="1828800" algn="r" defTabSz="914400" rtl="1" eaLnBrk="1" latinLnBrk="0" hangingPunct="1">
                        <a:defRPr sz="1800" b="1" kern="1200">
                          <a:solidFill>
                            <a:schemeClr val="tx1"/>
                          </a:solidFill>
                          <a:latin typeface="Calibri" panose="020F0502020204030204"/>
                        </a:defRPr>
                      </a:lvl5pPr>
                      <a:lvl6pPr marL="2286000" algn="r" defTabSz="914400" rtl="1" eaLnBrk="1" latinLnBrk="0" hangingPunct="1">
                        <a:defRPr sz="1800" b="1" kern="1200">
                          <a:solidFill>
                            <a:schemeClr val="tx1"/>
                          </a:solidFill>
                          <a:latin typeface="Calibri" panose="020F0502020204030204"/>
                        </a:defRPr>
                      </a:lvl6pPr>
                      <a:lvl7pPr marL="2743200" algn="r" defTabSz="914400" rtl="1" eaLnBrk="1" latinLnBrk="0" hangingPunct="1">
                        <a:defRPr sz="1800" b="1" kern="1200">
                          <a:solidFill>
                            <a:schemeClr val="tx1"/>
                          </a:solidFill>
                          <a:latin typeface="Calibri" panose="020F0502020204030204"/>
                        </a:defRPr>
                      </a:lvl7pPr>
                      <a:lvl8pPr marL="3200400" algn="r" defTabSz="914400" rtl="1" eaLnBrk="1" latinLnBrk="0" hangingPunct="1">
                        <a:defRPr sz="1800" b="1" kern="1200">
                          <a:solidFill>
                            <a:schemeClr val="tx1"/>
                          </a:solidFill>
                          <a:latin typeface="Calibri" panose="020F0502020204030204"/>
                        </a:defRPr>
                      </a:lvl8pPr>
                      <a:lvl9pPr marL="3657600" algn="r" defTabSz="914400" rtl="1" eaLnBrk="1" latinLnBrk="0" hangingPunct="1">
                        <a:defRPr sz="1800" b="1" kern="1200">
                          <a:solidFill>
                            <a:schemeClr val="tx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r>
              <a:tr h="532862">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r>
              <a:tr h="77048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r>
            </a:tbl>
          </a:graphicData>
        </a:graphic>
      </p:graphicFrame>
      <p:sp>
        <p:nvSpPr>
          <p:cNvPr id="3" name="ZoneTexte 2"/>
          <p:cNvSpPr txBox="1"/>
          <p:nvPr/>
        </p:nvSpPr>
        <p:spPr>
          <a:xfrm>
            <a:off x="3347864" y="323945"/>
            <a:ext cx="1368152" cy="584775"/>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3200" b="1" i="0" u="none" strike="noStrike" kern="0" cap="none" spc="0" normalizeH="0" baseline="0" noProof="0" dirty="0" smtClean="0">
                <a:ln>
                  <a:noFill/>
                </a:ln>
                <a:solidFill>
                  <a:prstClr val="black"/>
                </a:solidFill>
                <a:effectLst/>
                <a:uLnTx/>
                <a:uFillTx/>
              </a:rPr>
              <a:t>X</a:t>
            </a:r>
            <a:endParaRPr kumimoji="0" lang="ar-DZ" sz="3200" b="1" i="0" u="none" strike="noStrike" kern="0" cap="none" spc="0" normalizeH="0" baseline="0" noProof="0" dirty="0">
              <a:ln>
                <a:noFill/>
              </a:ln>
              <a:solidFill>
                <a:prstClr val="black"/>
              </a:solidFill>
              <a:effectLst/>
              <a:uLnTx/>
              <a:uFillTx/>
            </a:endParaRPr>
          </a:p>
        </p:txBody>
      </p:sp>
      <p:sp>
        <p:nvSpPr>
          <p:cNvPr id="5" name="ZoneTexte 4"/>
          <p:cNvSpPr txBox="1"/>
          <p:nvPr/>
        </p:nvSpPr>
        <p:spPr>
          <a:xfrm>
            <a:off x="5305360" y="908720"/>
            <a:ext cx="3024336" cy="400110"/>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تكلفة شراء المادة المستعملة</a:t>
            </a:r>
            <a:endParaRPr kumimoji="0" lang="ar-DZ" sz="2000" b="1" i="0" u="none" strike="noStrike" kern="0" cap="none" spc="0" normalizeH="0" baseline="0" noProof="0" dirty="0">
              <a:ln>
                <a:noFill/>
              </a:ln>
              <a:solidFill>
                <a:srgbClr val="FF0000"/>
              </a:solidFill>
              <a:effectLst/>
              <a:uLnTx/>
              <a:uFillTx/>
            </a:endParaRPr>
          </a:p>
        </p:txBody>
      </p:sp>
      <p:sp>
        <p:nvSpPr>
          <p:cNvPr id="6" name="ZoneTexte 5"/>
          <p:cNvSpPr txBox="1"/>
          <p:nvPr/>
        </p:nvSpPr>
        <p:spPr>
          <a:xfrm>
            <a:off x="5364088" y="1628800"/>
            <a:ext cx="2664296"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م   4200*65</a:t>
            </a:r>
            <a:endParaRPr kumimoji="0" lang="ar-DZ" sz="2400" b="0" i="0" u="none" strike="noStrike" kern="0" cap="none" spc="0" normalizeH="0" baseline="0" noProof="0" dirty="0">
              <a:ln>
                <a:noFill/>
              </a:ln>
              <a:solidFill>
                <a:prstClr val="black"/>
              </a:solidFill>
              <a:effectLst/>
              <a:uLnTx/>
              <a:uFillTx/>
            </a:endParaRPr>
          </a:p>
        </p:txBody>
      </p:sp>
      <p:sp>
        <p:nvSpPr>
          <p:cNvPr id="7" name="ZoneTexte 6"/>
          <p:cNvSpPr txBox="1"/>
          <p:nvPr/>
        </p:nvSpPr>
        <p:spPr>
          <a:xfrm>
            <a:off x="2987824" y="1628800"/>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273000</a:t>
            </a:r>
            <a:endParaRPr kumimoji="0" lang="ar-DZ" sz="2400" b="0" i="0" u="none" strike="noStrike" kern="0" cap="none" spc="0" normalizeH="0" baseline="0" noProof="0" dirty="0">
              <a:ln>
                <a:noFill/>
              </a:ln>
              <a:solidFill>
                <a:prstClr val="black"/>
              </a:solidFill>
              <a:effectLst/>
              <a:uLnTx/>
              <a:uFillTx/>
            </a:endParaRPr>
          </a:p>
        </p:txBody>
      </p:sp>
      <p:sp>
        <p:nvSpPr>
          <p:cNvPr id="8" name="ZoneTexte 7"/>
          <p:cNvSpPr txBox="1"/>
          <p:nvPr/>
        </p:nvSpPr>
        <p:spPr>
          <a:xfrm>
            <a:off x="3131840" y="2221413"/>
            <a:ext cx="1872208"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99000</a:t>
            </a:r>
            <a:endParaRPr kumimoji="0" lang="ar-DZ" sz="2400" b="0" i="0" u="none" strike="noStrike" kern="0" cap="none" spc="0" normalizeH="0" baseline="0" noProof="0" dirty="0">
              <a:ln>
                <a:noFill/>
              </a:ln>
              <a:solidFill>
                <a:prstClr val="black"/>
              </a:solidFill>
              <a:effectLst/>
              <a:uLnTx/>
              <a:uFillTx/>
            </a:endParaRPr>
          </a:p>
        </p:txBody>
      </p:sp>
      <p:sp>
        <p:nvSpPr>
          <p:cNvPr id="9" name="ZoneTexte 8"/>
          <p:cNvSpPr txBox="1"/>
          <p:nvPr/>
        </p:nvSpPr>
        <p:spPr>
          <a:xfrm>
            <a:off x="5364088" y="2175247"/>
            <a:ext cx="2664296"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ن   1320*75</a:t>
            </a:r>
            <a:endParaRPr kumimoji="0" lang="ar-DZ" sz="2400" b="0" i="0" u="none" strike="noStrike" kern="0" cap="none" spc="0" normalizeH="0" baseline="0" noProof="0" dirty="0">
              <a:ln>
                <a:noFill/>
              </a:ln>
              <a:solidFill>
                <a:prstClr val="black"/>
              </a:solidFill>
              <a:effectLst/>
              <a:uLnTx/>
              <a:uFillTx/>
            </a:endParaRPr>
          </a:p>
        </p:txBody>
      </p:sp>
      <p:sp>
        <p:nvSpPr>
          <p:cNvPr id="11" name="ZoneTexte 10"/>
          <p:cNvSpPr txBox="1"/>
          <p:nvPr/>
        </p:nvSpPr>
        <p:spPr>
          <a:xfrm>
            <a:off x="5940152" y="2823319"/>
            <a:ext cx="2088232"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لوازم مختلفة</a:t>
            </a:r>
            <a:endParaRPr kumimoji="0" lang="ar-DZ" sz="2400" b="0" i="0" u="none" strike="noStrike" kern="0" cap="none" spc="0" normalizeH="0" baseline="0" noProof="0" dirty="0">
              <a:ln>
                <a:noFill/>
              </a:ln>
              <a:solidFill>
                <a:prstClr val="black"/>
              </a:solidFill>
              <a:effectLst/>
              <a:uLnTx/>
              <a:uFillTx/>
            </a:endParaRPr>
          </a:p>
        </p:txBody>
      </p:sp>
      <p:sp>
        <p:nvSpPr>
          <p:cNvPr id="14" name="ZoneTexte 13"/>
          <p:cNvSpPr txBox="1"/>
          <p:nvPr/>
        </p:nvSpPr>
        <p:spPr>
          <a:xfrm>
            <a:off x="5580112" y="3429000"/>
            <a:ext cx="2376264" cy="400110"/>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م الانتاج المباشرة</a:t>
            </a:r>
            <a:endParaRPr kumimoji="0" lang="ar-DZ" sz="2000" b="1" i="0" u="none" strike="noStrike" kern="0" cap="none" spc="0" normalizeH="0" baseline="0" noProof="0" dirty="0">
              <a:ln>
                <a:noFill/>
              </a:ln>
              <a:solidFill>
                <a:srgbClr val="FF0000"/>
              </a:solidFill>
              <a:effectLst/>
              <a:uLnTx/>
              <a:uFillTx/>
            </a:endParaRPr>
          </a:p>
        </p:txBody>
      </p:sp>
      <p:sp>
        <p:nvSpPr>
          <p:cNvPr id="15" name="ZoneTexte 14"/>
          <p:cNvSpPr txBox="1"/>
          <p:nvPr/>
        </p:nvSpPr>
        <p:spPr>
          <a:xfrm>
            <a:off x="2987824" y="4047455"/>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16500</a:t>
            </a:r>
            <a:endParaRPr kumimoji="0" lang="ar-DZ" sz="2400" b="0" i="0" u="none" strike="noStrike" kern="0" cap="none" spc="0" normalizeH="0" baseline="0" noProof="0" dirty="0">
              <a:ln>
                <a:noFill/>
              </a:ln>
              <a:solidFill>
                <a:prstClr val="black"/>
              </a:solidFill>
              <a:effectLst/>
              <a:uLnTx/>
              <a:uFillTx/>
            </a:endParaRPr>
          </a:p>
        </p:txBody>
      </p:sp>
      <p:sp>
        <p:nvSpPr>
          <p:cNvPr id="17" name="ZoneTexte 16"/>
          <p:cNvSpPr txBox="1"/>
          <p:nvPr/>
        </p:nvSpPr>
        <p:spPr>
          <a:xfrm>
            <a:off x="5580112" y="4109010"/>
            <a:ext cx="2592288" cy="400110"/>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00B050"/>
                </a:solidFill>
                <a:effectLst/>
                <a:uLnTx/>
                <a:uFillTx/>
              </a:rPr>
              <a:t>ورشة التقطيع: </a:t>
            </a:r>
            <a:r>
              <a:rPr kumimoji="0" lang="ar-DZ" sz="2000" b="1" i="0" u="none" strike="noStrike" kern="0" cap="none" spc="0" normalizeH="0" baseline="0" noProof="0" dirty="0" smtClean="0">
                <a:ln>
                  <a:noFill/>
                </a:ln>
                <a:solidFill>
                  <a:srgbClr val="FF0000"/>
                </a:solidFill>
                <a:effectLst/>
                <a:uLnTx/>
                <a:uFillTx/>
              </a:rPr>
              <a:t>200*82.5</a:t>
            </a:r>
            <a:endParaRPr kumimoji="0" lang="ar-DZ" sz="2000" b="1" i="0" u="none" strike="noStrike" kern="0" cap="none" spc="0" normalizeH="0" baseline="0" noProof="0" dirty="0">
              <a:ln>
                <a:noFill/>
              </a:ln>
              <a:solidFill>
                <a:srgbClr val="FF0000"/>
              </a:solidFill>
              <a:effectLst/>
              <a:uLnTx/>
              <a:uFillTx/>
            </a:endParaRPr>
          </a:p>
        </p:txBody>
      </p:sp>
      <p:sp>
        <p:nvSpPr>
          <p:cNvPr id="18" name="ZoneTexte 17"/>
          <p:cNvSpPr txBox="1"/>
          <p:nvPr/>
        </p:nvSpPr>
        <p:spPr>
          <a:xfrm>
            <a:off x="5364088" y="4757082"/>
            <a:ext cx="2808312" cy="400110"/>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00B050"/>
                </a:solidFill>
                <a:effectLst/>
                <a:uLnTx/>
                <a:uFillTx/>
              </a:rPr>
              <a:t>ورشة التركيب: </a:t>
            </a:r>
            <a:r>
              <a:rPr kumimoji="0" lang="ar-DZ" sz="2000" b="1" i="0" u="none" strike="noStrike" kern="0" cap="none" spc="0" normalizeH="0" baseline="0" noProof="0" dirty="0" smtClean="0">
                <a:ln>
                  <a:noFill/>
                </a:ln>
                <a:solidFill>
                  <a:srgbClr val="FF0000"/>
                </a:solidFill>
                <a:effectLst/>
                <a:uLnTx/>
                <a:uFillTx/>
              </a:rPr>
              <a:t>2100*100</a:t>
            </a:r>
            <a:endParaRPr kumimoji="0" lang="ar-DZ" sz="2000" b="1" i="0" u="none" strike="noStrike" kern="0" cap="none" spc="0" normalizeH="0" baseline="0" noProof="0" dirty="0">
              <a:ln>
                <a:noFill/>
              </a:ln>
              <a:solidFill>
                <a:srgbClr val="FF0000"/>
              </a:solidFill>
              <a:effectLst/>
              <a:uLnTx/>
              <a:uFillTx/>
            </a:endParaRPr>
          </a:p>
        </p:txBody>
      </p:sp>
      <p:sp>
        <p:nvSpPr>
          <p:cNvPr id="19" name="ZoneTexte 18"/>
          <p:cNvSpPr txBox="1"/>
          <p:nvPr/>
        </p:nvSpPr>
        <p:spPr>
          <a:xfrm>
            <a:off x="5580112" y="5333146"/>
            <a:ext cx="2592288" cy="400110"/>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00B050"/>
                </a:solidFill>
                <a:effectLst/>
                <a:uLnTx/>
                <a:uFillTx/>
              </a:rPr>
              <a:t>ورشة التكييف: </a:t>
            </a:r>
            <a:r>
              <a:rPr kumimoji="0" lang="ar-DZ" sz="2000" b="1" i="0" u="none" strike="noStrike" kern="0" cap="none" spc="0" normalizeH="0" baseline="0" noProof="0" dirty="0" smtClean="0">
                <a:ln>
                  <a:noFill/>
                </a:ln>
                <a:solidFill>
                  <a:srgbClr val="FF0000"/>
                </a:solidFill>
                <a:effectLst/>
                <a:uLnTx/>
                <a:uFillTx/>
              </a:rPr>
              <a:t>900*95</a:t>
            </a:r>
            <a:endParaRPr kumimoji="0" lang="ar-DZ" sz="2000" b="1" i="0" u="none" strike="noStrike" kern="0" cap="none" spc="0" normalizeH="0" baseline="0" noProof="0" dirty="0">
              <a:ln>
                <a:noFill/>
              </a:ln>
              <a:solidFill>
                <a:srgbClr val="FF0000"/>
              </a:solidFill>
              <a:effectLst/>
              <a:uLnTx/>
              <a:uFillTx/>
            </a:endParaRPr>
          </a:p>
        </p:txBody>
      </p:sp>
      <p:sp>
        <p:nvSpPr>
          <p:cNvPr id="21" name="ZoneTexte 20"/>
          <p:cNvSpPr txBox="1"/>
          <p:nvPr/>
        </p:nvSpPr>
        <p:spPr>
          <a:xfrm>
            <a:off x="2987824" y="5271591"/>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85500</a:t>
            </a:r>
            <a:endParaRPr kumimoji="0" lang="ar-DZ" sz="2400" b="0" i="0" u="none" strike="noStrike" kern="0" cap="none" spc="0" normalizeH="0" baseline="0" noProof="0" dirty="0">
              <a:ln>
                <a:noFill/>
              </a:ln>
              <a:solidFill>
                <a:prstClr val="black"/>
              </a:solidFill>
              <a:effectLst/>
              <a:uLnTx/>
              <a:uFillTx/>
            </a:endParaRPr>
          </a:p>
        </p:txBody>
      </p:sp>
      <p:sp>
        <p:nvSpPr>
          <p:cNvPr id="22" name="ZoneTexte 21"/>
          <p:cNvSpPr txBox="1"/>
          <p:nvPr/>
        </p:nvSpPr>
        <p:spPr>
          <a:xfrm>
            <a:off x="3131840" y="2852936"/>
            <a:ext cx="1872208" cy="461665"/>
          </a:xfrm>
          <a:prstGeom prst="rect">
            <a:avLst/>
          </a:prstGeom>
          <a:noFill/>
        </p:spPr>
        <p:txBody>
          <a:bodyPr wrap="square" rtlCol="1">
            <a:spAutoFit/>
          </a:bodyPr>
          <a:lstStyle>
            <a:defPPr>
              <a:defRPr lang="ar-DZ"/>
            </a:defPPr>
            <a:lvl1pPr>
              <a:defRPr sz="2400"/>
            </a:lvl1pPr>
          </a:lstStyle>
          <a:p>
            <a:pPr lvl="0"/>
            <a:r>
              <a:rPr lang="ar-SA" dirty="0" smtClean="0">
                <a:ea typeface="Times New Roman"/>
                <a:cs typeface="Simplified Arabic"/>
              </a:rPr>
              <a:t>304500 </a:t>
            </a:r>
            <a:endParaRPr kumimoji="0" lang="ar-DZ" sz="2400" b="0" i="0" u="none" strike="noStrike" kern="0" cap="none" spc="0" normalizeH="0" baseline="0" noProof="0" dirty="0">
              <a:ln>
                <a:noFill/>
              </a:ln>
              <a:solidFill>
                <a:prstClr val="black"/>
              </a:solidFill>
              <a:effectLst/>
              <a:uLnTx/>
              <a:uFillTx/>
            </a:endParaRPr>
          </a:p>
        </p:txBody>
      </p:sp>
      <p:sp>
        <p:nvSpPr>
          <p:cNvPr id="23" name="ZoneTexte 22"/>
          <p:cNvSpPr txBox="1"/>
          <p:nvPr/>
        </p:nvSpPr>
        <p:spPr>
          <a:xfrm>
            <a:off x="2987824" y="4725144"/>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210000</a:t>
            </a:r>
            <a:endParaRPr kumimoji="0" lang="ar-DZ" sz="24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xmlns="" val="3283734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right)">
                                      <p:cBhvr>
                                        <p:cTn id="7" dur="2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right)">
                                      <p:cBhvr>
                                        <p:cTn id="12" dur="2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2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2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left)">
                                      <p:cBhvr>
                                        <p:cTn id="27" dur="2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left)">
                                      <p:cBhvr>
                                        <p:cTn id="32" dur="2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left)">
                                      <p:cBhvr>
                                        <p:cTn id="37" dur="2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left)">
                                      <p:cBhvr>
                                        <p:cTn id="42" dur="2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wipe(right)">
                                      <p:cBhvr>
                                        <p:cTn id="47" dur="2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wipe(right)">
                                      <p:cBhvr>
                                        <p:cTn id="52" dur="2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wipe(left)">
                                      <p:cBhvr>
                                        <p:cTn id="57" dur="2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2"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wipe(right)">
                                      <p:cBhvr>
                                        <p:cTn id="62" dur="25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wipe(left)">
                                      <p:cBhvr>
                                        <p:cTn id="67" dur="2500"/>
                                        <p:tgtEl>
                                          <p:spTgt spid="23"/>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2"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wipe(right)">
                                      <p:cBhvr>
                                        <p:cTn id="72" dur="2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wipe(left)">
                                      <p:cBhvr>
                                        <p:cTn id="77" dur="2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p:bldP spid="11" grpId="0"/>
      <p:bldP spid="14" grpId="0"/>
      <p:bldP spid="15" grpId="0"/>
      <p:bldP spid="17" grpId="0"/>
      <p:bldP spid="18" grpId="0"/>
      <p:bldP spid="19" grpId="0"/>
      <p:bldP spid="21" grpId="0"/>
      <p:bldP spid="22" grpId="0"/>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962966254"/>
              </p:ext>
            </p:extLst>
          </p:nvPr>
        </p:nvGraphicFramePr>
        <p:xfrm>
          <a:off x="2774048" y="649496"/>
          <a:ext cx="5182328" cy="5011752"/>
        </p:xfrm>
        <a:graphic>
          <a:graphicData uri="http://schemas.openxmlformats.org/drawingml/2006/table">
            <a:tbl>
              <a:tblPr rtl="1" firstRow="1" bandRow="1">
                <a:tableStyleId>{F2DE63D5-997A-4646-A377-4702673A728D}</a:tableStyleId>
              </a:tblPr>
              <a:tblGrid>
                <a:gridCol w="2770459"/>
                <a:gridCol w="2411869"/>
              </a:tblGrid>
              <a:tr h="626469">
                <a:tc>
                  <a:txBody>
                    <a:bodyPr/>
                    <a:lstStyle>
                      <a:lvl1pPr marL="0" algn="r" defTabSz="914400" rtl="1" eaLnBrk="1" latinLnBrk="0" hangingPunct="1">
                        <a:defRPr sz="1800" b="1" kern="1200">
                          <a:solidFill>
                            <a:schemeClr val="tx1"/>
                          </a:solidFill>
                          <a:latin typeface="Calibri" panose="020F0502020204030204"/>
                        </a:defRPr>
                      </a:lvl1pPr>
                      <a:lvl2pPr marL="457200" algn="r" defTabSz="914400" rtl="1" eaLnBrk="1" latinLnBrk="0" hangingPunct="1">
                        <a:defRPr sz="1800" b="1" kern="1200">
                          <a:solidFill>
                            <a:schemeClr val="tx1"/>
                          </a:solidFill>
                          <a:latin typeface="Calibri" panose="020F0502020204030204"/>
                        </a:defRPr>
                      </a:lvl2pPr>
                      <a:lvl3pPr marL="914400" algn="r" defTabSz="914400" rtl="1" eaLnBrk="1" latinLnBrk="0" hangingPunct="1">
                        <a:defRPr sz="1800" b="1" kern="1200">
                          <a:solidFill>
                            <a:schemeClr val="tx1"/>
                          </a:solidFill>
                          <a:latin typeface="Calibri" panose="020F0502020204030204"/>
                        </a:defRPr>
                      </a:lvl3pPr>
                      <a:lvl4pPr marL="1371600" algn="r" defTabSz="914400" rtl="1" eaLnBrk="1" latinLnBrk="0" hangingPunct="1">
                        <a:defRPr sz="1800" b="1" kern="1200">
                          <a:solidFill>
                            <a:schemeClr val="tx1"/>
                          </a:solidFill>
                          <a:latin typeface="Calibri" panose="020F0502020204030204"/>
                        </a:defRPr>
                      </a:lvl4pPr>
                      <a:lvl5pPr marL="1828800" algn="r" defTabSz="914400" rtl="1" eaLnBrk="1" latinLnBrk="0" hangingPunct="1">
                        <a:defRPr sz="1800" b="1" kern="1200">
                          <a:solidFill>
                            <a:schemeClr val="tx1"/>
                          </a:solidFill>
                          <a:latin typeface="Calibri" panose="020F0502020204030204"/>
                        </a:defRPr>
                      </a:lvl5pPr>
                      <a:lvl6pPr marL="2286000" algn="r" defTabSz="914400" rtl="1" eaLnBrk="1" latinLnBrk="0" hangingPunct="1">
                        <a:defRPr sz="1800" b="1" kern="1200">
                          <a:solidFill>
                            <a:schemeClr val="tx1"/>
                          </a:solidFill>
                          <a:latin typeface="Calibri" panose="020F0502020204030204"/>
                        </a:defRPr>
                      </a:lvl6pPr>
                      <a:lvl7pPr marL="2743200" algn="r" defTabSz="914400" rtl="1" eaLnBrk="1" latinLnBrk="0" hangingPunct="1">
                        <a:defRPr sz="1800" b="1" kern="1200">
                          <a:solidFill>
                            <a:schemeClr val="tx1"/>
                          </a:solidFill>
                          <a:latin typeface="Calibri" panose="020F0502020204030204"/>
                        </a:defRPr>
                      </a:lvl7pPr>
                      <a:lvl8pPr marL="3200400" algn="r" defTabSz="914400" rtl="1" eaLnBrk="1" latinLnBrk="0" hangingPunct="1">
                        <a:defRPr sz="1800" b="1" kern="1200">
                          <a:solidFill>
                            <a:schemeClr val="tx1"/>
                          </a:solidFill>
                          <a:latin typeface="Calibri" panose="020F0502020204030204"/>
                        </a:defRPr>
                      </a:lvl8pPr>
                      <a:lvl9pPr marL="3657600" algn="r" defTabSz="914400" rtl="1" eaLnBrk="1" latinLnBrk="0" hangingPunct="1">
                        <a:defRPr sz="1800" b="1"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b="1" kern="1200">
                          <a:solidFill>
                            <a:schemeClr val="tx1"/>
                          </a:solidFill>
                          <a:latin typeface="Calibri" panose="020F0502020204030204"/>
                        </a:defRPr>
                      </a:lvl1pPr>
                      <a:lvl2pPr marL="457200" algn="r" defTabSz="914400" rtl="1" eaLnBrk="1" latinLnBrk="0" hangingPunct="1">
                        <a:defRPr sz="1800" b="1" kern="1200">
                          <a:solidFill>
                            <a:schemeClr val="tx1"/>
                          </a:solidFill>
                          <a:latin typeface="Calibri" panose="020F0502020204030204"/>
                        </a:defRPr>
                      </a:lvl2pPr>
                      <a:lvl3pPr marL="914400" algn="r" defTabSz="914400" rtl="1" eaLnBrk="1" latinLnBrk="0" hangingPunct="1">
                        <a:defRPr sz="1800" b="1" kern="1200">
                          <a:solidFill>
                            <a:schemeClr val="tx1"/>
                          </a:solidFill>
                          <a:latin typeface="Calibri" panose="020F0502020204030204"/>
                        </a:defRPr>
                      </a:lvl3pPr>
                      <a:lvl4pPr marL="1371600" algn="r" defTabSz="914400" rtl="1" eaLnBrk="1" latinLnBrk="0" hangingPunct="1">
                        <a:defRPr sz="1800" b="1" kern="1200">
                          <a:solidFill>
                            <a:schemeClr val="tx1"/>
                          </a:solidFill>
                          <a:latin typeface="Calibri" panose="020F0502020204030204"/>
                        </a:defRPr>
                      </a:lvl4pPr>
                      <a:lvl5pPr marL="1828800" algn="r" defTabSz="914400" rtl="1" eaLnBrk="1" latinLnBrk="0" hangingPunct="1">
                        <a:defRPr sz="1800" b="1" kern="1200">
                          <a:solidFill>
                            <a:schemeClr val="tx1"/>
                          </a:solidFill>
                          <a:latin typeface="Calibri" panose="020F0502020204030204"/>
                        </a:defRPr>
                      </a:lvl5pPr>
                      <a:lvl6pPr marL="2286000" algn="r" defTabSz="914400" rtl="1" eaLnBrk="1" latinLnBrk="0" hangingPunct="1">
                        <a:defRPr sz="1800" b="1" kern="1200">
                          <a:solidFill>
                            <a:schemeClr val="tx1"/>
                          </a:solidFill>
                          <a:latin typeface="Calibri" panose="020F0502020204030204"/>
                        </a:defRPr>
                      </a:lvl6pPr>
                      <a:lvl7pPr marL="2743200" algn="r" defTabSz="914400" rtl="1" eaLnBrk="1" latinLnBrk="0" hangingPunct="1">
                        <a:defRPr sz="1800" b="1" kern="1200">
                          <a:solidFill>
                            <a:schemeClr val="tx1"/>
                          </a:solidFill>
                          <a:latin typeface="Calibri" panose="020F0502020204030204"/>
                        </a:defRPr>
                      </a:lvl7pPr>
                      <a:lvl8pPr marL="3200400" algn="r" defTabSz="914400" rtl="1" eaLnBrk="1" latinLnBrk="0" hangingPunct="1">
                        <a:defRPr sz="1800" b="1" kern="1200">
                          <a:solidFill>
                            <a:schemeClr val="tx1"/>
                          </a:solidFill>
                          <a:latin typeface="Calibri" panose="020F0502020204030204"/>
                        </a:defRPr>
                      </a:lvl8pPr>
                      <a:lvl9pPr marL="3657600" algn="r" defTabSz="914400" rtl="1" eaLnBrk="1" latinLnBrk="0" hangingPunct="1">
                        <a:defRPr sz="1800" b="1" kern="1200">
                          <a:solidFill>
                            <a:schemeClr val="tx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r>
              <a:tr h="626469">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c>
                  <a:txBody>
                    <a:bodyPr/>
                    <a:lstStyle>
                      <a:lvl1pPr marL="0" algn="r" defTabSz="914400" rtl="1" eaLnBrk="1" latinLnBrk="0" hangingPunct="1">
                        <a:defRPr sz="1800" kern="1200">
                          <a:solidFill>
                            <a:schemeClr val="tx1"/>
                          </a:solidFill>
                          <a:latin typeface="Calibri" panose="020F0502020204030204"/>
                        </a:defRPr>
                      </a:lvl1pPr>
                      <a:lvl2pPr marL="457200" algn="r" defTabSz="914400" rtl="1" eaLnBrk="1" latinLnBrk="0" hangingPunct="1">
                        <a:defRPr sz="1800" kern="1200">
                          <a:solidFill>
                            <a:schemeClr val="tx1"/>
                          </a:solidFill>
                          <a:latin typeface="Calibri" panose="020F0502020204030204"/>
                        </a:defRPr>
                      </a:lvl2pPr>
                      <a:lvl3pPr marL="914400" algn="r" defTabSz="914400" rtl="1" eaLnBrk="1" latinLnBrk="0" hangingPunct="1">
                        <a:defRPr sz="1800" kern="1200">
                          <a:solidFill>
                            <a:schemeClr val="tx1"/>
                          </a:solidFill>
                          <a:latin typeface="Calibri" panose="020F0502020204030204"/>
                        </a:defRPr>
                      </a:lvl3pPr>
                      <a:lvl4pPr marL="1371600" algn="r" defTabSz="914400" rtl="1" eaLnBrk="1" latinLnBrk="0" hangingPunct="1">
                        <a:defRPr sz="1800" kern="1200">
                          <a:solidFill>
                            <a:schemeClr val="tx1"/>
                          </a:solidFill>
                          <a:latin typeface="Calibri" panose="020F0502020204030204"/>
                        </a:defRPr>
                      </a:lvl4pPr>
                      <a:lvl5pPr marL="1828800" algn="r" defTabSz="914400" rtl="1" eaLnBrk="1" latinLnBrk="0" hangingPunct="1">
                        <a:defRPr sz="1800" kern="1200">
                          <a:solidFill>
                            <a:schemeClr val="tx1"/>
                          </a:solidFill>
                          <a:latin typeface="Calibri" panose="020F0502020204030204"/>
                        </a:defRPr>
                      </a:lvl5pPr>
                      <a:lvl6pPr marL="2286000" algn="r" defTabSz="914400" rtl="1" eaLnBrk="1" latinLnBrk="0" hangingPunct="1">
                        <a:defRPr sz="1800" kern="1200">
                          <a:solidFill>
                            <a:schemeClr val="tx1"/>
                          </a:solidFill>
                          <a:latin typeface="Calibri" panose="020F0502020204030204"/>
                        </a:defRPr>
                      </a:lvl6pPr>
                      <a:lvl7pPr marL="2743200" algn="r" defTabSz="914400" rtl="1" eaLnBrk="1" latinLnBrk="0" hangingPunct="1">
                        <a:defRPr sz="1800" kern="1200">
                          <a:solidFill>
                            <a:schemeClr val="tx1"/>
                          </a:solidFill>
                          <a:latin typeface="Calibri" panose="020F0502020204030204"/>
                        </a:defRPr>
                      </a:lvl7pPr>
                      <a:lvl8pPr marL="3200400" algn="r" defTabSz="914400" rtl="1" eaLnBrk="1" latinLnBrk="0" hangingPunct="1">
                        <a:defRPr sz="1800" kern="1200">
                          <a:solidFill>
                            <a:schemeClr val="tx1"/>
                          </a:solidFill>
                          <a:latin typeface="Calibri" panose="020F0502020204030204"/>
                        </a:defRPr>
                      </a:lvl8pPr>
                      <a:lvl9pPr marL="3657600" algn="r" defTabSz="914400" rtl="1" eaLnBrk="1" latinLnBrk="0" hangingPunct="1">
                        <a:defRPr sz="1800" kern="1200">
                          <a:solidFill>
                            <a:schemeClr val="tx1"/>
                          </a:solidFill>
                          <a:latin typeface="Calibri" panose="020F0502020204030204"/>
                        </a:defRPr>
                      </a:lvl9pPr>
                    </a:lstStyle>
                    <a:p>
                      <a:pPr algn="ctr" rtl="1"/>
                      <a:endParaRPr lang="ar-DZ" dirty="0"/>
                    </a:p>
                  </a:txBody>
                  <a:tcPr/>
                </a:tc>
              </a:tr>
            </a:tbl>
          </a:graphicData>
        </a:graphic>
      </p:graphicFrame>
      <p:sp>
        <p:nvSpPr>
          <p:cNvPr id="4" name="ZoneTexte 3"/>
          <p:cNvSpPr txBox="1"/>
          <p:nvPr/>
        </p:nvSpPr>
        <p:spPr>
          <a:xfrm>
            <a:off x="5089336" y="1297566"/>
            <a:ext cx="3024336" cy="400110"/>
          </a:xfrm>
          <a:prstGeom prst="rect">
            <a:avLst/>
          </a:prstGeom>
          <a:noFill/>
        </p:spPr>
        <p:txBody>
          <a:bodyPr wrap="square" rtlCol="1">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مصاريف الانتاج غير المباشرة</a:t>
            </a:r>
            <a:endParaRPr kumimoji="0" lang="ar-DZ" sz="2000" b="1" i="0" u="none" strike="noStrike" kern="0" cap="none" spc="0" normalizeH="0" baseline="0" noProof="0" dirty="0">
              <a:ln>
                <a:noFill/>
              </a:ln>
              <a:solidFill>
                <a:srgbClr val="FF0000"/>
              </a:solidFill>
              <a:effectLst/>
              <a:uLnTx/>
              <a:uFillTx/>
            </a:endParaRPr>
          </a:p>
        </p:txBody>
      </p:sp>
      <p:sp>
        <p:nvSpPr>
          <p:cNvPr id="5" name="ZoneTexte 4"/>
          <p:cNvSpPr txBox="1"/>
          <p:nvPr/>
        </p:nvSpPr>
        <p:spPr>
          <a:xfrm>
            <a:off x="5148064" y="2017646"/>
            <a:ext cx="2664296"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1" i="0" u="none" strike="noStrike" kern="0" cap="none" spc="0" normalizeH="0" baseline="0" noProof="0" dirty="0" smtClean="0">
                <a:ln>
                  <a:noFill/>
                </a:ln>
                <a:solidFill>
                  <a:srgbClr val="7030A0"/>
                </a:solidFill>
                <a:effectLst/>
                <a:uLnTx/>
                <a:uFillTx/>
              </a:rPr>
              <a:t>تقطيع</a:t>
            </a:r>
            <a:endParaRPr kumimoji="0" lang="ar-DZ" sz="2400" b="1" i="0" u="none" strike="noStrike" kern="0" cap="none" spc="0" normalizeH="0" baseline="0" noProof="0" dirty="0">
              <a:ln>
                <a:noFill/>
              </a:ln>
              <a:solidFill>
                <a:srgbClr val="7030A0"/>
              </a:solidFill>
              <a:effectLst/>
              <a:uLnTx/>
              <a:uFillTx/>
            </a:endParaRPr>
          </a:p>
        </p:txBody>
      </p:sp>
      <p:sp>
        <p:nvSpPr>
          <p:cNvPr id="6" name="ZoneTexte 5"/>
          <p:cNvSpPr txBox="1"/>
          <p:nvPr/>
        </p:nvSpPr>
        <p:spPr>
          <a:xfrm>
            <a:off x="2771800" y="2017646"/>
            <a:ext cx="2016224" cy="461665"/>
          </a:xfrm>
          <a:prstGeom prst="rect">
            <a:avLst/>
          </a:prstGeom>
          <a:noFill/>
        </p:spPr>
        <p:txBody>
          <a:bodyPr wrap="square" rtlCol="1">
            <a:spAutoFit/>
          </a:bodyPr>
          <a:lstStyle>
            <a:defPPr>
              <a:defRPr lang="ar-DZ"/>
            </a:defPPr>
            <a:lvl1pPr>
              <a:defRPr sz="2400"/>
            </a:lvl1pPr>
          </a:lstStyle>
          <a:p>
            <a:pPr lvl="0"/>
            <a:r>
              <a:rPr lang="ar-SA" dirty="0">
                <a:ea typeface="Times New Roman"/>
                <a:cs typeface="Simplified Arabic"/>
              </a:rPr>
              <a:t>36240</a:t>
            </a:r>
            <a:endParaRPr kumimoji="0" lang="ar-DZ" sz="2400" b="0" i="0" u="none" strike="noStrike" kern="0" cap="none" spc="0" normalizeH="0" baseline="0" noProof="0" dirty="0">
              <a:ln>
                <a:noFill/>
              </a:ln>
              <a:solidFill>
                <a:prstClr val="black"/>
              </a:solidFill>
              <a:effectLst/>
              <a:uLnTx/>
              <a:uFillTx/>
            </a:endParaRPr>
          </a:p>
        </p:txBody>
      </p:sp>
      <p:sp>
        <p:nvSpPr>
          <p:cNvPr id="8" name="ZoneTexte 7"/>
          <p:cNvSpPr txBox="1"/>
          <p:nvPr/>
        </p:nvSpPr>
        <p:spPr>
          <a:xfrm>
            <a:off x="5148064" y="2636101"/>
            <a:ext cx="2664296"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1" i="0" u="none" strike="noStrike" kern="0" cap="none" spc="0" normalizeH="0" baseline="0" noProof="0" dirty="0" smtClean="0">
                <a:ln>
                  <a:noFill/>
                </a:ln>
                <a:solidFill>
                  <a:srgbClr val="7030A0"/>
                </a:solidFill>
                <a:effectLst/>
                <a:uLnTx/>
                <a:uFillTx/>
              </a:rPr>
              <a:t>تركيب</a:t>
            </a:r>
            <a:endParaRPr kumimoji="0" lang="ar-DZ" sz="2400" b="1" i="0" u="none" strike="noStrike" kern="0" cap="none" spc="0" normalizeH="0" baseline="0" noProof="0" dirty="0">
              <a:ln>
                <a:noFill/>
              </a:ln>
              <a:solidFill>
                <a:srgbClr val="7030A0"/>
              </a:solidFill>
              <a:effectLst/>
              <a:uLnTx/>
              <a:uFillTx/>
            </a:endParaRPr>
          </a:p>
        </p:txBody>
      </p:sp>
      <p:sp>
        <p:nvSpPr>
          <p:cNvPr id="9" name="ZoneTexte 8"/>
          <p:cNvSpPr txBox="1"/>
          <p:nvPr/>
        </p:nvSpPr>
        <p:spPr>
          <a:xfrm>
            <a:off x="5724128" y="3241782"/>
            <a:ext cx="2088232"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1" i="0" u="none" strike="noStrike" kern="0" cap="none" spc="0" normalizeH="0" baseline="0" noProof="0" dirty="0" smtClean="0">
                <a:ln>
                  <a:noFill/>
                </a:ln>
                <a:solidFill>
                  <a:srgbClr val="7030A0"/>
                </a:solidFill>
                <a:effectLst/>
                <a:uLnTx/>
                <a:uFillTx/>
              </a:rPr>
              <a:t>تكييف</a:t>
            </a:r>
            <a:endParaRPr kumimoji="0" lang="ar-DZ" sz="2400" b="1" i="0" u="none" strike="noStrike" kern="0" cap="none" spc="0" normalizeH="0" baseline="0" noProof="0" dirty="0">
              <a:ln>
                <a:noFill/>
              </a:ln>
              <a:solidFill>
                <a:srgbClr val="7030A0"/>
              </a:solidFill>
              <a:effectLst/>
              <a:uLnTx/>
              <a:uFillTx/>
            </a:endParaRPr>
          </a:p>
        </p:txBody>
      </p:sp>
      <p:sp>
        <p:nvSpPr>
          <p:cNvPr id="12" name="ZoneTexte 11"/>
          <p:cNvSpPr txBox="1"/>
          <p:nvPr/>
        </p:nvSpPr>
        <p:spPr>
          <a:xfrm>
            <a:off x="2987824" y="3212165"/>
            <a:ext cx="1800200" cy="461665"/>
          </a:xfrm>
          <a:prstGeom prst="rect">
            <a:avLst/>
          </a:prstGeom>
          <a:noFill/>
        </p:spPr>
        <p:txBody>
          <a:bodyPr wrap="square" rtlCol="1">
            <a:spAutoFit/>
          </a:bodyPr>
          <a:lstStyle>
            <a:defPPr>
              <a:defRPr lang="ar-DZ"/>
            </a:defPPr>
            <a:lvl1pPr>
              <a:defRPr sz="2400"/>
            </a:lvl1pPr>
          </a:lstStyle>
          <a:p>
            <a:pPr lvl="0"/>
            <a:r>
              <a:rPr lang="ar-SA" dirty="0">
                <a:ea typeface="Times New Roman"/>
                <a:cs typeface="Simplified Arabic"/>
              </a:rPr>
              <a:t>121200</a:t>
            </a:r>
            <a:endParaRPr kumimoji="0" lang="ar-DZ" sz="2400" b="0" i="0" u="none" strike="noStrike" kern="0" cap="none" spc="0" normalizeH="0" baseline="0" noProof="0" dirty="0">
              <a:ln>
                <a:noFill/>
              </a:ln>
              <a:solidFill>
                <a:prstClr val="black"/>
              </a:solidFill>
              <a:effectLst/>
              <a:uLnTx/>
              <a:uFillTx/>
            </a:endParaRPr>
          </a:p>
        </p:txBody>
      </p:sp>
      <p:sp>
        <p:nvSpPr>
          <p:cNvPr id="13" name="ZoneTexte 12"/>
          <p:cNvSpPr txBox="1"/>
          <p:nvPr/>
        </p:nvSpPr>
        <p:spPr>
          <a:xfrm>
            <a:off x="2915816" y="3889854"/>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1213140</a:t>
            </a:r>
            <a:endParaRPr kumimoji="0" lang="ar-DZ" sz="2400" b="0" i="0" u="none" strike="noStrike" kern="0" cap="none" spc="0" normalizeH="0" baseline="0" noProof="0" dirty="0">
              <a:ln>
                <a:noFill/>
              </a:ln>
              <a:solidFill>
                <a:prstClr val="black"/>
              </a:solidFill>
              <a:effectLst/>
              <a:uLnTx/>
              <a:uFillTx/>
            </a:endParaRPr>
          </a:p>
        </p:txBody>
      </p:sp>
      <p:sp>
        <p:nvSpPr>
          <p:cNvPr id="15" name="ZoneTexte 14"/>
          <p:cNvSpPr txBox="1"/>
          <p:nvPr/>
        </p:nvSpPr>
        <p:spPr>
          <a:xfrm>
            <a:off x="5508104" y="3951409"/>
            <a:ext cx="2448272" cy="400110"/>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FF0000"/>
                </a:solidFill>
                <a:effectLst/>
                <a:uLnTx/>
                <a:uFillTx/>
              </a:rPr>
              <a:t>تكلفة الانتاج الاجمالية</a:t>
            </a:r>
            <a:endParaRPr kumimoji="0" lang="ar-DZ" sz="2000" b="1" i="0" u="none" strike="noStrike" kern="0" cap="none" spc="0" normalizeH="0" baseline="0" noProof="0" dirty="0">
              <a:ln>
                <a:noFill/>
              </a:ln>
              <a:solidFill>
                <a:srgbClr val="FF0000"/>
              </a:solidFill>
              <a:effectLst/>
              <a:uLnTx/>
              <a:uFillTx/>
            </a:endParaRPr>
          </a:p>
        </p:txBody>
      </p:sp>
      <p:sp>
        <p:nvSpPr>
          <p:cNvPr id="16" name="ZoneTexte 15"/>
          <p:cNvSpPr txBox="1"/>
          <p:nvPr/>
        </p:nvSpPr>
        <p:spPr>
          <a:xfrm>
            <a:off x="5508104" y="4527473"/>
            <a:ext cx="2448272" cy="400110"/>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000" b="1" i="0" u="none" strike="noStrike" kern="0" cap="none" spc="0" normalizeH="0" baseline="0" noProof="0" dirty="0" smtClean="0">
                <a:ln>
                  <a:noFill/>
                </a:ln>
                <a:solidFill>
                  <a:srgbClr val="00B050"/>
                </a:solidFill>
                <a:effectLst/>
                <a:uLnTx/>
                <a:uFillTx/>
              </a:rPr>
              <a:t>عدد الوحدات</a:t>
            </a:r>
            <a:endParaRPr kumimoji="0" lang="ar-DZ" sz="2000" b="1" i="0" u="none" strike="noStrike" kern="0" cap="none" spc="0" normalizeH="0" baseline="0" noProof="0" dirty="0">
              <a:ln>
                <a:noFill/>
              </a:ln>
              <a:solidFill>
                <a:srgbClr val="FF0000"/>
              </a:solidFill>
              <a:effectLst/>
              <a:uLnTx/>
              <a:uFillTx/>
            </a:endParaRPr>
          </a:p>
        </p:txBody>
      </p:sp>
      <p:sp>
        <p:nvSpPr>
          <p:cNvPr id="17" name="ZoneTexte 16"/>
          <p:cNvSpPr txBox="1"/>
          <p:nvPr/>
        </p:nvSpPr>
        <p:spPr>
          <a:xfrm>
            <a:off x="5544108" y="5073920"/>
            <a:ext cx="2268252" cy="461665"/>
          </a:xfrm>
          <a:prstGeom prst="rect">
            <a:avLst/>
          </a:prstGeom>
          <a:noFill/>
        </p:spPr>
        <p:txBody>
          <a:bodyPr wrap="square" rtlCol="1">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1" i="0" u="none" strike="noStrike" kern="0" cap="none" spc="0" normalizeH="0" baseline="0" noProof="0" dirty="0" smtClean="0">
                <a:ln>
                  <a:noFill/>
                </a:ln>
                <a:solidFill>
                  <a:srgbClr val="FF0000"/>
                </a:solidFill>
                <a:effectLst/>
                <a:uLnTx/>
                <a:uFillTx/>
              </a:rPr>
              <a:t>تكلفة انتاج الوحدة</a:t>
            </a:r>
            <a:endParaRPr kumimoji="0" lang="ar-DZ" sz="2400" b="1" i="0" u="none" strike="noStrike" kern="0" cap="none" spc="0" normalizeH="0" baseline="0" noProof="0" dirty="0">
              <a:ln>
                <a:noFill/>
              </a:ln>
              <a:solidFill>
                <a:srgbClr val="FF0000"/>
              </a:solidFill>
              <a:effectLst/>
              <a:uLnTx/>
              <a:uFillTx/>
            </a:endParaRPr>
          </a:p>
        </p:txBody>
      </p:sp>
      <p:sp>
        <p:nvSpPr>
          <p:cNvPr id="18" name="ZoneTexte 17"/>
          <p:cNvSpPr txBox="1"/>
          <p:nvPr/>
        </p:nvSpPr>
        <p:spPr>
          <a:xfrm>
            <a:off x="2843808" y="4527473"/>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0" i="0" u="none" strike="noStrike" kern="0" cap="none" spc="0" normalizeH="0" baseline="0" noProof="0" dirty="0" smtClean="0">
                <a:ln>
                  <a:noFill/>
                </a:ln>
                <a:solidFill>
                  <a:prstClr val="black"/>
                </a:solidFill>
                <a:effectLst/>
                <a:uLnTx/>
                <a:uFillTx/>
              </a:rPr>
              <a:t>10000</a:t>
            </a:r>
            <a:endParaRPr kumimoji="0" lang="ar-DZ" sz="2400" b="0" i="0" u="none" strike="noStrike" kern="0" cap="none" spc="0" normalizeH="0" baseline="0" noProof="0" dirty="0">
              <a:ln>
                <a:noFill/>
              </a:ln>
              <a:solidFill>
                <a:prstClr val="black"/>
              </a:solidFill>
              <a:effectLst/>
              <a:uLnTx/>
              <a:uFillTx/>
            </a:endParaRPr>
          </a:p>
        </p:txBody>
      </p:sp>
      <p:sp>
        <p:nvSpPr>
          <p:cNvPr id="22" name="ZoneTexte 21"/>
          <p:cNvSpPr txBox="1"/>
          <p:nvPr/>
        </p:nvSpPr>
        <p:spPr>
          <a:xfrm>
            <a:off x="2915816" y="5041982"/>
            <a:ext cx="2016224" cy="461665"/>
          </a:xfrm>
          <a:prstGeom prst="rect">
            <a:avLst/>
          </a:prstGeom>
          <a:noFill/>
        </p:spPr>
        <p:txBody>
          <a:bodyPr wrap="square" rtlCol="1">
            <a:spAutoFit/>
          </a:bodyPr>
          <a:lstStyle>
            <a:defPPr>
              <a:defRPr lang="ar-DZ"/>
            </a:defPPr>
            <a:lvl1pPr>
              <a:defRPr sz="2400"/>
            </a:lvl1pPr>
          </a:lstStyle>
          <a:p>
            <a:pPr marL="0" marR="0" lvl="0" indent="0" defTabSz="914400" eaLnBrk="1" fontAlgn="auto" latinLnBrk="0" hangingPunct="1">
              <a:lnSpc>
                <a:spcPct val="100000"/>
              </a:lnSpc>
              <a:spcBef>
                <a:spcPts val="0"/>
              </a:spcBef>
              <a:spcAft>
                <a:spcPts val="0"/>
              </a:spcAft>
              <a:buClrTx/>
              <a:buSzTx/>
              <a:buFontTx/>
              <a:buNone/>
              <a:tabLst/>
              <a:defRPr/>
            </a:pPr>
            <a:r>
              <a:rPr kumimoji="0" lang="ar-DZ" sz="2400" b="1" i="0" u="none" strike="noStrike" kern="0" cap="none" spc="0" normalizeH="0" baseline="0" noProof="0" dirty="0" smtClean="0">
                <a:ln>
                  <a:noFill/>
                </a:ln>
                <a:solidFill>
                  <a:srgbClr val="FF0000"/>
                </a:solidFill>
                <a:effectLst/>
                <a:uLnTx/>
                <a:uFillTx/>
              </a:rPr>
              <a:t>121.314</a:t>
            </a:r>
            <a:endParaRPr kumimoji="0" lang="ar-DZ" sz="2400" b="1" i="0" u="none" strike="noStrike" kern="0" cap="none" spc="0" normalizeH="0" baseline="0" noProof="0" dirty="0">
              <a:ln>
                <a:noFill/>
              </a:ln>
              <a:solidFill>
                <a:srgbClr val="FF0000"/>
              </a:solidFill>
              <a:effectLst/>
              <a:uLnTx/>
              <a:uFillTx/>
            </a:endParaRPr>
          </a:p>
        </p:txBody>
      </p:sp>
      <p:sp>
        <p:nvSpPr>
          <p:cNvPr id="24" name="ZoneTexte 23"/>
          <p:cNvSpPr txBox="1"/>
          <p:nvPr/>
        </p:nvSpPr>
        <p:spPr>
          <a:xfrm>
            <a:off x="2771800" y="2636101"/>
            <a:ext cx="2016224" cy="461665"/>
          </a:xfrm>
          <a:prstGeom prst="rect">
            <a:avLst/>
          </a:prstGeom>
          <a:noFill/>
        </p:spPr>
        <p:txBody>
          <a:bodyPr wrap="square" rtlCol="1">
            <a:spAutoFit/>
          </a:bodyPr>
          <a:lstStyle>
            <a:defPPr>
              <a:defRPr lang="ar-DZ"/>
            </a:defPPr>
            <a:lvl1pPr>
              <a:defRPr sz="2400"/>
            </a:lvl1pPr>
          </a:lstStyle>
          <a:p>
            <a:pPr lvl="0"/>
            <a:r>
              <a:rPr lang="ar-SA" dirty="0">
                <a:ea typeface="Times New Roman"/>
                <a:cs typeface="Simplified Arabic"/>
              </a:rPr>
              <a:t>67200</a:t>
            </a:r>
            <a:endParaRPr kumimoji="0" lang="ar-DZ" sz="24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xmlns="" val="1272281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2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2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2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2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left)">
                                      <p:cBhvr>
                                        <p:cTn id="27" dur="2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left)">
                                      <p:cBhvr>
                                        <p:cTn id="32" dur="2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left)">
                                      <p:cBhvr>
                                        <p:cTn id="37" dur="2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wipe(right)">
                                      <p:cBhvr>
                                        <p:cTn id="42" dur="2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left)">
                                      <p:cBhvr>
                                        <p:cTn id="47" dur="2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ipe(right)">
                                      <p:cBhvr>
                                        <p:cTn id="52" dur="2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wipe(left)">
                                      <p:cBhvr>
                                        <p:cTn id="57" dur="2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2"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wipe(right)">
                                      <p:cBhvr>
                                        <p:cTn id="62" dur="2500"/>
                                        <p:tgtEl>
                                          <p:spTgt spid="17"/>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wipe(left)">
                                      <p:cBhvr>
                                        <p:cTn id="67" dur="2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9" grpId="0"/>
      <p:bldP spid="12" grpId="0"/>
      <p:bldP spid="13" grpId="0"/>
      <p:bldP spid="15" grpId="0"/>
      <p:bldP spid="16" grpId="0"/>
      <p:bldP spid="17" grpId="0"/>
      <p:bldP spid="18" grpId="0"/>
      <p:bldP spid="22" grpId="0"/>
      <p:bldP spid="24"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1360</TotalTime>
  <Words>595</Words>
  <Application>Microsoft Office PowerPoint</Application>
  <PresentationFormat>Affichage à l'écran (4:3)</PresentationFormat>
  <Paragraphs>150</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TAHRI</dc:creator>
  <cp:lastModifiedBy>info</cp:lastModifiedBy>
  <cp:revision>21</cp:revision>
  <dcterms:created xsi:type="dcterms:W3CDTF">2021-11-29T10:21:34Z</dcterms:created>
  <dcterms:modified xsi:type="dcterms:W3CDTF">2021-12-12T00:57:22Z</dcterms:modified>
</cp:coreProperties>
</file>