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6" r:id="rId7"/>
    <p:sldId id="265" r:id="rId8"/>
    <p:sldId id="261" r:id="rId9"/>
    <p:sldId id="262"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925E3FC-B70A-4621-99DF-135194046DA9}" type="datetimeFigureOut">
              <a:rPr lang="en-US" smtClean="0"/>
              <a:t>5/11/2022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881C247-B69E-4F4D-A737-61DA4B2042C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25E3FC-B70A-4621-99DF-135194046DA9}" type="datetimeFigureOut">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81C247-B69E-4F4D-A737-61DA4B2042C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925E3FC-B70A-4621-99DF-135194046DA9}" type="datetimeFigureOut">
              <a:rPr lang="en-US" smtClean="0"/>
              <a:t>5/11/2022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81C247-B69E-4F4D-A737-61DA4B2042C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925E3FC-B70A-4621-99DF-135194046DA9}" type="datetimeFigureOut">
              <a:rPr lang="en-US" smtClean="0"/>
              <a:t>5/11/2022</a:t>
            </a:fld>
            <a:endParaRPr lang="en-US"/>
          </a:p>
        </p:txBody>
      </p:sp>
      <p:sp>
        <p:nvSpPr>
          <p:cNvPr id="9" name="Slide Number Placeholder 8"/>
          <p:cNvSpPr>
            <a:spLocks noGrp="1"/>
          </p:cNvSpPr>
          <p:nvPr>
            <p:ph type="sldNum" sz="quarter" idx="15"/>
          </p:nvPr>
        </p:nvSpPr>
        <p:spPr/>
        <p:txBody>
          <a:bodyPr rtlCol="0"/>
          <a:lstStyle/>
          <a:p>
            <a:fld id="{F881C247-B69E-4F4D-A737-61DA4B2042C5}"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925E3FC-B70A-4621-99DF-135194046DA9}" type="datetimeFigureOut">
              <a:rPr lang="en-US" smtClean="0"/>
              <a:t>5/11/2022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881C247-B69E-4F4D-A737-61DA4B2042C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925E3FC-B70A-4621-99DF-135194046DA9}" type="datetimeFigureOut">
              <a:rPr lang="en-US" smtClean="0"/>
              <a:t>5/11/2022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81C247-B69E-4F4D-A737-61DA4B2042C5}"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925E3FC-B70A-4621-99DF-135194046DA9}" type="datetimeFigureOut">
              <a:rPr lang="en-US" smtClean="0"/>
              <a:t>5/11/2022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81C247-B69E-4F4D-A737-61DA4B2042C5}"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925E3FC-B70A-4621-99DF-135194046DA9}" type="datetimeFigureOut">
              <a:rPr lang="en-US" smtClean="0"/>
              <a:t>5/11/2022</a:t>
            </a:fld>
            <a:endParaRPr lang="en-US"/>
          </a:p>
        </p:txBody>
      </p:sp>
      <p:sp>
        <p:nvSpPr>
          <p:cNvPr id="7" name="Slide Number Placeholder 6"/>
          <p:cNvSpPr>
            <a:spLocks noGrp="1"/>
          </p:cNvSpPr>
          <p:nvPr>
            <p:ph type="sldNum" sz="quarter" idx="11"/>
          </p:nvPr>
        </p:nvSpPr>
        <p:spPr/>
        <p:txBody>
          <a:bodyPr rtlCol="0"/>
          <a:lstStyle/>
          <a:p>
            <a:fld id="{F881C247-B69E-4F4D-A737-61DA4B2042C5}"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25E3FC-B70A-4621-99DF-135194046DA9}" type="datetimeFigureOut">
              <a:rPr lang="en-US" smtClean="0"/>
              <a:t>5/11/2022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81C247-B69E-4F4D-A737-61DA4B2042C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925E3FC-B70A-4621-99DF-135194046DA9}" type="datetimeFigureOut">
              <a:rPr lang="en-US" smtClean="0"/>
              <a:t>5/11/2022</a:t>
            </a:fld>
            <a:endParaRPr lang="en-US"/>
          </a:p>
        </p:txBody>
      </p:sp>
      <p:sp>
        <p:nvSpPr>
          <p:cNvPr id="22" name="Slide Number Placeholder 21"/>
          <p:cNvSpPr>
            <a:spLocks noGrp="1"/>
          </p:cNvSpPr>
          <p:nvPr>
            <p:ph type="sldNum" sz="quarter" idx="15"/>
          </p:nvPr>
        </p:nvSpPr>
        <p:spPr/>
        <p:txBody>
          <a:bodyPr rtlCol="0"/>
          <a:lstStyle/>
          <a:p>
            <a:fld id="{F881C247-B69E-4F4D-A737-61DA4B2042C5}"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925E3FC-B70A-4621-99DF-135194046DA9}" type="datetimeFigureOut">
              <a:rPr lang="en-US" smtClean="0"/>
              <a:t>5/11/2022</a:t>
            </a:fld>
            <a:endParaRPr lang="en-US"/>
          </a:p>
        </p:txBody>
      </p:sp>
      <p:sp>
        <p:nvSpPr>
          <p:cNvPr id="18" name="Slide Number Placeholder 17"/>
          <p:cNvSpPr>
            <a:spLocks noGrp="1"/>
          </p:cNvSpPr>
          <p:nvPr>
            <p:ph type="sldNum" sz="quarter" idx="11"/>
          </p:nvPr>
        </p:nvSpPr>
        <p:spPr/>
        <p:txBody>
          <a:bodyPr rtlCol="0"/>
          <a:lstStyle/>
          <a:p>
            <a:fld id="{F881C247-B69E-4F4D-A737-61DA4B2042C5}"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925E3FC-B70A-4621-99DF-135194046DA9}" type="datetimeFigureOut">
              <a:rPr lang="en-US" smtClean="0"/>
              <a:t>5/11/2022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881C247-B69E-4F4D-A737-61DA4B2042C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1981200"/>
            <a:ext cx="7391400" cy="3810000"/>
          </a:xfrm>
        </p:spPr>
        <p:txBody>
          <a:bodyPr/>
          <a:lstStyle/>
          <a:p>
            <a:pPr algn="r" rtl="1"/>
            <a:r>
              <a:rPr lang="ar-DZ" dirty="0" smtClean="0"/>
              <a:t>   </a:t>
            </a:r>
            <a:r>
              <a:rPr lang="ar-DZ" dirty="0" smtClean="0">
                <a:solidFill>
                  <a:schemeClr val="accent5">
                    <a:lumMod val="50000"/>
                  </a:schemeClr>
                </a:solidFill>
              </a:rPr>
              <a:t>من إعداد :                 تحت إشراف : </a:t>
            </a:r>
          </a:p>
          <a:p>
            <a:pPr algn="r" rtl="1"/>
            <a:r>
              <a:rPr lang="ar-DZ" dirty="0" smtClean="0">
                <a:solidFill>
                  <a:schemeClr val="accent5">
                    <a:lumMod val="50000"/>
                  </a:schemeClr>
                </a:solidFill>
              </a:rPr>
              <a:t>*جحيش عقبة                  * فاطمة الزهراء طاهري</a:t>
            </a:r>
          </a:p>
          <a:p>
            <a:pPr algn="r" rtl="1"/>
            <a:r>
              <a:rPr lang="ar-DZ" dirty="0" smtClean="0">
                <a:solidFill>
                  <a:schemeClr val="accent5">
                    <a:lumMod val="50000"/>
                  </a:schemeClr>
                </a:solidFill>
              </a:rPr>
              <a:t>*بومهد سارة </a:t>
            </a:r>
          </a:p>
          <a:p>
            <a:pPr algn="r" rtl="1"/>
            <a:r>
              <a:rPr lang="ar-DZ" dirty="0" smtClean="0">
                <a:solidFill>
                  <a:schemeClr val="accent5">
                    <a:lumMod val="50000"/>
                  </a:schemeClr>
                </a:solidFill>
              </a:rPr>
              <a:t>*جلابي  جازية </a:t>
            </a:r>
          </a:p>
          <a:p>
            <a:pPr algn="r" rtl="1"/>
            <a:endParaRPr lang="ar-DZ" dirty="0"/>
          </a:p>
          <a:p>
            <a:pPr rtl="1"/>
            <a:endParaRPr lang="en-US" dirty="0"/>
          </a:p>
        </p:txBody>
      </p:sp>
      <p:sp>
        <p:nvSpPr>
          <p:cNvPr id="4" name="Rectangle 3"/>
          <p:cNvSpPr/>
          <p:nvPr/>
        </p:nvSpPr>
        <p:spPr>
          <a:xfrm>
            <a:off x="1600200" y="304800"/>
            <a:ext cx="5349657" cy="923330"/>
          </a:xfrm>
          <a:prstGeom prst="rect">
            <a:avLst/>
          </a:prstGeom>
          <a:noFill/>
        </p:spPr>
        <p:txBody>
          <a:bodyPr wrap="square" lIns="91440" tIns="45720" rIns="91440" bIns="45720">
            <a:spAutoFit/>
          </a:bodyPr>
          <a:lstStyle/>
          <a:p>
            <a:pPr algn="ctr"/>
            <a:r>
              <a:rPr lang="ar-DZ"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إدارة المخاطر المهنية </a:t>
            </a:r>
            <a:endPar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transition>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DZ" dirty="0" smtClean="0">
                <a:solidFill>
                  <a:srgbClr val="FF0000"/>
                </a:solidFill>
              </a:rPr>
              <a:t>الجدول 1 : العناصر التي قد تكون من قواعد السلامة والوقاية </a:t>
            </a:r>
            <a:endParaRPr lang="en-US" dirty="0">
              <a:solidFill>
                <a:srgbClr val="FF0000"/>
              </a:solidFill>
            </a:endParaRPr>
          </a:p>
        </p:txBody>
      </p:sp>
      <p:pic>
        <p:nvPicPr>
          <p:cNvPr id="4098" name="Picture 2" descr="C:\Users\SARVER\Desktop\280282274_498735415365322_4429635114632037462_n.jpg"/>
          <p:cNvPicPr>
            <a:picLocks noGrp="1" noChangeAspect="1" noChangeArrowheads="1"/>
          </p:cNvPicPr>
          <p:nvPr>
            <p:ph sz="quarter" idx="1"/>
          </p:nvPr>
        </p:nvPicPr>
        <p:blipFill>
          <a:blip r:embed="rId2"/>
          <a:stretch>
            <a:fillRect/>
          </a:stretch>
        </p:blipFill>
        <p:spPr bwMode="auto">
          <a:xfrm>
            <a:off x="490537" y="2057400"/>
            <a:ext cx="7400925" cy="3403601"/>
          </a:xfrm>
          <a:prstGeom prst="rect">
            <a:avLst/>
          </a:prstGeom>
          <a:noFill/>
        </p:spPr>
      </p:pic>
    </p:spTree>
  </p:cSld>
  <p:clrMapOvr>
    <a:masterClrMapping/>
  </p:clrMapOvr>
  <p:transition>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DZ" dirty="0" smtClean="0">
                <a:solidFill>
                  <a:srgbClr val="FF0000"/>
                </a:solidFill>
              </a:rPr>
              <a:t>الجدول 2 </a:t>
            </a:r>
            <a:endParaRPr lang="en-US" dirty="0">
              <a:solidFill>
                <a:srgbClr val="FF0000"/>
              </a:solidFill>
            </a:endParaRPr>
          </a:p>
        </p:txBody>
      </p:sp>
      <p:pic>
        <p:nvPicPr>
          <p:cNvPr id="5122" name="Picture 2" descr="C:\Users\SARVER\Desktop\280248922_1316322918861281_5156821662977725824_n.jpg"/>
          <p:cNvPicPr>
            <a:picLocks noGrp="1" noChangeAspect="1" noChangeArrowheads="1"/>
          </p:cNvPicPr>
          <p:nvPr>
            <p:ph sz="quarter" idx="1"/>
          </p:nvPr>
        </p:nvPicPr>
        <p:blipFill>
          <a:blip r:embed="rId2"/>
          <a:stretch>
            <a:fillRect/>
          </a:stretch>
        </p:blipFill>
        <p:spPr bwMode="auto">
          <a:xfrm>
            <a:off x="391887" y="1828800"/>
            <a:ext cx="7771423" cy="3886200"/>
          </a:xfrm>
          <a:prstGeom prst="rect">
            <a:avLst/>
          </a:prstGeom>
          <a:noFill/>
        </p:spPr>
      </p:pic>
    </p:spTree>
  </p:cSld>
  <p:clrMapOvr>
    <a:masterClrMapping/>
  </p:clrMapOvr>
  <p:transition>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DZ" dirty="0" smtClean="0">
                <a:solidFill>
                  <a:srgbClr val="FF0000"/>
                </a:solidFill>
              </a:rPr>
              <a:t>أهم العناصر التي تناولها المقال : </a:t>
            </a:r>
            <a:endParaRPr lang="en-US" dirty="0">
              <a:solidFill>
                <a:srgbClr val="FF0000"/>
              </a:solidFill>
            </a:endParaRPr>
          </a:p>
        </p:txBody>
      </p:sp>
      <p:sp>
        <p:nvSpPr>
          <p:cNvPr id="3" name="Content Placeholder 2"/>
          <p:cNvSpPr>
            <a:spLocks noGrp="1"/>
          </p:cNvSpPr>
          <p:nvPr>
            <p:ph sz="quarter" idx="1"/>
          </p:nvPr>
        </p:nvSpPr>
        <p:spPr/>
        <p:txBody>
          <a:bodyPr/>
          <a:lstStyle/>
          <a:p>
            <a:pPr algn="r" rtl="1"/>
            <a:r>
              <a:rPr lang="ar-DZ" dirty="0" smtClean="0"/>
              <a:t>أنوع المعرفة الخمسة لتطوير عقل آمن </a:t>
            </a:r>
          </a:p>
          <a:p>
            <a:pPr algn="r" rtl="1"/>
            <a:r>
              <a:rPr lang="ar-DZ" dirty="0" smtClean="0"/>
              <a:t>منحى برادلي لتحقيق إلتزام الجميع بالصحة والسلامة </a:t>
            </a:r>
          </a:p>
          <a:p>
            <a:pPr algn="r" rtl="1"/>
            <a:r>
              <a:rPr lang="ar-DZ" dirty="0" smtClean="0"/>
              <a:t>في الطريق الى التغير ثقافة الصحة والسلامة المهنية </a:t>
            </a:r>
          </a:p>
          <a:p>
            <a:pPr algn="r" rtl="1"/>
            <a:r>
              <a:rPr lang="ar-DZ" dirty="0" smtClean="0"/>
              <a:t>تقاسم المسؤليات أحد الأصول لثقافة الصحة والسلامة المهنية</a:t>
            </a:r>
          </a:p>
          <a:p>
            <a:pPr algn="r" rtl="1"/>
            <a:r>
              <a:rPr lang="ar-DZ" dirty="0" smtClean="0"/>
              <a:t>الثقافة والوقاية في الشركة : قواعد السلامة جزء من المعادلة</a:t>
            </a:r>
          </a:p>
          <a:p>
            <a:pPr algn="r" rtl="1"/>
            <a:endParaRPr lang="en-US" dirty="0"/>
          </a:p>
        </p:txBody>
      </p:sp>
    </p:spTree>
  </p:cSld>
  <p:clrMapOvr>
    <a:masterClrMapping/>
  </p:clrMapOvr>
  <p:transition>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DZ" dirty="0" smtClean="0">
                <a:solidFill>
                  <a:srgbClr val="FF0000"/>
                </a:solidFill>
              </a:rPr>
              <a:t>أنوع المعرفة الخمسة لتطوير عقل آمن </a:t>
            </a:r>
            <a:br>
              <a:rPr lang="ar-DZ" dirty="0" smtClean="0">
                <a:solidFill>
                  <a:srgbClr val="FF0000"/>
                </a:solidFill>
              </a:rPr>
            </a:br>
            <a:endParaRPr lang="en-US" dirty="0">
              <a:solidFill>
                <a:srgbClr val="FF0000"/>
              </a:solidFill>
            </a:endParaRPr>
          </a:p>
        </p:txBody>
      </p:sp>
      <p:pic>
        <p:nvPicPr>
          <p:cNvPr id="1026" name="Picture 2" descr="C:\Users\SARVER\Desktop\Capture.PNG"/>
          <p:cNvPicPr>
            <a:picLocks noGrp="1" noChangeAspect="1" noChangeArrowheads="1"/>
          </p:cNvPicPr>
          <p:nvPr>
            <p:ph sz="quarter" idx="1"/>
          </p:nvPr>
        </p:nvPicPr>
        <p:blipFill>
          <a:blip r:embed="rId2"/>
          <a:stretch>
            <a:fillRect/>
          </a:stretch>
        </p:blipFill>
        <p:spPr bwMode="auto">
          <a:xfrm>
            <a:off x="1982753" y="1600200"/>
            <a:ext cx="4416493" cy="4873625"/>
          </a:xfrm>
          <a:prstGeom prst="rect">
            <a:avLst/>
          </a:prstGeom>
          <a:noFill/>
        </p:spPr>
      </p:pic>
    </p:spTree>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ar-DZ" sz="3200" dirty="0" smtClean="0">
                <a:solidFill>
                  <a:srgbClr val="FF0000"/>
                </a:solidFill>
              </a:rPr>
              <a:t>منحى برادلي لتحقيق إلتزام الجميع بالصحة والسلامة </a:t>
            </a:r>
            <a:br>
              <a:rPr lang="ar-DZ" sz="3200" dirty="0" smtClean="0">
                <a:solidFill>
                  <a:srgbClr val="FF0000"/>
                </a:solidFill>
              </a:rPr>
            </a:br>
            <a:endParaRPr lang="en-US" sz="3200" dirty="0">
              <a:solidFill>
                <a:srgbClr val="FF0000"/>
              </a:solidFill>
            </a:endParaRPr>
          </a:p>
        </p:txBody>
      </p:sp>
      <p:pic>
        <p:nvPicPr>
          <p:cNvPr id="2051" name="Picture 3" descr="C:\Users\SARVER\Desktop\2.PNG"/>
          <p:cNvPicPr>
            <a:picLocks noGrp="1" noChangeAspect="1" noChangeArrowheads="1"/>
          </p:cNvPicPr>
          <p:nvPr>
            <p:ph sz="quarter" idx="1"/>
          </p:nvPr>
        </p:nvPicPr>
        <p:blipFill>
          <a:blip r:embed="rId2"/>
          <a:srcRect/>
          <a:stretch>
            <a:fillRect/>
          </a:stretch>
        </p:blipFill>
        <p:spPr bwMode="auto">
          <a:xfrm>
            <a:off x="914400" y="1295400"/>
            <a:ext cx="7194522" cy="5029200"/>
          </a:xfrm>
          <a:prstGeom prst="rect">
            <a:avLst/>
          </a:prstGeom>
          <a:noFill/>
        </p:spPr>
      </p:pic>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ar-DZ" sz="3200" dirty="0" smtClean="0">
                <a:solidFill>
                  <a:srgbClr val="FF0000"/>
                </a:solidFill>
              </a:rPr>
              <a:t>في الطريق الى التغير ثقافة الصحة والسلامة المهنية </a:t>
            </a:r>
            <a:br>
              <a:rPr lang="ar-DZ" sz="3200" dirty="0" smtClean="0">
                <a:solidFill>
                  <a:srgbClr val="FF0000"/>
                </a:solidFill>
              </a:rPr>
            </a:br>
            <a:endParaRPr lang="en-US" sz="3200" dirty="0">
              <a:solidFill>
                <a:srgbClr val="FF0000"/>
              </a:solidFill>
            </a:endParaRPr>
          </a:p>
        </p:txBody>
      </p:sp>
      <p:sp>
        <p:nvSpPr>
          <p:cNvPr id="3" name="Content Placeholder 2"/>
          <p:cNvSpPr>
            <a:spLocks noGrp="1"/>
          </p:cNvSpPr>
          <p:nvPr>
            <p:ph sz="quarter" idx="1"/>
          </p:nvPr>
        </p:nvSpPr>
        <p:spPr/>
        <p:txBody>
          <a:bodyPr>
            <a:normAutofit/>
          </a:bodyPr>
          <a:lstStyle/>
          <a:p>
            <a:pPr algn="r" rtl="1">
              <a:buNone/>
            </a:pPr>
            <a:r>
              <a:rPr lang="ar-DZ" dirty="0" smtClean="0"/>
              <a:t> تحدد الثقافة مجموعة القيم والمعتقدات  والمواقف والسولكيات والطقوس المتظمنة في جميع مستويات المنظمة </a:t>
            </a:r>
          </a:p>
          <a:p>
            <a:pPr algn="r" rtl="1">
              <a:buFont typeface="Arial" charset="0"/>
              <a:buChar char="•"/>
            </a:pPr>
            <a:r>
              <a:rPr lang="ar-DZ" dirty="0" smtClean="0">
                <a:solidFill>
                  <a:srgbClr val="FF0000"/>
                </a:solidFill>
              </a:rPr>
              <a:t>الخصائص التي تشهد على الثقافة والسلامة الإجابية : </a:t>
            </a:r>
          </a:p>
          <a:p>
            <a:pPr algn="r" rtl="1">
              <a:buFont typeface="Arial" charset="0"/>
              <a:buChar char="•"/>
            </a:pPr>
            <a:r>
              <a:rPr lang="ar-DZ" dirty="0" smtClean="0"/>
              <a:t>1</a:t>
            </a:r>
            <a:r>
              <a:rPr lang="ar-DZ" dirty="0" smtClean="0"/>
              <a:t>/ القيادة من حيث القيادة والإتزام بالعمل بطريقة آمنة </a:t>
            </a:r>
          </a:p>
          <a:p>
            <a:pPr algn="r" rtl="1">
              <a:buFont typeface="Arial" charset="0"/>
              <a:buChar char="•"/>
            </a:pPr>
            <a:r>
              <a:rPr lang="ar-DZ" dirty="0" smtClean="0"/>
              <a:t>2/ فهم الموظفون للمخاطر التي يواجهونها </a:t>
            </a:r>
          </a:p>
          <a:p>
            <a:pPr algn="r" rtl="1">
              <a:buFont typeface="Arial" charset="0"/>
              <a:buChar char="•"/>
            </a:pPr>
            <a:r>
              <a:rPr lang="ar-DZ" dirty="0" smtClean="0"/>
              <a:t>4/ مشاركة القوى العاملة في تحسين مكان العمل وسلامة الشركة </a:t>
            </a:r>
          </a:p>
          <a:p>
            <a:pPr algn="r" rtl="1">
              <a:buFont typeface="Arial" charset="0"/>
              <a:buChar char="•"/>
            </a:pPr>
            <a:endParaRPr lang="en-US" dirty="0"/>
          </a:p>
        </p:txBody>
      </p:sp>
    </p:spTree>
  </p:cSld>
  <p:clrMapOvr>
    <a:masterClrMapping/>
  </p:clrMapOvr>
  <p:transition>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609600"/>
            <a:ext cx="7467600" cy="4873752"/>
          </a:xfrm>
        </p:spPr>
        <p:txBody>
          <a:bodyPr/>
          <a:lstStyle/>
          <a:p>
            <a:pPr algn="r" rtl="1">
              <a:buFont typeface="Arial" charset="0"/>
              <a:buChar char="•"/>
            </a:pPr>
            <a:r>
              <a:rPr lang="ar-DZ" dirty="0" smtClean="0">
                <a:solidFill>
                  <a:srgbClr val="FF0000"/>
                </a:solidFill>
              </a:rPr>
              <a:t>مقاومة التغيير </a:t>
            </a:r>
            <a:r>
              <a:rPr lang="ar-DZ" dirty="0" smtClean="0"/>
              <a:t>: هنالك أشكال لمقاومة التغيير </a:t>
            </a:r>
          </a:p>
          <a:p>
            <a:pPr algn="r" rtl="1">
              <a:buFont typeface="Arial" charset="0"/>
              <a:buChar char="•"/>
            </a:pPr>
            <a:r>
              <a:rPr lang="ar-DZ" dirty="0" smtClean="0"/>
              <a:t>1/عاطفي </a:t>
            </a:r>
          </a:p>
          <a:p>
            <a:pPr algn="r" rtl="1">
              <a:buFont typeface="Arial" charset="0"/>
              <a:buChar char="•"/>
            </a:pPr>
            <a:r>
              <a:rPr lang="ar-DZ" dirty="0" smtClean="0"/>
              <a:t>2/ إدراكي </a:t>
            </a:r>
          </a:p>
          <a:p>
            <a:pPr algn="r" rtl="1">
              <a:buFont typeface="Arial" charset="0"/>
              <a:buChar char="•"/>
            </a:pPr>
            <a:r>
              <a:rPr lang="ar-DZ" dirty="0" smtClean="0"/>
              <a:t>3/ إجتماعي </a:t>
            </a:r>
          </a:p>
          <a:p>
            <a:pPr algn="r" rtl="1">
              <a:buFont typeface="Arial" charset="0"/>
              <a:buChar char="•"/>
            </a:pPr>
            <a:r>
              <a:rPr lang="ar-DZ" dirty="0" smtClean="0"/>
              <a:t>4/ سلوكي </a:t>
            </a:r>
          </a:p>
          <a:p>
            <a:pPr algn="r" rtl="1">
              <a:buFont typeface="Arial" charset="0"/>
              <a:buChar char="•"/>
            </a:pPr>
            <a:r>
              <a:rPr lang="ar-DZ" dirty="0" smtClean="0"/>
              <a:t>5/ تنظيمي </a:t>
            </a:r>
            <a:endParaRPr lang="en-US" dirty="0" smtClean="0"/>
          </a:p>
          <a:p>
            <a:endParaRPr lang="en-US" dirty="0"/>
          </a:p>
        </p:txBody>
      </p:sp>
    </p:spTree>
  </p:cSld>
  <p:clrMapOvr>
    <a:masterClrMapping/>
  </p:clrMapOvr>
  <p:transition>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381000"/>
            <a:ext cx="7467600" cy="4873752"/>
          </a:xfrm>
        </p:spPr>
        <p:txBody>
          <a:bodyPr/>
          <a:lstStyle/>
          <a:p>
            <a:pPr algn="r" rtl="1"/>
            <a:r>
              <a:rPr lang="ar-DZ" dirty="0" smtClean="0">
                <a:solidFill>
                  <a:srgbClr val="FF0000"/>
                </a:solidFill>
              </a:rPr>
              <a:t>* معوقات إنشاء ثقافة جديدة : </a:t>
            </a:r>
          </a:p>
          <a:p>
            <a:pPr algn="r" rtl="1"/>
            <a:r>
              <a:rPr lang="ar-DZ" dirty="0" smtClean="0"/>
              <a:t>1/ عدم الثقة </a:t>
            </a:r>
          </a:p>
          <a:p>
            <a:pPr algn="r" rtl="1"/>
            <a:r>
              <a:rPr lang="ar-DZ" dirty="0" smtClean="0"/>
              <a:t>2/ قلة الإهتمام </a:t>
            </a:r>
          </a:p>
          <a:p>
            <a:pPr algn="r" rtl="1"/>
            <a:r>
              <a:rPr lang="ar-DZ" dirty="0" smtClean="0"/>
              <a:t>3/ عدم وجود تناسق مستمر </a:t>
            </a:r>
            <a:endParaRPr lang="en-US" dirty="0"/>
          </a:p>
        </p:txBody>
      </p:sp>
    </p:spTree>
  </p:cSld>
  <p:clrMapOvr>
    <a:masterClrMapping/>
  </p:clrMapOvr>
  <p:transition>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DZ" sz="2800" dirty="0" smtClean="0">
                <a:solidFill>
                  <a:srgbClr val="FF0000"/>
                </a:solidFill>
              </a:rPr>
              <a:t>تقاسم المسؤليات أحد الأصول لثقافة الصحة والسلامة المهنية</a:t>
            </a:r>
            <a:br>
              <a:rPr lang="ar-DZ" sz="2800" dirty="0" smtClean="0">
                <a:solidFill>
                  <a:srgbClr val="FF0000"/>
                </a:solidFill>
              </a:rPr>
            </a:br>
            <a:endParaRPr lang="en-US" sz="2800" dirty="0">
              <a:solidFill>
                <a:srgbClr val="FF0000"/>
              </a:solidFill>
            </a:endParaRPr>
          </a:p>
        </p:txBody>
      </p:sp>
      <p:sp>
        <p:nvSpPr>
          <p:cNvPr id="3" name="Content Placeholder 2"/>
          <p:cNvSpPr>
            <a:spLocks noGrp="1"/>
          </p:cNvSpPr>
          <p:nvPr>
            <p:ph sz="quarter" idx="1"/>
          </p:nvPr>
        </p:nvSpPr>
        <p:spPr/>
        <p:txBody>
          <a:bodyPr/>
          <a:lstStyle/>
          <a:p>
            <a:pPr algn="r" rtl="1"/>
            <a:r>
              <a:rPr lang="ar-DZ" dirty="0" smtClean="0"/>
              <a:t>1/ إظهار الإلتزام </a:t>
            </a:r>
          </a:p>
          <a:p>
            <a:pPr algn="r" rtl="1"/>
            <a:r>
              <a:rPr lang="ar-DZ" dirty="0" smtClean="0"/>
              <a:t>2/ تقاسم الأدوار والمسؤليات </a:t>
            </a:r>
          </a:p>
          <a:p>
            <a:pPr algn="r" rtl="1"/>
            <a:r>
              <a:rPr lang="ar-DZ" dirty="0" smtClean="0"/>
              <a:t>3/ توعية الموظفين من خلال إعلامهم </a:t>
            </a:r>
          </a:p>
          <a:p>
            <a:pPr algn="r" rtl="1"/>
            <a:r>
              <a:rPr lang="ar-DZ" dirty="0" smtClean="0"/>
              <a:t>4/ التأكد من كفائة الموظفين </a:t>
            </a:r>
          </a:p>
          <a:p>
            <a:pPr algn="r" rtl="1"/>
            <a:r>
              <a:rPr lang="ar-DZ" dirty="0" smtClean="0"/>
              <a:t>5/ التمكين من خلال التدخل </a:t>
            </a:r>
          </a:p>
          <a:p>
            <a:pPr algn="r" rtl="1"/>
            <a:r>
              <a:rPr lang="ar-DZ" dirty="0" smtClean="0"/>
              <a:t>6/ قياس آثار التغيير </a:t>
            </a:r>
          </a:p>
          <a:p>
            <a:pPr algn="r" rtl="1"/>
            <a:r>
              <a:rPr lang="ar-DZ" dirty="0" smtClean="0"/>
              <a:t>7/إشراك الجميع في عملية التغيير </a:t>
            </a:r>
            <a:endParaRPr lang="en-US" dirty="0"/>
          </a:p>
        </p:txBody>
      </p:sp>
    </p:spTree>
  </p:cSld>
  <p:clrMapOvr>
    <a:masterClrMapping/>
  </p:clrMapOvr>
  <p:transition>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ar-DZ" sz="2800" dirty="0" smtClean="0">
                <a:solidFill>
                  <a:srgbClr val="FF0000"/>
                </a:solidFill>
              </a:rPr>
              <a:t>الثقافة والوقاية في الشركة : قواعد السلامة جزء من المعادلة</a:t>
            </a:r>
            <a:br>
              <a:rPr lang="ar-DZ" sz="2800" dirty="0" smtClean="0">
                <a:solidFill>
                  <a:srgbClr val="FF0000"/>
                </a:solidFill>
              </a:rPr>
            </a:br>
            <a:endParaRPr lang="en-US" sz="2800" dirty="0">
              <a:solidFill>
                <a:srgbClr val="FF0000"/>
              </a:solidFill>
            </a:endParaRPr>
          </a:p>
        </p:txBody>
      </p:sp>
      <p:sp>
        <p:nvSpPr>
          <p:cNvPr id="3" name="Content Placeholder 2"/>
          <p:cNvSpPr>
            <a:spLocks noGrp="1"/>
          </p:cNvSpPr>
          <p:nvPr>
            <p:ph sz="quarter" idx="1"/>
          </p:nvPr>
        </p:nvSpPr>
        <p:spPr/>
        <p:txBody>
          <a:bodyPr/>
          <a:lstStyle/>
          <a:p>
            <a:pPr algn="r" rtl="1">
              <a:buNone/>
            </a:pPr>
            <a:r>
              <a:rPr lang="ar-DZ" dirty="0" smtClean="0"/>
              <a:t> دائما يمكن لثقافة الوقاية تحسين الشركة ولابد أن تكون قواعد السلامة جزءا من برنامج تحسين وإستمرار الصحة والسلامة والغرض من وضع هذه القواعد هو رسم الخطوط من سلوك المستخدم والتأثير على سلوك الموظفين , ويمكن أيضا للموظفين انفسهم  المساهمة في سياغة القواعد ومن الضروري ان تكون موجزة و واضحة ودقيقة </a:t>
            </a:r>
          </a:p>
          <a:p>
            <a:pPr algn="r" rtl="1">
              <a:buNone/>
            </a:pPr>
            <a:endParaRPr lang="en-US" dirty="0"/>
          </a:p>
        </p:txBody>
      </p:sp>
    </p:spTree>
  </p:cSld>
  <p:clrMapOvr>
    <a:masterClrMapping/>
  </p:clrMapOvr>
  <p:transition>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55</TotalTime>
  <Words>299</Words>
  <Application>Microsoft Office PowerPoint</Application>
  <PresentationFormat>On-screen Show (4:3)</PresentationFormat>
  <Paragraphs>41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Slide 1</vt:lpstr>
      <vt:lpstr>أهم العناصر التي تناولها المقال : </vt:lpstr>
      <vt:lpstr>أنوع المعرفة الخمسة لتطوير عقل آمن  </vt:lpstr>
      <vt:lpstr>منحى برادلي لتحقيق إلتزام الجميع بالصحة والسلامة  </vt:lpstr>
      <vt:lpstr>في الطريق الى التغير ثقافة الصحة والسلامة المهنية  </vt:lpstr>
      <vt:lpstr>Slide 6</vt:lpstr>
      <vt:lpstr>Slide 7</vt:lpstr>
      <vt:lpstr>تقاسم المسؤليات أحد الأصول لثقافة الصحة والسلامة المهنية </vt:lpstr>
      <vt:lpstr>الثقافة والوقاية في الشركة : قواعد السلامة جزء من المعادلة </vt:lpstr>
      <vt:lpstr>الجدول 1 : العناصر التي قد تكون من قواعد السلامة والوقاية </vt:lpstr>
      <vt:lpstr>الجدول 2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SARVER</dc:creator>
  <cp:lastModifiedBy>SARVER</cp:lastModifiedBy>
  <cp:revision>7</cp:revision>
  <dcterms:created xsi:type="dcterms:W3CDTF">2022-05-11T21:29:20Z</dcterms:created>
  <dcterms:modified xsi:type="dcterms:W3CDTF">2022-05-11T22:25:17Z</dcterms:modified>
</cp:coreProperties>
</file>