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handoutMasterIdLst>
    <p:handoutMasterId r:id="rId16"/>
  </p:handoutMasterIdLst>
  <p:sldIdLst>
    <p:sldId id="344" r:id="rId2"/>
    <p:sldId id="345" r:id="rId3"/>
    <p:sldId id="346" r:id="rId4"/>
    <p:sldId id="347" r:id="rId5"/>
    <p:sldId id="413" r:id="rId6"/>
    <p:sldId id="414" r:id="rId7"/>
    <p:sldId id="415" r:id="rId8"/>
    <p:sldId id="416" r:id="rId9"/>
    <p:sldId id="417" r:id="rId10"/>
    <p:sldId id="418" r:id="rId11"/>
    <p:sldId id="419" r:id="rId12"/>
    <p:sldId id="420" r:id="rId13"/>
    <p:sldId id="421" r:id="rId14"/>
  </p:sldIdLst>
  <p:sldSz cx="9144000" cy="6858000" type="screen4x3"/>
  <p:notesSz cx="6669088" cy="9885363"/>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EF7F7F"/>
    <a:srgbClr val="FFFF81"/>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97491" autoAdjust="0"/>
  </p:normalViewPr>
  <p:slideViewPr>
    <p:cSldViewPr>
      <p:cViewPr>
        <p:scale>
          <a:sx n="100" d="100"/>
          <a:sy n="100" d="100"/>
        </p:scale>
        <p:origin x="-570" y="56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60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250" cy="493713"/>
          </a:xfrm>
          <a:prstGeom prst="rect">
            <a:avLst/>
          </a:prstGeom>
        </p:spPr>
        <p:txBody>
          <a:bodyPr vert="horz" lIns="91440" tIns="45720" rIns="91440" bIns="45720" rtlCol="0"/>
          <a:lstStyle>
            <a:lvl1pPr algn="l" eaLnBrk="1" hangingPunct="1">
              <a:defRPr sz="1200">
                <a:latin typeface="Arial" charset="0"/>
              </a:defRPr>
            </a:lvl1pPr>
          </a:lstStyle>
          <a:p>
            <a:pPr>
              <a:defRPr/>
            </a:pPr>
            <a:endParaRPr lang="fr-FR"/>
          </a:p>
        </p:txBody>
      </p:sp>
      <p:sp>
        <p:nvSpPr>
          <p:cNvPr id="3" name="Espace réservé de la date 2"/>
          <p:cNvSpPr>
            <a:spLocks noGrp="1"/>
          </p:cNvSpPr>
          <p:nvPr>
            <p:ph type="dt" sz="quarter" idx="1"/>
          </p:nvPr>
        </p:nvSpPr>
        <p:spPr>
          <a:xfrm>
            <a:off x="3778250" y="0"/>
            <a:ext cx="2889250" cy="493713"/>
          </a:xfrm>
          <a:prstGeom prst="rect">
            <a:avLst/>
          </a:prstGeom>
        </p:spPr>
        <p:txBody>
          <a:bodyPr vert="horz" lIns="91440" tIns="45720" rIns="91440" bIns="45720" rtlCol="0"/>
          <a:lstStyle>
            <a:lvl1pPr algn="r" eaLnBrk="1" hangingPunct="1">
              <a:defRPr sz="1200">
                <a:latin typeface="Arial" charset="0"/>
              </a:defRPr>
            </a:lvl1pPr>
          </a:lstStyle>
          <a:p>
            <a:pPr>
              <a:defRPr/>
            </a:pPr>
            <a:fld id="{71329F8B-760B-43B0-8FE0-4D7DF3060422}" type="datetimeFigureOut">
              <a:rPr lang="fr-FR"/>
              <a:pPr>
                <a:defRPr/>
              </a:pPr>
              <a:t>07/05/2021</a:t>
            </a:fld>
            <a:endParaRPr lang="fr-FR"/>
          </a:p>
        </p:txBody>
      </p:sp>
      <p:sp>
        <p:nvSpPr>
          <p:cNvPr id="4" name="Espace réservé du pied de page 3"/>
          <p:cNvSpPr>
            <a:spLocks noGrp="1"/>
          </p:cNvSpPr>
          <p:nvPr>
            <p:ph type="ftr" sz="quarter" idx="2"/>
          </p:nvPr>
        </p:nvSpPr>
        <p:spPr>
          <a:xfrm>
            <a:off x="0" y="9390063"/>
            <a:ext cx="2889250" cy="493712"/>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fr-FR"/>
          </a:p>
        </p:txBody>
      </p:sp>
      <p:sp>
        <p:nvSpPr>
          <p:cNvPr id="5" name="Espace réservé du numéro de diapositive 4"/>
          <p:cNvSpPr>
            <a:spLocks noGrp="1"/>
          </p:cNvSpPr>
          <p:nvPr>
            <p:ph type="sldNum" sz="quarter" idx="3"/>
          </p:nvPr>
        </p:nvSpPr>
        <p:spPr>
          <a:xfrm>
            <a:off x="3778250" y="9390063"/>
            <a:ext cx="2889250" cy="493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511CF97A-D739-4C11-A460-31105056CBB2}" type="slidenum">
              <a:rPr lang="fr-FR"/>
              <a:pPr>
                <a:defRPr/>
              </a:pPr>
              <a:t>‹N°›</a:t>
            </a:fld>
            <a:endParaRPr lang="fr-FR"/>
          </a:p>
        </p:txBody>
      </p:sp>
    </p:spTree>
    <p:extLst>
      <p:ext uri="{BB962C8B-B14F-4D97-AF65-F5344CB8AC3E}">
        <p14:creationId xmlns="" xmlns:p14="http://schemas.microsoft.com/office/powerpoint/2010/main" val="1245747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250" cy="493713"/>
          </a:xfrm>
          <a:prstGeom prst="rect">
            <a:avLst/>
          </a:prstGeom>
        </p:spPr>
        <p:txBody>
          <a:bodyPr vert="horz" lIns="91440" tIns="45720" rIns="91440" bIns="45720" rtlCol="0"/>
          <a:lstStyle>
            <a:lvl1pPr algn="l" eaLnBrk="1" hangingPunct="1">
              <a:defRPr sz="1200">
                <a:latin typeface="Arial" charset="0"/>
              </a:defRPr>
            </a:lvl1pPr>
          </a:lstStyle>
          <a:p>
            <a:pPr>
              <a:defRPr/>
            </a:pPr>
            <a:endParaRPr lang="fr-FR"/>
          </a:p>
        </p:txBody>
      </p:sp>
      <p:sp>
        <p:nvSpPr>
          <p:cNvPr id="3" name="Espace réservé de la date 2"/>
          <p:cNvSpPr>
            <a:spLocks noGrp="1"/>
          </p:cNvSpPr>
          <p:nvPr>
            <p:ph type="dt" idx="1"/>
          </p:nvPr>
        </p:nvSpPr>
        <p:spPr>
          <a:xfrm>
            <a:off x="3778250" y="0"/>
            <a:ext cx="2889250" cy="493713"/>
          </a:xfrm>
          <a:prstGeom prst="rect">
            <a:avLst/>
          </a:prstGeom>
        </p:spPr>
        <p:txBody>
          <a:bodyPr vert="horz" lIns="91440" tIns="45720" rIns="91440" bIns="45720" rtlCol="0"/>
          <a:lstStyle>
            <a:lvl1pPr algn="r" eaLnBrk="1" hangingPunct="1">
              <a:defRPr sz="1200">
                <a:latin typeface="Arial" charset="0"/>
              </a:defRPr>
            </a:lvl1pPr>
          </a:lstStyle>
          <a:p>
            <a:pPr>
              <a:defRPr/>
            </a:pPr>
            <a:fld id="{D5829EA4-9C4C-4221-83E7-10735F00134B}" type="datetimeFigureOut">
              <a:rPr lang="fr-FR"/>
              <a:pPr>
                <a:defRPr/>
              </a:pPr>
              <a:t>07/05/2021</a:t>
            </a:fld>
            <a:endParaRPr lang="fr-FR"/>
          </a:p>
        </p:txBody>
      </p:sp>
      <p:sp>
        <p:nvSpPr>
          <p:cNvPr id="4" name="Espace réservé de l'image des diapositives 3"/>
          <p:cNvSpPr>
            <a:spLocks noGrp="1" noRot="1" noChangeAspect="1"/>
          </p:cNvSpPr>
          <p:nvPr>
            <p:ph type="sldImg" idx="2"/>
          </p:nvPr>
        </p:nvSpPr>
        <p:spPr>
          <a:xfrm>
            <a:off x="863600" y="741363"/>
            <a:ext cx="4941888" cy="3706812"/>
          </a:xfrm>
          <a:prstGeom prst="rect">
            <a:avLst/>
          </a:prstGeom>
          <a:noFill/>
          <a:ln w="12700">
            <a:solidFill>
              <a:prstClr val="black"/>
            </a:solidFill>
          </a:ln>
        </p:spPr>
        <p:txBody>
          <a:bodyPr vert="horz" lIns="91440" tIns="45720" rIns="91440" bIns="45720" rtlCol="0" anchor="ctr"/>
          <a:lstStyle/>
          <a:p>
            <a:pPr lvl="0"/>
            <a:endParaRPr lang="fr-FR" noProof="0" smtClean="0"/>
          </a:p>
        </p:txBody>
      </p:sp>
      <p:sp>
        <p:nvSpPr>
          <p:cNvPr id="5" name="Espace réservé des commentaires 4"/>
          <p:cNvSpPr>
            <a:spLocks noGrp="1"/>
          </p:cNvSpPr>
          <p:nvPr>
            <p:ph type="body" sz="quarter" idx="3"/>
          </p:nvPr>
        </p:nvSpPr>
        <p:spPr>
          <a:xfrm>
            <a:off x="666750" y="4695825"/>
            <a:ext cx="5335588" cy="4448175"/>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 name="Espace réservé du pied de page 5"/>
          <p:cNvSpPr>
            <a:spLocks noGrp="1"/>
          </p:cNvSpPr>
          <p:nvPr>
            <p:ph type="ftr" sz="quarter" idx="4"/>
          </p:nvPr>
        </p:nvSpPr>
        <p:spPr>
          <a:xfrm>
            <a:off x="0" y="9390063"/>
            <a:ext cx="2889250" cy="493712"/>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fr-FR"/>
          </a:p>
        </p:txBody>
      </p:sp>
      <p:sp>
        <p:nvSpPr>
          <p:cNvPr id="7" name="Espace réservé du numéro de diapositive 6"/>
          <p:cNvSpPr>
            <a:spLocks noGrp="1"/>
          </p:cNvSpPr>
          <p:nvPr>
            <p:ph type="sldNum" sz="quarter" idx="5"/>
          </p:nvPr>
        </p:nvSpPr>
        <p:spPr>
          <a:xfrm>
            <a:off x="3778250" y="9390063"/>
            <a:ext cx="2889250" cy="493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1CD66B20-F253-4258-B646-6870E2D39563}" type="slidenum">
              <a:rPr lang="fr-FR"/>
              <a:pPr>
                <a:defRPr/>
              </a:pPr>
              <a:t>‹N°›</a:t>
            </a:fld>
            <a:endParaRPr lang="fr-FR"/>
          </a:p>
        </p:txBody>
      </p:sp>
    </p:spTree>
    <p:extLst>
      <p:ext uri="{BB962C8B-B14F-4D97-AF65-F5344CB8AC3E}">
        <p14:creationId xmlns="" xmlns:p14="http://schemas.microsoft.com/office/powerpoint/2010/main" val="146326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315"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-Parmi les pratiques de gestion, le compostage est un procédé intéressant de traitement des effluents. Il est définit par le ministère de l’environnement, du developpement durable des transports et du logement comme un procédé biologique […]</a:t>
            </a:r>
          </a:p>
          <a:p>
            <a:r>
              <a:rPr lang="fr-FR" smtClean="0"/>
              <a:t>Ce procédé permet de réduire le volume de matière organique à épandre et donc de faciliter le transport des zones excédentaires en MO vers les zones déficitaires : les zones de culture.</a:t>
            </a:r>
          </a:p>
          <a:p>
            <a:r>
              <a:rPr lang="fr-FR" smtClean="0"/>
              <a:t>-Le compostage est caractérisé par 4 phases liées à la cinétique de température interne. Après la mise en tas, appelé également andain de compostage, les microorganismes mésophiles colonisent le milieu en dégradant la MO facilement biodégradable. Cette fermentation est à l’origine d’une production de chaleur et d’une montée en température de l’andain : c’est la phase dite thermophile. Lorsque la MO peu réfractaire est consommée, la production de chaleur est moindre et la température de l’andain redescend : c’est la phase dite de refroidissement. Lors de cette phase, le milieu est colonisé par des champignons responsables de la maturation du produit par l’oxydation de la MO difficilement dégradable. Les principales émissions gazeuses sont émises au cours de la phase thermophile lorsque les vitesses des processus sont importantes.</a:t>
            </a:r>
          </a:p>
          <a:p>
            <a:endParaRPr lang="fr-FR" smtClean="0"/>
          </a:p>
        </p:txBody>
      </p:sp>
      <p:sp>
        <p:nvSpPr>
          <p:cNvPr id="13316"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E7DA7BC-CA5A-4F4F-A8B5-FB58983A99FF}" type="slidenum">
              <a:rPr lang="fr-FR">
                <a:latin typeface="Arial" panose="020B0604020202020204" pitchFamily="34" charset="0"/>
              </a:rPr>
              <a:pPr>
                <a:spcBef>
                  <a:spcPct val="0"/>
                </a:spcBef>
              </a:pPr>
              <a:t>1</a:t>
            </a:fld>
            <a:endParaRPr lang="fr-FR">
              <a:latin typeface="Arial" panose="020B0604020202020204" pitchFamily="34" charset="0"/>
            </a:endParaRPr>
          </a:p>
        </p:txBody>
      </p:sp>
    </p:spTree>
    <p:extLst>
      <p:ext uri="{BB962C8B-B14F-4D97-AF65-F5344CB8AC3E}">
        <p14:creationId xmlns="" xmlns:p14="http://schemas.microsoft.com/office/powerpoint/2010/main" val="405790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1"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-Parmi les pratiques de gestion, le compostage est un procédé intéressant de traitement des effluents. Il est définit par le ministère de l’environnement, du developpement durable des transports et du logement comme un procédé biologique […]</a:t>
            </a:r>
          </a:p>
          <a:p>
            <a:r>
              <a:rPr lang="fr-FR" smtClean="0"/>
              <a:t>Ce procédé permet de réduire le volume de matière organique à épandre et donc de faciliter le transport des zones excédentaires en MO vers les zones déficitaires : les zones de culture.</a:t>
            </a:r>
          </a:p>
          <a:p>
            <a:r>
              <a:rPr lang="fr-FR" smtClean="0"/>
              <a:t>-Le compostage est caractérisé par 4 phases liées à la cinétique de température interne. Après la mise en tas, appelé également andain de compostage, les microorganismes mésophiles colonisent le milieu en dégradant la MO facilement biodégradable. Cette fermentation est à l’origine d’une production de chaleur et d’une montée en température de l’andain : c’est la phase dite thermophile. Lorsque la MO peu réfractaire est consommée, la production de chaleur est moindre et la température de l’andain redescend : c’est la phase dite de refroidissement. Lors de cette phase, le milieu est colonisé par des champignons responsables de la maturation du produit par l’oxydation de la MO difficilement dégradable. Les principales émissions gazeuses sont émises au cours de la phase thermophile lorsque les vitesses des processus sont importantes.</a:t>
            </a:r>
          </a:p>
          <a:p>
            <a:endParaRPr lang="fr-FR" smtClean="0"/>
          </a:p>
        </p:txBody>
      </p:sp>
      <p:sp>
        <p:nvSpPr>
          <p:cNvPr id="27652"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42863D-58D7-4DBC-B64C-D4291F6BF03E}" type="slidenum">
              <a:rPr lang="fr-FR">
                <a:latin typeface="Arial" panose="020B0604020202020204" pitchFamily="34" charset="0"/>
              </a:rPr>
              <a:pPr>
                <a:spcBef>
                  <a:spcPct val="0"/>
                </a:spcBef>
              </a:pPr>
              <a:t>10</a:t>
            </a:fld>
            <a:endParaRPr lang="fr-FR">
              <a:latin typeface="Arial" panose="020B0604020202020204" pitchFamily="34" charset="0"/>
            </a:endParaRPr>
          </a:p>
        </p:txBody>
      </p:sp>
    </p:spTree>
    <p:extLst>
      <p:ext uri="{BB962C8B-B14F-4D97-AF65-F5344CB8AC3E}">
        <p14:creationId xmlns="" xmlns:p14="http://schemas.microsoft.com/office/powerpoint/2010/main" val="2213372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1"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-Parmi les pratiques de gestion, le compostage est un procédé intéressant de traitement des effluents. Il est définit par le ministère de l’environnement, du developpement durable des transports et du logement comme un procédé biologique […]</a:t>
            </a:r>
          </a:p>
          <a:p>
            <a:r>
              <a:rPr lang="fr-FR" smtClean="0"/>
              <a:t>Ce procédé permet de réduire le volume de matière organique à épandre et donc de faciliter le transport des zones excédentaires en MO vers les zones déficitaires : les zones de culture.</a:t>
            </a:r>
          </a:p>
          <a:p>
            <a:r>
              <a:rPr lang="fr-FR" smtClean="0"/>
              <a:t>-Le compostage est caractérisé par 4 phases liées à la cinétique de température interne. Après la mise en tas, appelé également andain de compostage, les microorganismes mésophiles colonisent le milieu en dégradant la MO facilement biodégradable. Cette fermentation est à l’origine d’une production de chaleur et d’une montée en température de l’andain : c’est la phase dite thermophile. Lorsque la MO peu réfractaire est consommée, la production de chaleur est moindre et la température de l’andain redescend : c’est la phase dite de refroidissement. Lors de cette phase, le milieu est colonisé par des champignons responsables de la maturation du produit par l’oxydation de la MO difficilement dégradable. Les principales émissions gazeuses sont émises au cours de la phase thermophile lorsque les vitesses des processus sont importantes.</a:t>
            </a:r>
          </a:p>
          <a:p>
            <a:endParaRPr lang="fr-FR" smtClean="0"/>
          </a:p>
        </p:txBody>
      </p:sp>
      <p:sp>
        <p:nvSpPr>
          <p:cNvPr id="27652"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42863D-58D7-4DBC-B64C-D4291F6BF03E}" type="slidenum">
              <a:rPr lang="fr-FR">
                <a:latin typeface="Arial" panose="020B0604020202020204" pitchFamily="34" charset="0"/>
              </a:rPr>
              <a:pPr>
                <a:spcBef>
                  <a:spcPct val="0"/>
                </a:spcBef>
              </a:pPr>
              <a:t>11</a:t>
            </a:fld>
            <a:endParaRPr lang="fr-FR">
              <a:latin typeface="Arial" panose="020B0604020202020204" pitchFamily="34" charset="0"/>
            </a:endParaRPr>
          </a:p>
        </p:txBody>
      </p:sp>
    </p:spTree>
    <p:extLst>
      <p:ext uri="{BB962C8B-B14F-4D97-AF65-F5344CB8AC3E}">
        <p14:creationId xmlns="" xmlns:p14="http://schemas.microsoft.com/office/powerpoint/2010/main" val="2213372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1"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-Parmi les pratiques de gestion, le compostage est un procédé intéressant de traitement des effluents. Il est définit par le ministère de l’environnement, du developpement durable des transports et du logement comme un procédé biologique […]</a:t>
            </a:r>
          </a:p>
          <a:p>
            <a:r>
              <a:rPr lang="fr-FR" smtClean="0"/>
              <a:t>Ce procédé permet de réduire le volume de matière organique à épandre et donc de faciliter le transport des zones excédentaires en MO vers les zones déficitaires : les zones de culture.</a:t>
            </a:r>
          </a:p>
          <a:p>
            <a:r>
              <a:rPr lang="fr-FR" smtClean="0"/>
              <a:t>-Le compostage est caractérisé par 4 phases liées à la cinétique de température interne. Après la mise en tas, appelé également andain de compostage, les microorganismes mésophiles colonisent le milieu en dégradant la MO facilement biodégradable. Cette fermentation est à l’origine d’une production de chaleur et d’une montée en température de l’andain : c’est la phase dite thermophile. Lorsque la MO peu réfractaire est consommée, la production de chaleur est moindre et la température de l’andain redescend : c’est la phase dite de refroidissement. Lors de cette phase, le milieu est colonisé par des champignons responsables de la maturation du produit par l’oxydation de la MO difficilement dégradable. Les principales émissions gazeuses sont émises au cours de la phase thermophile lorsque les vitesses des processus sont importantes.</a:t>
            </a:r>
          </a:p>
          <a:p>
            <a:endParaRPr lang="fr-FR" smtClean="0"/>
          </a:p>
        </p:txBody>
      </p:sp>
      <p:sp>
        <p:nvSpPr>
          <p:cNvPr id="27652"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42863D-58D7-4DBC-B64C-D4291F6BF03E}" type="slidenum">
              <a:rPr lang="fr-FR">
                <a:latin typeface="Arial" panose="020B0604020202020204" pitchFamily="34" charset="0"/>
              </a:rPr>
              <a:pPr>
                <a:spcBef>
                  <a:spcPct val="0"/>
                </a:spcBef>
              </a:pPr>
              <a:t>12</a:t>
            </a:fld>
            <a:endParaRPr lang="fr-FR">
              <a:latin typeface="Arial" panose="020B0604020202020204" pitchFamily="34" charset="0"/>
            </a:endParaRPr>
          </a:p>
        </p:txBody>
      </p:sp>
    </p:spTree>
    <p:extLst>
      <p:ext uri="{BB962C8B-B14F-4D97-AF65-F5344CB8AC3E}">
        <p14:creationId xmlns="" xmlns:p14="http://schemas.microsoft.com/office/powerpoint/2010/main" val="2213372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1"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-Parmi les pratiques de gestion, le compostage est un procédé intéressant de traitement des effluents. Il est définit par le ministère de l’environnement, du developpement durable des transports et du logement comme un procédé biologique […]</a:t>
            </a:r>
          </a:p>
          <a:p>
            <a:r>
              <a:rPr lang="fr-FR" smtClean="0"/>
              <a:t>Ce procédé permet de réduire le volume de matière organique à épandre et donc de faciliter le transport des zones excédentaires en MO vers les zones déficitaires : les zones de culture.</a:t>
            </a:r>
          </a:p>
          <a:p>
            <a:r>
              <a:rPr lang="fr-FR" smtClean="0"/>
              <a:t>-Le compostage est caractérisé par 4 phases liées à la cinétique de température interne. Après la mise en tas, appelé également andain de compostage, les microorganismes mésophiles colonisent le milieu en dégradant la MO facilement biodégradable. Cette fermentation est à l’origine d’une production de chaleur et d’une montée en température de l’andain : c’est la phase dite thermophile. Lorsque la MO peu réfractaire est consommée, la production de chaleur est moindre et la température de l’andain redescend : c’est la phase dite de refroidissement. Lors de cette phase, le milieu est colonisé par des champignons responsables de la maturation du produit par l’oxydation de la MO difficilement dégradable. Les principales émissions gazeuses sont émises au cours de la phase thermophile lorsque les vitesses des processus sont importantes.</a:t>
            </a:r>
          </a:p>
          <a:p>
            <a:endParaRPr lang="fr-FR" smtClean="0"/>
          </a:p>
        </p:txBody>
      </p:sp>
      <p:sp>
        <p:nvSpPr>
          <p:cNvPr id="27652"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42863D-58D7-4DBC-B64C-D4291F6BF03E}" type="slidenum">
              <a:rPr lang="fr-FR">
                <a:latin typeface="Arial" panose="020B0604020202020204" pitchFamily="34" charset="0"/>
              </a:rPr>
              <a:pPr>
                <a:spcBef>
                  <a:spcPct val="0"/>
                </a:spcBef>
              </a:pPr>
              <a:t>13</a:t>
            </a:fld>
            <a:endParaRPr lang="fr-FR">
              <a:latin typeface="Arial" panose="020B0604020202020204" pitchFamily="34" charset="0"/>
            </a:endParaRPr>
          </a:p>
        </p:txBody>
      </p:sp>
    </p:spTree>
    <p:extLst>
      <p:ext uri="{BB962C8B-B14F-4D97-AF65-F5344CB8AC3E}">
        <p14:creationId xmlns="" xmlns:p14="http://schemas.microsoft.com/office/powerpoint/2010/main" val="221337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3"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-Parmi les pratiques de gestion, le compostage est un procédé intéressant de traitement des effluents. Il est définit par le ministère de l’environnement, du developpement durable des transports et du logement comme un procédé biologique […]</a:t>
            </a:r>
          </a:p>
          <a:p>
            <a:r>
              <a:rPr lang="fr-FR" smtClean="0"/>
              <a:t>Ce procédé permet de réduire le volume de matière organique à épandre et donc de faciliter le transport des zones excédentaires en MO vers les zones déficitaires : les zones de culture.</a:t>
            </a:r>
          </a:p>
          <a:p>
            <a:r>
              <a:rPr lang="fr-FR" smtClean="0"/>
              <a:t>-Le compostage est caractérisé par 4 phases liées à la cinétique de température interne. Après la mise en tas, appelé également andain de compostage, les microorganismes mésophiles colonisent le milieu en dégradant la MO facilement biodégradable. Cette fermentation est à l’origine d’une production de chaleur et d’une montée en température de l’andain : c’est la phase dite thermophile. Lorsque la MO peu réfractaire est consommée, la production de chaleur est moindre et la température de l’andain redescend : c’est la phase dite de refroidissement. Lors de cette phase, le milieu est colonisé par des champignons responsables de la maturation du produit par l’oxydation de la MO difficilement dégradable. Les principales émissions gazeuses sont émises au cours de la phase thermophile lorsque les vitesses des processus sont importantes.</a:t>
            </a:r>
          </a:p>
          <a:p>
            <a:endParaRPr lang="fr-FR" smtClean="0"/>
          </a:p>
        </p:txBody>
      </p:sp>
      <p:sp>
        <p:nvSpPr>
          <p:cNvPr id="15364"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2F8D57-C2E6-45AB-B195-8643E285C5A7}" type="slidenum">
              <a:rPr lang="fr-FR">
                <a:latin typeface="Arial" panose="020B0604020202020204" pitchFamily="34" charset="0"/>
              </a:rPr>
              <a:pPr>
                <a:spcBef>
                  <a:spcPct val="0"/>
                </a:spcBef>
              </a:pPr>
              <a:t>2</a:t>
            </a:fld>
            <a:endParaRPr lang="fr-FR">
              <a:latin typeface="Arial" panose="020B0604020202020204" pitchFamily="34" charset="0"/>
            </a:endParaRPr>
          </a:p>
        </p:txBody>
      </p:sp>
    </p:spTree>
    <p:extLst>
      <p:ext uri="{BB962C8B-B14F-4D97-AF65-F5344CB8AC3E}">
        <p14:creationId xmlns="" xmlns:p14="http://schemas.microsoft.com/office/powerpoint/2010/main" val="1674445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1"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-Parmi les pratiques de gestion, le compostage est un procédé intéressant de traitement des effluents. Il est définit par le ministère de l’environnement, du developpement durable des transports et du logement comme un procédé biologique […]</a:t>
            </a:r>
          </a:p>
          <a:p>
            <a:r>
              <a:rPr lang="fr-FR" smtClean="0"/>
              <a:t>Ce procédé permet de réduire le volume de matière organique à épandre et donc de faciliter le transport des zones excédentaires en MO vers les zones déficitaires : les zones de culture.</a:t>
            </a:r>
          </a:p>
          <a:p>
            <a:r>
              <a:rPr lang="fr-FR" smtClean="0"/>
              <a:t>-Le compostage est caractérisé par 4 phases liées à la cinétique de température interne. Après la mise en tas, appelé également andain de compostage, les microorganismes mésophiles colonisent le milieu en dégradant la MO facilement biodégradable. Cette fermentation est à l’origine d’une production de chaleur et d’une montée en température de l’andain : c’est la phase dite thermophile. Lorsque la MO peu réfractaire est consommée, la production de chaleur est moindre et la température de l’andain redescend : c’est la phase dite de refroidissement. Lors de cette phase, le milieu est colonisé par des champignons responsables de la maturation du produit par l’oxydation de la MO difficilement dégradable. Les principales émissions gazeuses sont émises au cours de la phase thermophile lorsque les vitesses des processus sont importantes.</a:t>
            </a:r>
          </a:p>
          <a:p>
            <a:endParaRPr lang="fr-FR" smtClean="0"/>
          </a:p>
        </p:txBody>
      </p:sp>
      <p:sp>
        <p:nvSpPr>
          <p:cNvPr id="17412"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ADB2577-8212-42EA-9347-CDAFE29ADC40}" type="slidenum">
              <a:rPr lang="fr-FR">
                <a:latin typeface="Arial" panose="020B0604020202020204" pitchFamily="34" charset="0"/>
              </a:rPr>
              <a:pPr>
                <a:spcBef>
                  <a:spcPct val="0"/>
                </a:spcBef>
              </a:pPr>
              <a:t>3</a:t>
            </a:fld>
            <a:endParaRPr lang="fr-FR">
              <a:latin typeface="Arial" panose="020B0604020202020204" pitchFamily="34" charset="0"/>
            </a:endParaRPr>
          </a:p>
        </p:txBody>
      </p:sp>
    </p:spTree>
    <p:extLst>
      <p:ext uri="{BB962C8B-B14F-4D97-AF65-F5344CB8AC3E}">
        <p14:creationId xmlns="" xmlns:p14="http://schemas.microsoft.com/office/powerpoint/2010/main" val="1885905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9"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-Parmi les pratiques de gestion, le compostage est un procédé intéressant de traitement des effluents. Il est définit par le ministère de l’environnement, du developpement durable des transports et du logement comme un procédé biologique […]</a:t>
            </a:r>
          </a:p>
          <a:p>
            <a:r>
              <a:rPr lang="fr-FR" smtClean="0"/>
              <a:t>Ce procédé permet de réduire le volume de matière organique à épandre et donc de faciliter le transport des zones excédentaires en MO vers les zones déficitaires : les zones de culture.</a:t>
            </a:r>
          </a:p>
          <a:p>
            <a:r>
              <a:rPr lang="fr-FR" smtClean="0"/>
              <a:t>-Le compostage est caractérisé par 4 phases liées à la cinétique de température interne. Après la mise en tas, appelé également andain de compostage, les microorganismes mésophiles colonisent le milieu en dégradant la MO facilement biodégradable. Cette fermentation est à l’origine d’une production de chaleur et d’une montée en température de l’andain : c’est la phase dite thermophile. Lorsque la MO peu réfractaire est consommée, la production de chaleur est moindre et la température de l’andain redescend : c’est la phase dite de refroidissement. Lors de cette phase, le milieu est colonisé par des champignons responsables de la maturation du produit par l’oxydation de la MO difficilement dégradable. Les principales émissions gazeuses sont émises au cours de la phase thermophile lorsque les vitesses des processus sont importantes.</a:t>
            </a:r>
          </a:p>
          <a:p>
            <a:endParaRPr lang="fr-FR" smtClean="0"/>
          </a:p>
        </p:txBody>
      </p:sp>
      <p:sp>
        <p:nvSpPr>
          <p:cNvPr id="19460"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7F4430-3025-424A-A2C9-4493B2772091}" type="slidenum">
              <a:rPr lang="fr-FR">
                <a:latin typeface="Arial" panose="020B0604020202020204" pitchFamily="34" charset="0"/>
              </a:rPr>
              <a:pPr>
                <a:spcBef>
                  <a:spcPct val="0"/>
                </a:spcBef>
              </a:pPr>
              <a:t>4</a:t>
            </a:fld>
            <a:endParaRPr lang="fr-FR">
              <a:latin typeface="Arial" panose="020B0604020202020204" pitchFamily="34" charset="0"/>
            </a:endParaRPr>
          </a:p>
        </p:txBody>
      </p:sp>
    </p:spTree>
    <p:extLst>
      <p:ext uri="{BB962C8B-B14F-4D97-AF65-F5344CB8AC3E}">
        <p14:creationId xmlns="" xmlns:p14="http://schemas.microsoft.com/office/powerpoint/2010/main" val="3546039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1"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-Parmi les pratiques de gestion, le compostage est un procédé intéressant de traitement des effluents. Il est définit par le ministère de l’environnement, du developpement durable des transports et du logement comme un procédé biologique […]</a:t>
            </a:r>
          </a:p>
          <a:p>
            <a:r>
              <a:rPr lang="fr-FR" smtClean="0"/>
              <a:t>Ce procédé permet de réduire le volume de matière organique à épandre et donc de faciliter le transport des zones excédentaires en MO vers les zones déficitaires : les zones de culture.</a:t>
            </a:r>
          </a:p>
          <a:p>
            <a:r>
              <a:rPr lang="fr-FR" smtClean="0"/>
              <a:t>-Le compostage est caractérisé par 4 phases liées à la cinétique de température interne. Après la mise en tas, appelé également andain de compostage, les microorganismes mésophiles colonisent le milieu en dégradant la MO facilement biodégradable. Cette fermentation est à l’origine d’une production de chaleur et d’une montée en température de l’andain : c’est la phase dite thermophile. Lorsque la MO peu réfractaire est consommée, la production de chaleur est moindre et la température de l’andain redescend : c’est la phase dite de refroidissement. Lors de cette phase, le milieu est colonisé par des champignons responsables de la maturation du produit par l’oxydation de la MO difficilement dégradable. Les principales émissions gazeuses sont émises au cours de la phase thermophile lorsque les vitesses des processus sont importantes.</a:t>
            </a:r>
          </a:p>
          <a:p>
            <a:endParaRPr lang="fr-FR" smtClean="0"/>
          </a:p>
        </p:txBody>
      </p:sp>
      <p:sp>
        <p:nvSpPr>
          <p:cNvPr id="27652"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42863D-58D7-4DBC-B64C-D4291F6BF03E}" type="slidenum">
              <a:rPr lang="fr-FR">
                <a:latin typeface="Arial" panose="020B0604020202020204" pitchFamily="34" charset="0"/>
              </a:rPr>
              <a:pPr>
                <a:spcBef>
                  <a:spcPct val="0"/>
                </a:spcBef>
              </a:pPr>
              <a:t>5</a:t>
            </a:fld>
            <a:endParaRPr lang="fr-FR">
              <a:latin typeface="Arial" panose="020B0604020202020204" pitchFamily="34" charset="0"/>
            </a:endParaRPr>
          </a:p>
        </p:txBody>
      </p:sp>
    </p:spTree>
    <p:extLst>
      <p:ext uri="{BB962C8B-B14F-4D97-AF65-F5344CB8AC3E}">
        <p14:creationId xmlns="" xmlns:p14="http://schemas.microsoft.com/office/powerpoint/2010/main" val="2213372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1"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-Parmi les pratiques de gestion, le compostage est un procédé intéressant de traitement des effluents. Il est définit par le ministère de l’environnement, du developpement durable des transports et du logement comme un procédé biologique […]</a:t>
            </a:r>
          </a:p>
          <a:p>
            <a:r>
              <a:rPr lang="fr-FR" smtClean="0"/>
              <a:t>Ce procédé permet de réduire le volume de matière organique à épandre et donc de faciliter le transport des zones excédentaires en MO vers les zones déficitaires : les zones de culture.</a:t>
            </a:r>
          </a:p>
          <a:p>
            <a:r>
              <a:rPr lang="fr-FR" smtClean="0"/>
              <a:t>-Le compostage est caractérisé par 4 phases liées à la cinétique de température interne. Après la mise en tas, appelé également andain de compostage, les microorganismes mésophiles colonisent le milieu en dégradant la MO facilement biodégradable. Cette fermentation est à l’origine d’une production de chaleur et d’une montée en température de l’andain : c’est la phase dite thermophile. Lorsque la MO peu réfractaire est consommée, la production de chaleur est moindre et la température de l’andain redescend : c’est la phase dite de refroidissement. Lors de cette phase, le milieu est colonisé par des champignons responsables de la maturation du produit par l’oxydation de la MO difficilement dégradable. Les principales émissions gazeuses sont émises au cours de la phase thermophile lorsque les vitesses des processus sont importantes.</a:t>
            </a:r>
          </a:p>
          <a:p>
            <a:endParaRPr lang="fr-FR" smtClean="0"/>
          </a:p>
        </p:txBody>
      </p:sp>
      <p:sp>
        <p:nvSpPr>
          <p:cNvPr id="27652"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42863D-58D7-4DBC-B64C-D4291F6BF03E}" type="slidenum">
              <a:rPr lang="fr-FR">
                <a:latin typeface="Arial" panose="020B0604020202020204" pitchFamily="34" charset="0"/>
              </a:rPr>
              <a:pPr>
                <a:spcBef>
                  <a:spcPct val="0"/>
                </a:spcBef>
              </a:pPr>
              <a:t>6</a:t>
            </a:fld>
            <a:endParaRPr lang="fr-FR">
              <a:latin typeface="Arial" panose="020B0604020202020204" pitchFamily="34" charset="0"/>
            </a:endParaRPr>
          </a:p>
        </p:txBody>
      </p:sp>
    </p:spTree>
    <p:extLst>
      <p:ext uri="{BB962C8B-B14F-4D97-AF65-F5344CB8AC3E}">
        <p14:creationId xmlns="" xmlns:p14="http://schemas.microsoft.com/office/powerpoint/2010/main" val="2213372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1"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-Parmi les pratiques de gestion, le compostage est un procédé intéressant de traitement des effluents. Il est définit par le ministère de l’environnement, du developpement durable des transports et du logement comme un procédé biologique […]</a:t>
            </a:r>
          </a:p>
          <a:p>
            <a:r>
              <a:rPr lang="fr-FR" smtClean="0"/>
              <a:t>Ce procédé permet de réduire le volume de matière organique à épandre et donc de faciliter le transport des zones excédentaires en MO vers les zones déficitaires : les zones de culture.</a:t>
            </a:r>
          </a:p>
          <a:p>
            <a:r>
              <a:rPr lang="fr-FR" smtClean="0"/>
              <a:t>-Le compostage est caractérisé par 4 phases liées à la cinétique de température interne. Après la mise en tas, appelé également andain de compostage, les microorganismes mésophiles colonisent le milieu en dégradant la MO facilement biodégradable. Cette fermentation est à l’origine d’une production de chaleur et d’une montée en température de l’andain : c’est la phase dite thermophile. Lorsque la MO peu réfractaire est consommée, la production de chaleur est moindre et la température de l’andain redescend : c’est la phase dite de refroidissement. Lors de cette phase, le milieu est colonisé par des champignons responsables de la maturation du produit par l’oxydation de la MO difficilement dégradable. Les principales émissions gazeuses sont émises au cours de la phase thermophile lorsque les vitesses des processus sont importantes.</a:t>
            </a:r>
          </a:p>
          <a:p>
            <a:endParaRPr lang="fr-FR" smtClean="0"/>
          </a:p>
        </p:txBody>
      </p:sp>
      <p:sp>
        <p:nvSpPr>
          <p:cNvPr id="27652"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42863D-58D7-4DBC-B64C-D4291F6BF03E}" type="slidenum">
              <a:rPr lang="fr-FR">
                <a:latin typeface="Arial" panose="020B0604020202020204" pitchFamily="34" charset="0"/>
              </a:rPr>
              <a:pPr>
                <a:spcBef>
                  <a:spcPct val="0"/>
                </a:spcBef>
              </a:pPr>
              <a:t>7</a:t>
            </a:fld>
            <a:endParaRPr lang="fr-FR">
              <a:latin typeface="Arial" panose="020B0604020202020204" pitchFamily="34" charset="0"/>
            </a:endParaRPr>
          </a:p>
        </p:txBody>
      </p:sp>
    </p:spTree>
    <p:extLst>
      <p:ext uri="{BB962C8B-B14F-4D97-AF65-F5344CB8AC3E}">
        <p14:creationId xmlns="" xmlns:p14="http://schemas.microsoft.com/office/powerpoint/2010/main" val="2213372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1"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-Parmi les pratiques de gestion, le compostage est un procédé intéressant de traitement des effluents. Il est définit par le ministère de l’environnement, du developpement durable des transports et du logement comme un procédé biologique […]</a:t>
            </a:r>
          </a:p>
          <a:p>
            <a:r>
              <a:rPr lang="fr-FR" smtClean="0"/>
              <a:t>Ce procédé permet de réduire le volume de matière organique à épandre et donc de faciliter le transport des zones excédentaires en MO vers les zones déficitaires : les zones de culture.</a:t>
            </a:r>
          </a:p>
          <a:p>
            <a:r>
              <a:rPr lang="fr-FR" smtClean="0"/>
              <a:t>-Le compostage est caractérisé par 4 phases liées à la cinétique de température interne. Après la mise en tas, appelé également andain de compostage, les microorganismes mésophiles colonisent le milieu en dégradant la MO facilement biodégradable. Cette fermentation est à l’origine d’une production de chaleur et d’une montée en température de l’andain : c’est la phase dite thermophile. Lorsque la MO peu réfractaire est consommée, la production de chaleur est moindre et la température de l’andain redescend : c’est la phase dite de refroidissement. Lors de cette phase, le milieu est colonisé par des champignons responsables de la maturation du produit par l’oxydation de la MO difficilement dégradable. Les principales émissions gazeuses sont émises au cours de la phase thermophile lorsque les vitesses des processus sont importantes.</a:t>
            </a:r>
          </a:p>
          <a:p>
            <a:endParaRPr lang="fr-FR" smtClean="0"/>
          </a:p>
        </p:txBody>
      </p:sp>
      <p:sp>
        <p:nvSpPr>
          <p:cNvPr id="27652"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42863D-58D7-4DBC-B64C-D4291F6BF03E}" type="slidenum">
              <a:rPr lang="fr-FR">
                <a:latin typeface="Arial" panose="020B0604020202020204" pitchFamily="34" charset="0"/>
              </a:rPr>
              <a:pPr>
                <a:spcBef>
                  <a:spcPct val="0"/>
                </a:spcBef>
              </a:pPr>
              <a:t>8</a:t>
            </a:fld>
            <a:endParaRPr lang="fr-FR">
              <a:latin typeface="Arial" panose="020B0604020202020204" pitchFamily="34" charset="0"/>
            </a:endParaRPr>
          </a:p>
        </p:txBody>
      </p:sp>
    </p:spTree>
    <p:extLst>
      <p:ext uri="{BB962C8B-B14F-4D97-AF65-F5344CB8AC3E}">
        <p14:creationId xmlns="" xmlns:p14="http://schemas.microsoft.com/office/powerpoint/2010/main" val="2213372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1"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-Parmi les pratiques de gestion, le compostage est un procédé intéressant de traitement des effluents. Il est définit par le ministère de l’environnement, du developpement durable des transports et du logement comme un procédé biologique […]</a:t>
            </a:r>
          </a:p>
          <a:p>
            <a:r>
              <a:rPr lang="fr-FR" smtClean="0"/>
              <a:t>Ce procédé permet de réduire le volume de matière organique à épandre et donc de faciliter le transport des zones excédentaires en MO vers les zones déficitaires : les zones de culture.</a:t>
            </a:r>
          </a:p>
          <a:p>
            <a:r>
              <a:rPr lang="fr-FR" smtClean="0"/>
              <a:t>-Le compostage est caractérisé par 4 phases liées à la cinétique de température interne. Après la mise en tas, appelé également andain de compostage, les microorganismes mésophiles colonisent le milieu en dégradant la MO facilement biodégradable. Cette fermentation est à l’origine d’une production de chaleur et d’une montée en température de l’andain : c’est la phase dite thermophile. Lorsque la MO peu réfractaire est consommée, la production de chaleur est moindre et la température de l’andain redescend : c’est la phase dite de refroidissement. Lors de cette phase, le milieu est colonisé par des champignons responsables de la maturation du produit par l’oxydation de la MO difficilement dégradable. Les principales émissions gazeuses sont émises au cours de la phase thermophile lorsque les vitesses des processus sont importantes.</a:t>
            </a:r>
          </a:p>
          <a:p>
            <a:endParaRPr lang="fr-FR" smtClean="0"/>
          </a:p>
        </p:txBody>
      </p:sp>
      <p:sp>
        <p:nvSpPr>
          <p:cNvPr id="27652"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42863D-58D7-4DBC-B64C-D4291F6BF03E}" type="slidenum">
              <a:rPr lang="fr-FR">
                <a:latin typeface="Arial" panose="020B0604020202020204" pitchFamily="34" charset="0"/>
              </a:rPr>
              <a:pPr>
                <a:spcBef>
                  <a:spcPct val="0"/>
                </a:spcBef>
              </a:pPr>
              <a:t>9</a:t>
            </a:fld>
            <a:endParaRPr lang="fr-FR">
              <a:latin typeface="Arial" panose="020B0604020202020204" pitchFamily="34" charset="0"/>
            </a:endParaRPr>
          </a:p>
        </p:txBody>
      </p:sp>
    </p:spTree>
    <p:extLst>
      <p:ext uri="{BB962C8B-B14F-4D97-AF65-F5344CB8AC3E}">
        <p14:creationId xmlns="" xmlns:p14="http://schemas.microsoft.com/office/powerpoint/2010/main" val="2213372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fr-FR" smtClean="0"/>
              <a:t>Modifiez le style du titre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pPr>
              <a:defRPr/>
            </a:pPr>
            <a:fld id="{1B81B33D-EC07-418B-97F2-08E1BE263199}" type="datetime1">
              <a:rPr lang="fr-FR" smtClean="0"/>
              <a:pPr>
                <a:defRPr/>
              </a:pPr>
              <a:t>07/05/2021</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21396D42-5A3D-4E65-BDA8-7D66D5350750}" type="slidenum">
              <a:rPr lang="fr-FR" smtClean="0"/>
              <a:pPr>
                <a:defRPr/>
              </a:pPr>
              <a:t>‹N°›</a:t>
            </a:fld>
            <a:endParaRPr lang="fr-FR"/>
          </a:p>
        </p:txBody>
      </p:sp>
    </p:spTree>
    <p:extLst>
      <p:ext uri="{BB962C8B-B14F-4D97-AF65-F5344CB8AC3E}">
        <p14:creationId xmlns="" xmlns:p14="http://schemas.microsoft.com/office/powerpoint/2010/main" val="3373022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pPr>
              <a:defRPr/>
            </a:pPr>
            <a:fld id="{ABD16165-6EE4-4911-9E75-FAA4BF9C5D9B}" type="datetime1">
              <a:rPr lang="fr-FR" smtClean="0"/>
              <a:pPr>
                <a:defRPr/>
              </a:pPr>
              <a:t>07/05/2021</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C5F7E0DE-44E1-4F03-ABE6-92D247933A34}" type="slidenum">
              <a:rPr lang="fr-FR" smtClean="0"/>
              <a:pPr>
                <a:defRPr/>
              </a:pPr>
              <a:t>‹N°›</a:t>
            </a:fld>
            <a:endParaRPr lang="fr-FR"/>
          </a:p>
        </p:txBody>
      </p:sp>
    </p:spTree>
    <p:extLst>
      <p:ext uri="{BB962C8B-B14F-4D97-AF65-F5344CB8AC3E}">
        <p14:creationId xmlns="" xmlns:p14="http://schemas.microsoft.com/office/powerpoint/2010/main" val="40601013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pPr>
              <a:defRPr/>
            </a:pPr>
            <a:fld id="{ABD16165-6EE4-4911-9E75-FAA4BF9C5D9B}" type="datetime1">
              <a:rPr lang="fr-FR" smtClean="0"/>
              <a:pPr>
                <a:defRPr/>
              </a:pPr>
              <a:t>07/05/2021</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C5F7E0DE-44E1-4F03-ABE6-92D247933A34}" type="slidenum">
              <a:rPr lang="fr-FR" smtClean="0"/>
              <a:pPr>
                <a:defRPr/>
              </a:pPr>
              <a:t>‹N°›</a:t>
            </a:fld>
            <a:endParaRPr lang="fr-F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 xmlns:p14="http://schemas.microsoft.com/office/powerpoint/2010/main" val="156637734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pPr>
              <a:defRPr/>
            </a:pPr>
            <a:fld id="{ABD16165-6EE4-4911-9E75-FAA4BF9C5D9B}" type="datetime1">
              <a:rPr lang="fr-FR" smtClean="0"/>
              <a:pPr>
                <a:defRPr/>
              </a:pPr>
              <a:t>07/05/2021</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C5F7E0DE-44E1-4F03-ABE6-92D247933A34}" type="slidenum">
              <a:rPr lang="fr-FR" smtClean="0"/>
              <a:pPr>
                <a:defRPr/>
              </a:pPr>
              <a:t>‹N°›</a:t>
            </a:fld>
            <a:endParaRPr lang="fr-FR"/>
          </a:p>
        </p:txBody>
      </p:sp>
    </p:spTree>
    <p:extLst>
      <p:ext uri="{BB962C8B-B14F-4D97-AF65-F5344CB8AC3E}">
        <p14:creationId xmlns="" xmlns:p14="http://schemas.microsoft.com/office/powerpoint/2010/main" val="358537222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pPr>
              <a:defRPr/>
            </a:pPr>
            <a:fld id="{ABD16165-6EE4-4911-9E75-FAA4BF9C5D9B}" type="datetime1">
              <a:rPr lang="fr-FR" smtClean="0"/>
              <a:pPr>
                <a:defRPr/>
              </a:pPr>
              <a:t>07/05/2021</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C5F7E0DE-44E1-4F03-ABE6-92D247933A34}" type="slidenum">
              <a:rPr lang="fr-FR" smtClean="0"/>
              <a:pPr>
                <a:defRPr/>
              </a:pPr>
              <a:t>‹N°›</a:t>
            </a:fld>
            <a:endParaRPr lang="fr-F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 xmlns:p14="http://schemas.microsoft.com/office/powerpoint/2010/main" val="112059536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pPr>
              <a:defRPr/>
            </a:pPr>
            <a:fld id="{ABD16165-6EE4-4911-9E75-FAA4BF9C5D9B}" type="datetime1">
              <a:rPr lang="fr-FR" smtClean="0"/>
              <a:pPr>
                <a:defRPr/>
              </a:pPr>
              <a:t>07/05/2021</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C5F7E0DE-44E1-4F03-ABE6-92D247933A34}" type="slidenum">
              <a:rPr lang="fr-FR" smtClean="0"/>
              <a:pPr>
                <a:defRPr/>
              </a:pPr>
              <a:t>‹N°›</a:t>
            </a:fld>
            <a:endParaRPr lang="fr-FR"/>
          </a:p>
        </p:txBody>
      </p:sp>
    </p:spTree>
    <p:extLst>
      <p:ext uri="{BB962C8B-B14F-4D97-AF65-F5344CB8AC3E}">
        <p14:creationId xmlns="" xmlns:p14="http://schemas.microsoft.com/office/powerpoint/2010/main" val="228763920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pPr>
              <a:defRPr/>
            </a:pPr>
            <a:fld id="{126D4B65-02E5-4B58-AB4F-324C3D8E13FF}" type="datetime1">
              <a:rPr lang="fr-FR" smtClean="0"/>
              <a:pPr>
                <a:defRPr/>
              </a:pPr>
              <a:t>07/05/2021</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EC86D8F1-21CD-4B04-AB3C-2BBBBD194ABC}" type="slidenum">
              <a:rPr lang="fr-FR" smtClean="0"/>
              <a:pPr>
                <a:defRPr/>
              </a:pPr>
              <a:t>‹N°›</a:t>
            </a:fld>
            <a:endParaRPr lang="fr-FR"/>
          </a:p>
        </p:txBody>
      </p:sp>
    </p:spTree>
    <p:extLst>
      <p:ext uri="{BB962C8B-B14F-4D97-AF65-F5344CB8AC3E}">
        <p14:creationId xmlns="" xmlns:p14="http://schemas.microsoft.com/office/powerpoint/2010/main" val="813102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pPr>
              <a:defRPr/>
            </a:pPr>
            <a:fld id="{8A1C1281-3B79-4D67-B5B6-F22C907BAD34}" type="datetime1">
              <a:rPr lang="fr-FR" smtClean="0"/>
              <a:pPr>
                <a:defRPr/>
              </a:pPr>
              <a:t>07/05/2021</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61769FA3-DF08-45F4-897F-C90F4645AA1E}" type="slidenum">
              <a:rPr lang="fr-FR" smtClean="0"/>
              <a:pPr>
                <a:defRPr/>
              </a:pPr>
              <a:t>‹N°›</a:t>
            </a:fld>
            <a:endParaRPr lang="fr-FR"/>
          </a:p>
        </p:txBody>
      </p:sp>
    </p:spTree>
    <p:extLst>
      <p:ext uri="{BB962C8B-B14F-4D97-AF65-F5344CB8AC3E}">
        <p14:creationId xmlns="" xmlns:p14="http://schemas.microsoft.com/office/powerpoint/2010/main" val="2603241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pPr>
              <a:defRPr/>
            </a:pPr>
            <a:fld id="{1C32CBF3-54CE-43A0-AC59-2BBD0A91E86D}" type="datetime1">
              <a:rPr lang="fr-FR" smtClean="0"/>
              <a:pPr>
                <a:defRPr/>
              </a:pPr>
              <a:t>07/05/2021</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6B71FA05-5BE8-4AA3-ADE2-FBC580CB7B8B}" type="slidenum">
              <a:rPr lang="fr-FR" smtClean="0"/>
              <a:pPr>
                <a:defRPr/>
              </a:pPr>
              <a:t>‹N°›</a:t>
            </a:fld>
            <a:endParaRPr lang="fr-FR"/>
          </a:p>
        </p:txBody>
      </p:sp>
    </p:spTree>
    <p:extLst>
      <p:ext uri="{BB962C8B-B14F-4D97-AF65-F5344CB8AC3E}">
        <p14:creationId xmlns="" xmlns:p14="http://schemas.microsoft.com/office/powerpoint/2010/main" val="3174800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pPr>
              <a:defRPr/>
            </a:pPr>
            <a:fld id="{7C4474FD-2FC5-446F-8616-B752ABCF49AB}" type="datetime1">
              <a:rPr lang="fr-FR" smtClean="0"/>
              <a:pPr>
                <a:defRPr/>
              </a:pPr>
              <a:t>07/05/2021</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26176BEA-0D91-41CD-B7FE-F3EE2CE1C36C}" type="slidenum">
              <a:rPr lang="fr-FR" smtClean="0"/>
              <a:pPr>
                <a:defRPr/>
              </a:pPr>
              <a:t>‹N°›</a:t>
            </a:fld>
            <a:endParaRPr lang="fr-FR"/>
          </a:p>
        </p:txBody>
      </p:sp>
    </p:spTree>
    <p:extLst>
      <p:ext uri="{BB962C8B-B14F-4D97-AF65-F5344CB8AC3E}">
        <p14:creationId xmlns="" xmlns:p14="http://schemas.microsoft.com/office/powerpoint/2010/main" val="3982039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fr-FR" smtClean="0"/>
              <a:t>Modifiez le style du titre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pPr>
              <a:defRPr/>
            </a:pPr>
            <a:fld id="{1F56FBBF-F912-4134-A1D4-101087159D47}" type="datetime1">
              <a:rPr lang="fr-FR" smtClean="0"/>
              <a:pPr>
                <a:defRPr/>
              </a:pPr>
              <a:t>07/05/2021</a:t>
            </a:fld>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3FDDD91F-E3C0-4C71-A837-1D6096001DE8}" type="slidenum">
              <a:rPr lang="fr-FR" smtClean="0"/>
              <a:pPr>
                <a:defRPr/>
              </a:pPr>
              <a:t>‹N°›</a:t>
            </a:fld>
            <a:endParaRPr lang="fr-FR"/>
          </a:p>
        </p:txBody>
      </p:sp>
    </p:spTree>
    <p:extLst>
      <p:ext uri="{BB962C8B-B14F-4D97-AF65-F5344CB8AC3E}">
        <p14:creationId xmlns="" xmlns:p14="http://schemas.microsoft.com/office/powerpoint/2010/main" val="23966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pPr>
              <a:defRPr/>
            </a:pPr>
            <a:fld id="{3C5780EF-1450-4EF0-9FAB-41C0D0DA27DD}" type="datetime1">
              <a:rPr lang="fr-FR" smtClean="0"/>
              <a:pPr>
                <a:defRPr/>
              </a:pPr>
              <a:t>07/05/2021</a:t>
            </a:fld>
            <a:endParaRPr lang="fr-FR"/>
          </a:p>
        </p:txBody>
      </p:sp>
      <p:sp>
        <p:nvSpPr>
          <p:cNvPr id="8" name="Footer Placeholder 7"/>
          <p:cNvSpPr>
            <a:spLocks noGrp="1"/>
          </p:cNvSpPr>
          <p:nvPr>
            <p:ph type="ftr" sz="quarter" idx="11"/>
          </p:nvPr>
        </p:nvSpPr>
        <p:spPr/>
        <p:txBody>
          <a:bodyPr/>
          <a:lstStyle/>
          <a:p>
            <a:pPr>
              <a:defRPr/>
            </a:pPr>
            <a:endParaRPr lang="fr-FR"/>
          </a:p>
        </p:txBody>
      </p:sp>
      <p:sp>
        <p:nvSpPr>
          <p:cNvPr id="9" name="Slide Number Placeholder 8"/>
          <p:cNvSpPr>
            <a:spLocks noGrp="1"/>
          </p:cNvSpPr>
          <p:nvPr>
            <p:ph type="sldNum" sz="quarter" idx="12"/>
          </p:nvPr>
        </p:nvSpPr>
        <p:spPr/>
        <p:txBody>
          <a:bodyPr/>
          <a:lstStyle/>
          <a:p>
            <a:pPr>
              <a:defRPr/>
            </a:pPr>
            <a:fld id="{6DA65AC5-38F2-4508-A90C-76A0B669B56E}" type="slidenum">
              <a:rPr lang="fr-FR" smtClean="0"/>
              <a:pPr>
                <a:defRPr/>
              </a:pPr>
              <a:t>‹N°›</a:t>
            </a:fld>
            <a:endParaRPr lang="fr-FR"/>
          </a:p>
        </p:txBody>
      </p:sp>
    </p:spTree>
    <p:extLst>
      <p:ext uri="{BB962C8B-B14F-4D97-AF65-F5344CB8AC3E}">
        <p14:creationId xmlns="" xmlns:p14="http://schemas.microsoft.com/office/powerpoint/2010/main" val="2185884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pPr>
              <a:defRPr/>
            </a:pPr>
            <a:fld id="{F241A333-C7EB-4381-A12B-732A20A4F255}" type="datetime1">
              <a:rPr lang="fr-FR" smtClean="0"/>
              <a:pPr>
                <a:defRPr/>
              </a:pPr>
              <a:t>07/05/2021</a:t>
            </a:fld>
            <a:endParaRPr lang="fr-FR"/>
          </a:p>
        </p:txBody>
      </p:sp>
      <p:sp>
        <p:nvSpPr>
          <p:cNvPr id="4" name="Footer Placeholder 3"/>
          <p:cNvSpPr>
            <a:spLocks noGrp="1"/>
          </p:cNvSpPr>
          <p:nvPr>
            <p:ph type="ftr" sz="quarter" idx="11"/>
          </p:nvPr>
        </p:nvSpPr>
        <p:spPr/>
        <p:txBody>
          <a:bodyPr/>
          <a:lstStyle/>
          <a:p>
            <a:pPr>
              <a:defRPr/>
            </a:pPr>
            <a:endParaRPr lang="fr-FR"/>
          </a:p>
        </p:txBody>
      </p:sp>
      <p:sp>
        <p:nvSpPr>
          <p:cNvPr id="5" name="Slide Number Placeholder 4"/>
          <p:cNvSpPr>
            <a:spLocks noGrp="1"/>
          </p:cNvSpPr>
          <p:nvPr>
            <p:ph type="sldNum" sz="quarter" idx="12"/>
          </p:nvPr>
        </p:nvSpPr>
        <p:spPr/>
        <p:txBody>
          <a:bodyPr/>
          <a:lstStyle/>
          <a:p>
            <a:pPr>
              <a:defRPr/>
            </a:pPr>
            <a:fld id="{050F493A-DB6B-4868-B121-32D3D54FB00F}" type="slidenum">
              <a:rPr lang="fr-FR" smtClean="0"/>
              <a:pPr>
                <a:defRPr/>
              </a:pPr>
              <a:t>‹N°›</a:t>
            </a:fld>
            <a:endParaRPr lang="fr-FR"/>
          </a:p>
        </p:txBody>
      </p:sp>
    </p:spTree>
    <p:extLst>
      <p:ext uri="{BB962C8B-B14F-4D97-AF65-F5344CB8AC3E}">
        <p14:creationId xmlns="" xmlns:p14="http://schemas.microsoft.com/office/powerpoint/2010/main" val="2911919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B2C6197-0DF5-4DBA-B0A6-A50DCD88D5EE}" type="datetime1">
              <a:rPr lang="fr-FR" smtClean="0"/>
              <a:pPr>
                <a:defRPr/>
              </a:pPr>
              <a:t>07/05/2021</a:t>
            </a:fld>
            <a:endParaRPr lang="fr-FR"/>
          </a:p>
        </p:txBody>
      </p:sp>
      <p:sp>
        <p:nvSpPr>
          <p:cNvPr id="3" name="Footer Placeholder 2"/>
          <p:cNvSpPr>
            <a:spLocks noGrp="1"/>
          </p:cNvSpPr>
          <p:nvPr>
            <p:ph type="ftr" sz="quarter" idx="11"/>
          </p:nvPr>
        </p:nvSpPr>
        <p:spPr/>
        <p:txBody>
          <a:bodyPr/>
          <a:lstStyle/>
          <a:p>
            <a:pPr>
              <a:defRPr/>
            </a:pPr>
            <a:endParaRPr lang="fr-FR"/>
          </a:p>
        </p:txBody>
      </p:sp>
      <p:sp>
        <p:nvSpPr>
          <p:cNvPr id="4" name="Slide Number Placeholder 3"/>
          <p:cNvSpPr>
            <a:spLocks noGrp="1"/>
          </p:cNvSpPr>
          <p:nvPr>
            <p:ph type="sldNum" sz="quarter" idx="12"/>
          </p:nvPr>
        </p:nvSpPr>
        <p:spPr/>
        <p:txBody>
          <a:bodyPr/>
          <a:lstStyle/>
          <a:p>
            <a:pPr>
              <a:defRPr/>
            </a:pPr>
            <a:fld id="{8746B5F7-25D2-4702-BF96-CD7EABB48E5B}" type="slidenum">
              <a:rPr lang="fr-FR" smtClean="0"/>
              <a:pPr>
                <a:defRPr/>
              </a:pPr>
              <a:t>‹N°›</a:t>
            </a:fld>
            <a:endParaRPr lang="fr-FR"/>
          </a:p>
        </p:txBody>
      </p:sp>
    </p:spTree>
    <p:extLst>
      <p:ext uri="{BB962C8B-B14F-4D97-AF65-F5344CB8AC3E}">
        <p14:creationId xmlns="" xmlns:p14="http://schemas.microsoft.com/office/powerpoint/2010/main" val="126397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fr-FR" smtClean="0"/>
              <a:t>Modifiez le style du titre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pPr>
              <a:defRPr/>
            </a:pPr>
            <a:fld id="{01B11807-DE8E-4503-BB01-E3FCE0C226F4}" type="datetime1">
              <a:rPr lang="fr-FR" smtClean="0"/>
              <a:pPr>
                <a:defRPr/>
              </a:pPr>
              <a:t>07/05/2021</a:t>
            </a:fld>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38AC20C8-DA5D-4942-A433-2A34C44BF126}" type="slidenum">
              <a:rPr lang="fr-FR" smtClean="0"/>
              <a:pPr>
                <a:defRPr/>
              </a:pPr>
              <a:t>‹N°›</a:t>
            </a:fld>
            <a:endParaRPr lang="fr-FR"/>
          </a:p>
        </p:txBody>
      </p:sp>
    </p:spTree>
    <p:extLst>
      <p:ext uri="{BB962C8B-B14F-4D97-AF65-F5344CB8AC3E}">
        <p14:creationId xmlns="" xmlns:p14="http://schemas.microsoft.com/office/powerpoint/2010/main" val="4249053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pPr>
              <a:defRPr/>
            </a:pPr>
            <a:fld id="{7BB42FCE-628B-41E4-8669-4C2D6069F41A}" type="datetime1">
              <a:rPr lang="fr-FR" smtClean="0"/>
              <a:pPr>
                <a:defRPr/>
              </a:pPr>
              <a:t>07/05/2021</a:t>
            </a:fld>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FDAB1733-7645-4C32-9D70-38341D4BCBD7}" type="slidenum">
              <a:rPr lang="fr-FR" smtClean="0"/>
              <a:pPr>
                <a:defRPr/>
              </a:pPr>
              <a:t>‹N°›</a:t>
            </a:fld>
            <a:endParaRPr lang="fr-FR"/>
          </a:p>
        </p:txBody>
      </p:sp>
    </p:spTree>
    <p:extLst>
      <p:ext uri="{BB962C8B-B14F-4D97-AF65-F5344CB8AC3E}">
        <p14:creationId xmlns="" xmlns:p14="http://schemas.microsoft.com/office/powerpoint/2010/main" val="1558169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BD16165-6EE4-4911-9E75-FAA4BF9C5D9B}" type="datetime1">
              <a:rPr lang="fr-FR" smtClean="0"/>
              <a:pPr>
                <a:defRPr/>
              </a:pPr>
              <a:t>07/05/2021</a:t>
            </a:fld>
            <a:endParaRPr lang="fr-F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fr-F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C5F7E0DE-44E1-4F03-ABE6-92D247933A34}" type="slidenum">
              <a:rPr lang="fr-FR" smtClean="0"/>
              <a:pPr>
                <a:defRPr/>
              </a:pPr>
              <a:t>‹N°›</a:t>
            </a:fld>
            <a:endParaRPr lang="fr-FR"/>
          </a:p>
        </p:txBody>
      </p:sp>
    </p:spTree>
    <p:extLst>
      <p:ext uri="{BB962C8B-B14F-4D97-AF65-F5344CB8AC3E}">
        <p14:creationId xmlns="" xmlns:p14="http://schemas.microsoft.com/office/powerpoint/2010/main" val="4077958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audio" Target="../media/audio1.wav"/><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audio" Target="../media/audio7.wav"/><Relationship Id="rId5" Type="http://schemas.openxmlformats.org/officeDocument/2006/relationships/image" Target="../media/image2.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audio" Target="../media/audio8.wav"/><Relationship Id="rId5" Type="http://schemas.openxmlformats.org/officeDocument/2006/relationships/image" Target="../media/image2.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audio" Target="../media/audio9.wav"/><Relationship Id="rId5" Type="http://schemas.openxmlformats.org/officeDocument/2006/relationships/image" Target="../media/image2.png"/><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audio11.wav"/><Relationship Id="rId1" Type="http://schemas.openxmlformats.org/officeDocument/2006/relationships/audio" Target="../media/audio10.wav"/><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audio" Target="../media/audio1.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audio" Target="../media/audio2.wav"/><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audio4.wav"/><Relationship Id="rId1" Type="http://schemas.openxmlformats.org/officeDocument/2006/relationships/audio" Target="../media/audio3.wav"/><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audio" Target="../media/audio5.wav"/><Relationship Id="rId6" Type="http://schemas.openxmlformats.org/officeDocument/2006/relationships/image" Target="../media/image2.png"/><Relationship Id="rId5" Type="http://schemas.openxmlformats.org/officeDocument/2006/relationships/image" Target="../media/image13.emf"/><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audio" Target="../media/audio6.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numéro de diapositive 9"/>
          <p:cNvSpPr txBox="1">
            <a:spLocks noGrp="1"/>
          </p:cNvSpPr>
          <p:nvPr/>
        </p:nvSpPr>
        <p:spPr bwMode="auto">
          <a:xfrm>
            <a:off x="6553200" y="6356350"/>
            <a:ext cx="2133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090850FD-DC79-4998-8404-E22FD57278F2}" type="slidenum">
              <a:rPr lang="fr-FR" sz="1400">
                <a:solidFill>
                  <a:srgbClr val="898989"/>
                </a:solidFill>
              </a:rPr>
              <a:pPr algn="r" eaLnBrk="1" hangingPunct="1">
                <a:spcBef>
                  <a:spcPct val="0"/>
                </a:spcBef>
                <a:buFontTx/>
                <a:buNone/>
              </a:pPr>
              <a:t>1</a:t>
            </a:fld>
            <a:endParaRPr lang="fr-FR" sz="1400">
              <a:solidFill>
                <a:srgbClr val="898989"/>
              </a:solidFill>
            </a:endParaRPr>
          </a:p>
        </p:txBody>
      </p:sp>
      <p:sp>
        <p:nvSpPr>
          <p:cNvPr id="18447" name="Rectangle 15"/>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en-US" sz="1300" b="0" i="1" u="none" strike="noStrike" cap="none" normalizeH="0" baseline="0" smtClean="0">
                <a:ln>
                  <a:noFill/>
                </a:ln>
                <a:solidFill>
                  <a:schemeClr val="tx1"/>
                </a:solidFill>
                <a:effectLst/>
                <a:latin typeface="Arial" pitchFamily="34" charset="0"/>
                <a:ea typeface="Times New Roman" pitchFamily="18" charset="0"/>
                <a:cs typeface="Arial" pitchFamily="34" charset="0"/>
              </a:rPr>
              <a:t/>
            </a:r>
            <a:br>
              <a:rPr kumimoji="0" lang="en-US" sz="1300" b="0" i="1" u="none" strike="noStrike" cap="none" normalizeH="0" baseline="0" smtClean="0">
                <a:ln>
                  <a:noFill/>
                </a:ln>
                <a:solidFill>
                  <a:schemeClr val="tx1"/>
                </a:solidFill>
                <a:effectLst/>
                <a:latin typeface="Arial" pitchFamily="34" charset="0"/>
                <a:ea typeface="Times New Roman" pitchFamily="18"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6" name="Rogner un rectangle à un seul coin 60"/>
          <p:cNvSpPr/>
          <p:nvPr/>
        </p:nvSpPr>
        <p:spPr>
          <a:xfrm>
            <a:off x="18050" y="0"/>
            <a:ext cx="9144000" cy="504825"/>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Low">
              <a:defRPr/>
            </a:pPr>
            <a:r>
              <a:rPr lang="fr-FR" b="1" dirty="0" smtClean="0"/>
              <a:t>  </a:t>
            </a:r>
            <a:r>
              <a:rPr lang="fr-FR" b="1" dirty="0" smtClean="0">
                <a:solidFill>
                  <a:schemeClr val="tx2"/>
                </a:solidFill>
              </a:rPr>
              <a:t> </a:t>
            </a:r>
            <a:r>
              <a:rPr lang="fr-FR" b="1" dirty="0" smtClean="0">
                <a:solidFill>
                  <a:schemeClr val="tx2"/>
                </a:solidFill>
              </a:rPr>
              <a:t>CHAPITRE 4</a:t>
            </a:r>
            <a:endParaRPr lang="fr-FR" dirty="0">
              <a:solidFill>
                <a:schemeClr val="tx2"/>
              </a:solidFill>
              <a:latin typeface="Arial" pitchFamily="34" charset="0"/>
            </a:endParaRPr>
          </a:p>
        </p:txBody>
      </p:sp>
      <p:sp>
        <p:nvSpPr>
          <p:cNvPr id="9" name="مربع نص 8"/>
          <p:cNvSpPr txBox="1"/>
          <p:nvPr/>
        </p:nvSpPr>
        <p:spPr>
          <a:xfrm>
            <a:off x="214282" y="785794"/>
            <a:ext cx="8501122" cy="3970318"/>
          </a:xfrm>
          <a:prstGeom prst="rect">
            <a:avLst/>
          </a:prstGeom>
          <a:noFill/>
        </p:spPr>
        <p:txBody>
          <a:bodyPr wrap="square" rtlCol="1">
            <a:spAutoFit/>
          </a:bodyPr>
          <a:lstStyle/>
          <a:p>
            <a:r>
              <a:rPr lang="fr-FR" b="1" dirty="0" smtClean="0"/>
              <a:t>4. Déversement des pièces métalliques  </a:t>
            </a:r>
            <a:endParaRPr lang="en-US" dirty="0" smtClean="0"/>
          </a:p>
          <a:p>
            <a:r>
              <a:rPr lang="fr-FR" b="1" dirty="0" smtClean="0"/>
              <a:t>4.1 Introduction</a:t>
            </a:r>
          </a:p>
          <a:p>
            <a:r>
              <a:rPr lang="fr-FR" dirty="0" smtClean="0"/>
              <a:t>Les poutres fléchies sont en général constituées de profilés en double Té, profilés en I et H. comme leur inertie à l’axe faible (y-y) est de beaucoup inférieure à celle relative à l’axe fort (z-z) cela peut être la cause d’un phénomène d’instabilité appelé </a:t>
            </a:r>
            <a:r>
              <a:rPr lang="fr-FR" b="1" dirty="0" smtClean="0"/>
              <a:t>déversement.</a:t>
            </a:r>
            <a:endParaRPr lang="en-US" dirty="0" smtClean="0"/>
          </a:p>
          <a:p>
            <a:r>
              <a:rPr lang="fr-FR" b="1" dirty="0" smtClean="0"/>
              <a:t>Le déversement est un phénomène d’instabilité élastique qui touche les poutres fléchies par rapport à leur axe de faible inertie, il consiste à ce que la partie comprimée de la poutre tout en fléchissant dans le plan vertical subit sous une forte compression une déformation en dehors de son plan, qui se traduit par une flexion dans le plan horizontal et une rotation autour du centre de cisaillement.</a:t>
            </a:r>
            <a:endParaRPr lang="en-US" b="1" dirty="0" smtClean="0"/>
          </a:p>
          <a:p>
            <a:r>
              <a:rPr lang="fr-FR" b="1" dirty="0" smtClean="0"/>
              <a:t>Un tel phénomène peut être assimilé au flambement de la partie comprimée de la section entre deux points d’appui latéraux.</a:t>
            </a:r>
            <a:endParaRPr lang="en-US" b="1" dirty="0"/>
          </a:p>
        </p:txBody>
      </p:sp>
      <p:pic>
        <p:nvPicPr>
          <p:cNvPr id="10" name="Image 49"/>
          <p:cNvPicPr/>
          <p:nvPr/>
        </p:nvPicPr>
        <p:blipFill>
          <a:blip r:embed="rId4" cstate="print"/>
          <a:srcRect/>
          <a:stretch>
            <a:fillRect/>
          </a:stretch>
        </p:blipFill>
        <p:spPr bwMode="auto">
          <a:xfrm>
            <a:off x="2143108" y="5000612"/>
            <a:ext cx="4503523" cy="1857388"/>
          </a:xfrm>
          <a:prstGeom prst="rect">
            <a:avLst/>
          </a:prstGeom>
          <a:noFill/>
        </p:spPr>
      </p:pic>
      <p:sp>
        <p:nvSpPr>
          <p:cNvPr id="11" name="مربع نص 10"/>
          <p:cNvSpPr txBox="1"/>
          <p:nvPr/>
        </p:nvSpPr>
        <p:spPr>
          <a:xfrm>
            <a:off x="2357422" y="142852"/>
            <a:ext cx="6429420" cy="369332"/>
          </a:xfrm>
          <a:prstGeom prst="rect">
            <a:avLst/>
          </a:prstGeom>
          <a:noFill/>
        </p:spPr>
        <p:txBody>
          <a:bodyPr wrap="square" rtlCol="1">
            <a:spAutoFit/>
          </a:bodyPr>
          <a:lstStyle/>
          <a:p>
            <a:pPr algn="r"/>
            <a:r>
              <a:rPr lang="fr-FR" b="1" u="sng" dirty="0" smtClean="0"/>
              <a:t>Le déversement </a:t>
            </a:r>
            <a:endParaRPr lang="ar-SA" dirty="0"/>
          </a:p>
        </p:txBody>
      </p:sp>
      <p:pic>
        <p:nvPicPr>
          <p:cNvPr id="12" name="chadli mounira">
            <a:hlinkClick r:id="" action="ppaction://media"/>
          </p:cNvPr>
          <p:cNvPicPr>
            <a:picLocks noRot="1" noChangeAspect="1"/>
          </p:cNvPicPr>
          <p:nvPr>
            <a:wavAudioFile r:embed="rId1" name="chadli mounira"/>
          </p:nvPr>
        </p:nvPicPr>
        <p:blipFill>
          <a:blip r:embed="rId5" cstate="print"/>
          <a:stretch>
            <a:fillRect/>
          </a:stretch>
        </p:blipFill>
        <p:spPr>
          <a:xfrm>
            <a:off x="5715008" y="4857760"/>
            <a:ext cx="1162056" cy="59055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819"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u numéro de diapositive 9"/>
          <p:cNvSpPr txBox="1">
            <a:spLocks noGrp="1"/>
          </p:cNvSpPr>
          <p:nvPr/>
        </p:nvSpPr>
        <p:spPr bwMode="auto">
          <a:xfrm>
            <a:off x="6553200" y="6356350"/>
            <a:ext cx="2133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0C59B7EB-2533-488C-B1A7-27D9E44809F3}" type="slidenum">
              <a:rPr lang="fr-FR" sz="1400">
                <a:solidFill>
                  <a:srgbClr val="898989"/>
                </a:solidFill>
              </a:rPr>
              <a:pPr algn="r" eaLnBrk="1" hangingPunct="1">
                <a:spcBef>
                  <a:spcPct val="0"/>
                </a:spcBef>
                <a:buFontTx/>
                <a:buNone/>
              </a:pPr>
              <a:t>10</a:t>
            </a:fld>
            <a:endParaRPr lang="fr-FR" sz="1400">
              <a:solidFill>
                <a:srgbClr val="898989"/>
              </a:solidFill>
            </a:endParaRPr>
          </a:p>
        </p:txBody>
      </p:sp>
      <p:sp>
        <p:nvSpPr>
          <p:cNvPr id="2" name="Rectangle 1"/>
          <p:cNvSpPr/>
          <p:nvPr/>
        </p:nvSpPr>
        <p:spPr>
          <a:xfrm>
            <a:off x="107504" y="504825"/>
            <a:ext cx="8928992" cy="988091"/>
          </a:xfrm>
          <a:prstGeom prst="rect">
            <a:avLst/>
          </a:prstGeom>
        </p:spPr>
        <p:txBody>
          <a:bodyPr wrap="square">
            <a:spAutoFit/>
          </a:bodyPr>
          <a:lstStyle/>
          <a:p>
            <a:endParaRPr lang="fr-FR" sz="1600" i="1" dirty="0" smtClean="0"/>
          </a:p>
          <a:p>
            <a:endParaRPr lang="en-US" i="1" dirty="0" smtClean="0"/>
          </a:p>
          <a:p>
            <a:pPr algn="just">
              <a:lnSpc>
                <a:spcPct val="150000"/>
              </a:lnSpc>
              <a:spcAft>
                <a:spcPts val="0"/>
              </a:spcAft>
            </a:pPr>
            <a:endParaRPr lang="fr-FR"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ogner un rectangle à un seul coin 60"/>
          <p:cNvSpPr/>
          <p:nvPr/>
        </p:nvSpPr>
        <p:spPr>
          <a:xfrm>
            <a:off x="-32" y="0"/>
            <a:ext cx="9144000" cy="504825"/>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fr-FR" b="1" dirty="0" smtClean="0"/>
              <a:t>  </a:t>
            </a:r>
            <a:r>
              <a:rPr lang="fr-FR" b="1" dirty="0" smtClean="0">
                <a:solidFill>
                  <a:schemeClr val="tx2"/>
                </a:solidFill>
              </a:rPr>
              <a:t> CHAPITRE                                                                           </a:t>
            </a:r>
            <a:r>
              <a:rPr lang="fr-FR" b="1" u="sng" dirty="0" smtClean="0"/>
              <a:t>Le déversement </a:t>
            </a:r>
            <a:endParaRPr lang="ar-SA" dirty="0"/>
          </a:p>
        </p:txBody>
      </p:sp>
      <p:sp>
        <p:nvSpPr>
          <p:cNvPr id="6" name="مربع نص 5"/>
          <p:cNvSpPr txBox="1"/>
          <p:nvPr/>
        </p:nvSpPr>
        <p:spPr>
          <a:xfrm>
            <a:off x="2500298" y="642918"/>
            <a:ext cx="3714776" cy="369332"/>
          </a:xfrm>
          <a:prstGeom prst="rect">
            <a:avLst/>
          </a:prstGeom>
          <a:noFill/>
        </p:spPr>
        <p:txBody>
          <a:bodyPr wrap="square" rtlCol="1">
            <a:spAutoFit/>
          </a:bodyPr>
          <a:lstStyle/>
          <a:p>
            <a:r>
              <a:rPr lang="fr-FR" b="1" dirty="0" smtClean="0"/>
              <a:t>Cas de moments d’extrémités</a:t>
            </a:r>
            <a:endParaRPr lang="ar-SA" dirty="0"/>
          </a:p>
        </p:txBody>
      </p:sp>
      <p:pic>
        <p:nvPicPr>
          <p:cNvPr id="7" name="Image 61"/>
          <p:cNvPicPr/>
          <p:nvPr/>
        </p:nvPicPr>
        <p:blipFill>
          <a:blip r:embed="rId4" cstate="print"/>
          <a:srcRect/>
          <a:stretch>
            <a:fillRect/>
          </a:stretch>
        </p:blipFill>
        <p:spPr bwMode="auto">
          <a:xfrm>
            <a:off x="142844" y="1142984"/>
            <a:ext cx="8858311" cy="5595934"/>
          </a:xfrm>
          <a:prstGeom prst="rect">
            <a:avLst/>
          </a:prstGeom>
          <a:noFill/>
        </p:spPr>
      </p:pic>
      <p:pic>
        <p:nvPicPr>
          <p:cNvPr id="8" name="صوت مسجّل">
            <a:hlinkClick r:id="" action="ppaction://media"/>
          </p:cNvPr>
          <p:cNvPicPr>
            <a:picLocks noRot="1" noChangeAspect="1"/>
          </p:cNvPicPr>
          <p:nvPr>
            <a:wavAudioFile r:embed="rId1" name="صوت مسجّل"/>
          </p:nvPr>
        </p:nvPicPr>
        <p:blipFill>
          <a:blip r:embed="rId5" cstate="print"/>
          <a:stretch>
            <a:fillRect/>
          </a:stretch>
        </p:blipFill>
        <p:spPr>
          <a:xfrm>
            <a:off x="7358082" y="1285860"/>
            <a:ext cx="733428" cy="50006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105"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u numéro de diapositive 9"/>
          <p:cNvSpPr txBox="1">
            <a:spLocks noGrp="1"/>
          </p:cNvSpPr>
          <p:nvPr/>
        </p:nvSpPr>
        <p:spPr bwMode="auto">
          <a:xfrm>
            <a:off x="6553200" y="6356350"/>
            <a:ext cx="2133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0C59B7EB-2533-488C-B1A7-27D9E44809F3}" type="slidenum">
              <a:rPr lang="fr-FR" sz="1400">
                <a:solidFill>
                  <a:srgbClr val="898989"/>
                </a:solidFill>
              </a:rPr>
              <a:pPr algn="r" eaLnBrk="1" hangingPunct="1">
                <a:spcBef>
                  <a:spcPct val="0"/>
                </a:spcBef>
                <a:buFontTx/>
                <a:buNone/>
              </a:pPr>
              <a:t>11</a:t>
            </a:fld>
            <a:endParaRPr lang="fr-FR" sz="1400">
              <a:solidFill>
                <a:srgbClr val="898989"/>
              </a:solidFill>
            </a:endParaRPr>
          </a:p>
        </p:txBody>
      </p:sp>
      <p:sp>
        <p:nvSpPr>
          <p:cNvPr id="2" name="Rectangle 1"/>
          <p:cNvSpPr/>
          <p:nvPr/>
        </p:nvSpPr>
        <p:spPr>
          <a:xfrm>
            <a:off x="107504" y="504825"/>
            <a:ext cx="8928992" cy="988091"/>
          </a:xfrm>
          <a:prstGeom prst="rect">
            <a:avLst/>
          </a:prstGeom>
        </p:spPr>
        <p:txBody>
          <a:bodyPr wrap="square">
            <a:spAutoFit/>
          </a:bodyPr>
          <a:lstStyle/>
          <a:p>
            <a:endParaRPr lang="fr-FR" sz="1600" i="1" dirty="0" smtClean="0"/>
          </a:p>
          <a:p>
            <a:endParaRPr lang="en-US" i="1" dirty="0" smtClean="0"/>
          </a:p>
          <a:p>
            <a:pPr algn="just">
              <a:lnSpc>
                <a:spcPct val="150000"/>
              </a:lnSpc>
              <a:spcAft>
                <a:spcPts val="0"/>
              </a:spcAft>
            </a:pPr>
            <a:endParaRPr lang="fr-FR"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ogner un rectangle à un seul coin 60"/>
          <p:cNvSpPr/>
          <p:nvPr/>
        </p:nvSpPr>
        <p:spPr>
          <a:xfrm>
            <a:off x="-32" y="0"/>
            <a:ext cx="9144000" cy="504825"/>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fr-FR" b="1" dirty="0" smtClean="0"/>
              <a:t>  </a:t>
            </a:r>
            <a:r>
              <a:rPr lang="fr-FR" b="1" dirty="0" smtClean="0">
                <a:solidFill>
                  <a:schemeClr val="tx2"/>
                </a:solidFill>
              </a:rPr>
              <a:t> CHAPITRE                                                                                    </a:t>
            </a:r>
            <a:r>
              <a:rPr lang="fr-FR" b="1" u="sng" dirty="0" smtClean="0"/>
              <a:t>Le déversement </a:t>
            </a:r>
            <a:endParaRPr lang="ar-SA" dirty="0"/>
          </a:p>
        </p:txBody>
      </p:sp>
      <p:sp>
        <p:nvSpPr>
          <p:cNvPr id="6" name="مربع نص 5"/>
          <p:cNvSpPr txBox="1"/>
          <p:nvPr/>
        </p:nvSpPr>
        <p:spPr>
          <a:xfrm>
            <a:off x="2786050" y="714356"/>
            <a:ext cx="4143404" cy="369332"/>
          </a:xfrm>
          <a:prstGeom prst="rect">
            <a:avLst/>
          </a:prstGeom>
          <a:noFill/>
        </p:spPr>
        <p:txBody>
          <a:bodyPr wrap="square" rtlCol="1">
            <a:spAutoFit/>
          </a:bodyPr>
          <a:lstStyle/>
          <a:p>
            <a:r>
              <a:rPr lang="fr-FR" b="1" dirty="0" smtClean="0"/>
              <a:t>Cas de charges transversales</a:t>
            </a:r>
            <a:endParaRPr lang="en-US" dirty="0"/>
          </a:p>
        </p:txBody>
      </p:sp>
      <p:pic>
        <p:nvPicPr>
          <p:cNvPr id="7" name="Image 62"/>
          <p:cNvPicPr/>
          <p:nvPr/>
        </p:nvPicPr>
        <p:blipFill>
          <a:blip r:embed="rId4" cstate="print"/>
          <a:srcRect/>
          <a:stretch>
            <a:fillRect/>
          </a:stretch>
        </p:blipFill>
        <p:spPr bwMode="auto">
          <a:xfrm>
            <a:off x="428596" y="1214423"/>
            <a:ext cx="8286807" cy="3786214"/>
          </a:xfrm>
          <a:prstGeom prst="rect">
            <a:avLst/>
          </a:prstGeom>
          <a:noFill/>
        </p:spPr>
      </p:pic>
      <p:pic>
        <p:nvPicPr>
          <p:cNvPr id="8" name="صوت مسجّل">
            <a:hlinkClick r:id="" action="ppaction://media"/>
          </p:cNvPr>
          <p:cNvPicPr>
            <a:picLocks noRot="1" noChangeAspect="1"/>
          </p:cNvPicPr>
          <p:nvPr>
            <a:wavAudioFile r:embed="rId1" name="صوت مسجّل"/>
          </p:nvPr>
        </p:nvPicPr>
        <p:blipFill>
          <a:blip r:embed="rId5" cstate="print"/>
          <a:stretch>
            <a:fillRect/>
          </a:stretch>
        </p:blipFill>
        <p:spPr>
          <a:xfrm>
            <a:off x="7429520" y="785794"/>
            <a:ext cx="66199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509"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u numéro de diapositive 9"/>
          <p:cNvSpPr txBox="1">
            <a:spLocks noGrp="1"/>
          </p:cNvSpPr>
          <p:nvPr/>
        </p:nvSpPr>
        <p:spPr bwMode="auto">
          <a:xfrm>
            <a:off x="6553200" y="6356350"/>
            <a:ext cx="2133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0C59B7EB-2533-488C-B1A7-27D9E44809F3}" type="slidenum">
              <a:rPr lang="fr-FR" sz="1400">
                <a:solidFill>
                  <a:srgbClr val="898989"/>
                </a:solidFill>
              </a:rPr>
              <a:pPr algn="r" eaLnBrk="1" hangingPunct="1">
                <a:spcBef>
                  <a:spcPct val="0"/>
                </a:spcBef>
                <a:buFontTx/>
                <a:buNone/>
              </a:pPr>
              <a:t>12</a:t>
            </a:fld>
            <a:endParaRPr lang="fr-FR" sz="1400">
              <a:solidFill>
                <a:srgbClr val="898989"/>
              </a:solidFill>
            </a:endParaRPr>
          </a:p>
        </p:txBody>
      </p:sp>
      <p:sp>
        <p:nvSpPr>
          <p:cNvPr id="2" name="Rectangle 1"/>
          <p:cNvSpPr/>
          <p:nvPr/>
        </p:nvSpPr>
        <p:spPr>
          <a:xfrm>
            <a:off x="107504" y="504825"/>
            <a:ext cx="8928992" cy="988091"/>
          </a:xfrm>
          <a:prstGeom prst="rect">
            <a:avLst/>
          </a:prstGeom>
        </p:spPr>
        <p:txBody>
          <a:bodyPr wrap="square">
            <a:spAutoFit/>
          </a:bodyPr>
          <a:lstStyle/>
          <a:p>
            <a:endParaRPr lang="fr-FR" sz="1600" i="1" dirty="0" smtClean="0"/>
          </a:p>
          <a:p>
            <a:endParaRPr lang="en-US" i="1" dirty="0" smtClean="0"/>
          </a:p>
          <a:p>
            <a:pPr algn="just">
              <a:lnSpc>
                <a:spcPct val="150000"/>
              </a:lnSpc>
              <a:spcAft>
                <a:spcPts val="0"/>
              </a:spcAft>
            </a:pPr>
            <a:endParaRPr lang="fr-FR"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ogner un rectangle à un seul coin 60"/>
          <p:cNvSpPr/>
          <p:nvPr/>
        </p:nvSpPr>
        <p:spPr>
          <a:xfrm>
            <a:off x="-32" y="0"/>
            <a:ext cx="9144000" cy="504825"/>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fr-FR" b="1" dirty="0" smtClean="0"/>
              <a:t>  </a:t>
            </a:r>
            <a:r>
              <a:rPr lang="fr-FR" b="1" dirty="0" smtClean="0">
                <a:solidFill>
                  <a:schemeClr val="tx2"/>
                </a:solidFill>
              </a:rPr>
              <a:t> CHAPITRE                                                                                       </a:t>
            </a:r>
            <a:r>
              <a:rPr lang="fr-FR" b="1" u="sng" dirty="0" smtClean="0"/>
              <a:t>Le déversement </a:t>
            </a:r>
            <a:endParaRPr lang="ar-SA" dirty="0"/>
          </a:p>
        </p:txBody>
      </p:sp>
      <p:sp>
        <p:nvSpPr>
          <p:cNvPr id="6" name="مربع نص 5"/>
          <p:cNvSpPr txBox="1"/>
          <p:nvPr/>
        </p:nvSpPr>
        <p:spPr>
          <a:xfrm>
            <a:off x="285720" y="642918"/>
            <a:ext cx="8572560" cy="1477328"/>
          </a:xfrm>
          <a:prstGeom prst="rect">
            <a:avLst/>
          </a:prstGeom>
          <a:noFill/>
        </p:spPr>
        <p:txBody>
          <a:bodyPr wrap="square" rtlCol="1">
            <a:spAutoFit/>
          </a:bodyPr>
          <a:lstStyle/>
          <a:p>
            <a:r>
              <a:rPr lang="fr-FR" b="1" dirty="0" smtClean="0"/>
              <a:t>4.3.1.3 Calcul de </a:t>
            </a:r>
            <a:r>
              <a:rPr lang="fr-FR" b="1" i="1" dirty="0" err="1" smtClean="0"/>
              <a:t>M</a:t>
            </a:r>
            <a:r>
              <a:rPr lang="fr-FR" b="1" i="1" baseline="-25000" dirty="0" err="1" smtClean="0"/>
              <a:t>cr</a:t>
            </a:r>
            <a:r>
              <a:rPr lang="fr-FR" b="1" dirty="0" smtClean="0"/>
              <a:t> – Quelques cas particuliers </a:t>
            </a:r>
          </a:p>
          <a:p>
            <a:endParaRPr lang="fr-FR" b="1" dirty="0" smtClean="0"/>
          </a:p>
          <a:p>
            <a:r>
              <a:rPr lang="fr-FR" b="1" dirty="0" smtClean="0"/>
              <a:t>Poutres en I à section transversale constante et doublement symétrique :</a:t>
            </a:r>
            <a:endParaRPr lang="en-US" dirty="0" smtClean="0"/>
          </a:p>
          <a:p>
            <a:r>
              <a:rPr lang="fr-FR" b="1" dirty="0" smtClean="0"/>
              <a:t> Sections transversales doublement symétriques  </a:t>
            </a:r>
            <a:r>
              <a:rPr lang="fr-FR" b="1" i="1" dirty="0" err="1" smtClean="0"/>
              <a:t>z</a:t>
            </a:r>
            <a:r>
              <a:rPr lang="fr-FR" b="1" i="1" baseline="-25000" dirty="0" err="1" smtClean="0"/>
              <a:t>j</a:t>
            </a:r>
            <a:r>
              <a:rPr lang="fr-FR" dirty="0" smtClean="0"/>
              <a:t> </a:t>
            </a:r>
            <a:r>
              <a:rPr lang="fr-FR" b="1" dirty="0" smtClean="0"/>
              <a:t>= 0</a:t>
            </a:r>
            <a:r>
              <a:rPr lang="fr-FR" dirty="0" smtClean="0"/>
              <a:t>.</a:t>
            </a:r>
            <a:endParaRPr lang="en-US" dirty="0" smtClean="0"/>
          </a:p>
          <a:p>
            <a:endParaRPr lang="en-US" dirty="0" smtClean="0"/>
          </a:p>
        </p:txBody>
      </p:sp>
      <p:pic>
        <p:nvPicPr>
          <p:cNvPr id="7" name="Image 7"/>
          <p:cNvPicPr/>
          <p:nvPr/>
        </p:nvPicPr>
        <p:blipFill>
          <a:blip r:embed="rId4" cstate="print"/>
          <a:srcRect/>
          <a:stretch>
            <a:fillRect/>
          </a:stretch>
        </p:blipFill>
        <p:spPr bwMode="auto">
          <a:xfrm>
            <a:off x="285720" y="1951130"/>
            <a:ext cx="8429684" cy="2955739"/>
          </a:xfrm>
          <a:prstGeom prst="rect">
            <a:avLst/>
          </a:prstGeom>
          <a:noFill/>
          <a:ln w="9525">
            <a:noFill/>
            <a:miter lim="800000"/>
            <a:headEnd/>
            <a:tailEnd/>
          </a:ln>
        </p:spPr>
      </p:pic>
      <p:pic>
        <p:nvPicPr>
          <p:cNvPr id="8" name="صوت مسجّل">
            <a:hlinkClick r:id="" action="ppaction://media"/>
          </p:cNvPr>
          <p:cNvPicPr>
            <a:picLocks noRot="1" noChangeAspect="1"/>
          </p:cNvPicPr>
          <p:nvPr>
            <a:wavAudioFile r:embed="rId1" name="صوت مسجّل"/>
          </p:nvPr>
        </p:nvPicPr>
        <p:blipFill>
          <a:blip r:embed="rId5" cstate="print"/>
          <a:stretch>
            <a:fillRect/>
          </a:stretch>
        </p:blipFill>
        <p:spPr>
          <a:xfrm>
            <a:off x="7858148" y="1214422"/>
            <a:ext cx="661990" cy="66199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975"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u numéro de diapositive 9"/>
          <p:cNvSpPr txBox="1">
            <a:spLocks noGrp="1"/>
          </p:cNvSpPr>
          <p:nvPr/>
        </p:nvSpPr>
        <p:spPr bwMode="auto">
          <a:xfrm>
            <a:off x="6553200" y="6356350"/>
            <a:ext cx="2133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0C59B7EB-2533-488C-B1A7-27D9E44809F3}" type="slidenum">
              <a:rPr lang="fr-FR" sz="1400">
                <a:solidFill>
                  <a:srgbClr val="898989"/>
                </a:solidFill>
              </a:rPr>
              <a:pPr algn="r" eaLnBrk="1" hangingPunct="1">
                <a:spcBef>
                  <a:spcPct val="0"/>
                </a:spcBef>
                <a:buFontTx/>
                <a:buNone/>
              </a:pPr>
              <a:t>13</a:t>
            </a:fld>
            <a:endParaRPr lang="fr-FR" sz="1400">
              <a:solidFill>
                <a:srgbClr val="898989"/>
              </a:solidFill>
            </a:endParaRPr>
          </a:p>
        </p:txBody>
      </p:sp>
      <p:sp>
        <p:nvSpPr>
          <p:cNvPr id="2" name="Rectangle 1"/>
          <p:cNvSpPr/>
          <p:nvPr/>
        </p:nvSpPr>
        <p:spPr>
          <a:xfrm>
            <a:off x="107504" y="504825"/>
            <a:ext cx="8928992" cy="988091"/>
          </a:xfrm>
          <a:prstGeom prst="rect">
            <a:avLst/>
          </a:prstGeom>
        </p:spPr>
        <p:txBody>
          <a:bodyPr wrap="square">
            <a:spAutoFit/>
          </a:bodyPr>
          <a:lstStyle/>
          <a:p>
            <a:endParaRPr lang="fr-FR" sz="1600" i="1" dirty="0" smtClean="0"/>
          </a:p>
          <a:p>
            <a:endParaRPr lang="en-US" i="1" dirty="0" smtClean="0"/>
          </a:p>
          <a:p>
            <a:pPr algn="just">
              <a:lnSpc>
                <a:spcPct val="150000"/>
              </a:lnSpc>
              <a:spcAft>
                <a:spcPts val="0"/>
              </a:spcAft>
            </a:pPr>
            <a:endParaRPr lang="fr-FR"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ogner un rectangle à un seul coin 60"/>
          <p:cNvSpPr/>
          <p:nvPr/>
        </p:nvSpPr>
        <p:spPr>
          <a:xfrm>
            <a:off x="-32" y="0"/>
            <a:ext cx="9144000" cy="504825"/>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fr-FR" b="1" dirty="0" smtClean="0"/>
              <a:t>  </a:t>
            </a:r>
            <a:r>
              <a:rPr lang="fr-FR" b="1" dirty="0" smtClean="0">
                <a:solidFill>
                  <a:schemeClr val="tx2"/>
                </a:solidFill>
              </a:rPr>
              <a:t> CHAPITRE                                                                                       </a:t>
            </a:r>
            <a:r>
              <a:rPr lang="fr-FR" b="1" u="sng" dirty="0" smtClean="0"/>
              <a:t>Le déversement </a:t>
            </a:r>
            <a:endParaRPr lang="ar-SA" dirty="0"/>
          </a:p>
        </p:txBody>
      </p:sp>
      <p:sp>
        <p:nvSpPr>
          <p:cNvPr id="6" name="مربع نص 5"/>
          <p:cNvSpPr txBox="1"/>
          <p:nvPr/>
        </p:nvSpPr>
        <p:spPr>
          <a:xfrm>
            <a:off x="357158" y="714356"/>
            <a:ext cx="8643998" cy="646331"/>
          </a:xfrm>
          <a:prstGeom prst="rect">
            <a:avLst/>
          </a:prstGeom>
          <a:noFill/>
        </p:spPr>
        <p:txBody>
          <a:bodyPr wrap="square" rtlCol="1">
            <a:spAutoFit/>
          </a:bodyPr>
          <a:lstStyle/>
          <a:p>
            <a:pPr lvl="0"/>
            <a:r>
              <a:rPr lang="fr-FR" b="1" dirty="0" smtClean="0"/>
              <a:t>Dans le cas de chargement par moments d’extrémité (</a:t>
            </a:r>
            <a:r>
              <a:rPr lang="fr-FR" b="1" i="1" dirty="0" smtClean="0"/>
              <a:t>C</a:t>
            </a:r>
            <a:r>
              <a:rPr lang="fr-FR" b="1" i="1" baseline="-25000" dirty="0" smtClean="0"/>
              <a:t>2</a:t>
            </a:r>
            <a:r>
              <a:rPr lang="fr-FR" b="1" dirty="0" smtClean="0"/>
              <a:t> = 0) ou de charges transversales appliquées au centre de cisaillement (</a:t>
            </a:r>
            <a:r>
              <a:rPr lang="fr-FR" b="1" i="1" dirty="0" err="1" smtClean="0"/>
              <a:t>z</a:t>
            </a:r>
            <a:r>
              <a:rPr lang="fr-FR" b="1" i="1" baseline="-25000" dirty="0" err="1" smtClean="0"/>
              <a:t>g</a:t>
            </a:r>
            <a:r>
              <a:rPr lang="fr-FR" b="1" dirty="0" smtClean="0"/>
              <a:t> = 0) :</a:t>
            </a:r>
            <a:endParaRPr lang="en-US" dirty="0"/>
          </a:p>
        </p:txBody>
      </p:sp>
      <p:pic>
        <p:nvPicPr>
          <p:cNvPr id="7" name="Image 8"/>
          <p:cNvPicPr/>
          <p:nvPr/>
        </p:nvPicPr>
        <p:blipFill>
          <a:blip r:embed="rId5" cstate="print"/>
          <a:srcRect/>
          <a:stretch>
            <a:fillRect/>
          </a:stretch>
        </p:blipFill>
        <p:spPr bwMode="auto">
          <a:xfrm>
            <a:off x="357158" y="1500174"/>
            <a:ext cx="8001056" cy="2916194"/>
          </a:xfrm>
          <a:prstGeom prst="rect">
            <a:avLst/>
          </a:prstGeom>
          <a:noFill/>
          <a:ln w="9525">
            <a:noFill/>
            <a:miter lim="800000"/>
            <a:headEnd/>
            <a:tailEnd/>
          </a:ln>
        </p:spPr>
      </p:pic>
      <p:pic>
        <p:nvPicPr>
          <p:cNvPr id="9" name="صوت مسجّل">
            <a:hlinkClick r:id="" action="ppaction://media"/>
          </p:cNvPr>
          <p:cNvPicPr>
            <a:picLocks noRot="1" noChangeAspect="1"/>
          </p:cNvPicPr>
          <p:nvPr>
            <a:wavAudioFile r:embed="rId1" name="صوت مسجّل"/>
          </p:nvPr>
        </p:nvPicPr>
        <p:blipFill>
          <a:blip r:embed="rId6" cstate="print"/>
          <a:stretch>
            <a:fillRect/>
          </a:stretch>
        </p:blipFill>
        <p:spPr>
          <a:xfrm>
            <a:off x="8001024" y="1857364"/>
            <a:ext cx="785818" cy="500066"/>
          </a:xfrm>
          <a:prstGeom prst="rect">
            <a:avLst/>
          </a:prstGeom>
        </p:spPr>
      </p:pic>
      <p:pic>
        <p:nvPicPr>
          <p:cNvPr id="8" name="صوت مسجّل">
            <a:hlinkClick r:id="" action="ppaction://media"/>
          </p:cNvPr>
          <p:cNvPicPr>
            <a:picLocks noRot="1" noChangeAspect="1"/>
          </p:cNvPicPr>
          <p:nvPr>
            <a:wavAudioFile r:embed="rId2" name="صوت مسجّل"/>
          </p:nvPr>
        </p:nvPicPr>
        <p:blipFill>
          <a:blip r:embed="rId7" cstate="print"/>
          <a:stretch>
            <a:fillRect/>
          </a:stretch>
        </p:blipFill>
        <p:spPr>
          <a:xfrm>
            <a:off x="4714876" y="4286256"/>
            <a:ext cx="857256" cy="57150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3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1424" fill="hold"/>
                                        <p:tgtEl>
                                          <p:spTgt spid="8"/>
                                        </p:tgtEl>
                                      </p:cBhvr>
                                    </p:cmd>
                                  </p:childTnLst>
                                </p:cTn>
                              </p:par>
                            </p:childTnLst>
                          </p:cTn>
                        </p:par>
                      </p:childTnLst>
                    </p:cTn>
                  </p:par>
                </p:childTnLst>
              </p:cTn>
              <p:nextCondLst>
                <p:cond evt="onClick" delay="0">
                  <p:tgtEl>
                    <p:spTgt spid="8"/>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9"/>
          <p:cNvSpPr txBox="1">
            <a:spLocks noGrp="1"/>
          </p:cNvSpPr>
          <p:nvPr/>
        </p:nvSpPr>
        <p:spPr bwMode="auto">
          <a:xfrm>
            <a:off x="6553200" y="6356350"/>
            <a:ext cx="2133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3117FD7-F623-4C0C-AF25-7570741F77BA}" type="slidenum">
              <a:rPr lang="fr-FR" sz="1400">
                <a:solidFill>
                  <a:srgbClr val="898989"/>
                </a:solidFill>
              </a:rPr>
              <a:pPr algn="r" eaLnBrk="1" hangingPunct="1">
                <a:spcBef>
                  <a:spcPct val="0"/>
                </a:spcBef>
                <a:buFontTx/>
                <a:buNone/>
              </a:pPr>
              <a:t>2</a:t>
            </a:fld>
            <a:endParaRPr lang="fr-FR" sz="1400">
              <a:solidFill>
                <a:srgbClr val="898989"/>
              </a:solidFill>
            </a:endParaRPr>
          </a:p>
        </p:txBody>
      </p:sp>
      <p:sp>
        <p:nvSpPr>
          <p:cNvPr id="76" name="مربع نص 75"/>
          <p:cNvSpPr txBox="1"/>
          <p:nvPr/>
        </p:nvSpPr>
        <p:spPr>
          <a:xfrm>
            <a:off x="2500298" y="5786454"/>
            <a:ext cx="184730" cy="646331"/>
          </a:xfrm>
          <a:prstGeom prst="rect">
            <a:avLst/>
          </a:prstGeom>
          <a:noFill/>
        </p:spPr>
        <p:txBody>
          <a:bodyPr wrap="none" rtlCol="1">
            <a:spAutoFit/>
          </a:bodyPr>
          <a:lstStyle/>
          <a:p>
            <a:endParaRPr lang="fr-FR" dirty="0" smtClean="0"/>
          </a:p>
          <a:p>
            <a:endParaRPr lang="ar-SA" dirty="0"/>
          </a:p>
        </p:txBody>
      </p:sp>
      <p:sp>
        <p:nvSpPr>
          <p:cNvPr id="77" name="Rogner un rectangle à un seul coin 60"/>
          <p:cNvSpPr/>
          <p:nvPr/>
        </p:nvSpPr>
        <p:spPr>
          <a:xfrm>
            <a:off x="18050" y="0"/>
            <a:ext cx="9144000" cy="504825"/>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fr-FR" b="1" dirty="0" smtClean="0"/>
              <a:t>  </a:t>
            </a:r>
            <a:r>
              <a:rPr lang="fr-FR" b="1" dirty="0" smtClean="0">
                <a:solidFill>
                  <a:schemeClr val="tx2"/>
                </a:solidFill>
              </a:rPr>
              <a:t> CHAPITRE                                                                                                              </a:t>
            </a:r>
            <a:r>
              <a:rPr lang="fr-FR" b="1" u="sng" dirty="0" smtClean="0">
                <a:solidFill>
                  <a:schemeClr val="tx1"/>
                </a:solidFill>
              </a:rPr>
              <a:t>Le   déversement </a:t>
            </a:r>
            <a:endParaRPr lang="ar-SA" dirty="0">
              <a:solidFill>
                <a:schemeClr val="tx1"/>
              </a:solidFill>
            </a:endParaRPr>
          </a:p>
        </p:txBody>
      </p:sp>
      <p:sp>
        <p:nvSpPr>
          <p:cNvPr id="34818" name="Rectangle 2"/>
          <p:cNvSpPr>
            <a:spLocks noChangeArrowheads="1"/>
          </p:cNvSpPr>
          <p:nvPr/>
        </p:nvSpPr>
        <p:spPr bwMode="auto">
          <a:xfrm>
            <a:off x="0" y="0"/>
            <a:ext cx="377027" cy="110799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buFontTx/>
              <a:buChar char="•"/>
              <a:tabLst>
                <a:tab pos="515938" algn="l"/>
              </a:tabLst>
            </a:pPr>
            <a:endParaRPr kumimoji="0" lang="fr-FR"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1" eaLnBrk="1" fontAlgn="base" latinLnBrk="0" hangingPunct="1">
              <a:lnSpc>
                <a:spcPct val="100000"/>
              </a:lnSpc>
              <a:spcBef>
                <a:spcPct val="0"/>
              </a:spcBef>
              <a:spcAft>
                <a:spcPct val="0"/>
              </a:spcAft>
              <a:buClrTx/>
              <a:buSzTx/>
              <a:buFontTx/>
              <a:buChar char="•"/>
              <a:tabLst>
                <a:tab pos="515938" algn="l"/>
              </a:tabLst>
            </a:pPr>
            <a:endParaRPr lang="fr-FR" sz="2400" b="1" dirty="0" smtClean="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15938"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819" name="Rectangle 3"/>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r>
            <a:br>
              <a:rPr kumimoji="0" lang="fr-FR" sz="2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b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مربع نص 7"/>
          <p:cNvSpPr txBox="1"/>
          <p:nvPr/>
        </p:nvSpPr>
        <p:spPr>
          <a:xfrm>
            <a:off x="571472" y="928670"/>
            <a:ext cx="7429552" cy="2031325"/>
          </a:xfrm>
          <a:prstGeom prst="rect">
            <a:avLst/>
          </a:prstGeom>
          <a:noFill/>
        </p:spPr>
        <p:txBody>
          <a:bodyPr wrap="square" rtlCol="1">
            <a:spAutoFit/>
          </a:bodyPr>
          <a:lstStyle/>
          <a:p>
            <a:r>
              <a:rPr lang="fr-FR" dirty="0" smtClean="0"/>
              <a:t>Sous la charge q, la poutre console fléchie dans son plan vertical, sous un moment de flexion M. Lorsque ce un moment fléchissant atteint une valeur critique, la semelle inférieure de la console se dérobe en dehors de son plan sous les fortes compressions engendrées par le moment. La semelle flambe dans le plan horizontal, c’est cette déformation que l’on qualifie de déversement, qui n’est finalement qu’un flambement latéral de la partie comprimée dans le plan horizontal.   </a:t>
            </a:r>
            <a:endParaRPr lang="en-US" dirty="0"/>
          </a:p>
        </p:txBody>
      </p:sp>
      <p:sp>
        <p:nvSpPr>
          <p:cNvPr id="9" name="مربع نص 8"/>
          <p:cNvSpPr txBox="1"/>
          <p:nvPr/>
        </p:nvSpPr>
        <p:spPr>
          <a:xfrm>
            <a:off x="571472" y="3000372"/>
            <a:ext cx="8143932" cy="3416320"/>
          </a:xfrm>
          <a:prstGeom prst="rect">
            <a:avLst/>
          </a:prstGeom>
          <a:noFill/>
        </p:spPr>
        <p:txBody>
          <a:bodyPr wrap="square" rtlCol="1">
            <a:spAutoFit/>
          </a:bodyPr>
          <a:lstStyle/>
          <a:p>
            <a:r>
              <a:rPr lang="fr-FR" b="1" dirty="0" smtClean="0"/>
              <a:t>4.2 Aspect théorique du déversement</a:t>
            </a:r>
            <a:endParaRPr lang="en-US" dirty="0" smtClean="0"/>
          </a:p>
          <a:p>
            <a:r>
              <a:rPr lang="fr-FR" dirty="0" smtClean="0"/>
              <a:t>L’étude théorique du déversement de poutre fléchie à été développée par TIMOSHENKO dans la théorie de stabilité élastique, il a déterminé analytiquement l’expression du moment critique de déversement pour une poutre simplement appuyée vis-à-vis de la flexion en admettant les hypothèses suivantes :</a:t>
            </a:r>
            <a:endParaRPr lang="en-US" dirty="0" smtClean="0"/>
          </a:p>
          <a:p>
            <a:pPr lvl="0"/>
            <a:r>
              <a:rPr lang="fr-FR" dirty="0" smtClean="0"/>
              <a:t>Rotation de torsion et déplacement latéral empêchés.</a:t>
            </a:r>
            <a:endParaRPr lang="en-US" dirty="0" smtClean="0"/>
          </a:p>
          <a:p>
            <a:pPr lvl="0"/>
            <a:r>
              <a:rPr lang="fr-FR" dirty="0" smtClean="0"/>
              <a:t>Poutre soumise à la flexion pure.</a:t>
            </a:r>
            <a:endParaRPr lang="en-US" dirty="0" smtClean="0"/>
          </a:p>
          <a:p>
            <a:pPr lvl="0"/>
            <a:r>
              <a:rPr lang="fr-FR" dirty="0" smtClean="0"/>
              <a:t>Poutre sans imperfection et sans contrainte résiduelles </a:t>
            </a:r>
            <a:endParaRPr lang="en-US" dirty="0" smtClean="0"/>
          </a:p>
          <a:p>
            <a:pPr lvl="0"/>
            <a:r>
              <a:rPr lang="fr-FR" dirty="0" smtClean="0"/>
              <a:t>Section doublement symétrique, constante sur toute sa longueur, matériau élastique linéaire.</a:t>
            </a:r>
            <a:endParaRPr lang="en-US" dirty="0" smtClean="0"/>
          </a:p>
          <a:p>
            <a:pPr lvl="0"/>
            <a:r>
              <a:rPr lang="fr-FR" dirty="0" err="1" smtClean="0"/>
              <a:t>Iz</a:t>
            </a:r>
            <a:r>
              <a:rPr lang="fr-FR" dirty="0" smtClean="0"/>
              <a:t> très faible comparativement avec </a:t>
            </a:r>
            <a:r>
              <a:rPr lang="fr-FR" dirty="0" err="1" smtClean="0"/>
              <a:t>Iy</a:t>
            </a:r>
            <a:r>
              <a:rPr lang="fr-FR" dirty="0" smtClean="0"/>
              <a:t>.</a:t>
            </a:r>
            <a:endParaRPr lang="en-US" dirty="0"/>
          </a:p>
        </p:txBody>
      </p:sp>
      <p:pic>
        <p:nvPicPr>
          <p:cNvPr id="10" name="chadli mounira">
            <a:hlinkClick r:id="" action="ppaction://media"/>
          </p:cNvPr>
          <p:cNvPicPr>
            <a:picLocks noRot="1" noChangeAspect="1"/>
          </p:cNvPicPr>
          <p:nvPr>
            <a:wavAudioFile r:embed="rId1" name="chadli mounira"/>
          </p:nvPr>
        </p:nvPicPr>
        <p:blipFill>
          <a:blip r:embed="rId4" cstate="print"/>
          <a:stretch>
            <a:fillRect/>
          </a:stretch>
        </p:blipFill>
        <p:spPr>
          <a:xfrm>
            <a:off x="7929586" y="1928802"/>
            <a:ext cx="876304" cy="59055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819"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ربع نص 9"/>
          <p:cNvSpPr txBox="1"/>
          <p:nvPr/>
        </p:nvSpPr>
        <p:spPr>
          <a:xfrm>
            <a:off x="357158" y="642919"/>
            <a:ext cx="8429684" cy="2585323"/>
          </a:xfrm>
          <a:prstGeom prst="rect">
            <a:avLst/>
          </a:prstGeom>
          <a:noFill/>
        </p:spPr>
        <p:txBody>
          <a:bodyPr wrap="square" rtlCol="1">
            <a:spAutoFit/>
          </a:bodyPr>
          <a:lstStyle/>
          <a:p>
            <a:pPr lvl="0"/>
            <a:r>
              <a:rPr lang="fr-FR" dirty="0" smtClean="0"/>
              <a:t>Les déformations sont petites.  </a:t>
            </a:r>
            <a:endParaRPr lang="en-US" dirty="0" smtClean="0"/>
          </a:p>
          <a:p>
            <a:r>
              <a:rPr lang="fr-FR" dirty="0" smtClean="0"/>
              <a:t>Soit une poutre en I parfaitement élastique et initialement rectiligne, chargée par des moments d'extrémité égaux et opposés selon son axe de forte inertie (dans le plan de l'âme).</a:t>
            </a:r>
            <a:endParaRPr lang="en-US" dirty="0" smtClean="0"/>
          </a:p>
          <a:p>
            <a:r>
              <a:rPr lang="fr-FR" dirty="0" smtClean="0"/>
              <a:t> </a:t>
            </a:r>
            <a:endParaRPr lang="en-US" dirty="0" smtClean="0"/>
          </a:p>
          <a:p>
            <a:r>
              <a:rPr lang="fr-FR" dirty="0" smtClean="0"/>
              <a:t> </a:t>
            </a:r>
            <a:endParaRPr lang="en-US" dirty="0" smtClean="0"/>
          </a:p>
          <a:p>
            <a:r>
              <a:rPr lang="fr-FR" dirty="0" smtClean="0"/>
              <a:t> </a:t>
            </a:r>
            <a:endParaRPr lang="en-US" dirty="0" smtClean="0"/>
          </a:p>
          <a:p>
            <a:r>
              <a:rPr lang="fr-FR" dirty="0" smtClean="0"/>
              <a:t> </a:t>
            </a:r>
            <a:endParaRPr lang="en-US" dirty="0" smtClean="0"/>
          </a:p>
          <a:p>
            <a:r>
              <a:rPr lang="fr-FR" dirty="0" smtClean="0"/>
              <a:t> </a:t>
            </a:r>
            <a:endParaRPr lang="en-US" dirty="0"/>
          </a:p>
        </p:txBody>
      </p:sp>
      <p:sp>
        <p:nvSpPr>
          <p:cNvPr id="16386" name="Espace réservé du numéro de diapositive 9"/>
          <p:cNvSpPr txBox="1">
            <a:spLocks noGrp="1"/>
          </p:cNvSpPr>
          <p:nvPr/>
        </p:nvSpPr>
        <p:spPr bwMode="auto">
          <a:xfrm>
            <a:off x="6553200" y="6356350"/>
            <a:ext cx="2133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E6C20860-9BBF-4F60-8C3E-4DB5AE60227A}" type="slidenum">
              <a:rPr lang="fr-FR" sz="1400">
                <a:solidFill>
                  <a:srgbClr val="898989"/>
                </a:solidFill>
              </a:rPr>
              <a:pPr algn="r" eaLnBrk="1" hangingPunct="1">
                <a:spcBef>
                  <a:spcPct val="0"/>
                </a:spcBef>
                <a:buFontTx/>
                <a:buNone/>
              </a:pPr>
              <a:t>3</a:t>
            </a:fld>
            <a:endParaRPr lang="fr-FR" sz="1400">
              <a:solidFill>
                <a:srgbClr val="898989"/>
              </a:solidFill>
            </a:endParaRPr>
          </a:p>
        </p:txBody>
      </p:sp>
      <p:sp>
        <p:nvSpPr>
          <p:cNvPr id="8" name="مربع نص 7"/>
          <p:cNvSpPr txBox="1"/>
          <p:nvPr/>
        </p:nvSpPr>
        <p:spPr>
          <a:xfrm>
            <a:off x="1643042" y="1357298"/>
            <a:ext cx="889987" cy="369332"/>
          </a:xfrm>
          <a:prstGeom prst="rect">
            <a:avLst/>
          </a:prstGeom>
          <a:noFill/>
        </p:spPr>
        <p:txBody>
          <a:bodyPr wrap="none" rtlCol="1">
            <a:spAutoFit/>
          </a:bodyPr>
          <a:lstStyle/>
          <a:p>
            <a:r>
              <a:rPr lang="fr-FR" dirty="0" smtClean="0"/>
              <a:t>           </a:t>
            </a:r>
            <a:endParaRPr lang="ar-SA" dirty="0"/>
          </a:p>
        </p:txBody>
      </p:sp>
      <p:sp>
        <p:nvSpPr>
          <p:cNvPr id="13" name="مربع نص 12"/>
          <p:cNvSpPr txBox="1"/>
          <p:nvPr/>
        </p:nvSpPr>
        <p:spPr>
          <a:xfrm>
            <a:off x="928662" y="4214818"/>
            <a:ext cx="184730" cy="646331"/>
          </a:xfrm>
          <a:prstGeom prst="rect">
            <a:avLst/>
          </a:prstGeom>
          <a:noFill/>
        </p:spPr>
        <p:txBody>
          <a:bodyPr wrap="none" rtlCol="1">
            <a:spAutoFit/>
          </a:bodyPr>
          <a:lstStyle/>
          <a:p>
            <a:r>
              <a:rPr lang="en-US" dirty="0" smtClean="0"/>
              <a:t/>
            </a:r>
            <a:br>
              <a:rPr lang="en-US" dirty="0" smtClean="0"/>
            </a:br>
            <a:endParaRPr lang="ar-SA" dirty="0"/>
          </a:p>
        </p:txBody>
      </p:sp>
      <p:sp>
        <p:nvSpPr>
          <p:cNvPr id="14" name="Rogner un rectangle à un seul coin 60"/>
          <p:cNvSpPr/>
          <p:nvPr/>
        </p:nvSpPr>
        <p:spPr>
          <a:xfrm>
            <a:off x="18050" y="0"/>
            <a:ext cx="9144000" cy="504825"/>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Low">
              <a:defRPr/>
            </a:pPr>
            <a:r>
              <a:rPr lang="fr-FR" b="1" dirty="0" smtClean="0"/>
              <a:t>  </a:t>
            </a:r>
            <a:r>
              <a:rPr lang="fr-FR" b="1" dirty="0" smtClean="0">
                <a:solidFill>
                  <a:schemeClr val="tx2"/>
                </a:solidFill>
              </a:rPr>
              <a:t> CHAPITRE                                                    </a:t>
            </a:r>
            <a:r>
              <a:rPr lang="fr-FR" b="1" u="sng" dirty="0" smtClean="0"/>
              <a:t>Le déversement </a:t>
            </a:r>
            <a:endParaRPr lang="ar-SA" dirty="0" smtClean="0"/>
          </a:p>
          <a:p>
            <a:pPr algn="justLow">
              <a:defRPr/>
            </a:pPr>
            <a:endParaRPr lang="fr-FR" dirty="0">
              <a:solidFill>
                <a:schemeClr val="tx2"/>
              </a:solidFill>
              <a:latin typeface="Arial" pitchFamily="34" charset="0"/>
            </a:endParaRPr>
          </a:p>
        </p:txBody>
      </p:sp>
      <p:sp>
        <p:nvSpPr>
          <p:cNvPr id="9" name="مربع نص 8"/>
          <p:cNvSpPr txBox="1"/>
          <p:nvPr/>
        </p:nvSpPr>
        <p:spPr>
          <a:xfrm>
            <a:off x="214282" y="857232"/>
            <a:ext cx="646331" cy="1384995"/>
          </a:xfrm>
          <a:prstGeom prst="rect">
            <a:avLst/>
          </a:prstGeom>
          <a:noFill/>
        </p:spPr>
        <p:txBody>
          <a:bodyPr wrap="none" rtlCol="1">
            <a:spAutoFit/>
          </a:bodyPr>
          <a:lstStyle/>
          <a:p>
            <a:pPr lvl="1"/>
            <a:endParaRPr lang="en-US" dirty="0" smtClean="0"/>
          </a:p>
          <a:p>
            <a:r>
              <a:rPr lang="fr-FR" dirty="0" smtClean="0"/>
              <a:t> </a:t>
            </a:r>
            <a:endParaRPr lang="en-US" sz="4800" dirty="0" smtClean="0"/>
          </a:p>
          <a:p>
            <a:endParaRPr lang="ar-SA" dirty="0"/>
          </a:p>
        </p:txBody>
      </p:sp>
      <p:pic>
        <p:nvPicPr>
          <p:cNvPr id="11" name="Image 51"/>
          <p:cNvPicPr/>
          <p:nvPr/>
        </p:nvPicPr>
        <p:blipFill>
          <a:blip r:embed="rId4" cstate="print"/>
          <a:srcRect/>
          <a:stretch>
            <a:fillRect/>
          </a:stretch>
        </p:blipFill>
        <p:spPr bwMode="auto">
          <a:xfrm>
            <a:off x="1428728" y="1928802"/>
            <a:ext cx="5129599" cy="1342768"/>
          </a:xfrm>
          <a:prstGeom prst="rect">
            <a:avLst/>
          </a:prstGeom>
          <a:noFill/>
        </p:spPr>
      </p:pic>
      <p:sp>
        <p:nvSpPr>
          <p:cNvPr id="17" name="مربع نص 16"/>
          <p:cNvSpPr txBox="1"/>
          <p:nvPr/>
        </p:nvSpPr>
        <p:spPr>
          <a:xfrm>
            <a:off x="714348" y="3714752"/>
            <a:ext cx="7858180" cy="1200329"/>
          </a:xfrm>
          <a:prstGeom prst="rect">
            <a:avLst/>
          </a:prstGeom>
          <a:noFill/>
        </p:spPr>
        <p:txBody>
          <a:bodyPr wrap="square" rtlCol="1">
            <a:spAutoFit/>
          </a:bodyPr>
          <a:lstStyle/>
          <a:p>
            <a:r>
              <a:rPr lang="fr-FR" dirty="0" smtClean="0"/>
              <a:t>La poutre n'est pas maintenue latéralement sur sa longueur sauf à chaque extrémité où la flèche latérale et la rotation de torsion des sections sont empêchées, mais où leur rotation est libre à la fois dans le plan et hors du plan.</a:t>
            </a:r>
            <a:endParaRPr lang="en-US" dirty="0"/>
          </a:p>
        </p:txBody>
      </p:sp>
      <p:pic>
        <p:nvPicPr>
          <p:cNvPr id="18" name="Image 52"/>
          <p:cNvPicPr/>
          <p:nvPr/>
        </p:nvPicPr>
        <p:blipFill>
          <a:blip r:embed="rId5" cstate="print"/>
          <a:srcRect/>
          <a:stretch>
            <a:fillRect/>
          </a:stretch>
        </p:blipFill>
        <p:spPr bwMode="auto">
          <a:xfrm>
            <a:off x="1714480" y="4929198"/>
            <a:ext cx="5129599" cy="1219200"/>
          </a:xfrm>
          <a:prstGeom prst="rect">
            <a:avLst/>
          </a:prstGeom>
          <a:noFill/>
        </p:spPr>
      </p:pic>
      <p:pic>
        <p:nvPicPr>
          <p:cNvPr id="15" name="صوت مسجّل">
            <a:hlinkClick r:id="" action="ppaction://media"/>
          </p:cNvPr>
          <p:cNvPicPr>
            <a:picLocks noRot="1" noChangeAspect="1"/>
          </p:cNvPicPr>
          <p:nvPr>
            <a:wavAudioFile r:embed="rId1" name="صوت مسجّل"/>
          </p:nvPr>
        </p:nvPicPr>
        <p:blipFill>
          <a:blip r:embed="rId6" cstate="print"/>
          <a:stretch>
            <a:fillRect/>
          </a:stretch>
        </p:blipFill>
        <p:spPr>
          <a:xfrm>
            <a:off x="7072330" y="2500306"/>
            <a:ext cx="1214446" cy="71438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936"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9"/>
          <p:cNvSpPr txBox="1">
            <a:spLocks noGrp="1"/>
          </p:cNvSpPr>
          <p:nvPr/>
        </p:nvSpPr>
        <p:spPr bwMode="auto">
          <a:xfrm>
            <a:off x="6553200" y="6356350"/>
            <a:ext cx="2133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54EAFBFD-D77A-4CD4-AD78-1236ADA01148}" type="slidenum">
              <a:rPr lang="fr-FR" sz="1400">
                <a:solidFill>
                  <a:srgbClr val="898989"/>
                </a:solidFill>
              </a:rPr>
              <a:pPr algn="r" eaLnBrk="1" hangingPunct="1">
                <a:spcBef>
                  <a:spcPct val="0"/>
                </a:spcBef>
                <a:buFontTx/>
                <a:buNone/>
              </a:pPr>
              <a:t>4</a:t>
            </a:fld>
            <a:endParaRPr lang="fr-FR" sz="1400">
              <a:solidFill>
                <a:srgbClr val="898989"/>
              </a:solidFill>
            </a:endParaRPr>
          </a:p>
        </p:txBody>
      </p:sp>
      <p:sp>
        <p:nvSpPr>
          <p:cNvPr id="4" name="Rectangle 8"/>
          <p:cNvSpPr>
            <a:spLocks noChangeArrowheads="1"/>
          </p:cNvSpPr>
          <p:nvPr/>
        </p:nvSpPr>
        <p:spPr bwMode="auto">
          <a:xfrm>
            <a:off x="323528" y="414908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2289" name="Rectangle 1"/>
          <p:cNvSpPr>
            <a:spLocks noChangeArrowheads="1"/>
          </p:cNvSpPr>
          <p:nvPr/>
        </p:nvSpPr>
        <p:spPr bwMode="auto">
          <a:xfrm>
            <a:off x="0" y="0"/>
            <a:ext cx="10564367" cy="6924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tab pos="666750" algn="l"/>
              </a:tabLst>
            </a:pPr>
            <a:endParaRPr kumimoji="0" lang="fr-FR" sz="1300" b="1" i="1" u="sng"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Low" defTabSz="914400" rtl="1" eaLnBrk="1" fontAlgn="base" latinLnBrk="0" hangingPunct="1">
              <a:lnSpc>
                <a:spcPct val="100000"/>
              </a:lnSpc>
              <a:spcBef>
                <a:spcPct val="0"/>
              </a:spcBef>
              <a:spcAft>
                <a:spcPct val="0"/>
              </a:spcAft>
              <a:buClrTx/>
              <a:buSzTx/>
              <a:buFontTx/>
              <a:buNone/>
              <a:tabLst>
                <a:tab pos="666750" algn="l"/>
              </a:tabLst>
            </a:pPr>
            <a:endParaRPr lang="fr-FR" sz="1300" b="1" i="1" u="sng" dirty="0" smtClean="0">
              <a:ea typeface="Times New Roman" pitchFamily="18" charset="0"/>
              <a:cs typeface="Arial" pitchFamily="34" charset="0"/>
            </a:endParaRPr>
          </a:p>
          <a:p>
            <a:pPr marL="0" marR="0" lvl="0" indent="0" algn="justLow" defTabSz="914400" eaLnBrk="1" fontAlgn="base" latinLnBrk="0" hangingPunct="1">
              <a:lnSpc>
                <a:spcPct val="100000"/>
              </a:lnSpc>
              <a:spcBef>
                <a:spcPct val="0"/>
              </a:spcBef>
              <a:spcAft>
                <a:spcPct val="0"/>
              </a:spcAft>
              <a:buClrTx/>
              <a:buSzTx/>
              <a:buFontTx/>
              <a:buNone/>
              <a:tabLst>
                <a:tab pos="666750" algn="l"/>
              </a:tabLst>
            </a:pPr>
            <a:endParaRPr kumimoji="0" lang="fr-FR" sz="1300" b="1" i="1" u="sng"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p:txBody>
      </p:sp>
      <p:sp>
        <p:nvSpPr>
          <p:cNvPr id="11" name="Rogner un rectangle à un seul coin 60"/>
          <p:cNvSpPr/>
          <p:nvPr/>
        </p:nvSpPr>
        <p:spPr>
          <a:xfrm>
            <a:off x="18050" y="0"/>
            <a:ext cx="9144000" cy="504825"/>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Low">
              <a:defRPr/>
            </a:pPr>
            <a:r>
              <a:rPr lang="fr-FR" b="1" dirty="0" smtClean="0"/>
              <a:t>  </a:t>
            </a:r>
            <a:r>
              <a:rPr lang="fr-FR" b="1" dirty="0" smtClean="0">
                <a:solidFill>
                  <a:schemeClr val="tx2"/>
                </a:solidFill>
              </a:rPr>
              <a:t> CHAPITRE                                                             </a:t>
            </a:r>
            <a:r>
              <a:rPr lang="fr-FR" b="1" u="sng" dirty="0" smtClean="0">
                <a:solidFill>
                  <a:schemeClr val="tx1"/>
                </a:solidFill>
              </a:rPr>
              <a:t>Le déversement </a:t>
            </a:r>
            <a:endParaRPr lang="ar-SA" dirty="0" smtClean="0">
              <a:solidFill>
                <a:schemeClr val="tx1"/>
              </a:solidFill>
            </a:endParaRPr>
          </a:p>
          <a:p>
            <a:pPr algn="justLow">
              <a:defRPr/>
            </a:pPr>
            <a:endParaRPr lang="fr-FR" dirty="0">
              <a:solidFill>
                <a:schemeClr val="tx2"/>
              </a:solidFill>
              <a:latin typeface="Arial" pitchFamily="34" charset="0"/>
            </a:endParaRPr>
          </a:p>
        </p:txBody>
      </p:sp>
      <p:sp>
        <p:nvSpPr>
          <p:cNvPr id="113665" name="Rectangle 1"/>
          <p:cNvSpPr>
            <a:spLocks noChangeArrowheads="1"/>
          </p:cNvSpPr>
          <p:nvPr/>
        </p:nvSpPr>
        <p:spPr bwMode="auto">
          <a:xfrm>
            <a:off x="0" y="714356"/>
            <a:ext cx="8715404"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eaLnBrk="1" fontAlgn="base" latinLnBrk="0" hangingPunct="1">
              <a:lnSpc>
                <a:spcPct val="100000"/>
              </a:lnSpc>
              <a:spcBef>
                <a:spcPct val="0"/>
              </a:spcBef>
              <a:spcAft>
                <a:spcPct val="0"/>
              </a:spcAft>
              <a:buClrTx/>
              <a:buSzTx/>
              <a:buFontTx/>
              <a:buNone/>
              <a:tabLst>
                <a:tab pos="315913" algn="l"/>
              </a:tabLst>
            </a:pPr>
            <a:r>
              <a:rPr kumimoji="0" lang="fr-FR" b="0" i="0" u="none" strike="noStrike" cap="none" normalizeH="0" baseline="0" dirty="0" smtClean="0">
                <a:ln>
                  <a:noFill/>
                </a:ln>
                <a:solidFill>
                  <a:schemeClr val="tx1"/>
                </a:solidFill>
                <a:effectLst/>
                <a:latin typeface="Times New Roman" pitchFamily="18" charset="0"/>
                <a:ea typeface="Garamond" pitchFamily="18" charset="0"/>
                <a:cs typeface="Times New Roman" pitchFamily="18" charset="0"/>
              </a:rPr>
              <a:t>D</a:t>
            </a:r>
            <a:r>
              <a:rPr kumimoji="0" lang="fr-FR" b="0" i="0" u="none" strike="noStrike" cap="none" normalizeH="0" baseline="0" dirty="0" smtClean="0">
                <a:ln>
                  <a:noFill/>
                </a:ln>
                <a:solidFill>
                  <a:schemeClr val="tx1"/>
                </a:solidFill>
                <a:effectLst/>
                <a:latin typeface="Agency FB" pitchFamily="34" charset="0"/>
                <a:ea typeface="Garamond" pitchFamily="18" charset="0"/>
                <a:cs typeface="Times New Roman" pitchFamily="18" charset="0"/>
              </a:rPr>
              <a:t>éversement et déformations résultantes (seule une moitié de la poutre est représentée, les déformations maximales se situant à mi-travée)</a:t>
            </a:r>
            <a:r>
              <a:rPr kumimoji="0" lang="fr-FR" b="0" i="0" u="none" strike="noStrike" cap="none" normalizeH="0" baseline="0" dirty="0" smtClean="0">
                <a:ln>
                  <a:noFill/>
                </a:ln>
                <a:solidFill>
                  <a:schemeClr val="tx1"/>
                </a:solidFill>
                <a:effectLst/>
                <a:latin typeface="Times New Roman" pitchFamily="18" charset="0"/>
                <a:ea typeface="Garamond" pitchFamily="18" charset="0"/>
                <a:cs typeface="Times New Roman" pitchFamily="18" charset="0"/>
              </a:rPr>
              <a:t>.</a:t>
            </a:r>
            <a:endParaRPr kumimoji="0" lang="fr-FR" b="0" i="0" u="none" strike="noStrike" cap="none" normalizeH="0" baseline="0" dirty="0" smtClean="0">
              <a:ln>
                <a:noFill/>
              </a:ln>
              <a:solidFill>
                <a:schemeClr val="tx1"/>
              </a:solidFill>
              <a:effectLst/>
              <a:latin typeface="Arial" pitchFamily="34" charset="0"/>
              <a:cs typeface="Arial" pitchFamily="34" charset="0"/>
            </a:endParaRPr>
          </a:p>
        </p:txBody>
      </p:sp>
      <p:pic>
        <p:nvPicPr>
          <p:cNvPr id="12" name="Image 53"/>
          <p:cNvPicPr/>
          <p:nvPr/>
        </p:nvPicPr>
        <p:blipFill>
          <a:blip r:embed="rId3" cstate="print"/>
          <a:srcRect/>
          <a:stretch>
            <a:fillRect/>
          </a:stretch>
        </p:blipFill>
        <p:spPr bwMode="auto">
          <a:xfrm>
            <a:off x="2571736" y="1643050"/>
            <a:ext cx="3185469" cy="2067697"/>
          </a:xfrm>
          <a:prstGeom prst="rect">
            <a:avLst/>
          </a:prstGeom>
          <a:noFill/>
        </p:spPr>
      </p:pic>
      <p:sp>
        <p:nvSpPr>
          <p:cNvPr id="113666" name="Rectangle 2"/>
          <p:cNvSpPr>
            <a:spLocks noChangeArrowheads="1"/>
          </p:cNvSpPr>
          <p:nvPr/>
        </p:nvSpPr>
        <p:spPr bwMode="auto">
          <a:xfrm>
            <a:off x="1" y="3929066"/>
            <a:ext cx="8786842"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eaLnBrk="1" fontAlgn="base" latinLnBrk="0" hangingPunct="1">
              <a:lnSpc>
                <a:spcPct val="100000"/>
              </a:lnSpc>
              <a:spcBef>
                <a:spcPct val="0"/>
              </a:spcBef>
              <a:spcAft>
                <a:spcPct val="0"/>
              </a:spcAft>
              <a:buClrTx/>
              <a:buSzTx/>
              <a:buFontTx/>
              <a:buNone/>
              <a:tabLst>
                <a:tab pos="355600" algn="l"/>
              </a:tabLst>
            </a:pPr>
            <a:r>
              <a:rPr kumimoji="0" lang="fr-FR"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4.3 Aspect r</a:t>
            </a:r>
            <a:r>
              <a:rPr kumimoji="0" lang="fr-FR" b="1" i="0" u="none" strike="noStrike" cap="none" normalizeH="0" baseline="0" dirty="0" smtClean="0">
                <a:ln>
                  <a:noFill/>
                </a:ln>
                <a:solidFill>
                  <a:schemeClr val="tx1"/>
                </a:solidFill>
                <a:effectLst/>
                <a:latin typeface="Arial"/>
                <a:ea typeface="Calibri" pitchFamily="34" charset="0"/>
                <a:cs typeface="Times New Roman" pitchFamily="18" charset="0"/>
              </a:rPr>
              <a:t>é</a:t>
            </a:r>
            <a:r>
              <a:rPr kumimoji="0" lang="fr-FR"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glementaire du d</a:t>
            </a:r>
            <a:r>
              <a:rPr kumimoji="0" lang="fr-FR" b="1" i="0" u="none" strike="noStrike" cap="none" normalizeH="0" baseline="0" dirty="0" smtClean="0">
                <a:ln>
                  <a:noFill/>
                </a:ln>
                <a:solidFill>
                  <a:schemeClr val="tx1"/>
                </a:solidFill>
                <a:effectLst/>
                <a:latin typeface="Arial"/>
                <a:ea typeface="Calibri" pitchFamily="34" charset="0"/>
                <a:cs typeface="Times New Roman" pitchFamily="18" charset="0"/>
              </a:rPr>
              <a:t>é</a:t>
            </a:r>
            <a:r>
              <a:rPr kumimoji="0" lang="fr-FR"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versement</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Low" defTabSz="914400" rtl="0" eaLnBrk="0" fontAlgn="base" latinLnBrk="0" hangingPunct="0">
              <a:lnSpc>
                <a:spcPct val="100000"/>
              </a:lnSpc>
              <a:spcBef>
                <a:spcPct val="0"/>
              </a:spcBef>
              <a:spcAft>
                <a:spcPct val="0"/>
              </a:spcAft>
              <a:buClrTx/>
              <a:buSzTx/>
              <a:buFontTx/>
              <a:buNone/>
              <a:tabLst>
                <a:tab pos="355600" algn="l"/>
              </a:tabLst>
            </a:pPr>
            <a:r>
              <a:rPr kumimoji="0" lang="fr-FR"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t>
            </a:r>
            <a:r>
              <a:rPr kumimoji="0" lang="fr-FR" b="0" i="0" u="none" strike="noStrike" cap="none" normalizeH="0" baseline="0" dirty="0" smtClean="0">
                <a:ln>
                  <a:noFill/>
                </a:ln>
                <a:solidFill>
                  <a:schemeClr val="tx1"/>
                </a:solidFill>
                <a:effectLst/>
                <a:latin typeface="Arial"/>
                <a:ea typeface="Calibri" pitchFamily="34" charset="0"/>
                <a:cs typeface="Times New Roman" pitchFamily="18" charset="0"/>
              </a:rPr>
              <a:t>’</a:t>
            </a:r>
            <a:r>
              <a:rPr kumimoji="0" lang="fr-FR"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Eurocode</a:t>
            </a:r>
            <a:r>
              <a:rPr kumimoji="0" lang="fr-FR"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3propose une expression empirique du moment critique bas</a:t>
            </a:r>
            <a:r>
              <a:rPr kumimoji="0" lang="fr-FR" b="0" i="0" u="none" strike="noStrike" cap="none" normalizeH="0" baseline="0" dirty="0" smtClean="0">
                <a:ln>
                  <a:noFill/>
                </a:ln>
                <a:solidFill>
                  <a:schemeClr val="tx1"/>
                </a:solidFill>
                <a:effectLst/>
                <a:latin typeface="Arial"/>
                <a:ea typeface="Calibri" pitchFamily="34" charset="0"/>
                <a:cs typeface="Times New Roman" pitchFamily="18" charset="0"/>
              </a:rPr>
              <a:t>é</a:t>
            </a:r>
            <a:r>
              <a:rPr kumimoji="0" lang="fr-FR"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 sur l</a:t>
            </a:r>
            <a:r>
              <a:rPr kumimoji="0" lang="fr-FR" b="0" i="0" u="none" strike="noStrike" cap="none" normalizeH="0" baseline="0" dirty="0" smtClean="0">
                <a:ln>
                  <a:noFill/>
                </a:ln>
                <a:solidFill>
                  <a:schemeClr val="tx1"/>
                </a:solidFill>
                <a:effectLst/>
                <a:latin typeface="Arial"/>
                <a:ea typeface="Calibri" pitchFamily="34" charset="0"/>
                <a:cs typeface="Times New Roman" pitchFamily="18" charset="0"/>
              </a:rPr>
              <a:t>’</a:t>
            </a:r>
            <a:r>
              <a:rPr kumimoji="0" lang="fr-FR"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expression th</a:t>
            </a:r>
            <a:r>
              <a:rPr kumimoji="0" lang="fr-FR" b="0" i="0" u="none" strike="noStrike" cap="none" normalizeH="0" baseline="0" dirty="0" smtClean="0">
                <a:ln>
                  <a:noFill/>
                </a:ln>
                <a:solidFill>
                  <a:schemeClr val="tx1"/>
                </a:solidFill>
                <a:effectLst/>
                <a:latin typeface="Arial"/>
                <a:ea typeface="Calibri" pitchFamily="34" charset="0"/>
                <a:cs typeface="Times New Roman" pitchFamily="18" charset="0"/>
              </a:rPr>
              <a:t>é</a:t>
            </a:r>
            <a:r>
              <a:rPr kumimoji="0" lang="fr-FR"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orique de </a:t>
            </a:r>
            <a:r>
              <a:rPr kumimoji="0" lang="fr-FR"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Mcr</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Low" defTabSz="914400" rtl="0" eaLnBrk="0" fontAlgn="base" latinLnBrk="0" hangingPunct="0">
              <a:lnSpc>
                <a:spcPct val="100000"/>
              </a:lnSpc>
              <a:spcBef>
                <a:spcPct val="0"/>
              </a:spcBef>
              <a:spcAft>
                <a:spcPct val="0"/>
              </a:spcAft>
              <a:buClrTx/>
              <a:buSzTx/>
              <a:buFontTx/>
              <a:buNone/>
              <a:tabLst>
                <a:tab pos="355600" algn="l"/>
              </a:tabLst>
            </a:pPr>
            <a:r>
              <a:rPr kumimoji="0" lang="fr-FR"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et calibr</a:t>
            </a:r>
            <a:r>
              <a:rPr kumimoji="0" lang="fr-FR" b="0" i="0" u="none" strike="noStrike" cap="none" normalizeH="0" baseline="0" dirty="0" smtClean="0">
                <a:ln>
                  <a:noFill/>
                </a:ln>
                <a:solidFill>
                  <a:schemeClr val="tx1"/>
                </a:solidFill>
                <a:effectLst/>
                <a:latin typeface="Arial"/>
                <a:ea typeface="Calibri" pitchFamily="34" charset="0"/>
                <a:cs typeface="Times New Roman" pitchFamily="18" charset="0"/>
              </a:rPr>
              <a:t>é</a:t>
            </a:r>
            <a:r>
              <a:rPr kumimoji="0" lang="fr-FR"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 </a:t>
            </a:r>
            <a:r>
              <a:rPr kumimoji="0" lang="fr-FR" b="0" i="0" u="none" strike="noStrike" cap="none" normalizeH="0" baseline="0" dirty="0" smtClean="0">
                <a:ln>
                  <a:noFill/>
                </a:ln>
                <a:solidFill>
                  <a:schemeClr val="tx1"/>
                </a:solidFill>
                <a:effectLst/>
                <a:latin typeface="Arial"/>
                <a:ea typeface="Calibri" pitchFamily="34" charset="0"/>
                <a:cs typeface="Times New Roman" pitchFamily="18" charset="0"/>
              </a:rPr>
              <a:t>à</a:t>
            </a:r>
            <a:r>
              <a:rPr kumimoji="0" lang="fr-FR"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partir des r</a:t>
            </a:r>
            <a:r>
              <a:rPr kumimoji="0" lang="fr-FR" b="0" i="0" u="none" strike="noStrike" cap="none" normalizeH="0" baseline="0" dirty="0" smtClean="0">
                <a:ln>
                  <a:noFill/>
                </a:ln>
                <a:solidFill>
                  <a:schemeClr val="tx1"/>
                </a:solidFill>
                <a:effectLst/>
                <a:latin typeface="Arial"/>
                <a:ea typeface="Calibri" pitchFamily="34" charset="0"/>
                <a:cs typeface="Times New Roman" pitchFamily="18" charset="0"/>
              </a:rPr>
              <a:t>é</a:t>
            </a:r>
            <a:r>
              <a:rPr kumimoji="0" lang="fr-FR"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sultats exp</a:t>
            </a:r>
            <a:r>
              <a:rPr kumimoji="0" lang="fr-FR" b="0" i="0" u="none" strike="noStrike" cap="none" normalizeH="0" baseline="0" dirty="0" smtClean="0">
                <a:ln>
                  <a:noFill/>
                </a:ln>
                <a:solidFill>
                  <a:schemeClr val="tx1"/>
                </a:solidFill>
                <a:effectLst/>
                <a:latin typeface="Arial"/>
                <a:ea typeface="Calibri" pitchFamily="34" charset="0"/>
                <a:cs typeface="Times New Roman" pitchFamily="18" charset="0"/>
              </a:rPr>
              <a:t>é</a:t>
            </a:r>
            <a:r>
              <a:rPr kumimoji="0" lang="fr-FR"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rimentaux sur des poutres r</a:t>
            </a:r>
            <a:r>
              <a:rPr kumimoji="0" lang="fr-FR" b="0" i="0" u="none" strike="noStrike" cap="none" normalizeH="0" baseline="0" dirty="0" smtClean="0">
                <a:ln>
                  <a:noFill/>
                </a:ln>
                <a:solidFill>
                  <a:schemeClr val="tx1"/>
                </a:solidFill>
                <a:effectLst/>
                <a:latin typeface="Arial"/>
                <a:ea typeface="Calibri" pitchFamily="34" charset="0"/>
                <a:cs typeface="Times New Roman" pitchFamily="18" charset="0"/>
              </a:rPr>
              <a:t>é</a:t>
            </a:r>
            <a:r>
              <a:rPr kumimoji="0" lang="fr-FR"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elles.</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Low" defTabSz="914400" rtl="0" eaLnBrk="0" fontAlgn="base" latinLnBrk="0" hangingPunct="0">
              <a:lnSpc>
                <a:spcPct val="100000"/>
              </a:lnSpc>
              <a:spcBef>
                <a:spcPct val="0"/>
              </a:spcBef>
              <a:spcAft>
                <a:spcPct val="0"/>
              </a:spcAft>
              <a:buClrTx/>
              <a:buSzTx/>
              <a:buFontTx/>
              <a:buNone/>
              <a:tabLst>
                <a:tab pos="355600" algn="l"/>
              </a:tabLst>
            </a:pPr>
            <a:r>
              <a:rPr kumimoji="0" lang="fr-FR"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4.3.1 V</a:t>
            </a:r>
            <a:r>
              <a:rPr kumimoji="0" lang="fr-FR" b="1" i="0" u="none" strike="noStrike" cap="none" normalizeH="0" baseline="0" dirty="0" smtClean="0">
                <a:ln>
                  <a:noFill/>
                </a:ln>
                <a:solidFill>
                  <a:schemeClr val="tx1"/>
                </a:solidFill>
                <a:effectLst/>
                <a:latin typeface="Arial"/>
                <a:ea typeface="Calibri" pitchFamily="34" charset="0"/>
                <a:cs typeface="Times New Roman" pitchFamily="18" charset="0"/>
              </a:rPr>
              <a:t>é</a:t>
            </a:r>
            <a:r>
              <a:rPr kumimoji="0" lang="fr-FR"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rification du d</a:t>
            </a:r>
            <a:r>
              <a:rPr kumimoji="0" lang="fr-FR" b="1" i="0" u="none" strike="noStrike" cap="none" normalizeH="0" baseline="0" dirty="0" smtClean="0">
                <a:ln>
                  <a:noFill/>
                </a:ln>
                <a:solidFill>
                  <a:schemeClr val="tx1"/>
                </a:solidFill>
                <a:effectLst/>
                <a:latin typeface="Arial"/>
                <a:ea typeface="Calibri" pitchFamily="34" charset="0"/>
                <a:cs typeface="Times New Roman" pitchFamily="18" charset="0"/>
              </a:rPr>
              <a:t>é</a:t>
            </a:r>
            <a:r>
              <a:rPr kumimoji="0" lang="fr-FR"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versement des poutres selon l</a:t>
            </a:r>
            <a:r>
              <a:rPr kumimoji="0" lang="fr-FR" b="1" i="0" u="none" strike="noStrike" cap="none" normalizeH="0" baseline="0" dirty="0" smtClean="0">
                <a:ln>
                  <a:noFill/>
                </a:ln>
                <a:solidFill>
                  <a:schemeClr val="tx1"/>
                </a:solidFill>
                <a:effectLst/>
                <a:latin typeface="Arial"/>
                <a:ea typeface="Calibri" pitchFamily="34" charset="0"/>
                <a:cs typeface="Times New Roman" pitchFamily="18" charset="0"/>
              </a:rPr>
              <a:t>’</a:t>
            </a:r>
            <a:r>
              <a:rPr kumimoji="0" lang="fr-FR"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Eurocode</a:t>
            </a:r>
            <a:r>
              <a:rPr kumimoji="0" lang="fr-FR"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3</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Low" defTabSz="914400" rtl="0" eaLnBrk="0" fontAlgn="base" latinLnBrk="0" hangingPunct="0">
              <a:lnSpc>
                <a:spcPct val="100000"/>
              </a:lnSpc>
              <a:spcBef>
                <a:spcPct val="0"/>
              </a:spcBef>
              <a:spcAft>
                <a:spcPct val="0"/>
              </a:spcAft>
              <a:buClrTx/>
              <a:buSzTx/>
              <a:buFontTx/>
              <a:buNone/>
              <a:tabLst>
                <a:tab pos="355600" algn="l"/>
              </a:tabLst>
            </a:pPr>
            <a:r>
              <a:rPr kumimoji="0" lang="fr-FR" b="0" i="0" u="none" strike="noStrike" cap="none" normalizeH="0" baseline="0" dirty="0" smtClean="0">
                <a:ln>
                  <a:noFill/>
                </a:ln>
                <a:solidFill>
                  <a:schemeClr val="tx1"/>
                </a:solidFill>
                <a:effectLst/>
                <a:latin typeface="Times New Roman" pitchFamily="18" charset="0"/>
                <a:ea typeface="Garamond" pitchFamily="18" charset="0"/>
                <a:cs typeface="Times New Roman" pitchFamily="18" charset="0"/>
              </a:rPr>
              <a:t>Dans le cas d</a:t>
            </a:r>
            <a:r>
              <a:rPr kumimoji="0" lang="fr-FR" b="0" i="0" u="none" strike="noStrike" cap="none" normalizeH="0" baseline="0" dirty="0" smtClean="0">
                <a:ln>
                  <a:noFill/>
                </a:ln>
                <a:solidFill>
                  <a:schemeClr val="tx1"/>
                </a:solidFill>
                <a:effectLst/>
                <a:latin typeface="Arial"/>
                <a:ea typeface="Garamond" pitchFamily="18" charset="0"/>
                <a:cs typeface="Times New Roman" pitchFamily="18" charset="0"/>
              </a:rPr>
              <a:t>’</a:t>
            </a:r>
            <a:r>
              <a:rPr kumimoji="0" lang="fr-FR" b="0" i="0" u="none" strike="noStrike" cap="none" normalizeH="0" baseline="0" dirty="0" smtClean="0">
                <a:ln>
                  <a:noFill/>
                </a:ln>
                <a:solidFill>
                  <a:schemeClr val="tx1"/>
                </a:solidFill>
                <a:effectLst/>
                <a:latin typeface="Times New Roman" pitchFamily="18" charset="0"/>
                <a:ea typeface="Garamond" pitchFamily="18" charset="0"/>
                <a:cs typeface="Times New Roman" pitchFamily="18" charset="0"/>
              </a:rPr>
              <a:t>un </a:t>
            </a:r>
            <a:r>
              <a:rPr kumimoji="0" lang="fr-FR" b="0" i="0" u="none" strike="noStrike" cap="none" normalizeH="0" baseline="0" dirty="0" smtClean="0">
                <a:ln>
                  <a:noFill/>
                </a:ln>
                <a:solidFill>
                  <a:schemeClr val="tx1"/>
                </a:solidFill>
                <a:effectLst/>
                <a:latin typeface="Arial"/>
                <a:ea typeface="Garamond" pitchFamily="18" charset="0"/>
                <a:cs typeface="Times New Roman" pitchFamily="18" charset="0"/>
              </a:rPr>
              <a:t>é</a:t>
            </a:r>
            <a:r>
              <a:rPr kumimoji="0" lang="fr-FR" b="0" i="0" u="none" strike="noStrike" cap="none" normalizeH="0" baseline="0" dirty="0" smtClean="0">
                <a:ln>
                  <a:noFill/>
                </a:ln>
                <a:solidFill>
                  <a:schemeClr val="tx1"/>
                </a:solidFill>
                <a:effectLst/>
                <a:latin typeface="Times New Roman" pitchFamily="18" charset="0"/>
                <a:ea typeface="Garamond" pitchFamily="18" charset="0"/>
                <a:cs typeface="Times New Roman" pitchFamily="18" charset="0"/>
              </a:rPr>
              <a:t>l</a:t>
            </a:r>
            <a:r>
              <a:rPr kumimoji="0" lang="fr-FR" b="0" i="0" u="none" strike="noStrike" cap="none" normalizeH="0" baseline="0" dirty="0" smtClean="0">
                <a:ln>
                  <a:noFill/>
                </a:ln>
                <a:solidFill>
                  <a:schemeClr val="tx1"/>
                </a:solidFill>
                <a:effectLst/>
                <a:latin typeface="Arial"/>
                <a:ea typeface="Garamond" pitchFamily="18" charset="0"/>
                <a:cs typeface="Times New Roman" pitchFamily="18" charset="0"/>
              </a:rPr>
              <a:t>é</a:t>
            </a:r>
            <a:r>
              <a:rPr kumimoji="0" lang="fr-FR" b="0" i="0" u="none" strike="noStrike" cap="none" normalizeH="0" baseline="0" dirty="0" smtClean="0">
                <a:ln>
                  <a:noFill/>
                </a:ln>
                <a:solidFill>
                  <a:schemeClr val="tx1"/>
                </a:solidFill>
                <a:effectLst/>
                <a:latin typeface="Times New Roman" pitchFamily="18" charset="0"/>
                <a:ea typeface="Garamond" pitchFamily="18" charset="0"/>
                <a:cs typeface="Times New Roman" pitchFamily="18" charset="0"/>
              </a:rPr>
              <a:t>ment fl</a:t>
            </a:r>
            <a:r>
              <a:rPr kumimoji="0" lang="fr-FR" b="0" i="0" u="none" strike="noStrike" cap="none" normalizeH="0" baseline="0" dirty="0" smtClean="0">
                <a:ln>
                  <a:noFill/>
                </a:ln>
                <a:solidFill>
                  <a:schemeClr val="tx1"/>
                </a:solidFill>
                <a:effectLst/>
                <a:latin typeface="Arial"/>
                <a:ea typeface="Garamond" pitchFamily="18" charset="0"/>
                <a:cs typeface="Times New Roman" pitchFamily="18" charset="0"/>
              </a:rPr>
              <a:t>é</a:t>
            </a:r>
            <a:r>
              <a:rPr kumimoji="0" lang="fr-FR" b="0" i="0" u="none" strike="noStrike" cap="none" normalizeH="0" baseline="0" dirty="0" smtClean="0">
                <a:ln>
                  <a:noFill/>
                </a:ln>
                <a:solidFill>
                  <a:schemeClr val="tx1"/>
                </a:solidFill>
                <a:effectLst/>
                <a:latin typeface="Times New Roman" pitchFamily="18" charset="0"/>
                <a:ea typeface="Garamond" pitchFamily="18" charset="0"/>
                <a:cs typeface="Times New Roman" pitchFamily="18" charset="0"/>
              </a:rPr>
              <a:t>chi non maintenu lat</a:t>
            </a:r>
            <a:r>
              <a:rPr kumimoji="0" lang="fr-FR" b="0" i="0" u="none" strike="noStrike" cap="none" normalizeH="0" baseline="0" dirty="0" smtClean="0">
                <a:ln>
                  <a:noFill/>
                </a:ln>
                <a:solidFill>
                  <a:schemeClr val="tx1"/>
                </a:solidFill>
                <a:effectLst/>
                <a:latin typeface="Arial"/>
                <a:ea typeface="Garamond" pitchFamily="18" charset="0"/>
                <a:cs typeface="Times New Roman" pitchFamily="18" charset="0"/>
              </a:rPr>
              <a:t>é</a:t>
            </a:r>
            <a:r>
              <a:rPr kumimoji="0" lang="fr-FR" b="0" i="0" u="none" strike="noStrike" cap="none" normalizeH="0" baseline="0" dirty="0" smtClean="0">
                <a:ln>
                  <a:noFill/>
                </a:ln>
                <a:solidFill>
                  <a:schemeClr val="tx1"/>
                </a:solidFill>
                <a:effectLst/>
                <a:latin typeface="Times New Roman" pitchFamily="18" charset="0"/>
                <a:ea typeface="Garamond" pitchFamily="18" charset="0"/>
                <a:cs typeface="Times New Roman" pitchFamily="18" charset="0"/>
              </a:rPr>
              <a:t>ralement, le moment de flexion maximal </a:t>
            </a:r>
            <a:r>
              <a:rPr kumimoji="0" lang="fr-FR" b="1" i="1" u="none" strike="noStrike" cap="none" normalizeH="0" baseline="0" dirty="0" err="1" smtClean="0">
                <a:ln>
                  <a:noFill/>
                </a:ln>
                <a:solidFill>
                  <a:schemeClr val="tx1"/>
                </a:solidFill>
                <a:effectLst/>
                <a:latin typeface="Times New Roman" pitchFamily="18" charset="0"/>
                <a:ea typeface="Garamond" pitchFamily="18" charset="0"/>
                <a:cs typeface="Times New Roman" pitchFamily="18" charset="0"/>
              </a:rPr>
              <a:t>M</a:t>
            </a:r>
            <a:r>
              <a:rPr kumimoji="0" lang="fr-FR" b="1" i="1" u="none" strike="noStrike" cap="none" normalizeH="0" baseline="-30000" dirty="0" err="1" smtClean="0">
                <a:ln>
                  <a:noFill/>
                </a:ln>
                <a:solidFill>
                  <a:schemeClr val="tx1"/>
                </a:solidFill>
                <a:effectLst/>
                <a:latin typeface="Times New Roman" pitchFamily="18" charset="0"/>
                <a:ea typeface="Garamond" pitchFamily="18" charset="0"/>
                <a:cs typeface="Times New Roman" pitchFamily="18" charset="0"/>
              </a:rPr>
              <a:t>Ed,y</a:t>
            </a:r>
            <a:r>
              <a:rPr kumimoji="0" lang="fr-FR" b="0" i="0" u="none" strike="noStrike" cap="none" normalizeH="0" baseline="0" dirty="0" smtClean="0">
                <a:ln>
                  <a:noFill/>
                </a:ln>
                <a:solidFill>
                  <a:schemeClr val="tx1"/>
                </a:solidFill>
                <a:effectLst/>
                <a:latin typeface="Times New Roman" pitchFamily="18" charset="0"/>
                <a:ea typeface="Garamond" pitchFamily="18" charset="0"/>
                <a:cs typeface="Times New Roman" pitchFamily="18" charset="0"/>
              </a:rPr>
              <a:t> doit être inf</a:t>
            </a:r>
            <a:r>
              <a:rPr kumimoji="0" lang="fr-FR" b="0" i="0" u="none" strike="noStrike" cap="none" normalizeH="0" baseline="0" dirty="0" smtClean="0">
                <a:ln>
                  <a:noFill/>
                </a:ln>
                <a:solidFill>
                  <a:schemeClr val="tx1"/>
                </a:solidFill>
                <a:effectLst/>
                <a:latin typeface="Arial"/>
                <a:ea typeface="Garamond" pitchFamily="18" charset="0"/>
                <a:cs typeface="Times New Roman" pitchFamily="18" charset="0"/>
              </a:rPr>
              <a:t>é</a:t>
            </a:r>
            <a:r>
              <a:rPr kumimoji="0" lang="fr-FR" b="0" i="0" u="none" strike="noStrike" cap="none" normalizeH="0" baseline="0" dirty="0" smtClean="0">
                <a:ln>
                  <a:noFill/>
                </a:ln>
                <a:solidFill>
                  <a:schemeClr val="tx1"/>
                </a:solidFill>
                <a:effectLst/>
                <a:latin typeface="Times New Roman" pitchFamily="18" charset="0"/>
                <a:ea typeface="Garamond" pitchFamily="18" charset="0"/>
                <a:cs typeface="Times New Roman" pitchFamily="18" charset="0"/>
              </a:rPr>
              <a:t>rieur au moment ultime de d</a:t>
            </a:r>
            <a:r>
              <a:rPr kumimoji="0" lang="fr-FR" b="0" i="0" u="none" strike="noStrike" cap="none" normalizeH="0" baseline="0" dirty="0" smtClean="0">
                <a:ln>
                  <a:noFill/>
                </a:ln>
                <a:solidFill>
                  <a:schemeClr val="tx1"/>
                </a:solidFill>
                <a:effectLst/>
                <a:latin typeface="Arial"/>
                <a:ea typeface="Garamond" pitchFamily="18" charset="0"/>
                <a:cs typeface="Times New Roman" pitchFamily="18" charset="0"/>
              </a:rPr>
              <a:t>é</a:t>
            </a:r>
            <a:r>
              <a:rPr kumimoji="0" lang="fr-FR" b="0" i="0" u="none" strike="noStrike" cap="none" normalizeH="0" baseline="0" dirty="0" smtClean="0">
                <a:ln>
                  <a:noFill/>
                </a:ln>
                <a:solidFill>
                  <a:schemeClr val="tx1"/>
                </a:solidFill>
                <a:effectLst/>
                <a:latin typeface="Times New Roman" pitchFamily="18" charset="0"/>
                <a:ea typeface="Garamond" pitchFamily="18" charset="0"/>
                <a:cs typeface="Times New Roman" pitchFamily="18" charset="0"/>
              </a:rPr>
              <a:t>versement</a:t>
            </a:r>
            <a:r>
              <a:rPr kumimoji="0" lang="fr-FR" b="0" i="0" u="none" strike="noStrike" cap="none" normalizeH="0" baseline="0" dirty="0" smtClean="0">
                <a:ln>
                  <a:noFill/>
                </a:ln>
                <a:solidFill>
                  <a:schemeClr val="tx1"/>
                </a:solidFill>
                <a:effectLst/>
                <a:latin typeface="Arial"/>
                <a:ea typeface="Garamond" pitchFamily="18" charset="0"/>
                <a:cs typeface="Times New Roman" pitchFamily="18" charset="0"/>
              </a:rPr>
              <a:t> </a:t>
            </a:r>
            <a:r>
              <a:rPr kumimoji="0" lang="fr-FR" b="0" i="0" u="none" strike="noStrike" cap="none" normalizeH="0" baseline="0" dirty="0" smtClean="0">
                <a:ln>
                  <a:noFill/>
                </a:ln>
                <a:solidFill>
                  <a:schemeClr val="tx1"/>
                </a:solidFill>
                <a:effectLst/>
                <a:latin typeface="Times New Roman" pitchFamily="18" charset="0"/>
                <a:ea typeface="Garamond" pitchFamily="18" charset="0"/>
                <a:cs typeface="Times New Roman" pitchFamily="18" charset="0"/>
              </a:rPr>
              <a:t>:</a:t>
            </a:r>
          </a:p>
          <a:p>
            <a:pPr lvl="0" algn="ctr">
              <a:tabLst>
                <a:tab pos="355600" algn="l"/>
              </a:tabLst>
            </a:pPr>
            <a:r>
              <a:rPr lang="fr-FR" b="1" dirty="0" smtClean="0"/>
              <a:t> </a:t>
            </a:r>
            <a:r>
              <a:rPr lang="fr-FR" b="1" dirty="0" err="1" smtClean="0"/>
              <a:t>M</a:t>
            </a:r>
            <a:r>
              <a:rPr lang="fr-FR" b="1" baseline="-25000" dirty="0" err="1" smtClean="0"/>
              <a:t>Ed,y</a:t>
            </a:r>
            <a:r>
              <a:rPr lang="fr-FR" b="1" baseline="-25000" dirty="0" smtClean="0"/>
              <a:t> </a:t>
            </a:r>
            <a:r>
              <a:rPr lang="fr-FR" b="1" dirty="0" smtClean="0"/>
              <a:t>≤ </a:t>
            </a:r>
            <a:r>
              <a:rPr lang="fr-FR" b="1" dirty="0" err="1" smtClean="0"/>
              <a:t>Mb,rd</a:t>
            </a:r>
            <a:r>
              <a:rPr lang="fr-FR" b="1" dirty="0" smtClean="0"/>
              <a:t> =</a:t>
            </a:r>
            <a:r>
              <a:rPr lang="el-GR" b="1" i="1" dirty="0" smtClean="0"/>
              <a:t>χ</a:t>
            </a:r>
            <a:r>
              <a:rPr lang="fr-FR" b="1" i="1" baseline="-25000" dirty="0" smtClean="0"/>
              <a:t>LT</a:t>
            </a:r>
            <a:r>
              <a:rPr lang="fr-FR" b="1" dirty="0" smtClean="0"/>
              <a:t> .</a:t>
            </a:r>
            <a:r>
              <a:rPr lang="el-GR" b="1" i="1" dirty="0" smtClean="0"/>
              <a:t>β</a:t>
            </a:r>
            <a:r>
              <a:rPr lang="fr-FR" b="1" i="1" baseline="-25000" dirty="0" smtClean="0"/>
              <a:t>w</a:t>
            </a:r>
            <a:r>
              <a:rPr lang="fr-FR" b="1" dirty="0" smtClean="0"/>
              <a:t> .</a:t>
            </a:r>
            <a:r>
              <a:rPr lang="fr-FR" b="1" i="1" dirty="0" err="1" smtClean="0"/>
              <a:t>W</a:t>
            </a:r>
            <a:r>
              <a:rPr lang="fr-FR" b="1" i="1" baseline="-25000" dirty="0" err="1" smtClean="0"/>
              <a:t>pl</a:t>
            </a:r>
            <a:r>
              <a:rPr lang="fr-FR" b="1" dirty="0" smtClean="0"/>
              <a:t> </a:t>
            </a:r>
            <a:r>
              <a:rPr lang="fr-FR" b="1" baseline="-25000" dirty="0" smtClean="0"/>
              <a:t>,y . </a:t>
            </a:r>
            <a:r>
              <a:rPr lang="fr-FR" b="1" dirty="0" smtClean="0"/>
              <a:t>fy/γm1</a:t>
            </a:r>
            <a:endParaRPr kumimoji="0" lang="fr-FR" b="0" i="0" u="none" strike="noStrike" cap="none" normalizeH="0" baseline="0" dirty="0" smtClean="0">
              <a:ln>
                <a:noFill/>
              </a:ln>
              <a:solidFill>
                <a:schemeClr val="tx1"/>
              </a:solidFill>
              <a:effectLst/>
              <a:latin typeface="Times New Roman" pitchFamily="18" charset="0"/>
              <a:ea typeface="Garamond"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buFontTx/>
              <a:buNone/>
              <a:tabLst>
                <a:tab pos="355600" algn="l"/>
              </a:tabLst>
            </a:pPr>
            <a:endParaRPr lang="fr-FR" dirty="0" smtClean="0">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buFontTx/>
              <a:buNone/>
              <a:tabLst>
                <a:tab pos="355600" algn="l"/>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u numéro de diapositive 9"/>
          <p:cNvSpPr txBox="1">
            <a:spLocks noGrp="1"/>
          </p:cNvSpPr>
          <p:nvPr/>
        </p:nvSpPr>
        <p:spPr bwMode="auto">
          <a:xfrm>
            <a:off x="6553200" y="6356350"/>
            <a:ext cx="2133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0C59B7EB-2533-488C-B1A7-27D9E44809F3}" type="slidenum">
              <a:rPr lang="fr-FR" sz="1400">
                <a:solidFill>
                  <a:srgbClr val="898989"/>
                </a:solidFill>
              </a:rPr>
              <a:pPr algn="r" eaLnBrk="1" hangingPunct="1">
                <a:spcBef>
                  <a:spcPct val="0"/>
                </a:spcBef>
                <a:buFontTx/>
                <a:buNone/>
              </a:pPr>
              <a:t>5</a:t>
            </a:fld>
            <a:endParaRPr lang="fr-FR" sz="1400">
              <a:solidFill>
                <a:srgbClr val="898989"/>
              </a:solidFill>
            </a:endParaRPr>
          </a:p>
        </p:txBody>
      </p:sp>
      <p:sp>
        <p:nvSpPr>
          <p:cNvPr id="2" name="Rectangle 1"/>
          <p:cNvSpPr/>
          <p:nvPr/>
        </p:nvSpPr>
        <p:spPr>
          <a:xfrm>
            <a:off x="107504" y="504825"/>
            <a:ext cx="8928992" cy="988091"/>
          </a:xfrm>
          <a:prstGeom prst="rect">
            <a:avLst/>
          </a:prstGeom>
        </p:spPr>
        <p:txBody>
          <a:bodyPr wrap="square">
            <a:spAutoFit/>
          </a:bodyPr>
          <a:lstStyle/>
          <a:p>
            <a:endParaRPr lang="fr-FR" sz="1600" i="1" dirty="0" smtClean="0"/>
          </a:p>
          <a:p>
            <a:endParaRPr lang="en-US" i="1" dirty="0" smtClean="0"/>
          </a:p>
          <a:p>
            <a:pPr algn="just">
              <a:lnSpc>
                <a:spcPct val="150000"/>
              </a:lnSpc>
              <a:spcAft>
                <a:spcPts val="0"/>
              </a:spcAft>
            </a:pPr>
            <a:endParaRPr lang="fr-FR"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ogner un rectangle à un seul coin 60"/>
          <p:cNvSpPr/>
          <p:nvPr/>
        </p:nvSpPr>
        <p:spPr>
          <a:xfrm>
            <a:off x="-32" y="0"/>
            <a:ext cx="9144000" cy="504825"/>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fr-FR" b="1" dirty="0" smtClean="0"/>
              <a:t>  </a:t>
            </a:r>
            <a:r>
              <a:rPr lang="fr-FR" b="1" dirty="0" smtClean="0">
                <a:solidFill>
                  <a:schemeClr val="tx2"/>
                </a:solidFill>
              </a:rPr>
              <a:t> CHAPITRE                                                                                 </a:t>
            </a:r>
            <a:r>
              <a:rPr lang="fr-FR" b="1" u="sng" dirty="0" smtClean="0"/>
              <a:t>Le déversement </a:t>
            </a:r>
            <a:endParaRPr lang="ar-SA" dirty="0"/>
          </a:p>
        </p:txBody>
      </p:sp>
      <p:sp>
        <p:nvSpPr>
          <p:cNvPr id="6" name="مربع نص 5"/>
          <p:cNvSpPr txBox="1"/>
          <p:nvPr/>
        </p:nvSpPr>
        <p:spPr>
          <a:xfrm>
            <a:off x="428596" y="714356"/>
            <a:ext cx="8286808" cy="4247317"/>
          </a:xfrm>
          <a:prstGeom prst="rect">
            <a:avLst/>
          </a:prstGeom>
          <a:noFill/>
        </p:spPr>
        <p:txBody>
          <a:bodyPr wrap="square" rtlCol="1">
            <a:spAutoFit/>
          </a:bodyPr>
          <a:lstStyle/>
          <a:p>
            <a:r>
              <a:rPr lang="fr-FR" b="1" dirty="0" smtClean="0"/>
              <a:t>Avec :</a:t>
            </a:r>
            <a:endParaRPr lang="en-US" b="1" dirty="0" smtClean="0"/>
          </a:p>
          <a:p>
            <a:r>
              <a:rPr lang="fr-FR" b="1" dirty="0" smtClean="0"/>
              <a:t>γm1 : Coefficient partiel de sécurité de résistance des éléments aux instabilités γm1= 1,1</a:t>
            </a:r>
            <a:endParaRPr lang="en-US" b="1" dirty="0" smtClean="0"/>
          </a:p>
          <a:p>
            <a:r>
              <a:rPr lang="fr-FR" b="1" i="1" dirty="0" err="1" smtClean="0"/>
              <a:t>b</a:t>
            </a:r>
            <a:r>
              <a:rPr lang="fr-FR" b="1" i="1" baseline="-25000" dirty="0" err="1" smtClean="0"/>
              <a:t>w</a:t>
            </a:r>
            <a:r>
              <a:rPr lang="fr-FR" b="1" i="1" dirty="0" smtClean="0"/>
              <a:t>=1 </a:t>
            </a:r>
            <a:r>
              <a:rPr lang="fr-FR" b="1" dirty="0" smtClean="0"/>
              <a:t>pour les sections de classe 1et 2</a:t>
            </a:r>
            <a:endParaRPr lang="en-US" b="1" dirty="0" smtClean="0"/>
          </a:p>
          <a:p>
            <a:r>
              <a:rPr lang="fr-FR" b="1" i="1" dirty="0" err="1" smtClean="0"/>
              <a:t>b</a:t>
            </a:r>
            <a:r>
              <a:rPr lang="fr-FR" b="1" i="1" baseline="-25000" dirty="0" err="1" smtClean="0"/>
              <a:t>w</a:t>
            </a:r>
            <a:r>
              <a:rPr lang="fr-FR" b="1" i="1" baseline="-25000" dirty="0" smtClean="0"/>
              <a:t> = </a:t>
            </a:r>
            <a:r>
              <a:rPr lang="fr-FR" b="1" dirty="0" err="1" smtClean="0"/>
              <a:t>Wel</a:t>
            </a:r>
            <a:r>
              <a:rPr lang="fr-FR" b="1" dirty="0" smtClean="0"/>
              <a:t>, y/</a:t>
            </a:r>
            <a:r>
              <a:rPr lang="fr-FR" b="1" dirty="0" err="1" smtClean="0"/>
              <a:t>Wpl</a:t>
            </a:r>
            <a:r>
              <a:rPr lang="fr-FR" b="1" dirty="0" smtClean="0"/>
              <a:t>, y pour les sections de classe 3</a:t>
            </a:r>
            <a:endParaRPr lang="en-US" b="1" dirty="0" smtClean="0"/>
          </a:p>
          <a:p>
            <a:r>
              <a:rPr lang="fr-FR" b="1" i="1" dirty="0" err="1" smtClean="0"/>
              <a:t>b</a:t>
            </a:r>
            <a:r>
              <a:rPr lang="fr-FR" b="1" i="1" baseline="-25000" dirty="0" err="1" smtClean="0"/>
              <a:t>w</a:t>
            </a:r>
            <a:r>
              <a:rPr lang="fr-FR" b="1" i="1" baseline="-25000" dirty="0" smtClean="0"/>
              <a:t> = </a:t>
            </a:r>
            <a:r>
              <a:rPr lang="fr-FR" b="1" dirty="0" err="1" smtClean="0"/>
              <a:t>Weff</a:t>
            </a:r>
            <a:r>
              <a:rPr lang="fr-FR" b="1" dirty="0" smtClean="0"/>
              <a:t>, y/</a:t>
            </a:r>
            <a:r>
              <a:rPr lang="fr-FR" b="1" dirty="0" err="1" smtClean="0"/>
              <a:t>Wpl,y</a:t>
            </a:r>
            <a:r>
              <a:rPr lang="fr-FR" b="1" dirty="0" smtClean="0"/>
              <a:t>  pour les sections de classe 4</a:t>
            </a:r>
            <a:endParaRPr lang="en-US" b="1" dirty="0" smtClean="0"/>
          </a:p>
          <a:p>
            <a:r>
              <a:rPr lang="fr-FR" b="1" i="1" dirty="0" smtClean="0"/>
              <a:t> </a:t>
            </a:r>
            <a:r>
              <a:rPr lang="fr-FR" b="1" i="1" dirty="0" err="1" smtClean="0"/>
              <a:t>c</a:t>
            </a:r>
            <a:r>
              <a:rPr lang="fr-FR" b="1" i="1" baseline="-25000" dirty="0" err="1" smtClean="0"/>
              <a:t>LT</a:t>
            </a:r>
            <a:r>
              <a:rPr lang="fr-FR" b="1" i="1" baseline="-25000" dirty="0" smtClean="0"/>
              <a:t> : </a:t>
            </a:r>
            <a:r>
              <a:rPr lang="fr-FR" b="1" dirty="0" smtClean="0"/>
              <a:t>Le coefficient de réduction à appliquer à la capacité plastique ou élastique de la section ≤ 1.</a:t>
            </a:r>
          </a:p>
          <a:p>
            <a:endParaRPr lang="fr-FR" b="1" dirty="0" smtClean="0"/>
          </a:p>
          <a:p>
            <a:endParaRPr lang="fr-FR" b="1" dirty="0" smtClean="0"/>
          </a:p>
          <a:p>
            <a:endParaRPr lang="fr-FR" b="1" dirty="0" smtClean="0"/>
          </a:p>
          <a:p>
            <a:endParaRPr lang="fr-FR" b="1" dirty="0" smtClean="0"/>
          </a:p>
          <a:p>
            <a:endParaRPr lang="fr-FR" b="1" dirty="0" smtClean="0"/>
          </a:p>
          <a:p>
            <a:endParaRPr lang="en-US" b="1" dirty="0" smtClean="0"/>
          </a:p>
          <a:p>
            <a:endParaRPr lang="ar-SA" dirty="0"/>
          </a:p>
        </p:txBody>
      </p:sp>
      <p:pic>
        <p:nvPicPr>
          <p:cNvPr id="7" name="Image 10"/>
          <p:cNvPicPr/>
          <p:nvPr/>
        </p:nvPicPr>
        <p:blipFill>
          <a:blip r:embed="rId3" cstate="print"/>
          <a:srcRect/>
          <a:stretch>
            <a:fillRect/>
          </a:stretch>
        </p:blipFill>
        <p:spPr bwMode="auto">
          <a:xfrm>
            <a:off x="2063432" y="3000692"/>
            <a:ext cx="5017135" cy="856615"/>
          </a:xfrm>
          <a:prstGeom prst="rect">
            <a:avLst/>
          </a:prstGeom>
          <a:noFill/>
          <a:ln w="9525">
            <a:noFill/>
            <a:miter lim="800000"/>
            <a:headEnd/>
            <a:tailEnd/>
          </a:ln>
        </p:spPr>
      </p:pic>
      <p:graphicFrame>
        <p:nvGraphicFramePr>
          <p:cNvPr id="8" name="جدول 7"/>
          <p:cNvGraphicFramePr>
            <a:graphicFrameLocks noGrp="1"/>
          </p:cNvGraphicFramePr>
          <p:nvPr/>
        </p:nvGraphicFramePr>
        <p:xfrm>
          <a:off x="1785918" y="4143380"/>
          <a:ext cx="6096000" cy="1432560"/>
        </p:xfrm>
        <a:graphic>
          <a:graphicData uri="http://schemas.openxmlformats.org/drawingml/2006/table">
            <a:tbl>
              <a:tblPr/>
              <a:tblGrid>
                <a:gridCol w="6096000"/>
              </a:tblGrid>
              <a:tr h="357190">
                <a:tc>
                  <a:txBody>
                    <a:bodyPr/>
                    <a:lstStyle/>
                    <a:p>
                      <a:pPr algn="l">
                        <a:spcAft>
                          <a:spcPts val="0"/>
                        </a:spcAft>
                      </a:pPr>
                      <a:r>
                        <a:rPr lang="fr-FR" sz="1400" dirty="0">
                          <a:latin typeface="Garamond"/>
                          <a:ea typeface="Garamond"/>
                          <a:cs typeface="Arial"/>
                        </a:rPr>
                        <a:t>où : </a:t>
                      </a:r>
                      <a:r>
                        <a:rPr lang="fr-FR" sz="1400" dirty="0" err="1">
                          <a:latin typeface="Cambria Math"/>
                          <a:ea typeface="Garamond"/>
                          <a:cs typeface="Arial"/>
                        </a:rPr>
                        <a:t>ϕ</a:t>
                      </a:r>
                      <a:r>
                        <a:rPr lang="fr-FR" sz="1400" baseline="-25000" dirty="0" err="1">
                          <a:latin typeface="Cambria Math"/>
                          <a:ea typeface="Garamond"/>
                          <a:cs typeface="Arial"/>
                        </a:rPr>
                        <a:t>LT</a:t>
                      </a:r>
                      <a:r>
                        <a:rPr lang="fr-FR" sz="1400" dirty="0">
                          <a:latin typeface="Cambria Math"/>
                          <a:ea typeface="Garamond"/>
                          <a:cs typeface="Arial"/>
                        </a:rPr>
                        <a:t>=0.5 [1+</a:t>
                      </a:r>
                      <a:r>
                        <a:rPr lang="fr-FR" sz="1400" dirty="0" err="1">
                          <a:latin typeface="Cambria Math"/>
                          <a:ea typeface="Garamond"/>
                          <a:cs typeface="Arial"/>
                        </a:rPr>
                        <a:t>α</a:t>
                      </a:r>
                      <a:r>
                        <a:rPr lang="fr-FR" sz="1400" baseline="-25000" dirty="0" err="1">
                          <a:latin typeface="Cambria Math"/>
                          <a:ea typeface="Garamond"/>
                          <a:cs typeface="Arial"/>
                        </a:rPr>
                        <a:t>LT</a:t>
                      </a:r>
                      <a:r>
                        <a:rPr lang="fr-FR" sz="1400" dirty="0">
                          <a:latin typeface="Cambria Math"/>
                          <a:ea typeface="Garamond"/>
                          <a:cs typeface="Arial"/>
                        </a:rPr>
                        <a:t> (λ_0.2)+λ</a:t>
                      </a:r>
                      <a:r>
                        <a:rPr lang="fr-FR" sz="1400" baseline="30000" dirty="0">
                          <a:latin typeface="Cambria Math"/>
                          <a:ea typeface="Garamond"/>
                          <a:cs typeface="Arial"/>
                        </a:rPr>
                        <a:t>2</a:t>
                      </a:r>
                      <a:r>
                        <a:rPr lang="fr-FR" sz="1400" baseline="-25000" dirty="0">
                          <a:latin typeface="Cambria Math"/>
                          <a:ea typeface="Garamond"/>
                          <a:cs typeface="Arial"/>
                        </a:rPr>
                        <a:t>LT</a:t>
                      </a:r>
                      <a:r>
                        <a:rPr lang="fr-FR" sz="1400" dirty="0" smtClean="0">
                          <a:latin typeface="Cambria Math"/>
                          <a:ea typeface="Garamond"/>
                          <a:cs typeface="Arial"/>
                        </a:rPr>
                        <a:t>]</a:t>
                      </a:r>
                    </a:p>
                    <a:p>
                      <a:pPr algn="l">
                        <a:spcAft>
                          <a:spcPts val="0"/>
                        </a:spcAft>
                      </a:pPr>
                      <a:endParaRPr lang="fr-FR" sz="1400" dirty="0" smtClean="0">
                        <a:latin typeface="Cambria Math"/>
                        <a:ea typeface="Calibri"/>
                        <a:cs typeface="Arial"/>
                      </a:endParaRPr>
                    </a:p>
                    <a:p>
                      <a:pPr algn="l">
                        <a:spcAft>
                          <a:spcPts val="0"/>
                        </a:spcAft>
                      </a:pPr>
                      <a:endParaRPr lang="fr-FR" sz="1400" dirty="0" smtClean="0">
                        <a:latin typeface="Cambria Math"/>
                        <a:ea typeface="Calibri"/>
                        <a:cs typeface="Arial"/>
                      </a:endParaRPr>
                    </a:p>
                    <a:p>
                      <a:pPr algn="l">
                        <a:spcAft>
                          <a:spcPts val="0"/>
                        </a:spcAft>
                      </a:pPr>
                      <a:endParaRPr lang="fr-FR" sz="1400" dirty="0" smtClean="0">
                        <a:latin typeface="Cambria Math"/>
                        <a:ea typeface="Calibri"/>
                        <a:cs typeface="Arial"/>
                      </a:endParaRPr>
                    </a:p>
                    <a:p>
                      <a:pPr algn="l">
                        <a:spcAft>
                          <a:spcPts val="0"/>
                        </a:spcAft>
                      </a:pPr>
                      <a:endParaRPr lang="fr-FR" sz="1400" dirty="0" smtClean="0">
                        <a:latin typeface="Cambria Math"/>
                        <a:ea typeface="Calibri"/>
                        <a:cs typeface="Arial"/>
                      </a:endParaRPr>
                    </a:p>
                    <a:p>
                      <a:pPr algn="l">
                        <a:spcAft>
                          <a:spcPts val="0"/>
                        </a:spcAft>
                      </a:pPr>
                      <a:endParaRPr lang="fr-FR" sz="1400" dirty="0" smtClean="0">
                        <a:latin typeface="Cambria Math"/>
                        <a:ea typeface="Calibri"/>
                        <a:cs typeface="Arial"/>
                      </a:endParaRPr>
                    </a:p>
                    <a:p>
                      <a:pPr algn="l">
                        <a:spcAft>
                          <a:spcPts val="0"/>
                        </a:spcAft>
                      </a:pPr>
                      <a:endParaRPr lang="en-US" sz="1000" dirty="0">
                        <a:latin typeface="Calibri"/>
                        <a:ea typeface="Calibri"/>
                        <a:cs typeface="Arial"/>
                      </a:endParaRPr>
                    </a:p>
                  </a:txBody>
                  <a:tcPr marL="89535" marR="89535" marT="0" marB="0">
                    <a:lnL>
                      <a:noFill/>
                    </a:lnL>
                    <a:lnR>
                      <a:noFill/>
                    </a:lnR>
                    <a:lnT>
                      <a:noFill/>
                    </a:lnT>
                    <a:lnB>
                      <a:noFill/>
                    </a:lnB>
                  </a:tcPr>
                </a:tc>
              </a:tr>
            </a:tbl>
          </a:graphicData>
        </a:graphic>
      </p:graphicFrame>
      <p:sp>
        <p:nvSpPr>
          <p:cNvPr id="9" name="مربع نص 8"/>
          <p:cNvSpPr txBox="1"/>
          <p:nvPr/>
        </p:nvSpPr>
        <p:spPr>
          <a:xfrm>
            <a:off x="1000100" y="4786322"/>
            <a:ext cx="4714908" cy="646331"/>
          </a:xfrm>
          <a:prstGeom prst="rect">
            <a:avLst/>
          </a:prstGeom>
          <a:noFill/>
        </p:spPr>
        <p:txBody>
          <a:bodyPr wrap="square" rtlCol="1">
            <a:spAutoFit/>
          </a:bodyPr>
          <a:lstStyle/>
          <a:p>
            <a:r>
              <a:rPr lang="fr-FR" b="1" dirty="0" err="1" smtClean="0"/>
              <a:t>α</a:t>
            </a:r>
            <a:r>
              <a:rPr lang="fr-FR" b="1" baseline="-25000" dirty="0" err="1" smtClean="0"/>
              <a:t>LT</a:t>
            </a:r>
            <a:r>
              <a:rPr lang="fr-FR" b="1" baseline="-25000" dirty="0" smtClean="0"/>
              <a:t>=0.21          </a:t>
            </a:r>
            <a:r>
              <a:rPr lang="fr-FR" b="1" dirty="0" smtClean="0"/>
              <a:t>pour les profilés laminés,</a:t>
            </a:r>
            <a:endParaRPr lang="en-US" b="1" dirty="0" smtClean="0"/>
          </a:p>
          <a:p>
            <a:r>
              <a:rPr lang="fr-FR" b="1" dirty="0" err="1" smtClean="0"/>
              <a:t>α</a:t>
            </a:r>
            <a:r>
              <a:rPr lang="fr-FR" b="1" baseline="-25000" dirty="0" err="1" smtClean="0"/>
              <a:t>LT</a:t>
            </a:r>
            <a:r>
              <a:rPr lang="fr-FR" b="1" baseline="-25000" dirty="0" smtClean="0"/>
              <a:t>= 0.49          </a:t>
            </a:r>
            <a:r>
              <a:rPr lang="fr-FR" b="1" dirty="0" smtClean="0"/>
              <a:t>pour les sections soudées</a:t>
            </a:r>
            <a:r>
              <a:rPr lang="fr-FR" b="1" baseline="-25000" dirty="0" smtClean="0"/>
              <a:t>.   </a:t>
            </a:r>
            <a:endParaRPr lang="en-US"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u numéro de diapositive 9"/>
          <p:cNvSpPr txBox="1">
            <a:spLocks noGrp="1"/>
          </p:cNvSpPr>
          <p:nvPr/>
        </p:nvSpPr>
        <p:spPr bwMode="auto">
          <a:xfrm>
            <a:off x="6553200" y="6356350"/>
            <a:ext cx="2133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0C59B7EB-2533-488C-B1A7-27D9E44809F3}" type="slidenum">
              <a:rPr lang="fr-FR" sz="1400">
                <a:solidFill>
                  <a:srgbClr val="898989"/>
                </a:solidFill>
              </a:rPr>
              <a:pPr algn="r" eaLnBrk="1" hangingPunct="1">
                <a:spcBef>
                  <a:spcPct val="0"/>
                </a:spcBef>
                <a:buFontTx/>
                <a:buNone/>
              </a:pPr>
              <a:t>6</a:t>
            </a:fld>
            <a:endParaRPr lang="fr-FR" sz="1400">
              <a:solidFill>
                <a:srgbClr val="898989"/>
              </a:solidFill>
            </a:endParaRPr>
          </a:p>
        </p:txBody>
      </p:sp>
      <p:sp>
        <p:nvSpPr>
          <p:cNvPr id="2" name="Rectangle 1"/>
          <p:cNvSpPr/>
          <p:nvPr/>
        </p:nvSpPr>
        <p:spPr>
          <a:xfrm>
            <a:off x="107504" y="504825"/>
            <a:ext cx="8928992" cy="988091"/>
          </a:xfrm>
          <a:prstGeom prst="rect">
            <a:avLst/>
          </a:prstGeom>
        </p:spPr>
        <p:txBody>
          <a:bodyPr wrap="square">
            <a:spAutoFit/>
          </a:bodyPr>
          <a:lstStyle/>
          <a:p>
            <a:endParaRPr lang="fr-FR" sz="1600" i="1" dirty="0" smtClean="0"/>
          </a:p>
          <a:p>
            <a:endParaRPr lang="en-US" i="1" dirty="0" smtClean="0"/>
          </a:p>
          <a:p>
            <a:pPr algn="just">
              <a:lnSpc>
                <a:spcPct val="150000"/>
              </a:lnSpc>
              <a:spcAft>
                <a:spcPts val="0"/>
              </a:spcAft>
            </a:pPr>
            <a:endParaRPr lang="fr-FR"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ogner un rectangle à un seul coin 60"/>
          <p:cNvSpPr/>
          <p:nvPr/>
        </p:nvSpPr>
        <p:spPr>
          <a:xfrm>
            <a:off x="-32" y="0"/>
            <a:ext cx="9144000" cy="504825"/>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fr-FR" b="1" dirty="0" smtClean="0"/>
              <a:t>  </a:t>
            </a:r>
            <a:r>
              <a:rPr lang="fr-FR" b="1" dirty="0" smtClean="0">
                <a:solidFill>
                  <a:schemeClr val="tx2"/>
                </a:solidFill>
              </a:rPr>
              <a:t> CHAPITRE                                                                                           </a:t>
            </a:r>
            <a:r>
              <a:rPr lang="fr-FR" b="1" u="sng" dirty="0" smtClean="0">
                <a:solidFill>
                  <a:schemeClr val="tx1"/>
                </a:solidFill>
              </a:rPr>
              <a:t>Le déversement </a:t>
            </a:r>
            <a:endParaRPr lang="ar-SA" dirty="0">
              <a:solidFill>
                <a:schemeClr val="tx1"/>
              </a:solidFill>
            </a:endParaRPr>
          </a:p>
        </p:txBody>
      </p:sp>
      <p:sp>
        <p:nvSpPr>
          <p:cNvPr id="6" name="مربع نص 5"/>
          <p:cNvSpPr txBox="1"/>
          <p:nvPr/>
        </p:nvSpPr>
        <p:spPr>
          <a:xfrm>
            <a:off x="500034" y="857232"/>
            <a:ext cx="5857916" cy="646331"/>
          </a:xfrm>
          <a:prstGeom prst="rect">
            <a:avLst/>
          </a:prstGeom>
          <a:noFill/>
        </p:spPr>
        <p:txBody>
          <a:bodyPr wrap="square" rtlCol="1">
            <a:spAutoFit/>
          </a:bodyPr>
          <a:lstStyle/>
          <a:p>
            <a:r>
              <a:rPr lang="fr-FR" b="1" dirty="0" smtClean="0"/>
              <a:t>4.3.1.1 Calcul du paramètre d’élancement réduit </a:t>
            </a:r>
            <a:r>
              <a:rPr lang="fr-FR" b="1" dirty="0" err="1" smtClean="0"/>
              <a:t>λ</a:t>
            </a:r>
            <a:r>
              <a:rPr lang="fr-FR" b="1" baseline="-25000" dirty="0" err="1" smtClean="0"/>
              <a:t>LT</a:t>
            </a:r>
            <a:endParaRPr lang="en-US" dirty="0" smtClean="0"/>
          </a:p>
          <a:p>
            <a:endParaRPr lang="ar-SA" dirty="0"/>
          </a:p>
        </p:txBody>
      </p:sp>
      <p:pic>
        <p:nvPicPr>
          <p:cNvPr id="7" name="Image 1"/>
          <p:cNvPicPr/>
          <p:nvPr/>
        </p:nvPicPr>
        <p:blipFill>
          <a:blip r:embed="rId3" cstate="print"/>
          <a:srcRect/>
          <a:stretch>
            <a:fillRect/>
          </a:stretch>
        </p:blipFill>
        <p:spPr bwMode="auto">
          <a:xfrm>
            <a:off x="2500298" y="1428736"/>
            <a:ext cx="2542901" cy="1285884"/>
          </a:xfrm>
          <a:prstGeom prst="rect">
            <a:avLst/>
          </a:prstGeom>
          <a:noFill/>
          <a:ln w="9525">
            <a:noFill/>
            <a:miter lim="800000"/>
            <a:headEnd/>
            <a:tailEnd/>
          </a:ln>
        </p:spPr>
      </p:pic>
      <p:sp>
        <p:nvSpPr>
          <p:cNvPr id="8" name="مربع نص 7"/>
          <p:cNvSpPr txBox="1"/>
          <p:nvPr/>
        </p:nvSpPr>
        <p:spPr>
          <a:xfrm>
            <a:off x="785786" y="3071810"/>
            <a:ext cx="7072362" cy="369332"/>
          </a:xfrm>
          <a:prstGeom prst="rect">
            <a:avLst/>
          </a:prstGeom>
          <a:noFill/>
        </p:spPr>
        <p:txBody>
          <a:bodyPr wrap="square" rtlCol="1">
            <a:spAutoFit/>
          </a:bodyPr>
          <a:lstStyle/>
          <a:p>
            <a:r>
              <a:rPr lang="fr-FR" b="1" baseline="-25000" dirty="0" smtClean="0"/>
              <a:t>ou</a:t>
            </a:r>
            <a:r>
              <a:rPr lang="fr-FR" b="1" dirty="0" smtClean="0"/>
              <a:t>  </a:t>
            </a:r>
            <a:r>
              <a:rPr lang="fr-FR" i="1" dirty="0" smtClean="0"/>
              <a:t>      </a:t>
            </a:r>
            <a:r>
              <a:rPr lang="fr-FR" b="1" i="1" dirty="0" smtClean="0"/>
              <a:t>λ</a:t>
            </a:r>
            <a:r>
              <a:rPr lang="fr-FR" b="1" i="1" baseline="-25000" dirty="0" smtClean="0"/>
              <a:t>1</a:t>
            </a:r>
            <a:r>
              <a:rPr lang="fr-FR" b="1" i="1" dirty="0" smtClean="0"/>
              <a:t>=93,9.ε                       avec                    ε=[235/fy]</a:t>
            </a:r>
            <a:r>
              <a:rPr lang="fr-FR" b="1" i="1" baseline="30000" dirty="0" smtClean="0"/>
              <a:t>0.5</a:t>
            </a:r>
            <a:endParaRPr lang="en-US" dirty="0"/>
          </a:p>
        </p:txBody>
      </p:sp>
      <p:sp>
        <p:nvSpPr>
          <p:cNvPr id="9" name="مربع نص 8"/>
          <p:cNvSpPr txBox="1"/>
          <p:nvPr/>
        </p:nvSpPr>
        <p:spPr>
          <a:xfrm>
            <a:off x="357158" y="3643314"/>
            <a:ext cx="8429684" cy="1754326"/>
          </a:xfrm>
          <a:prstGeom prst="rect">
            <a:avLst/>
          </a:prstGeom>
          <a:noFill/>
        </p:spPr>
        <p:txBody>
          <a:bodyPr wrap="square" rtlCol="1">
            <a:spAutoFit/>
          </a:bodyPr>
          <a:lstStyle/>
          <a:p>
            <a:r>
              <a:rPr lang="fr-FR" b="1" dirty="0" err="1" smtClean="0"/>
              <a:t>Mcr</a:t>
            </a:r>
            <a:r>
              <a:rPr lang="fr-FR" b="1" dirty="0" smtClean="0"/>
              <a:t> : Moment critique élastique de déversement, qui doit être calculé avec les caractéristiques  de la section brute. Pour les sections de classe 4, le calcul de </a:t>
            </a:r>
            <a:r>
              <a:rPr lang="fr-FR" b="1" dirty="0" err="1" smtClean="0"/>
              <a:t>Mcr</a:t>
            </a:r>
            <a:r>
              <a:rPr lang="fr-FR" b="1" dirty="0" smtClean="0"/>
              <a:t> sera fait sans considérer l’inertie de torsion uniforme de l’élément (It=0).</a:t>
            </a:r>
            <a:endParaRPr lang="en-US" b="1" dirty="0" smtClean="0"/>
          </a:p>
          <a:p>
            <a:r>
              <a:rPr lang="fr-FR" b="1" dirty="0" smtClean="0"/>
              <a:t>Les valeurs du coefficient </a:t>
            </a:r>
            <a:r>
              <a:rPr lang="fr-FR" b="1" i="1" dirty="0" smtClean="0"/>
              <a:t> </a:t>
            </a:r>
            <a:r>
              <a:rPr lang="fr-FR" b="1" i="1" dirty="0" err="1" smtClean="0"/>
              <a:t>c</a:t>
            </a:r>
            <a:r>
              <a:rPr lang="fr-FR" b="1" i="1" baseline="-25000" dirty="0" err="1" smtClean="0"/>
              <a:t>LT</a:t>
            </a:r>
            <a:r>
              <a:rPr lang="fr-FR" b="1" i="1" baseline="-25000" dirty="0" smtClean="0"/>
              <a:t>  </a:t>
            </a:r>
            <a:r>
              <a:rPr lang="fr-FR" b="1" i="1" dirty="0" smtClean="0"/>
              <a:t>sont obtenues à partir des tableaux utilisés pour le flambement en faisant </a:t>
            </a:r>
            <a:endParaRPr lang="en-US" b="1" dirty="0"/>
          </a:p>
        </p:txBody>
      </p:sp>
      <p:sp>
        <p:nvSpPr>
          <p:cNvPr id="10" name="مربع نص 9"/>
          <p:cNvSpPr txBox="1"/>
          <p:nvPr/>
        </p:nvSpPr>
        <p:spPr>
          <a:xfrm>
            <a:off x="142844" y="5429264"/>
            <a:ext cx="8858312" cy="1200329"/>
          </a:xfrm>
          <a:prstGeom prst="rect">
            <a:avLst/>
          </a:prstGeom>
          <a:noFill/>
        </p:spPr>
        <p:txBody>
          <a:bodyPr wrap="square" rtlCol="1">
            <a:spAutoFit/>
          </a:bodyPr>
          <a:lstStyle/>
          <a:p>
            <a:r>
              <a:rPr lang="fr-FR" b="1" dirty="0" smtClean="0"/>
              <a:t>En utilisant la courbe de flambement a (α= 0,21) pour les profilés laminés, la courbe de flambement c (α= 0,49) pour les profilés soudés.</a:t>
            </a:r>
            <a:endParaRPr lang="en-US" b="1" dirty="0" smtClean="0"/>
          </a:p>
          <a:p>
            <a:r>
              <a:rPr lang="fr-FR" b="1" dirty="0" smtClean="0"/>
              <a:t>Si la valeur de </a:t>
            </a:r>
            <a:r>
              <a:rPr lang="fr-FR" b="1" dirty="0" err="1" smtClean="0"/>
              <a:t>λ</a:t>
            </a:r>
            <a:r>
              <a:rPr lang="fr-FR" b="1" baseline="-25000" dirty="0" err="1" smtClean="0"/>
              <a:t>LT</a:t>
            </a:r>
            <a:r>
              <a:rPr lang="fr-FR" b="1" i="1" baseline="-25000" dirty="0" smtClean="0"/>
              <a:t> ≤ </a:t>
            </a:r>
            <a:r>
              <a:rPr lang="fr-FR" b="1" i="1" dirty="0" smtClean="0"/>
              <a:t>0.4</a:t>
            </a:r>
            <a:r>
              <a:rPr lang="fr-FR" b="1" dirty="0" smtClean="0"/>
              <a:t> il est inutile de prendre en compte le déversement</a:t>
            </a:r>
            <a:endParaRPr lang="en-US" b="1" dirty="0" smtClean="0"/>
          </a:p>
          <a:p>
            <a:endParaRPr lang="ar-SA"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u numéro de diapositive 9"/>
          <p:cNvSpPr txBox="1">
            <a:spLocks noGrp="1"/>
          </p:cNvSpPr>
          <p:nvPr/>
        </p:nvSpPr>
        <p:spPr bwMode="auto">
          <a:xfrm>
            <a:off x="6553200" y="6356350"/>
            <a:ext cx="2133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0C59B7EB-2533-488C-B1A7-27D9E44809F3}" type="slidenum">
              <a:rPr lang="fr-FR" sz="1400">
                <a:solidFill>
                  <a:srgbClr val="898989"/>
                </a:solidFill>
              </a:rPr>
              <a:pPr algn="r" eaLnBrk="1" hangingPunct="1">
                <a:spcBef>
                  <a:spcPct val="0"/>
                </a:spcBef>
                <a:buFontTx/>
                <a:buNone/>
              </a:pPr>
              <a:t>7</a:t>
            </a:fld>
            <a:endParaRPr lang="fr-FR" sz="1400">
              <a:solidFill>
                <a:srgbClr val="898989"/>
              </a:solidFill>
            </a:endParaRPr>
          </a:p>
        </p:txBody>
      </p:sp>
      <p:sp>
        <p:nvSpPr>
          <p:cNvPr id="2" name="Rectangle 1"/>
          <p:cNvSpPr/>
          <p:nvPr/>
        </p:nvSpPr>
        <p:spPr>
          <a:xfrm>
            <a:off x="107504" y="504825"/>
            <a:ext cx="8928992" cy="988091"/>
          </a:xfrm>
          <a:prstGeom prst="rect">
            <a:avLst/>
          </a:prstGeom>
        </p:spPr>
        <p:txBody>
          <a:bodyPr wrap="square">
            <a:spAutoFit/>
          </a:bodyPr>
          <a:lstStyle/>
          <a:p>
            <a:endParaRPr lang="fr-FR" sz="1600" i="1" dirty="0" smtClean="0"/>
          </a:p>
          <a:p>
            <a:endParaRPr lang="en-US" i="1" dirty="0" smtClean="0"/>
          </a:p>
          <a:p>
            <a:pPr algn="just">
              <a:lnSpc>
                <a:spcPct val="150000"/>
              </a:lnSpc>
              <a:spcAft>
                <a:spcPts val="0"/>
              </a:spcAft>
            </a:pPr>
            <a:endParaRPr lang="fr-FR"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ogner un rectangle à un seul coin 60"/>
          <p:cNvSpPr/>
          <p:nvPr/>
        </p:nvSpPr>
        <p:spPr>
          <a:xfrm>
            <a:off x="-32" y="0"/>
            <a:ext cx="9144000" cy="504825"/>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Low">
              <a:defRPr/>
            </a:pPr>
            <a:r>
              <a:rPr lang="fr-FR" b="1" dirty="0" smtClean="0"/>
              <a:t>  </a:t>
            </a:r>
            <a:r>
              <a:rPr lang="fr-FR" b="1" dirty="0" smtClean="0">
                <a:solidFill>
                  <a:schemeClr val="tx2"/>
                </a:solidFill>
              </a:rPr>
              <a:t> CHAPITRE                                              </a:t>
            </a:r>
            <a:r>
              <a:rPr lang="fr-FR" b="1" u="sng" dirty="0" smtClean="0"/>
              <a:t>Le déversement </a:t>
            </a:r>
            <a:endParaRPr lang="ar-SA" dirty="0" smtClean="0"/>
          </a:p>
          <a:p>
            <a:pPr algn="justLow">
              <a:defRPr/>
            </a:pPr>
            <a:endParaRPr lang="fr-FR" dirty="0">
              <a:solidFill>
                <a:schemeClr val="tx2"/>
              </a:solidFill>
              <a:latin typeface="Arial" pitchFamily="34" charset="0"/>
            </a:endParaRPr>
          </a:p>
        </p:txBody>
      </p:sp>
      <p:sp>
        <p:nvSpPr>
          <p:cNvPr id="6" name="مربع نص 5"/>
          <p:cNvSpPr txBox="1"/>
          <p:nvPr/>
        </p:nvSpPr>
        <p:spPr>
          <a:xfrm>
            <a:off x="642910" y="857232"/>
            <a:ext cx="8001056" cy="2031325"/>
          </a:xfrm>
          <a:prstGeom prst="rect">
            <a:avLst/>
          </a:prstGeom>
          <a:noFill/>
        </p:spPr>
        <p:txBody>
          <a:bodyPr wrap="square" rtlCol="1">
            <a:spAutoFit/>
          </a:bodyPr>
          <a:lstStyle/>
          <a:p>
            <a:r>
              <a:rPr lang="fr-FR" b="1" dirty="0" smtClean="0"/>
              <a:t>4.3.1.2 Calcul du</a:t>
            </a:r>
            <a:r>
              <a:rPr lang="fr-FR" dirty="0" smtClean="0"/>
              <a:t> </a:t>
            </a:r>
            <a:r>
              <a:rPr lang="fr-FR" b="1" dirty="0" smtClean="0"/>
              <a:t>moment critique élastique de déversement</a:t>
            </a:r>
            <a:r>
              <a:rPr lang="fr-FR" dirty="0" smtClean="0"/>
              <a:t> </a:t>
            </a:r>
            <a:r>
              <a:rPr lang="fr-FR" b="1" dirty="0" err="1" smtClean="0"/>
              <a:t>Mcr</a:t>
            </a:r>
            <a:r>
              <a:rPr lang="fr-FR" dirty="0" smtClean="0"/>
              <a:t> :</a:t>
            </a:r>
            <a:endParaRPr lang="en-US" dirty="0" smtClean="0"/>
          </a:p>
          <a:p>
            <a:r>
              <a:rPr lang="fr-FR" dirty="0" smtClean="0"/>
              <a:t>Dépendant  des propriétés de section transversale brute et prenant en compte les conditions de chargement, la distribution réelle des moments et les maintiens latéraux).</a:t>
            </a:r>
            <a:endParaRPr lang="en-US" dirty="0" smtClean="0"/>
          </a:p>
          <a:p>
            <a:r>
              <a:rPr lang="fr-FR" dirty="0" smtClean="0"/>
              <a:t> </a:t>
            </a:r>
            <a:endParaRPr lang="en-US" dirty="0" smtClean="0"/>
          </a:p>
          <a:p>
            <a:r>
              <a:rPr lang="fr-FR" dirty="0" smtClean="0"/>
              <a:t>Pour les poutres à section transversale constante et symétrique, le moment critique élastique de déversement est donné par la formule générale :</a:t>
            </a:r>
            <a:endParaRPr lang="en-US" dirty="0"/>
          </a:p>
        </p:txBody>
      </p:sp>
      <p:pic>
        <p:nvPicPr>
          <p:cNvPr id="7" name="Image 1"/>
          <p:cNvPicPr/>
          <p:nvPr/>
        </p:nvPicPr>
        <p:blipFill>
          <a:blip r:embed="rId5" cstate="print"/>
          <a:srcRect/>
          <a:stretch>
            <a:fillRect/>
          </a:stretch>
        </p:blipFill>
        <p:spPr bwMode="auto">
          <a:xfrm>
            <a:off x="214282" y="3000372"/>
            <a:ext cx="8572560" cy="1938985"/>
          </a:xfrm>
          <a:prstGeom prst="rect">
            <a:avLst/>
          </a:prstGeom>
          <a:noFill/>
          <a:ln w="9525">
            <a:noFill/>
            <a:miter lim="800000"/>
            <a:headEnd/>
            <a:tailEnd/>
          </a:ln>
        </p:spPr>
      </p:pic>
      <p:pic>
        <p:nvPicPr>
          <p:cNvPr id="8" name="صوت مسجّل">
            <a:hlinkClick r:id="" action="ppaction://media"/>
          </p:cNvPr>
          <p:cNvPicPr>
            <a:picLocks noRot="1" noChangeAspect="1"/>
          </p:cNvPicPr>
          <p:nvPr>
            <a:wavAudioFile r:embed="rId1" name="صوت مسجّل"/>
          </p:nvPr>
        </p:nvPicPr>
        <p:blipFill>
          <a:blip r:embed="rId6" cstate="print"/>
          <a:stretch>
            <a:fillRect/>
          </a:stretch>
        </p:blipFill>
        <p:spPr>
          <a:xfrm>
            <a:off x="8072462" y="571480"/>
            <a:ext cx="876304" cy="785818"/>
          </a:xfrm>
          <a:prstGeom prst="rect">
            <a:avLst/>
          </a:prstGeom>
        </p:spPr>
      </p:pic>
      <p:pic>
        <p:nvPicPr>
          <p:cNvPr id="10" name="صوت مسجّل">
            <a:hlinkClick r:id="" action="ppaction://media"/>
          </p:cNvPr>
          <p:cNvPicPr>
            <a:picLocks noRot="1" noChangeAspect="1"/>
          </p:cNvPicPr>
          <p:nvPr>
            <a:wavAudioFile r:embed="rId2" name="صوت مسجّل"/>
          </p:nvPr>
        </p:nvPicPr>
        <p:blipFill>
          <a:blip r:embed="rId7" cstate="print"/>
          <a:stretch>
            <a:fillRect/>
          </a:stretch>
        </p:blipFill>
        <p:spPr>
          <a:xfrm>
            <a:off x="4357686" y="3357562"/>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74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6310" fill="hold"/>
                                        <p:tgtEl>
                                          <p:spTgt spid="10"/>
                                        </p:tgtEl>
                                      </p:cBhvr>
                                    </p:cmd>
                                  </p:childTnLst>
                                </p:cTn>
                              </p:par>
                            </p:childTnLst>
                          </p:cTn>
                        </p:par>
                      </p:childTnLst>
                    </p:cTn>
                  </p:par>
                </p:childTnLst>
              </p:cTn>
              <p:nextCondLst>
                <p:cond evt="onClick" delay="0">
                  <p:tgtEl>
                    <p:spTgt spid="10"/>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u numéro de diapositive 9"/>
          <p:cNvSpPr txBox="1">
            <a:spLocks noGrp="1"/>
          </p:cNvSpPr>
          <p:nvPr/>
        </p:nvSpPr>
        <p:spPr bwMode="auto">
          <a:xfrm>
            <a:off x="6553200" y="6356350"/>
            <a:ext cx="2133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0C59B7EB-2533-488C-B1A7-27D9E44809F3}" type="slidenum">
              <a:rPr lang="fr-FR" sz="1400">
                <a:solidFill>
                  <a:srgbClr val="898989"/>
                </a:solidFill>
              </a:rPr>
              <a:pPr algn="r" eaLnBrk="1" hangingPunct="1">
                <a:spcBef>
                  <a:spcPct val="0"/>
                </a:spcBef>
                <a:buFontTx/>
                <a:buNone/>
              </a:pPr>
              <a:t>8</a:t>
            </a:fld>
            <a:endParaRPr lang="fr-FR" sz="1400">
              <a:solidFill>
                <a:srgbClr val="898989"/>
              </a:solidFill>
            </a:endParaRPr>
          </a:p>
        </p:txBody>
      </p:sp>
      <p:sp>
        <p:nvSpPr>
          <p:cNvPr id="2" name="Rectangle 1"/>
          <p:cNvSpPr/>
          <p:nvPr/>
        </p:nvSpPr>
        <p:spPr>
          <a:xfrm>
            <a:off x="107504" y="504825"/>
            <a:ext cx="8928992" cy="988091"/>
          </a:xfrm>
          <a:prstGeom prst="rect">
            <a:avLst/>
          </a:prstGeom>
        </p:spPr>
        <p:txBody>
          <a:bodyPr wrap="square">
            <a:spAutoFit/>
          </a:bodyPr>
          <a:lstStyle/>
          <a:p>
            <a:endParaRPr lang="fr-FR" sz="1600" i="1" dirty="0" smtClean="0"/>
          </a:p>
          <a:p>
            <a:endParaRPr lang="en-US" i="1" dirty="0" smtClean="0"/>
          </a:p>
          <a:p>
            <a:pPr algn="just">
              <a:lnSpc>
                <a:spcPct val="150000"/>
              </a:lnSpc>
              <a:spcAft>
                <a:spcPts val="0"/>
              </a:spcAft>
            </a:pPr>
            <a:endParaRPr lang="fr-FR"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ogner un rectangle à un seul coin 60"/>
          <p:cNvSpPr/>
          <p:nvPr/>
        </p:nvSpPr>
        <p:spPr>
          <a:xfrm>
            <a:off x="-32" y="0"/>
            <a:ext cx="9144000" cy="504825"/>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Low">
              <a:defRPr/>
            </a:pPr>
            <a:r>
              <a:rPr lang="fr-FR" b="1" dirty="0" smtClean="0"/>
              <a:t>  </a:t>
            </a:r>
            <a:r>
              <a:rPr lang="fr-FR" b="1" dirty="0" smtClean="0">
                <a:solidFill>
                  <a:schemeClr val="tx2"/>
                </a:solidFill>
              </a:rPr>
              <a:t> CHAPITRE                                                                </a:t>
            </a:r>
            <a:r>
              <a:rPr lang="fr-FR" b="1" u="sng" dirty="0" smtClean="0"/>
              <a:t>Le déversement </a:t>
            </a:r>
            <a:endParaRPr lang="ar-SA" dirty="0" smtClean="0"/>
          </a:p>
          <a:p>
            <a:pPr algn="justLow">
              <a:defRPr/>
            </a:pPr>
            <a:endParaRPr lang="fr-FR" dirty="0">
              <a:solidFill>
                <a:schemeClr val="tx2"/>
              </a:solidFill>
              <a:latin typeface="Arial" pitchFamily="34" charset="0"/>
            </a:endParaRPr>
          </a:p>
        </p:txBody>
      </p:sp>
      <p:sp>
        <p:nvSpPr>
          <p:cNvPr id="6" name="مربع نص 5"/>
          <p:cNvSpPr txBox="1"/>
          <p:nvPr/>
        </p:nvSpPr>
        <p:spPr>
          <a:xfrm>
            <a:off x="357158" y="714356"/>
            <a:ext cx="8429684" cy="5078313"/>
          </a:xfrm>
          <a:prstGeom prst="rect">
            <a:avLst/>
          </a:prstGeom>
          <a:noFill/>
        </p:spPr>
        <p:txBody>
          <a:bodyPr wrap="square" rtlCol="1">
            <a:spAutoFit/>
          </a:bodyPr>
          <a:lstStyle/>
          <a:p>
            <a:pPr lvl="0"/>
            <a:r>
              <a:rPr lang="fr-FR" b="1" dirty="0" smtClean="0"/>
              <a:t>Le facteur k concerne la rotation d’extrémité ans le plan de chargement. Il est analogue au rapport longueur de flambement sur longueur réelle d’un élément comprimé.</a:t>
            </a:r>
            <a:endParaRPr lang="en-US" sz="1200" b="1" dirty="0" smtClean="0"/>
          </a:p>
          <a:p>
            <a:r>
              <a:rPr lang="fr-FR" b="1" dirty="0" smtClean="0"/>
              <a:t> </a:t>
            </a:r>
            <a:endParaRPr lang="en-US" sz="1200" b="1" dirty="0" smtClean="0"/>
          </a:p>
          <a:p>
            <a:r>
              <a:rPr lang="fr-FR" b="1" dirty="0" smtClean="0"/>
              <a:t> </a:t>
            </a:r>
            <a:endParaRPr lang="en-US" sz="1200" b="1" dirty="0" smtClean="0"/>
          </a:p>
          <a:p>
            <a:endParaRPr lang="fr-FR" b="1" i="1" dirty="0" smtClean="0"/>
          </a:p>
          <a:p>
            <a:endParaRPr lang="fr-FR" b="1" i="1" dirty="0" smtClean="0"/>
          </a:p>
          <a:p>
            <a:endParaRPr lang="fr-FR" b="1" i="1" dirty="0" smtClean="0"/>
          </a:p>
          <a:p>
            <a:endParaRPr lang="fr-FR" b="1" i="1" dirty="0" smtClean="0"/>
          </a:p>
          <a:p>
            <a:endParaRPr lang="fr-FR" b="1" i="1" dirty="0" smtClean="0"/>
          </a:p>
          <a:p>
            <a:r>
              <a:rPr lang="fr-FR" b="1" i="1" dirty="0" err="1" smtClean="0"/>
              <a:t>k</a:t>
            </a:r>
            <a:r>
              <a:rPr lang="fr-FR" b="1" i="1" baseline="-25000" dirty="0" err="1" smtClean="0"/>
              <a:t>w</a:t>
            </a:r>
            <a:r>
              <a:rPr lang="fr-FR" b="1" i="1" baseline="-25000" dirty="0" smtClean="0"/>
              <a:t> </a:t>
            </a:r>
            <a:r>
              <a:rPr lang="fr-FR" b="1" i="1" dirty="0" smtClean="0"/>
              <a:t>:  </a:t>
            </a:r>
            <a:r>
              <a:rPr lang="fr-FR" b="1" dirty="0" smtClean="0"/>
              <a:t>Concerne  le  gauchissement</a:t>
            </a:r>
            <a:r>
              <a:rPr lang="fr-FR" b="1" i="1" dirty="0" smtClean="0"/>
              <a:t>  </a:t>
            </a:r>
            <a:r>
              <a:rPr lang="fr-FR" b="1" dirty="0" smtClean="0"/>
              <a:t>d’extrémité.  Sauf  dispositions particulières prises pour empêcher tout mouvement aux extrémités, on prendra </a:t>
            </a:r>
            <a:r>
              <a:rPr lang="fr-FR" b="1" i="1" dirty="0" err="1" smtClean="0"/>
              <a:t>k</a:t>
            </a:r>
            <a:r>
              <a:rPr lang="fr-FR" b="1" i="1" baseline="-25000" dirty="0" err="1" smtClean="0"/>
              <a:t>w</a:t>
            </a:r>
            <a:r>
              <a:rPr lang="fr-FR" b="1" dirty="0" smtClean="0"/>
              <a:t> = 1.</a:t>
            </a:r>
            <a:endParaRPr lang="en-US" sz="1200" b="1" dirty="0" smtClean="0"/>
          </a:p>
          <a:p>
            <a:pPr lvl="1"/>
            <a:r>
              <a:rPr lang="fr-FR" b="1" dirty="0" smtClean="0"/>
              <a:t>Pour le cas d’une poutre bi-encastrée, le gauchissement est en partie empêché par la plaque de tête. On pourrait prendre </a:t>
            </a:r>
            <a:r>
              <a:rPr lang="fr-FR" b="1" i="1" dirty="0" err="1" smtClean="0"/>
              <a:t>k</a:t>
            </a:r>
            <a:r>
              <a:rPr lang="fr-FR" b="1" i="1" baseline="-25000" dirty="0" err="1" smtClean="0"/>
              <a:t>w</a:t>
            </a:r>
            <a:r>
              <a:rPr lang="fr-FR" b="1" dirty="0" smtClean="0"/>
              <a:t> = 0,7.</a:t>
            </a:r>
            <a:endParaRPr lang="en-US" sz="1200" b="1" dirty="0" smtClean="0"/>
          </a:p>
          <a:p>
            <a:pPr lvl="1"/>
            <a:r>
              <a:rPr lang="fr-FR" b="1" dirty="0" smtClean="0"/>
              <a:t>Une meilleure solution serait d’empêcher le déversement en plaçant des raidisseurs sur l’âme du poteau. on pourrait admettre dans ce cas </a:t>
            </a:r>
            <a:r>
              <a:rPr lang="fr-FR" b="1" i="1" dirty="0" err="1" smtClean="0"/>
              <a:t>k</a:t>
            </a:r>
            <a:r>
              <a:rPr lang="fr-FR" b="1" i="1" baseline="-25000" dirty="0" err="1" smtClean="0"/>
              <a:t>w</a:t>
            </a:r>
            <a:r>
              <a:rPr lang="fr-FR" b="1" i="1" dirty="0" smtClean="0"/>
              <a:t> </a:t>
            </a:r>
            <a:r>
              <a:rPr lang="fr-FR" b="1" dirty="0" smtClean="0"/>
              <a:t>= 0,5.</a:t>
            </a:r>
            <a:endParaRPr lang="en-US" sz="1200" b="1" dirty="0"/>
          </a:p>
        </p:txBody>
      </p:sp>
      <p:pic>
        <p:nvPicPr>
          <p:cNvPr id="7" name="Image 2"/>
          <p:cNvPicPr/>
          <p:nvPr/>
        </p:nvPicPr>
        <p:blipFill>
          <a:blip r:embed="rId4" cstate="print"/>
          <a:srcRect/>
          <a:stretch>
            <a:fillRect/>
          </a:stretch>
        </p:blipFill>
        <p:spPr bwMode="auto">
          <a:xfrm>
            <a:off x="928662" y="1714488"/>
            <a:ext cx="6536735" cy="1655805"/>
          </a:xfrm>
          <a:prstGeom prst="rect">
            <a:avLst/>
          </a:prstGeom>
          <a:noFill/>
          <a:ln w="9525">
            <a:noFill/>
            <a:miter lim="800000"/>
            <a:headEnd/>
            <a:tailEnd/>
          </a:ln>
        </p:spPr>
      </p:pic>
      <p:pic>
        <p:nvPicPr>
          <p:cNvPr id="8" name="Image 3"/>
          <p:cNvPicPr/>
          <p:nvPr/>
        </p:nvPicPr>
        <p:blipFill>
          <a:blip r:embed="rId5" cstate="print"/>
          <a:srcRect/>
          <a:stretch>
            <a:fillRect/>
          </a:stretch>
        </p:blipFill>
        <p:spPr bwMode="auto">
          <a:xfrm>
            <a:off x="3786182" y="5643578"/>
            <a:ext cx="1779270" cy="980440"/>
          </a:xfrm>
          <a:prstGeom prst="rect">
            <a:avLst/>
          </a:prstGeom>
          <a:noFill/>
          <a:ln w="9525">
            <a:noFill/>
            <a:miter lim="800000"/>
            <a:headEnd/>
            <a:tailEnd/>
          </a:ln>
        </p:spPr>
      </p:pic>
      <p:pic>
        <p:nvPicPr>
          <p:cNvPr id="9" name="صوت مسجّل">
            <a:hlinkClick r:id="" action="ppaction://media"/>
          </p:cNvPr>
          <p:cNvPicPr>
            <a:picLocks noRot="1" noChangeAspect="1"/>
          </p:cNvPicPr>
          <p:nvPr>
            <a:wavAudioFile r:embed="rId1" name="صوت مسجّل"/>
          </p:nvPr>
        </p:nvPicPr>
        <p:blipFill>
          <a:blip r:embed="rId6" cstate="print"/>
          <a:stretch>
            <a:fillRect/>
          </a:stretch>
        </p:blipFill>
        <p:spPr>
          <a:xfrm>
            <a:off x="7858148" y="2428868"/>
            <a:ext cx="938218" cy="85725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517"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u numéro de diapositive 9"/>
          <p:cNvSpPr txBox="1">
            <a:spLocks noGrp="1"/>
          </p:cNvSpPr>
          <p:nvPr/>
        </p:nvSpPr>
        <p:spPr bwMode="auto">
          <a:xfrm>
            <a:off x="6553200" y="6356350"/>
            <a:ext cx="2133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0C59B7EB-2533-488C-B1A7-27D9E44809F3}" type="slidenum">
              <a:rPr lang="fr-FR" sz="1400">
                <a:solidFill>
                  <a:srgbClr val="898989"/>
                </a:solidFill>
              </a:rPr>
              <a:pPr algn="r" eaLnBrk="1" hangingPunct="1">
                <a:spcBef>
                  <a:spcPct val="0"/>
                </a:spcBef>
                <a:buFontTx/>
                <a:buNone/>
              </a:pPr>
              <a:t>9</a:t>
            </a:fld>
            <a:endParaRPr lang="fr-FR" sz="1400">
              <a:solidFill>
                <a:srgbClr val="898989"/>
              </a:solidFill>
            </a:endParaRPr>
          </a:p>
        </p:txBody>
      </p:sp>
      <p:sp>
        <p:nvSpPr>
          <p:cNvPr id="2" name="Rectangle 1"/>
          <p:cNvSpPr/>
          <p:nvPr/>
        </p:nvSpPr>
        <p:spPr>
          <a:xfrm>
            <a:off x="107504" y="504825"/>
            <a:ext cx="8928992" cy="988091"/>
          </a:xfrm>
          <a:prstGeom prst="rect">
            <a:avLst/>
          </a:prstGeom>
        </p:spPr>
        <p:txBody>
          <a:bodyPr wrap="square">
            <a:spAutoFit/>
          </a:bodyPr>
          <a:lstStyle/>
          <a:p>
            <a:endParaRPr lang="fr-FR" sz="1600" i="1" dirty="0" smtClean="0"/>
          </a:p>
          <a:p>
            <a:endParaRPr lang="en-US" i="1" dirty="0" smtClean="0"/>
          </a:p>
          <a:p>
            <a:pPr algn="just">
              <a:lnSpc>
                <a:spcPct val="150000"/>
              </a:lnSpc>
              <a:spcAft>
                <a:spcPts val="0"/>
              </a:spcAft>
            </a:pPr>
            <a:endParaRPr lang="fr-FR"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ogner un rectangle à un seul coin 60"/>
          <p:cNvSpPr/>
          <p:nvPr/>
        </p:nvSpPr>
        <p:spPr>
          <a:xfrm>
            <a:off x="-32" y="0"/>
            <a:ext cx="9144000" cy="504825"/>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fr-FR" b="1" dirty="0" smtClean="0"/>
              <a:t>  </a:t>
            </a:r>
            <a:r>
              <a:rPr lang="fr-FR" b="1" dirty="0" smtClean="0">
                <a:solidFill>
                  <a:schemeClr val="tx2"/>
                </a:solidFill>
              </a:rPr>
              <a:t> CHAPITRE                                                            </a:t>
            </a:r>
            <a:r>
              <a:rPr lang="fr-FR" b="1" u="sng" dirty="0" smtClean="0"/>
              <a:t>Le déversement </a:t>
            </a:r>
            <a:endParaRPr lang="ar-SA" dirty="0"/>
          </a:p>
        </p:txBody>
      </p:sp>
      <p:sp>
        <p:nvSpPr>
          <p:cNvPr id="6" name="مربع نص 5"/>
          <p:cNvSpPr txBox="1"/>
          <p:nvPr/>
        </p:nvSpPr>
        <p:spPr>
          <a:xfrm>
            <a:off x="214282" y="714357"/>
            <a:ext cx="8358246" cy="2031325"/>
          </a:xfrm>
          <a:prstGeom prst="rect">
            <a:avLst/>
          </a:prstGeom>
          <a:noFill/>
        </p:spPr>
        <p:txBody>
          <a:bodyPr wrap="square" rtlCol="1">
            <a:spAutoFit/>
          </a:bodyPr>
          <a:lstStyle/>
          <a:p>
            <a:pPr lvl="0"/>
            <a:r>
              <a:rPr lang="fr-FR" b="1" i="1" dirty="0" smtClean="0"/>
              <a:t>I</a:t>
            </a:r>
            <a:r>
              <a:rPr lang="fr-FR" b="1" i="1" baseline="-25000" dirty="0" smtClean="0"/>
              <a:t>t</a:t>
            </a:r>
            <a:r>
              <a:rPr lang="fr-FR" b="1" i="1" dirty="0" smtClean="0"/>
              <a:t> </a:t>
            </a:r>
            <a:r>
              <a:rPr lang="fr-FR" b="1" dirty="0" smtClean="0"/>
              <a:t>est le moment</a:t>
            </a:r>
            <a:r>
              <a:rPr lang="fr-FR" b="1" i="1" dirty="0" smtClean="0"/>
              <a:t> </a:t>
            </a:r>
            <a:r>
              <a:rPr lang="fr-FR" b="1" dirty="0" smtClean="0"/>
              <a:t>d’inertie</a:t>
            </a:r>
            <a:r>
              <a:rPr lang="fr-FR" b="1" i="1" dirty="0" smtClean="0"/>
              <a:t> </a:t>
            </a:r>
            <a:r>
              <a:rPr lang="fr-FR" b="1" dirty="0" smtClean="0"/>
              <a:t>de torsion</a:t>
            </a:r>
            <a:endParaRPr lang="en-US" b="1" dirty="0" smtClean="0"/>
          </a:p>
          <a:p>
            <a:r>
              <a:rPr lang="fr-FR" b="1" dirty="0" smtClean="0"/>
              <a:t> </a:t>
            </a:r>
            <a:r>
              <a:rPr lang="fr-FR" b="1" i="1" dirty="0" err="1" smtClean="0"/>
              <a:t>I</a:t>
            </a:r>
            <a:r>
              <a:rPr lang="fr-FR" b="1" i="1" baseline="-25000" dirty="0" err="1" smtClean="0"/>
              <a:t>z</a:t>
            </a:r>
            <a:r>
              <a:rPr lang="fr-FR" b="1" i="1" dirty="0" smtClean="0"/>
              <a:t> </a:t>
            </a:r>
            <a:r>
              <a:rPr lang="fr-FR" b="1" dirty="0" smtClean="0"/>
              <a:t>est le moment</a:t>
            </a:r>
            <a:r>
              <a:rPr lang="fr-FR" b="1" i="1" dirty="0" smtClean="0"/>
              <a:t> </a:t>
            </a:r>
            <a:r>
              <a:rPr lang="fr-FR" b="1" dirty="0" smtClean="0"/>
              <a:t>d’inertie</a:t>
            </a:r>
            <a:r>
              <a:rPr lang="fr-FR" b="1" i="1" dirty="0" smtClean="0"/>
              <a:t> </a:t>
            </a:r>
            <a:r>
              <a:rPr lang="fr-FR" b="1" dirty="0" smtClean="0"/>
              <a:t>de flexion suivant</a:t>
            </a:r>
            <a:r>
              <a:rPr lang="fr-FR" b="1" i="1" dirty="0" smtClean="0"/>
              <a:t> </a:t>
            </a:r>
            <a:r>
              <a:rPr lang="fr-FR" b="1" dirty="0" smtClean="0"/>
              <a:t>l’axe</a:t>
            </a:r>
            <a:r>
              <a:rPr lang="fr-FR" b="1" i="1" dirty="0" smtClean="0"/>
              <a:t> </a:t>
            </a:r>
            <a:r>
              <a:rPr lang="fr-FR" b="1" dirty="0" smtClean="0"/>
              <a:t>de faible inertie</a:t>
            </a:r>
            <a:endParaRPr lang="en-US" b="1" dirty="0" smtClean="0"/>
          </a:p>
          <a:p>
            <a:r>
              <a:rPr lang="fr-FR" b="1" dirty="0" smtClean="0"/>
              <a:t> </a:t>
            </a:r>
            <a:r>
              <a:rPr lang="fr-FR" b="1" i="1" dirty="0" smtClean="0"/>
              <a:t>L </a:t>
            </a:r>
            <a:r>
              <a:rPr lang="fr-FR" b="1" dirty="0" smtClean="0"/>
              <a:t>est la longueur de la poutre entre points latéralement maintenus</a:t>
            </a:r>
            <a:endParaRPr lang="en-US" b="1" dirty="0" smtClean="0"/>
          </a:p>
          <a:p>
            <a:r>
              <a:rPr lang="fr-FR" b="1" dirty="0" smtClean="0"/>
              <a:t> </a:t>
            </a:r>
            <a:r>
              <a:rPr lang="fr-FR" b="1" i="1" dirty="0" err="1" smtClean="0"/>
              <a:t>I</a:t>
            </a:r>
            <a:r>
              <a:rPr lang="fr-FR" b="1" i="1" baseline="-25000" dirty="0" err="1" smtClean="0"/>
              <a:t>w</a:t>
            </a:r>
            <a:r>
              <a:rPr lang="fr-FR" b="1" i="1" dirty="0" smtClean="0"/>
              <a:t> </a:t>
            </a:r>
            <a:r>
              <a:rPr lang="fr-FR" b="1" dirty="0" smtClean="0"/>
              <a:t>est le moment</a:t>
            </a:r>
            <a:r>
              <a:rPr lang="fr-FR" b="1" i="1" dirty="0" smtClean="0"/>
              <a:t> </a:t>
            </a:r>
            <a:r>
              <a:rPr lang="fr-FR" b="1" dirty="0" smtClean="0"/>
              <a:t>d’inertie</a:t>
            </a:r>
            <a:r>
              <a:rPr lang="fr-FR" b="1" i="1" dirty="0" smtClean="0"/>
              <a:t> </a:t>
            </a:r>
            <a:r>
              <a:rPr lang="fr-FR" b="1" dirty="0" smtClean="0"/>
              <a:t>de gauchissement.</a:t>
            </a:r>
            <a:endParaRPr lang="en-US" b="1" dirty="0" smtClean="0"/>
          </a:p>
          <a:p>
            <a:pPr lvl="0"/>
            <a:r>
              <a:rPr lang="fr-FR" b="1" dirty="0" smtClean="0"/>
              <a:t>Dans l’évaluation de </a:t>
            </a:r>
            <a:r>
              <a:rPr lang="fr-FR" b="1" i="1" dirty="0" err="1" smtClean="0"/>
              <a:t>z</a:t>
            </a:r>
            <a:r>
              <a:rPr lang="fr-FR" b="1" i="1" baseline="-25000" dirty="0" err="1" smtClean="0"/>
              <a:t>j</a:t>
            </a:r>
            <a:r>
              <a:rPr lang="fr-FR" b="1" dirty="0" smtClean="0"/>
              <a:t> :</a:t>
            </a:r>
            <a:endParaRPr lang="en-US" b="1" dirty="0" smtClean="0"/>
          </a:p>
          <a:p>
            <a:r>
              <a:rPr lang="fr-FR" b="1" i="1" dirty="0" smtClean="0"/>
              <a:t>z </a:t>
            </a:r>
            <a:r>
              <a:rPr lang="fr-FR" b="1" dirty="0" smtClean="0"/>
              <a:t>est négatif pour la semelle comprimée;</a:t>
            </a:r>
            <a:endParaRPr lang="en-US" b="1" dirty="0" smtClean="0"/>
          </a:p>
          <a:p>
            <a:endParaRPr lang="ar-SA" b="1" dirty="0"/>
          </a:p>
        </p:txBody>
      </p:sp>
      <p:sp>
        <p:nvSpPr>
          <p:cNvPr id="7" name="مربع نص 6"/>
          <p:cNvSpPr txBox="1"/>
          <p:nvPr/>
        </p:nvSpPr>
        <p:spPr>
          <a:xfrm>
            <a:off x="214282" y="2571744"/>
            <a:ext cx="8358246" cy="1477328"/>
          </a:xfrm>
          <a:prstGeom prst="rect">
            <a:avLst/>
          </a:prstGeom>
          <a:noFill/>
        </p:spPr>
        <p:txBody>
          <a:bodyPr wrap="square" rtlCol="1">
            <a:spAutoFit/>
          </a:bodyPr>
          <a:lstStyle/>
          <a:p>
            <a:r>
              <a:rPr lang="fr-FR" b="1" i="1" dirty="0" err="1" smtClean="0"/>
              <a:t>z</a:t>
            </a:r>
            <a:r>
              <a:rPr lang="fr-FR" b="1" i="1" baseline="-25000" dirty="0" err="1" smtClean="0"/>
              <a:t>j</a:t>
            </a:r>
            <a:r>
              <a:rPr lang="fr-FR" b="1" i="1" dirty="0" smtClean="0"/>
              <a:t> </a:t>
            </a:r>
            <a:r>
              <a:rPr lang="fr-FR" b="1" dirty="0" smtClean="0"/>
              <a:t>= 0 pour tout profil à semelles égales y compris les profils</a:t>
            </a:r>
            <a:r>
              <a:rPr lang="fr-FR" b="1" i="1" dirty="0" smtClean="0"/>
              <a:t> </a:t>
            </a:r>
            <a:r>
              <a:rPr lang="fr-FR" b="1" dirty="0" smtClean="0"/>
              <a:t>en U ou en Z.</a:t>
            </a:r>
            <a:endParaRPr lang="en-US" b="1" dirty="0" smtClean="0"/>
          </a:p>
          <a:p>
            <a:pPr lvl="0"/>
            <a:r>
              <a:rPr lang="fr-FR" b="1" dirty="0" smtClean="0"/>
              <a:t>Dans le cas général, </a:t>
            </a:r>
            <a:r>
              <a:rPr lang="fr-FR" b="1" i="1" dirty="0" err="1" smtClean="0"/>
              <a:t>z</a:t>
            </a:r>
            <a:r>
              <a:rPr lang="fr-FR" b="1" i="1" baseline="-25000" dirty="0" err="1" smtClean="0"/>
              <a:t>g</a:t>
            </a:r>
            <a:r>
              <a:rPr lang="fr-FR" b="1" dirty="0" smtClean="0"/>
              <a:t> est négatif pour les charges agissant en direction du centre de cisaillement depuis leur point d’application.</a:t>
            </a:r>
            <a:endParaRPr lang="en-US" b="1" dirty="0" smtClean="0"/>
          </a:p>
          <a:p>
            <a:pPr lvl="0"/>
            <a:r>
              <a:rPr lang="fr-FR" b="1" dirty="0" smtClean="0"/>
              <a:t>Si la charge est empêchée de se déplacer latéralement avec la poutre, alors </a:t>
            </a:r>
            <a:r>
              <a:rPr lang="fr-FR" b="1" i="1" dirty="0" err="1" smtClean="0"/>
              <a:t>z</a:t>
            </a:r>
            <a:r>
              <a:rPr lang="fr-FR" b="1" i="1" baseline="-25000" dirty="0" err="1" smtClean="0"/>
              <a:t>g</a:t>
            </a:r>
            <a:r>
              <a:rPr lang="fr-FR" b="1" dirty="0" smtClean="0"/>
              <a:t> = 0.</a:t>
            </a:r>
            <a:endParaRPr lang="en-US" b="1" dirty="0"/>
          </a:p>
        </p:txBody>
      </p:sp>
      <p:sp>
        <p:nvSpPr>
          <p:cNvPr id="8" name="مربع نص 7"/>
          <p:cNvSpPr txBox="1"/>
          <p:nvPr/>
        </p:nvSpPr>
        <p:spPr>
          <a:xfrm>
            <a:off x="214282" y="4214818"/>
            <a:ext cx="8143932" cy="923330"/>
          </a:xfrm>
          <a:prstGeom prst="rect">
            <a:avLst/>
          </a:prstGeom>
          <a:noFill/>
        </p:spPr>
        <p:txBody>
          <a:bodyPr wrap="square" rtlCol="1">
            <a:spAutoFit/>
          </a:bodyPr>
          <a:lstStyle/>
          <a:p>
            <a:pPr lvl="0"/>
            <a:r>
              <a:rPr lang="fr-FR" b="1" i="1" dirty="0" smtClean="0"/>
              <a:t>C</a:t>
            </a:r>
            <a:r>
              <a:rPr lang="fr-FR" b="1" i="1" baseline="-25000" dirty="0" smtClean="0"/>
              <a:t>1</a:t>
            </a:r>
            <a:r>
              <a:rPr lang="fr-FR" b="1" i="1" dirty="0" smtClean="0"/>
              <a:t>, C</a:t>
            </a:r>
            <a:r>
              <a:rPr lang="fr-FR" b="1" i="1" baseline="-25000" dirty="0" smtClean="0"/>
              <a:t>2</a:t>
            </a:r>
            <a:r>
              <a:rPr lang="fr-FR" b="1" i="1" dirty="0" smtClean="0"/>
              <a:t> </a:t>
            </a:r>
            <a:r>
              <a:rPr lang="fr-FR" b="1" dirty="0" smtClean="0"/>
              <a:t>et</a:t>
            </a:r>
            <a:r>
              <a:rPr lang="fr-FR" b="1" i="1" dirty="0" smtClean="0"/>
              <a:t> C</a:t>
            </a:r>
            <a:r>
              <a:rPr lang="fr-FR" b="1" i="1" baseline="-25000" dirty="0" smtClean="0"/>
              <a:t>3 </a:t>
            </a:r>
            <a:r>
              <a:rPr lang="fr-FR" b="1" i="1" dirty="0" smtClean="0"/>
              <a:t>: Facteurs dépendant des conditions de charge et d’encastrement  </a:t>
            </a:r>
            <a:r>
              <a:rPr lang="fr-FR" b="1" dirty="0" smtClean="0"/>
              <a:t>sont donnés par les tableaux suivants :</a:t>
            </a:r>
            <a:endParaRPr lang="en-US" b="1" dirty="0" smtClean="0"/>
          </a:p>
          <a:p>
            <a:endParaRPr lang="ar-SA" dirty="0"/>
          </a:p>
        </p:txBody>
      </p:sp>
      <p:pic>
        <p:nvPicPr>
          <p:cNvPr id="9" name="صوت مسجّل">
            <a:hlinkClick r:id="" action="ppaction://media"/>
          </p:cNvPr>
          <p:cNvPicPr>
            <a:picLocks noRot="1" noChangeAspect="1"/>
          </p:cNvPicPr>
          <p:nvPr>
            <a:wavAudioFile r:embed="rId1" name="صوت مسجّل"/>
          </p:nvPr>
        </p:nvPicPr>
        <p:blipFill>
          <a:blip r:embed="rId4" cstate="print"/>
          <a:stretch>
            <a:fillRect/>
          </a:stretch>
        </p:blipFill>
        <p:spPr>
          <a:xfrm>
            <a:off x="7500958" y="1571612"/>
            <a:ext cx="876304" cy="78581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676"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27814</TotalTime>
  <Words>3517</Words>
  <Application>Microsoft Office PowerPoint</Application>
  <PresentationFormat>Affichage à l'écran (4:3)</PresentationFormat>
  <Paragraphs>180</Paragraphs>
  <Slides>13</Slides>
  <Notes>13</Notes>
  <HiddenSlides>0</HiddenSlides>
  <MMClips>12</MMClips>
  <ScaleCrop>false</ScaleCrop>
  <HeadingPairs>
    <vt:vector size="4" baseType="variant">
      <vt:variant>
        <vt:lpstr>Thème</vt:lpstr>
      </vt:variant>
      <vt:variant>
        <vt:i4>1</vt:i4>
      </vt:variant>
      <vt:variant>
        <vt:lpstr>Titres des diapositives</vt:lpstr>
      </vt:variant>
      <vt:variant>
        <vt:i4>13</vt:i4>
      </vt:variant>
    </vt:vector>
  </HeadingPairs>
  <TitlesOfParts>
    <vt:vector size="14" baseType="lpstr">
      <vt:lpstr>Facette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Paul</dc:creator>
  <cp:lastModifiedBy>r2018</cp:lastModifiedBy>
  <cp:revision>361</cp:revision>
  <dcterms:created xsi:type="dcterms:W3CDTF">2013-08-19T06:57:44Z</dcterms:created>
  <dcterms:modified xsi:type="dcterms:W3CDTF">2021-05-07T21:15:40Z</dcterms:modified>
</cp:coreProperties>
</file>