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9331A-4420-4E6B-9C83-13B5DFCE2B56}" type="datetimeFigureOut">
              <a:rPr lang="fr-FR" smtClean="0"/>
              <a:t>03/01/2022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6A1FE-E70B-4116-AF50-21043FD4D3A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6A1FE-E70B-4116-AF50-21043FD4D3AD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03/01/2022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ar-DZ" sz="2200" dirty="0" smtClean="0"/>
              <a:t>الجمهورية الجزائرية الديمقراطية الشعبية</a:t>
            </a:r>
            <a:br>
              <a:rPr lang="ar-DZ" sz="2200" dirty="0" smtClean="0"/>
            </a:br>
            <a:r>
              <a:rPr lang="ar-DZ" sz="2200" dirty="0" smtClean="0"/>
              <a:t>وزارة التعليم العالي و البحث العلمي </a:t>
            </a:r>
            <a:br>
              <a:rPr lang="ar-DZ" sz="2200" dirty="0" smtClean="0"/>
            </a:br>
            <a:r>
              <a:rPr lang="ar-DZ" sz="2200" dirty="0" smtClean="0"/>
              <a:t>جامعة محمد </a:t>
            </a:r>
            <a:r>
              <a:rPr lang="ar-DZ" sz="2200" dirty="0" err="1" smtClean="0"/>
              <a:t>خيضر</a:t>
            </a:r>
            <a:r>
              <a:rPr lang="ar-DZ" sz="2200" dirty="0" smtClean="0"/>
              <a:t> بسكرة </a:t>
            </a:r>
            <a:br>
              <a:rPr lang="ar-DZ" sz="2200" dirty="0" smtClean="0"/>
            </a:br>
            <a:r>
              <a:rPr lang="ar-DZ" sz="2200" dirty="0" smtClean="0"/>
              <a:t>كلية العلوم الاقتصادية و التجارية و علوم التسيير</a:t>
            </a:r>
            <a:br>
              <a:rPr lang="ar-DZ" sz="2200" dirty="0" smtClean="0"/>
            </a:br>
            <a:r>
              <a:rPr lang="ar-DZ" sz="2200" dirty="0" smtClean="0"/>
              <a:t>تخصص ادارة موارد بشرية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323528" y="4581128"/>
            <a:ext cx="4040188" cy="576064"/>
          </a:xfrm>
        </p:spPr>
        <p:txBody>
          <a:bodyPr/>
          <a:lstStyle/>
          <a:p>
            <a:pPr algn="r" rtl="1"/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تحت اشراف </a:t>
            </a:r>
            <a:r>
              <a:rPr lang="fr-F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" y="5301208"/>
            <a:ext cx="4040188" cy="824954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788024" y="4581128"/>
            <a:ext cx="4041775" cy="576064"/>
          </a:xfrm>
        </p:spPr>
        <p:txBody>
          <a:bodyPr/>
          <a:lstStyle/>
          <a:p>
            <a:pPr algn="r" rtl="1"/>
            <a:r>
              <a:rPr lang="ar-D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اعداد </a:t>
            </a:r>
            <a:r>
              <a:rPr lang="fr-F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932040" y="5229201"/>
            <a:ext cx="3960440" cy="936104"/>
          </a:xfrm>
        </p:spPr>
        <p:txBody>
          <a:bodyPr>
            <a:normAutofit/>
          </a:bodyPr>
          <a:lstStyle/>
          <a:p>
            <a:pPr algn="r" rtl="1"/>
            <a:r>
              <a:rPr lang="ar-DZ" dirty="0" err="1" smtClean="0"/>
              <a:t>مزغيش</a:t>
            </a:r>
            <a:r>
              <a:rPr lang="ar-DZ" dirty="0" smtClean="0"/>
              <a:t> لجين </a:t>
            </a:r>
          </a:p>
          <a:p>
            <a:pPr algn="r" rtl="1"/>
            <a:r>
              <a:rPr lang="ar-DZ" dirty="0" smtClean="0"/>
              <a:t>بن </a:t>
            </a:r>
            <a:r>
              <a:rPr lang="ar-DZ" dirty="0" err="1" smtClean="0"/>
              <a:t>علجية</a:t>
            </a:r>
            <a:r>
              <a:rPr lang="ar-DZ" dirty="0" smtClean="0"/>
              <a:t> رقية </a:t>
            </a:r>
            <a:endParaRPr lang="fr-FR" dirty="0"/>
          </a:p>
        </p:txBody>
      </p:sp>
      <p:sp>
        <p:nvSpPr>
          <p:cNvPr id="9" name="Ruban vers le haut 8"/>
          <p:cNvSpPr/>
          <p:nvPr/>
        </p:nvSpPr>
        <p:spPr>
          <a:xfrm>
            <a:off x="0" y="2276872"/>
            <a:ext cx="9144000" cy="1872208"/>
          </a:xfrm>
          <a:prstGeom prst="ribbon2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dirty="0" smtClean="0"/>
              <a:t>التفاوض و ادارة النزاعات 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rtl="1"/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اشهر اساليب التفاوض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/>
          <a:lstStyle/>
          <a:p>
            <a:pPr algn="ctr" rtl="1"/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الأسلوب الأول: </a:t>
            </a:r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المساومة</a:t>
            </a:r>
          </a:p>
          <a:p>
            <a:pPr algn="r" rtl="1"/>
            <a:r>
              <a:rPr lang="ar-DZ" dirty="0" smtClean="0"/>
              <a:t>يقوم هذا الأسلوب </a:t>
            </a:r>
            <a:r>
              <a:rPr lang="ar-DZ" dirty="0" smtClean="0"/>
              <a:t>على تقديم كل طرف بالحل الذي يراه ووضعه امام الاطراف الاخرى في صورة اتفاق جاهز للتبني و يتمسك كل طرف بالحل الذي تقدم </a:t>
            </a:r>
            <a:r>
              <a:rPr lang="ar-DZ" dirty="0" err="1" smtClean="0"/>
              <a:t>به</a:t>
            </a:r>
            <a:r>
              <a:rPr lang="ar-DZ" dirty="0" smtClean="0"/>
              <a:t> و يتنازل عنه ليقدم حلا اخر فقط ان استدعى الامر 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التفاوض التعاوني </a:t>
            </a:r>
            <a:endParaRPr lang="fr-FR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التفاوض التعاوني </a:t>
            </a:r>
            <a:r>
              <a:rPr lang="ar-DZ" dirty="0" smtClean="0"/>
              <a:t>هو نقيض التفاوض </a:t>
            </a:r>
            <a:r>
              <a:rPr lang="ar-DZ" dirty="0" smtClean="0"/>
              <a:t>التنافسي فيعير المفاوض </a:t>
            </a:r>
            <a:r>
              <a:rPr lang="ar-DZ" dirty="0" smtClean="0"/>
              <a:t>التعاوني أهمية قصوى على العلاقات </a:t>
            </a:r>
            <a:r>
              <a:rPr lang="ar-DZ" dirty="0" err="1" smtClean="0"/>
              <a:t>الشخصية </a:t>
            </a:r>
            <a:r>
              <a:rPr lang="ar-DZ" dirty="0" smtClean="0"/>
              <a:t>، </a:t>
            </a:r>
            <a:r>
              <a:rPr lang="ar-DZ" dirty="0" smtClean="0"/>
              <a:t>يسعى جاهدا </a:t>
            </a:r>
            <a:r>
              <a:rPr lang="ar-DZ" dirty="0" smtClean="0"/>
              <a:t>لإيجاد أرضية </a:t>
            </a:r>
            <a:r>
              <a:rPr lang="ar-DZ" dirty="0" smtClean="0"/>
              <a:t>مشتركة، </a:t>
            </a:r>
            <a:r>
              <a:rPr lang="ar-DZ" dirty="0" smtClean="0"/>
              <a:t>ونحو المصالح </a:t>
            </a:r>
            <a:r>
              <a:rPr lang="ar-DZ" dirty="0" smtClean="0"/>
              <a:t>المشتركة، والتفاهم بين </a:t>
            </a:r>
            <a:r>
              <a:rPr lang="ar-DZ" dirty="0" smtClean="0"/>
              <a:t>الطرفين </a:t>
            </a:r>
            <a:r>
              <a:rPr lang="ar-DZ" dirty="0" smtClean="0"/>
              <a:t>ويعتبر هذا النمط هو </a:t>
            </a:r>
            <a:r>
              <a:rPr lang="ar-DZ" dirty="0" smtClean="0"/>
              <a:t>النمط </a:t>
            </a:r>
            <a:r>
              <a:rPr lang="ar-DZ" dirty="0" smtClean="0"/>
              <a:t>السليم والذي يستوعب الآخر</a:t>
            </a:r>
            <a:endParaRPr lang="fr-F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</a:t>
            </a: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الثالث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ماهية النزاع 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الاول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dirty="0" smtClean="0"/>
              <a:t>تعريف النزاع 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هو عجز شخص أو أكثر عن الاتفاق على أمر معين,ويمكن توصيفهً أيضا انه انعدام الاتفاق أو الإجماع على الأهداف </a:t>
            </a:r>
            <a:r>
              <a:rPr lang="ar-DZ" dirty="0" smtClean="0"/>
              <a:t>بين طرفين </a:t>
            </a:r>
            <a:r>
              <a:rPr lang="ar-DZ" dirty="0" smtClean="0"/>
              <a:t>او اكثر وتحولهم من حالة التوافق الى حالة من التصادم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 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dirty="0" smtClean="0"/>
              <a:t>انواع </a:t>
            </a:r>
            <a:r>
              <a:rPr lang="ar-DZ" dirty="0" smtClean="0"/>
              <a:t>النزاعات 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ar-DZ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النزاعات الداخلية</a:t>
            </a:r>
            <a:r>
              <a:rPr lang="fr-FR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dirty="0" smtClean="0"/>
              <a:t>هي النزاعات التي تحدث داخل الفرد و تتعلق بالقرارات التي يجب على الفرد اتخاذها بخصوص الاهداف الشخصية او استغلال الوقت او بخصوص الاخلاقيات </a:t>
            </a:r>
          </a:p>
          <a:p>
            <a:pPr algn="r" rtl="1"/>
            <a:r>
              <a:rPr lang="ar-DZ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النزاعات الشخصية </a:t>
            </a:r>
            <a:r>
              <a:rPr lang="fr-FR" dirty="0" smtClean="0"/>
              <a:t>:</a:t>
            </a:r>
            <a:r>
              <a:rPr lang="ar-DZ" dirty="0" smtClean="0"/>
              <a:t> و تكون اكثر وضوحا حيث تكون بين شخص او اكثر حيث لا يستطيعون التوصل الى اتفاق حول هدف او موضوع ما و قد </a:t>
            </a:r>
            <a:r>
              <a:rPr lang="ar-DZ" dirty="0" err="1" smtClean="0"/>
              <a:t>تاخذ</a:t>
            </a:r>
            <a:r>
              <a:rPr lang="ar-DZ" dirty="0" smtClean="0"/>
              <a:t> هذه النزاعات شكل الجدل او الخلاف في الاراء او العراك </a:t>
            </a:r>
          </a:p>
          <a:p>
            <a:pPr algn="r" rtl="1"/>
            <a:r>
              <a:rPr lang="ar-DZ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النزاعات داخل المجموعة الواحدة </a:t>
            </a:r>
            <a:r>
              <a:rPr lang="fr-FR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dirty="0" smtClean="0"/>
              <a:t> و تحدث هذه النزاعات بين الافراد الاعضاء في نفس المجموعة سواء كانت هذه المجموعة فريق او عائلة او حزب </a:t>
            </a:r>
          </a:p>
          <a:p>
            <a:pPr algn="r" rtl="1"/>
            <a:r>
              <a:rPr lang="ar-DZ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النزاعات بين المجموعات </a:t>
            </a:r>
            <a:r>
              <a:rPr lang="fr-FR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dirty="0" smtClean="0"/>
              <a:t>تحدث بين مجموعات مختلفة بغض النظر عن حجم هذه المجموعات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rtl="1"/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 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اساليب النزاع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92500" lnSpcReduction="20000"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التنافس</a:t>
            </a: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dirty="0" smtClean="0"/>
              <a:t>سلوك التنافس هو التوجه نحو تحقيق أقصى فائدة لطرف النـزاع على حساب </a:t>
            </a:r>
            <a:r>
              <a:rPr lang="ar-DZ" dirty="0" smtClean="0"/>
              <a:t>سائر </a:t>
            </a:r>
            <a:r>
              <a:rPr lang="ar-DZ" dirty="0" err="1" smtClean="0"/>
              <a:t>الأطراف .</a:t>
            </a:r>
            <a:r>
              <a:rPr lang="ar-DZ" dirty="0" smtClean="0"/>
              <a:t> </a:t>
            </a:r>
            <a:r>
              <a:rPr lang="ar-DZ" dirty="0" smtClean="0"/>
              <a:t>هذا السلوك يعتمد على فردية التصرف،واعتبار المصلحة الذاتية أهم من </a:t>
            </a:r>
            <a:r>
              <a:rPr lang="ar-DZ" dirty="0" smtClean="0"/>
              <a:t>مصلحة </a:t>
            </a:r>
            <a:r>
              <a:rPr lang="ar-DZ" dirty="0" err="1" smtClean="0"/>
              <a:t>الآخرين 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المسايرة</a:t>
            </a: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dirty="0" smtClean="0"/>
              <a:t>سلوك المسايرة هو التوجه نحو تفضيل مصلحة الآخرين قبل مصلحة </a:t>
            </a:r>
            <a:r>
              <a:rPr lang="ar-DZ" dirty="0" smtClean="0"/>
              <a:t>طرف </a:t>
            </a:r>
            <a:r>
              <a:rPr lang="ar-DZ" dirty="0" err="1" smtClean="0"/>
              <a:t>النـزاع .</a:t>
            </a:r>
            <a:r>
              <a:rPr lang="ar-DZ" dirty="0" smtClean="0"/>
              <a:t> </a:t>
            </a:r>
            <a:r>
              <a:rPr lang="ar-DZ" dirty="0" smtClean="0"/>
              <a:t>هذا السلوك يأخذ في الاعتبار مسائل أخرى بخلاف المصلحة </a:t>
            </a:r>
            <a:r>
              <a:rPr lang="ar-DZ" dirty="0" err="1" smtClean="0"/>
              <a:t>الذاتية 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التجنب</a:t>
            </a: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dirty="0" smtClean="0"/>
              <a:t> سلوك التجنب هو </a:t>
            </a:r>
            <a:r>
              <a:rPr lang="ar-DZ" dirty="0" smtClean="0"/>
              <a:t>التوجه إلى تفادي </a:t>
            </a:r>
            <a:r>
              <a:rPr lang="ar-DZ" dirty="0" smtClean="0"/>
              <a:t>الدخول في </a:t>
            </a:r>
            <a:r>
              <a:rPr lang="ar-DZ" dirty="0" err="1" smtClean="0"/>
              <a:t>النـزاع .</a:t>
            </a:r>
            <a:r>
              <a:rPr lang="ar-DZ" dirty="0" smtClean="0"/>
              <a:t> </a:t>
            </a:r>
            <a:r>
              <a:rPr lang="ar-DZ" dirty="0" smtClean="0"/>
              <a:t>هذا السلوك عادة يقوم </a:t>
            </a:r>
            <a:r>
              <a:rPr lang="ar-DZ" dirty="0" smtClean="0"/>
              <a:t>على حسابات </a:t>
            </a:r>
            <a:r>
              <a:rPr lang="ar-DZ" dirty="0" smtClean="0"/>
              <a:t>ترجح أن مجرد الدخول في النـزاع سيلحق ضررً ا أكبر من </a:t>
            </a:r>
            <a:r>
              <a:rPr lang="ar-DZ" dirty="0" err="1" smtClean="0"/>
              <a:t>تجنبه 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 </a:t>
            </a: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الوسط: </a:t>
            </a:r>
            <a:r>
              <a:rPr lang="ar-DZ" dirty="0" smtClean="0"/>
              <a:t>سلوك حل الوسط هو التوجه لتقسيم المصالح في النـزاع بشكل يحقق </a:t>
            </a:r>
            <a:r>
              <a:rPr lang="ar-DZ" dirty="0" smtClean="0"/>
              <a:t>مكاسب لكل </a:t>
            </a:r>
            <a:r>
              <a:rPr lang="ar-DZ" dirty="0" smtClean="0"/>
              <a:t>طرف أقل من المكسب الكامل وأكبر من الخسارة </a:t>
            </a:r>
            <a:r>
              <a:rPr lang="ar-DZ" dirty="0" err="1" smtClean="0"/>
              <a:t>الكاملة.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التعاون</a:t>
            </a:r>
            <a:r>
              <a:rPr lang="ar-DZ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DZ" dirty="0" smtClean="0"/>
              <a:t>سلوك التعاون </a:t>
            </a:r>
            <a:r>
              <a:rPr lang="ar-DZ" dirty="0" err="1" smtClean="0"/>
              <a:t>هوالتوجه</a:t>
            </a:r>
            <a:r>
              <a:rPr lang="ar-DZ" dirty="0" smtClean="0"/>
              <a:t> لفهم احتياجات ومصالح أطراف النـزاع بغرض </a:t>
            </a:r>
            <a:r>
              <a:rPr lang="ar-DZ" dirty="0" smtClean="0"/>
              <a:t>إيجاد حلول </a:t>
            </a:r>
            <a:r>
              <a:rPr lang="ar-DZ" dirty="0" smtClean="0"/>
              <a:t>مبتكرة تساعد </a:t>
            </a:r>
            <a:r>
              <a:rPr lang="ar-DZ" dirty="0" err="1" smtClean="0"/>
              <a:t>الأطرافعلى</a:t>
            </a:r>
            <a:r>
              <a:rPr lang="ar-DZ" dirty="0" smtClean="0"/>
              <a:t> تحقيق مصالحهم واحتياجاتهم.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</a:t>
            </a:r>
            <a:r>
              <a:rPr lang="ar-DZ" dirty="0" smtClean="0"/>
              <a:t> 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يعد التفاوض اداة من ادوات الحوار الفعال وله دور مؤثر وفعال في حل المشكلات فنحن نعيش عصر المفاوضات,الافراد او الدول او </a:t>
            </a:r>
            <a:r>
              <a:rPr lang="ar-DZ" dirty="0" err="1" smtClean="0"/>
              <a:t>الشعوب </a:t>
            </a:r>
            <a:r>
              <a:rPr lang="ar-DZ" dirty="0" smtClean="0"/>
              <a:t>, فكافة جوانب حياتنا هي سلسلة من المواقف </a:t>
            </a:r>
            <a:r>
              <a:rPr lang="ar-DZ" dirty="0" err="1" smtClean="0"/>
              <a:t>التفاوضية </a:t>
            </a:r>
            <a:r>
              <a:rPr lang="ar-DZ" dirty="0" smtClean="0"/>
              <a:t>, فنحن لا نحصل علي ما نريده في هذه </a:t>
            </a:r>
            <a:r>
              <a:rPr lang="ar-DZ" dirty="0" err="1" smtClean="0"/>
              <a:t>الحياة </a:t>
            </a:r>
            <a:r>
              <a:rPr lang="ar-DZ" dirty="0" smtClean="0"/>
              <a:t>, فان التعامل مع الاخرين مهارة يحتاجها جميع الافراد العاملين في جميع المؤسسات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980727"/>
          </a:xfrm>
        </p:spPr>
        <p:txBody>
          <a:bodyPr/>
          <a:lstStyle/>
          <a:p>
            <a:pPr rtl="1"/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خطة البحث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85000" lnSpcReduction="20000"/>
          </a:bodyPr>
          <a:lstStyle/>
          <a:p>
            <a:pPr rtl="1"/>
            <a:r>
              <a:rPr lang="ar-DZ" sz="31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مقدمة</a:t>
            </a:r>
          </a:p>
          <a:p>
            <a:pPr rtl="1"/>
            <a:r>
              <a:rPr lang="ar-DZ" sz="31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الاول 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ماهية التفاوض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الاول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تعريف التفاوض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</a:t>
            </a:r>
            <a:r>
              <a:rPr lang="fr-FR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اهمية التفاوض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خصائص التفاوض </a:t>
            </a:r>
          </a:p>
          <a:p>
            <a:r>
              <a:rPr lang="ar-DZ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مبادئ و اساليب التفاوض</a:t>
            </a:r>
            <a:r>
              <a:rPr lang="fr-FR" sz="31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31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الثاني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الاول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مبادئ التفاوض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القواعد الاساسية للتفاوض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</a:t>
            </a:r>
            <a:r>
              <a:rPr lang="fr-FR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3100" dirty="0" smtClean="0">
                <a:solidFill>
                  <a:schemeClr val="tx1"/>
                </a:solidFill>
              </a:rPr>
              <a:t>اشهر اساليب التفاوض</a:t>
            </a:r>
          </a:p>
          <a:p>
            <a:pPr rtl="1"/>
            <a:r>
              <a:rPr lang="ar-DZ" sz="31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الثالث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</a:t>
            </a:r>
            <a:r>
              <a:rPr lang="ar-DZ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ماهية النزاع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الاول 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تعريف النزاع 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انواع النزاعات</a:t>
            </a:r>
          </a:p>
          <a:p>
            <a:pPr algn="r" rtl="1"/>
            <a:r>
              <a:rPr lang="ar-DZ" sz="3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</a:t>
            </a:r>
            <a:r>
              <a:rPr lang="fr-FR" sz="3100" dirty="0" smtClean="0">
                <a:solidFill>
                  <a:schemeClr val="tx1"/>
                </a:solidFill>
              </a:rPr>
              <a:t>:</a:t>
            </a:r>
            <a:r>
              <a:rPr lang="ar-DZ" sz="3100" dirty="0" smtClean="0">
                <a:solidFill>
                  <a:schemeClr val="tx1"/>
                </a:solidFill>
              </a:rPr>
              <a:t> </a:t>
            </a:r>
            <a:r>
              <a:rPr lang="ar-DZ" sz="3100" dirty="0" smtClean="0">
                <a:solidFill>
                  <a:schemeClr val="tx1"/>
                </a:solidFill>
              </a:rPr>
              <a:t>اساليب النزاع </a:t>
            </a:r>
            <a:endParaRPr lang="ar-DZ" sz="3100" dirty="0" smtClean="0">
              <a:solidFill>
                <a:schemeClr val="tx1"/>
              </a:solidFill>
            </a:endParaRPr>
          </a:p>
          <a:p>
            <a:r>
              <a:rPr lang="ar-DZ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خاتمة </a:t>
            </a:r>
            <a:r>
              <a:rPr lang="ar-DZ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568952" cy="1224135"/>
          </a:xfrm>
        </p:spPr>
        <p:txBody>
          <a:bodyPr/>
          <a:lstStyle/>
          <a:p>
            <a:pPr rtl="1"/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مقدمة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640960" cy="4896544"/>
          </a:xfrm>
        </p:spPr>
        <p:txBody>
          <a:bodyPr/>
          <a:lstStyle/>
          <a:p>
            <a:r>
              <a:rPr lang="ar-DZ" dirty="0" smtClean="0">
                <a:solidFill>
                  <a:schemeClr val="tx1"/>
                </a:solidFill>
              </a:rPr>
              <a:t>يعد التفاوض واحدا من ابرز المهارات الادارية و الاقتصادية و السياسية و اكثرها رقيا حيث تعتمد الامم و الشعوب على اختلاف انواعها بفن التفاوض 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84175"/>
          </a:xfrm>
        </p:spPr>
        <p:txBody>
          <a:bodyPr/>
          <a:lstStyle/>
          <a:p>
            <a:pPr rtl="1"/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الاول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ماهية التفاوض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الاول </a:t>
            </a:r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dirty="0" smtClean="0"/>
              <a:t> تعريف التفاوض </a:t>
            </a:r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79512" y="2348880"/>
            <a:ext cx="8784976" cy="20882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>
                <a:solidFill>
                  <a:schemeClr val="tx1"/>
                </a:solidFill>
              </a:rPr>
              <a:t>هو عقد المحادثات المؤدية الى التفاعل و المحادثات المتعلقة بالتوصل الى اساس للاتفاق حول هدف معين او مشكلة قائمة او مرتقبة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rtl="1"/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اهمية التفاوض 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5949280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 المناسبات التي تتطلب التفاوض تتزايد باستمرار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المفاوضات جزء من اساليب ادارة الصراع و </a:t>
            </a:r>
            <a:r>
              <a:rPr lang="ar-DZ" dirty="0" err="1" smtClean="0"/>
              <a:t>ادواتة</a:t>
            </a:r>
            <a:r>
              <a:rPr lang="ar-DZ" dirty="0" smtClean="0"/>
              <a:t> </a:t>
            </a:r>
            <a:r>
              <a:rPr lang="ar-DZ" dirty="0" smtClean="0"/>
              <a:t>حتى الاستسلام </a:t>
            </a:r>
            <a:r>
              <a:rPr lang="ar-DZ" dirty="0" smtClean="0"/>
              <a:t>ينتهي بمفاوضات على شروط فعلية كانت ام شكلية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وسيلة البعض لتغيير واقع قائم و خلق واقع جديد و سابقة للحاضر و المستقبل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اسلوب عمل لا يمكن ان يقبل </a:t>
            </a:r>
            <a:r>
              <a:rPr lang="ar-DZ" dirty="0" err="1" smtClean="0"/>
              <a:t>به</a:t>
            </a:r>
            <a:r>
              <a:rPr lang="ar-DZ" dirty="0" smtClean="0"/>
              <a:t> او يرفض من منطق مبدئي و مطلق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تؤدي الى الحصول على نتائج افضل من النتائج التي نحصل عليها دون تفاوض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rtl="1"/>
            <a:r>
              <a:rPr lang="ar-DZ" b="1" u="sng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الثالث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خصائص التفاوض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وجود نوع من تعارض المصالح او الطموحات بين الاطراف المعنية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وجود قناعة او ادراك لدى الاطراف المعنية بان من شان الجلوس الى طاولة المفاوضات المساعدة في بلوغ مكاسب او منافع متبادلة </a:t>
            </a:r>
            <a:r>
              <a:rPr lang="ar-DZ" dirty="0" smtClean="0"/>
              <a:t>وإلا </a:t>
            </a:r>
            <a:r>
              <a:rPr lang="ar-DZ" dirty="0" smtClean="0"/>
              <a:t>فان التفاوض لن يقود الى اي نتائج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وجود نوع من العدالة و المساواة في طرح النقاشات و الافكار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تتسم بدرجة من الغموض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يتصف المناخ التفاوضي بدرجة من التوتر و التشنج بين الاطراف المتفاوضة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يعد التفاوض السليم القائم على مبادئ راسخة بمثابة ممارسة اعمال </a:t>
            </a:r>
            <a:r>
              <a:rPr lang="ar-DZ" dirty="0" err="1" smtClean="0"/>
              <a:t>فضلى .</a:t>
            </a:r>
            <a:endParaRPr lang="ar-DZ" dirty="0" smtClean="0"/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التفاوض بعد اجتماعي فهو يمثل احدى صيغ التفاعل الاجتماعي بالإضافة الى كونه وسيلة اتصال اقناعي رفيعة </a:t>
            </a:r>
            <a:r>
              <a:rPr lang="ar-DZ" dirty="0" err="1" smtClean="0"/>
              <a:t>المستوى .</a:t>
            </a:r>
            <a:endParaRPr lang="ar-DZ" dirty="0" smtClean="0"/>
          </a:p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ينطوي مفهوم التفاوض على بعد بيئي حيث تلعب القوى السياسية و الاقتصادية و الثقافية و القانونية و التكنولوجية دورا حاسما في التأثير في السلوك التفاوضي وتسهم في توجيهه والتحكم </a:t>
            </a:r>
            <a:r>
              <a:rPr lang="ar-DZ" dirty="0" err="1" smtClean="0"/>
              <a:t>به</a:t>
            </a:r>
            <a:r>
              <a:rPr lang="ar-DZ" dirty="0" smtClean="0"/>
              <a:t> احيانا.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المبحث الثاني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مبادئ و اساليب التفاوض 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الاول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مبادئ التفاوض 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79512" y="1916832"/>
            <a:ext cx="8784975" cy="4752527"/>
          </a:xfrm>
        </p:spPr>
        <p:txBody>
          <a:bodyPr/>
          <a:lstStyle/>
          <a:p>
            <a:pPr algn="r" rtl="1"/>
            <a:r>
              <a:rPr lang="ar-DZ" dirty="0" smtClean="0"/>
              <a:t>ان تكون على </a:t>
            </a:r>
            <a:r>
              <a:rPr lang="ar-DZ" dirty="0" smtClean="0"/>
              <a:t>استعداد دائم للتفاوض، وفي أي وقت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التمسك بالثبات الدائم وهدوء الأعصاب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عدم الاستهانة بالخصم أو بالطرف المتفاوض معه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أن تستمع أكثر من أن تتكلم </a:t>
            </a:r>
            <a:r>
              <a:rPr lang="ar-DZ" dirty="0" err="1" smtClean="0"/>
              <a:t>واذا</a:t>
            </a:r>
            <a:r>
              <a:rPr lang="ar-DZ" dirty="0" smtClean="0"/>
              <a:t> تكلمت فلا تقل شيئا له قيمة خلال المفاوضات التمهيدية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ليست هناك صداقة دائمة، ولكن هناك دائما مصالح دائمة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الإيمان بصدق وعدالة القضية التفاوضية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توخي الحذر والحرص وعدم إفشاء ما لديك دفعة واحدة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عدم الانخداع بمظاهر الأمور والاحتياط دائما من </a:t>
            </a:r>
            <a:r>
              <a:rPr lang="ar-DZ" dirty="0" smtClean="0"/>
              <a:t>عكسه</a:t>
            </a:r>
          </a:p>
          <a:p>
            <a:pPr algn="r" rtl="1"/>
            <a:r>
              <a:rPr lang="ar-DZ" dirty="0" smtClean="0"/>
              <a:t>التحلي </a:t>
            </a:r>
            <a:r>
              <a:rPr lang="ar-DZ" dirty="0" smtClean="0"/>
              <a:t>بالمظهر الأنيق المتناسق الوقور المحترم في جميع عمليات التفاوض وفي كافة جلساته الرسمية.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rtl="1"/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المطلب الثاني</a:t>
            </a:r>
            <a:r>
              <a:rPr lang="fr-FR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القواعد الاساسية للتفاوض 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805264"/>
          </a:xfrm>
        </p:spPr>
        <p:txBody>
          <a:bodyPr/>
          <a:lstStyle/>
          <a:p>
            <a:pPr algn="r" rtl="1"/>
            <a:r>
              <a:rPr lang="ar-DZ" dirty="0" smtClean="0"/>
              <a:t>فصل المشاكل عن الناس وتتضمن مشاكل الناس </a:t>
            </a:r>
            <a:r>
              <a:rPr lang="ar-DZ" dirty="0" smtClean="0"/>
              <a:t>العواطف </a:t>
            </a:r>
            <a:r>
              <a:rPr lang="ar-DZ" dirty="0" err="1" smtClean="0"/>
              <a:t>والاتصال .</a:t>
            </a:r>
            <a:endParaRPr lang="ar-DZ" dirty="0" smtClean="0"/>
          </a:p>
          <a:p>
            <a:pPr algn="r" rtl="1"/>
            <a:r>
              <a:rPr lang="ar-DZ" dirty="0" smtClean="0"/>
              <a:t>التركيز على المصالح وليس على المواقف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ايجاد خيارات لتحقيق مكاسب متبادلة </a:t>
            </a:r>
          </a:p>
          <a:p>
            <a:pPr algn="r" rtl="1"/>
            <a:r>
              <a:rPr lang="ar-DZ" dirty="0" smtClean="0"/>
              <a:t>البحث عن المعايير الخاصة بالتقييم، افحص واختبر معايير عديدة لكل خيار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حلل قوتك التفاوضية </a:t>
            </a:r>
            <a:r>
              <a:rPr lang="ar-DZ" dirty="0" smtClean="0"/>
              <a:t>وبدقة</a:t>
            </a:r>
          </a:p>
          <a:p>
            <a:pPr algn="r" rtl="1"/>
            <a:r>
              <a:rPr lang="ar-DZ" dirty="0" smtClean="0"/>
              <a:t>معرفة احسن بديل اذا لم يتم الاتفاق بين الاطراف المتفاوضة </a:t>
            </a:r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817</Words>
  <Application>Microsoft Office PowerPoint</Application>
  <PresentationFormat>Affichage à l'écran (4:3)</PresentationFormat>
  <Paragraphs>74</Paragraphs>
  <Slides>15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الجمهورية الجزائرية الديمقراطية الشعبية وزارة التعليم العالي و البحث العلمي  جامعة محمد خيضر بسكرة  كلية العلوم الاقتصادية و التجارية و علوم التسيير تخصص ادارة موارد بشرية    </vt:lpstr>
      <vt:lpstr>خطة البحث :</vt:lpstr>
      <vt:lpstr>مقدمة :</vt:lpstr>
      <vt:lpstr>المبحث الاول : ماهية التفاوض  المطلب الاول : تعريف التفاوض </vt:lpstr>
      <vt:lpstr>المطلب الثاني: اهمية التفاوض  </vt:lpstr>
      <vt:lpstr>المطلب الثالث : خصائص التفاوض </vt:lpstr>
      <vt:lpstr>Diapositive 7</vt:lpstr>
      <vt:lpstr>المبحث الثاني: مبادئ و اساليب التفاوض   المطلب الاول:  مبادئ التفاوض  </vt:lpstr>
      <vt:lpstr>المطلب الثاني: القواعد الاساسية للتفاوض </vt:lpstr>
      <vt:lpstr>المطلب الثالث: اشهر اساليب التفاوض </vt:lpstr>
      <vt:lpstr>التفاوض التعاوني </vt:lpstr>
      <vt:lpstr>المبحث الثالث : ماهية النزاع   المطلب الاول: تعريف النزاع </vt:lpstr>
      <vt:lpstr>المطلب الثاني :انواع النزاعات </vt:lpstr>
      <vt:lpstr>المطلب الثالث : اساليب النزاع </vt:lpstr>
      <vt:lpstr>الخاتمة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الجمهورية الجزائرية الديمقراطية الشعبية وزارة التعليم العالي و البحث العلمي  جامعة محمد خيضر بسكرة  كلية العلوم الاقتصادية و التجارية و علوم التسيير تخصص ادارة موارد بشرية    </dc:title>
  <dc:creator>BBC</dc:creator>
  <cp:lastModifiedBy>Utilisateur Windows</cp:lastModifiedBy>
  <cp:revision>6</cp:revision>
  <dcterms:created xsi:type="dcterms:W3CDTF">2021-12-27T20:10:39Z</dcterms:created>
  <dcterms:modified xsi:type="dcterms:W3CDTF">2022-01-04T19:46:42Z</dcterms:modified>
</cp:coreProperties>
</file>