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6" r:id="rId2"/>
    <p:sldId id="267" r:id="rId3"/>
    <p:sldId id="257" r:id="rId4"/>
    <p:sldId id="258" r:id="rId5"/>
    <p:sldId id="259" r:id="rId6"/>
    <p:sldId id="261" r:id="rId7"/>
    <p:sldId id="262" r:id="rId8"/>
    <p:sldId id="263" r:id="rId9"/>
    <p:sldId id="260" r:id="rId10"/>
    <p:sldId id="266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63EDF-0DDE-43E3-B2B9-B513B7E1DAD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6B5E5-B966-4373-85CD-0C16BCDA5E9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974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6B5E5-B966-4373-85CD-0C16BCDA5E93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348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D6B5E5-B966-4373-85CD-0C16BCDA5E93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87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C5560CC-A96F-4323-962B-793D401DC98B}" type="datetimeFigureOut">
              <a:rPr lang="fr-FR" smtClean="0"/>
              <a:pPr/>
              <a:t>24/10/2021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A2DF047-480A-4DC0-8AAF-57B54F08D3D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 anchor="ctr"/>
          <a:lstStyle/>
          <a:p>
            <a:r>
              <a:rPr lang="ar-DZ" dirty="0" smtClean="0"/>
              <a:t>   </a:t>
            </a:r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endParaRPr lang="ar-DZ" dirty="0" smtClean="0"/>
          </a:p>
          <a:p>
            <a:pPr algn="r"/>
            <a:r>
              <a:rPr lang="ar-DZ" b="1" dirty="0" smtClean="0"/>
              <a:t>   من إعداد الطالبتين:                                     تحت إشراف الأستاذة: </a:t>
            </a:r>
          </a:p>
          <a:p>
            <a:pPr algn="r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    *أمينة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بوربات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                                                 *د/ جوهرة أقطي   </a:t>
            </a:r>
          </a:p>
          <a:p>
            <a:pPr algn="r"/>
            <a:r>
              <a:rPr lang="ar-DZ" b="1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   *نفيسة </a:t>
            </a:r>
            <a:r>
              <a:rPr lang="ar-DZ" b="1" dirty="0" err="1" smtClean="0">
                <a:latin typeface="Traditional Arabic" pitchFamily="18" charset="-78"/>
                <a:cs typeface="Traditional Arabic" pitchFamily="18" charset="-78"/>
              </a:rPr>
              <a:t>مجوري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                      الفوج: 05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  </a:t>
            </a:r>
          </a:p>
          <a:p>
            <a:pPr algn="r"/>
            <a:r>
              <a:rPr lang="ar-DZ" b="1" dirty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                                السنة الدراسية: 2021/2022</a:t>
            </a:r>
            <a:endParaRPr lang="fr-FR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285728"/>
            <a:ext cx="4572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الجمهورية الجزائرية الديمقراطية الشعبية</a:t>
            </a:r>
            <a: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  <a:t/>
            </a:r>
            <a:b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</a:br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وزارة التعليم العالي والبحث العلمي</a:t>
            </a:r>
            <a: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  <a:t/>
            </a:r>
            <a:b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</a:br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جامعة محمد </a:t>
            </a:r>
            <a:r>
              <a:rPr lang="ar-SA" sz="2000" b="1" cap="all" dirty="0" err="1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خيضر</a:t>
            </a:r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 بسكرة</a:t>
            </a:r>
            <a: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  <a:t/>
            </a:r>
            <a:b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</a:br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كلية العلوم الاقتصادية والتجارية وعلوم التسيير</a:t>
            </a:r>
            <a: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  <a:t/>
            </a:r>
            <a:br>
              <a:rPr lang="en-US" sz="2000" b="1" dirty="0" smtClean="0">
                <a:latin typeface="Traditional Arabic" pitchFamily="18" charset="-78"/>
                <a:ea typeface="Calibri"/>
                <a:cs typeface="Traditional Arabic" pitchFamily="18" charset="-78"/>
              </a:rPr>
            </a:br>
            <a:r>
              <a:rPr lang="ar-DZ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ثانية</a:t>
            </a:r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 </a:t>
            </a:r>
            <a:r>
              <a:rPr lang="ar-SA" sz="2000" b="1" cap="all" dirty="0" err="1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ماستر</a:t>
            </a:r>
            <a:r>
              <a:rPr lang="ar-SA" sz="2000" b="1" cap="all" dirty="0" smtClean="0">
                <a:ln w="9525" cap="flat" cmpd="sng" algn="ctr">
                  <a:noFill/>
                  <a:prstDash val="solid"/>
                  <a:round/>
                </a:ln>
                <a:effectLst>
                  <a:outerShdw blurRad="19685" dist="12700" dir="5400000" algn="tl">
                    <a:schemeClr val="accent1">
                      <a:satMod val="130000"/>
                      <a:alpha val="60000"/>
                    </a:schemeClr>
                  </a:outerShdw>
                  <a:reflection blurRad="9995" stA="55000" endPos="48000" dist="495" dir="5400000" sy="-100000" algn="bl"/>
                </a:effectLst>
                <a:latin typeface="Traditional Arabic" pitchFamily="18" charset="-78"/>
                <a:ea typeface="Calibri"/>
                <a:cs typeface="Traditional Arabic" pitchFamily="18" charset="-78"/>
              </a:rPr>
              <a:t> تسيير الموارد البشرية</a:t>
            </a:r>
            <a:endParaRPr lang="fr-FR" sz="2000" b="1" dirty="0">
              <a:ln w="9525" cap="flat" cmpd="sng" algn="ctr">
                <a:noFill/>
                <a:prstDash val="solid"/>
                <a:round/>
              </a:ln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6" name="Imag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357166"/>
            <a:ext cx="1143008" cy="139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786578" y="357166"/>
            <a:ext cx="114300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à coins arrondis 7"/>
          <p:cNvSpPr/>
          <p:nvPr/>
        </p:nvSpPr>
        <p:spPr>
          <a:xfrm>
            <a:off x="714348" y="2059820"/>
            <a:ext cx="7715304" cy="15120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48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مدخل الإدارة الدولية للموارد البشرية</a:t>
            </a:r>
            <a:endParaRPr lang="fr-FR" sz="4800" b="1" dirty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ar-DZ" sz="48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مسؤوليات </a:t>
            </a:r>
            <a:r>
              <a:rPr lang="ar-DZ" sz="4800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ادارة</a:t>
            </a:r>
            <a:r>
              <a:rPr lang="ar-DZ" sz="4800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 الموارد البشرية الدولية</a:t>
            </a:r>
            <a:endParaRPr lang="fr-FR" sz="4800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DZ" b="1" dirty="0" smtClean="0">
                <a:latin typeface="Book Antiqua"/>
              </a:rPr>
              <a:t> </a:t>
            </a:r>
            <a:endParaRPr lang="fr-FR" dirty="0" smtClean="0"/>
          </a:p>
        </p:txBody>
      </p:sp>
      <p:sp>
        <p:nvSpPr>
          <p:cNvPr id="7" name="Rectangle 6"/>
          <p:cNvSpPr/>
          <p:nvPr/>
        </p:nvSpPr>
        <p:spPr>
          <a:xfrm>
            <a:off x="2143108" y="1714488"/>
            <a:ext cx="4429156" cy="8572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أ. تحليل الوظيفة والبيئة والتنظيم</a:t>
            </a:r>
            <a:endParaRPr lang="fr-FR" sz="36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72132" y="2928934"/>
            <a:ext cx="2928958" cy="914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ب. الاستقطاب</a:t>
            </a:r>
            <a:endParaRPr lang="fr-FR" sz="36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2910" y="2928934"/>
            <a:ext cx="2857520" cy="92869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ج. التدريب</a:t>
            </a:r>
            <a:endParaRPr lang="fr-FR" sz="36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5984" y="4214818"/>
            <a:ext cx="4343424" cy="100013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د. إعادة تكييف العائد من الاغتراب</a:t>
            </a:r>
            <a:endParaRPr lang="fr-FR" sz="36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715008" y="5715016"/>
            <a:ext cx="2928958" cy="8572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ه. الرواتب والأجور</a:t>
            </a:r>
            <a:endParaRPr lang="fr-FR" sz="36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14348" y="5715016"/>
            <a:ext cx="2843226" cy="92869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ه. تقييم الأداء</a:t>
            </a:r>
            <a:endParaRPr lang="fr-FR" sz="36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ar-DZ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تحديات </a:t>
            </a:r>
            <a:r>
              <a:rPr lang="ar-DZ" sz="5300" dirty="0" smtClean="0">
                <a:solidFill>
                  <a:schemeClr val="accent1">
                    <a:lumMod val="7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إدارة</a:t>
            </a:r>
            <a:r>
              <a:rPr lang="ar-DZ" dirty="0" smtClean="0"/>
              <a:t> </a:t>
            </a:r>
            <a:r>
              <a:rPr lang="ar-DZ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الموارد البشرية الدولية</a:t>
            </a:r>
            <a:endParaRPr lang="fr-FR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5043510"/>
          </a:xfrm>
        </p:spPr>
        <p:txBody>
          <a:bodyPr anchor="t">
            <a:normAutofit/>
          </a:bodyPr>
          <a:lstStyle/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ea typeface="Microsoft Sans Serif" pitchFamily="34" charset="0"/>
                <a:cs typeface="Traditional Arabic" pitchFamily="18" charset="-78"/>
              </a:rPr>
              <a:t>الحقيقة هي أنه عندما يتعلق الأمر بمهمة إدارة الموارد البشرية الدولية ، فهناك عدة أسباب تجعلها صعبة. تتمثل كما يلي :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ea typeface="Microsoft Sans Serif" pitchFamily="34" charset="0"/>
                <a:cs typeface="Traditional Arabic" pitchFamily="18" charset="-78"/>
              </a:rPr>
              <a:t>-حواجز اللغة تجعل الاتصالات أكثر صعوبة.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-تتغير القوانين المحلية باستمرار ومن الصعب مواكبة آخر المستجدات.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-يمكن أن تشكل الاختلافات الثقافية تحديًا للوافدين ويمكن أن تسبب سوء الفهم.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-من الصعب تطوير علاقة صحية وتفاعل داخل فرق عبر الحدود.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401080" cy="6215106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fr-FR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أ. إدارة التعقيد بين الثقافات: </a:t>
            </a:r>
            <a:endParaRPr lang="fr-FR" sz="3500" b="1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r">
              <a:buNone/>
            </a:pP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*الثقافات الوطنية وثقافات الإدارة المتمايزة حسب المواقع والبلدان والجهات الفاعلة وإدارة تنقلهم .</a:t>
            </a:r>
            <a:endParaRPr lang="fr-FR" sz="32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>
              <a:buNone/>
            </a:pP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*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م</a:t>
            </a:r>
            <a:r>
              <a:rPr lang="ar-SA" sz="3200" dirty="0" err="1" smtClean="0">
                <a:latin typeface="Traditional Arabic" pitchFamily="18" charset="-78"/>
                <a:cs typeface="Traditional Arabic" pitchFamily="18" charset="-78"/>
              </a:rPr>
              <a:t>مثلون</a:t>
            </a: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 من أصول وخلفيات ومهن مختلفة .</a:t>
            </a:r>
            <a:endParaRPr lang="fr-FR" sz="32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>
              <a:buNone/>
            </a:pP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*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</a:t>
            </a: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لطرق المختلفة لتقييم ومكافأة المخاطرة .</a:t>
            </a:r>
            <a:endParaRPr lang="fr-FR" sz="3200" dirty="0" smtClean="0">
              <a:latin typeface="Traditional Arabic" pitchFamily="18" charset="-78"/>
              <a:cs typeface="Traditional Arabic" pitchFamily="18" charset="-78"/>
            </a:endParaRPr>
          </a:p>
          <a:p>
            <a:pPr lvl="0" algn="r">
              <a:buNone/>
            </a:pP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*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</a:t>
            </a: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لصراعات الثقافية بين المهيمنة والمهيمنة.</a:t>
            </a:r>
            <a:endParaRPr lang="fr-FR" sz="32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>
              <a:buNone/>
            </a:pPr>
            <a:r>
              <a:rPr lang="ar-SA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	</a:t>
            </a:r>
            <a:r>
              <a:rPr lang="ar-DZ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 ب. تطوير عقلية الدولية وتسهيل القيادة الدولية: </a:t>
            </a:r>
            <a:endParaRPr lang="fr-FR" sz="35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>
              <a:buNone/>
            </a:pPr>
            <a:r>
              <a:rPr lang="ar-SA" sz="3500" dirty="0" smtClean="0">
                <a:latin typeface="Traditional Arabic" pitchFamily="18" charset="-78"/>
                <a:cs typeface="Traditional Arabic" pitchFamily="18" charset="-78"/>
              </a:rPr>
              <a:t>*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ق</a:t>
            </a:r>
            <a:r>
              <a:rPr lang="ar-SA" sz="3500" dirty="0" smtClean="0">
                <a:latin typeface="Traditional Arabic" pitchFamily="18" charset="-78"/>
                <a:cs typeface="Traditional Arabic" pitchFamily="18" charset="-78"/>
              </a:rPr>
              <a:t>يم تبادل المعلومات والمعرفة والخبرة عبر الحدود الوطنية والوظيفية والتنظيمية.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ج.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شجع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التعلم</a:t>
            </a:r>
            <a:r>
              <a:rPr lang="ar-DZ" sz="3500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5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التنظيمي</a:t>
            </a:r>
            <a:r>
              <a:rPr lang="ar-SA" sz="32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:</a:t>
            </a:r>
            <a:endParaRPr lang="fr-FR" sz="3200" b="1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lvl="0" algn="r">
              <a:buNone/>
            </a:pPr>
            <a:r>
              <a:rPr lang="ar-SA" sz="3200" dirty="0" smtClean="0">
                <a:latin typeface="Traditional Arabic" pitchFamily="18" charset="-78"/>
                <a:cs typeface="Traditional Arabic" pitchFamily="18" charset="-78"/>
              </a:rPr>
              <a:t>*قدرة الشركة على تجديد نفسها ، واستيعاب ثقافات جغرافية جديدة ، ودمج الابتكارات التي تم إجراؤها بالشراكة مع العملاء أو الموردين أو مقدمي الخدمات.</a:t>
            </a:r>
            <a:endParaRPr lang="fr-FR" sz="3200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>
              <a:buNone/>
            </a:pPr>
            <a:endParaRPr lang="fr-FR" sz="32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 anchor="t"/>
          <a:lstStyle/>
          <a:p>
            <a:pPr algn="ctr">
              <a:buNone/>
            </a:pPr>
            <a:r>
              <a:rPr lang="ar-DZ" sz="5400" b="1" dirty="0" smtClean="0">
                <a:solidFill>
                  <a:schemeClr val="accent1">
                    <a:lumMod val="7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الخاتمة</a:t>
            </a:r>
          </a:p>
          <a:p>
            <a:pPr algn="ctr">
              <a:buNone/>
            </a:pP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ومن هنا يمكن القول أن العولمة الاقتصادية قد أسهمت في تغيير النظرة إلى إدارة الموارد البشرية من كونها مجموعة أعمال إجرائية تتعلق بتنفيذ سياسات ونظم العاملين إلى اعتبارها وظيفة </a:t>
            </a:r>
            <a:r>
              <a:rPr lang="ar-DZ" sz="3600" dirty="0" err="1" smtClean="0">
                <a:latin typeface="Traditional Arabic" pitchFamily="18" charset="-78"/>
                <a:cs typeface="Traditional Arabic" pitchFamily="18" charset="-78"/>
              </a:rPr>
              <a:t>استراتيجية</a:t>
            </a: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 تتعامل مع أهم موارد المنظمة، وتتشابك مع أهدافها واستراتيجياتها العامة</a:t>
            </a:r>
            <a:r>
              <a:rPr lang="ar-DZ" sz="3600" dirty="0" smtClean="0">
                <a:latin typeface="Book Antiqua"/>
                <a:cs typeface="Traditional Arabic" pitchFamily="18" charset="-78"/>
              </a:rPr>
              <a:t>.</a:t>
            </a:r>
            <a:r>
              <a:rPr lang="ar-DZ" sz="3600" dirty="0" smtClean="0">
                <a:latin typeface="Traditional Arabic" pitchFamily="18" charset="-78"/>
                <a:cs typeface="Traditional Arabic" pitchFamily="18" charset="-78"/>
              </a:rPr>
              <a:t>كما لم يعد كافيا قيام إدارة الموارد البشرية بوظائفها على المستوى المحلي فقط، ولكن امتد مجالها واتسع ليشمل قيامها ببعض الوظائف والأنشطة على المستوى العالمي، وبذلك أصبحت تعرف</a:t>
            </a:r>
            <a:r>
              <a:rPr lang="ar-DZ" sz="3600" b="1" dirty="0" smtClean="0">
                <a:latin typeface="Traditional Arabic" pitchFamily="18" charset="-78"/>
                <a:cs typeface="Traditional Arabic" pitchFamily="18" charset="-78"/>
              </a:rPr>
              <a:t>"بإدارة الموارد البشرية الدولية"</a:t>
            </a:r>
            <a:endParaRPr lang="fr-FR" sz="3600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 anchor="ctr"/>
          <a:lstStyle/>
          <a:p>
            <a:pPr algn="ctr">
              <a:buNone/>
            </a:pP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العناصر التي يتناولها البحث تتمثل كما يلي:</a:t>
            </a:r>
          </a:p>
          <a:p>
            <a:pPr algn="ctr">
              <a:buNone/>
            </a:pPr>
            <a:r>
              <a:rPr lang="ar-DZ" sz="3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1. مفهوم الإدارة الدولية للموارد البشرية. </a:t>
            </a:r>
            <a:endParaRPr lang="fr-FR" sz="36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>
              <a:buNone/>
            </a:pPr>
            <a:r>
              <a:rPr lang="ar-DZ" sz="3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2. أسباب الاهتمام بالإدارة الدولية للموارد البشرية. </a:t>
            </a:r>
            <a:endParaRPr lang="fr-FR" sz="36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>
              <a:buNone/>
            </a:pPr>
            <a:r>
              <a:rPr lang="ar-DZ" sz="3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3. الفرق بين إدارة الموارد البشرية المحلية وإدارة الموارد البشرية الدولية. </a:t>
            </a:r>
            <a:endParaRPr lang="fr-FR" sz="36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>
              <a:buNone/>
            </a:pPr>
            <a:r>
              <a:rPr lang="ar-DZ" sz="3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4. أهمية الإدارة الدولية للموارد البشرية. </a:t>
            </a:r>
            <a:endParaRPr lang="fr-FR" sz="36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>
              <a:buNone/>
            </a:pPr>
            <a:r>
              <a:rPr lang="ar-DZ" sz="3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5. مسؤوليات الإدارة الدولية للموارد البشرية. </a:t>
            </a:r>
            <a:endParaRPr lang="fr-FR" sz="36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>
              <a:buNone/>
            </a:pPr>
            <a:r>
              <a:rPr lang="ar-DZ" sz="36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6. تحديات الإدارة الدولية للموارد البشرية.</a:t>
            </a:r>
            <a:endParaRPr lang="fr-FR" sz="3600" dirty="0" smtClean="0">
              <a:solidFill>
                <a:srgbClr val="00B0F0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r"/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txBody>
          <a:bodyPr anchor="t">
            <a:normAutofit/>
          </a:bodyPr>
          <a:lstStyle/>
          <a:p>
            <a:pPr algn="ctr"/>
            <a:r>
              <a:rPr lang="fr-FR" sz="4800" b="1" dirty="0" smtClean="0">
                <a:solidFill>
                  <a:schemeClr val="accent1">
                    <a:lumMod val="7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:</a:t>
            </a:r>
            <a:r>
              <a:rPr lang="ar-DZ" sz="4800" b="1" dirty="0" smtClean="0">
                <a:solidFill>
                  <a:schemeClr val="accent1">
                    <a:lumMod val="7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المقدمة</a:t>
            </a:r>
          </a:p>
          <a:p>
            <a:pPr algn="ctr"/>
            <a:r>
              <a:rPr lang="ar-SA" sz="36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تم إنشاء إدارة الموارد البشرية</a:t>
            </a:r>
            <a:r>
              <a:rPr lang="ar-DZ" sz="36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الدولية</a:t>
            </a:r>
            <a:r>
              <a:rPr lang="ar-DZ" sz="36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SA" sz="36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لسنوات عديدة كمجال مهم في دراسات الإدارة ، وهو مجال مهم للمنظمات. في الوقت الحالي ، تشارك الشركات في عملية العولمة أو التدويل التي تلزمها بالمنافسة في السوق العالمية. للحفاظ على القدرة التنافسية ، يجب على الشركات أن تبتكر وتطور قدرة أكبر على التفاعل من قدرة منافسيها. وبهذا المعنى ، يمكن للإدارة المناسبة للأفراد أن تمنح الشركات القدرات التي لا غنى عنها اللازمة لتحقيق البقاء وتمييز نفسها عن منافسيها.</a:t>
            </a:r>
            <a:endParaRPr lang="fr-FR" sz="3600" dirty="0" smtClean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  <a:p>
            <a:pPr algn="ctr"/>
            <a:endParaRPr lang="fr-FR" sz="4800" b="1" dirty="0">
              <a:solidFill>
                <a:schemeClr val="accent1">
                  <a:lumMod val="50000"/>
                </a:schemeClr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246981198_171391148514196_549531469092488839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2714612" y="214290"/>
            <a:ext cx="3929090" cy="5214974"/>
          </a:xfrm>
        </p:spPr>
        <p:txBody>
          <a:bodyPr anchor="t">
            <a:noAutofit/>
          </a:bodyPr>
          <a:lstStyle/>
          <a:p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    </a:t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    ما المقصود بال</a:t>
            </a:r>
            <a:r>
              <a:rPr lang="ar-DZ" sz="3200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إدارة</a:t>
            </a:r>
            <a:r>
              <a:rPr lang="ar-DZ" sz="3200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الدولية للموارد البشرية ‚فيما تتمثل أهميتها‚</a:t>
            </a:r>
            <a:r>
              <a:rPr lang="ar-DZ" sz="3200" b="1" dirty="0" err="1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ماهي</a:t>
            </a: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> التحديات التي تواجهها</a:t>
            </a:r>
            <a:r>
              <a:rPr lang="fr-FR" sz="3200" dirty="0" smtClean="0">
                <a:solidFill>
                  <a:schemeClr val="bg1"/>
                </a:solidFill>
              </a:rPr>
              <a:t>؟</a:t>
            </a:r>
            <a: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  <a:t/>
            </a:r>
            <a:br>
              <a:rPr lang="ar-DZ" sz="3200" b="1" dirty="0" smtClean="0">
                <a:solidFill>
                  <a:schemeClr val="bg1"/>
                </a:solidFill>
                <a:latin typeface="Traditional Arabic" pitchFamily="18" charset="-78"/>
                <a:cs typeface="Traditional Arabic" pitchFamily="18" charset="-78"/>
              </a:rPr>
            </a:br>
            <a:endParaRPr lang="fr-FR" sz="3200" b="1" dirty="0">
              <a:solidFill>
                <a:schemeClr val="bg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ar-DZ" sz="4400" b="1" dirty="0" smtClean="0">
                <a:ln/>
                <a:solidFill>
                  <a:schemeClr val="accent1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مفهوم </a:t>
            </a:r>
            <a:r>
              <a:rPr lang="ar-DZ" sz="4400" dirty="0" smtClean="0">
                <a:solidFill>
                  <a:schemeClr val="accent1">
                    <a:lumMod val="7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الإدارة ال</a:t>
            </a:r>
            <a:r>
              <a:rPr lang="ar-DZ" sz="4400" b="1" dirty="0" smtClean="0">
                <a:ln/>
                <a:solidFill>
                  <a:schemeClr val="accent1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دولية للموارد البشرية</a:t>
            </a:r>
            <a:endParaRPr lang="fr-FR" sz="4400" b="1" dirty="0">
              <a:ln/>
              <a:solidFill>
                <a:schemeClr val="accent1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>
              <a:buNone/>
            </a:pP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″هي عملية تحديد وفهم كيفية 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إدارة</a:t>
            </a:r>
            <a:r>
              <a:rPr lang="ar-DZ" sz="40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الشركة المتعددة الجنسيات لمواردها البشرية المشتتة جغرافيا‚وذلك من خلال تطبيق مجموعة من أن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ظم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ة 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إدارة الموارد</a:t>
            </a:r>
            <a:r>
              <a:rPr lang="ar-DZ" sz="40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البشرية المختلفة المستخدمة 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لإدارة</a:t>
            </a:r>
            <a:r>
              <a:rPr lang="ar-DZ" sz="4000" b="1" dirty="0" smtClean="0">
                <a:solidFill>
                  <a:srgbClr val="00B0F0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4000" b="1" dirty="0" smtClean="0">
                <a:latin typeface="Traditional Arabic" pitchFamily="18" charset="-78"/>
                <a:cs typeface="Traditional Arabic" pitchFamily="18" charset="-78"/>
              </a:rPr>
              <a:t>الموارد البشرية</a:t>
            </a:r>
            <a:r>
              <a:rPr lang="ar-DZ" sz="40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للشركة المتعددة الجنسيات سواء في الداخل أو في الخارج″</a:t>
            </a:r>
            <a:endParaRPr lang="fr-FR" sz="40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71612"/>
            <a:ext cx="8186766" cy="4737748"/>
          </a:xfrm>
        </p:spPr>
        <p:txBody>
          <a:bodyPr>
            <a:normAutofit/>
          </a:bodyPr>
          <a:lstStyle/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-النمو السريع المتداول وزيادة عدد المنافسين العالميين  وزيادة أهمية الشركات متعددة الجنسيات في السنوات الأخيرة.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 زيادة الاهتمام بفاعلية إدارة</a:t>
            </a:r>
            <a:r>
              <a:rPr lang="ar-DZ" sz="3200" dirty="0" smtClean="0"/>
              <a:t>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الموارد البشرية باعتبارها المحدد الأساس لنجاح أو فشل</a:t>
            </a:r>
            <a:r>
              <a:rPr lang="ar-DZ" sz="3200" dirty="0" smtClean="0"/>
              <a:t>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إدارة</a:t>
            </a:r>
            <a:r>
              <a:rPr lang="ar-DZ" sz="3200" dirty="0" smtClean="0"/>
              <a:t>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لأعمال الدولية.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 القصور أو الفشل في أداء المهام الدولية يكون مكلفاً سواء من جهة المورد البشرية أو المالي.</a:t>
            </a:r>
          </a:p>
          <a:p>
            <a:pPr marL="651510" indent="-514350" algn="r">
              <a:buNone/>
            </a:pP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-ان تنفيذ الاستراتيجيات العالمية كثيرا ما يكون مقيد بسبب النقص في المواهب الإدارية</a:t>
            </a:r>
            <a:r>
              <a:rPr lang="ar-DZ" sz="3200" dirty="0" smtClean="0"/>
              <a:t> </a:t>
            </a:r>
            <a:r>
              <a:rPr lang="ar-DZ" sz="3200" dirty="0" smtClean="0">
                <a:latin typeface="Traditional Arabic" pitchFamily="18" charset="-78"/>
                <a:cs typeface="Traditional Arabic" pitchFamily="18" charset="-78"/>
              </a:rPr>
              <a:t>الدولية.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357166"/>
            <a:ext cx="8072494" cy="92869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r-DZ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أسباب الاهتمام </a:t>
            </a:r>
            <a:r>
              <a:rPr lang="ar-DZ" sz="40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بالادارة</a:t>
            </a:r>
            <a:r>
              <a:rPr lang="ar-DZ" sz="4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 الدولية للموارد البشرية</a:t>
            </a:r>
            <a:endParaRPr lang="fr-FR" sz="4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2030" y="500042"/>
            <a:ext cx="8229600" cy="6143668"/>
          </a:xfrm>
        </p:spPr>
        <p:txBody>
          <a:bodyPr anchor="t">
            <a:normAutofit/>
          </a:bodyPr>
          <a:lstStyle/>
          <a:p>
            <a:pPr algn="r"/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 زيادة الاهتمام بقضايا </a:t>
            </a:r>
            <a:r>
              <a:rPr lang="ar-DZ" sz="3200" b="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إدارة</a:t>
            </a:r>
            <a:r>
              <a:rPr lang="ar-DZ" sz="3200" dirty="0" smtClean="0"/>
              <a:t> </a:t>
            </a:r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الموارد البشرية الدولية, الأمر الذي أدى الى جعلها كمرجع الى النمو السريع لتمويل المشاريع الصغيرة ومتوسطة الحجم  - الابتعاد عن الهياكل التنظيمية الهرمية التقليدية</a:t>
            </a:r>
            <a:b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 تلعب دور أساس في تمكين منظمات الأعمال من فهم الثقافات المختلفة بالصورة والشكل الصحيح .</a:t>
            </a:r>
            <a:b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 كونها تعد بعد من أبعاد </a:t>
            </a:r>
            <a:r>
              <a:rPr lang="ar-DZ" sz="3200" b="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إدارة</a:t>
            </a:r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الدولية.</a:t>
            </a:r>
            <a:b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- تساعد على نجاح تنفيذ استراتيجيات الشركات متعددة الجنسيات.</a:t>
            </a:r>
            <a:b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</a:br>
            <a:r>
              <a:rPr lang="ar-DZ" sz="3200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 </a:t>
            </a:r>
            <a:endParaRPr lang="fr-FR" sz="3200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964" y="1531052"/>
            <a:ext cx="9128036" cy="5357826"/>
          </a:xfrm>
        </p:spPr>
        <p:txBody>
          <a:bodyPr/>
          <a:lstStyle/>
          <a:p>
            <a:pPr algn="r">
              <a:buNone/>
            </a:pP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428596" y="285728"/>
            <a:ext cx="8286808" cy="11287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r-DZ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الفرق بين </a:t>
            </a:r>
            <a:r>
              <a:rPr lang="ar-DZ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الادارة</a:t>
            </a:r>
            <a:r>
              <a:rPr lang="ar-DZ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 المحلية للموارد البشرية </a:t>
            </a:r>
            <a:r>
              <a:rPr lang="ar-DZ" sz="36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والادارة</a:t>
            </a:r>
            <a:r>
              <a:rPr lang="ar-DZ" sz="3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 الدولية للموارد البشرية</a:t>
            </a:r>
            <a:endParaRPr lang="fr-FR" sz="36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5964" y="1546709"/>
            <a:ext cx="9067973" cy="98583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rPr>
              <a:t>المزيد من أنشطة الموارد البشرية (قوانين الضرائب، خدمات إدارية، تقديم خدمات الترجمة اللغوية</a:t>
            </a:r>
            <a:endParaRPr lang="fr-FR" sz="28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6570" y="5479475"/>
            <a:ext cx="9066219" cy="1300861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dirty="0"/>
              <a:t> </a:t>
            </a: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العاملين في الأعمال الدولية يواجهون مشاكل لا </a:t>
            </a:r>
            <a:r>
              <a:rPr lang="ar-DZ" sz="2800" b="1" dirty="0" err="1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يواجهها</a:t>
            </a:r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 مثيلهم الذين يعملون في بيئة بلدهم الأصلي أو في الوظائف الحكومية في أي بلد أو في المنظمات الدولية التي لا تهدف للربح</a:t>
            </a:r>
            <a:endParaRPr lang="fr-FR" sz="28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2097" y="4419260"/>
            <a:ext cx="9086824" cy="1024465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العاملين في مجال الأعمال الدولية يتم تأهيلهم مسبقا، أما الذين يعملون على المستوى المحلي فيتلقون تعليما يقتصر على الأعمال المحلية</a:t>
            </a:r>
            <a:endParaRPr lang="fr-FR" sz="28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36570" y="2531687"/>
            <a:ext cx="9057251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وظائف إدارة الموارد البشرية المعمول بها على المستوى الدولي تخضع لقوانين العمل الدولية</a:t>
            </a: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endParaRPr lang="fr-FR" sz="3200" b="1" dirty="0">
              <a:solidFill>
                <a:schemeClr val="tx1"/>
              </a:solidFill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36571" y="3469660"/>
            <a:ext cx="9066218" cy="92869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800" b="1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العاملين في مجال الأعمال الدولية هم من جنسيات وبلدان مختلفة، عكس العاملين في المنظمات المحلية غالبيتهم من أبناء البلد.</a:t>
            </a:r>
            <a:endParaRPr lang="fr-FR" sz="2800" b="1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DZ" dirty="0" smtClean="0"/>
              <a:t>*اختيار المديرين والخبراء لشغل المراكز الدولية.</a:t>
            </a:r>
          </a:p>
          <a:p>
            <a:pPr algn="r">
              <a:buNone/>
            </a:pPr>
            <a:r>
              <a:rPr lang="ar-DZ" dirty="0" smtClean="0"/>
              <a:t>*التعليم والتهيئة والتدريب من منظور التوجه العالمي.</a:t>
            </a:r>
          </a:p>
          <a:p>
            <a:pPr algn="r">
              <a:buNone/>
            </a:pPr>
            <a:r>
              <a:rPr lang="ar-DZ" dirty="0" smtClean="0"/>
              <a:t>*تنمية القدرة على الابتكار.</a:t>
            </a:r>
          </a:p>
          <a:p>
            <a:pPr algn="r">
              <a:buNone/>
            </a:pPr>
            <a:r>
              <a:rPr lang="ar-DZ" dirty="0" smtClean="0"/>
              <a:t>*التفاعل والتأثير في الثقافات واستغلال الفرص المتاحة.</a:t>
            </a:r>
          </a:p>
          <a:p>
            <a:pPr algn="r">
              <a:buNone/>
            </a:pPr>
            <a:r>
              <a:rPr lang="ar-DZ" dirty="0" smtClean="0"/>
              <a:t>*بناء روح الفريق العالمي.</a:t>
            </a:r>
          </a:p>
          <a:p>
            <a:pPr algn="r">
              <a:buNone/>
            </a:pPr>
            <a:r>
              <a:rPr lang="ar-DZ" dirty="0" smtClean="0"/>
              <a:t>*تخطيط المسارات المهنية على المستوى العالمي.</a:t>
            </a:r>
          </a:p>
          <a:p>
            <a:pPr algn="r">
              <a:buNone/>
            </a:pPr>
            <a:r>
              <a:rPr lang="ar-DZ" dirty="0" smtClean="0"/>
              <a:t>*وضع نظام الأجور والمرتبات على المستوى العالمي.</a:t>
            </a:r>
          </a:p>
          <a:p>
            <a:pPr algn="r">
              <a:buNone/>
            </a:pPr>
            <a:r>
              <a:rPr lang="ar-DZ" dirty="0" smtClean="0"/>
              <a:t>*تقويم الأداء من منظور التوجه العالمي.</a:t>
            </a:r>
          </a:p>
          <a:p>
            <a:pPr algn="r">
              <a:buNone/>
            </a:pPr>
            <a:r>
              <a:rPr lang="ar-DZ" dirty="0" smtClean="0"/>
              <a:t>*تهيئة المديرين والخبراء بعد عودتهم من البلد المضيف </a:t>
            </a:r>
            <a:r>
              <a:rPr lang="ar-DZ" dirty="0" err="1" smtClean="0"/>
              <a:t>الى</a:t>
            </a:r>
            <a:r>
              <a:rPr lang="ar-DZ" dirty="0" smtClean="0"/>
              <a:t> الشركة الأم.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34" y="285728"/>
            <a:ext cx="8215370" cy="1143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ar-DZ" sz="4400" b="1" cap="all" dirty="0" smtClean="0">
                <a:ln/>
                <a:solidFill>
                  <a:schemeClr val="accent1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أهمية</a:t>
            </a:r>
            <a:r>
              <a:rPr lang="ar-DZ" sz="4400" b="1" dirty="0" smtClean="0">
                <a:solidFill>
                  <a:schemeClr val="accent1">
                    <a:lumMod val="75000"/>
                  </a:schemeClr>
                </a:solidFill>
                <a:latin typeface="Traditional Arabic" pitchFamily="18" charset="-78"/>
                <a:cs typeface="Traditional Arabic" pitchFamily="18" charset="-78"/>
              </a:rPr>
              <a:t> الإدارة</a:t>
            </a:r>
            <a:r>
              <a:rPr lang="ar-DZ" sz="4400" b="1" cap="all" dirty="0" smtClean="0">
                <a:ln/>
                <a:solidFill>
                  <a:schemeClr val="accent1">
                    <a:lumMod val="7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Traditional Arabic" pitchFamily="18" charset="-78"/>
                <a:cs typeface="Traditional Arabic" pitchFamily="18" charset="-78"/>
              </a:rPr>
              <a:t> الدولية للموارد البشرية</a:t>
            </a:r>
            <a:endParaRPr lang="fr-FR" sz="4400" b="1" cap="all" dirty="0">
              <a:ln/>
              <a:solidFill>
                <a:schemeClr val="accent1">
                  <a:lumMod val="7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643</TotalTime>
  <Words>754</Words>
  <Application>Microsoft Office PowerPoint</Application>
  <PresentationFormat>Affichage à l'écran (4:3)</PresentationFormat>
  <Paragraphs>71</Paragraphs>
  <Slides>13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4" baseType="lpstr">
      <vt:lpstr>Book Antiqua</vt:lpstr>
      <vt:lpstr>Calibri</vt:lpstr>
      <vt:lpstr>Lucida Sans</vt:lpstr>
      <vt:lpstr>Microsoft Sans Serif</vt:lpstr>
      <vt:lpstr>Tahoma</vt:lpstr>
      <vt:lpstr>Times New Roman</vt:lpstr>
      <vt:lpstr>Traditional Arabic</vt:lpstr>
      <vt:lpstr>Wingdings</vt:lpstr>
      <vt:lpstr>Wingdings 2</vt:lpstr>
      <vt:lpstr>Wingdings 3</vt:lpstr>
      <vt:lpstr>Apex</vt:lpstr>
      <vt:lpstr>Présentation PowerPoint</vt:lpstr>
      <vt:lpstr>Présentation PowerPoint</vt:lpstr>
      <vt:lpstr>Présentation PowerPoint</vt:lpstr>
      <vt:lpstr>                  ما المقصود بالإدارة الدولية للموارد البشرية ‚فيما تتمثل أهميتها‚ماهي التحديات التي تواجهها؟ </vt:lpstr>
      <vt:lpstr>مفهوم الإدارة الدولية للموارد البشرية</vt:lpstr>
      <vt:lpstr>Présentation PowerPoint</vt:lpstr>
      <vt:lpstr>- زيادة الاهتمام بقضايا إدارة الموارد البشرية الدولية, الأمر الذي أدى الى جعلها كمرجع الى النمو السريع لتمويل المشاريع الصغيرة ومتوسطة الحجم  - الابتعاد عن الهياكل التنظيمية الهرمية التقليدية - تلعب دور أساس في تمكين منظمات الأعمال من فهم الثقافات المختلفة بالصورة والشكل الصحيح . - كونها تعد بعد من أبعاد إدارة الدولية. - تساعد على نجاح تنفيذ استراتيجيات الشركات متعددة الجنسيات.  </vt:lpstr>
      <vt:lpstr>Présentation PowerPoint</vt:lpstr>
      <vt:lpstr>Présentation PowerPoint</vt:lpstr>
      <vt:lpstr>مسؤوليات ادارة الموارد البشرية الدولية</vt:lpstr>
      <vt:lpstr>تحديات إدارة الموارد البشرية الدولية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Toshiba</cp:lastModifiedBy>
  <cp:revision>48</cp:revision>
  <dcterms:created xsi:type="dcterms:W3CDTF">2021-10-22T11:27:53Z</dcterms:created>
  <dcterms:modified xsi:type="dcterms:W3CDTF">2021-10-24T19:31:38Z</dcterms:modified>
</cp:coreProperties>
</file>