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dia/audio10.wav" ContentType="audio/wav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notesMasterIdLst>
    <p:notesMasterId r:id="rId20"/>
  </p:notesMasterIdLst>
  <p:sldIdLst>
    <p:sldId id="257" r:id="rId2"/>
    <p:sldId id="258" r:id="rId3"/>
    <p:sldId id="295" r:id="rId4"/>
    <p:sldId id="304" r:id="rId5"/>
    <p:sldId id="300" r:id="rId6"/>
    <p:sldId id="310" r:id="rId7"/>
    <p:sldId id="307" r:id="rId8"/>
    <p:sldId id="301" r:id="rId9"/>
    <p:sldId id="322" r:id="rId10"/>
    <p:sldId id="323" r:id="rId11"/>
    <p:sldId id="324" r:id="rId12"/>
    <p:sldId id="302" r:id="rId13"/>
    <p:sldId id="325" r:id="rId14"/>
    <p:sldId id="326" r:id="rId15"/>
    <p:sldId id="327" r:id="rId16"/>
    <p:sldId id="298" r:id="rId17"/>
    <p:sldId id="321" r:id="rId18"/>
    <p:sldId id="296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441" autoAdjust="0"/>
    <p:restoredTop sz="85362" autoAdjust="0"/>
  </p:normalViewPr>
  <p:slideViewPr>
    <p:cSldViewPr>
      <p:cViewPr>
        <p:scale>
          <a:sx n="80" d="100"/>
          <a:sy n="80" d="100"/>
        </p:scale>
        <p:origin x="840" y="-7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5D55B-FC91-4B04-B220-47ED3114F306}" type="datetimeFigureOut">
              <a:rPr lang="fr-FR" smtClean="0"/>
              <a:pPr/>
              <a:t>05/12/2021</a:t>
            </a:fld>
            <a:endParaRPr lang="fr-FR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fr-FR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9D87D4-F042-45A8-B80A-74674C4A2EE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1911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D87D4-F042-45A8-B80A-74674C4A2EEC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31492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D87D4-F042-45A8-B80A-74674C4A2EEC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2768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D87D4-F042-45A8-B80A-74674C4A2EEC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3675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D87D4-F042-45A8-B80A-74674C4A2EEC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15395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D87D4-F042-45A8-B80A-74674C4A2EEC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7306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564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honeycomb/>
        <p:sndAc>
          <p:stSnd>
            <p:snd r:embed="rId1" name="applause.wav"/>
          </p:stSnd>
        </p:sndAc>
      </p:transition>
    </mc:Choice>
    <mc:Fallback xmlns="">
      <p:transition spd="slow">
        <p:fade/>
        <p:sndAc>
          <p:stSnd>
            <p:snd r:embed="rId3" name="applause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37850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honeycomb/>
        <p:sndAc>
          <p:stSnd>
            <p:snd r:embed="rId1" name="applause.wav"/>
          </p:stSnd>
        </p:sndAc>
      </p:transition>
    </mc:Choice>
    <mc:Fallback xmlns="">
      <p:transition spd="slow">
        <p:fade/>
        <p:sndAc>
          <p:stSnd>
            <p:snd r:embed="rId3" name="applaus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3806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honeycomb/>
        <p:sndAc>
          <p:stSnd>
            <p:snd r:embed="rId1" name="applause.wav"/>
          </p:stSnd>
        </p:sndAc>
      </p:transition>
    </mc:Choice>
    <mc:Fallback xmlns="">
      <p:transition spd="slow">
        <p:fade/>
        <p:sndAc>
          <p:stSnd>
            <p:snd r:embed="rId3" name="applause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8338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honeycomb/>
        <p:sndAc>
          <p:stSnd>
            <p:snd r:embed="rId1" name="applause.wav"/>
          </p:stSnd>
        </p:sndAc>
      </p:transition>
    </mc:Choice>
    <mc:Fallback xmlns="">
      <p:transition spd="slow">
        <p:fade/>
        <p:sndAc>
          <p:stSnd>
            <p:snd r:embed="rId3" name="applause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27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honeycomb/>
        <p:sndAc>
          <p:stSnd>
            <p:snd r:embed="rId1" name="applause.wav"/>
          </p:stSnd>
        </p:sndAc>
      </p:transition>
    </mc:Choice>
    <mc:Fallback xmlns="">
      <p:transition spd="slow">
        <p:fade/>
        <p:sndAc>
          <p:stSnd>
            <p:snd r:embed="rId3" name="applause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9482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honeycomb/>
        <p:sndAc>
          <p:stSnd>
            <p:snd r:embed="rId1" name="applause.wav"/>
          </p:stSnd>
        </p:sndAc>
      </p:transition>
    </mc:Choice>
    <mc:Fallback xmlns="">
      <p:transition spd="slow">
        <p:fade/>
        <p:sndAc>
          <p:stSnd>
            <p:snd r:embed="rId3" name="applause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01/05/1443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1721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honeycomb/>
        <p:sndAc>
          <p:stSnd>
            <p:snd r:embed="rId1" name="applause.wav"/>
          </p:stSnd>
        </p:sndAc>
      </p:transition>
    </mc:Choice>
    <mc:Fallback xmlns="">
      <p:transition spd="slow">
        <p:fade/>
        <p:sndAc>
          <p:stSnd>
            <p:snd r:embed="rId3" name="applause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01/05/1443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44102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honeycomb/>
        <p:sndAc>
          <p:stSnd>
            <p:snd r:embed="rId1" name="applause.wav"/>
          </p:stSnd>
        </p:sndAc>
      </p:transition>
    </mc:Choice>
    <mc:Fallback xmlns="">
      <p:transition spd="slow">
        <p:fade/>
        <p:sndAc>
          <p:stSnd>
            <p:snd r:embed="rId3" name="applause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01/05/1443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1065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honeycomb/>
        <p:sndAc>
          <p:stSnd>
            <p:snd r:embed="rId1" name="applause.wav"/>
          </p:stSnd>
        </p:sndAc>
      </p:transition>
    </mc:Choice>
    <mc:Fallback xmlns="">
      <p:transition spd="slow">
        <p:fade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7212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honeycomb/>
        <p:sndAc>
          <p:stSnd>
            <p:snd r:embed="rId1" name="applause.wav"/>
          </p:stSnd>
        </p:sndAc>
      </p:transition>
    </mc:Choice>
    <mc:Fallback xmlns="">
      <p:transition spd="slow">
        <p:fade/>
        <p:sndAc>
          <p:stSnd>
            <p:snd r:embed="rId3" name="applause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1B8ABB09-4A1D-463E-8065-109CC2B7EFAA}" type="datetimeFigureOut">
              <a:rPr lang="ar-SA" smtClean="0"/>
              <a:pPr/>
              <a:t>01/05/1443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7204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honeycomb/>
        <p:sndAc>
          <p:stSnd>
            <p:snd r:embed="rId1" name="applause.wav"/>
          </p:stSnd>
        </p:sndAc>
      </p:transition>
    </mc:Choice>
    <mc:Fallback xmlns="">
      <p:transition spd="slow">
        <p:fade/>
        <p:sndAc>
          <p:stSnd>
            <p:snd r:embed="rId3" name="applause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audio" Target="../media/audio10.wav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01/05/1443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203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14:honeycomb/>
        <p:sndAc>
          <p:stSnd>
            <p:snd r:embed="rId13" name="applause.wav"/>
          </p:stSnd>
        </p:sndAc>
      </p:transition>
    </mc:Choice>
    <mc:Fallback xmlns="">
      <p:transition spd="slow">
        <p:fade/>
        <p:sndAc>
          <p:stSnd>
            <p:snd r:embed="rId15" name="applause.wav"/>
          </p:stSnd>
        </p:sndAc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8"/>
          <p:cNvGrpSpPr/>
          <p:nvPr/>
        </p:nvGrpSpPr>
        <p:grpSpPr>
          <a:xfrm flipH="1">
            <a:off x="239518" y="6121953"/>
            <a:ext cx="357649" cy="497742"/>
            <a:chOff x="10529730" y="5449579"/>
            <a:chExt cx="1049640" cy="1049639"/>
          </a:xfrm>
        </p:grpSpPr>
        <p:grpSp>
          <p:nvGrpSpPr>
            <p:cNvPr id="3" name="Group 189"/>
            <p:cNvGrpSpPr/>
            <p:nvPr/>
          </p:nvGrpSpPr>
          <p:grpSpPr>
            <a:xfrm>
              <a:off x="10529732" y="5449579"/>
              <a:ext cx="1049638" cy="1049639"/>
              <a:chOff x="6732181" y="2362200"/>
              <a:chExt cx="742290" cy="742290"/>
            </a:xfrm>
          </p:grpSpPr>
          <p:sp>
            <p:nvSpPr>
              <p:cNvPr id="7" name="Oval 192"/>
              <p:cNvSpPr/>
              <p:nvPr/>
            </p:nvSpPr>
            <p:spPr>
              <a:xfrm>
                <a:off x="6732181" y="2362200"/>
                <a:ext cx="742290" cy="742290"/>
              </a:xfrm>
              <a:prstGeom prst="ellipse">
                <a:avLst/>
              </a:prstGeom>
              <a:ln w="38100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Oval 193"/>
              <p:cNvSpPr/>
              <p:nvPr/>
            </p:nvSpPr>
            <p:spPr>
              <a:xfrm>
                <a:off x="6773998" y="2404017"/>
                <a:ext cx="658656" cy="658656"/>
              </a:xfrm>
              <a:prstGeom prst="ellipse">
                <a:avLst/>
              </a:prstGeom>
              <a:ln w="38100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Oval 194"/>
              <p:cNvSpPr/>
              <p:nvPr/>
            </p:nvSpPr>
            <p:spPr>
              <a:xfrm>
                <a:off x="6830217" y="2460236"/>
                <a:ext cx="546218" cy="546218"/>
              </a:xfrm>
              <a:prstGeom prst="ellipse">
                <a:avLst/>
              </a:prstGeom>
              <a:ln w="38100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" name="Oval 190"/>
            <p:cNvSpPr/>
            <p:nvPr/>
          </p:nvSpPr>
          <p:spPr>
            <a:xfrm>
              <a:off x="10529730" y="5506504"/>
              <a:ext cx="918563" cy="918564"/>
            </a:xfrm>
            <a:prstGeom prst="ellipse">
              <a:avLst/>
            </a:prstGeom>
            <a:ln w="38100"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Freeform 21"/>
            <p:cNvSpPr>
              <a:spLocks/>
            </p:cNvSpPr>
            <p:nvPr/>
          </p:nvSpPr>
          <p:spPr bwMode="auto">
            <a:xfrm>
              <a:off x="10836895" y="5753438"/>
              <a:ext cx="304266" cy="424706"/>
            </a:xfrm>
            <a:custGeom>
              <a:avLst/>
              <a:gdLst>
                <a:gd name="T0" fmla="*/ 124 w 144"/>
                <a:gd name="T1" fmla="*/ 81 h 201"/>
                <a:gd name="T2" fmla="*/ 39 w 144"/>
                <a:gd name="T3" fmla="*/ 0 h 201"/>
                <a:gd name="T4" fmla="*/ 0 w 144"/>
                <a:gd name="T5" fmla="*/ 39 h 201"/>
                <a:gd name="T6" fmla="*/ 62 w 144"/>
                <a:gd name="T7" fmla="*/ 100 h 201"/>
                <a:gd name="T8" fmla="*/ 0 w 144"/>
                <a:gd name="T9" fmla="*/ 161 h 201"/>
                <a:gd name="T10" fmla="*/ 39 w 144"/>
                <a:gd name="T11" fmla="*/ 201 h 201"/>
                <a:gd name="T12" fmla="*/ 124 w 144"/>
                <a:gd name="T13" fmla="*/ 120 h 201"/>
                <a:gd name="T14" fmla="*/ 144 w 144"/>
                <a:gd name="T15" fmla="*/ 100 h 201"/>
                <a:gd name="T16" fmla="*/ 124 w 144"/>
                <a:gd name="T17" fmla="*/ 8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4" h="201">
                  <a:moveTo>
                    <a:pt x="124" y="81"/>
                  </a:moveTo>
                  <a:lnTo>
                    <a:pt x="39" y="0"/>
                  </a:lnTo>
                  <a:lnTo>
                    <a:pt x="0" y="39"/>
                  </a:lnTo>
                  <a:lnTo>
                    <a:pt x="62" y="100"/>
                  </a:lnTo>
                  <a:lnTo>
                    <a:pt x="0" y="161"/>
                  </a:lnTo>
                  <a:lnTo>
                    <a:pt x="39" y="201"/>
                  </a:lnTo>
                  <a:lnTo>
                    <a:pt x="124" y="120"/>
                  </a:lnTo>
                  <a:lnTo>
                    <a:pt x="144" y="100"/>
                  </a:lnTo>
                  <a:lnTo>
                    <a:pt x="124" y="81"/>
                  </a:lnTo>
                  <a:close/>
                </a:path>
              </a:pathLst>
            </a:custGeom>
            <a:ln w="38100"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031F98DB-DD6C-4D92-9D5F-D9B0CF80B3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60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8520" y="0"/>
            <a:ext cx="9252520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3600" dirty="0">
                <a:latin typeface="Simplified Arabic"/>
              </a:rPr>
              <a:t>1/ مدخل الميزانية:</a:t>
            </a:r>
          </a:p>
          <a:p>
            <a:pPr algn="r" rtl="1"/>
            <a:r>
              <a:rPr lang="ar-DZ" sz="3200" dirty="0">
                <a:latin typeface="Simplified Arabic"/>
              </a:rPr>
              <a:t>تقوم فكرة المدخل على ضرورة أن يتمتع الفرد (المغترب) على الأقل بنفس مستوى المعيشة </a:t>
            </a:r>
            <a:r>
              <a:rPr lang="ar-DZ" sz="3200" dirty="0" smtClean="0">
                <a:latin typeface="Simplified Arabic"/>
              </a:rPr>
              <a:t>داخل وطنه في </a:t>
            </a:r>
            <a:r>
              <a:rPr lang="ar-DZ" sz="3200" dirty="0">
                <a:latin typeface="Simplified Arabic"/>
              </a:rPr>
              <a:t>ظل هذا المدخل توجد أرٍبعة أبواب للصرف داخل الدولة الأم هي: ضرائب الدخل، مخصصات </a:t>
            </a:r>
            <a:r>
              <a:rPr lang="ar-DZ" sz="3200" dirty="0" err="1" smtClean="0">
                <a:latin typeface="Simplified Arabic"/>
              </a:rPr>
              <a:t>السكن،السلع</a:t>
            </a:r>
            <a:r>
              <a:rPr lang="ar-DZ" sz="3200" dirty="0" smtClean="0">
                <a:latin typeface="Simplified Arabic"/>
              </a:rPr>
              <a:t> </a:t>
            </a:r>
            <a:r>
              <a:rPr lang="ar-DZ" sz="3200" dirty="0">
                <a:latin typeface="Simplified Arabic"/>
              </a:rPr>
              <a:t>والخدمات، والمدخرات.</a:t>
            </a:r>
          </a:p>
          <a:p>
            <a:pPr algn="r" rtl="1"/>
            <a:r>
              <a:rPr lang="ar-DZ" sz="3200" dirty="0">
                <a:latin typeface="Simplified Arabic"/>
              </a:rPr>
              <a:t>على الفرد (المغترب) أن يحدد مقدار تعويضاته في دولته وماذا ستكون عليه عند العمل بالدولة </a:t>
            </a:r>
            <a:r>
              <a:rPr lang="ar-DZ" sz="3200" dirty="0" smtClean="0">
                <a:latin typeface="Simplified Arabic"/>
              </a:rPr>
              <a:t>المضيفة في </a:t>
            </a:r>
            <a:r>
              <a:rPr lang="ar-DZ" sz="3200" dirty="0">
                <a:latin typeface="Simplified Arabic"/>
              </a:rPr>
              <a:t>حالة وجود </a:t>
            </a:r>
            <a:r>
              <a:rPr lang="ar-DZ" sz="3200" dirty="0" smtClean="0">
                <a:latin typeface="Simplified Arabic"/>
              </a:rPr>
              <a:t>أية </a:t>
            </a:r>
            <a:r>
              <a:rPr lang="ar-DZ" sz="3200" dirty="0" err="1" smtClean="0">
                <a:latin typeface="Simplified Arabic"/>
              </a:rPr>
              <a:t>إختلافات</a:t>
            </a:r>
            <a:r>
              <a:rPr lang="ar-DZ" sz="3200" dirty="0" smtClean="0">
                <a:latin typeface="Simplified Arabic"/>
              </a:rPr>
              <a:t> </a:t>
            </a:r>
            <a:r>
              <a:rPr lang="ar-DZ" sz="3200" dirty="0">
                <a:latin typeface="Simplified Arabic"/>
              </a:rPr>
              <a:t>ينبغي على جهة العمل أن </a:t>
            </a:r>
            <a:r>
              <a:rPr lang="ar-DZ" sz="3200" dirty="0" smtClean="0">
                <a:latin typeface="Simplified Arabic"/>
              </a:rPr>
              <a:t>تتحملها، يترتب </a:t>
            </a:r>
            <a:r>
              <a:rPr lang="ar-DZ" sz="3200" dirty="0">
                <a:latin typeface="Simplified Arabic"/>
              </a:rPr>
              <a:t>على هذا المدخل </a:t>
            </a:r>
            <a:r>
              <a:rPr lang="ar-DZ" sz="3200" dirty="0" smtClean="0">
                <a:latin typeface="Simplified Arabic"/>
              </a:rPr>
              <a:t>إمكانية </a:t>
            </a:r>
            <a:r>
              <a:rPr lang="ar-DZ" sz="3200" dirty="0">
                <a:latin typeface="Simplified Arabic"/>
              </a:rPr>
              <a:t>بناء نظام </a:t>
            </a:r>
            <a:r>
              <a:rPr lang="ar-DZ" sz="3200" dirty="0" smtClean="0">
                <a:latin typeface="Simplified Arabic"/>
              </a:rPr>
              <a:t>المكافآت </a:t>
            </a:r>
            <a:r>
              <a:rPr lang="ar-DZ" sz="3200" dirty="0">
                <a:latin typeface="Simplified Arabic"/>
              </a:rPr>
              <a:t>للمغترب على الأقل فيما يتعلق بخمس أو ست جوانب</a:t>
            </a:r>
          </a:p>
          <a:p>
            <a:pPr algn="r" rtl="1"/>
            <a:r>
              <a:rPr lang="ar-DZ" sz="3200" dirty="0">
                <a:latin typeface="Simplified Arabic"/>
              </a:rPr>
              <a:t>مثلا: الأجر الأساسي سيكون في نفس مستوى الدولة الأم فضلا عن مخصصات العمل بالخارج </a:t>
            </a:r>
            <a:r>
              <a:rPr lang="ar-DZ" sz="3200" dirty="0" smtClean="0">
                <a:latin typeface="Simplified Arabic"/>
              </a:rPr>
              <a:t>والتي ستكون </a:t>
            </a:r>
            <a:r>
              <a:rPr lang="ar-DZ" sz="3200" dirty="0">
                <a:latin typeface="Simplified Arabic"/>
              </a:rPr>
              <a:t>في شكل نسبة مئوية من الراتب </a:t>
            </a:r>
            <a:r>
              <a:rPr lang="ar-DZ" sz="3200" dirty="0" smtClean="0">
                <a:latin typeface="Simplified Arabic"/>
              </a:rPr>
              <a:t>الأساسي مخصصات </a:t>
            </a:r>
            <a:r>
              <a:rPr lang="ar-DZ" sz="3200" dirty="0">
                <a:latin typeface="Simplified Arabic"/>
              </a:rPr>
              <a:t>العمل بالخارج المشار إليها ستعوض جزء منها مصروفات السكن والتعليم والضرائب </a:t>
            </a:r>
            <a:r>
              <a:rPr lang="ar-DZ" sz="3200" dirty="0" smtClean="0">
                <a:latin typeface="Simplified Arabic"/>
              </a:rPr>
              <a:t>ومشاكل التكيف </a:t>
            </a:r>
            <a:r>
              <a:rPr lang="ar-DZ" sz="3200" dirty="0">
                <a:latin typeface="Simplified Arabic"/>
              </a:rPr>
              <a:t>الثقافي الأخرى.</a:t>
            </a:r>
            <a:endParaRPr lang="en-GB" sz="3200" dirty="0">
              <a:latin typeface="Simplified Arabic"/>
            </a:endParaRPr>
          </a:p>
        </p:txBody>
      </p:sp>
    </p:spTree>
    <p:extLst>
      <p:ext uri="{BB962C8B-B14F-4D97-AF65-F5344CB8AC3E}">
        <p14:creationId xmlns:p14="http://schemas.microsoft.com/office/powerpoint/2010/main" val="40908592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honeycomb/>
        <p:sndAc>
          <p:stSnd>
            <p:snd r:embed="rId3" name="applause.wav"/>
          </p:stSnd>
        </p:sndAc>
      </p:transition>
    </mc:Choice>
    <mc:Fallback>
      <p:transition spd="slow">
        <p:fade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427"/>
            <a:ext cx="901824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3600" dirty="0"/>
              <a:t>2/ مدخل الرتب:</a:t>
            </a:r>
          </a:p>
          <a:p>
            <a:pPr algn="r" rtl="1"/>
            <a:r>
              <a:rPr lang="ar-DZ" sz="3200" dirty="0"/>
              <a:t>وفقا لهذا المدخل يتم تصنيف المديرين والعاملين إلى رتب حسب مؤشر الخبرة ونطاق </a:t>
            </a:r>
            <a:r>
              <a:rPr lang="ar-DZ" sz="3200" dirty="0" smtClean="0"/>
              <a:t>الإشراف، فمثلا:</a:t>
            </a:r>
            <a:endParaRPr lang="ar-DZ" sz="3200" dirty="0"/>
          </a:p>
          <a:p>
            <a:pPr algn="r" rtl="1"/>
            <a:r>
              <a:rPr lang="ar-DZ" sz="3200" dirty="0"/>
              <a:t>الرتبة الأولى هي ممتاز وسنوات الخبرة من 6 إلى 10 سنوات ونطاق الإشراف من 21 إلى 50 </a:t>
            </a:r>
            <a:r>
              <a:rPr lang="ar-DZ" sz="3200" dirty="0" smtClean="0"/>
              <a:t>مرؤوس.</a:t>
            </a:r>
            <a:endParaRPr lang="ar-DZ" sz="3200" dirty="0"/>
          </a:p>
          <a:p>
            <a:pPr algn="r" rtl="1"/>
            <a:r>
              <a:rPr lang="ar-DZ" sz="3200" dirty="0"/>
              <a:t>أما الرتبة الثانية فهي جيد، الخبرة </a:t>
            </a:r>
            <a:r>
              <a:rPr lang="ar-DZ" sz="3200" dirty="0" smtClean="0"/>
              <a:t>من </a:t>
            </a:r>
            <a:r>
              <a:rPr lang="ar-DZ" sz="3200" dirty="0"/>
              <a:t>4 إلى 6 سنوات ونطاق الإشراف من 11 إلى 20 </a:t>
            </a:r>
            <a:r>
              <a:rPr lang="ar-DZ" sz="3200" dirty="0" smtClean="0"/>
              <a:t>مرؤوس.</a:t>
            </a:r>
          </a:p>
          <a:p>
            <a:pPr algn="r" rtl="1"/>
            <a:r>
              <a:rPr lang="ar-DZ" sz="3200" dirty="0" smtClean="0"/>
              <a:t> </a:t>
            </a:r>
            <a:r>
              <a:rPr lang="ar-DZ" sz="3200" dirty="0" err="1" smtClean="0"/>
              <a:t>بناءا</a:t>
            </a:r>
            <a:r>
              <a:rPr lang="ar-DZ" sz="3200" dirty="0" smtClean="0"/>
              <a:t> </a:t>
            </a:r>
            <a:r>
              <a:rPr lang="ar-DZ" sz="3200" dirty="0"/>
              <a:t>على نوع الرتبة تتحدد </a:t>
            </a:r>
            <a:r>
              <a:rPr lang="ar-DZ" sz="3200" dirty="0" smtClean="0"/>
              <a:t>التعويضات 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848422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honeycomb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Connector 2">
            <a:extLst>
              <a:ext uri="{FF2B5EF4-FFF2-40B4-BE49-F238E27FC236}">
                <a16:creationId xmlns="" xmlns:a16="http://schemas.microsoft.com/office/drawing/2014/main" id="{1C0CE49E-6A58-43DB-9BE1-BB92ED1B2D86}"/>
              </a:ext>
            </a:extLst>
          </p:cNvPr>
          <p:cNvSpPr/>
          <p:nvPr/>
        </p:nvSpPr>
        <p:spPr>
          <a:xfrm>
            <a:off x="107504" y="6309320"/>
            <a:ext cx="323528" cy="351109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/>
              <a:t>5</a:t>
            </a:r>
            <a:endParaRPr lang="fr-FR" dirty="0"/>
          </a:p>
        </p:txBody>
      </p:sp>
      <p:sp>
        <p:nvSpPr>
          <p:cNvPr id="5" name="مستطيل 3">
            <a:extLst>
              <a:ext uri="{FF2B5EF4-FFF2-40B4-BE49-F238E27FC236}">
                <a16:creationId xmlns="" xmlns:a16="http://schemas.microsoft.com/office/drawing/2014/main" id="{C56A5456-39C9-43E5-8D1D-BED87E972387}"/>
              </a:ext>
            </a:extLst>
          </p:cNvPr>
          <p:cNvSpPr txBox="1">
            <a:spLocks/>
          </p:cNvSpPr>
          <p:nvPr/>
        </p:nvSpPr>
        <p:spPr>
          <a:xfrm>
            <a:off x="1187624" y="-34772"/>
            <a:ext cx="6768752" cy="11055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DZ" sz="3600" b="1" dirty="0" err="1" smtClean="0">
                <a:solidFill>
                  <a:schemeClr val="tx1"/>
                </a:solidFill>
              </a:rPr>
              <a:t>سادسا:إختيار</a:t>
            </a:r>
            <a:r>
              <a:rPr lang="ar-DZ" sz="3600" b="1" dirty="0" smtClean="0">
                <a:solidFill>
                  <a:schemeClr val="tx1"/>
                </a:solidFill>
              </a:rPr>
              <a:t> </a:t>
            </a:r>
            <a:r>
              <a:rPr lang="ar-DZ" sz="3600" b="1" dirty="0" err="1" smtClean="0">
                <a:solidFill>
                  <a:schemeClr val="tx1"/>
                </a:solidFill>
              </a:rPr>
              <a:t>إستراتيجية</a:t>
            </a:r>
            <a:r>
              <a:rPr lang="ar-DZ" sz="3600" b="1" dirty="0" smtClean="0">
                <a:solidFill>
                  <a:schemeClr val="tx1"/>
                </a:solidFill>
              </a:rPr>
              <a:t> التعويضات المناسبة في الشركات الدولية</a:t>
            </a:r>
            <a:endParaRPr lang="fr-FR" sz="36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1520" y="1070797"/>
            <a:ext cx="889248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3200" dirty="0"/>
              <a:t>فتخطيط التعويضات يجب </a:t>
            </a:r>
            <a:r>
              <a:rPr lang="ar-DZ" sz="3200" dirty="0" smtClean="0"/>
              <a:t>أن يتناسب </a:t>
            </a:r>
            <a:r>
              <a:rPr lang="ar-DZ" sz="3200" dirty="0"/>
              <a:t>مع أهداف المنظمة وظروف السوق والإنتاج، فكما </a:t>
            </a:r>
            <a:r>
              <a:rPr lang="ar-DZ" sz="3200" dirty="0" smtClean="0"/>
              <a:t>أن </a:t>
            </a:r>
            <a:r>
              <a:rPr lang="ar-DZ" sz="3200" dirty="0"/>
              <a:t>لها جانبا ماليا ونفسيا فهي تمثل نوعا من</a:t>
            </a:r>
          </a:p>
          <a:p>
            <a:pPr algn="r" rtl="1"/>
            <a:r>
              <a:rPr lang="ar-DZ" sz="3200" dirty="0"/>
              <a:t>الإنفاق يوجه لتحقيق النتائج التي تريدها </a:t>
            </a:r>
            <a:r>
              <a:rPr lang="ar-DZ" sz="3200" dirty="0" smtClean="0"/>
              <a:t>المؤسسة، </a:t>
            </a:r>
            <a:r>
              <a:rPr lang="ar-DZ" sz="3200" dirty="0"/>
              <a:t>ويمكن للمنظمة </a:t>
            </a:r>
            <a:r>
              <a:rPr lang="ar-DZ" sz="3200" dirty="0" smtClean="0"/>
              <a:t>تبّني </a:t>
            </a:r>
            <a:r>
              <a:rPr lang="ar-DZ" sz="3200" dirty="0"/>
              <a:t>إحدى الخيارات </a:t>
            </a:r>
            <a:r>
              <a:rPr lang="ar-DZ" sz="3200" dirty="0" err="1" smtClean="0"/>
              <a:t>الإستراتيجية</a:t>
            </a:r>
            <a:r>
              <a:rPr lang="ar-DZ" sz="3200" dirty="0" smtClean="0"/>
              <a:t> الآتية: </a:t>
            </a:r>
          </a:p>
          <a:p>
            <a:pPr algn="r" rtl="1"/>
            <a:r>
              <a:rPr lang="ar-DZ" sz="3600" dirty="0"/>
              <a:t>-</a:t>
            </a:r>
            <a:r>
              <a:rPr lang="ar-DZ" sz="3600" dirty="0" err="1" smtClean="0"/>
              <a:t>إستراتيجية</a:t>
            </a:r>
            <a:r>
              <a:rPr lang="ar-DZ" sz="3600" dirty="0" smtClean="0"/>
              <a:t> جعل معدل التعويضات أعلى من السوق :</a:t>
            </a:r>
          </a:p>
          <a:p>
            <a:pPr algn="r" rtl="1"/>
            <a:r>
              <a:rPr lang="ar-DZ" sz="3200" dirty="0" smtClean="0"/>
              <a:t>تتماشى </a:t>
            </a:r>
            <a:r>
              <a:rPr lang="ar-DZ" sz="3200" dirty="0"/>
              <a:t>المنظمة لترى في </a:t>
            </a:r>
            <a:r>
              <a:rPr lang="ar-DZ" sz="3200" dirty="0" smtClean="0"/>
              <a:t>التعويضات إنفاقا </a:t>
            </a:r>
            <a:r>
              <a:rPr lang="ar-DZ" sz="3200" dirty="0" err="1" smtClean="0"/>
              <a:t>إستثماريا</a:t>
            </a:r>
            <a:r>
              <a:rPr lang="ar-DZ" sz="3200" dirty="0" smtClean="0"/>
              <a:t> </a:t>
            </a:r>
            <a:r>
              <a:rPr lang="ar-DZ" sz="3200" dirty="0"/>
              <a:t>يحقق لها </a:t>
            </a:r>
            <a:r>
              <a:rPr lang="ar-DZ" sz="3200" dirty="0" err="1" smtClean="0"/>
              <a:t>إرتفاعا</a:t>
            </a:r>
            <a:r>
              <a:rPr lang="ar-DZ" sz="3200" dirty="0" smtClean="0"/>
              <a:t> </a:t>
            </a:r>
            <a:r>
              <a:rPr lang="ar-DZ" sz="3200" dirty="0"/>
              <a:t>في مستوى الأداء وزيادة رضا الزبائن وتجعل منها مكانا </a:t>
            </a:r>
            <a:r>
              <a:rPr lang="ar-DZ" sz="3200" dirty="0" smtClean="0"/>
              <a:t>محببا للعمل فيه</a:t>
            </a:r>
            <a:r>
              <a:rPr lang="ar-DZ" sz="3200" dirty="0"/>
              <a:t>، وتساعدها على </a:t>
            </a:r>
            <a:r>
              <a:rPr lang="ar-DZ" sz="3200" dirty="0" err="1" smtClean="0"/>
              <a:t>إستقطاب</a:t>
            </a:r>
            <a:r>
              <a:rPr lang="ar-DZ" sz="3200" dirty="0" smtClean="0"/>
              <a:t> </a:t>
            </a:r>
            <a:r>
              <a:rPr lang="ar-DZ" sz="3200" dirty="0"/>
              <a:t>الكفاءات البشرية والحفاظ عليها وعدم </a:t>
            </a:r>
            <a:r>
              <a:rPr lang="ar-DZ" sz="3200" dirty="0" smtClean="0"/>
              <a:t>تسرّبها </a:t>
            </a:r>
            <a:r>
              <a:rPr lang="ar-DZ" sz="3200" dirty="0"/>
              <a:t>للمنظمات الأخرى.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96088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6516"/>
            <a:ext cx="901824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3600" dirty="0">
                <a:latin typeface="Simplified Arabic"/>
              </a:rPr>
              <a:t>-</a:t>
            </a:r>
            <a:r>
              <a:rPr lang="ar-DZ" sz="3600" dirty="0" err="1" smtClean="0">
                <a:latin typeface="Simplified Arabic"/>
              </a:rPr>
              <a:t>إستراتيجية</a:t>
            </a:r>
            <a:r>
              <a:rPr lang="ar-DZ" sz="3600" dirty="0" smtClean="0">
                <a:latin typeface="Simplified Arabic"/>
              </a:rPr>
              <a:t> </a:t>
            </a:r>
            <a:r>
              <a:rPr lang="ar-DZ" sz="3600" dirty="0">
                <a:latin typeface="Simplified Arabic"/>
              </a:rPr>
              <a:t>جعل التعويضات أقل من معدل السوق : </a:t>
            </a:r>
            <a:r>
              <a:rPr lang="ar-DZ" sz="3200" dirty="0">
                <a:latin typeface="Simplified Arabic"/>
              </a:rPr>
              <a:t>تتناسب نظرة المنظمة للتعويضات </a:t>
            </a:r>
            <a:r>
              <a:rPr lang="ar-DZ" sz="3200" dirty="0" smtClean="0">
                <a:latin typeface="Simplified Arabic"/>
              </a:rPr>
              <a:t>على أنها </a:t>
            </a:r>
            <a:r>
              <a:rPr lang="ar-DZ" sz="3200" dirty="0">
                <a:latin typeface="Simplified Arabic"/>
              </a:rPr>
              <a:t>تكلفة تؤثر في </a:t>
            </a:r>
            <a:r>
              <a:rPr lang="ar-DZ" sz="3200" dirty="0" err="1">
                <a:latin typeface="Simplified Arabic"/>
              </a:rPr>
              <a:t>ربحيتها</a:t>
            </a:r>
            <a:r>
              <a:rPr lang="ar-DZ" sz="3200" dirty="0">
                <a:latin typeface="Simplified Arabic"/>
              </a:rPr>
              <a:t> ويجب ضغطها ولهذه </a:t>
            </a:r>
            <a:r>
              <a:rPr lang="ar-DZ" sz="3200" dirty="0" err="1">
                <a:latin typeface="Simplified Arabic"/>
              </a:rPr>
              <a:t>الإستراتيجية</a:t>
            </a:r>
            <a:r>
              <a:rPr lang="ar-DZ" sz="3200" dirty="0">
                <a:latin typeface="Simplified Arabic"/>
              </a:rPr>
              <a:t> آثار سلبية من أهمها هروب الكفاءات</a:t>
            </a:r>
          </a:p>
          <a:p>
            <a:pPr algn="r" rtl="1"/>
            <a:r>
              <a:rPr lang="ar-DZ" sz="3200" dirty="0">
                <a:latin typeface="Simplified Arabic"/>
              </a:rPr>
              <a:t>البشرية للمنظمات الأخرى مما يؤثر سلبا في إنتاجيتها وفعاليتها، وخسارة زبائنها على مدى </a:t>
            </a:r>
            <a:r>
              <a:rPr lang="ar-DZ" sz="3200" dirty="0" smtClean="0">
                <a:latin typeface="Simplified Arabic"/>
              </a:rPr>
              <a:t>الزمن، فهي </a:t>
            </a:r>
            <a:r>
              <a:rPr lang="ar-DZ" sz="3200" dirty="0">
                <a:latin typeface="Simplified Arabic"/>
              </a:rPr>
              <a:t>توجد مالا للمنظمة </a:t>
            </a:r>
            <a:r>
              <a:rPr lang="ar-DZ" sz="3200" dirty="0" smtClean="0">
                <a:latin typeface="Simplified Arabic"/>
              </a:rPr>
              <a:t>إلا أن </a:t>
            </a:r>
            <a:r>
              <a:rPr lang="ar-DZ" sz="3200" dirty="0">
                <a:latin typeface="Simplified Arabic"/>
              </a:rPr>
              <a:t>هذه الوفرة ستتآكل بسبب </a:t>
            </a:r>
            <a:r>
              <a:rPr lang="ar-DZ" sz="3200" dirty="0" err="1" smtClean="0">
                <a:latin typeface="Simplified Arabic"/>
              </a:rPr>
              <a:t>إنخفاض</a:t>
            </a:r>
            <a:r>
              <a:rPr lang="ar-DZ" sz="3200" dirty="0" smtClean="0">
                <a:latin typeface="Simplified Arabic"/>
              </a:rPr>
              <a:t> </a:t>
            </a:r>
            <a:r>
              <a:rPr lang="ar-DZ" sz="3200" dirty="0">
                <a:latin typeface="Simplified Arabic"/>
              </a:rPr>
              <a:t>مستوى رضا الزبائن ورقم مبيعاتها</a:t>
            </a:r>
          </a:p>
          <a:p>
            <a:pPr algn="r" rtl="1"/>
            <a:r>
              <a:rPr lang="ar-DZ" sz="3200" dirty="0">
                <a:latin typeface="Simplified Arabic"/>
              </a:rPr>
              <a:t>إلى جانب </a:t>
            </a:r>
            <a:r>
              <a:rPr lang="ar-DZ" sz="3200" dirty="0" err="1" smtClean="0">
                <a:latin typeface="Simplified Arabic"/>
              </a:rPr>
              <a:t>إحتمال</a:t>
            </a:r>
            <a:r>
              <a:rPr lang="ar-DZ" sz="3200" dirty="0" smtClean="0">
                <a:latin typeface="Simplified Arabic"/>
              </a:rPr>
              <a:t> </a:t>
            </a:r>
            <a:r>
              <a:rPr lang="ar-DZ" sz="3200" dirty="0" err="1" smtClean="0">
                <a:latin typeface="Simplified Arabic"/>
              </a:rPr>
              <a:t>إرتفاع</a:t>
            </a:r>
            <a:r>
              <a:rPr lang="ar-DZ" sz="3200" dirty="0" smtClean="0">
                <a:latin typeface="Simplified Arabic"/>
              </a:rPr>
              <a:t> </a:t>
            </a:r>
            <a:r>
              <a:rPr lang="ar-DZ" sz="3200" dirty="0">
                <a:latin typeface="Simplified Arabic"/>
              </a:rPr>
              <a:t>معدل دوران العمل فيها، وصعوبة </a:t>
            </a:r>
            <a:r>
              <a:rPr lang="ar-DZ" sz="3200" dirty="0" err="1" smtClean="0">
                <a:latin typeface="Simplified Arabic"/>
              </a:rPr>
              <a:t>إستقطاب</a:t>
            </a:r>
            <a:r>
              <a:rPr lang="ar-DZ" sz="3200" dirty="0" smtClean="0">
                <a:latin typeface="Simplified Arabic"/>
              </a:rPr>
              <a:t> </a:t>
            </a:r>
            <a:r>
              <a:rPr lang="ar-DZ" sz="3200" dirty="0">
                <a:latin typeface="Simplified Arabic"/>
              </a:rPr>
              <a:t>حاجيتها من الكفاءات </a:t>
            </a:r>
            <a:r>
              <a:rPr lang="ar-DZ" sz="3200" dirty="0" smtClean="0">
                <a:latin typeface="Simplified Arabic"/>
              </a:rPr>
              <a:t>البشرية من </a:t>
            </a:r>
            <a:r>
              <a:rPr lang="ar-DZ" sz="3200" dirty="0">
                <a:latin typeface="Simplified Arabic"/>
              </a:rPr>
              <a:t>سوق العمل.</a:t>
            </a:r>
            <a:endParaRPr lang="en-GB" sz="3200" dirty="0">
              <a:latin typeface="Simplified Arabic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3933056"/>
            <a:ext cx="914400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3600" dirty="0" smtClean="0"/>
              <a:t>-</a:t>
            </a:r>
            <a:r>
              <a:rPr lang="ar-DZ" sz="3600" dirty="0" err="1" smtClean="0"/>
              <a:t>إستراتيجية</a:t>
            </a:r>
            <a:r>
              <a:rPr lang="ar-DZ" sz="3600" dirty="0" smtClean="0"/>
              <a:t> جعل التعويضات مكافئة لمعدل السوق</a:t>
            </a:r>
            <a:r>
              <a:rPr lang="ar-DZ" dirty="0" smtClean="0"/>
              <a:t>: </a:t>
            </a:r>
            <a:r>
              <a:rPr lang="ar-DZ" sz="3200" dirty="0"/>
              <a:t>تمثل </a:t>
            </a:r>
            <a:r>
              <a:rPr lang="ar-DZ" sz="3200" dirty="0" smtClean="0"/>
              <a:t>حلا توفيقيا </a:t>
            </a:r>
            <a:r>
              <a:rPr lang="ar-DZ" sz="3200" dirty="0"/>
              <a:t>بين </a:t>
            </a:r>
            <a:r>
              <a:rPr lang="ar-DZ" sz="3200" dirty="0" err="1" smtClean="0"/>
              <a:t>الإستراتيجيتين</a:t>
            </a:r>
            <a:r>
              <a:rPr lang="ar-DZ" sz="3200" dirty="0" smtClean="0"/>
              <a:t> السابقتين</a:t>
            </a:r>
            <a:r>
              <a:rPr lang="ar-DZ" sz="3200" dirty="0"/>
              <a:t>، إذ بإمكان المنظمة ومن خلالها تحقيق الجانب </a:t>
            </a:r>
            <a:r>
              <a:rPr lang="ar-DZ" sz="3200" dirty="0" err="1" smtClean="0"/>
              <a:t>الإستقطابي</a:t>
            </a:r>
            <a:r>
              <a:rPr lang="ar-DZ" sz="3200" dirty="0" smtClean="0"/>
              <a:t> </a:t>
            </a:r>
            <a:r>
              <a:rPr lang="ar-DZ" sz="3200" dirty="0"/>
              <a:t>ومنع تسرب مواردها </a:t>
            </a:r>
            <a:r>
              <a:rPr lang="ar-DZ" sz="3200" dirty="0" smtClean="0"/>
              <a:t>للمؤسسات الأخرى</a:t>
            </a:r>
            <a:r>
              <a:rPr lang="ar-DZ" sz="3200" dirty="0"/>
              <a:t>، وتحقيق المساواة الخارجية في التعويضات ولا تجعلها متميزة عن الغير بل تمثل </a:t>
            </a:r>
            <a:r>
              <a:rPr lang="ar-DZ" sz="3200" dirty="0" smtClean="0"/>
              <a:t>اتجاها معتدلا.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490692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honeycomb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99392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3200" dirty="0">
                <a:latin typeface="Simplified Arabic"/>
              </a:rPr>
              <a:t>-</a:t>
            </a:r>
            <a:r>
              <a:rPr lang="ar-DZ" sz="3200" dirty="0" smtClean="0">
                <a:latin typeface="Simplified Arabic"/>
              </a:rPr>
              <a:t> </a:t>
            </a:r>
            <a:r>
              <a:rPr lang="ar-DZ" sz="3600" dirty="0" err="1">
                <a:latin typeface="Simplified Arabic"/>
              </a:rPr>
              <a:t>إستراتيجية</a:t>
            </a:r>
            <a:r>
              <a:rPr lang="ar-DZ" sz="3600" dirty="0">
                <a:latin typeface="Simplified Arabic"/>
              </a:rPr>
              <a:t> التعويضات المركبة </a:t>
            </a:r>
            <a:r>
              <a:rPr lang="ar-DZ" sz="3200" dirty="0">
                <a:latin typeface="Simplified Arabic"/>
              </a:rPr>
              <a:t>: تسعى المنظمة إلى أن تكون متميزة في بند أو أكثر من </a:t>
            </a:r>
            <a:r>
              <a:rPr lang="ar-DZ" sz="3200" dirty="0" smtClean="0">
                <a:latin typeface="Simplified Arabic"/>
              </a:rPr>
              <a:t>بنود التعويضات </a:t>
            </a:r>
            <a:r>
              <a:rPr lang="ar-DZ" sz="3200" dirty="0">
                <a:latin typeface="Simplified Arabic"/>
              </a:rPr>
              <a:t>والبنود الأخرى </a:t>
            </a:r>
            <a:r>
              <a:rPr lang="ar-DZ" sz="3200" dirty="0" smtClean="0">
                <a:latin typeface="Simplified Arabic"/>
              </a:rPr>
              <a:t>إما </a:t>
            </a:r>
            <a:r>
              <a:rPr lang="ar-DZ" sz="3200" dirty="0">
                <a:latin typeface="Simplified Arabic"/>
              </a:rPr>
              <a:t>تكون متكافئة </a:t>
            </a:r>
            <a:r>
              <a:rPr lang="ar-DZ" sz="3200" dirty="0" smtClean="0">
                <a:latin typeface="Simplified Arabic"/>
              </a:rPr>
              <a:t>وإما </a:t>
            </a:r>
            <a:r>
              <a:rPr lang="ar-DZ" sz="3200" dirty="0">
                <a:latin typeface="Simplified Arabic"/>
              </a:rPr>
              <a:t>أقل من معدل السوق، وهذه </a:t>
            </a:r>
            <a:r>
              <a:rPr lang="ar-DZ" sz="3200" dirty="0" err="1">
                <a:latin typeface="Simplified Arabic"/>
              </a:rPr>
              <a:t>الإستراتيجية</a:t>
            </a:r>
            <a:r>
              <a:rPr lang="ar-DZ" sz="3200" dirty="0">
                <a:latin typeface="Simplified Arabic"/>
              </a:rPr>
              <a:t> عملية؛</a:t>
            </a:r>
          </a:p>
          <a:p>
            <a:pPr algn="r" rtl="1"/>
            <a:r>
              <a:rPr lang="ar-DZ" sz="3200" dirty="0" err="1">
                <a:latin typeface="Simplified Arabic"/>
              </a:rPr>
              <a:t>فالإستراتيجية</a:t>
            </a:r>
            <a:r>
              <a:rPr lang="ar-DZ" sz="3200" dirty="0">
                <a:latin typeface="Simplified Arabic"/>
              </a:rPr>
              <a:t> الأولى يصاحبها عدم إمكانية تغطية العائد المتوقع للإنفاق الزائد على </a:t>
            </a:r>
            <a:r>
              <a:rPr lang="ar-DZ" sz="3200" dirty="0" smtClean="0">
                <a:latin typeface="Simplified Arabic"/>
              </a:rPr>
              <a:t>التعويضات </a:t>
            </a:r>
            <a:r>
              <a:rPr lang="ar-DZ" sz="3200" dirty="0" err="1" smtClean="0">
                <a:latin typeface="Simplified Arabic"/>
              </a:rPr>
              <a:t>لإحتلال</a:t>
            </a:r>
            <a:r>
              <a:rPr lang="ar-DZ" sz="3200" dirty="0" smtClean="0">
                <a:latin typeface="Simplified Arabic"/>
              </a:rPr>
              <a:t> </a:t>
            </a:r>
            <a:r>
              <a:rPr lang="ar-DZ" sz="3200" dirty="0">
                <a:latin typeface="Simplified Arabic"/>
              </a:rPr>
              <a:t>الريادة فيها، </a:t>
            </a:r>
            <a:r>
              <a:rPr lang="ar-DZ" sz="3200" dirty="0" smtClean="0">
                <a:latin typeface="Simplified Arabic"/>
              </a:rPr>
              <a:t>أما </a:t>
            </a:r>
            <a:r>
              <a:rPr lang="ar-DZ" sz="3200" dirty="0">
                <a:latin typeface="Simplified Arabic"/>
              </a:rPr>
              <a:t>الثانية فيصاحبها مشكلات </a:t>
            </a:r>
            <a:r>
              <a:rPr lang="ar-DZ" sz="3200" dirty="0" smtClean="0">
                <a:latin typeface="Simplified Arabic"/>
              </a:rPr>
              <a:t>متعددة، </a:t>
            </a:r>
            <a:r>
              <a:rPr lang="ar-DZ" sz="3200" dirty="0">
                <a:latin typeface="Simplified Arabic"/>
              </a:rPr>
              <a:t>والثالثة ليس بالأمر </a:t>
            </a:r>
            <a:r>
              <a:rPr lang="ar-DZ" sz="3200" dirty="0" smtClean="0">
                <a:latin typeface="Simplified Arabic"/>
              </a:rPr>
              <a:t>السهل تطبيقها </a:t>
            </a:r>
            <a:r>
              <a:rPr lang="ar-DZ" sz="3200" dirty="0">
                <a:latin typeface="Simplified Arabic"/>
              </a:rPr>
              <a:t>عندما يكون معدل السوق مرتفعا ولا يمكن للمنظمة مجاراته لذلك تأتي </a:t>
            </a:r>
            <a:r>
              <a:rPr lang="ar-DZ" sz="3200" dirty="0" err="1" smtClean="0">
                <a:latin typeface="Simplified Arabic"/>
              </a:rPr>
              <a:t>الإستراتيجية</a:t>
            </a:r>
            <a:r>
              <a:rPr lang="ar-DZ" sz="3200" dirty="0" smtClean="0">
                <a:latin typeface="Simplified Arabic"/>
              </a:rPr>
              <a:t> المركبة حل </a:t>
            </a:r>
            <a:r>
              <a:rPr lang="ar-DZ" sz="3200" dirty="0">
                <a:latin typeface="Simplified Arabic"/>
              </a:rPr>
              <a:t>وسط بين </a:t>
            </a:r>
            <a:r>
              <a:rPr lang="ar-DZ" sz="3200" dirty="0" err="1" smtClean="0">
                <a:latin typeface="Simplified Arabic"/>
              </a:rPr>
              <a:t>الإستراتيجيات</a:t>
            </a:r>
            <a:r>
              <a:rPr lang="ar-DZ" sz="3200" dirty="0" smtClean="0">
                <a:latin typeface="Simplified Arabic"/>
              </a:rPr>
              <a:t> </a:t>
            </a:r>
            <a:r>
              <a:rPr lang="ar-DZ" sz="3200" dirty="0">
                <a:latin typeface="Simplified Arabic"/>
              </a:rPr>
              <a:t>الثلاث الواردة سابقا.</a:t>
            </a:r>
          </a:p>
          <a:p>
            <a:pPr algn="r" rtl="1"/>
            <a:r>
              <a:rPr lang="ar-DZ" sz="3200" dirty="0">
                <a:latin typeface="Simplified Arabic"/>
              </a:rPr>
              <a:t>وفي ظّل هذه </a:t>
            </a:r>
            <a:r>
              <a:rPr lang="ar-DZ" sz="3200" dirty="0" err="1" smtClean="0">
                <a:latin typeface="Simplified Arabic"/>
              </a:rPr>
              <a:t>الإستراتيجيات</a:t>
            </a:r>
            <a:r>
              <a:rPr lang="ar-DZ" sz="3200" dirty="0" smtClean="0">
                <a:latin typeface="Simplified Arabic"/>
              </a:rPr>
              <a:t> </a:t>
            </a:r>
            <a:r>
              <a:rPr lang="ar-DZ" sz="3200" dirty="0">
                <a:latin typeface="Simplified Arabic"/>
              </a:rPr>
              <a:t>يمكن للمنظمة </a:t>
            </a:r>
            <a:r>
              <a:rPr lang="ar-DZ" sz="3200" dirty="0" err="1" smtClean="0">
                <a:latin typeface="Simplified Arabic"/>
              </a:rPr>
              <a:t>إستخدام</a:t>
            </a:r>
            <a:r>
              <a:rPr lang="ar-DZ" sz="3200" dirty="0" smtClean="0">
                <a:latin typeface="Simplified Arabic"/>
              </a:rPr>
              <a:t> </a:t>
            </a:r>
            <a:r>
              <a:rPr lang="ar-DZ" sz="3200" dirty="0">
                <a:latin typeface="Simplified Arabic"/>
              </a:rPr>
              <a:t>أجور ذات نسب ثابتة ومنافع متغيرة تغيرا </a:t>
            </a:r>
            <a:r>
              <a:rPr lang="ar-DZ" sz="3200" dirty="0" smtClean="0">
                <a:latin typeface="Simplified Arabic"/>
              </a:rPr>
              <a:t>ضئيلا، والتي </a:t>
            </a:r>
            <a:r>
              <a:rPr lang="ar-DZ" sz="3200" dirty="0">
                <a:latin typeface="Simplified Arabic"/>
              </a:rPr>
              <a:t>تتطلب مخاطر قليلة، أو دفع أجور متغيرة يتم تعديلها زيادة أو نقصان بما يتناسب طردا </a:t>
            </a:r>
            <a:r>
              <a:rPr lang="ar-DZ" sz="3200" dirty="0" smtClean="0">
                <a:latin typeface="Simplified Arabic"/>
              </a:rPr>
              <a:t>او</a:t>
            </a:r>
          </a:p>
          <a:p>
            <a:pPr algn="r" rtl="1"/>
            <a:endParaRPr lang="ar-DZ" sz="3200" dirty="0">
              <a:latin typeface="Simplified Arabic"/>
            </a:endParaRPr>
          </a:p>
        </p:txBody>
      </p:sp>
    </p:spTree>
    <p:extLst>
      <p:ext uri="{BB962C8B-B14F-4D97-AF65-F5344CB8AC3E}">
        <p14:creationId xmlns:p14="http://schemas.microsoft.com/office/powerpoint/2010/main" val="3599980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honeycomb/>
        <p:sndAc>
          <p:stSnd>
            <p:snd r:embed="rId3" name="applause.wav"/>
          </p:stSnd>
        </p:sndAc>
      </p:transition>
    </mc:Choice>
    <mc:Fallback>
      <p:transition spd="slow">
        <p:fade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9490"/>
            <a:ext cx="899998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3200" dirty="0"/>
              <a:t>المخاطرة، والخيار الآخر هو الدفع على أساس المنصب أو الوظيفة أو حسب إسهاماتهم الفردية </a:t>
            </a:r>
            <a:r>
              <a:rPr lang="ar-DZ" sz="3200" dirty="0" smtClean="0"/>
              <a:t>في المنظمة</a:t>
            </a:r>
            <a:r>
              <a:rPr lang="ar-DZ" sz="3200" dirty="0"/>
              <a:t>، </a:t>
            </a:r>
            <a:r>
              <a:rPr lang="ar-DZ" sz="3200" dirty="0" smtClean="0"/>
              <a:t>أما </a:t>
            </a:r>
            <a:r>
              <a:rPr lang="ar-DZ" sz="3200" dirty="0"/>
              <a:t>المكافآت فيمكن أن تكون حسب الأقدمية أو الأداء كما يمكن أن تكون الأجور مركزية بيد</a:t>
            </a:r>
          </a:p>
          <a:p>
            <a:pPr algn="r" rtl="1"/>
            <a:r>
              <a:rPr lang="ar-DZ" sz="3200" dirty="0"/>
              <a:t>إدارة الموارد البشرية أو تفوض الصلاحيات للمشرفين أو مجموعات العمل في كيفية تحديد </a:t>
            </a:r>
            <a:r>
              <a:rPr lang="ar-DZ" sz="3200" dirty="0" err="1" smtClean="0"/>
              <a:t>الأجوروتوزيع</a:t>
            </a:r>
            <a:r>
              <a:rPr lang="ar-DZ" sz="3200" dirty="0" smtClean="0"/>
              <a:t> المكافآت</a:t>
            </a:r>
            <a:r>
              <a:rPr lang="ar-DZ" sz="3200" dirty="0"/>
              <a:t>.</a:t>
            </a:r>
            <a:endParaRPr lang="en-GB" sz="3200" dirty="0"/>
          </a:p>
        </p:txBody>
      </p:sp>
      <p:sp>
        <p:nvSpPr>
          <p:cNvPr id="3" name="Rectangle 2"/>
          <p:cNvSpPr/>
          <p:nvPr/>
        </p:nvSpPr>
        <p:spPr>
          <a:xfrm>
            <a:off x="0" y="2535106"/>
            <a:ext cx="906473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3200" dirty="0">
                <a:latin typeface="Simplified Arabic"/>
              </a:rPr>
              <a:t>ومن ثم </a:t>
            </a:r>
            <a:r>
              <a:rPr lang="ar-DZ" sz="3200" dirty="0" smtClean="0">
                <a:latin typeface="Simplified Arabic"/>
              </a:rPr>
              <a:t>فإن </a:t>
            </a:r>
            <a:r>
              <a:rPr lang="ar-DZ" sz="3200" dirty="0" err="1">
                <a:latin typeface="Simplified Arabic"/>
              </a:rPr>
              <a:t>إستراتيجية</a:t>
            </a:r>
            <a:r>
              <a:rPr lang="ar-DZ" sz="3200" dirty="0">
                <a:latin typeface="Simplified Arabic"/>
              </a:rPr>
              <a:t> التعويضات تسعى إلى تشكيل وخلق الدافعية الجيدة لدى الموارد البشرية التي </a:t>
            </a:r>
            <a:r>
              <a:rPr lang="ar-DZ" sz="3200" dirty="0" smtClean="0">
                <a:latin typeface="Simplified Arabic"/>
              </a:rPr>
              <a:t>تعمل في </a:t>
            </a:r>
            <a:r>
              <a:rPr lang="ar-DZ" sz="3200" dirty="0">
                <a:latin typeface="Simplified Arabic"/>
              </a:rPr>
              <a:t>المنظمة لتحقيق الأداء المتميز، والولاء، </a:t>
            </a:r>
            <a:r>
              <a:rPr lang="ar-DZ" sz="3200" dirty="0" err="1" smtClean="0">
                <a:latin typeface="Simplified Arabic"/>
              </a:rPr>
              <a:t>والإنتماء</a:t>
            </a:r>
            <a:r>
              <a:rPr lang="ar-DZ" sz="3200" dirty="0" smtClean="0">
                <a:latin typeface="Simplified Arabic"/>
              </a:rPr>
              <a:t> </a:t>
            </a:r>
            <a:r>
              <a:rPr lang="ar-DZ" sz="3200" dirty="0">
                <a:latin typeface="Simplified Arabic"/>
              </a:rPr>
              <a:t>لديها تجاه أعمالها ومنظماتها بما يسهم بشكل فعال في تحقيق أهداف </a:t>
            </a:r>
            <a:r>
              <a:rPr lang="ar-DZ" sz="3200" dirty="0" err="1">
                <a:latin typeface="Simplified Arabic"/>
              </a:rPr>
              <a:t>إستراتيجية</a:t>
            </a:r>
            <a:r>
              <a:rPr lang="ar-DZ" sz="3200" dirty="0">
                <a:latin typeface="Simplified Arabic"/>
              </a:rPr>
              <a:t> المؤسسة.</a:t>
            </a:r>
            <a:endParaRPr lang="en-GB" sz="3200" dirty="0">
              <a:latin typeface="Simplified Arabic"/>
            </a:endParaRPr>
          </a:p>
        </p:txBody>
      </p:sp>
    </p:spTree>
    <p:extLst>
      <p:ext uri="{BB962C8B-B14F-4D97-AF65-F5344CB8AC3E}">
        <p14:creationId xmlns:p14="http://schemas.microsoft.com/office/powerpoint/2010/main" val="3090696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honeycomb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="" xmlns:a16="http://schemas.microsoft.com/office/drawing/2014/main" id="{E71F889C-520F-4C5F-A19D-0424320B23B1}"/>
              </a:ext>
            </a:extLst>
          </p:cNvPr>
          <p:cNvSpPr txBox="1">
            <a:spLocks/>
          </p:cNvSpPr>
          <p:nvPr/>
        </p:nvSpPr>
        <p:spPr>
          <a:xfrm>
            <a:off x="2051720" y="81826"/>
            <a:ext cx="5236634" cy="9807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DZ" sz="3600" b="1" dirty="0" smtClean="0">
                <a:solidFill>
                  <a:schemeClr val="tx1"/>
                </a:solidFill>
              </a:rPr>
              <a:t>سابعا: تعويض الموظفين الدوليين المنقولين: </a:t>
            </a:r>
            <a:endParaRPr lang="fr-FR" sz="3600" b="1" dirty="0">
              <a:solidFill>
                <a:schemeClr val="tx1"/>
              </a:solidFill>
            </a:endParaRPr>
          </a:p>
        </p:txBody>
      </p:sp>
      <p:sp>
        <p:nvSpPr>
          <p:cNvPr id="7" name="Flowchart: Connector 6">
            <a:extLst>
              <a:ext uri="{FF2B5EF4-FFF2-40B4-BE49-F238E27FC236}">
                <a16:creationId xmlns="" xmlns:a16="http://schemas.microsoft.com/office/drawing/2014/main" id="{ADE66321-43B5-4075-9BF2-4BE1448B759B}"/>
              </a:ext>
            </a:extLst>
          </p:cNvPr>
          <p:cNvSpPr/>
          <p:nvPr/>
        </p:nvSpPr>
        <p:spPr>
          <a:xfrm>
            <a:off x="107504" y="6331335"/>
            <a:ext cx="323528" cy="351109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/>
              <a:t>7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0" y="1062554"/>
            <a:ext cx="914400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3200" dirty="0">
                <a:latin typeface="Simplified Arabic"/>
              </a:rPr>
              <a:t>من الواضح جدا </a:t>
            </a:r>
            <a:r>
              <a:rPr lang="ar-DZ" sz="3200" dirty="0" err="1">
                <a:latin typeface="Simplified Arabic"/>
              </a:rPr>
              <a:t>التكالیف</a:t>
            </a:r>
            <a:r>
              <a:rPr lang="ar-DZ" sz="3200" dirty="0">
                <a:latin typeface="Simplified Arabic"/>
              </a:rPr>
              <a:t> </a:t>
            </a:r>
            <a:r>
              <a:rPr lang="ar-DZ" sz="3200" dirty="0" err="1">
                <a:latin typeface="Simplified Arabic"/>
              </a:rPr>
              <a:t>العالیة</a:t>
            </a:r>
            <a:r>
              <a:rPr lang="ar-DZ" sz="3200" dirty="0">
                <a:latin typeface="Simplified Arabic"/>
              </a:rPr>
              <a:t> </a:t>
            </a:r>
            <a:r>
              <a:rPr lang="ar-DZ" sz="3200" dirty="0" err="1">
                <a:latin typeface="Simplified Arabic"/>
              </a:rPr>
              <a:t>للموظفین</a:t>
            </a:r>
            <a:r>
              <a:rPr lang="ar-DZ" sz="3200" dirty="0">
                <a:latin typeface="Simplified Arabic"/>
              </a:rPr>
              <a:t> </a:t>
            </a:r>
            <a:r>
              <a:rPr lang="ar-DZ" sz="3200" dirty="0" err="1">
                <a:latin typeface="Simplified Arabic"/>
              </a:rPr>
              <a:t>المغتربین</a:t>
            </a:r>
            <a:r>
              <a:rPr lang="ar-DZ" sz="3200" dirty="0">
                <a:latin typeface="Simplified Arabic"/>
              </a:rPr>
              <a:t>، إذ </a:t>
            </a:r>
            <a:r>
              <a:rPr lang="ar-DZ" sz="3200" dirty="0" err="1">
                <a:latin typeface="Simplified Arabic"/>
              </a:rPr>
              <a:t>یتجلى</a:t>
            </a:r>
            <a:r>
              <a:rPr lang="ar-DZ" sz="3200" dirty="0">
                <a:latin typeface="Simplified Arabic"/>
              </a:rPr>
              <a:t> ذلك في كثرة </a:t>
            </a:r>
            <a:r>
              <a:rPr lang="ar-DZ" sz="3200" dirty="0" err="1">
                <a:latin typeface="Simplified Arabic"/>
              </a:rPr>
              <a:t>الحدیث</a:t>
            </a:r>
            <a:r>
              <a:rPr lang="ar-DZ" sz="3200" dirty="0">
                <a:latin typeface="Simplified Arabic"/>
              </a:rPr>
              <a:t> عن </a:t>
            </a:r>
            <a:r>
              <a:rPr lang="ar-DZ" sz="3200" dirty="0" err="1" smtClean="0">
                <a:latin typeface="Simplified Arabic"/>
              </a:rPr>
              <a:t>التعویضات</a:t>
            </a:r>
            <a:r>
              <a:rPr lang="ar-DZ" sz="3200" dirty="0" smtClean="0">
                <a:latin typeface="Simplified Arabic"/>
              </a:rPr>
              <a:t> </a:t>
            </a:r>
            <a:r>
              <a:rPr lang="ar-DZ" sz="3200" dirty="0" err="1" smtClean="0">
                <a:latin typeface="Simplified Arabic"/>
              </a:rPr>
              <a:t>الدولیة</a:t>
            </a:r>
            <a:r>
              <a:rPr lang="ar-DZ" sz="3200" dirty="0">
                <a:latin typeface="Simplified Arabic"/>
              </a:rPr>
              <a:t>، </a:t>
            </a:r>
            <a:r>
              <a:rPr lang="ar-DZ" sz="3200" dirty="0" err="1">
                <a:latin typeface="Simplified Arabic"/>
              </a:rPr>
              <a:t>حیث</a:t>
            </a:r>
            <a:r>
              <a:rPr lang="ar-DZ" sz="3200" dirty="0">
                <a:latin typeface="Simplified Arabic"/>
              </a:rPr>
              <a:t> </a:t>
            </a:r>
            <a:r>
              <a:rPr lang="ar-DZ" sz="3200" dirty="0" err="1">
                <a:latin typeface="Simplified Arabic"/>
              </a:rPr>
              <a:t>یحصل</a:t>
            </a:r>
            <a:r>
              <a:rPr lang="ar-DZ" sz="3200" dirty="0">
                <a:latin typeface="Simplified Arabic"/>
              </a:rPr>
              <a:t> </a:t>
            </a:r>
            <a:r>
              <a:rPr lang="ar-DZ" sz="3200" dirty="0" err="1">
                <a:latin typeface="Simplified Arabic"/>
              </a:rPr>
              <a:t>المغتربین</a:t>
            </a:r>
            <a:r>
              <a:rPr lang="ar-DZ" sz="3200" dirty="0">
                <a:latin typeface="Simplified Arabic"/>
              </a:rPr>
              <a:t> على عدة علاوات، من أشهرها نذكر:</a:t>
            </a:r>
          </a:p>
          <a:p>
            <a:pPr algn="r" rtl="1"/>
            <a:r>
              <a:rPr lang="ar-DZ" sz="3600" dirty="0" smtClean="0">
                <a:latin typeface="Simplified Arabic"/>
              </a:rPr>
              <a:t>-علاوة </a:t>
            </a:r>
            <a:r>
              <a:rPr lang="ar-DZ" sz="3600" dirty="0">
                <a:latin typeface="Simplified Arabic"/>
              </a:rPr>
              <a:t>الخدمة </a:t>
            </a:r>
            <a:r>
              <a:rPr lang="ar-DZ" sz="3600" dirty="0" err="1">
                <a:latin typeface="Simplified Arabic"/>
              </a:rPr>
              <a:t>الخارجیة</a:t>
            </a:r>
            <a:r>
              <a:rPr lang="ar-DZ" sz="3600" dirty="0">
                <a:latin typeface="Simplified Arabic"/>
              </a:rPr>
              <a:t>: </a:t>
            </a:r>
            <a:r>
              <a:rPr lang="ar-DZ" sz="3200" dirty="0">
                <a:latin typeface="Simplified Arabic"/>
              </a:rPr>
              <a:t>تقدم </a:t>
            </a:r>
            <a:r>
              <a:rPr lang="ar-DZ" sz="3200" dirty="0" err="1">
                <a:latin typeface="Simplified Arabic"/>
              </a:rPr>
              <a:t>للموظفین</a:t>
            </a:r>
            <a:r>
              <a:rPr lang="ar-DZ" sz="3200" dirty="0">
                <a:latin typeface="Simplified Arabic"/>
              </a:rPr>
              <a:t> </a:t>
            </a:r>
            <a:r>
              <a:rPr lang="ar-DZ" sz="3200" dirty="0" err="1">
                <a:latin typeface="Simplified Arabic"/>
              </a:rPr>
              <a:t>الذین</a:t>
            </a:r>
            <a:r>
              <a:rPr lang="ar-DZ" sz="3200" dirty="0">
                <a:latin typeface="Simplified Arabic"/>
              </a:rPr>
              <a:t> لهم عقد عمل دولي </a:t>
            </a:r>
            <a:r>
              <a:rPr lang="ar-DZ" sz="3200" dirty="0" err="1">
                <a:latin typeface="Simplified Arabic"/>
              </a:rPr>
              <a:t>طویل</a:t>
            </a:r>
            <a:r>
              <a:rPr lang="ar-DZ" sz="3200" dirty="0">
                <a:latin typeface="Simplified Arabic"/>
              </a:rPr>
              <a:t> الأجل (أكثر من سنة)، </a:t>
            </a:r>
            <a:r>
              <a:rPr lang="ar-DZ" sz="3200" dirty="0" smtClean="0">
                <a:latin typeface="Simplified Arabic"/>
              </a:rPr>
              <a:t>كحافز لقبولهم </a:t>
            </a:r>
            <a:r>
              <a:rPr lang="ar-DZ" sz="3200" dirty="0" err="1">
                <a:latin typeface="Simplified Arabic"/>
              </a:rPr>
              <a:t>الوظیفة</a:t>
            </a:r>
            <a:r>
              <a:rPr lang="ar-DZ" sz="3200" dirty="0">
                <a:latin typeface="Simplified Arabic"/>
              </a:rPr>
              <a:t> في الخارج، وعادة ما تقدم لمواطني الدولة الأم أكثر من مواطني دولة ثالثة.</a:t>
            </a:r>
          </a:p>
          <a:p>
            <a:pPr algn="r" rtl="1"/>
            <a:r>
              <a:rPr lang="ar-DZ" sz="3600" dirty="0">
                <a:latin typeface="Simplified Arabic"/>
              </a:rPr>
              <a:t>-</a:t>
            </a:r>
            <a:r>
              <a:rPr lang="ar-DZ" sz="3600" dirty="0" smtClean="0">
                <a:latin typeface="Simplified Arabic"/>
              </a:rPr>
              <a:t>علاوة </a:t>
            </a:r>
            <a:r>
              <a:rPr lang="ar-DZ" sz="3600" dirty="0">
                <a:latin typeface="Simplified Arabic"/>
              </a:rPr>
              <a:t>المشقة: </a:t>
            </a:r>
            <a:r>
              <a:rPr lang="ar-DZ" sz="3200" dirty="0">
                <a:latin typeface="Simplified Arabic"/>
              </a:rPr>
              <a:t>تأخذ في </a:t>
            </a:r>
            <a:r>
              <a:rPr lang="ar-DZ" sz="3200" dirty="0" err="1">
                <a:latin typeface="Simplified Arabic"/>
              </a:rPr>
              <a:t>عین</a:t>
            </a:r>
            <a:r>
              <a:rPr lang="ar-DZ" sz="3200" dirty="0">
                <a:latin typeface="Simplified Arabic"/>
              </a:rPr>
              <a:t> </a:t>
            </a:r>
            <a:r>
              <a:rPr lang="ar-DZ" sz="3200" dirty="0" err="1" smtClean="0">
                <a:latin typeface="Simplified Arabic"/>
              </a:rPr>
              <a:t>الإعتبار</a:t>
            </a:r>
            <a:r>
              <a:rPr lang="ar-DZ" sz="3200" dirty="0" smtClean="0">
                <a:latin typeface="Simplified Arabic"/>
              </a:rPr>
              <a:t> </a:t>
            </a:r>
            <a:r>
              <a:rPr lang="ar-DZ" sz="3200" dirty="0">
                <a:latin typeface="Simplified Arabic"/>
              </a:rPr>
              <a:t>العزلة، </a:t>
            </a:r>
            <a:r>
              <a:rPr lang="ar-DZ" sz="3200" dirty="0" err="1">
                <a:latin typeface="Simplified Arabic"/>
              </a:rPr>
              <a:t>الجریمة</a:t>
            </a:r>
            <a:r>
              <a:rPr lang="ar-DZ" sz="3200" dirty="0">
                <a:latin typeface="Simplified Arabic"/>
              </a:rPr>
              <a:t>، الأخطار </a:t>
            </a:r>
            <a:r>
              <a:rPr lang="ar-DZ" sz="3200" dirty="0" err="1">
                <a:latin typeface="Simplified Arabic"/>
              </a:rPr>
              <a:t>الطبیعیة</a:t>
            </a:r>
            <a:r>
              <a:rPr lang="ar-DZ" sz="3200" dirty="0">
                <a:latin typeface="Simplified Arabic"/>
              </a:rPr>
              <a:t>، العنف </a:t>
            </a:r>
            <a:r>
              <a:rPr lang="ar-DZ" sz="3200" dirty="0" err="1">
                <a:latin typeface="Simplified Arabic"/>
              </a:rPr>
              <a:t>السیاسي</a:t>
            </a:r>
            <a:r>
              <a:rPr lang="ar-DZ" sz="3200" dirty="0">
                <a:latin typeface="Simplified Arabic"/>
              </a:rPr>
              <a:t>، </a:t>
            </a:r>
            <a:r>
              <a:rPr lang="ar-DZ" sz="3200" dirty="0" smtClean="0">
                <a:latin typeface="Simplified Arabic"/>
              </a:rPr>
              <a:t>وهذا </a:t>
            </a:r>
            <a:r>
              <a:rPr lang="ar-DZ" sz="3200" dirty="0" err="1" smtClean="0">
                <a:latin typeface="Simplified Arabic"/>
              </a:rPr>
              <a:t>إعتمادا</a:t>
            </a:r>
            <a:r>
              <a:rPr lang="ar-DZ" sz="3200" dirty="0" smtClean="0">
                <a:latin typeface="Simplified Arabic"/>
              </a:rPr>
              <a:t> </a:t>
            </a:r>
            <a:r>
              <a:rPr lang="ar-DZ" sz="3200" dirty="0">
                <a:latin typeface="Simplified Arabic"/>
              </a:rPr>
              <a:t>على </a:t>
            </a:r>
            <a:r>
              <a:rPr lang="ar-DZ" sz="3200" dirty="0" err="1">
                <a:latin typeface="Simplified Arabic"/>
              </a:rPr>
              <a:t>البیانات</a:t>
            </a:r>
            <a:r>
              <a:rPr lang="ar-DZ" sz="3200" dirty="0">
                <a:latin typeface="Simplified Arabic"/>
              </a:rPr>
              <a:t> </a:t>
            </a:r>
            <a:r>
              <a:rPr lang="ar-DZ" sz="3200" dirty="0" err="1">
                <a:latin typeface="Simplified Arabic"/>
              </a:rPr>
              <a:t>الحكومیة</a:t>
            </a:r>
            <a:r>
              <a:rPr lang="ar-DZ" sz="3200" dirty="0">
                <a:latin typeface="Simplified Arabic"/>
              </a:rPr>
              <a:t> المستندة على معدلات العلاوات التي تقدمها المنظمات </a:t>
            </a:r>
            <a:r>
              <a:rPr lang="ar-DZ" sz="3200" dirty="0" err="1" smtClean="0">
                <a:latin typeface="Simplified Arabic"/>
              </a:rPr>
              <a:t>الإستشاریة</a:t>
            </a:r>
            <a:r>
              <a:rPr lang="ar-DZ" sz="3200" dirty="0" smtClean="0">
                <a:latin typeface="Simplified Arabic"/>
              </a:rPr>
              <a:t> مثل:</a:t>
            </a:r>
            <a:r>
              <a:rPr lang="fr-FR" sz="3200" dirty="0" smtClean="0">
                <a:latin typeface="Simplified Arabic"/>
              </a:rPr>
              <a:t>SOS</a:t>
            </a:r>
            <a:r>
              <a:rPr lang="ar-DZ" sz="3200" dirty="0" smtClean="0">
                <a:latin typeface="Simplified Arabic"/>
              </a:rPr>
              <a:t> </a:t>
            </a:r>
            <a:r>
              <a:rPr lang="ar-DZ" sz="3200" dirty="0" err="1" smtClean="0">
                <a:latin typeface="Simplified Arabic"/>
              </a:rPr>
              <a:t>الدولیة،المنظمة</a:t>
            </a:r>
            <a:r>
              <a:rPr lang="ar-DZ" sz="3200" dirty="0" smtClean="0">
                <a:latin typeface="Simplified Arabic"/>
              </a:rPr>
              <a:t> الطبية العالمية ،مؤسسة المساعدة الأمنية .</a:t>
            </a:r>
            <a:endParaRPr lang="en-GB" sz="3200" dirty="0">
              <a:latin typeface="Simplified Arabic"/>
            </a:endParaRPr>
          </a:p>
        </p:txBody>
      </p:sp>
    </p:spTree>
    <p:extLst>
      <p:ext uri="{BB962C8B-B14F-4D97-AF65-F5344CB8AC3E}">
        <p14:creationId xmlns:p14="http://schemas.microsoft.com/office/powerpoint/2010/main" val="1381761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-13298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3600" dirty="0" smtClean="0"/>
              <a:t>-علاوات </a:t>
            </a:r>
            <a:r>
              <a:rPr lang="ar-DZ" sz="3600" dirty="0"/>
              <a:t>الانتقال: </a:t>
            </a:r>
            <a:r>
              <a:rPr lang="ar-DZ" sz="3200" dirty="0" err="1"/>
              <a:t>تعویض</a:t>
            </a:r>
            <a:r>
              <a:rPr lang="ar-DZ" sz="3200" dirty="0"/>
              <a:t> عن </a:t>
            </a:r>
            <a:r>
              <a:rPr lang="ar-DZ" sz="3200" dirty="0" err="1"/>
              <a:t>التكالیف</a:t>
            </a:r>
            <a:r>
              <a:rPr lang="ar-DZ" sz="3200" dirty="0"/>
              <a:t> مثل </a:t>
            </a:r>
            <a:r>
              <a:rPr lang="ar-DZ" sz="3200" dirty="0" err="1" smtClean="0"/>
              <a:t>تكالیف</a:t>
            </a:r>
            <a:r>
              <a:rPr lang="ar-DZ" sz="3200" dirty="0" smtClean="0"/>
              <a:t> المواصلات</a:t>
            </a:r>
            <a:r>
              <a:rPr lang="ar-DZ" sz="3200" dirty="0"/>
              <a:t>، السكن المؤقت، شراء </a:t>
            </a:r>
            <a:r>
              <a:rPr lang="ar-DZ" sz="3200" dirty="0" smtClean="0"/>
              <a:t>الأدوات للاستعمال</a:t>
            </a:r>
            <a:r>
              <a:rPr lang="ar-DZ" sz="3200" dirty="0"/>
              <a:t>، </a:t>
            </a:r>
            <a:r>
              <a:rPr lang="ar-DZ" sz="3200" dirty="0" err="1"/>
              <a:t>تأجیر</a:t>
            </a:r>
            <a:r>
              <a:rPr lang="ar-DZ" sz="3200" dirty="0"/>
              <a:t> </a:t>
            </a:r>
            <a:r>
              <a:rPr lang="ar-DZ" sz="3200" dirty="0" err="1"/>
              <a:t>السیارات</a:t>
            </a:r>
            <a:r>
              <a:rPr lang="ar-DZ" sz="3200" dirty="0"/>
              <a:t>، إذ </a:t>
            </a:r>
            <a:r>
              <a:rPr lang="ar-DZ" sz="3200" dirty="0" err="1" smtClean="0"/>
              <a:t>إرتبطت</a:t>
            </a:r>
            <a:r>
              <a:rPr lang="ar-DZ" sz="3200" dirty="0" smtClean="0"/>
              <a:t> </a:t>
            </a:r>
            <a:r>
              <a:rPr lang="ar-DZ" sz="3200" dirty="0"/>
              <a:t>هذه </a:t>
            </a:r>
            <a:r>
              <a:rPr lang="ar-DZ" sz="3200" dirty="0" err="1"/>
              <a:t>التكالیف</a:t>
            </a:r>
            <a:r>
              <a:rPr lang="ar-DZ" sz="3200" dirty="0"/>
              <a:t> </a:t>
            </a:r>
            <a:r>
              <a:rPr lang="ar-DZ" sz="3200" dirty="0" err="1" smtClean="0"/>
              <a:t>بالإنتقال</a:t>
            </a:r>
            <a:r>
              <a:rPr lang="ar-DZ" sz="3200" dirty="0" smtClean="0"/>
              <a:t> </a:t>
            </a:r>
            <a:r>
              <a:rPr lang="ar-DZ" sz="3200" dirty="0"/>
              <a:t>إلى البلد </a:t>
            </a:r>
            <a:r>
              <a:rPr lang="ar-DZ" sz="3200" dirty="0" err="1"/>
              <a:t>المضیف</a:t>
            </a:r>
            <a:r>
              <a:rPr lang="ar-DZ" sz="3200" dirty="0"/>
              <a:t>.</a:t>
            </a:r>
          </a:p>
          <a:p>
            <a:pPr algn="r" rtl="1"/>
            <a:r>
              <a:rPr lang="ar-DZ" sz="3600" dirty="0" smtClean="0"/>
              <a:t>-علاوات </a:t>
            </a:r>
            <a:r>
              <a:rPr lang="ar-DZ" sz="3600" dirty="0" err="1"/>
              <a:t>تعلیم</a:t>
            </a:r>
            <a:r>
              <a:rPr lang="ar-DZ" sz="3600" dirty="0"/>
              <a:t> الأطفال</a:t>
            </a:r>
            <a:r>
              <a:rPr lang="ar-DZ" sz="3200" dirty="0"/>
              <a:t>: وهذا قد </a:t>
            </a:r>
            <a:r>
              <a:rPr lang="ar-DZ" sz="3200" dirty="0" err="1"/>
              <a:t>یتضمن</a:t>
            </a:r>
            <a:r>
              <a:rPr lang="ar-DZ" sz="3200" dirty="0"/>
              <a:t> </a:t>
            </a:r>
            <a:r>
              <a:rPr lang="ar-DZ" sz="3200" dirty="0" err="1"/>
              <a:t>تعویض</a:t>
            </a:r>
            <a:r>
              <a:rPr lang="ar-DZ" sz="3200" dirty="0"/>
              <a:t> عن </a:t>
            </a:r>
            <a:r>
              <a:rPr lang="ar-DZ" sz="3200" dirty="0" err="1"/>
              <a:t>تعلیم</a:t>
            </a:r>
            <a:r>
              <a:rPr lang="ar-DZ" sz="3200" dirty="0"/>
              <a:t> اللغة، شراء الكتب، وأجور المدرسة، </a:t>
            </a:r>
            <a:r>
              <a:rPr lang="ar-DZ" sz="3200" dirty="0" smtClean="0"/>
              <a:t>وقد </a:t>
            </a:r>
            <a:r>
              <a:rPr lang="ar-DZ" sz="3200" dirty="0" err="1" smtClean="0"/>
              <a:t>یتضمن</a:t>
            </a:r>
            <a:r>
              <a:rPr lang="ar-DZ" sz="3200" dirty="0" smtClean="0"/>
              <a:t> </a:t>
            </a:r>
            <a:r>
              <a:rPr lang="ar-DZ" sz="3200" dirty="0"/>
              <a:t>التكفل </a:t>
            </a:r>
            <a:r>
              <a:rPr lang="ar-DZ" sz="3200" dirty="0" err="1"/>
              <a:t>بالموظفین</a:t>
            </a:r>
            <a:r>
              <a:rPr lang="ar-DZ" sz="3200" dirty="0"/>
              <a:t> </a:t>
            </a:r>
            <a:r>
              <a:rPr lang="ar-DZ" sz="3200" dirty="0" err="1"/>
              <a:t>الذین</a:t>
            </a:r>
            <a:r>
              <a:rPr lang="ar-DZ" sz="3200" dirty="0"/>
              <a:t> لا </a:t>
            </a:r>
            <a:r>
              <a:rPr lang="ar-DZ" sz="3200" dirty="0" err="1"/>
              <a:t>یرغبون</a:t>
            </a:r>
            <a:r>
              <a:rPr lang="ar-DZ" sz="3200" dirty="0"/>
              <a:t> في أخذ أطفالهم </a:t>
            </a:r>
            <a:r>
              <a:rPr lang="ar-DZ" sz="3200" dirty="0" err="1"/>
              <a:t>للتعلیم</a:t>
            </a:r>
            <a:r>
              <a:rPr lang="ar-DZ" sz="3200" dirty="0"/>
              <a:t> في مناطق معزولة أو </a:t>
            </a:r>
            <a:r>
              <a:rPr lang="ar-DZ" sz="3200" dirty="0" err="1"/>
              <a:t>یوجد</a:t>
            </a:r>
            <a:r>
              <a:rPr lang="ar-DZ" sz="3200" dirty="0"/>
              <a:t> بها عنف</a:t>
            </a:r>
          </a:p>
          <a:p>
            <a:pPr algn="r" rtl="1"/>
            <a:r>
              <a:rPr lang="ar-DZ" sz="3200" dirty="0" err="1"/>
              <a:t>سیاسي</a:t>
            </a:r>
            <a:r>
              <a:rPr lang="ar-DZ" sz="3200" dirty="0"/>
              <a:t>.</a:t>
            </a:r>
          </a:p>
          <a:p>
            <a:pPr algn="r" rtl="1"/>
            <a:r>
              <a:rPr lang="ar-DZ" sz="3600" dirty="0" smtClean="0"/>
              <a:t>-إجازات </a:t>
            </a:r>
            <a:r>
              <a:rPr lang="ar-DZ" sz="3600" dirty="0"/>
              <a:t>البلد الأم: </a:t>
            </a:r>
            <a:r>
              <a:rPr lang="ar-DZ" sz="3200" dirty="0"/>
              <a:t>وتتعلق </a:t>
            </a:r>
            <a:r>
              <a:rPr lang="ar-DZ" sz="3200" dirty="0" err="1"/>
              <a:t>بالموظفین</a:t>
            </a:r>
            <a:r>
              <a:rPr lang="ar-DZ" sz="3200" dirty="0"/>
              <a:t> </a:t>
            </a:r>
            <a:r>
              <a:rPr lang="ar-DZ" sz="3200" dirty="0" err="1"/>
              <a:t>الذین</a:t>
            </a:r>
            <a:r>
              <a:rPr lang="ar-DZ" sz="3200" dirty="0"/>
              <a:t> لهم عقد </a:t>
            </a:r>
            <a:r>
              <a:rPr lang="ar-DZ" sz="3200" dirty="0" err="1"/>
              <a:t>طویل</a:t>
            </a:r>
            <a:r>
              <a:rPr lang="ar-DZ" sz="3200" dirty="0"/>
              <a:t> المدى عن </a:t>
            </a:r>
            <a:r>
              <a:rPr lang="ar-DZ" sz="3200" dirty="0" err="1"/>
              <a:t>زیارة</a:t>
            </a:r>
            <a:r>
              <a:rPr lang="ar-DZ" sz="3200" dirty="0"/>
              <a:t> بلدهم الأم </a:t>
            </a:r>
            <a:r>
              <a:rPr lang="ar-DZ" sz="3200" dirty="0" err="1"/>
              <a:t>بین</a:t>
            </a:r>
            <a:r>
              <a:rPr lang="ar-DZ" sz="3200" dirty="0"/>
              <a:t> فترة </a:t>
            </a:r>
            <a:r>
              <a:rPr lang="ar-DZ" sz="3200" dirty="0" smtClean="0"/>
              <a:t>وأخرى مع </a:t>
            </a:r>
            <a:r>
              <a:rPr lang="ar-DZ" sz="3200" dirty="0"/>
              <a:t>عائلاتهم</a:t>
            </a:r>
            <a:r>
              <a:rPr lang="ar-DZ" sz="3200" dirty="0" smtClean="0"/>
              <a:t>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9182029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honeycomb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691E8FC2-CE91-46B3-B13D-DAF0C65A72AE}"/>
              </a:ext>
            </a:extLst>
          </p:cNvPr>
          <p:cNvSpPr/>
          <p:nvPr/>
        </p:nvSpPr>
        <p:spPr>
          <a:xfrm>
            <a:off x="201302" y="102106"/>
            <a:ext cx="87484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DZ" sz="4000" b="1" u="sng" dirty="0" smtClean="0">
                <a:solidFill>
                  <a:srgbClr val="FF0000"/>
                </a:solidFill>
              </a:rPr>
              <a:t>خاتمة</a:t>
            </a:r>
            <a:r>
              <a:rPr lang="ar-DZ" sz="4000" b="1" u="sng" dirty="0">
                <a:solidFill>
                  <a:srgbClr val="FF0000"/>
                </a:solidFill>
              </a:rPr>
              <a:t> </a:t>
            </a:r>
            <a:r>
              <a:rPr lang="ar-DZ" sz="4000" b="1" u="sng" dirty="0" smtClean="0">
                <a:solidFill>
                  <a:srgbClr val="FF0000"/>
                </a:solidFill>
              </a:rPr>
              <a:t>:</a:t>
            </a:r>
            <a:endParaRPr lang="ar-DZ" sz="4000" u="sng" dirty="0">
              <a:solidFill>
                <a:srgbClr val="FF0000"/>
              </a:solidFill>
            </a:endParaRPr>
          </a:p>
          <a:p>
            <a:pPr algn="just" rtl="1"/>
            <a:r>
              <a:rPr lang="ar-DZ" sz="2800" dirty="0" smtClean="0">
                <a:latin typeface="Traditional Arabic"/>
              </a:rPr>
              <a:t>.</a:t>
            </a:r>
            <a:r>
              <a:rPr lang="ar-DZ" sz="2800" dirty="0">
                <a:latin typeface="Traditional Arabic"/>
              </a:rPr>
              <a:t/>
            </a:r>
            <a:br>
              <a:rPr lang="ar-DZ" sz="2800" dirty="0">
                <a:latin typeface="Traditional Arabic"/>
              </a:rPr>
            </a:br>
            <a:endParaRPr lang="fr-FR" sz="2800" dirty="0">
              <a:effectLst/>
              <a:latin typeface="Traditional Arabic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Flowchart: Connector 2">
            <a:extLst>
              <a:ext uri="{FF2B5EF4-FFF2-40B4-BE49-F238E27FC236}">
                <a16:creationId xmlns="" xmlns:a16="http://schemas.microsoft.com/office/drawing/2014/main" id="{1464659C-564C-411E-A8B4-1185BCB9D650}"/>
              </a:ext>
            </a:extLst>
          </p:cNvPr>
          <p:cNvSpPr/>
          <p:nvPr/>
        </p:nvSpPr>
        <p:spPr>
          <a:xfrm>
            <a:off x="200980" y="6165304"/>
            <a:ext cx="626604" cy="457200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/>
              <a:t>18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-108520" y="980728"/>
            <a:ext cx="9252520" cy="2542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3200" dirty="0"/>
              <a:t>لا تهدف </a:t>
            </a:r>
            <a:r>
              <a:rPr lang="ar-DZ" sz="3200" dirty="0" err="1" smtClean="0"/>
              <a:t>إستراتيجيات</a:t>
            </a:r>
            <a:r>
              <a:rPr lang="ar-DZ" sz="3200" dirty="0" smtClean="0"/>
              <a:t> </a:t>
            </a:r>
            <a:r>
              <a:rPr lang="ar-DZ" sz="3200" dirty="0"/>
              <a:t>التعويضات في الشركات الدولية لجذب الكفاءات للشركة فقط بل تهدف </a:t>
            </a:r>
            <a:r>
              <a:rPr lang="ar-DZ" sz="3200" dirty="0" smtClean="0"/>
              <a:t>إلى المحافظة </a:t>
            </a:r>
            <a:r>
              <a:rPr lang="ar-DZ" sz="3200" dirty="0"/>
              <a:t>على الكفاءات الحالية لأطول فترة ممكنة فعندما يشعر موظفيك الحاليين أنك تهتم بمكافأتهم </a:t>
            </a:r>
            <a:r>
              <a:rPr lang="ar-DZ" sz="3200" dirty="0" smtClean="0"/>
              <a:t>وتقديم الجوائز </a:t>
            </a:r>
            <a:r>
              <a:rPr lang="ar-DZ" sz="3200" dirty="0"/>
              <a:t>لهم سيزداد مستوى تحفيزهم مما سيدفعهم للعمل بمجهود أكبر وبالتالي المساهمة في نجاح </a:t>
            </a:r>
            <a:r>
              <a:rPr lang="ar-DZ" sz="3200" dirty="0" smtClean="0"/>
              <a:t>الشركة بشكل أكبر.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9249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218399" y="2133020"/>
            <a:ext cx="1269899" cy="7294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DZ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iwani Outline Shaded" pitchFamily="2" charset="-78"/>
              </a:rPr>
              <a:t>الموضوع:</a:t>
            </a:r>
            <a:endParaRPr lang="fr-FR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Diwani Outline Shaded" pitchFamily="2" charset="-78"/>
            </a:endParaRPr>
          </a:p>
        </p:txBody>
      </p:sp>
      <p:sp>
        <p:nvSpPr>
          <p:cNvPr id="12" name="Parchemin horizontal 11"/>
          <p:cNvSpPr/>
          <p:nvPr/>
        </p:nvSpPr>
        <p:spPr>
          <a:xfrm flipH="1">
            <a:off x="2898509" y="6148477"/>
            <a:ext cx="3751255" cy="613470"/>
          </a:xfrm>
          <a:prstGeom prst="horizontalScroll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Right"/>
            <a:lightRig rig="threePt" dir="t"/>
          </a:scene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defTabSz="1218987"/>
            <a:r>
              <a:rPr lang="ar-DZ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</a:rPr>
              <a:t>السنة الجامعية: </a:t>
            </a:r>
            <a:r>
              <a:rPr lang="ar-DZ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</a:rPr>
              <a:t>2021-2022</a:t>
            </a:r>
            <a:endParaRPr lang="fr-FR" sz="2400" dirty="0">
              <a:solidFill>
                <a:schemeClr val="tx1">
                  <a:lumMod val="95000"/>
                  <a:lumOff val="5000"/>
                </a:schemeClr>
              </a:solidFill>
              <a:latin typeface="Calibri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600" y="458821"/>
            <a:ext cx="1559896" cy="1384995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166" y="526999"/>
            <a:ext cx="1579166" cy="1346787"/>
          </a:xfrm>
          <a:prstGeom prst="rect">
            <a:avLst/>
          </a:prstGeom>
        </p:spPr>
      </p:pic>
      <p:sp>
        <p:nvSpPr>
          <p:cNvPr id="7" name="Scroll: Horizontal 6">
            <a:extLst>
              <a:ext uri="{FF2B5EF4-FFF2-40B4-BE49-F238E27FC236}">
                <a16:creationId xmlns="" xmlns:a16="http://schemas.microsoft.com/office/drawing/2014/main" id="{8E426F09-82EE-4B70-BE7E-02F36A81E491}"/>
              </a:ext>
            </a:extLst>
          </p:cNvPr>
          <p:cNvSpPr/>
          <p:nvPr/>
        </p:nvSpPr>
        <p:spPr>
          <a:xfrm>
            <a:off x="1763688" y="2564904"/>
            <a:ext cx="6492860" cy="2100362"/>
          </a:xfrm>
          <a:prstGeom prst="horizontalScroll">
            <a:avLst>
              <a:gd name="adj" fmla="val 137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1"/>
            <a:r>
              <a:rPr lang="ar-DZ" sz="4400" b="1" dirty="0" smtClean="0"/>
              <a:t>التعويضات في الشركات الدولية    </a:t>
            </a:r>
            <a:endParaRPr lang="ar-DZ" sz="4400" dirty="0"/>
          </a:p>
          <a:p>
            <a:endParaRPr lang="fr-FR" sz="3600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="" xmlns:a16="http://schemas.microsoft.com/office/drawing/2014/main" id="{A0A81C8D-7E4C-491F-8D53-F44809BE1A81}"/>
              </a:ext>
            </a:extLst>
          </p:cNvPr>
          <p:cNvSpPr/>
          <p:nvPr/>
        </p:nvSpPr>
        <p:spPr>
          <a:xfrm>
            <a:off x="2531547" y="91636"/>
            <a:ext cx="4485178" cy="2041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41020" marR="457200" algn="ctr" rtl="1">
              <a:lnSpc>
                <a:spcPct val="115000"/>
              </a:lnSpc>
            </a:pPr>
            <a:r>
              <a:rPr lang="ar-DZ" sz="2400" b="1" dirty="0">
                <a:solidFill>
                  <a:schemeClr val="tx1"/>
                </a:solidFill>
              </a:rPr>
              <a:t>جامعة محمد خيضر - بسكرة</a:t>
            </a:r>
            <a:r>
              <a:rPr lang="fr-FR" sz="2400" b="1" dirty="0">
                <a:solidFill>
                  <a:schemeClr val="tx1"/>
                </a:solidFill>
              </a:rPr>
              <a:t/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ar-DZ" sz="2400" b="1" dirty="0">
                <a:solidFill>
                  <a:schemeClr val="tx1"/>
                </a:solidFill>
              </a:rPr>
              <a:t>كلية العلوم الاقتصادية والتجارية وعلوم التسيير</a:t>
            </a:r>
            <a:r>
              <a:rPr lang="fr-FR" sz="2400" b="1" dirty="0">
                <a:solidFill>
                  <a:schemeClr val="tx1"/>
                </a:solidFill>
              </a:rPr>
              <a:t/>
            </a:r>
            <a:br>
              <a:rPr lang="fr-FR" sz="2400" b="1" dirty="0">
                <a:solidFill>
                  <a:schemeClr val="tx1"/>
                </a:solidFill>
              </a:rPr>
            </a:br>
            <a:r>
              <a:rPr lang="ar-DZ" sz="2400" b="1" dirty="0">
                <a:solidFill>
                  <a:schemeClr val="tx1"/>
                </a:solidFill>
              </a:rPr>
              <a:t>قسم علوم التسيير</a:t>
            </a:r>
            <a:r>
              <a:rPr lang="fr-FR" sz="2400" b="1" dirty="0">
                <a:solidFill>
                  <a:schemeClr val="tx1"/>
                </a:solidFill>
              </a:rPr>
              <a:t/>
            </a:r>
            <a:br>
              <a:rPr lang="fr-FR" sz="2400" b="1" dirty="0">
                <a:solidFill>
                  <a:schemeClr val="tx1"/>
                </a:solidFill>
              </a:rPr>
            </a:br>
            <a:endParaRPr lang="fr-FR" sz="2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92A84ABF-597D-41BD-9ADD-8641DCDE3E1F}"/>
              </a:ext>
            </a:extLst>
          </p:cNvPr>
          <p:cNvSpPr/>
          <p:nvPr/>
        </p:nvSpPr>
        <p:spPr>
          <a:xfrm>
            <a:off x="4255804" y="4423627"/>
            <a:ext cx="456100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DZ" sz="2400" b="1" i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من إعداد</a:t>
            </a:r>
            <a:r>
              <a:rPr lang="ar-DZ" sz="2400" b="1" i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342900" indent="-342900" algn="r" rtl="1">
              <a:spcAft>
                <a:spcPts val="0"/>
              </a:spcAft>
              <a:buFontTx/>
              <a:buChar char="-"/>
            </a:pPr>
            <a:r>
              <a:rPr lang="ar-DZ" sz="24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علي </a:t>
            </a:r>
            <a:r>
              <a:rPr lang="ar-DZ" sz="2400" dirty="0" err="1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حايف</a:t>
            </a:r>
            <a:endParaRPr lang="ar-DZ" sz="2400" dirty="0" smtClean="0"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r" rtl="1">
              <a:spcAft>
                <a:spcPts val="0"/>
              </a:spcAft>
              <a:buFontTx/>
              <a:buChar char="-"/>
            </a:pPr>
            <a:r>
              <a:rPr lang="ar-DZ" sz="24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أمير </a:t>
            </a:r>
            <a:r>
              <a:rPr lang="ar-DZ" sz="2400" dirty="0" err="1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نجوبي</a:t>
            </a:r>
            <a:r>
              <a:rPr lang="ar-DZ" sz="24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342900" indent="-342900" algn="r" rtl="1">
              <a:spcAft>
                <a:spcPts val="0"/>
              </a:spcAft>
              <a:buFontTx/>
              <a:buChar char="-"/>
            </a:pPr>
            <a:r>
              <a:rPr lang="ar-DZ" sz="24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حكيم عمري</a:t>
            </a:r>
            <a:endParaRPr lang="fr-F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E32659E4-46A5-4B56-83B1-193967595DE5}"/>
              </a:ext>
            </a:extLst>
          </p:cNvPr>
          <p:cNvSpPr/>
          <p:nvPr/>
        </p:nvSpPr>
        <p:spPr>
          <a:xfrm>
            <a:off x="-453096" y="4423627"/>
            <a:ext cx="2216784" cy="1211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0"/>
              </a:spcAft>
            </a:pPr>
            <a:r>
              <a:rPr lang="ar-DZ" sz="2400" b="1" i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تحت إشراف:</a:t>
            </a:r>
            <a:endParaRPr lang="fr-FR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r" rtl="1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ar-DZ" sz="24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جوهرة أقطي</a:t>
            </a:r>
          </a:p>
          <a:p>
            <a:pPr algn="r" rtl="1">
              <a:lnSpc>
                <a:spcPct val="107000"/>
              </a:lnSpc>
              <a:spcAft>
                <a:spcPts val="0"/>
              </a:spcAft>
            </a:pP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29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3135A88B-65AC-486B-8A6A-E46B3E7A4D2B}"/>
              </a:ext>
            </a:extLst>
          </p:cNvPr>
          <p:cNvSpPr/>
          <p:nvPr/>
        </p:nvSpPr>
        <p:spPr>
          <a:xfrm>
            <a:off x="92990" y="84408"/>
            <a:ext cx="9034282" cy="6532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DZ" sz="32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/>
                <a:ea typeface="Times New Roman" panose="02020603050405020304" pitchFamily="18" charset="0"/>
                <a:cs typeface="Traditional Arabic" pitchFamily="18" charset="-78"/>
              </a:rPr>
              <a:t>مقدمة</a:t>
            </a: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D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/>
                <a:ea typeface="Times New Roman" panose="02020603050405020304" pitchFamily="18" charset="0"/>
                <a:cs typeface="Traditional Arabic" pitchFamily="18" charset="-78"/>
              </a:rPr>
              <a:t>قد نتج عن التغيرات الإقليمية والدولية والتحولات </a:t>
            </a:r>
            <a:r>
              <a:rPr lang="ar-DZ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/>
                <a:ea typeface="Times New Roman" panose="02020603050405020304" pitchFamily="18" charset="0"/>
                <a:cs typeface="Traditional Arabic" pitchFamily="18" charset="-78"/>
              </a:rPr>
              <a:t>الإقتصادية</a:t>
            </a:r>
            <a:r>
              <a:rPr lang="ar-D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/>
                <a:ea typeface="Times New Roman" panose="02020603050405020304" pitchFamily="18" charset="0"/>
                <a:cs typeface="Traditional Arabic" pitchFamily="18" charset="-78"/>
              </a:rPr>
              <a:t> </a:t>
            </a:r>
            <a:r>
              <a:rPr lang="ar-DZ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/>
                <a:ea typeface="Times New Roman" panose="02020603050405020304" pitchFamily="18" charset="0"/>
                <a:cs typeface="Traditional Arabic" pitchFamily="18" charset="-78"/>
              </a:rPr>
              <a:t>والإجتماعية</a:t>
            </a:r>
            <a:r>
              <a:rPr lang="ar-D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/>
                <a:ea typeface="Times New Roman" panose="02020603050405020304" pitchFamily="18" charset="0"/>
                <a:cs typeface="Traditional Arabic" pitchFamily="18" charset="-78"/>
              </a:rPr>
              <a:t> نظام عالمي جديد بمضامينه وأبعاده ، المبني على </a:t>
            </a:r>
            <a:r>
              <a:rPr lang="ar-DZ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/>
                <a:ea typeface="Times New Roman" panose="02020603050405020304" pitchFamily="18" charset="0"/>
                <a:cs typeface="Traditional Arabic" pitchFamily="18" charset="-78"/>
              </a:rPr>
              <a:t>إقتصاد</a:t>
            </a:r>
            <a:r>
              <a:rPr lang="ar-D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/>
                <a:ea typeface="Times New Roman" panose="02020603050405020304" pitchFamily="18" charset="0"/>
                <a:cs typeface="Traditional Arabic" pitchFamily="18" charset="-78"/>
              </a:rPr>
              <a:t> السوق وتقليص دور الدولة وتنامي </a:t>
            </a:r>
            <a:r>
              <a:rPr lang="ar-DZ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/>
                <a:ea typeface="Times New Roman" panose="02020603050405020304" pitchFamily="18" charset="0"/>
                <a:cs typeface="Traditional Arabic" pitchFamily="18" charset="-78"/>
              </a:rPr>
              <a:t>دورالشركات</a:t>
            </a:r>
            <a:r>
              <a:rPr lang="ar-D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/>
                <a:ea typeface="Times New Roman" panose="02020603050405020304" pitchFamily="18" charset="0"/>
                <a:cs typeface="Traditional Arabic" pitchFamily="18" charset="-78"/>
              </a:rPr>
              <a:t> متعددة الجنسيات والمؤسسات المالية الدولية التي أخذت تفرض على الدول </a:t>
            </a:r>
            <a:r>
              <a:rPr lang="ar-DZ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/>
                <a:ea typeface="Times New Roman" panose="02020603050405020304" pitchFamily="18" charset="0"/>
                <a:cs typeface="Traditional Arabic" pitchFamily="18" charset="-78"/>
              </a:rPr>
              <a:t>سیاسات</a:t>
            </a:r>
            <a:r>
              <a:rPr lang="ar-D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/>
                <a:ea typeface="Times New Roman" panose="02020603050405020304" pitchFamily="18" charset="0"/>
                <a:cs typeface="Traditional Arabic" pitchFamily="18" charset="-78"/>
              </a:rPr>
              <a:t> و برامج إعادة هيكلة وإصلاح </a:t>
            </a:r>
            <a:r>
              <a:rPr lang="ar-DZ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/>
                <a:ea typeface="Times New Roman" panose="02020603050405020304" pitchFamily="18" charset="0"/>
                <a:cs typeface="Traditional Arabic" pitchFamily="18" charset="-78"/>
              </a:rPr>
              <a:t>إقتصادي</a:t>
            </a:r>
            <a:r>
              <a:rPr lang="ar-D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/>
                <a:ea typeface="Times New Roman" panose="02020603050405020304" pitchFamily="18" charset="0"/>
                <a:cs typeface="Traditional Arabic" pitchFamily="18" charset="-78"/>
              </a:rPr>
              <a:t> وإحداث تغيرات جوهرية في طبيعة العلاقات الدولية ، ولعل من أهم المظاهر التاريخية والاقتصادية بعد الحرب العالمية الثانية هي الشركات الدولية. ومما سبق جاءت هذه الدراسة لتسليط الضوء على الشركات الدولية كونها شركات </a:t>
            </a:r>
            <a:r>
              <a:rPr lang="ar-DZ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/>
                <a:ea typeface="Times New Roman" panose="02020603050405020304" pitchFamily="18" charset="0"/>
                <a:cs typeface="Traditional Arabic" pitchFamily="18" charset="-78"/>
              </a:rPr>
              <a:t>إقتصادية</a:t>
            </a:r>
            <a:r>
              <a:rPr lang="ar-D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/>
                <a:ea typeface="Times New Roman" panose="02020603050405020304" pitchFamily="18" charset="0"/>
                <a:cs typeface="Traditional Arabic" pitchFamily="18" charset="-78"/>
              </a:rPr>
              <a:t> لابد من أن لديها سياسات التعويضات لموظفيها الخارجيين وهذا ما سنتناوله في بحثنا هذا.</a:t>
            </a:r>
            <a:endParaRPr lang="fr-F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/>
              <a:ea typeface="Calibri" panose="020F0502020204030204" pitchFamily="34" charset="0"/>
              <a:cs typeface="Traditional Arabic" pitchFamily="18" charset="-78"/>
            </a:endParaRPr>
          </a:p>
        </p:txBody>
      </p:sp>
      <p:sp>
        <p:nvSpPr>
          <p:cNvPr id="3" name="Flowchart: Connector 2">
            <a:extLst>
              <a:ext uri="{FF2B5EF4-FFF2-40B4-BE49-F238E27FC236}">
                <a16:creationId xmlns="" xmlns:a16="http://schemas.microsoft.com/office/drawing/2014/main" id="{55B41A9D-A21B-4EC8-9C18-D4AB8CAE19E4}"/>
              </a:ext>
            </a:extLst>
          </p:cNvPr>
          <p:cNvSpPr/>
          <p:nvPr/>
        </p:nvSpPr>
        <p:spPr>
          <a:xfrm>
            <a:off x="92242" y="6381328"/>
            <a:ext cx="354596" cy="360040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/>
              <a:t>ا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-111800" y="1124744"/>
            <a:ext cx="92558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765" marR="8890" algn="r" rtl="1">
              <a:spcBef>
                <a:spcPts val="0"/>
              </a:spcBef>
              <a:spcAft>
                <a:spcPts val="565"/>
              </a:spcAft>
            </a:pPr>
            <a:r>
              <a:rPr lang="ar-DZ" dirty="0"/>
              <a:t/>
            </a:r>
            <a:br>
              <a:rPr lang="ar-DZ" dirty="0"/>
            </a:br>
            <a:r>
              <a:rPr lang="ar-DZ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r>
              <a:rPr lang="ar-DZ" sz="2800" dirty="0">
                <a:solidFill>
                  <a:srgbClr val="000000"/>
                </a:solidFill>
                <a:latin typeface="Calibri" panose="020F0502020204030204" pitchFamily="34" charset="0"/>
                <a:cs typeface="Traditional Arabic"/>
              </a:rPr>
              <a:t> </a:t>
            </a:r>
            <a:r>
              <a:rPr lang="ar-DZ" sz="2800" dirty="0">
                <a:cs typeface="Traditional Arabic"/>
              </a:rPr>
              <a:t/>
            </a:r>
            <a:br>
              <a:rPr lang="ar-DZ" sz="2800" dirty="0">
                <a:cs typeface="Traditional Arabic"/>
              </a:rPr>
            </a:br>
            <a:endParaRPr lang="en-GB" sz="2800" dirty="0">
              <a:cs typeface="Traditional Arabic"/>
            </a:endParaRPr>
          </a:p>
        </p:txBody>
      </p:sp>
    </p:spTree>
    <p:extLst>
      <p:ext uri="{BB962C8B-B14F-4D97-AF65-F5344CB8AC3E}">
        <p14:creationId xmlns:p14="http://schemas.microsoft.com/office/powerpoint/2010/main" val="1766318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3">
            <a:extLst>
              <a:ext uri="{FF2B5EF4-FFF2-40B4-BE49-F238E27FC236}">
                <a16:creationId xmlns="" xmlns:a16="http://schemas.microsoft.com/office/drawing/2014/main" id="{59C42D7E-16AA-4613-A787-E8449D15A1A3}"/>
              </a:ext>
            </a:extLst>
          </p:cNvPr>
          <p:cNvSpPr txBox="1">
            <a:spLocks/>
          </p:cNvSpPr>
          <p:nvPr/>
        </p:nvSpPr>
        <p:spPr>
          <a:xfrm>
            <a:off x="2123728" y="0"/>
            <a:ext cx="5195527" cy="10801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DZ" sz="3600" b="1" dirty="0" err="1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أولا:مفهوم</a:t>
            </a:r>
            <a:r>
              <a:rPr lang="ar-DZ" sz="36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36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التعويضات</a:t>
            </a:r>
          </a:p>
          <a:p>
            <a:pPr algn="ctr"/>
            <a:endParaRPr lang="fr-FR" sz="36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4" name="Flowchart: Connector 3">
            <a:extLst>
              <a:ext uri="{FF2B5EF4-FFF2-40B4-BE49-F238E27FC236}">
                <a16:creationId xmlns="" xmlns:a16="http://schemas.microsoft.com/office/drawing/2014/main" id="{CB5E795A-3DE5-41A9-8DB6-A8D6BE5FF489}"/>
              </a:ext>
            </a:extLst>
          </p:cNvPr>
          <p:cNvSpPr/>
          <p:nvPr/>
        </p:nvSpPr>
        <p:spPr>
          <a:xfrm>
            <a:off x="107504" y="6309320"/>
            <a:ext cx="323528" cy="351109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6" name="Rectangle 5"/>
          <p:cNvSpPr/>
          <p:nvPr/>
        </p:nvSpPr>
        <p:spPr>
          <a:xfrm>
            <a:off x="-180528" y="1140768"/>
            <a:ext cx="8550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en-GB" sz="2800" dirty="0">
              <a:cs typeface="Traditional Arabic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140768"/>
            <a:ext cx="9144000" cy="4426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765" marR="79375" algn="r" rtl="1">
              <a:spcBef>
                <a:spcPts val="0"/>
              </a:spcBef>
              <a:spcAft>
                <a:spcPts val="145"/>
              </a:spcAft>
            </a:pPr>
            <a:r>
              <a:rPr lang="ar-DZ" sz="2800" dirty="0">
                <a:solidFill>
                  <a:srgbClr val="000000"/>
                </a:solidFill>
                <a:latin typeface="Simplified Arabic"/>
              </a:rPr>
              <a:t>  </a:t>
            </a:r>
            <a:r>
              <a:rPr lang="ar-DZ" sz="3200" dirty="0">
                <a:solidFill>
                  <a:srgbClr val="000000"/>
                </a:solidFill>
                <a:latin typeface="Simplified Arabic"/>
              </a:rPr>
              <a:t>إن مفهوم التعويضات مفهوم مبهم نسبيا نظرا للعناصر الكثيرة التي تكونه، ونظرا للعوامل التي تؤثر </a:t>
            </a:r>
            <a:r>
              <a:rPr lang="ar-DZ" sz="3200" dirty="0" smtClean="0">
                <a:solidFill>
                  <a:srgbClr val="000000"/>
                </a:solidFill>
                <a:latin typeface="Simplified Arabic"/>
              </a:rPr>
              <a:t>عليه والتي </a:t>
            </a:r>
            <a:r>
              <a:rPr lang="ar-DZ" sz="3200" dirty="0">
                <a:solidFill>
                  <a:srgbClr val="000000"/>
                </a:solidFill>
                <a:latin typeface="Simplified Arabic"/>
              </a:rPr>
              <a:t>قد تكون فردية أو تنظيمية أو بيئية. </a:t>
            </a:r>
            <a:r>
              <a:rPr lang="ar-DZ" sz="3200" dirty="0" err="1">
                <a:solidFill>
                  <a:srgbClr val="000000"/>
                </a:solidFill>
                <a:latin typeface="Simplified Arabic"/>
              </a:rPr>
              <a:t>وبناءا</a:t>
            </a:r>
            <a:r>
              <a:rPr lang="ar-DZ" sz="3200" dirty="0">
                <a:solidFill>
                  <a:srgbClr val="000000"/>
                </a:solidFill>
                <a:latin typeface="Simplified Arabic"/>
              </a:rPr>
              <a:t> على الأبعاد الأربعة </a:t>
            </a:r>
            <a:r>
              <a:rPr lang="ar-DZ" sz="3200" dirty="0" err="1" smtClean="0">
                <a:solidFill>
                  <a:srgbClr val="000000"/>
                </a:solidFill>
                <a:latin typeface="Simplified Arabic"/>
              </a:rPr>
              <a:t>لإستبيان</a:t>
            </a:r>
            <a:r>
              <a:rPr lang="ar-DZ" sz="3200" dirty="0" smtClean="0">
                <a:solidFill>
                  <a:srgbClr val="000000"/>
                </a:solidFill>
                <a:latin typeface="Simplified Arabic"/>
              </a:rPr>
              <a:t> </a:t>
            </a:r>
            <a:r>
              <a:rPr lang="ar-DZ" sz="3200" dirty="0">
                <a:solidFill>
                  <a:srgbClr val="000000"/>
                </a:solidFill>
                <a:latin typeface="Simplified Arabic"/>
              </a:rPr>
              <a:t>الرضا عن التعويضات </a:t>
            </a:r>
            <a:r>
              <a:rPr lang="ar-DZ" sz="3200" dirty="0" smtClean="0">
                <a:solidFill>
                  <a:srgbClr val="000000"/>
                </a:solidFill>
                <a:latin typeface="Simplified Arabic"/>
              </a:rPr>
              <a:t>فإن التعويضات </a:t>
            </a:r>
            <a:r>
              <a:rPr lang="ar-DZ" sz="3200" dirty="0">
                <a:solidFill>
                  <a:srgbClr val="000000"/>
                </a:solidFill>
                <a:latin typeface="Simplified Arabic"/>
              </a:rPr>
              <a:t>تشير إلى كل أشكال العوائد، من دفعات نقدية </a:t>
            </a:r>
            <a:r>
              <a:rPr lang="ar-DZ" sz="3200" dirty="0" smtClean="0">
                <a:solidFill>
                  <a:srgbClr val="000000"/>
                </a:solidFill>
                <a:latin typeface="Simplified Arabic"/>
              </a:rPr>
              <a:t>مباشرة (الأجر</a:t>
            </a:r>
            <a:r>
              <a:rPr lang="ar-DZ" sz="3200" dirty="0">
                <a:solidFill>
                  <a:srgbClr val="000000"/>
                </a:solidFill>
                <a:latin typeface="Simplified Arabic"/>
              </a:rPr>
              <a:t>) ودفعات غير نقدية غير مباشرة (</a:t>
            </a:r>
            <a:r>
              <a:rPr lang="ar-DZ" sz="3200" dirty="0" err="1" smtClean="0">
                <a:solidFill>
                  <a:srgbClr val="000000"/>
                </a:solidFill>
                <a:latin typeface="Simplified Arabic"/>
              </a:rPr>
              <a:t>الإمتيازات</a:t>
            </a:r>
            <a:r>
              <a:rPr lang="ar-DZ" sz="3200" dirty="0" smtClean="0">
                <a:solidFill>
                  <a:srgbClr val="000000"/>
                </a:solidFill>
                <a:latin typeface="Simplified Arabic"/>
              </a:rPr>
              <a:t> </a:t>
            </a:r>
            <a:r>
              <a:rPr lang="ar-DZ" sz="3200" dirty="0" err="1" smtClean="0">
                <a:solidFill>
                  <a:srgbClr val="000000"/>
                </a:solidFill>
                <a:latin typeface="Simplified Arabic"/>
              </a:rPr>
              <a:t>الإجتماعية</a:t>
            </a:r>
            <a:r>
              <a:rPr lang="ar-DZ" sz="3200" dirty="0">
                <a:solidFill>
                  <a:srgbClr val="000000"/>
                </a:solidFill>
                <a:latin typeface="Simplified Arabic"/>
              </a:rPr>
              <a:t>) والزيادة في التعويض والعملية التي </a:t>
            </a:r>
            <a:r>
              <a:rPr lang="ar-DZ" sz="3200" dirty="0" smtClean="0">
                <a:solidFill>
                  <a:srgbClr val="000000"/>
                </a:solidFill>
                <a:latin typeface="Simplified Arabic"/>
              </a:rPr>
              <a:t>يدُار بها </a:t>
            </a:r>
            <a:r>
              <a:rPr lang="ar-DZ" sz="3200" dirty="0">
                <a:solidFill>
                  <a:srgbClr val="000000"/>
                </a:solidFill>
                <a:latin typeface="Simplified Arabic"/>
              </a:rPr>
              <a:t>نظام التعويضات.</a:t>
            </a:r>
            <a:endParaRPr lang="ar-DZ" sz="3200" dirty="0">
              <a:latin typeface="Simplified Arabic"/>
            </a:endParaRPr>
          </a:p>
          <a:p>
            <a:r>
              <a:rPr lang="ar-DZ" sz="2800" dirty="0">
                <a:latin typeface="Simplified Arabic"/>
              </a:rPr>
              <a:t/>
            </a:r>
            <a:br>
              <a:rPr lang="ar-DZ" sz="2800" dirty="0">
                <a:latin typeface="Simplified Arabic"/>
              </a:rPr>
            </a:br>
            <a:endParaRPr lang="en-GB" sz="2800" dirty="0">
              <a:latin typeface="Simplified Arabic"/>
            </a:endParaRPr>
          </a:p>
        </p:txBody>
      </p:sp>
    </p:spTree>
    <p:extLst>
      <p:ext uri="{BB962C8B-B14F-4D97-AF65-F5344CB8AC3E}">
        <p14:creationId xmlns:p14="http://schemas.microsoft.com/office/powerpoint/2010/main" val="3215300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3">
            <a:extLst>
              <a:ext uri="{FF2B5EF4-FFF2-40B4-BE49-F238E27FC236}">
                <a16:creationId xmlns="" xmlns:a16="http://schemas.microsoft.com/office/drawing/2014/main" id="{C56A5456-39C9-43E5-8D1D-BED87E972387}"/>
              </a:ext>
            </a:extLst>
          </p:cNvPr>
          <p:cNvSpPr txBox="1">
            <a:spLocks/>
          </p:cNvSpPr>
          <p:nvPr/>
        </p:nvSpPr>
        <p:spPr>
          <a:xfrm>
            <a:off x="1763688" y="136529"/>
            <a:ext cx="5220072" cy="84492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DZ" sz="3600" b="1" dirty="0">
                <a:solidFill>
                  <a:schemeClr val="tx1"/>
                </a:solidFill>
              </a:rPr>
              <a:t>ثانيا: </a:t>
            </a:r>
            <a:r>
              <a:rPr lang="ar-DZ" sz="3600" b="1" dirty="0" smtClean="0">
                <a:solidFill>
                  <a:schemeClr val="tx1"/>
                </a:solidFill>
              </a:rPr>
              <a:t>تعريف التعويضات</a:t>
            </a:r>
            <a:endParaRPr lang="fr-FR" sz="36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8" name="Flowchart: Connector 7">
            <a:extLst>
              <a:ext uri="{FF2B5EF4-FFF2-40B4-BE49-F238E27FC236}">
                <a16:creationId xmlns="" xmlns:a16="http://schemas.microsoft.com/office/drawing/2014/main" id="{A4F76B7C-BF22-4C4A-A70B-C51F61910BA3}"/>
              </a:ext>
            </a:extLst>
          </p:cNvPr>
          <p:cNvSpPr/>
          <p:nvPr/>
        </p:nvSpPr>
        <p:spPr>
          <a:xfrm>
            <a:off x="107504" y="6309320"/>
            <a:ext cx="323528" cy="351109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/>
              <a:t>3</a:t>
            </a:r>
            <a:endParaRPr lang="fr-FR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1124744"/>
            <a:ext cx="9144000" cy="501675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ar-DZ" sz="3200" dirty="0">
                <a:latin typeface="Simplified Arabic"/>
              </a:rPr>
              <a:t>للتعويضات تعاريف كثيرة حيث أن </a:t>
            </a:r>
            <a:r>
              <a:rPr lang="ar-DZ" sz="3200" dirty="0" smtClean="0">
                <a:latin typeface="Simplified Arabic"/>
              </a:rPr>
              <a:t>:التعويض هو كل العوائد والدفعات التي </a:t>
            </a:r>
            <a:r>
              <a:rPr lang="ar-DZ" sz="3200" dirty="0">
                <a:latin typeface="Simplified Arabic"/>
              </a:rPr>
              <a:t>تمنح للفرد مقابل </a:t>
            </a:r>
            <a:r>
              <a:rPr lang="ar-DZ" sz="3200" dirty="0" smtClean="0">
                <a:latin typeface="Simplified Arabic"/>
              </a:rPr>
              <a:t>الخدمات </a:t>
            </a:r>
            <a:r>
              <a:rPr lang="ar-DZ" sz="3200" dirty="0" err="1" smtClean="0">
                <a:latin typeface="Simplified Arabic"/>
              </a:rPr>
              <a:t>المؤداة</a:t>
            </a:r>
            <a:r>
              <a:rPr lang="ar-DZ" sz="3200" dirty="0" smtClean="0">
                <a:latin typeface="Simplified Arabic"/>
              </a:rPr>
              <a:t>، ويقصد </a:t>
            </a:r>
            <a:r>
              <a:rPr lang="ar-DZ" sz="3200" dirty="0">
                <a:latin typeface="Simplified Arabic"/>
              </a:rPr>
              <a:t>بالتعويضات أيضا : جميع أنواع المقابل المادي، والمعنوي، والمزايا والخدمات ،التي تقدم </a:t>
            </a:r>
            <a:r>
              <a:rPr lang="ar-DZ" sz="3200" dirty="0" smtClean="0">
                <a:latin typeface="Simplified Arabic"/>
              </a:rPr>
              <a:t>للعاملين نظير </a:t>
            </a:r>
            <a:r>
              <a:rPr lang="ar-DZ" sz="3200" dirty="0">
                <a:latin typeface="Simplified Arabic"/>
              </a:rPr>
              <a:t>قيامهم بالأدوار المسندة إليهم وأداء المهام الموكلة لهم، ونظير مساهماتهم في تحقيق </a:t>
            </a:r>
            <a:r>
              <a:rPr lang="ar-DZ" sz="3200" dirty="0" smtClean="0">
                <a:latin typeface="Simplified Arabic"/>
              </a:rPr>
              <a:t>أهداف المنظمة التي </a:t>
            </a:r>
            <a:r>
              <a:rPr lang="ar-DZ" sz="3200" dirty="0">
                <a:latin typeface="Simplified Arabic"/>
              </a:rPr>
              <a:t>يعملون فيها.</a:t>
            </a:r>
          </a:p>
          <a:p>
            <a:pPr algn="r"/>
            <a:r>
              <a:rPr lang="ar-DZ" sz="3200" dirty="0">
                <a:latin typeface="Simplified Arabic"/>
              </a:rPr>
              <a:t>ويتوقف تعريف التعويض على وجهة النظر التي يراها المعرف </a:t>
            </a:r>
            <a:r>
              <a:rPr lang="ar-DZ" sz="3200" dirty="0" smtClean="0">
                <a:latin typeface="Simplified Arabic"/>
              </a:rPr>
              <a:t>للتعويض، فالمسير </a:t>
            </a:r>
            <a:r>
              <a:rPr lang="ar-DZ" sz="3200" dirty="0">
                <a:latin typeface="Simplified Arabic"/>
              </a:rPr>
              <a:t>يعرف التعويض </a:t>
            </a:r>
            <a:r>
              <a:rPr lang="ar-DZ" sz="3200" dirty="0" smtClean="0">
                <a:latin typeface="Simplified Arabic"/>
              </a:rPr>
              <a:t>على أنه </a:t>
            </a:r>
            <a:r>
              <a:rPr lang="ar-DZ" sz="3200" dirty="0">
                <a:latin typeface="Simplified Arabic"/>
              </a:rPr>
              <a:t>رزنامة العوائد المالية ، الأجور والرواتب والعمولات والعلاوات إضافة إلى التأمين </a:t>
            </a:r>
            <a:r>
              <a:rPr lang="ar-DZ" sz="3200" dirty="0" err="1" smtClean="0">
                <a:latin typeface="Simplified Arabic"/>
              </a:rPr>
              <a:t>والإمتيازات</a:t>
            </a:r>
            <a:r>
              <a:rPr lang="ar-DZ" sz="3200" dirty="0" smtClean="0">
                <a:latin typeface="Simplified Arabic"/>
              </a:rPr>
              <a:t> المالية غير </a:t>
            </a:r>
            <a:r>
              <a:rPr lang="ar-DZ" sz="3200" dirty="0">
                <a:latin typeface="Simplified Arabic"/>
              </a:rPr>
              <a:t>المباشرة الأخرى المقدمة للموظفين مقابل </a:t>
            </a:r>
            <a:r>
              <a:rPr lang="ar-DZ" sz="3200" dirty="0" smtClean="0">
                <a:latin typeface="Simplified Arabic"/>
              </a:rPr>
              <a:t>خدماتهم .</a:t>
            </a:r>
            <a:endParaRPr lang="ar-DZ" sz="3200" dirty="0">
              <a:latin typeface="Simplified Arabic"/>
            </a:endParaRPr>
          </a:p>
        </p:txBody>
      </p:sp>
    </p:spTree>
    <p:extLst>
      <p:ext uri="{BB962C8B-B14F-4D97-AF65-F5344CB8AC3E}">
        <p14:creationId xmlns:p14="http://schemas.microsoft.com/office/powerpoint/2010/main" val="1812203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3">
            <a:extLst>
              <a:ext uri="{FF2B5EF4-FFF2-40B4-BE49-F238E27FC236}">
                <a16:creationId xmlns="" xmlns:a16="http://schemas.microsoft.com/office/drawing/2014/main" id="{C56A5456-39C9-43E5-8D1D-BED87E972387}"/>
              </a:ext>
            </a:extLst>
          </p:cNvPr>
          <p:cNvSpPr txBox="1">
            <a:spLocks/>
          </p:cNvSpPr>
          <p:nvPr/>
        </p:nvSpPr>
        <p:spPr>
          <a:xfrm>
            <a:off x="1835696" y="0"/>
            <a:ext cx="5220072" cy="9999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DZ" sz="3600" b="1" dirty="0" smtClean="0">
                <a:solidFill>
                  <a:schemeClr val="tx1"/>
                </a:solidFill>
              </a:rPr>
              <a:t>ثالثا: أهمية التعويضات: </a:t>
            </a:r>
            <a:r>
              <a:rPr lang="ar-DZ" sz="3600" b="1" dirty="0"/>
              <a:t>  </a:t>
            </a:r>
            <a:endParaRPr lang="fr-FR" sz="36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180528" y="999913"/>
            <a:ext cx="95856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0355" indent="-6350" algn="r" rtl="1">
              <a:spcBef>
                <a:spcPts val="0"/>
              </a:spcBef>
              <a:spcAft>
                <a:spcPts val="15"/>
              </a:spcAft>
            </a:pPr>
            <a:r>
              <a:rPr lang="ar-DZ" sz="4000" baseline="-25000" dirty="0">
                <a:solidFill>
                  <a:srgbClr val="000000"/>
                </a:solidFill>
                <a:latin typeface="Simplified Arabic"/>
              </a:rPr>
              <a:t>- أنظمة العوائد والتعويضات في المنظمات من أهم العوامل المحددة لبقائها ونموها وحتى </a:t>
            </a:r>
            <a:r>
              <a:rPr lang="ar-DZ" sz="4000" baseline="-25000" dirty="0" err="1">
                <a:solidFill>
                  <a:srgbClr val="000000"/>
                </a:solidFill>
                <a:latin typeface="Simplified Arabic"/>
              </a:rPr>
              <a:t>إ</a:t>
            </a:r>
            <a:r>
              <a:rPr lang="ar-DZ" sz="4000" baseline="-25000" dirty="0" err="1" smtClean="0">
                <a:solidFill>
                  <a:srgbClr val="000000"/>
                </a:solidFill>
                <a:latin typeface="Simplified Arabic"/>
              </a:rPr>
              <a:t>ستمرارها</a:t>
            </a:r>
            <a:r>
              <a:rPr lang="ar-DZ" sz="4000" baseline="-25000" dirty="0" smtClean="0">
                <a:solidFill>
                  <a:srgbClr val="000000"/>
                </a:solidFill>
                <a:latin typeface="Simplified Arabic"/>
              </a:rPr>
              <a:t>.</a:t>
            </a:r>
            <a:endParaRPr lang="ar-DZ" sz="4000" baseline="-25000" dirty="0">
              <a:solidFill>
                <a:srgbClr val="000000"/>
              </a:solidFill>
              <a:latin typeface="Simplified Arabic"/>
            </a:endParaRPr>
          </a:p>
          <a:p>
            <a:pPr marL="300355" indent="-6350" algn="r" rtl="1">
              <a:spcBef>
                <a:spcPts val="0"/>
              </a:spcBef>
              <a:spcAft>
                <a:spcPts val="15"/>
              </a:spcAft>
            </a:pPr>
            <a:r>
              <a:rPr lang="ar-DZ" sz="4000" baseline="-25000" dirty="0">
                <a:solidFill>
                  <a:srgbClr val="000000"/>
                </a:solidFill>
                <a:latin typeface="Simplified Arabic"/>
              </a:rPr>
              <a:t>- ضرورة إعداد سياسات تعويضات مناسبة لجذب العمال الأكفاء لقيادة وإدارة الشركة في بيئة تتميز </a:t>
            </a:r>
            <a:r>
              <a:rPr lang="ar-DZ" sz="4000" baseline="-25000" dirty="0" smtClean="0">
                <a:solidFill>
                  <a:srgbClr val="000000"/>
                </a:solidFill>
                <a:latin typeface="Simplified Arabic"/>
              </a:rPr>
              <a:t>اليوم بالتنافسية </a:t>
            </a:r>
            <a:r>
              <a:rPr lang="ar-DZ" sz="4000" baseline="-25000" dirty="0">
                <a:solidFill>
                  <a:srgbClr val="000000"/>
                </a:solidFill>
                <a:latin typeface="Simplified Arabic"/>
              </a:rPr>
              <a:t>الشديدة ،وللحفاظ على الموظفين الذين لا ترغب المنظمة في </a:t>
            </a:r>
            <a:r>
              <a:rPr lang="ar-DZ" sz="4000" baseline="-25000" dirty="0" smtClean="0">
                <a:solidFill>
                  <a:srgbClr val="000000"/>
                </a:solidFill>
                <a:latin typeface="Simplified Arabic"/>
              </a:rPr>
              <a:t>خسارتهم.</a:t>
            </a:r>
            <a:endParaRPr lang="ar-DZ" sz="4000" baseline="-25000" dirty="0">
              <a:solidFill>
                <a:srgbClr val="000000"/>
              </a:solidFill>
              <a:latin typeface="Simplified Arabic"/>
            </a:endParaRPr>
          </a:p>
          <a:p>
            <a:pPr marL="300355" indent="-6350" algn="r" rtl="1">
              <a:spcBef>
                <a:spcPts val="0"/>
              </a:spcBef>
              <a:spcAft>
                <a:spcPts val="15"/>
              </a:spcAft>
            </a:pPr>
            <a:r>
              <a:rPr lang="ar-DZ" sz="4000" baseline="-25000" dirty="0">
                <a:solidFill>
                  <a:srgbClr val="000000"/>
                </a:solidFill>
                <a:latin typeface="Simplified Arabic"/>
              </a:rPr>
              <a:t>- </a:t>
            </a:r>
            <a:r>
              <a:rPr lang="ar-DZ" sz="4000" baseline="-25000" dirty="0" smtClean="0">
                <a:solidFill>
                  <a:srgbClr val="000000"/>
                </a:solidFill>
                <a:latin typeface="Simplified Arabic"/>
              </a:rPr>
              <a:t>تحفيز </a:t>
            </a:r>
            <a:r>
              <a:rPr lang="ar-DZ" sz="4000" baseline="-25000" dirty="0">
                <a:solidFill>
                  <a:srgbClr val="000000"/>
                </a:solidFill>
                <a:latin typeface="Simplified Arabic"/>
              </a:rPr>
              <a:t>الموظفين للعمل وبذل أقصى جهدهم ،للحصول على أفضل أداء لهم وزيادة إنتاجيتهم </a:t>
            </a:r>
            <a:r>
              <a:rPr lang="ar-DZ" sz="4000" baseline="-25000" dirty="0" smtClean="0">
                <a:solidFill>
                  <a:srgbClr val="000000"/>
                </a:solidFill>
                <a:latin typeface="Simplified Arabic"/>
              </a:rPr>
              <a:t>وتخفيض</a:t>
            </a:r>
            <a:r>
              <a:rPr lang="ar-DZ" sz="4000" dirty="0" smtClean="0">
                <a:solidFill>
                  <a:srgbClr val="000000"/>
                </a:solidFill>
                <a:latin typeface="Simplified Arabic"/>
              </a:rPr>
              <a:t> </a:t>
            </a:r>
            <a:r>
              <a:rPr lang="ar-DZ" sz="4000" baseline="-25000" dirty="0" smtClean="0">
                <a:solidFill>
                  <a:srgbClr val="000000"/>
                </a:solidFill>
                <a:latin typeface="Simplified Arabic"/>
              </a:rPr>
              <a:t>معدل </a:t>
            </a:r>
            <a:r>
              <a:rPr lang="ar-DZ" sz="4000" baseline="-25000" dirty="0">
                <a:solidFill>
                  <a:srgbClr val="000000"/>
                </a:solidFill>
                <a:latin typeface="Simplified Arabic"/>
              </a:rPr>
              <a:t>تغيبهم وتطوير مهاراتهم والتحكم في تكاليف التعويضات.</a:t>
            </a:r>
          </a:p>
          <a:p>
            <a:pPr marL="300355" indent="-6350" algn="r" rtl="1">
              <a:spcBef>
                <a:spcPts val="0"/>
              </a:spcBef>
              <a:spcAft>
                <a:spcPts val="15"/>
              </a:spcAft>
            </a:pPr>
            <a:r>
              <a:rPr lang="ar-DZ" sz="4000" baseline="-25000" dirty="0">
                <a:solidFill>
                  <a:srgbClr val="000000"/>
                </a:solidFill>
                <a:latin typeface="Simplified Arabic"/>
              </a:rPr>
              <a:t>- كلما أشبع الفرد حاجاته ورغباته في أي مجال </a:t>
            </a:r>
            <a:r>
              <a:rPr lang="ar-DZ" sz="4000" baseline="-25000" dirty="0" smtClean="0">
                <a:solidFill>
                  <a:srgbClr val="000000"/>
                </a:solidFill>
                <a:latin typeface="Simplified Arabic"/>
              </a:rPr>
              <a:t>كان، </a:t>
            </a:r>
            <a:r>
              <a:rPr lang="ar-DZ" sz="4000" baseline="-25000" dirty="0">
                <a:solidFill>
                  <a:srgbClr val="000000"/>
                </a:solidFill>
                <a:latin typeface="Simplified Arabic"/>
              </a:rPr>
              <a:t>كلما بحث أكثر عن تطوير ذاته، وبالتالي </a:t>
            </a:r>
            <a:r>
              <a:rPr lang="ar-DZ" sz="4000" baseline="-25000" dirty="0" smtClean="0">
                <a:solidFill>
                  <a:srgbClr val="000000"/>
                </a:solidFill>
                <a:latin typeface="Simplified Arabic"/>
              </a:rPr>
              <a:t>سوف</a:t>
            </a:r>
            <a:r>
              <a:rPr lang="ar-DZ" sz="4000" dirty="0" smtClean="0">
                <a:solidFill>
                  <a:srgbClr val="000000"/>
                </a:solidFill>
                <a:latin typeface="Simplified Arabic"/>
              </a:rPr>
              <a:t> </a:t>
            </a:r>
            <a:r>
              <a:rPr lang="ar-DZ" sz="4000" baseline="-25000" dirty="0" smtClean="0">
                <a:solidFill>
                  <a:srgbClr val="000000"/>
                </a:solidFill>
                <a:latin typeface="Simplified Arabic"/>
              </a:rPr>
              <a:t>تكون </a:t>
            </a:r>
            <a:r>
              <a:rPr lang="ar-DZ" sz="4000" baseline="-25000" dirty="0">
                <a:solidFill>
                  <a:srgbClr val="000000"/>
                </a:solidFill>
                <a:latin typeface="Simplified Arabic"/>
              </a:rPr>
              <a:t>مساهمته </a:t>
            </a:r>
            <a:r>
              <a:rPr lang="ar-DZ" sz="4000" baseline="-25000" dirty="0" smtClean="0">
                <a:solidFill>
                  <a:srgbClr val="000000"/>
                </a:solidFill>
                <a:latin typeface="Simplified Arabic"/>
              </a:rPr>
              <a:t>فعّالة </a:t>
            </a:r>
            <a:r>
              <a:rPr lang="ar-DZ" sz="4000" baseline="-25000" dirty="0">
                <a:solidFill>
                  <a:srgbClr val="000000"/>
                </a:solidFill>
                <a:latin typeface="Simplified Arabic"/>
              </a:rPr>
              <a:t>في تطوير المنظمة التي ينتمي </a:t>
            </a:r>
            <a:r>
              <a:rPr lang="ar-DZ" sz="4000" baseline="-25000" dirty="0" smtClean="0">
                <a:solidFill>
                  <a:srgbClr val="000000"/>
                </a:solidFill>
                <a:latin typeface="Simplified Arabic"/>
              </a:rPr>
              <a:t>إليها.</a:t>
            </a:r>
            <a:endParaRPr lang="ar-DZ" sz="4000" baseline="-25000" dirty="0">
              <a:solidFill>
                <a:srgbClr val="000000"/>
              </a:solidFill>
              <a:latin typeface="Simplified Arabic"/>
            </a:endParaRPr>
          </a:p>
          <a:p>
            <a:pPr marL="300355" indent="-6350" algn="r" rtl="1">
              <a:spcBef>
                <a:spcPts val="0"/>
              </a:spcBef>
              <a:spcAft>
                <a:spcPts val="15"/>
              </a:spcAft>
            </a:pPr>
            <a:r>
              <a:rPr lang="ar-DZ" sz="4000" baseline="-25000" dirty="0">
                <a:solidFill>
                  <a:srgbClr val="000000"/>
                </a:solidFill>
                <a:latin typeface="Simplified Arabic"/>
              </a:rPr>
              <a:t>- إن أي نظام تعويضي رسمي فعال يهدف إلى جذب الأعداد الكافية من العمال المهرة لشغل </a:t>
            </a:r>
            <a:r>
              <a:rPr lang="ar-DZ" sz="4000" baseline="-25000" dirty="0" smtClean="0">
                <a:solidFill>
                  <a:srgbClr val="000000"/>
                </a:solidFill>
                <a:latin typeface="Simplified Arabic"/>
              </a:rPr>
              <a:t>الوظائف بالمنظمة</a:t>
            </a:r>
            <a:r>
              <a:rPr lang="ar-DZ" sz="4000" baseline="-25000" dirty="0">
                <a:solidFill>
                  <a:srgbClr val="000000"/>
                </a:solidFill>
                <a:latin typeface="Simplified Arabic"/>
              </a:rPr>
              <a:t>، والحفاظ عليهم حتى يكون مستوى دوران العمل مقبولا، </a:t>
            </a:r>
            <a:r>
              <a:rPr lang="ar-DZ" sz="4000" baseline="-25000" dirty="0" smtClean="0">
                <a:solidFill>
                  <a:srgbClr val="000000"/>
                </a:solidFill>
                <a:latin typeface="Simplified Arabic"/>
              </a:rPr>
              <a:t>وتحفيزهم </a:t>
            </a:r>
            <a:r>
              <a:rPr lang="ar-DZ" sz="4000" baseline="-25000" dirty="0">
                <a:solidFill>
                  <a:srgbClr val="000000"/>
                </a:solidFill>
                <a:latin typeface="Simplified Arabic"/>
              </a:rPr>
              <a:t>على العمل </a:t>
            </a:r>
            <a:r>
              <a:rPr lang="ar-DZ" sz="4000" baseline="-25000" dirty="0" err="1" smtClean="0">
                <a:solidFill>
                  <a:srgbClr val="000000"/>
                </a:solidFill>
                <a:latin typeface="Simplified Arabic"/>
              </a:rPr>
              <a:t>للإستفادة</a:t>
            </a:r>
            <a:r>
              <a:rPr lang="ar-DZ" sz="4000" baseline="-25000" dirty="0" smtClean="0">
                <a:solidFill>
                  <a:srgbClr val="000000"/>
                </a:solidFill>
                <a:latin typeface="Simplified Arabic"/>
              </a:rPr>
              <a:t> من</a:t>
            </a:r>
            <a:r>
              <a:rPr lang="ar-DZ" sz="4000" dirty="0" smtClean="0">
                <a:solidFill>
                  <a:srgbClr val="000000"/>
                </a:solidFill>
                <a:latin typeface="Simplified Arabic"/>
              </a:rPr>
              <a:t> </a:t>
            </a:r>
            <a:r>
              <a:rPr lang="ar-DZ" sz="4000" baseline="-25000" dirty="0" smtClean="0">
                <a:solidFill>
                  <a:srgbClr val="000000"/>
                </a:solidFill>
                <a:latin typeface="Simplified Arabic"/>
              </a:rPr>
              <a:t>أقصى </a:t>
            </a:r>
            <a:r>
              <a:rPr lang="ar-DZ" sz="4000" baseline="-25000" dirty="0">
                <a:solidFill>
                  <a:srgbClr val="000000"/>
                </a:solidFill>
                <a:latin typeface="Simplified Arabic"/>
              </a:rPr>
              <a:t>جهدهم.</a:t>
            </a:r>
            <a:endParaRPr lang="ar-DZ" sz="4000" baseline="-25000" dirty="0">
              <a:solidFill>
                <a:srgbClr val="000000"/>
              </a:solidFill>
              <a:latin typeface="Simplified Arabic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 3">
            <a:extLst>
              <a:ext uri="{FF2B5EF4-FFF2-40B4-BE49-F238E27FC236}">
                <a16:creationId xmlns="" xmlns:a16="http://schemas.microsoft.com/office/drawing/2014/main" id="{C56A5456-39C9-43E5-8D1D-BED87E972387}"/>
              </a:ext>
            </a:extLst>
          </p:cNvPr>
          <p:cNvSpPr txBox="1">
            <a:spLocks/>
          </p:cNvSpPr>
          <p:nvPr/>
        </p:nvSpPr>
        <p:spPr>
          <a:xfrm>
            <a:off x="1475656" y="0"/>
            <a:ext cx="6192688" cy="112474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DZ" sz="3600" b="1" dirty="0" smtClean="0">
                <a:solidFill>
                  <a:schemeClr val="tx1"/>
                </a:solidFill>
              </a:rPr>
              <a:t>رابعا: أطراف نظام التعويضات</a:t>
            </a:r>
            <a:endParaRPr lang="fr-FR" sz="36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180528" y="1124744"/>
            <a:ext cx="933296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DZ" sz="2800" dirty="0">
                <a:latin typeface="Traditional Arabic"/>
              </a:rPr>
              <a:t/>
            </a:r>
            <a:br>
              <a:rPr lang="ar-DZ" sz="2800" dirty="0">
                <a:latin typeface="Traditional Arabic"/>
              </a:rPr>
            </a:br>
            <a:endParaRPr lang="en-GB" sz="2800" dirty="0">
              <a:latin typeface="Traditional Arabic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38061" y="1124744"/>
            <a:ext cx="9144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3200" dirty="0">
                <a:latin typeface="Simplified Arabic"/>
              </a:rPr>
              <a:t>يتكون نظام التعويضات في المجتمع من العمال وأصحاب العمل والنقابات</a:t>
            </a:r>
          </a:p>
          <a:p>
            <a:pPr algn="r" rtl="1"/>
            <a:r>
              <a:rPr lang="ar-DZ" sz="3600" dirty="0">
                <a:latin typeface="Simplified Arabic"/>
              </a:rPr>
              <a:t>العمال: </a:t>
            </a:r>
            <a:r>
              <a:rPr lang="ar-DZ" sz="3200" dirty="0">
                <a:latin typeface="Simplified Arabic"/>
              </a:rPr>
              <a:t>لا ينتظر العمال من صاحب العمل الحصول على الراتب الشهري فحسب، بل يبدون </a:t>
            </a:r>
            <a:r>
              <a:rPr lang="ar-DZ" sz="3200" dirty="0" smtClean="0">
                <a:latin typeface="Simplified Arabic"/>
              </a:rPr>
              <a:t>طموحات أخرى</a:t>
            </a:r>
            <a:r>
              <a:rPr lang="ar-DZ" sz="3200" dirty="0">
                <a:latin typeface="Simplified Arabic"/>
              </a:rPr>
              <a:t>، فهم يسعون للأمان الوظيفي </a:t>
            </a:r>
            <a:r>
              <a:rPr lang="ar-DZ" sz="3200" dirty="0" err="1" smtClean="0">
                <a:latin typeface="Simplified Arabic"/>
              </a:rPr>
              <a:t>وللإحترام</a:t>
            </a:r>
            <a:r>
              <a:rPr lang="ar-DZ" sz="3200" dirty="0" smtClean="0">
                <a:latin typeface="Simplified Arabic"/>
              </a:rPr>
              <a:t> </a:t>
            </a:r>
            <a:r>
              <a:rPr lang="ar-DZ" sz="3200" dirty="0">
                <a:latin typeface="Simplified Arabic"/>
              </a:rPr>
              <a:t>والتقدير وللتطور الشخصي ولأمور كثيرة لها أهميتها </a:t>
            </a:r>
            <a:r>
              <a:rPr lang="ar-DZ" sz="3200" dirty="0" smtClean="0">
                <a:latin typeface="Simplified Arabic"/>
              </a:rPr>
              <a:t>في مكان </a:t>
            </a:r>
            <a:r>
              <a:rPr lang="ar-DZ" sz="3200" dirty="0">
                <a:latin typeface="Simplified Arabic"/>
              </a:rPr>
              <a:t>العمل.</a:t>
            </a:r>
          </a:p>
          <a:p>
            <a:pPr algn="r" rtl="1"/>
            <a:r>
              <a:rPr lang="ar-DZ" sz="3600" dirty="0">
                <a:latin typeface="Simplified Arabic"/>
              </a:rPr>
              <a:t>أصحاب العمل: </a:t>
            </a:r>
            <a:r>
              <a:rPr lang="ar-DZ" sz="3200" dirty="0">
                <a:latin typeface="Simplified Arabic"/>
              </a:rPr>
              <a:t>ينتظر أصحاب العمل من عمالهم وموظفيهم توقعات على المستويين الفردي </a:t>
            </a:r>
            <a:r>
              <a:rPr lang="ar-DZ" sz="3200" dirty="0" smtClean="0">
                <a:latin typeface="Simplified Arabic"/>
              </a:rPr>
              <a:t>والجماعي خاصة</a:t>
            </a:r>
            <a:r>
              <a:rPr lang="ar-DZ" sz="3200" dirty="0">
                <a:latin typeface="Simplified Arabic"/>
              </a:rPr>
              <a:t>، لأن تنظيم العمل الحالي يستدعي المساهمة والتعاون في مجال العمل.</a:t>
            </a:r>
          </a:p>
          <a:p>
            <a:pPr algn="r" rtl="1"/>
            <a:r>
              <a:rPr lang="ar-DZ" sz="3600" dirty="0">
                <a:latin typeface="Simplified Arabic"/>
              </a:rPr>
              <a:t>النقابات: </a:t>
            </a:r>
            <a:r>
              <a:rPr lang="ar-DZ" sz="3200" dirty="0" smtClean="0">
                <a:latin typeface="Simplified Arabic"/>
              </a:rPr>
              <a:t>تبحث النقابات دائما عن أنظمة تعويضات متطورة تلبي تطلعات العمال .</a:t>
            </a:r>
            <a:endParaRPr lang="en-GB" sz="3200" dirty="0">
              <a:latin typeface="Simplified Arabic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Connector 2">
            <a:extLst>
              <a:ext uri="{FF2B5EF4-FFF2-40B4-BE49-F238E27FC236}">
                <a16:creationId xmlns="" xmlns:a16="http://schemas.microsoft.com/office/drawing/2014/main" id="{E7CFEE40-6D06-4297-9EF4-3252A211968D}"/>
              </a:ext>
            </a:extLst>
          </p:cNvPr>
          <p:cNvSpPr/>
          <p:nvPr/>
        </p:nvSpPr>
        <p:spPr>
          <a:xfrm>
            <a:off x="107504" y="6309320"/>
            <a:ext cx="323528" cy="351109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/>
              <a:t>4</a:t>
            </a:r>
            <a:endParaRPr lang="fr-FR" dirty="0"/>
          </a:p>
        </p:txBody>
      </p:sp>
      <p:sp>
        <p:nvSpPr>
          <p:cNvPr id="4" name="مستطيل 3">
            <a:extLst>
              <a:ext uri="{FF2B5EF4-FFF2-40B4-BE49-F238E27FC236}">
                <a16:creationId xmlns="" xmlns:a16="http://schemas.microsoft.com/office/drawing/2014/main" id="{C56A5456-39C9-43E5-8D1D-BED87E972387}"/>
              </a:ext>
            </a:extLst>
          </p:cNvPr>
          <p:cNvSpPr txBox="1">
            <a:spLocks/>
          </p:cNvSpPr>
          <p:nvPr/>
        </p:nvSpPr>
        <p:spPr>
          <a:xfrm>
            <a:off x="1979712" y="0"/>
            <a:ext cx="5220072" cy="84492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DZ" sz="3600" b="1" dirty="0" smtClean="0">
                <a:solidFill>
                  <a:schemeClr val="tx1"/>
                </a:solidFill>
              </a:rPr>
              <a:t>خامسا :التعويضات الدولية</a:t>
            </a:r>
            <a:endParaRPr lang="fr-FR" sz="36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844922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3200" dirty="0" err="1">
                <a:latin typeface="Simplified Arabic"/>
              </a:rPr>
              <a:t>التعویضات</a:t>
            </a:r>
            <a:r>
              <a:rPr lang="ar-DZ" sz="3200" dirty="0">
                <a:latin typeface="Simplified Arabic"/>
              </a:rPr>
              <a:t> </a:t>
            </a:r>
            <a:r>
              <a:rPr lang="ar-DZ" sz="3200" dirty="0" err="1">
                <a:latin typeface="Simplified Arabic"/>
              </a:rPr>
              <a:t>الدولیة</a:t>
            </a:r>
            <a:r>
              <a:rPr lang="ar-DZ" sz="3200" dirty="0">
                <a:latin typeface="Simplified Arabic"/>
              </a:rPr>
              <a:t> عبارة عن </a:t>
            </a:r>
            <a:r>
              <a:rPr lang="ar-DZ" sz="3200" dirty="0" err="1">
                <a:latin typeface="Simplified Arabic"/>
              </a:rPr>
              <a:t>تحدید</a:t>
            </a:r>
            <a:r>
              <a:rPr lang="ar-DZ" sz="3200" dirty="0">
                <a:latin typeface="Simplified Arabic"/>
              </a:rPr>
              <a:t> المقابل النقدي أو </a:t>
            </a:r>
            <a:r>
              <a:rPr lang="ar-DZ" sz="3200" dirty="0" err="1">
                <a:latin typeface="Simplified Arabic"/>
              </a:rPr>
              <a:t>غیر</a:t>
            </a:r>
            <a:r>
              <a:rPr lang="ar-DZ" sz="3200" dirty="0">
                <a:latin typeface="Simplified Arabic"/>
              </a:rPr>
              <a:t> النقدي </a:t>
            </a:r>
            <a:r>
              <a:rPr lang="ar-DZ" sz="3200" dirty="0" err="1">
                <a:latin typeface="Simplified Arabic"/>
              </a:rPr>
              <a:t>ویتضمن</a:t>
            </a:r>
            <a:r>
              <a:rPr lang="ar-DZ" sz="3200" dirty="0">
                <a:latin typeface="Simplified Arabic"/>
              </a:rPr>
              <a:t> الأجر الأساسي، </a:t>
            </a:r>
            <a:r>
              <a:rPr lang="ar-DZ" sz="3200" dirty="0" smtClean="0">
                <a:latin typeface="Simplified Arabic"/>
              </a:rPr>
              <a:t>المنافع، العلاوات</a:t>
            </a:r>
            <a:r>
              <a:rPr lang="ar-DZ" sz="3200" dirty="0">
                <a:latin typeface="Simplified Arabic"/>
              </a:rPr>
              <a:t>، الحوافز </a:t>
            </a:r>
            <a:r>
              <a:rPr lang="ar-DZ" sz="3200" dirty="0" err="1">
                <a:latin typeface="Simplified Arabic"/>
              </a:rPr>
              <a:t>قصیرة</a:t>
            </a:r>
            <a:r>
              <a:rPr lang="ar-DZ" sz="3200" dirty="0">
                <a:latin typeface="Simplified Arabic"/>
              </a:rPr>
              <a:t> </a:t>
            </a:r>
            <a:r>
              <a:rPr lang="ar-DZ" sz="3200" dirty="0" err="1">
                <a:latin typeface="Simplified Arabic"/>
              </a:rPr>
              <a:t>وطویلة</a:t>
            </a:r>
            <a:r>
              <a:rPr lang="ar-DZ" sz="3200" dirty="0">
                <a:latin typeface="Simplified Arabic"/>
              </a:rPr>
              <a:t> المدى، </a:t>
            </a:r>
            <a:r>
              <a:rPr lang="ar-DZ" sz="3200" dirty="0" err="1">
                <a:latin typeface="Simplified Arabic"/>
              </a:rPr>
              <a:t>قیمت</a:t>
            </a:r>
            <a:r>
              <a:rPr lang="ar-DZ" sz="3200" dirty="0">
                <a:latin typeface="Simplified Arabic"/>
              </a:rPr>
              <a:t> من خلال </a:t>
            </a:r>
            <a:r>
              <a:rPr lang="ar-DZ" sz="3200" dirty="0" err="1">
                <a:latin typeface="Simplified Arabic"/>
              </a:rPr>
              <a:t>تقریب</a:t>
            </a:r>
            <a:r>
              <a:rPr lang="ar-DZ" sz="3200" dirty="0">
                <a:latin typeface="Simplified Arabic"/>
              </a:rPr>
              <a:t> مساهمة </a:t>
            </a:r>
            <a:r>
              <a:rPr lang="ar-DZ" sz="3200" dirty="0" err="1">
                <a:latin typeface="Simplified Arabic"/>
              </a:rPr>
              <a:t>الموظفین</a:t>
            </a:r>
            <a:r>
              <a:rPr lang="ar-DZ" sz="3200" dirty="0">
                <a:latin typeface="Simplified Arabic"/>
              </a:rPr>
              <a:t> في أداء الشركة</a:t>
            </a:r>
          </a:p>
          <a:p>
            <a:pPr algn="r" rtl="1"/>
            <a:r>
              <a:rPr lang="ar-DZ" sz="3200" dirty="0">
                <a:latin typeface="Simplified Arabic"/>
              </a:rPr>
              <a:t>متعددة </a:t>
            </a:r>
            <a:r>
              <a:rPr lang="ar-DZ" sz="3200" dirty="0" err="1" smtClean="0">
                <a:latin typeface="Simplified Arabic"/>
              </a:rPr>
              <a:t>الجنسیات</a:t>
            </a:r>
            <a:r>
              <a:rPr lang="ar-DZ" sz="3200" dirty="0" smtClean="0">
                <a:latin typeface="Simplified Arabic"/>
              </a:rPr>
              <a:t>، </a:t>
            </a:r>
            <a:r>
              <a:rPr lang="ar-DZ" sz="3200" dirty="0">
                <a:latin typeface="Simplified Arabic"/>
              </a:rPr>
              <a:t>وتستخدم إدارة الموارد </a:t>
            </a:r>
            <a:r>
              <a:rPr lang="ar-DZ" sz="3200" dirty="0" err="1">
                <a:latin typeface="Simplified Arabic"/>
              </a:rPr>
              <a:t>البشریة</a:t>
            </a:r>
            <a:r>
              <a:rPr lang="ar-DZ" sz="3200" dirty="0">
                <a:latin typeface="Simplified Arabic"/>
              </a:rPr>
              <a:t> </a:t>
            </a:r>
            <a:r>
              <a:rPr lang="ar-DZ" sz="3200" dirty="0" err="1">
                <a:latin typeface="Simplified Arabic"/>
              </a:rPr>
              <a:t>التعویضات</a:t>
            </a:r>
            <a:r>
              <a:rPr lang="ar-DZ" sz="3200" dirty="0">
                <a:latin typeface="Simplified Arabic"/>
              </a:rPr>
              <a:t> بهدف جذب، </a:t>
            </a:r>
            <a:r>
              <a:rPr lang="ar-DZ" sz="3200" dirty="0" err="1" smtClean="0">
                <a:latin typeface="Simplified Arabic"/>
              </a:rPr>
              <a:t>الإحتفاظ</a:t>
            </a:r>
            <a:r>
              <a:rPr lang="ar-DZ" sz="3200" dirty="0">
                <a:latin typeface="Simplified Arabic"/>
              </a:rPr>
              <a:t>، </a:t>
            </a:r>
            <a:r>
              <a:rPr lang="ar-DZ" sz="3200" dirty="0" err="1">
                <a:latin typeface="Simplified Arabic"/>
              </a:rPr>
              <a:t>وتحفیز</a:t>
            </a:r>
            <a:r>
              <a:rPr lang="ar-DZ" sz="3200" dirty="0">
                <a:latin typeface="Simplified Arabic"/>
              </a:rPr>
              <a:t> الأفراد </a:t>
            </a:r>
            <a:r>
              <a:rPr lang="ar-DZ" sz="3200" dirty="0" smtClean="0">
                <a:latin typeface="Simplified Arabic"/>
              </a:rPr>
              <a:t>في كل </a:t>
            </a:r>
            <a:r>
              <a:rPr lang="ar-DZ" sz="3200" dirty="0">
                <a:latin typeface="Simplified Arabic"/>
              </a:rPr>
              <a:t>أنحاء الشركة </a:t>
            </a:r>
            <a:r>
              <a:rPr lang="ar-DZ" sz="3200" dirty="0" err="1">
                <a:latin typeface="Simplified Arabic"/>
              </a:rPr>
              <a:t>حالیا</a:t>
            </a:r>
            <a:r>
              <a:rPr lang="ar-DZ" sz="3200" dirty="0">
                <a:latin typeface="Simplified Arabic"/>
              </a:rPr>
              <a:t> ومستقبلا. </a:t>
            </a:r>
            <a:r>
              <a:rPr lang="ar-DZ" sz="3200" dirty="0" err="1">
                <a:latin typeface="Simplified Arabic"/>
              </a:rPr>
              <a:t>ویعتبر</a:t>
            </a:r>
            <a:r>
              <a:rPr lang="ar-DZ" sz="3200" dirty="0">
                <a:latin typeface="Simplified Arabic"/>
              </a:rPr>
              <a:t> </a:t>
            </a:r>
            <a:r>
              <a:rPr lang="ar-DZ" sz="3200" dirty="0" err="1">
                <a:latin typeface="Simplified Arabic"/>
              </a:rPr>
              <a:t>تقییم</a:t>
            </a:r>
            <a:r>
              <a:rPr lang="ar-DZ" sz="3200" dirty="0">
                <a:latin typeface="Simplified Arabic"/>
              </a:rPr>
              <a:t> </a:t>
            </a:r>
            <a:r>
              <a:rPr lang="ar-DZ" sz="3200" dirty="0" err="1">
                <a:latin typeface="Simplified Arabic"/>
              </a:rPr>
              <a:t>الوظیفة</a:t>
            </a:r>
            <a:r>
              <a:rPr lang="ar-DZ" sz="3200" dirty="0">
                <a:latin typeface="Simplified Arabic"/>
              </a:rPr>
              <a:t> من الوسائل التي تحدد العوامل القابلة </a:t>
            </a:r>
            <a:r>
              <a:rPr lang="ar-DZ" sz="3200" dirty="0" err="1">
                <a:latin typeface="Simplified Arabic"/>
              </a:rPr>
              <a:t>للتعویض</a:t>
            </a:r>
            <a:endParaRPr lang="ar-DZ" sz="3200" dirty="0">
              <a:latin typeface="Simplified Arabic"/>
            </a:endParaRPr>
          </a:p>
          <a:p>
            <a:pPr algn="r" rtl="1"/>
            <a:r>
              <a:rPr lang="ar-DZ" sz="3200" dirty="0">
                <a:latin typeface="Simplified Arabic"/>
              </a:rPr>
              <a:t>مثل المهارات، الجهود </a:t>
            </a:r>
            <a:r>
              <a:rPr lang="ar-DZ" sz="3200" dirty="0" err="1">
                <a:latin typeface="Simplified Arabic"/>
              </a:rPr>
              <a:t>العضلیة</a:t>
            </a:r>
            <a:r>
              <a:rPr lang="ar-DZ" sz="3200" dirty="0">
                <a:latin typeface="Simplified Arabic"/>
              </a:rPr>
              <a:t> </a:t>
            </a:r>
            <a:r>
              <a:rPr lang="ar-DZ" sz="3200" dirty="0" err="1">
                <a:latin typeface="Simplified Arabic"/>
              </a:rPr>
              <a:t>والفكریة</a:t>
            </a:r>
            <a:r>
              <a:rPr lang="ar-DZ" sz="3200" dirty="0">
                <a:latin typeface="Simplified Arabic"/>
              </a:rPr>
              <a:t>، </a:t>
            </a:r>
            <a:r>
              <a:rPr lang="ar-DZ" sz="3200" dirty="0" err="1">
                <a:latin typeface="Simplified Arabic"/>
              </a:rPr>
              <a:t>والمسؤولیات</a:t>
            </a:r>
            <a:r>
              <a:rPr lang="ar-DZ" sz="3200" dirty="0">
                <a:latin typeface="Simplified Arabic"/>
              </a:rPr>
              <a:t> التي تستغل عمل الفرد في الشركة ومساهمته </a:t>
            </a:r>
            <a:r>
              <a:rPr lang="ar-DZ" sz="3200" dirty="0" smtClean="0">
                <a:latin typeface="Simplified Arabic"/>
              </a:rPr>
              <a:t>في أداءها.</a:t>
            </a:r>
            <a:endParaRPr lang="ar-DZ" sz="3200" dirty="0">
              <a:latin typeface="Simplified Arabic"/>
            </a:endParaRPr>
          </a:p>
          <a:p>
            <a:pPr algn="r" rtl="1"/>
            <a:r>
              <a:rPr lang="ar-DZ" sz="3200" dirty="0">
                <a:latin typeface="Simplified Arabic"/>
              </a:rPr>
              <a:t>- العقد المبرم بين العامل والشركة هو عقد </a:t>
            </a:r>
            <a:r>
              <a:rPr lang="ar-DZ" sz="3200" dirty="0" err="1" smtClean="0">
                <a:latin typeface="Simplified Arabic"/>
              </a:rPr>
              <a:t>إجتماعي</a:t>
            </a:r>
            <a:r>
              <a:rPr lang="ar-DZ" sz="3200" dirty="0" smtClean="0">
                <a:latin typeface="Simplified Arabic"/>
              </a:rPr>
              <a:t> واقتصادي </a:t>
            </a:r>
            <a:r>
              <a:rPr lang="ar-DZ" sz="3200" dirty="0">
                <a:latin typeface="Simplified Arabic"/>
              </a:rPr>
              <a:t>وقانوني </a:t>
            </a:r>
            <a:r>
              <a:rPr lang="ar-DZ" sz="3200" dirty="0" smtClean="0">
                <a:latin typeface="Simplified Arabic"/>
              </a:rPr>
              <a:t>وأخلاقي.</a:t>
            </a:r>
            <a:endParaRPr lang="ar-DZ" sz="3200" dirty="0">
              <a:latin typeface="Simplified Arabic"/>
            </a:endParaRPr>
          </a:p>
          <a:p>
            <a:pPr algn="r" rtl="1"/>
            <a:r>
              <a:rPr lang="ar-DZ" sz="3200" dirty="0">
                <a:latin typeface="Simplified Arabic"/>
              </a:rPr>
              <a:t>- </a:t>
            </a:r>
            <a:r>
              <a:rPr lang="ar-DZ" sz="3200" dirty="0" err="1">
                <a:latin typeface="Simplified Arabic"/>
              </a:rPr>
              <a:t>بناءا</a:t>
            </a:r>
            <a:r>
              <a:rPr lang="ar-DZ" sz="3200" dirty="0">
                <a:latin typeface="Simplified Arabic"/>
              </a:rPr>
              <a:t> على الطبيعة الاقتصادية للعقد يلتزم العامل بالعمل والإنتاج وفقا لشروط العقد المتفق عليها، </a:t>
            </a:r>
            <a:r>
              <a:rPr lang="ar-DZ" sz="3200" dirty="0" smtClean="0">
                <a:latin typeface="Simplified Arabic"/>
              </a:rPr>
              <a:t>في مقابل </a:t>
            </a:r>
            <a:r>
              <a:rPr lang="ar-DZ" sz="3200" dirty="0">
                <a:latin typeface="Simplified Arabic"/>
              </a:rPr>
              <a:t>ذلك تلتزم الشركة </a:t>
            </a:r>
            <a:r>
              <a:rPr lang="ar-DZ" sz="3200" dirty="0" smtClean="0">
                <a:latin typeface="Simplified Arabic"/>
              </a:rPr>
              <a:t>بتعويض</a:t>
            </a:r>
            <a:endParaRPr lang="en-GB" sz="3200" dirty="0">
              <a:latin typeface="Simplified Arabic"/>
            </a:endParaRPr>
          </a:p>
        </p:txBody>
      </p:sp>
    </p:spTree>
    <p:extLst>
      <p:ext uri="{BB962C8B-B14F-4D97-AF65-F5344CB8AC3E}">
        <p14:creationId xmlns:p14="http://schemas.microsoft.com/office/powerpoint/2010/main" val="2032404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07096" y="116632"/>
            <a:ext cx="81369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3200" dirty="0" smtClean="0">
                <a:latin typeface="Traditional Arabic"/>
              </a:rPr>
              <a:t>العامل عما يقدمه .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-73024" y="643397"/>
            <a:ext cx="921702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3200" dirty="0"/>
              <a:t>يعرف التعويض بأنه مجموعة المكافآت المباشرة التي تدفع على أساس أداء الفرد لعمله وغير </a:t>
            </a:r>
            <a:r>
              <a:rPr lang="ar-DZ" sz="3200" dirty="0" smtClean="0"/>
              <a:t>المباشرة المتمثلة </a:t>
            </a:r>
            <a:r>
              <a:rPr lang="ar-DZ" sz="3200" dirty="0"/>
              <a:t>بالمكافآت المعنوية للفرد كالمزايا </a:t>
            </a:r>
            <a:r>
              <a:rPr lang="ar-DZ" sz="3200" dirty="0" err="1"/>
              <a:t>الإجتماعية</a:t>
            </a:r>
            <a:r>
              <a:rPr lang="ar-DZ" sz="3200" dirty="0"/>
              <a:t> والصحية والمشاركة في صنع القرار وغيرها التي</a:t>
            </a:r>
          </a:p>
          <a:p>
            <a:pPr algn="r" rtl="1"/>
            <a:r>
              <a:rPr lang="ar-DZ" sz="3200" dirty="0"/>
              <a:t>يمكن أن تؤدي إلى زيادة رضا الفرد ودافعيته مما ينعكس على تحسين أدائه وزيادة </a:t>
            </a:r>
            <a:r>
              <a:rPr lang="ar-DZ" sz="3200" dirty="0" smtClean="0"/>
              <a:t>إنتاجيته.</a:t>
            </a:r>
            <a:endParaRPr lang="ar-DZ" sz="3200" dirty="0"/>
          </a:p>
          <a:p>
            <a:pPr algn="r" rtl="1"/>
            <a:r>
              <a:rPr lang="ar-DZ" sz="3200" dirty="0"/>
              <a:t>-التعويضات الدولية بالرغم من أنها تنطلق من نفس المبادئ والأسس المشار إليها إلا أنها تواجه </a:t>
            </a:r>
            <a:r>
              <a:rPr lang="ar-DZ" sz="3200" dirty="0" smtClean="0"/>
              <a:t>صعوبة كبيرة </a:t>
            </a:r>
            <a:r>
              <a:rPr lang="ar-DZ" sz="3200" dirty="0"/>
              <a:t>تتمثل في إيجاد أسس أو معيار مناسب لنظام مكافآت يربط بين أوضاع الدول المختلفة بحيث </a:t>
            </a:r>
            <a:r>
              <a:rPr lang="ar-DZ" sz="3200" dirty="0" smtClean="0"/>
              <a:t>يضمن مصداقية </a:t>
            </a:r>
            <a:r>
              <a:rPr lang="ar-DZ" sz="3200" dirty="0"/>
              <a:t>داخليا وخارجيا ،</a:t>
            </a:r>
            <a:r>
              <a:rPr lang="ar-DZ" sz="3200" dirty="0" smtClean="0"/>
              <a:t>وللتغلب </a:t>
            </a:r>
            <a:r>
              <a:rPr lang="ar-DZ" sz="3200" dirty="0"/>
              <a:t>على هذه الصعوبة يعتمد مدخلين في وضع نظام التعويضات الدولي هما: مدخل الميزانية ومدخل</a:t>
            </a:r>
          </a:p>
          <a:p>
            <a:pPr algn="r" rtl="1"/>
            <a:r>
              <a:rPr lang="ar-DZ" sz="3200" dirty="0" smtClean="0"/>
              <a:t>الرتب.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176549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honeycomb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2839</TotalTime>
  <Words>1558</Words>
  <Application>Microsoft Office PowerPoint</Application>
  <PresentationFormat>Affichage à l'écran (4:3)</PresentationFormat>
  <Paragraphs>90</Paragraphs>
  <Slides>18</Slides>
  <Notes>5</Notes>
  <HiddenSlides>1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6" baseType="lpstr">
      <vt:lpstr>Arial</vt:lpstr>
      <vt:lpstr>Calibri</vt:lpstr>
      <vt:lpstr>Diwani Outline Shaded</vt:lpstr>
      <vt:lpstr>Gill Sans MT</vt:lpstr>
      <vt:lpstr>Simplified Arabic</vt:lpstr>
      <vt:lpstr>Times New Roman</vt:lpstr>
      <vt:lpstr>Traditional Arabic</vt:lpstr>
      <vt:lpstr>Gallery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AA</dc:creator>
  <cp:lastModifiedBy>Windows User</cp:lastModifiedBy>
  <cp:revision>290</cp:revision>
  <dcterms:created xsi:type="dcterms:W3CDTF">2019-01-31T14:09:47Z</dcterms:created>
  <dcterms:modified xsi:type="dcterms:W3CDTF">2021-12-05T20:28:17Z</dcterms:modified>
</cp:coreProperties>
</file>