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59" r:id="rId6"/>
    <p:sldId id="260" r:id="rId7"/>
    <p:sldId id="261" r:id="rId8"/>
    <p:sldId id="262" r:id="rId9"/>
    <p:sldId id="270" r:id="rId10"/>
    <p:sldId id="263" r:id="rId11"/>
    <p:sldId id="264" r:id="rId12"/>
    <p:sldId id="265" r:id="rId13"/>
    <p:sldId id="266" r:id="rId14"/>
    <p:sldId id="26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CF369-A283-43DB-904E-578D4703C6AE}"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fr-FR"/>
        </a:p>
      </dgm:t>
    </dgm:pt>
    <dgm:pt modelId="{BD148A8F-FED1-4919-826F-D91255875627}">
      <dgm:prSet phldrT="[Texte]"/>
      <dgm:spPr/>
      <dgm:t>
        <a:bodyPr/>
        <a:lstStyle/>
        <a:p>
          <a:pPr algn="ctr"/>
          <a:r>
            <a:rPr lang="ar-DZ"/>
            <a:t>360°</a:t>
          </a:r>
          <a:endParaRPr lang="fr-FR"/>
        </a:p>
      </dgm:t>
    </dgm:pt>
    <dgm:pt modelId="{65B71004-9652-4CF8-8827-0E9D1C3873C8}" type="parTrans" cxnId="{0FEEFF52-7EAF-45C9-9C49-C40214DF7C34}">
      <dgm:prSet/>
      <dgm:spPr/>
      <dgm:t>
        <a:bodyPr/>
        <a:lstStyle/>
        <a:p>
          <a:pPr algn="ctr"/>
          <a:endParaRPr lang="fr-FR"/>
        </a:p>
      </dgm:t>
    </dgm:pt>
    <dgm:pt modelId="{3BF752DA-786B-46DB-AF2F-41173B37D26D}" type="sibTrans" cxnId="{0FEEFF52-7EAF-45C9-9C49-C40214DF7C34}">
      <dgm:prSet/>
      <dgm:spPr/>
      <dgm:t>
        <a:bodyPr/>
        <a:lstStyle/>
        <a:p>
          <a:pPr algn="ctr"/>
          <a:endParaRPr lang="fr-FR"/>
        </a:p>
      </dgm:t>
    </dgm:pt>
    <dgm:pt modelId="{D3245C41-A94D-49F5-84E2-41F3F0A77F5D}">
      <dgm:prSet phldrT="[Texte]"/>
      <dgm:spPr/>
      <dgm:t>
        <a:bodyPr/>
        <a:lstStyle/>
        <a:p>
          <a:pPr algn="ctr"/>
          <a:r>
            <a:rPr lang="ar-DZ"/>
            <a:t>90° تقويم ذاتي </a:t>
          </a:r>
          <a:endParaRPr lang="fr-FR"/>
        </a:p>
      </dgm:t>
    </dgm:pt>
    <dgm:pt modelId="{ECE10785-A86F-4B15-856D-28127B50D5F0}" type="parTrans" cxnId="{DE31B5EC-F1A2-49EB-9074-4DBDCC08B357}">
      <dgm:prSet/>
      <dgm:spPr/>
      <dgm:t>
        <a:bodyPr/>
        <a:lstStyle/>
        <a:p>
          <a:pPr algn="ctr"/>
          <a:endParaRPr lang="fr-FR"/>
        </a:p>
      </dgm:t>
    </dgm:pt>
    <dgm:pt modelId="{1B1BA6F2-855B-4209-A153-20F39498862E}" type="sibTrans" cxnId="{DE31B5EC-F1A2-49EB-9074-4DBDCC08B357}">
      <dgm:prSet/>
      <dgm:spPr/>
      <dgm:t>
        <a:bodyPr/>
        <a:lstStyle/>
        <a:p>
          <a:pPr algn="ctr"/>
          <a:endParaRPr lang="fr-FR"/>
        </a:p>
      </dgm:t>
    </dgm:pt>
    <dgm:pt modelId="{07E65261-9FFD-41C5-AF1A-8189FEB24D7E}">
      <dgm:prSet phldrT="[Texte]"/>
      <dgm:spPr/>
      <dgm:t>
        <a:bodyPr/>
        <a:lstStyle/>
        <a:p>
          <a:pPr algn="ctr"/>
          <a:r>
            <a:rPr lang="ar-DZ"/>
            <a:t>90° تقويم الزباىن </a:t>
          </a:r>
          <a:endParaRPr lang="fr-FR"/>
        </a:p>
      </dgm:t>
    </dgm:pt>
    <dgm:pt modelId="{99A2A72C-3854-49C7-BA85-55914A3B4235}" type="parTrans" cxnId="{44D3F3D4-5B05-406B-86B7-B0C1784CAAFE}">
      <dgm:prSet/>
      <dgm:spPr/>
      <dgm:t>
        <a:bodyPr/>
        <a:lstStyle/>
        <a:p>
          <a:pPr algn="ctr"/>
          <a:endParaRPr lang="fr-FR"/>
        </a:p>
      </dgm:t>
    </dgm:pt>
    <dgm:pt modelId="{F433A6B3-4AB1-471F-B9B3-400775DEC84A}" type="sibTrans" cxnId="{44D3F3D4-5B05-406B-86B7-B0C1784CAAFE}">
      <dgm:prSet/>
      <dgm:spPr/>
      <dgm:t>
        <a:bodyPr/>
        <a:lstStyle/>
        <a:p>
          <a:pPr algn="ctr"/>
          <a:endParaRPr lang="fr-FR"/>
        </a:p>
      </dgm:t>
    </dgm:pt>
    <dgm:pt modelId="{57918C76-B9F9-440C-80D6-C5056858FCA4}">
      <dgm:prSet phldrT="[Texte]"/>
      <dgm:spPr/>
      <dgm:t>
        <a:bodyPr/>
        <a:lstStyle/>
        <a:p>
          <a:pPr algn="ctr"/>
          <a:r>
            <a:rPr lang="ar-DZ"/>
            <a:t>90° تقويم الرىيس المباشر </a:t>
          </a:r>
        </a:p>
      </dgm:t>
    </dgm:pt>
    <dgm:pt modelId="{CC14B4DF-A173-4EC2-A811-2F2FD7259B0E}" type="parTrans" cxnId="{4897A536-A61D-4A0B-AAC0-7AAA3B50114F}">
      <dgm:prSet/>
      <dgm:spPr/>
      <dgm:t>
        <a:bodyPr/>
        <a:lstStyle/>
        <a:p>
          <a:pPr algn="ctr"/>
          <a:endParaRPr lang="fr-FR"/>
        </a:p>
      </dgm:t>
    </dgm:pt>
    <dgm:pt modelId="{36052088-3541-4973-9CF1-C053108305BB}" type="sibTrans" cxnId="{4897A536-A61D-4A0B-AAC0-7AAA3B50114F}">
      <dgm:prSet/>
      <dgm:spPr/>
      <dgm:t>
        <a:bodyPr/>
        <a:lstStyle/>
        <a:p>
          <a:pPr algn="ctr"/>
          <a:endParaRPr lang="fr-FR"/>
        </a:p>
      </dgm:t>
    </dgm:pt>
    <dgm:pt modelId="{3D9FD9A1-54C6-439C-AA26-BF1BD53557EA}">
      <dgm:prSet phldrT="[Texte]"/>
      <dgm:spPr/>
      <dgm:t>
        <a:bodyPr/>
        <a:lstStyle/>
        <a:p>
          <a:pPr algn="ctr"/>
          <a:r>
            <a:rPr lang="ar-DZ"/>
            <a:t>90°تقويم الزملاء </a:t>
          </a:r>
          <a:endParaRPr lang="fr-FR"/>
        </a:p>
      </dgm:t>
    </dgm:pt>
    <dgm:pt modelId="{C542FBDA-4F55-4A56-963C-B38DBB22D07E}" type="sibTrans" cxnId="{F88866D3-83C7-4C33-9B47-FD3ECD689309}">
      <dgm:prSet/>
      <dgm:spPr/>
      <dgm:t>
        <a:bodyPr/>
        <a:lstStyle/>
        <a:p>
          <a:pPr algn="ctr"/>
          <a:endParaRPr lang="fr-FR"/>
        </a:p>
      </dgm:t>
    </dgm:pt>
    <dgm:pt modelId="{F8743D1D-32F7-4D23-8BF9-8CBFE8D3C038}" type="parTrans" cxnId="{F88866D3-83C7-4C33-9B47-FD3ECD689309}">
      <dgm:prSet/>
      <dgm:spPr/>
      <dgm:t>
        <a:bodyPr/>
        <a:lstStyle/>
        <a:p>
          <a:pPr algn="ctr"/>
          <a:endParaRPr lang="fr-FR"/>
        </a:p>
      </dgm:t>
    </dgm:pt>
    <dgm:pt modelId="{260D6241-378D-4D54-8280-071ADD1521A1}" type="pres">
      <dgm:prSet presAssocID="{F1ACF369-A283-43DB-904E-578D4703C6AE}" presName="Name0" presStyleCnt="0">
        <dgm:presLayoutVars>
          <dgm:chMax val="1"/>
          <dgm:dir/>
          <dgm:animLvl val="ctr"/>
          <dgm:resizeHandles val="exact"/>
        </dgm:presLayoutVars>
      </dgm:prSet>
      <dgm:spPr/>
    </dgm:pt>
    <dgm:pt modelId="{6CD8BE4C-7E92-4BC7-8A0F-F93CC63B9D59}" type="pres">
      <dgm:prSet presAssocID="{BD148A8F-FED1-4919-826F-D91255875627}" presName="centerShape" presStyleLbl="node0" presStyleIdx="0" presStyleCnt="1"/>
      <dgm:spPr/>
    </dgm:pt>
    <dgm:pt modelId="{864C72AC-2852-41F9-B4A4-FE43C0AB88AD}" type="pres">
      <dgm:prSet presAssocID="{ECE10785-A86F-4B15-856D-28127B50D5F0}" presName="parTrans" presStyleLbl="sibTrans2D1" presStyleIdx="0" presStyleCnt="4"/>
      <dgm:spPr/>
    </dgm:pt>
    <dgm:pt modelId="{91E170DF-CA1A-428D-9B3F-7546B1502782}" type="pres">
      <dgm:prSet presAssocID="{ECE10785-A86F-4B15-856D-28127B50D5F0}" presName="connectorText" presStyleLbl="sibTrans2D1" presStyleIdx="0" presStyleCnt="4"/>
      <dgm:spPr/>
    </dgm:pt>
    <dgm:pt modelId="{14DDEBBE-CE6D-465A-ABFC-D855C8EB09C0}" type="pres">
      <dgm:prSet presAssocID="{D3245C41-A94D-49F5-84E2-41F3F0A77F5D}" presName="node" presStyleLbl="node1" presStyleIdx="0" presStyleCnt="4">
        <dgm:presLayoutVars>
          <dgm:bulletEnabled val="1"/>
        </dgm:presLayoutVars>
      </dgm:prSet>
      <dgm:spPr/>
    </dgm:pt>
    <dgm:pt modelId="{AEB60603-EA40-423B-A42D-B3097EDB8B33}" type="pres">
      <dgm:prSet presAssocID="{F8743D1D-32F7-4D23-8BF9-8CBFE8D3C038}" presName="parTrans" presStyleLbl="sibTrans2D1" presStyleIdx="1" presStyleCnt="4"/>
      <dgm:spPr/>
    </dgm:pt>
    <dgm:pt modelId="{7DA061E9-ADA1-4C1C-A951-CEB2F884872D}" type="pres">
      <dgm:prSet presAssocID="{F8743D1D-32F7-4D23-8BF9-8CBFE8D3C038}" presName="connectorText" presStyleLbl="sibTrans2D1" presStyleIdx="1" presStyleCnt="4"/>
      <dgm:spPr/>
    </dgm:pt>
    <dgm:pt modelId="{93DC5595-85C9-470E-98AC-395475D44655}" type="pres">
      <dgm:prSet presAssocID="{3D9FD9A1-54C6-439C-AA26-BF1BD53557EA}" presName="node" presStyleLbl="node1" presStyleIdx="1" presStyleCnt="4">
        <dgm:presLayoutVars>
          <dgm:bulletEnabled val="1"/>
        </dgm:presLayoutVars>
      </dgm:prSet>
      <dgm:spPr/>
    </dgm:pt>
    <dgm:pt modelId="{B3C75175-2BF6-4D95-961C-E64B9E4234A4}" type="pres">
      <dgm:prSet presAssocID="{99A2A72C-3854-49C7-BA85-55914A3B4235}" presName="parTrans" presStyleLbl="sibTrans2D1" presStyleIdx="2" presStyleCnt="4"/>
      <dgm:spPr/>
    </dgm:pt>
    <dgm:pt modelId="{96EF225A-831E-4099-B918-0B4A0054DE47}" type="pres">
      <dgm:prSet presAssocID="{99A2A72C-3854-49C7-BA85-55914A3B4235}" presName="connectorText" presStyleLbl="sibTrans2D1" presStyleIdx="2" presStyleCnt="4"/>
      <dgm:spPr/>
    </dgm:pt>
    <dgm:pt modelId="{19ADEEFB-772C-451C-8739-BAA15F5A1D28}" type="pres">
      <dgm:prSet presAssocID="{07E65261-9FFD-41C5-AF1A-8189FEB24D7E}" presName="node" presStyleLbl="node1" presStyleIdx="2" presStyleCnt="4">
        <dgm:presLayoutVars>
          <dgm:bulletEnabled val="1"/>
        </dgm:presLayoutVars>
      </dgm:prSet>
      <dgm:spPr/>
    </dgm:pt>
    <dgm:pt modelId="{2CF6D658-64A4-40D3-A921-A0A634650C8E}" type="pres">
      <dgm:prSet presAssocID="{CC14B4DF-A173-4EC2-A811-2F2FD7259B0E}" presName="parTrans" presStyleLbl="sibTrans2D1" presStyleIdx="3" presStyleCnt="4"/>
      <dgm:spPr/>
    </dgm:pt>
    <dgm:pt modelId="{7E85A33B-BE7C-4935-A6D6-3D8830E7A41A}" type="pres">
      <dgm:prSet presAssocID="{CC14B4DF-A173-4EC2-A811-2F2FD7259B0E}" presName="connectorText" presStyleLbl="sibTrans2D1" presStyleIdx="3" presStyleCnt="4"/>
      <dgm:spPr/>
    </dgm:pt>
    <dgm:pt modelId="{A3BC5A1E-7174-486C-A015-3FF0D5F77859}" type="pres">
      <dgm:prSet presAssocID="{57918C76-B9F9-440C-80D6-C5056858FCA4}" presName="node" presStyleLbl="node1" presStyleIdx="3" presStyleCnt="4">
        <dgm:presLayoutVars>
          <dgm:bulletEnabled val="1"/>
        </dgm:presLayoutVars>
      </dgm:prSet>
      <dgm:spPr/>
    </dgm:pt>
  </dgm:ptLst>
  <dgm:cxnLst>
    <dgm:cxn modelId="{11E1C506-AE5C-4CFF-8EB8-D31D3D6A581D}" type="presOf" srcId="{CC14B4DF-A173-4EC2-A811-2F2FD7259B0E}" destId="{2CF6D658-64A4-40D3-A921-A0A634650C8E}" srcOrd="0" destOrd="0" presId="urn:microsoft.com/office/officeart/2005/8/layout/radial5"/>
    <dgm:cxn modelId="{CCD4DE0B-5857-44A2-B183-4D20C072199A}" type="presOf" srcId="{99A2A72C-3854-49C7-BA85-55914A3B4235}" destId="{96EF225A-831E-4099-B918-0B4A0054DE47}" srcOrd="1" destOrd="0" presId="urn:microsoft.com/office/officeart/2005/8/layout/radial5"/>
    <dgm:cxn modelId="{00F80826-0007-44FE-91C6-BA2B6511EDAC}" type="presOf" srcId="{ECE10785-A86F-4B15-856D-28127B50D5F0}" destId="{864C72AC-2852-41F9-B4A4-FE43C0AB88AD}" srcOrd="0" destOrd="0" presId="urn:microsoft.com/office/officeart/2005/8/layout/radial5"/>
    <dgm:cxn modelId="{4897A536-A61D-4A0B-AAC0-7AAA3B50114F}" srcId="{BD148A8F-FED1-4919-826F-D91255875627}" destId="{57918C76-B9F9-440C-80D6-C5056858FCA4}" srcOrd="3" destOrd="0" parTransId="{CC14B4DF-A173-4EC2-A811-2F2FD7259B0E}" sibTransId="{36052088-3541-4973-9CF1-C053108305BB}"/>
    <dgm:cxn modelId="{01C76F61-0482-4556-B2FA-13A6F78748E8}" type="presOf" srcId="{CC14B4DF-A173-4EC2-A811-2F2FD7259B0E}" destId="{7E85A33B-BE7C-4935-A6D6-3D8830E7A41A}" srcOrd="1" destOrd="0" presId="urn:microsoft.com/office/officeart/2005/8/layout/radial5"/>
    <dgm:cxn modelId="{65F8B862-DA47-408E-9D02-E1920F0D2D9E}" type="presOf" srcId="{F1ACF369-A283-43DB-904E-578D4703C6AE}" destId="{260D6241-378D-4D54-8280-071ADD1521A1}" srcOrd="0" destOrd="0" presId="urn:microsoft.com/office/officeart/2005/8/layout/radial5"/>
    <dgm:cxn modelId="{C733FB63-CD4A-49CD-A141-A3BF5CEBA510}" type="presOf" srcId="{07E65261-9FFD-41C5-AF1A-8189FEB24D7E}" destId="{19ADEEFB-772C-451C-8739-BAA15F5A1D28}" srcOrd="0" destOrd="0" presId="urn:microsoft.com/office/officeart/2005/8/layout/radial5"/>
    <dgm:cxn modelId="{D9659F6C-1CE9-44E1-BD54-DADC86DEC826}" type="presOf" srcId="{D3245C41-A94D-49F5-84E2-41F3F0A77F5D}" destId="{14DDEBBE-CE6D-465A-ABFC-D855C8EB09C0}" srcOrd="0" destOrd="0" presId="urn:microsoft.com/office/officeart/2005/8/layout/radial5"/>
    <dgm:cxn modelId="{0FEEFF52-7EAF-45C9-9C49-C40214DF7C34}" srcId="{F1ACF369-A283-43DB-904E-578D4703C6AE}" destId="{BD148A8F-FED1-4919-826F-D91255875627}" srcOrd="0" destOrd="0" parTransId="{65B71004-9652-4CF8-8827-0E9D1C3873C8}" sibTransId="{3BF752DA-786B-46DB-AF2F-41173B37D26D}"/>
    <dgm:cxn modelId="{5F89F355-0E30-4C62-8C8B-8F7A2000726C}" type="presOf" srcId="{BD148A8F-FED1-4919-826F-D91255875627}" destId="{6CD8BE4C-7E92-4BC7-8A0F-F93CC63B9D59}" srcOrd="0" destOrd="0" presId="urn:microsoft.com/office/officeart/2005/8/layout/radial5"/>
    <dgm:cxn modelId="{3126C589-5590-47A0-871C-ECCBA8B48FA8}" type="presOf" srcId="{3D9FD9A1-54C6-439C-AA26-BF1BD53557EA}" destId="{93DC5595-85C9-470E-98AC-395475D44655}" srcOrd="0" destOrd="0" presId="urn:microsoft.com/office/officeart/2005/8/layout/radial5"/>
    <dgm:cxn modelId="{75F4ED90-6C77-4684-AB3B-260B2DCD0FB3}" type="presOf" srcId="{99A2A72C-3854-49C7-BA85-55914A3B4235}" destId="{B3C75175-2BF6-4D95-961C-E64B9E4234A4}" srcOrd="0" destOrd="0" presId="urn:microsoft.com/office/officeart/2005/8/layout/radial5"/>
    <dgm:cxn modelId="{17D29A92-3AC6-4DA5-BCDA-E4F4D5571E82}" type="presOf" srcId="{ECE10785-A86F-4B15-856D-28127B50D5F0}" destId="{91E170DF-CA1A-428D-9B3F-7546B1502782}" srcOrd="1" destOrd="0" presId="urn:microsoft.com/office/officeart/2005/8/layout/radial5"/>
    <dgm:cxn modelId="{FBCD93B0-9DA7-4EBA-8605-1DB18297E7AB}" type="presOf" srcId="{F8743D1D-32F7-4D23-8BF9-8CBFE8D3C038}" destId="{7DA061E9-ADA1-4C1C-A951-CEB2F884872D}" srcOrd="1" destOrd="0" presId="urn:microsoft.com/office/officeart/2005/8/layout/radial5"/>
    <dgm:cxn modelId="{3B0EEDB2-E6AC-4DAD-A271-B09456037385}" type="presOf" srcId="{F8743D1D-32F7-4D23-8BF9-8CBFE8D3C038}" destId="{AEB60603-EA40-423B-A42D-B3097EDB8B33}" srcOrd="0" destOrd="0" presId="urn:microsoft.com/office/officeart/2005/8/layout/radial5"/>
    <dgm:cxn modelId="{977E46CA-4EC7-4189-BF9E-A095BF0AF49B}" type="presOf" srcId="{57918C76-B9F9-440C-80D6-C5056858FCA4}" destId="{A3BC5A1E-7174-486C-A015-3FF0D5F77859}" srcOrd="0" destOrd="0" presId="urn:microsoft.com/office/officeart/2005/8/layout/radial5"/>
    <dgm:cxn modelId="{F88866D3-83C7-4C33-9B47-FD3ECD689309}" srcId="{BD148A8F-FED1-4919-826F-D91255875627}" destId="{3D9FD9A1-54C6-439C-AA26-BF1BD53557EA}" srcOrd="1" destOrd="0" parTransId="{F8743D1D-32F7-4D23-8BF9-8CBFE8D3C038}" sibTransId="{C542FBDA-4F55-4A56-963C-B38DBB22D07E}"/>
    <dgm:cxn modelId="{44D3F3D4-5B05-406B-86B7-B0C1784CAAFE}" srcId="{BD148A8F-FED1-4919-826F-D91255875627}" destId="{07E65261-9FFD-41C5-AF1A-8189FEB24D7E}" srcOrd="2" destOrd="0" parTransId="{99A2A72C-3854-49C7-BA85-55914A3B4235}" sibTransId="{F433A6B3-4AB1-471F-B9B3-400775DEC84A}"/>
    <dgm:cxn modelId="{DE31B5EC-F1A2-49EB-9074-4DBDCC08B357}" srcId="{BD148A8F-FED1-4919-826F-D91255875627}" destId="{D3245C41-A94D-49F5-84E2-41F3F0A77F5D}" srcOrd="0" destOrd="0" parTransId="{ECE10785-A86F-4B15-856D-28127B50D5F0}" sibTransId="{1B1BA6F2-855B-4209-A153-20F39498862E}"/>
    <dgm:cxn modelId="{41A234E2-ABAC-4FD9-97A9-5BB870E683A5}" type="presParOf" srcId="{260D6241-378D-4D54-8280-071ADD1521A1}" destId="{6CD8BE4C-7E92-4BC7-8A0F-F93CC63B9D59}" srcOrd="0" destOrd="0" presId="urn:microsoft.com/office/officeart/2005/8/layout/radial5"/>
    <dgm:cxn modelId="{4D69C521-7A71-45D2-B7D2-97A8248F7188}" type="presParOf" srcId="{260D6241-378D-4D54-8280-071ADD1521A1}" destId="{864C72AC-2852-41F9-B4A4-FE43C0AB88AD}" srcOrd="1" destOrd="0" presId="urn:microsoft.com/office/officeart/2005/8/layout/radial5"/>
    <dgm:cxn modelId="{6D22BBB8-08A3-4DCE-88B3-FDE6A41A8339}" type="presParOf" srcId="{864C72AC-2852-41F9-B4A4-FE43C0AB88AD}" destId="{91E170DF-CA1A-428D-9B3F-7546B1502782}" srcOrd="0" destOrd="0" presId="urn:microsoft.com/office/officeart/2005/8/layout/radial5"/>
    <dgm:cxn modelId="{1BA9DF82-60A7-4079-BF20-096A44DB9828}" type="presParOf" srcId="{260D6241-378D-4D54-8280-071ADD1521A1}" destId="{14DDEBBE-CE6D-465A-ABFC-D855C8EB09C0}" srcOrd="2" destOrd="0" presId="urn:microsoft.com/office/officeart/2005/8/layout/radial5"/>
    <dgm:cxn modelId="{CCFF7920-17B6-40F9-B541-BABF15E45898}" type="presParOf" srcId="{260D6241-378D-4D54-8280-071ADD1521A1}" destId="{AEB60603-EA40-423B-A42D-B3097EDB8B33}" srcOrd="3" destOrd="0" presId="urn:microsoft.com/office/officeart/2005/8/layout/radial5"/>
    <dgm:cxn modelId="{DDAA63FC-2DA2-44DC-9D04-800326417BDE}" type="presParOf" srcId="{AEB60603-EA40-423B-A42D-B3097EDB8B33}" destId="{7DA061E9-ADA1-4C1C-A951-CEB2F884872D}" srcOrd="0" destOrd="0" presId="urn:microsoft.com/office/officeart/2005/8/layout/radial5"/>
    <dgm:cxn modelId="{A3DC92F2-C4AB-4B29-8649-466A99EC0B04}" type="presParOf" srcId="{260D6241-378D-4D54-8280-071ADD1521A1}" destId="{93DC5595-85C9-470E-98AC-395475D44655}" srcOrd="4" destOrd="0" presId="urn:microsoft.com/office/officeart/2005/8/layout/radial5"/>
    <dgm:cxn modelId="{F73EB2E8-F267-49F4-A6AA-CBCDE3C9E321}" type="presParOf" srcId="{260D6241-378D-4D54-8280-071ADD1521A1}" destId="{B3C75175-2BF6-4D95-961C-E64B9E4234A4}" srcOrd="5" destOrd="0" presId="urn:microsoft.com/office/officeart/2005/8/layout/radial5"/>
    <dgm:cxn modelId="{9A3B0810-8771-42A1-8617-645B714F8CEE}" type="presParOf" srcId="{B3C75175-2BF6-4D95-961C-E64B9E4234A4}" destId="{96EF225A-831E-4099-B918-0B4A0054DE47}" srcOrd="0" destOrd="0" presId="urn:microsoft.com/office/officeart/2005/8/layout/radial5"/>
    <dgm:cxn modelId="{A402BFF5-3540-447D-8569-6F8D16D8BAE8}" type="presParOf" srcId="{260D6241-378D-4D54-8280-071ADD1521A1}" destId="{19ADEEFB-772C-451C-8739-BAA15F5A1D28}" srcOrd="6" destOrd="0" presId="urn:microsoft.com/office/officeart/2005/8/layout/radial5"/>
    <dgm:cxn modelId="{17AD2594-EC71-427B-94B7-113C5219C27F}" type="presParOf" srcId="{260D6241-378D-4D54-8280-071ADD1521A1}" destId="{2CF6D658-64A4-40D3-A921-A0A634650C8E}" srcOrd="7" destOrd="0" presId="urn:microsoft.com/office/officeart/2005/8/layout/radial5"/>
    <dgm:cxn modelId="{3C5F7DE0-9FE1-41FA-B389-8452A603E24C}" type="presParOf" srcId="{2CF6D658-64A4-40D3-A921-A0A634650C8E}" destId="{7E85A33B-BE7C-4935-A6D6-3D8830E7A41A}" srcOrd="0" destOrd="0" presId="urn:microsoft.com/office/officeart/2005/8/layout/radial5"/>
    <dgm:cxn modelId="{2CE81C18-14F2-448C-9073-6EE9786051A3}" type="presParOf" srcId="{260D6241-378D-4D54-8280-071ADD1521A1}" destId="{A3BC5A1E-7174-486C-A015-3FF0D5F7785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6D5DC-7B31-42F9-B0DD-709658B786F0}" type="doc">
      <dgm:prSet loTypeId="urn:microsoft.com/office/officeart/2005/8/layout/radial3" loCatId="cycle" qsTypeId="urn:microsoft.com/office/officeart/2005/8/quickstyle/3d2#1" qsCatId="3D" csTypeId="urn:microsoft.com/office/officeart/2005/8/colors/colorful1#1" csCatId="colorful" phldr="1"/>
      <dgm:spPr/>
      <dgm:t>
        <a:bodyPr/>
        <a:lstStyle/>
        <a:p>
          <a:endParaRPr lang="fr-FR"/>
        </a:p>
      </dgm:t>
    </dgm:pt>
    <dgm:pt modelId="{35EE8CF1-4DA0-4A9E-83CB-ACC8BB0FF9B4}">
      <dgm:prSet phldrT="[Texte]"/>
      <dgm:spPr/>
      <dgm:t>
        <a:bodyPr/>
        <a:lstStyle/>
        <a:p>
          <a:r>
            <a:rPr lang="ar-DZ"/>
            <a:t>القيادة </a:t>
          </a:r>
          <a:endParaRPr lang="fr-FR"/>
        </a:p>
      </dgm:t>
    </dgm:pt>
    <dgm:pt modelId="{4FF9E810-526A-4EE2-BD11-DABA047DB597}" type="parTrans" cxnId="{7AB1E5DF-3AED-45AA-B669-7B4AE41B9529}">
      <dgm:prSet/>
      <dgm:spPr/>
      <dgm:t>
        <a:bodyPr/>
        <a:lstStyle/>
        <a:p>
          <a:endParaRPr lang="fr-FR"/>
        </a:p>
      </dgm:t>
    </dgm:pt>
    <dgm:pt modelId="{D6F0D348-1D39-45EF-ADDF-F85530C4C67C}" type="sibTrans" cxnId="{7AB1E5DF-3AED-45AA-B669-7B4AE41B9529}">
      <dgm:prSet/>
      <dgm:spPr/>
      <dgm:t>
        <a:bodyPr/>
        <a:lstStyle/>
        <a:p>
          <a:endParaRPr lang="fr-FR"/>
        </a:p>
      </dgm:t>
    </dgm:pt>
    <dgm:pt modelId="{BE3220D5-DF5A-44DE-9F25-801F417E5BBC}">
      <dgm:prSet phldrT="[Texte]"/>
      <dgm:spPr/>
      <dgm:t>
        <a:bodyPr/>
        <a:lstStyle/>
        <a:p>
          <a:r>
            <a:rPr lang="ar-DZ"/>
            <a:t>المشاركة </a:t>
          </a:r>
          <a:endParaRPr lang="fr-FR"/>
        </a:p>
      </dgm:t>
    </dgm:pt>
    <dgm:pt modelId="{BEADB859-DFA3-4BB0-B443-847966A1FD30}" type="parTrans" cxnId="{841170DE-F627-4368-A646-6A5184A1D8A0}">
      <dgm:prSet/>
      <dgm:spPr/>
      <dgm:t>
        <a:bodyPr/>
        <a:lstStyle/>
        <a:p>
          <a:endParaRPr lang="fr-FR"/>
        </a:p>
      </dgm:t>
    </dgm:pt>
    <dgm:pt modelId="{F3FD5748-EFF7-4452-9C77-DE7FA0C07ED4}" type="sibTrans" cxnId="{841170DE-F627-4368-A646-6A5184A1D8A0}">
      <dgm:prSet/>
      <dgm:spPr/>
      <dgm:t>
        <a:bodyPr/>
        <a:lstStyle/>
        <a:p>
          <a:endParaRPr lang="fr-FR"/>
        </a:p>
      </dgm:t>
    </dgm:pt>
    <dgm:pt modelId="{35596DF8-0AF0-492A-866A-2DE2C6D10603}">
      <dgm:prSet phldrT="[Texte]"/>
      <dgm:spPr/>
      <dgm:t>
        <a:bodyPr/>
        <a:lstStyle/>
        <a:p>
          <a:r>
            <a:rPr lang="ar-DZ"/>
            <a:t>الإتصالات</a:t>
          </a:r>
          <a:endParaRPr lang="fr-FR"/>
        </a:p>
      </dgm:t>
    </dgm:pt>
    <dgm:pt modelId="{7E733FF1-7375-41D5-BD91-A68D00B74EDC}" type="parTrans" cxnId="{CBBCB734-37D7-4BFE-9298-C6124F67AC62}">
      <dgm:prSet/>
      <dgm:spPr/>
      <dgm:t>
        <a:bodyPr/>
        <a:lstStyle/>
        <a:p>
          <a:endParaRPr lang="fr-FR"/>
        </a:p>
      </dgm:t>
    </dgm:pt>
    <dgm:pt modelId="{CE28199F-AF34-45AF-95F1-ABF1E09037B6}" type="sibTrans" cxnId="{CBBCB734-37D7-4BFE-9298-C6124F67AC62}">
      <dgm:prSet/>
      <dgm:spPr/>
      <dgm:t>
        <a:bodyPr/>
        <a:lstStyle/>
        <a:p>
          <a:endParaRPr lang="fr-FR"/>
        </a:p>
      </dgm:t>
    </dgm:pt>
    <dgm:pt modelId="{5CE61554-6D17-4D70-B07D-845DC80A6791}">
      <dgm:prSet phldrT="[Texte]"/>
      <dgm:spPr/>
      <dgm:t>
        <a:bodyPr/>
        <a:lstStyle/>
        <a:p>
          <a:r>
            <a:rPr lang="ar-DZ"/>
            <a:t>تدريب</a:t>
          </a:r>
          <a:endParaRPr lang="fr-FR"/>
        </a:p>
      </dgm:t>
    </dgm:pt>
    <dgm:pt modelId="{CF09DCCF-5BF6-4E6C-8BB8-5702EBA33C15}" type="sibTrans" cxnId="{ABA5D966-D8B3-41CD-95FC-FF693BB4FE31}">
      <dgm:prSet/>
      <dgm:spPr/>
      <dgm:t>
        <a:bodyPr/>
        <a:lstStyle/>
        <a:p>
          <a:endParaRPr lang="fr-FR"/>
        </a:p>
      </dgm:t>
    </dgm:pt>
    <dgm:pt modelId="{EED0D633-3F64-4947-BE4D-2C7C7A0BC707}" type="parTrans" cxnId="{ABA5D966-D8B3-41CD-95FC-FF693BB4FE31}">
      <dgm:prSet/>
      <dgm:spPr/>
      <dgm:t>
        <a:bodyPr/>
        <a:lstStyle/>
        <a:p>
          <a:endParaRPr lang="fr-FR"/>
        </a:p>
      </dgm:t>
    </dgm:pt>
    <dgm:pt modelId="{E704EBDD-C670-4312-B81B-4E54D346380B}">
      <dgm:prSet phldrT="[Texte]"/>
      <dgm:spPr/>
      <dgm:t>
        <a:bodyPr/>
        <a:lstStyle/>
        <a:p>
          <a:r>
            <a:rPr lang="ar-DZ"/>
            <a:t>المكافآة</a:t>
          </a:r>
          <a:endParaRPr lang="fr-FR"/>
        </a:p>
      </dgm:t>
    </dgm:pt>
    <dgm:pt modelId="{3259686E-86C7-4559-99D8-011BC7F56657}" type="sibTrans" cxnId="{8C675568-5F39-4F0C-83B8-7D63C43E2A02}">
      <dgm:prSet/>
      <dgm:spPr/>
      <dgm:t>
        <a:bodyPr/>
        <a:lstStyle/>
        <a:p>
          <a:endParaRPr lang="fr-FR"/>
        </a:p>
      </dgm:t>
    </dgm:pt>
    <dgm:pt modelId="{FBFE9A90-DC3A-4BDC-9A6B-CEA334448F24}" type="parTrans" cxnId="{8C675568-5F39-4F0C-83B8-7D63C43E2A02}">
      <dgm:prSet/>
      <dgm:spPr/>
      <dgm:t>
        <a:bodyPr/>
        <a:lstStyle/>
        <a:p>
          <a:endParaRPr lang="fr-FR"/>
        </a:p>
      </dgm:t>
    </dgm:pt>
    <dgm:pt modelId="{84AE62FC-FE47-4BF8-A96A-15652E94A216}" type="pres">
      <dgm:prSet presAssocID="{59A6D5DC-7B31-42F9-B0DD-709658B786F0}" presName="composite" presStyleCnt="0">
        <dgm:presLayoutVars>
          <dgm:chMax val="1"/>
          <dgm:dir/>
          <dgm:resizeHandles val="exact"/>
        </dgm:presLayoutVars>
      </dgm:prSet>
      <dgm:spPr/>
    </dgm:pt>
    <dgm:pt modelId="{8ED9E348-A13C-422B-8032-F90E38078F48}" type="pres">
      <dgm:prSet presAssocID="{59A6D5DC-7B31-42F9-B0DD-709658B786F0}" presName="radial" presStyleCnt="0">
        <dgm:presLayoutVars>
          <dgm:animLvl val="ctr"/>
        </dgm:presLayoutVars>
      </dgm:prSet>
      <dgm:spPr/>
    </dgm:pt>
    <dgm:pt modelId="{0D4AEBED-3DB6-410E-8D62-B968DA78AFA8}" type="pres">
      <dgm:prSet presAssocID="{E704EBDD-C670-4312-B81B-4E54D346380B}" presName="centerShape" presStyleLbl="vennNode1" presStyleIdx="0" presStyleCnt="5" custScaleX="59426" custScaleY="63330" custLinFactNeighborX="14550" custLinFactNeighborY="-34177"/>
      <dgm:spPr/>
    </dgm:pt>
    <dgm:pt modelId="{F86DEE90-D16C-4080-8B23-2F8338D1BA40}" type="pres">
      <dgm:prSet presAssocID="{5CE61554-6D17-4D70-B07D-845DC80A6791}" presName="node" presStyleLbl="vennNode1" presStyleIdx="1" presStyleCnt="5" custRadScaleRad="52735" custRadScaleInc="149966">
        <dgm:presLayoutVars>
          <dgm:bulletEnabled val="1"/>
        </dgm:presLayoutVars>
      </dgm:prSet>
      <dgm:spPr/>
    </dgm:pt>
    <dgm:pt modelId="{B50E815C-A3E7-41EC-B9B5-73D19CF544BF}" type="pres">
      <dgm:prSet presAssocID="{35EE8CF1-4DA0-4A9E-83CB-ACC8BB0FF9B4}" presName="node" presStyleLbl="vennNode1" presStyleIdx="2" presStyleCnt="5" custRadScaleRad="108491" custRadScaleInc="-29016">
        <dgm:presLayoutVars>
          <dgm:bulletEnabled val="1"/>
        </dgm:presLayoutVars>
      </dgm:prSet>
      <dgm:spPr/>
    </dgm:pt>
    <dgm:pt modelId="{E25F41CB-23DB-49B7-AED7-0F24B91A96FA}" type="pres">
      <dgm:prSet presAssocID="{BE3220D5-DF5A-44DE-9F25-801F417E5BBC}" presName="node" presStyleLbl="vennNode1" presStyleIdx="3" presStyleCnt="5" custRadScaleRad="97297" custRadScaleInc="-90683">
        <dgm:presLayoutVars>
          <dgm:bulletEnabled val="1"/>
        </dgm:presLayoutVars>
      </dgm:prSet>
      <dgm:spPr/>
    </dgm:pt>
    <dgm:pt modelId="{4B141E8C-EF1A-4A27-A970-B820F111D983}" type="pres">
      <dgm:prSet presAssocID="{35596DF8-0AF0-492A-866A-2DE2C6D10603}" presName="node" presStyleLbl="vennNode1" presStyleIdx="4" presStyleCnt="5" custRadScaleRad="10613" custRadScaleInc="56287">
        <dgm:presLayoutVars>
          <dgm:bulletEnabled val="1"/>
        </dgm:presLayoutVars>
      </dgm:prSet>
      <dgm:spPr/>
    </dgm:pt>
  </dgm:ptLst>
  <dgm:cxnLst>
    <dgm:cxn modelId="{D16B0D1F-0EB3-4888-94A0-397D00BB4664}" type="presOf" srcId="{BE3220D5-DF5A-44DE-9F25-801F417E5BBC}" destId="{E25F41CB-23DB-49B7-AED7-0F24B91A96FA}" srcOrd="0" destOrd="0" presId="urn:microsoft.com/office/officeart/2005/8/layout/radial3"/>
    <dgm:cxn modelId="{CBBCB734-37D7-4BFE-9298-C6124F67AC62}" srcId="{E704EBDD-C670-4312-B81B-4E54D346380B}" destId="{35596DF8-0AF0-492A-866A-2DE2C6D10603}" srcOrd="3" destOrd="0" parTransId="{7E733FF1-7375-41D5-BD91-A68D00B74EDC}" sibTransId="{CE28199F-AF34-45AF-95F1-ABF1E09037B6}"/>
    <dgm:cxn modelId="{FD739563-A094-4FD5-820F-00075C1514AE}" type="presOf" srcId="{5CE61554-6D17-4D70-B07D-845DC80A6791}" destId="{F86DEE90-D16C-4080-8B23-2F8338D1BA40}" srcOrd="0" destOrd="0" presId="urn:microsoft.com/office/officeart/2005/8/layout/radial3"/>
    <dgm:cxn modelId="{ABA5D966-D8B3-41CD-95FC-FF693BB4FE31}" srcId="{E704EBDD-C670-4312-B81B-4E54D346380B}" destId="{5CE61554-6D17-4D70-B07D-845DC80A6791}" srcOrd="0" destOrd="0" parTransId="{EED0D633-3F64-4947-BE4D-2C7C7A0BC707}" sibTransId="{CF09DCCF-5BF6-4E6C-8BB8-5702EBA33C15}"/>
    <dgm:cxn modelId="{8C675568-5F39-4F0C-83B8-7D63C43E2A02}" srcId="{59A6D5DC-7B31-42F9-B0DD-709658B786F0}" destId="{E704EBDD-C670-4312-B81B-4E54D346380B}" srcOrd="0" destOrd="0" parTransId="{FBFE9A90-DC3A-4BDC-9A6B-CEA334448F24}" sibTransId="{3259686E-86C7-4559-99D8-011BC7F56657}"/>
    <dgm:cxn modelId="{A93F954D-A921-46CB-AA71-E84B3CA1DE60}" type="presOf" srcId="{35EE8CF1-4DA0-4A9E-83CB-ACC8BB0FF9B4}" destId="{B50E815C-A3E7-41EC-B9B5-73D19CF544BF}" srcOrd="0" destOrd="0" presId="urn:microsoft.com/office/officeart/2005/8/layout/radial3"/>
    <dgm:cxn modelId="{B9BE1AD0-7D9B-4B2A-A327-3D6AE89939B3}" type="presOf" srcId="{35596DF8-0AF0-492A-866A-2DE2C6D10603}" destId="{4B141E8C-EF1A-4A27-A970-B820F111D983}" srcOrd="0" destOrd="0" presId="urn:microsoft.com/office/officeart/2005/8/layout/radial3"/>
    <dgm:cxn modelId="{59E6D5D0-F265-46D8-A94A-CD0686FA8C7C}" type="presOf" srcId="{59A6D5DC-7B31-42F9-B0DD-709658B786F0}" destId="{84AE62FC-FE47-4BF8-A96A-15652E94A216}" srcOrd="0" destOrd="0" presId="urn:microsoft.com/office/officeart/2005/8/layout/radial3"/>
    <dgm:cxn modelId="{841170DE-F627-4368-A646-6A5184A1D8A0}" srcId="{E704EBDD-C670-4312-B81B-4E54D346380B}" destId="{BE3220D5-DF5A-44DE-9F25-801F417E5BBC}" srcOrd="2" destOrd="0" parTransId="{BEADB859-DFA3-4BB0-B443-847966A1FD30}" sibTransId="{F3FD5748-EFF7-4452-9C77-DE7FA0C07ED4}"/>
    <dgm:cxn modelId="{7AB1E5DF-3AED-45AA-B669-7B4AE41B9529}" srcId="{E704EBDD-C670-4312-B81B-4E54D346380B}" destId="{35EE8CF1-4DA0-4A9E-83CB-ACC8BB0FF9B4}" srcOrd="1" destOrd="0" parTransId="{4FF9E810-526A-4EE2-BD11-DABA047DB597}" sibTransId="{D6F0D348-1D39-45EF-ADDF-F85530C4C67C}"/>
    <dgm:cxn modelId="{BC1C93E2-9969-4E37-93BE-967F525D9151}" type="presOf" srcId="{E704EBDD-C670-4312-B81B-4E54D346380B}" destId="{0D4AEBED-3DB6-410E-8D62-B968DA78AFA8}" srcOrd="0" destOrd="0" presId="urn:microsoft.com/office/officeart/2005/8/layout/radial3"/>
    <dgm:cxn modelId="{2F02DCEF-9BE5-4E77-94AA-86F6AEE539FC}" type="presParOf" srcId="{84AE62FC-FE47-4BF8-A96A-15652E94A216}" destId="{8ED9E348-A13C-422B-8032-F90E38078F48}" srcOrd="0" destOrd="0" presId="urn:microsoft.com/office/officeart/2005/8/layout/radial3"/>
    <dgm:cxn modelId="{1E2DADBD-7EB9-4997-9EB5-2146EF620E34}" type="presParOf" srcId="{8ED9E348-A13C-422B-8032-F90E38078F48}" destId="{0D4AEBED-3DB6-410E-8D62-B968DA78AFA8}" srcOrd="0" destOrd="0" presId="urn:microsoft.com/office/officeart/2005/8/layout/radial3"/>
    <dgm:cxn modelId="{E75E3C49-B088-4D86-BDCF-FA525B0563C9}" type="presParOf" srcId="{8ED9E348-A13C-422B-8032-F90E38078F48}" destId="{F86DEE90-D16C-4080-8B23-2F8338D1BA40}" srcOrd="1" destOrd="0" presId="urn:microsoft.com/office/officeart/2005/8/layout/radial3"/>
    <dgm:cxn modelId="{3C6B616E-2109-4D7E-BCF9-16953C1AD67E}" type="presParOf" srcId="{8ED9E348-A13C-422B-8032-F90E38078F48}" destId="{B50E815C-A3E7-41EC-B9B5-73D19CF544BF}" srcOrd="2" destOrd="0" presId="urn:microsoft.com/office/officeart/2005/8/layout/radial3"/>
    <dgm:cxn modelId="{2F0DC3D1-5FDD-404C-9223-F35904EF71C0}" type="presParOf" srcId="{8ED9E348-A13C-422B-8032-F90E38078F48}" destId="{E25F41CB-23DB-49B7-AED7-0F24B91A96FA}" srcOrd="3" destOrd="0" presId="urn:microsoft.com/office/officeart/2005/8/layout/radial3"/>
    <dgm:cxn modelId="{BCF4C6B4-625E-4910-AADD-CCFABB9C9495}" type="presParOf" srcId="{8ED9E348-A13C-422B-8032-F90E38078F48}" destId="{4B141E8C-EF1A-4A27-A970-B820F111D98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8BE4C-7E92-4BC7-8A0F-F93CC63B9D59}">
      <dsp:nvSpPr>
        <dsp:cNvPr id="0" name=""/>
        <dsp:cNvSpPr/>
      </dsp:nvSpPr>
      <dsp:spPr>
        <a:xfrm>
          <a:off x="1773563" y="852171"/>
          <a:ext cx="607586" cy="6075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a:t>360°</a:t>
          </a:r>
          <a:endParaRPr lang="fr-FR" sz="1400" kern="1200"/>
        </a:p>
      </dsp:txBody>
      <dsp:txXfrm>
        <a:off x="1862542" y="941150"/>
        <a:ext cx="429628" cy="429628"/>
      </dsp:txXfrm>
    </dsp:sp>
    <dsp:sp modelId="{864C72AC-2852-41F9-B4A4-FE43C0AB88AD}">
      <dsp:nvSpPr>
        <dsp:cNvPr id="0" name=""/>
        <dsp:cNvSpPr/>
      </dsp:nvSpPr>
      <dsp:spPr>
        <a:xfrm rot="16200000">
          <a:off x="2013041" y="631171"/>
          <a:ext cx="128631" cy="20657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032336" y="691782"/>
        <a:ext cx="90042" cy="123947"/>
      </dsp:txXfrm>
    </dsp:sp>
    <dsp:sp modelId="{14DDEBBE-CE6D-465A-ABFC-D855C8EB09C0}">
      <dsp:nvSpPr>
        <dsp:cNvPr id="0" name=""/>
        <dsp:cNvSpPr/>
      </dsp:nvSpPr>
      <dsp:spPr>
        <a:xfrm>
          <a:off x="1773563" y="1883"/>
          <a:ext cx="607586" cy="6075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kern="1200"/>
            <a:t>90° تقويم ذاتي </a:t>
          </a:r>
          <a:endParaRPr lang="fr-FR" sz="900" kern="1200"/>
        </a:p>
      </dsp:txBody>
      <dsp:txXfrm>
        <a:off x="1862542" y="90862"/>
        <a:ext cx="429628" cy="429628"/>
      </dsp:txXfrm>
    </dsp:sp>
    <dsp:sp modelId="{AEB60603-EA40-423B-A42D-B3097EDB8B33}">
      <dsp:nvSpPr>
        <dsp:cNvPr id="0" name=""/>
        <dsp:cNvSpPr/>
      </dsp:nvSpPr>
      <dsp:spPr>
        <a:xfrm>
          <a:off x="2434544" y="1052675"/>
          <a:ext cx="128631" cy="20657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434544" y="1093991"/>
        <a:ext cx="90042" cy="123947"/>
      </dsp:txXfrm>
    </dsp:sp>
    <dsp:sp modelId="{93DC5595-85C9-470E-98AC-395475D44655}">
      <dsp:nvSpPr>
        <dsp:cNvPr id="0" name=""/>
        <dsp:cNvSpPr/>
      </dsp:nvSpPr>
      <dsp:spPr>
        <a:xfrm>
          <a:off x="2623851" y="852171"/>
          <a:ext cx="607586" cy="6075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kern="1200"/>
            <a:t>90°تقويم الزملاء </a:t>
          </a:r>
          <a:endParaRPr lang="fr-FR" sz="900" kern="1200"/>
        </a:p>
      </dsp:txBody>
      <dsp:txXfrm>
        <a:off x="2712830" y="941150"/>
        <a:ext cx="429628" cy="429628"/>
      </dsp:txXfrm>
    </dsp:sp>
    <dsp:sp modelId="{B3C75175-2BF6-4D95-961C-E64B9E4234A4}">
      <dsp:nvSpPr>
        <dsp:cNvPr id="0" name=""/>
        <dsp:cNvSpPr/>
      </dsp:nvSpPr>
      <dsp:spPr>
        <a:xfrm rot="5400000">
          <a:off x="2013041" y="1474178"/>
          <a:ext cx="128631" cy="20657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032336" y="1496200"/>
        <a:ext cx="90042" cy="123947"/>
      </dsp:txXfrm>
    </dsp:sp>
    <dsp:sp modelId="{19ADEEFB-772C-451C-8739-BAA15F5A1D28}">
      <dsp:nvSpPr>
        <dsp:cNvPr id="0" name=""/>
        <dsp:cNvSpPr/>
      </dsp:nvSpPr>
      <dsp:spPr>
        <a:xfrm>
          <a:off x="1773563" y="1702459"/>
          <a:ext cx="607586" cy="6075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kern="1200"/>
            <a:t>90° تقويم الزباىن </a:t>
          </a:r>
          <a:endParaRPr lang="fr-FR" sz="900" kern="1200"/>
        </a:p>
      </dsp:txBody>
      <dsp:txXfrm>
        <a:off x="1862542" y="1791438"/>
        <a:ext cx="429628" cy="429628"/>
      </dsp:txXfrm>
    </dsp:sp>
    <dsp:sp modelId="{2CF6D658-64A4-40D3-A921-A0A634650C8E}">
      <dsp:nvSpPr>
        <dsp:cNvPr id="0" name=""/>
        <dsp:cNvSpPr/>
      </dsp:nvSpPr>
      <dsp:spPr>
        <a:xfrm rot="10800000">
          <a:off x="1591537" y="1052675"/>
          <a:ext cx="128631" cy="20657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10800000">
        <a:off x="1630126" y="1093991"/>
        <a:ext cx="90042" cy="123947"/>
      </dsp:txXfrm>
    </dsp:sp>
    <dsp:sp modelId="{A3BC5A1E-7174-486C-A015-3FF0D5F77859}">
      <dsp:nvSpPr>
        <dsp:cNvPr id="0" name=""/>
        <dsp:cNvSpPr/>
      </dsp:nvSpPr>
      <dsp:spPr>
        <a:xfrm>
          <a:off x="923275" y="852171"/>
          <a:ext cx="607586" cy="607586"/>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kern="1200"/>
            <a:t>90° تقويم الرىيس المباشر </a:t>
          </a:r>
        </a:p>
      </dsp:txBody>
      <dsp:txXfrm>
        <a:off x="1012254" y="941150"/>
        <a:ext cx="429628" cy="429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EBED-3DB6-410E-8D62-B968DA78AFA8}">
      <dsp:nvSpPr>
        <dsp:cNvPr id="0" name=""/>
        <dsp:cNvSpPr/>
      </dsp:nvSpPr>
      <dsp:spPr>
        <a:xfrm>
          <a:off x="1797380" y="869493"/>
          <a:ext cx="1345590" cy="1433989"/>
        </a:xfrm>
        <a:prstGeom prst="ellipse">
          <a:avLst/>
        </a:prstGeom>
        <a:gradFill rotWithShape="0">
          <a:gsLst>
            <a:gs pos="0">
              <a:schemeClr val="accent2">
                <a:alpha val="50000"/>
                <a:hueOff val="0"/>
                <a:satOff val="0"/>
                <a:lumOff val="0"/>
                <a:alphaOff val="0"/>
                <a:tint val="98000"/>
                <a:satMod val="110000"/>
                <a:lumMod val="104000"/>
              </a:schemeClr>
            </a:gs>
            <a:gs pos="69000">
              <a:schemeClr val="accent2">
                <a:alpha val="50000"/>
                <a:hueOff val="0"/>
                <a:satOff val="0"/>
                <a:lumOff val="0"/>
                <a:alphaOff val="0"/>
                <a:shade val="88000"/>
                <a:satMod val="130000"/>
                <a:lumMod val="92000"/>
              </a:schemeClr>
            </a:gs>
            <a:gs pos="100000">
              <a:schemeClr val="accent2">
                <a:alpha val="5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ar-DZ" sz="3100" kern="1200"/>
            <a:t>المكافآة</a:t>
          </a:r>
          <a:endParaRPr lang="fr-FR" sz="3100" kern="1200"/>
        </a:p>
      </dsp:txBody>
      <dsp:txXfrm>
        <a:off x="1994437" y="1079496"/>
        <a:ext cx="951476" cy="1013983"/>
      </dsp:txXfrm>
    </dsp:sp>
    <dsp:sp modelId="{F86DEE90-D16C-4080-8B23-2F8338D1BA40}">
      <dsp:nvSpPr>
        <dsp:cNvPr id="0" name=""/>
        <dsp:cNvSpPr/>
      </dsp:nvSpPr>
      <dsp:spPr>
        <a:xfrm>
          <a:off x="2025149" y="2577919"/>
          <a:ext cx="1132156" cy="1132156"/>
        </a:xfrm>
        <a:prstGeom prst="ellipse">
          <a:avLst/>
        </a:prstGeom>
        <a:gradFill rotWithShape="0">
          <a:gsLst>
            <a:gs pos="0">
              <a:schemeClr val="accent3">
                <a:alpha val="50000"/>
                <a:hueOff val="0"/>
                <a:satOff val="0"/>
                <a:lumOff val="0"/>
                <a:alphaOff val="0"/>
                <a:tint val="98000"/>
                <a:satMod val="110000"/>
                <a:lumMod val="104000"/>
              </a:schemeClr>
            </a:gs>
            <a:gs pos="69000">
              <a:schemeClr val="accent3">
                <a:alpha val="50000"/>
                <a:hueOff val="0"/>
                <a:satOff val="0"/>
                <a:lumOff val="0"/>
                <a:alphaOff val="0"/>
                <a:shade val="88000"/>
                <a:satMod val="130000"/>
                <a:lumMod val="92000"/>
              </a:schemeClr>
            </a:gs>
            <a:gs pos="100000">
              <a:schemeClr val="accent3">
                <a:alpha val="5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ar-DZ" sz="1700" kern="1200"/>
            <a:t>تدريب</a:t>
          </a:r>
          <a:endParaRPr lang="fr-FR" sz="1700" kern="1200"/>
        </a:p>
      </dsp:txBody>
      <dsp:txXfrm>
        <a:off x="2190949" y="2743719"/>
        <a:ext cx="800556" cy="800556"/>
      </dsp:txXfrm>
    </dsp:sp>
    <dsp:sp modelId="{B50E815C-A3E7-41EC-B9B5-73D19CF544BF}">
      <dsp:nvSpPr>
        <dsp:cNvPr id="0" name=""/>
        <dsp:cNvSpPr/>
      </dsp:nvSpPr>
      <dsp:spPr>
        <a:xfrm>
          <a:off x="2911476" y="1324176"/>
          <a:ext cx="1132156" cy="1132156"/>
        </a:xfrm>
        <a:prstGeom prst="ellipse">
          <a:avLst/>
        </a:prstGeom>
        <a:gradFill rotWithShape="0">
          <a:gsLst>
            <a:gs pos="0">
              <a:schemeClr val="accent4">
                <a:alpha val="50000"/>
                <a:hueOff val="0"/>
                <a:satOff val="0"/>
                <a:lumOff val="0"/>
                <a:alphaOff val="0"/>
                <a:tint val="98000"/>
                <a:satMod val="110000"/>
                <a:lumMod val="104000"/>
              </a:schemeClr>
            </a:gs>
            <a:gs pos="69000">
              <a:schemeClr val="accent4">
                <a:alpha val="50000"/>
                <a:hueOff val="0"/>
                <a:satOff val="0"/>
                <a:lumOff val="0"/>
                <a:alphaOff val="0"/>
                <a:shade val="88000"/>
                <a:satMod val="130000"/>
                <a:lumMod val="92000"/>
              </a:schemeClr>
            </a:gs>
            <a:gs pos="100000">
              <a:schemeClr val="accent4">
                <a:alpha val="5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ar-DZ" sz="1700" kern="1200"/>
            <a:t>القيادة </a:t>
          </a:r>
          <a:endParaRPr lang="fr-FR" sz="1700" kern="1200"/>
        </a:p>
      </dsp:txBody>
      <dsp:txXfrm>
        <a:off x="3077276" y="1489976"/>
        <a:ext cx="800556" cy="800556"/>
      </dsp:txXfrm>
    </dsp:sp>
    <dsp:sp modelId="{E25F41CB-23DB-49B7-AED7-0F24B91A96FA}">
      <dsp:nvSpPr>
        <dsp:cNvPr id="0" name=""/>
        <dsp:cNvSpPr/>
      </dsp:nvSpPr>
      <dsp:spPr>
        <a:xfrm>
          <a:off x="2894385" y="2237575"/>
          <a:ext cx="1132156" cy="1132156"/>
        </a:xfrm>
        <a:prstGeom prst="ellipse">
          <a:avLst/>
        </a:prstGeom>
        <a:gradFill rotWithShape="0">
          <a:gsLst>
            <a:gs pos="0">
              <a:schemeClr val="accent5">
                <a:alpha val="50000"/>
                <a:hueOff val="0"/>
                <a:satOff val="0"/>
                <a:lumOff val="0"/>
                <a:alphaOff val="0"/>
                <a:tint val="98000"/>
                <a:satMod val="110000"/>
                <a:lumMod val="104000"/>
              </a:schemeClr>
            </a:gs>
            <a:gs pos="69000">
              <a:schemeClr val="accent5">
                <a:alpha val="50000"/>
                <a:hueOff val="0"/>
                <a:satOff val="0"/>
                <a:lumOff val="0"/>
                <a:alphaOff val="0"/>
                <a:shade val="88000"/>
                <a:satMod val="130000"/>
                <a:lumMod val="92000"/>
              </a:schemeClr>
            </a:gs>
            <a:gs pos="100000">
              <a:schemeClr val="accent5">
                <a:alpha val="5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ar-DZ" sz="1700" kern="1200"/>
            <a:t>المشاركة </a:t>
          </a:r>
          <a:endParaRPr lang="fr-FR" sz="1700" kern="1200"/>
        </a:p>
      </dsp:txBody>
      <dsp:txXfrm>
        <a:off x="3060185" y="2403375"/>
        <a:ext cx="800556" cy="800556"/>
      </dsp:txXfrm>
    </dsp:sp>
    <dsp:sp modelId="{4B141E8C-EF1A-4A27-A970-B820F111D983}">
      <dsp:nvSpPr>
        <dsp:cNvPr id="0" name=""/>
        <dsp:cNvSpPr/>
      </dsp:nvSpPr>
      <dsp:spPr>
        <a:xfrm>
          <a:off x="1375781" y="1907317"/>
          <a:ext cx="1132156" cy="1132156"/>
        </a:xfrm>
        <a:prstGeom prst="ellipse">
          <a:avLst/>
        </a:prstGeom>
        <a:gradFill rotWithShape="0">
          <a:gsLst>
            <a:gs pos="0">
              <a:schemeClr val="accent6">
                <a:alpha val="50000"/>
                <a:hueOff val="0"/>
                <a:satOff val="0"/>
                <a:lumOff val="0"/>
                <a:alphaOff val="0"/>
                <a:tint val="98000"/>
                <a:satMod val="110000"/>
                <a:lumMod val="104000"/>
              </a:schemeClr>
            </a:gs>
            <a:gs pos="69000">
              <a:schemeClr val="accent6">
                <a:alpha val="50000"/>
                <a:hueOff val="0"/>
                <a:satOff val="0"/>
                <a:lumOff val="0"/>
                <a:alphaOff val="0"/>
                <a:shade val="88000"/>
                <a:satMod val="130000"/>
                <a:lumMod val="92000"/>
              </a:schemeClr>
            </a:gs>
            <a:gs pos="100000">
              <a:schemeClr val="accent6">
                <a:alpha val="5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ar-DZ" sz="1700" kern="1200"/>
            <a:t>الإتصالات</a:t>
          </a:r>
          <a:endParaRPr lang="fr-FR" sz="1700" kern="1200"/>
        </a:p>
      </dsp:txBody>
      <dsp:txXfrm>
        <a:off x="1541581" y="2073117"/>
        <a:ext cx="800556" cy="8005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106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dirty="0"/>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dirty="0"/>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dirty="0"/>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dirty="0"/>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dirty="0"/>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dirty="0"/>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11/20/2021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11/20/2021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6.xml" /><Relationship Id="rId5" Type="http://schemas.openxmlformats.org/officeDocument/2006/relationships/image" Target="../media/image18.jpeg" /><Relationship Id="rId4" Type="http://schemas.openxmlformats.org/officeDocument/2006/relationships/image" Target="../media/image17.jpeg"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19.jpe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 Id="rId5" Type="http://schemas.openxmlformats.org/officeDocument/2006/relationships/image" Target="../media/image10.jpeg" /><Relationship Id="rId4" Type="http://schemas.openxmlformats.org/officeDocument/2006/relationships/image" Target="../media/image9.jpeg"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3197659" y="316345"/>
            <a:ext cx="5572164" cy="1485904"/>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DZ" b="1" dirty="0">
                <a:solidFill>
                  <a:schemeClr val="tx1"/>
                </a:solidFill>
                <a:cs typeface="+mj-cs"/>
              </a:rPr>
              <a:t>الجمهورية الجزائرية الديمقراطية الشعبية </a:t>
            </a:r>
            <a:br>
              <a:rPr lang="ar-DZ" b="1" dirty="0">
                <a:solidFill>
                  <a:schemeClr val="tx1"/>
                </a:solidFill>
                <a:cs typeface="+mj-cs"/>
              </a:rPr>
            </a:br>
            <a:r>
              <a:rPr lang="ar-DZ" b="1" dirty="0">
                <a:solidFill>
                  <a:schemeClr val="tx1"/>
                </a:solidFill>
                <a:cs typeface="+mj-cs"/>
              </a:rPr>
              <a:t>وزارة التعليم العالي والبحث العلمي </a:t>
            </a:r>
            <a:br>
              <a:rPr lang="ar-DZ" b="1" dirty="0">
                <a:solidFill>
                  <a:schemeClr val="tx1"/>
                </a:solidFill>
                <a:cs typeface="+mj-cs"/>
              </a:rPr>
            </a:br>
            <a:r>
              <a:rPr lang="ar-DZ" b="1" dirty="0">
                <a:solidFill>
                  <a:schemeClr val="tx1"/>
                </a:solidFill>
                <a:cs typeface="+mj-cs"/>
              </a:rPr>
              <a:t>كلية علوم الاقتصادية والتجارية وعلوم التسيير</a:t>
            </a:r>
            <a:endParaRPr lang="fr-FR" b="1" dirty="0">
              <a:solidFill>
                <a:schemeClr val="tx1"/>
              </a:solidFill>
              <a:cs typeface="+mj-cs"/>
            </a:endParaRPr>
          </a:p>
        </p:txBody>
      </p:sp>
      <p:sp>
        <p:nvSpPr>
          <p:cNvPr id="7" name="ZoneTexte 6"/>
          <p:cNvSpPr txBox="1"/>
          <p:nvPr/>
        </p:nvSpPr>
        <p:spPr>
          <a:xfrm>
            <a:off x="8453454" y="3571876"/>
            <a:ext cx="1714512" cy="1200329"/>
          </a:xfrm>
          <a:prstGeom prst="rect">
            <a:avLst/>
          </a:prstGeom>
          <a:noFill/>
        </p:spPr>
        <p:txBody>
          <a:bodyPr wrap="square" rtlCol="0">
            <a:spAutoFit/>
          </a:bodyPr>
          <a:lstStyle/>
          <a:p>
            <a:pPr algn="r"/>
            <a:r>
              <a:rPr lang="ar-DZ" b="1" dirty="0">
                <a:solidFill>
                  <a:srgbClr val="FFFF00"/>
                </a:solidFill>
                <a:latin typeface="Times New Roman" pitchFamily="18" charset="0"/>
                <a:cs typeface="Times New Roman" pitchFamily="18" charset="0"/>
              </a:rPr>
              <a:t>من إعداد</a:t>
            </a:r>
            <a:r>
              <a:rPr lang="ar-SA" b="1" dirty="0">
                <a:solidFill>
                  <a:srgbClr val="FFFF00"/>
                </a:solidFill>
                <a:latin typeface="Times New Roman" pitchFamily="18" charset="0"/>
                <a:cs typeface="Times New Roman" pitchFamily="18" charset="0"/>
              </a:rPr>
              <a:t> </a:t>
            </a:r>
            <a:r>
              <a:rPr lang="ar-DZ" b="1" dirty="0">
                <a:solidFill>
                  <a:srgbClr val="FFFF00"/>
                </a:solidFill>
                <a:latin typeface="Times New Roman" pitchFamily="18" charset="0"/>
                <a:cs typeface="Times New Roman" pitchFamily="18" charset="0"/>
              </a:rPr>
              <a:t>:</a:t>
            </a:r>
            <a:endParaRPr lang="ar-SA" b="1" dirty="0">
              <a:latin typeface="Times New Roman" pitchFamily="18" charset="0"/>
              <a:cs typeface="Times New Roman" pitchFamily="18" charset="0"/>
            </a:endParaRPr>
          </a:p>
          <a:p>
            <a:pPr algn="r"/>
            <a:r>
              <a:rPr lang="ar-SA" b="1" dirty="0">
                <a:latin typeface="Times New Roman" pitchFamily="18" charset="0"/>
                <a:cs typeface="Times New Roman" pitchFamily="18" charset="0"/>
              </a:rPr>
              <a:t>بلهادي مروى.</a:t>
            </a:r>
          </a:p>
          <a:p>
            <a:pPr algn="r"/>
            <a:r>
              <a:rPr lang="ar-SA" b="1" dirty="0">
                <a:latin typeface="Times New Roman" pitchFamily="18" charset="0"/>
                <a:cs typeface="Times New Roman" pitchFamily="18" charset="0"/>
              </a:rPr>
              <a:t>أماني بكاري </a:t>
            </a:r>
            <a:endParaRPr lang="fr-FR" b="1" dirty="0">
              <a:latin typeface="Times New Roman" pitchFamily="18" charset="0"/>
              <a:cs typeface="Times New Roman" pitchFamily="18" charset="0"/>
            </a:endParaRPr>
          </a:p>
          <a:p>
            <a:pPr algn="r"/>
            <a:r>
              <a:rPr lang="ar-DZ" b="1" dirty="0">
                <a:latin typeface="Times New Roman" pitchFamily="18" charset="0"/>
                <a:cs typeface="Times New Roman" pitchFamily="18" charset="0"/>
              </a:rPr>
              <a:t> </a:t>
            </a:r>
            <a:r>
              <a:rPr lang="ar-SA" b="1" dirty="0">
                <a:latin typeface="Times New Roman" pitchFamily="18" charset="0"/>
                <a:cs typeface="Times New Roman" pitchFamily="18" charset="0"/>
              </a:rPr>
              <a:t>الفوج : 01</a:t>
            </a:r>
            <a:endParaRPr lang="ar-DZ" b="1" dirty="0">
              <a:latin typeface="Times New Roman" pitchFamily="18" charset="0"/>
              <a:cs typeface="Times New Roman" pitchFamily="18" charset="0"/>
            </a:endParaRPr>
          </a:p>
        </p:txBody>
      </p:sp>
      <p:sp>
        <p:nvSpPr>
          <p:cNvPr id="8" name="ZoneTexte 7"/>
          <p:cNvSpPr txBox="1"/>
          <p:nvPr/>
        </p:nvSpPr>
        <p:spPr>
          <a:xfrm flipH="1">
            <a:off x="2095472" y="4949418"/>
            <a:ext cx="2603527" cy="2031325"/>
          </a:xfrm>
          <a:prstGeom prst="rect">
            <a:avLst/>
          </a:prstGeom>
          <a:noFill/>
        </p:spPr>
        <p:txBody>
          <a:bodyPr wrap="square" rtlCol="0">
            <a:spAutoFit/>
          </a:bodyPr>
          <a:lstStyle/>
          <a:p>
            <a:pPr algn="r"/>
            <a:r>
              <a:rPr lang="ar-DZ" b="1" dirty="0">
                <a:solidFill>
                  <a:srgbClr val="FFFF00"/>
                </a:solidFill>
                <a:latin typeface="Times New Roman" pitchFamily="18" charset="0"/>
                <a:cs typeface="Times New Roman" pitchFamily="18" charset="0"/>
              </a:rPr>
              <a:t>تحت إشراف:</a:t>
            </a:r>
            <a:endParaRPr lang="ar-DZ" b="1" i="1" dirty="0">
              <a:latin typeface="Times New Roman" pitchFamily="18" charset="0"/>
              <a:cs typeface="Times New Roman" pitchFamily="18" charset="0"/>
            </a:endParaRPr>
          </a:p>
          <a:p>
            <a:pPr algn="r"/>
            <a:r>
              <a:rPr lang="ar-SA" b="1" i="1" dirty="0">
                <a:latin typeface="Times New Roman" pitchFamily="18" charset="0"/>
                <a:cs typeface="Times New Roman" pitchFamily="18" charset="0"/>
              </a:rPr>
              <a:t>أ</a:t>
            </a:r>
            <a:r>
              <a:rPr lang="ar-SA" b="1" dirty="0">
                <a:latin typeface="Times New Roman" pitchFamily="18" charset="0"/>
                <a:cs typeface="Times New Roman" pitchFamily="18" charset="0"/>
              </a:rPr>
              <a:t>.أقطي جوهرة .</a:t>
            </a:r>
            <a:endParaRPr lang="ar-DZ" b="1" dirty="0">
              <a:latin typeface="Times New Roman" pitchFamily="18" charset="0"/>
              <a:cs typeface="Times New Roman" pitchFamily="18" charset="0"/>
            </a:endParaRPr>
          </a:p>
          <a:p>
            <a:pPr algn="r"/>
            <a:r>
              <a:rPr lang="ar-DZ" b="1" i="1" dirty="0">
                <a:latin typeface="Times New Roman" pitchFamily="18" charset="0"/>
                <a:cs typeface="Times New Roman" pitchFamily="18" charset="0"/>
              </a:rPr>
              <a:t> </a:t>
            </a:r>
          </a:p>
          <a:p>
            <a:pPr algn="r"/>
            <a:endParaRPr lang="ar-DZ" sz="2400" b="1" i="1" dirty="0">
              <a:latin typeface="Times New Roman" pitchFamily="18" charset="0"/>
              <a:cs typeface="Times New Roman" pitchFamily="18" charset="0"/>
            </a:endParaRPr>
          </a:p>
          <a:p>
            <a:pPr algn="r"/>
            <a:endParaRPr lang="ar-DZ" sz="2400" b="1" i="1" dirty="0">
              <a:latin typeface="Times New Roman" pitchFamily="18" charset="0"/>
              <a:cs typeface="Times New Roman" pitchFamily="18" charset="0"/>
            </a:endParaRPr>
          </a:p>
          <a:p>
            <a:pPr algn="r"/>
            <a:endParaRPr lang="fr-FR" sz="2400" b="1" i="1" dirty="0">
              <a:latin typeface="Times New Roman" pitchFamily="18" charset="0"/>
              <a:cs typeface="Times New Roman" pitchFamily="18" charset="0"/>
            </a:endParaRPr>
          </a:p>
        </p:txBody>
      </p:sp>
      <p:sp>
        <p:nvSpPr>
          <p:cNvPr id="13314" name="AutoShape 2" descr="جامعة محمد خيضر بسكرة for Android - APK Download"/>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p:nvPr/>
        </p:nvPicPr>
        <p:blipFill>
          <a:blip r:embed="rId2" cstate="print"/>
          <a:srcRect/>
          <a:stretch>
            <a:fillRect/>
          </a:stretch>
        </p:blipFill>
        <p:spPr bwMode="auto">
          <a:xfrm>
            <a:off x="8800440" y="644051"/>
            <a:ext cx="1023918" cy="1141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 11"/>
          <p:cNvPicPr/>
          <p:nvPr/>
        </p:nvPicPr>
        <p:blipFill>
          <a:blip r:embed="rId2" cstate="print"/>
          <a:srcRect/>
          <a:stretch>
            <a:fillRect/>
          </a:stretch>
        </p:blipFill>
        <p:spPr bwMode="auto">
          <a:xfrm>
            <a:off x="2095472" y="571480"/>
            <a:ext cx="1071570" cy="1214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Organigramme : Multidocument 2">
            <a:extLst>
              <a:ext uri="{FF2B5EF4-FFF2-40B4-BE49-F238E27FC236}">
                <a16:creationId xmlns:a16="http://schemas.microsoft.com/office/drawing/2014/main" id="{10E121A2-91ED-524C-848D-C4823BC61074}"/>
              </a:ext>
            </a:extLst>
          </p:cNvPr>
          <p:cNvSpPr/>
          <p:nvPr/>
        </p:nvSpPr>
        <p:spPr>
          <a:xfrm>
            <a:off x="4050949" y="2373385"/>
            <a:ext cx="4149622" cy="2162329"/>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a:solidFill>
                  <a:schemeClr val="tx1"/>
                </a:solidFill>
              </a:rPr>
              <a:t>بحث حول : إدارة  أداء  موظفين دوليين </a:t>
            </a:r>
            <a:endParaRPr lang="" sz="2400" b="1">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8AAA6-B200-874E-BBB8-6AF9C9299F7C}"/>
              </a:ext>
            </a:extLst>
          </p:cNvPr>
          <p:cNvSpPr>
            <a:spLocks noGrp="1"/>
          </p:cNvSpPr>
          <p:nvPr>
            <p:ph type="title"/>
          </p:nvPr>
        </p:nvSpPr>
        <p:spPr/>
        <p:txBody>
          <a:bodyPr anchor="ctr">
            <a:normAutofit/>
          </a:bodyPr>
          <a:lstStyle/>
          <a:p>
            <a:pPr algn="ctr" rtl="1"/>
            <a:r>
              <a:rPr lang="ar-DZ" sz="2800" b="1">
                <a:solidFill>
                  <a:srgbClr val="C00000"/>
                </a:solidFill>
                <a:effectLst/>
                <a:latin typeface="Calibri" panose="020F0502020204030204" pitchFamily="34" charset="0"/>
                <a:ea typeface="Calibri" panose="020F0502020204030204" pitchFamily="34" charset="0"/>
                <a:cs typeface="Arial" panose="020B0604020202020204" pitchFamily="34" charset="0"/>
              </a:rPr>
              <a:t>الفرق بين تقنيات ادارة الاداء الموظفين المحليين والموظفين الدوليين .</a:t>
            </a:r>
            <a:endParaRPr lang="" sz="2800" b="1">
              <a:solidFill>
                <a:srgbClr val="C00000"/>
              </a:solidFill>
            </a:endParaRPr>
          </a:p>
        </p:txBody>
      </p:sp>
      <p:sp>
        <p:nvSpPr>
          <p:cNvPr id="4" name="ZoneTexte 3">
            <a:extLst>
              <a:ext uri="{FF2B5EF4-FFF2-40B4-BE49-F238E27FC236}">
                <a16:creationId xmlns:a16="http://schemas.microsoft.com/office/drawing/2014/main" id="{7016F322-CCB5-354C-96A6-0B02AF1F5DBF}"/>
              </a:ext>
            </a:extLst>
          </p:cNvPr>
          <p:cNvSpPr txBox="1"/>
          <p:nvPr/>
        </p:nvSpPr>
        <p:spPr>
          <a:xfrm>
            <a:off x="5783037" y="1957979"/>
            <a:ext cx="6105070" cy="456472"/>
          </a:xfrm>
          <a:prstGeom prst="rect">
            <a:avLst/>
          </a:prstGeom>
          <a:noFill/>
        </p:spPr>
        <p:txBody>
          <a:bodyPr wrap="square">
            <a:spAutoFit/>
          </a:bodyPr>
          <a:lstStyle/>
          <a:p>
            <a:pPr algn="r" rtl="1">
              <a:lnSpc>
                <a:spcPct val="150000"/>
              </a:lnSpc>
              <a:spcAft>
                <a:spcPts val="1000"/>
              </a:spcAft>
              <a:tabLst>
                <a:tab pos="2879725" algn="l"/>
              </a:tabLst>
            </a:pPr>
            <a:r>
              <a:rPr lang="ar-DZ" sz="1800" b="1" u="sng">
                <a:solidFill>
                  <a:srgbClr val="C00000"/>
                </a:solidFill>
                <a:effectLst/>
                <a:latin typeface="Calibri" panose="020F0502020204030204" pitchFamily="34" charset="0"/>
                <a:ea typeface="Calibri" panose="020F0502020204030204" pitchFamily="34" charset="0"/>
                <a:cs typeface="Arial" panose="020B0604020202020204" pitchFamily="34" charset="0"/>
              </a:rPr>
              <a:t>تقنيات ادارة اداء موظفيين محليين :</a:t>
            </a:r>
            <a:endParaRPr lang="ar-DZ" sz="14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DA526992-B47D-444B-9089-5A860B02857B}"/>
              </a:ext>
            </a:extLst>
          </p:cNvPr>
          <p:cNvSpPr txBox="1"/>
          <p:nvPr/>
        </p:nvSpPr>
        <p:spPr>
          <a:xfrm>
            <a:off x="5783037" y="2518676"/>
            <a:ext cx="6100534" cy="2037545"/>
          </a:xfrm>
          <a:prstGeom prst="rect">
            <a:avLst/>
          </a:prstGeom>
          <a:noFill/>
        </p:spPr>
        <p:txBody>
          <a:bodyPr wrap="square">
            <a:spAutoFit/>
          </a:bodyPr>
          <a:lstStyle/>
          <a:p>
            <a:pPr marL="342900" lvl="0" indent="-342900" algn="r" rtl="1">
              <a:buFont typeface="+mj-lt"/>
              <a:buAutoNum type="arabicPeriod"/>
            </a:pPr>
            <a:r>
              <a:rPr lang="ar-DZ" sz="1800" b="1">
                <a:effectLst/>
                <a:latin typeface="Calibri" panose="020F0502020204030204" pitchFamily="34" charset="0"/>
                <a:ea typeface="Calibri" panose="020F0502020204030204" pitchFamily="34" charset="0"/>
                <a:cs typeface="Arial" panose="020B0604020202020204" pitchFamily="34" charset="0"/>
              </a:rPr>
              <a:t>المدير (الر</a:t>
            </a:r>
            <a:r>
              <a:rPr lang="ar-SA" sz="1800" b="1">
                <a:effectLst/>
                <a:latin typeface="Calibri" panose="020F0502020204030204" pitchFamily="34" charset="0"/>
                <a:ea typeface="Calibri" panose="020F0502020204030204" pitchFamily="34" charset="0"/>
                <a:cs typeface="Arial" panose="020B0604020202020204" pitchFamily="34" charset="0"/>
              </a:rPr>
              <a:t>ئي</a:t>
            </a:r>
            <a:r>
              <a:rPr lang="ar-DZ" sz="1800" b="1">
                <a:effectLst/>
                <a:latin typeface="Calibri" panose="020F0502020204030204" pitchFamily="34" charset="0"/>
                <a:ea typeface="Calibri" panose="020F0502020204030204" pitchFamily="34" charset="0"/>
                <a:cs typeface="Arial" panose="020B0604020202020204" pitchFamily="34" charset="0"/>
              </a:rPr>
              <a:t>س المباشر )</a:t>
            </a:r>
            <a:r>
              <a:rPr lang="ar-SA" sz="1800" b="1">
                <a:effectLst/>
                <a:latin typeface="Calibri" panose="020F0502020204030204" pitchFamily="34" charset="0"/>
                <a:ea typeface="Calibri" panose="020F0502020204030204" pitchFamily="34" charset="0"/>
                <a:cs typeface="Arial" panose="020B0604020202020204" pitchFamily="34" charset="0"/>
              </a:rPr>
              <a:t>.</a:t>
            </a:r>
            <a:endParaRPr lang="ar-DZ" sz="18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DZ" sz="1800" b="1">
                <a:effectLst/>
                <a:latin typeface="Calibri" panose="020F0502020204030204" pitchFamily="34" charset="0"/>
                <a:ea typeface="Calibri" panose="020F0502020204030204" pitchFamily="34" charset="0"/>
                <a:cs typeface="Arial" panose="020B0604020202020204" pitchFamily="34" charset="0"/>
              </a:rPr>
              <a:t>الزملاء </a:t>
            </a:r>
            <a:r>
              <a:rPr lang="ar-SA" sz="1800" b="1">
                <a:effectLst/>
                <a:latin typeface="Calibri" panose="020F0502020204030204" pitchFamily="34" charset="0"/>
                <a:ea typeface="Calibri" panose="020F0502020204030204" pitchFamily="34" charset="0"/>
                <a:cs typeface="Arial" panose="020B0604020202020204" pitchFamily="34" charset="0"/>
              </a:rPr>
              <a:t>.</a:t>
            </a:r>
            <a:endParaRPr lang="ar-DZ" sz="18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DZ" sz="1800" b="1">
                <a:effectLst/>
                <a:latin typeface="Calibri" panose="020F0502020204030204" pitchFamily="34" charset="0"/>
                <a:ea typeface="Calibri" panose="020F0502020204030204" pitchFamily="34" charset="0"/>
                <a:cs typeface="Arial" panose="020B0604020202020204" pitchFamily="34" charset="0"/>
              </a:rPr>
              <a:t>المرؤوسون</a:t>
            </a:r>
            <a:r>
              <a:rPr lang="ar-SA" sz="1800" b="1">
                <a:effectLst/>
                <a:latin typeface="Calibri" panose="020F0502020204030204" pitchFamily="34" charset="0"/>
                <a:ea typeface="Calibri" panose="020F0502020204030204" pitchFamily="34" charset="0"/>
                <a:cs typeface="Arial" panose="020B0604020202020204" pitchFamily="34" charset="0"/>
              </a:rPr>
              <a:t>.</a:t>
            </a:r>
            <a:endParaRPr lang="ar-DZ" sz="18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DZ" sz="1800" b="1">
                <a:effectLst/>
                <a:latin typeface="Calibri" panose="020F0502020204030204" pitchFamily="34" charset="0"/>
                <a:ea typeface="Calibri" panose="020F0502020204030204" pitchFamily="34" charset="0"/>
                <a:cs typeface="Arial" panose="020B0604020202020204" pitchFamily="34" charset="0"/>
              </a:rPr>
              <a:t>العامل نفسه </a:t>
            </a:r>
            <a:r>
              <a:rPr lang="ar-SA" sz="1800" b="1">
                <a:effectLst/>
                <a:latin typeface="Calibri" panose="020F0502020204030204" pitchFamily="34" charset="0"/>
                <a:ea typeface="Calibri" panose="020F0502020204030204" pitchFamily="34" charset="0"/>
                <a:cs typeface="Arial" panose="020B0604020202020204" pitchFamily="34" charset="0"/>
              </a:rPr>
              <a:t>.</a:t>
            </a:r>
            <a:endParaRPr lang="ar-DZ" sz="18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DZ" sz="1800" b="1">
                <a:effectLst/>
                <a:latin typeface="Calibri" panose="020F0502020204030204" pitchFamily="34" charset="0"/>
                <a:ea typeface="Calibri" panose="020F0502020204030204" pitchFamily="34" charset="0"/>
                <a:cs typeface="Arial" panose="020B0604020202020204" pitchFamily="34" charset="0"/>
              </a:rPr>
              <a:t>الزبا</a:t>
            </a:r>
            <a:r>
              <a:rPr lang="ar-SA" sz="1800" b="1">
                <a:effectLst/>
                <a:latin typeface="Calibri" panose="020F0502020204030204" pitchFamily="34" charset="0"/>
                <a:ea typeface="Calibri" panose="020F0502020204030204" pitchFamily="34" charset="0"/>
                <a:cs typeface="Arial" panose="020B0604020202020204" pitchFamily="34" charset="0"/>
              </a:rPr>
              <a:t>ئن</a:t>
            </a:r>
            <a:r>
              <a:rPr lang="ar-DZ" sz="1800" b="1">
                <a:effectLst/>
                <a:latin typeface="Calibri" panose="020F0502020204030204" pitchFamily="34" charset="0"/>
                <a:ea typeface="Calibri" panose="020F0502020204030204" pitchFamily="34" charset="0"/>
                <a:cs typeface="Arial" panose="020B0604020202020204" pitchFamily="34" charset="0"/>
              </a:rPr>
              <a:t> </a:t>
            </a:r>
            <a:r>
              <a:rPr lang="ar-SA" sz="1800" b="1">
                <a:effectLst/>
                <a:latin typeface="Calibri" panose="020F0502020204030204" pitchFamily="34" charset="0"/>
                <a:ea typeface="Calibri" panose="020F0502020204030204" pitchFamily="34" charset="0"/>
                <a:cs typeface="Arial" panose="020B0604020202020204" pitchFamily="34" charset="0"/>
              </a:rPr>
              <a:t>.</a:t>
            </a:r>
            <a:endParaRPr lang="ar-DZ" sz="18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DZ" sz="1800" b="1">
                <a:effectLst/>
                <a:latin typeface="Calibri" panose="020F0502020204030204" pitchFamily="34" charset="0"/>
                <a:ea typeface="Calibri" panose="020F0502020204030204" pitchFamily="34" charset="0"/>
                <a:cs typeface="Arial" panose="020B0604020202020204" pitchFamily="34" charset="0"/>
              </a:rPr>
              <a:t>تقييم الاداء ذو 360° درجة </a:t>
            </a:r>
            <a:r>
              <a:rPr lang="ar-SA" sz="1800" b="1">
                <a:effectLst/>
                <a:latin typeface="Calibri" panose="020F0502020204030204" pitchFamily="34" charset="0"/>
                <a:ea typeface="Calibri" panose="020F0502020204030204" pitchFamily="34" charset="0"/>
                <a:cs typeface="Arial" panose="020B0604020202020204" pitchFamily="34" charset="0"/>
              </a:rPr>
              <a:t>.</a:t>
            </a:r>
            <a:endParaRPr lang="ar-DZ" sz="1800" b="1">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tabLst>
                <a:tab pos="2879725" algn="l"/>
              </a:tabLst>
            </a:pPr>
            <a:endParaRPr lang="ar-DZ" sz="14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7">
            <a:extLst>
              <a:ext uri="{FF2B5EF4-FFF2-40B4-BE49-F238E27FC236}">
                <a16:creationId xmlns:a16="http://schemas.microsoft.com/office/drawing/2014/main" id="{099EE509-1F8D-3946-8A33-D360F128EAD7}"/>
              </a:ext>
            </a:extLst>
          </p:cNvPr>
          <p:cNvPicPr>
            <a:picLocks noChangeAspect="1"/>
          </p:cNvPicPr>
          <p:nvPr/>
        </p:nvPicPr>
        <p:blipFill>
          <a:blip r:embed="rId2"/>
          <a:stretch>
            <a:fillRect/>
          </a:stretch>
        </p:blipFill>
        <p:spPr>
          <a:xfrm>
            <a:off x="998008" y="3537448"/>
            <a:ext cx="3215111" cy="1869123"/>
          </a:xfrm>
          <a:prstGeom prst="rect">
            <a:avLst/>
          </a:prstGeom>
          <a:solidFill>
            <a:srgbClr val="FFFFFF">
              <a:shade val="85000"/>
            </a:srgbClr>
          </a:solidFill>
          <a:ln w="190500" cap="sq">
            <a:solidFill>
              <a:srgbClr val="FFFFFF"/>
            </a:solidFill>
            <a:miter lim="800000"/>
          </a:ln>
          <a:effectLst>
            <a:outerShdw blurRad="76200" dir="13500000" sy="23000" kx="1200000" algn="br"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 8">
            <a:extLst>
              <a:ext uri="{FF2B5EF4-FFF2-40B4-BE49-F238E27FC236}">
                <a16:creationId xmlns:a16="http://schemas.microsoft.com/office/drawing/2014/main" id="{E33DD74C-10F1-3448-8519-2098B75C02FD}"/>
              </a:ext>
            </a:extLst>
          </p:cNvPr>
          <p:cNvPicPr>
            <a:picLocks noChangeAspect="1"/>
          </p:cNvPicPr>
          <p:nvPr/>
        </p:nvPicPr>
        <p:blipFill>
          <a:blip r:embed="rId3"/>
          <a:stretch>
            <a:fillRect/>
          </a:stretch>
        </p:blipFill>
        <p:spPr>
          <a:xfrm>
            <a:off x="4934856" y="4187778"/>
            <a:ext cx="3536679" cy="1632937"/>
          </a:xfrm>
          <a:prstGeom prst="roundRect">
            <a:avLst/>
          </a:prstGeom>
          <a:ln w="88900" cap="sq">
            <a:solidFill>
              <a:srgbClr val="FFFFFF"/>
            </a:solidFill>
            <a:miter lim="800000"/>
          </a:ln>
          <a:effectLst>
            <a:outerShdw blurRad="254000" algn="tl" rotWithShape="0">
              <a:srgbClr val="000000">
                <a:alpha val="43000"/>
              </a:srgbClr>
            </a:outerShdw>
          </a:effectLst>
        </p:spPr>
      </p:pic>
      <p:pic>
        <p:nvPicPr>
          <p:cNvPr id="9" name="Image 9">
            <a:extLst>
              <a:ext uri="{FF2B5EF4-FFF2-40B4-BE49-F238E27FC236}">
                <a16:creationId xmlns:a16="http://schemas.microsoft.com/office/drawing/2014/main" id="{3B3206D1-0861-854C-ABDF-4DFD10EFC502}"/>
              </a:ext>
            </a:extLst>
          </p:cNvPr>
          <p:cNvPicPr>
            <a:picLocks noChangeAspect="1"/>
          </p:cNvPicPr>
          <p:nvPr/>
        </p:nvPicPr>
        <p:blipFill>
          <a:blip r:embed="rId4"/>
          <a:stretch>
            <a:fillRect/>
          </a:stretch>
        </p:blipFill>
        <p:spPr>
          <a:xfrm>
            <a:off x="6253216" y="1957979"/>
            <a:ext cx="1677503" cy="1826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 10">
            <a:extLst>
              <a:ext uri="{FF2B5EF4-FFF2-40B4-BE49-F238E27FC236}">
                <a16:creationId xmlns:a16="http://schemas.microsoft.com/office/drawing/2014/main" id="{9DFC35AB-F5DB-F546-AD14-5FABE7688376}"/>
              </a:ext>
            </a:extLst>
          </p:cNvPr>
          <p:cNvPicPr>
            <a:picLocks noChangeAspect="1"/>
          </p:cNvPicPr>
          <p:nvPr/>
        </p:nvPicPr>
        <p:blipFill>
          <a:blip r:embed="rId5"/>
          <a:stretch>
            <a:fillRect/>
          </a:stretch>
        </p:blipFill>
        <p:spPr>
          <a:xfrm>
            <a:off x="0" y="1764524"/>
            <a:ext cx="2979948" cy="1888513"/>
          </a:xfrm>
          <a:prstGeom prst="ellipse">
            <a:avLst/>
          </a:prstGeom>
          <a:ln>
            <a:noFill/>
          </a:ln>
          <a:effectLst>
            <a:softEdge rad="112500"/>
          </a:effectLst>
        </p:spPr>
      </p:pic>
    </p:spTree>
    <p:extLst>
      <p:ext uri="{BB962C8B-B14F-4D97-AF65-F5344CB8AC3E}">
        <p14:creationId xmlns:p14="http://schemas.microsoft.com/office/powerpoint/2010/main" val="335423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579611E-D501-874E-9A29-012515597584}"/>
              </a:ext>
            </a:extLst>
          </p:cNvPr>
          <p:cNvSpPr txBox="1"/>
          <p:nvPr/>
        </p:nvSpPr>
        <p:spPr>
          <a:xfrm>
            <a:off x="5411107" y="322094"/>
            <a:ext cx="6907892" cy="1006814"/>
          </a:xfrm>
          <a:prstGeom prst="rect">
            <a:avLst/>
          </a:prstGeom>
          <a:noFill/>
        </p:spPr>
        <p:txBody>
          <a:bodyPr wrap="square">
            <a:spAutoFit/>
          </a:bodyPr>
          <a:lstStyle/>
          <a:p>
            <a:pPr marL="457200" algn="r" rtl="1">
              <a:lnSpc>
                <a:spcPct val="150000"/>
              </a:lnSpc>
              <a:spcAft>
                <a:spcPts val="1000"/>
              </a:spcAft>
              <a:tabLst>
                <a:tab pos="2879725" algn="l"/>
              </a:tabLst>
            </a:pPr>
            <a:r>
              <a:rPr lang="ar-DZ" sz="1800" b="1" u="sng">
                <a:solidFill>
                  <a:srgbClr val="C00000"/>
                </a:solidFill>
                <a:effectLst/>
                <a:latin typeface="Calibri" panose="020F0502020204030204" pitchFamily="34" charset="0"/>
                <a:ea typeface="Calibri" panose="020F0502020204030204" pitchFamily="34" charset="0"/>
                <a:cs typeface="Arial" panose="020B0604020202020204" pitchFamily="34" charset="0"/>
              </a:rPr>
              <a:t>تقنيات ادارة اداء الموظفين الدوليين :</a:t>
            </a:r>
            <a:endParaRPr lang="ar-SA" sz="140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1000"/>
              </a:spcAft>
              <a:tabLst>
                <a:tab pos="2879725" algn="l"/>
              </a:tabLst>
            </a:pPr>
            <a:r>
              <a:rPr lang="ar-DZ" sz="1800" b="1" u="sng">
                <a:solidFill>
                  <a:srgbClr val="C00000"/>
                </a:solidFill>
                <a:effectLst/>
                <a:latin typeface="Calibri" panose="020F0502020204030204" pitchFamily="34" charset="0"/>
                <a:ea typeface="Calibri" panose="020F0502020204030204" pitchFamily="34" charset="0"/>
                <a:cs typeface="Arial" panose="020B0604020202020204" pitchFamily="34" charset="0"/>
              </a:rPr>
              <a:t>تقنية 360° :</a:t>
            </a:r>
            <a:endParaRPr lang="ar-DZ" sz="14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06B6A6E5-47D1-EF48-8F81-10185F79C821}"/>
              </a:ext>
            </a:extLst>
          </p:cNvPr>
          <p:cNvSpPr txBox="1"/>
          <p:nvPr/>
        </p:nvSpPr>
        <p:spPr>
          <a:xfrm>
            <a:off x="6737804" y="1328908"/>
            <a:ext cx="6105070" cy="1831207"/>
          </a:xfrm>
          <a:prstGeom prst="rect">
            <a:avLst/>
          </a:prstGeom>
          <a:noFill/>
        </p:spPr>
        <p:txBody>
          <a:bodyPr wrap="square" anchor="b">
            <a:spAutoFit/>
          </a:bodyPr>
          <a:lstStyle/>
          <a:p>
            <a:pPr marL="914400" algn="r" rtl="1">
              <a:lnSpc>
                <a:spcPct val="150000"/>
              </a:lnSpc>
              <a:spcAft>
                <a:spcPts val="1000"/>
              </a:spcAft>
              <a:tabLst>
                <a:tab pos="2879725" algn="l"/>
              </a:tabLst>
            </a:pPr>
            <a:r>
              <a:rPr lang="ar-DZ">
                <a:effectLst/>
                <a:latin typeface="Calibri" panose="020F0502020204030204" pitchFamily="34" charset="0"/>
                <a:ea typeface="Calibri" panose="020F0502020204030204" pitchFamily="34" charset="0"/>
                <a:cs typeface="Arial" panose="020B0604020202020204" pitchFamily="34" charset="0"/>
              </a:rPr>
              <a:t>وهي تقنية تعتمد على الكثير من المصادر والمعلومات بهدف تحسين اداء الموارد البشرية وضمان موضوعية تقويمها , لان النقص في مصدر معين تعوضه معلومات المصادر الاخرى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914400" algn="r" rtl="1">
              <a:lnSpc>
                <a:spcPct val="150000"/>
              </a:lnSpc>
              <a:spcAft>
                <a:spcPts val="1000"/>
              </a:spcAft>
              <a:tabLst>
                <a:tab pos="2879725" algn="l"/>
              </a:tabLst>
            </a:pPr>
            <a:r>
              <a:rPr lang="ar-DZ">
                <a:effectLst/>
                <a:latin typeface="Calibri" panose="020F0502020204030204" pitchFamily="34" charset="0"/>
                <a:ea typeface="Calibri" panose="020F0502020204030204" pitchFamily="34" charset="0"/>
                <a:cs typeface="Arial" panose="020B0604020202020204" pitchFamily="34" charset="0"/>
              </a:rPr>
              <a:t> </a:t>
            </a:r>
            <a:endParaRPr lang="ar-DZ" sz="14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DF9FE780-3C49-504B-94C2-AE23DF667DF6}"/>
              </a:ext>
            </a:extLst>
          </p:cNvPr>
          <p:cNvSpPr txBox="1"/>
          <p:nvPr/>
        </p:nvSpPr>
        <p:spPr>
          <a:xfrm>
            <a:off x="3211286" y="3232630"/>
            <a:ext cx="6422570" cy="410882"/>
          </a:xfrm>
          <a:prstGeom prst="rect">
            <a:avLst/>
          </a:prstGeom>
          <a:noFill/>
        </p:spPr>
        <p:txBody>
          <a:bodyPr wrap="square">
            <a:spAutoFit/>
          </a:bodyPr>
          <a:lstStyle/>
          <a:p>
            <a:pPr marL="0" algn="ctr" rtl="1" eaLnBrk="1" fontAlgn="t" latinLnBrk="0" hangingPunct="1">
              <a:lnSpc>
                <a:spcPct val="115000"/>
              </a:lnSpc>
              <a:spcBef>
                <a:spcPts val="0"/>
              </a:spcBef>
              <a:spcAft>
                <a:spcPts val="1000"/>
              </a:spcAft>
            </a:pPr>
            <a:endParaRPr lang="" sz="1800" b="0" i="0" u="none" strike="noStrike">
              <a:effectLst/>
              <a:latin typeface="Arial" panose="020B0604020202020204" pitchFamily="34" charset="0"/>
            </a:endParaRPr>
          </a:p>
        </p:txBody>
      </p:sp>
      <p:sp>
        <p:nvSpPr>
          <p:cNvPr id="12" name="ZoneTexte 11">
            <a:extLst>
              <a:ext uri="{FF2B5EF4-FFF2-40B4-BE49-F238E27FC236}">
                <a16:creationId xmlns:a16="http://schemas.microsoft.com/office/drawing/2014/main" id="{BB21307F-AAE3-6E4F-8A3C-DD4B69045F88}"/>
              </a:ext>
            </a:extLst>
          </p:cNvPr>
          <p:cNvSpPr txBox="1"/>
          <p:nvPr/>
        </p:nvSpPr>
        <p:spPr>
          <a:xfrm>
            <a:off x="3211286" y="3232630"/>
            <a:ext cx="6422570" cy="410882"/>
          </a:xfrm>
          <a:prstGeom prst="rect">
            <a:avLst/>
          </a:prstGeom>
          <a:noFill/>
        </p:spPr>
        <p:txBody>
          <a:bodyPr wrap="square">
            <a:spAutoFit/>
          </a:bodyPr>
          <a:lstStyle/>
          <a:p>
            <a:pPr marL="0" algn="ctr" rtl="1" eaLnBrk="1" fontAlgn="t" latinLnBrk="0" hangingPunct="1">
              <a:lnSpc>
                <a:spcPct val="115000"/>
              </a:lnSpc>
              <a:spcBef>
                <a:spcPts val="0"/>
              </a:spcBef>
              <a:spcAft>
                <a:spcPts val="1000"/>
              </a:spcAft>
            </a:pPr>
            <a:endParaRPr lang="" sz="1800" b="0" i="0" u="none" strike="noStrike">
              <a:effectLst/>
              <a:latin typeface="Arial" panose="020B0604020202020204" pitchFamily="34" charset="0"/>
            </a:endParaRPr>
          </a:p>
        </p:txBody>
      </p:sp>
      <p:sp>
        <p:nvSpPr>
          <p:cNvPr id="14" name="ZoneTexte 13">
            <a:extLst>
              <a:ext uri="{FF2B5EF4-FFF2-40B4-BE49-F238E27FC236}">
                <a16:creationId xmlns:a16="http://schemas.microsoft.com/office/drawing/2014/main" id="{1C37F5AD-BB1F-0E41-8832-1FB5713A5168}"/>
              </a:ext>
            </a:extLst>
          </p:cNvPr>
          <p:cNvSpPr txBox="1"/>
          <p:nvPr/>
        </p:nvSpPr>
        <p:spPr>
          <a:xfrm>
            <a:off x="3211286" y="3232630"/>
            <a:ext cx="6422570" cy="410882"/>
          </a:xfrm>
          <a:prstGeom prst="rect">
            <a:avLst/>
          </a:prstGeom>
          <a:noFill/>
        </p:spPr>
        <p:txBody>
          <a:bodyPr wrap="square">
            <a:spAutoFit/>
          </a:bodyPr>
          <a:lstStyle/>
          <a:p>
            <a:pPr marL="0" algn="ctr" rtl="1" eaLnBrk="1" fontAlgn="t" latinLnBrk="0" hangingPunct="1">
              <a:lnSpc>
                <a:spcPct val="115000"/>
              </a:lnSpc>
              <a:spcBef>
                <a:spcPts val="0"/>
              </a:spcBef>
              <a:spcAft>
                <a:spcPts val="1000"/>
              </a:spcAft>
            </a:pPr>
            <a:endParaRPr lang="" sz="1800" b="0" i="0" u="none" strike="noStrike">
              <a:effectLst/>
              <a:latin typeface="Arial" panose="020B0604020202020204" pitchFamily="34" charset="0"/>
            </a:endParaRPr>
          </a:p>
        </p:txBody>
      </p:sp>
      <p:graphicFrame>
        <p:nvGraphicFramePr>
          <p:cNvPr id="17" name="Diagramme 16">
            <a:extLst>
              <a:ext uri="{FF2B5EF4-FFF2-40B4-BE49-F238E27FC236}">
                <a16:creationId xmlns:a16="http://schemas.microsoft.com/office/drawing/2014/main" id="{233618F9-7B3F-AA4F-9416-46F332AB1F97}"/>
              </a:ext>
            </a:extLst>
          </p:cNvPr>
          <p:cNvGraphicFramePr/>
          <p:nvPr>
            <p:extLst>
              <p:ext uri="{D42A27DB-BD31-4B8C-83A1-F6EECF244321}">
                <p14:modId xmlns:p14="http://schemas.microsoft.com/office/powerpoint/2010/main" val="2706533572"/>
              </p:ext>
            </p:extLst>
          </p:nvPr>
        </p:nvGraphicFramePr>
        <p:xfrm>
          <a:off x="3302001" y="1025227"/>
          <a:ext cx="4154714" cy="2311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ZoneTexte 17">
            <a:extLst>
              <a:ext uri="{FF2B5EF4-FFF2-40B4-BE49-F238E27FC236}">
                <a16:creationId xmlns:a16="http://schemas.microsoft.com/office/drawing/2014/main" id="{ED4ACCEF-000E-8843-9FF3-B05D0AF44A9F}"/>
              </a:ext>
            </a:extLst>
          </p:cNvPr>
          <p:cNvSpPr txBox="1"/>
          <p:nvPr/>
        </p:nvSpPr>
        <p:spPr>
          <a:xfrm>
            <a:off x="5508171" y="2523671"/>
            <a:ext cx="1828800" cy="1828800"/>
          </a:xfrm>
          <a:prstGeom prst="rect">
            <a:avLst/>
          </a:prstGeom>
          <a:noFill/>
        </p:spPr>
        <p:txBody>
          <a:bodyPr wrap="square" rtlCol="0">
            <a:spAutoFit/>
          </a:bodyPr>
          <a:lstStyle/>
          <a:p>
            <a:pPr algn="l"/>
            <a:endParaRPr lang=""/>
          </a:p>
        </p:txBody>
      </p:sp>
      <p:sp>
        <p:nvSpPr>
          <p:cNvPr id="20" name="ZoneTexte 19">
            <a:extLst>
              <a:ext uri="{FF2B5EF4-FFF2-40B4-BE49-F238E27FC236}">
                <a16:creationId xmlns:a16="http://schemas.microsoft.com/office/drawing/2014/main" id="{8254C176-21D8-2744-925D-D5DE833D9873}"/>
              </a:ext>
            </a:extLst>
          </p:cNvPr>
          <p:cNvSpPr txBox="1"/>
          <p:nvPr/>
        </p:nvSpPr>
        <p:spPr>
          <a:xfrm>
            <a:off x="-217714" y="2932205"/>
            <a:ext cx="12294052" cy="1595886"/>
          </a:xfrm>
          <a:prstGeom prst="rect">
            <a:avLst/>
          </a:prstGeom>
          <a:noFill/>
        </p:spPr>
        <p:txBody>
          <a:bodyPr wrap="square">
            <a:spAutoFit/>
          </a:bodyPr>
          <a:lstStyle/>
          <a:p>
            <a:pPr lvl="0" algn="r" rtl="1">
              <a:lnSpc>
                <a:spcPct val="115000"/>
              </a:lnSpc>
              <a:spcAft>
                <a:spcPts val="1000"/>
              </a:spcAft>
              <a:buClr>
                <a:srgbClr val="FF0000"/>
              </a:buClr>
            </a:pPr>
            <a:r>
              <a:rPr lang="ar-DZ" sz="1800" b="1" u="sng">
                <a:solidFill>
                  <a:srgbClr val="C00000"/>
                </a:solidFill>
                <a:effectLst/>
                <a:latin typeface="Calibri" panose="020F0502020204030204" pitchFamily="34" charset="0"/>
                <a:ea typeface="Calibri" panose="020F0502020204030204" pitchFamily="34" charset="0"/>
                <a:cs typeface="Arial" panose="020B0604020202020204" pitchFamily="34" charset="0"/>
              </a:rPr>
              <a:t>تقنية الادارة المكشوف :</a:t>
            </a:r>
            <a:endParaRPr lang="ar-DZ" sz="14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15000"/>
              </a:lnSpc>
              <a:spcAft>
                <a:spcPts val="1000"/>
              </a:spcAft>
            </a:pPr>
            <a:r>
              <a:rPr lang="ar-DZ" sz="1800">
                <a:effectLst/>
                <a:latin typeface="Calibri" panose="020F0502020204030204" pitchFamily="34" charset="0"/>
                <a:ea typeface="Calibri" panose="020F0502020204030204" pitchFamily="34" charset="0"/>
                <a:cs typeface="Arial" panose="020B0604020202020204" pitchFamily="34" charset="0"/>
              </a:rPr>
              <a:t>هي تقنية ومنهج معاصر في تطبيق أساليب الادارة الثورية وتقويم الاداء من خلال المشاركة الواسعة في المعلومات او على مستوى المنظمة ككل بأعلى درجة شفافية .</a:t>
            </a:r>
            <a:endParaRPr lang="ar-SA" sz="1400">
              <a:latin typeface="Calibri" panose="020F0502020204030204" pitchFamily="34" charset="0"/>
              <a:ea typeface="Calibri" panose="020F0502020204030204" pitchFamily="34" charset="0"/>
              <a:cs typeface="Arial" panose="020B0604020202020204" pitchFamily="34" charset="0"/>
            </a:endParaRPr>
          </a:p>
          <a:p>
            <a:pPr marL="457200" algn="r" rtl="1">
              <a:lnSpc>
                <a:spcPct val="115000"/>
              </a:lnSpc>
              <a:spcAft>
                <a:spcPts val="1000"/>
              </a:spcAft>
            </a:pPr>
            <a:r>
              <a:rPr lang="ar-DZ" sz="1800">
                <a:effectLst/>
                <a:latin typeface="Calibri" panose="020F0502020204030204" pitchFamily="34" charset="0"/>
                <a:ea typeface="Calibri" panose="020F0502020204030204" pitchFamily="34" charset="0"/>
                <a:cs typeface="Arial" panose="020B0604020202020204" pitchFamily="34" charset="0"/>
              </a:rPr>
              <a:t>وتستند هذه التقنية على الافتراضات التالية :</a:t>
            </a:r>
            <a:endParaRPr lang="ar-DZ" sz="1400">
              <a:effectLst/>
              <a:latin typeface="Calibri" panose="020F0502020204030204" pitchFamily="34" charset="0"/>
              <a:ea typeface="Calibri" panose="020F050202020403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07EA9DB9-1672-0243-A0F8-9725A3930543}"/>
              </a:ext>
            </a:extLst>
          </p:cNvPr>
          <p:cNvSpPr txBox="1"/>
          <p:nvPr/>
        </p:nvSpPr>
        <p:spPr>
          <a:xfrm>
            <a:off x="1233715" y="4352471"/>
            <a:ext cx="10686142" cy="1724126"/>
          </a:xfrm>
          <a:prstGeom prst="rect">
            <a:avLst/>
          </a:prstGeom>
          <a:noFill/>
        </p:spPr>
        <p:txBody>
          <a:bodyPr wrap="square">
            <a:spAutoFit/>
          </a:bodyPr>
          <a:lstStyle/>
          <a:p>
            <a:pPr marL="342900" lvl="0" indent="-342900" algn="r" rtl="1">
              <a:lnSpc>
                <a:spcPct val="115000"/>
              </a:lnSpc>
              <a:spcAft>
                <a:spcPts val="1000"/>
              </a:spcAft>
              <a:buFont typeface="Wingdings" pitchFamily="2" charset="2"/>
              <a:buChar char=""/>
            </a:pPr>
            <a:r>
              <a:rPr lang="ar-DZ" sz="1800" b="1">
                <a:effectLst/>
                <a:latin typeface="Calibri" panose="020F0502020204030204" pitchFamily="34" charset="0"/>
                <a:ea typeface="Calibri" panose="020F0502020204030204" pitchFamily="34" charset="0"/>
                <a:cs typeface="Arial" panose="020B0604020202020204" pitchFamily="34" charset="0"/>
              </a:rPr>
              <a:t>عندما تجعل اكبر عدد ممكن من العاملين يفكرون معك , ستتمكن الإدارة من الحصول على مستويات عالية من الاداء .</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pitchFamily="2" charset="2"/>
              <a:buChar char=""/>
            </a:pPr>
            <a:r>
              <a:rPr lang="ar-DZ" sz="1800" b="1">
                <a:effectLst/>
                <a:latin typeface="Calibri" panose="020F0502020204030204" pitchFamily="34" charset="0"/>
                <a:ea typeface="Calibri" panose="020F0502020204030204" pitchFamily="34" charset="0"/>
                <a:cs typeface="Arial" panose="020B0604020202020204" pitchFamily="34" charset="0"/>
              </a:rPr>
              <a:t>الإدارة تحصل على على ماتريد بقدر عطاىها للعاملين .</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pitchFamily="2" charset="2"/>
              <a:buChar char=""/>
            </a:pPr>
            <a:r>
              <a:rPr lang="ar-DZ" sz="1800" b="1">
                <a:effectLst/>
                <a:latin typeface="Calibri" panose="020F0502020204030204" pitchFamily="34" charset="0"/>
                <a:ea typeface="Calibri" panose="020F0502020204030204" pitchFamily="34" charset="0"/>
                <a:cs typeface="Arial" panose="020B0604020202020204" pitchFamily="34" charset="0"/>
              </a:rPr>
              <a:t>عندما لا تعير اهتماما للأخرين , فإنهم سيتوقفون على العطاء للمنظمة .</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pitchFamily="2" charset="2"/>
              <a:buChar char=""/>
            </a:pPr>
            <a:r>
              <a:rPr lang="ar-DZ" sz="1800" b="1">
                <a:effectLst/>
                <a:latin typeface="Calibri" panose="020F0502020204030204" pitchFamily="34" charset="0"/>
                <a:ea typeface="Calibri" panose="020F0502020204030204" pitchFamily="34" charset="0"/>
                <a:cs typeface="Arial" panose="020B0604020202020204" pitchFamily="34" charset="0"/>
              </a:rPr>
              <a:t>يجب أن تعرف الإدارة كيف تتعامل مع العاملين حسب الظرف (تحفيز ,عقوبات ...).</a:t>
            </a:r>
            <a:endParaRPr lang="ar-DZ" sz="1400" b="1">
              <a:effectLst/>
              <a:latin typeface="Calibri" panose="020F0502020204030204" pitchFamily="34" charset="0"/>
              <a:ea typeface="Calibri" panose="020F0502020204030204" pitchFamily="34" charset="0"/>
              <a:cs typeface="Arial" panose="020B0604020202020204" pitchFamily="34" charset="0"/>
            </a:endParaRPr>
          </a:p>
        </p:txBody>
      </p:sp>
      <p:pic>
        <p:nvPicPr>
          <p:cNvPr id="2" name="Image 2">
            <a:extLst>
              <a:ext uri="{FF2B5EF4-FFF2-40B4-BE49-F238E27FC236}">
                <a16:creationId xmlns:a16="http://schemas.microsoft.com/office/drawing/2014/main" id="{18C7F9AE-00EF-8644-A29C-630A250B4BEF}"/>
              </a:ext>
            </a:extLst>
          </p:cNvPr>
          <p:cNvPicPr>
            <a:picLocks noChangeAspect="1"/>
          </p:cNvPicPr>
          <p:nvPr/>
        </p:nvPicPr>
        <p:blipFill>
          <a:blip r:embed="rId7"/>
          <a:stretch>
            <a:fillRect/>
          </a:stretch>
        </p:blipFill>
        <p:spPr>
          <a:xfrm>
            <a:off x="130705" y="767906"/>
            <a:ext cx="3177628" cy="1828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568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4DBE9C6-985F-7844-8BDC-7150C186C1F4}"/>
              </a:ext>
            </a:extLst>
          </p:cNvPr>
          <p:cNvSpPr txBox="1"/>
          <p:nvPr/>
        </p:nvSpPr>
        <p:spPr>
          <a:xfrm>
            <a:off x="5801180" y="225406"/>
            <a:ext cx="6105070" cy="383759"/>
          </a:xfrm>
          <a:prstGeom prst="rect">
            <a:avLst/>
          </a:prstGeom>
          <a:noFill/>
        </p:spPr>
        <p:txBody>
          <a:bodyPr wrap="square">
            <a:spAutoFit/>
          </a:bodyPr>
          <a:lstStyle/>
          <a:p>
            <a:pPr lvl="0" algn="r" rtl="1">
              <a:lnSpc>
                <a:spcPct val="115000"/>
              </a:lnSpc>
              <a:spcAft>
                <a:spcPts val="1000"/>
              </a:spcAft>
              <a:buClr>
                <a:srgbClr val="FF0000"/>
              </a:buClr>
            </a:pPr>
            <a:r>
              <a:rPr lang="ar-DZ" sz="1800" b="1" u="sng">
                <a:solidFill>
                  <a:srgbClr val="C00000"/>
                </a:solidFill>
                <a:effectLst/>
                <a:latin typeface="Calibri" panose="020F0502020204030204" pitchFamily="34" charset="0"/>
                <a:ea typeface="Calibri" panose="020F0502020204030204" pitchFamily="34" charset="0"/>
                <a:cs typeface="Arial" panose="020B0604020202020204" pitchFamily="34" charset="0"/>
              </a:rPr>
              <a:t>متطلبات تقنية الإدارة على المكشوف :</a:t>
            </a:r>
            <a:endParaRPr lang="ar-DZ" sz="14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Diagramme 5">
            <a:extLst>
              <a:ext uri="{FF2B5EF4-FFF2-40B4-BE49-F238E27FC236}">
                <a16:creationId xmlns:a16="http://schemas.microsoft.com/office/drawing/2014/main" id="{B420AABA-0F8B-004E-BEA1-27F1BDD0115B}"/>
              </a:ext>
            </a:extLst>
          </p:cNvPr>
          <p:cNvGraphicFramePr/>
          <p:nvPr>
            <p:extLst>
              <p:ext uri="{D42A27DB-BD31-4B8C-83A1-F6EECF244321}">
                <p14:modId xmlns:p14="http://schemas.microsoft.com/office/powerpoint/2010/main" val="1419814035"/>
              </p:ext>
            </p:extLst>
          </p:nvPr>
        </p:nvGraphicFramePr>
        <p:xfrm>
          <a:off x="7447926" y="850484"/>
          <a:ext cx="4082142" cy="5188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necteur droit avec flèche 7">
            <a:extLst>
              <a:ext uri="{FF2B5EF4-FFF2-40B4-BE49-F238E27FC236}">
                <a16:creationId xmlns:a16="http://schemas.microsoft.com/office/drawing/2014/main" id="{CD8632DD-C332-4241-BABA-3869C7845F89}"/>
              </a:ext>
            </a:extLst>
          </p:cNvPr>
          <p:cNvCxnSpPr>
            <a:cxnSpLocks/>
          </p:cNvCxnSpPr>
          <p:nvPr/>
        </p:nvCxnSpPr>
        <p:spPr>
          <a:xfrm>
            <a:off x="7104743" y="1250156"/>
            <a:ext cx="0" cy="3739129"/>
          </a:xfrm>
          <a:prstGeom prst="straightConnector1">
            <a:avLst/>
          </a:prstGeom>
        </p:spPr>
        <p:style>
          <a:lnRef idx="2">
            <a:schemeClr val="dk1"/>
          </a:lnRef>
          <a:fillRef idx="0">
            <a:schemeClr val="dk1"/>
          </a:fillRef>
          <a:effectRef idx="1">
            <a:schemeClr val="dk1"/>
          </a:effectRef>
          <a:fontRef idx="minor">
            <a:schemeClr val="tx1"/>
          </a:fontRef>
        </p:style>
      </p:cxnSp>
      <p:sp>
        <p:nvSpPr>
          <p:cNvPr id="15" name="ZoneTexte 14">
            <a:extLst>
              <a:ext uri="{FF2B5EF4-FFF2-40B4-BE49-F238E27FC236}">
                <a16:creationId xmlns:a16="http://schemas.microsoft.com/office/drawing/2014/main" id="{A7AC7488-BD80-2349-850E-7A23746BB6A6}"/>
              </a:ext>
            </a:extLst>
          </p:cNvPr>
          <p:cNvSpPr txBox="1"/>
          <p:nvPr/>
        </p:nvSpPr>
        <p:spPr>
          <a:xfrm>
            <a:off x="565830" y="941831"/>
            <a:ext cx="6105070" cy="4020139"/>
          </a:xfrm>
          <a:prstGeom prst="rect">
            <a:avLst/>
          </a:prstGeom>
          <a:noFill/>
        </p:spPr>
        <p:txBody>
          <a:bodyPr wrap="square">
            <a:spAutoFit/>
          </a:bodyPr>
          <a:lstStyle/>
          <a:p>
            <a:pPr lvl="0" algn="r" rtl="1">
              <a:lnSpc>
                <a:spcPct val="115000"/>
              </a:lnSpc>
              <a:spcAft>
                <a:spcPts val="1000"/>
              </a:spcAft>
              <a:buClr>
                <a:srgbClr val="FF0000"/>
              </a:buClr>
            </a:pPr>
            <a:r>
              <a:rPr lang="ar-DZ" sz="1800" b="1" u="sng">
                <a:solidFill>
                  <a:srgbClr val="C00000"/>
                </a:solidFill>
                <a:effectLst/>
                <a:latin typeface="Calibri" panose="020F0502020204030204" pitchFamily="34" charset="0"/>
                <a:ea typeface="Calibri" panose="020F0502020204030204" pitchFamily="34" charset="0"/>
                <a:cs typeface="Arial" panose="020B0604020202020204" pitchFamily="34" charset="0"/>
              </a:rPr>
              <a:t>تقنية الرادار :</a:t>
            </a:r>
            <a:endParaRPr lang="ar-DZ" sz="14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588645" algn="r" rtl="1">
              <a:lnSpc>
                <a:spcPct val="115000"/>
              </a:lnSpc>
              <a:spcAft>
                <a:spcPts val="1000"/>
              </a:spcAft>
            </a:pPr>
            <a:r>
              <a:rPr lang="ar-DZ" sz="1800">
                <a:solidFill>
                  <a:srgbClr val="000000"/>
                </a:solidFill>
                <a:effectLst/>
                <a:latin typeface="Calibri" panose="020F0502020204030204" pitchFamily="34" charset="0"/>
                <a:ea typeface="Calibri" panose="020F0502020204030204" pitchFamily="34" charset="0"/>
                <a:cs typeface="Arial" panose="020B0604020202020204" pitchFamily="34" charset="0"/>
              </a:rPr>
              <a:t>قدمت المنظمة الاوروبية لإدارة  الجودة تقنية لتقويم الأداء وإدارته وكلمة رادار تمثل اختصار للعناصر المكونة للتقنية وهي:</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Symbol" pitchFamily="2" charset="2"/>
              <a:buChar char=""/>
            </a:pPr>
            <a:r>
              <a:rPr lang="ar-DZ"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النتائج </a:t>
            </a:r>
            <a:r>
              <a:rPr lang="ar-DZ" sz="1800">
                <a:solidFill>
                  <a:srgbClr val="000000"/>
                </a:solidFill>
                <a:effectLst/>
                <a:latin typeface="Calibri" panose="020F0502020204030204" pitchFamily="34" charset="0"/>
                <a:ea typeface="Calibri" panose="020F0502020204030204" pitchFamily="34" charset="0"/>
                <a:cs typeface="Arial" panose="020B0604020202020204" pitchFamily="34" charset="0"/>
              </a:rPr>
              <a:t>تحديد النتائج التي تسعى  لها المنظمة.</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Symbol" pitchFamily="2" charset="2"/>
              <a:buChar char=""/>
            </a:pPr>
            <a:r>
              <a:rPr lang="ar-DZ"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المدخل </a:t>
            </a:r>
            <a:r>
              <a:rPr lang="ar-DZ" sz="1800">
                <a:solidFill>
                  <a:srgbClr val="000000"/>
                </a:solidFill>
                <a:effectLst/>
                <a:latin typeface="Calibri" panose="020F0502020204030204" pitchFamily="34" charset="0"/>
                <a:ea typeface="Calibri" panose="020F0502020204030204" pitchFamily="34" charset="0"/>
                <a:cs typeface="Arial" panose="020B0604020202020204" pitchFamily="34" charset="0"/>
              </a:rPr>
              <a:t>(المنهجية) تحديد المدخل الذي يوضح الإجراءات التشغيلية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Symbol" pitchFamily="2" charset="2"/>
              <a:buChar char=""/>
            </a:pPr>
            <a:r>
              <a:rPr lang="ar-DZ"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النشر  </a:t>
            </a:r>
            <a:r>
              <a:rPr lang="ar-DZ" sz="1800">
                <a:solidFill>
                  <a:srgbClr val="000000"/>
                </a:solidFill>
                <a:effectLst/>
                <a:latin typeface="Calibri" panose="020F0502020204030204" pitchFamily="34" charset="0"/>
                <a:ea typeface="Calibri" panose="020F0502020204030204" pitchFamily="34" charset="0"/>
                <a:cs typeface="Arial" panose="020B0604020202020204" pitchFamily="34" charset="0"/>
              </a:rPr>
              <a:t>(التطبيق) تنشر الأفكار  والمنهجيات بطريقة موثقة ومنظمة  بشكل مستمر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Symbol" pitchFamily="2" charset="2"/>
              <a:buChar char=""/>
            </a:pPr>
            <a:r>
              <a:rPr lang="ar-DZ"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التقييم </a:t>
            </a:r>
            <a:r>
              <a:rPr lang="ar-DZ" sz="1800">
                <a:solidFill>
                  <a:srgbClr val="000000"/>
                </a:solidFill>
                <a:effectLst/>
                <a:latin typeface="Calibri" panose="020F0502020204030204" pitchFamily="34" charset="0"/>
                <a:ea typeface="Calibri" panose="020F0502020204030204" pitchFamily="34" charset="0"/>
                <a:cs typeface="Arial" panose="020B0604020202020204" pitchFamily="34" charset="0"/>
              </a:rPr>
              <a:t>تقييم مدى فاعلية المنهجيات المتبعة وقياس تحقيق النتائج المرجوة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Symbol" pitchFamily="2" charset="2"/>
              <a:buChar char=""/>
            </a:pPr>
            <a:r>
              <a:rPr lang="ar-DZ"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المراجعة  </a:t>
            </a:r>
            <a:r>
              <a:rPr lang="ar-DZ" sz="1800">
                <a:solidFill>
                  <a:srgbClr val="000000"/>
                </a:solidFill>
                <a:effectLst/>
                <a:latin typeface="Calibri" panose="020F0502020204030204" pitchFamily="34" charset="0"/>
                <a:ea typeface="Calibri" panose="020F0502020204030204" pitchFamily="34" charset="0"/>
                <a:cs typeface="Arial" panose="020B0604020202020204" pitchFamily="34" charset="0"/>
              </a:rPr>
              <a:t>تقويم عمل المنهجيات والإجراءات وقدرتها على تحقيق الأهداف والنتائج المرسومة  .</a:t>
            </a:r>
            <a:endParaRPr lang="ar-DZ" sz="14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05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E52B34F4-B7F5-6A47-910E-8B087BC0CCD6}"/>
              </a:ext>
            </a:extLst>
          </p:cNvPr>
          <p:cNvPicPr>
            <a:picLocks noChangeAspect="1"/>
          </p:cNvPicPr>
          <p:nvPr/>
        </p:nvPicPr>
        <p:blipFill>
          <a:blip r:embed="rId2"/>
          <a:stretch>
            <a:fillRect/>
          </a:stretch>
        </p:blipFill>
        <p:spPr>
          <a:xfrm>
            <a:off x="2483555" y="719666"/>
            <a:ext cx="7224890" cy="5418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7411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4C9E0-D6BE-934F-9119-D0A5D9AE10C0}"/>
              </a:ext>
            </a:extLst>
          </p:cNvPr>
          <p:cNvSpPr>
            <a:spLocks noGrp="1"/>
          </p:cNvSpPr>
          <p:nvPr>
            <p:ph type="title"/>
          </p:nvPr>
        </p:nvSpPr>
        <p:spPr/>
        <p:txBody>
          <a:bodyPr anchor="ctr"/>
          <a:lstStyle/>
          <a:p>
            <a:pPr algn="ctr" rtl="1"/>
            <a:r>
              <a:rPr lang="ar-SA" sz="2800" b="1">
                <a:solidFill>
                  <a:srgbClr val="C00000"/>
                </a:solidFill>
                <a:effectLst/>
                <a:latin typeface="Calibri" panose="020F0502020204030204" pitchFamily="34" charset="0"/>
                <a:ea typeface="Times New Roman" panose="02020603050405020304" pitchFamily="18" charset="0"/>
                <a:cs typeface="Arial" panose="020B0604020202020204" pitchFamily="34" charset="0"/>
              </a:rPr>
              <a:t>تحدیات إدارة أداء الموظفين الدولیين .</a:t>
            </a:r>
            <a:endParaRPr lang="ar-SA" sz="180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ZoneTexte 3">
            <a:extLst>
              <a:ext uri="{FF2B5EF4-FFF2-40B4-BE49-F238E27FC236}">
                <a16:creationId xmlns:a16="http://schemas.microsoft.com/office/drawing/2014/main" id="{FBE9375B-3AB6-AC45-9B49-B05C4C1C1FC9}"/>
              </a:ext>
            </a:extLst>
          </p:cNvPr>
          <p:cNvSpPr txBox="1"/>
          <p:nvPr/>
        </p:nvSpPr>
        <p:spPr>
          <a:xfrm>
            <a:off x="5678715" y="2160919"/>
            <a:ext cx="6105070" cy="306109"/>
          </a:xfrm>
          <a:prstGeom prst="rect">
            <a:avLst/>
          </a:prstGeom>
          <a:noFill/>
        </p:spPr>
        <p:txBody>
          <a:bodyPr wrap="square">
            <a:spAutoFit/>
          </a:bodyPr>
          <a:lstStyle/>
          <a:p>
            <a:pPr marL="342900" indent="-342900" algn="r" rtl="1">
              <a:lnSpc>
                <a:spcPct val="107000"/>
              </a:lnSpc>
              <a:spcAft>
                <a:spcPts val="800"/>
              </a:spcAft>
              <a:buFont typeface="Arial" panose="020B0604020202020204" pitchFamily="34" charset="0"/>
              <a:buChar char="•"/>
            </a:pPr>
            <a:r>
              <a:rPr lang="ar-SA" sz="1400" b="1">
                <a:effectLst/>
                <a:latin typeface="Calibri" panose="020F0502020204030204" pitchFamily="34" charset="0"/>
                <a:ea typeface="Times New Roman" panose="02020603050405020304" pitchFamily="18" charset="0"/>
                <a:cs typeface="Arial" panose="020B0604020202020204" pitchFamily="34" charset="0"/>
              </a:rPr>
              <a:t>الارتباط  بإستراتيجية  الشركة متعددة الجنسیات.</a:t>
            </a:r>
          </a:p>
        </p:txBody>
      </p:sp>
      <p:sp>
        <p:nvSpPr>
          <p:cNvPr id="8" name="ZoneTexte 7">
            <a:extLst>
              <a:ext uri="{FF2B5EF4-FFF2-40B4-BE49-F238E27FC236}">
                <a16:creationId xmlns:a16="http://schemas.microsoft.com/office/drawing/2014/main" id="{A1E6561B-B679-1C44-9AF5-EECA1DD5892F}"/>
              </a:ext>
            </a:extLst>
          </p:cNvPr>
          <p:cNvSpPr txBox="1"/>
          <p:nvPr/>
        </p:nvSpPr>
        <p:spPr>
          <a:xfrm>
            <a:off x="6090146" y="2708989"/>
            <a:ext cx="5693639" cy="307777"/>
          </a:xfrm>
          <a:prstGeom prst="rect">
            <a:avLst/>
          </a:prstGeom>
          <a:noFill/>
        </p:spPr>
        <p:txBody>
          <a:bodyPr wrap="square">
            <a:spAutoFit/>
          </a:bodyPr>
          <a:lstStyle/>
          <a:p>
            <a:pPr marL="285750" indent="-285750" algn="r" rtl="1">
              <a:buFont typeface="Arial" panose="020B0604020202020204" pitchFamily="34" charset="0"/>
              <a:buChar char="•"/>
            </a:pPr>
            <a:r>
              <a:rPr lang="ar-SA" sz="1400" b="1">
                <a:effectLst/>
                <a:latin typeface="Calibri" panose="020F0502020204030204" pitchFamily="34" charset="0"/>
                <a:ea typeface="Times New Roman" panose="02020603050405020304" pitchFamily="18" charset="0"/>
                <a:cs typeface="Arial" panose="020B0604020202020204" pitchFamily="34" charset="0"/>
              </a:rPr>
              <a:t>تقدیم تغذیة عكسیة اتجاه تحقیق الغایات.</a:t>
            </a:r>
            <a:endParaRPr lang="" sz="1400" b="1"/>
          </a:p>
        </p:txBody>
      </p:sp>
      <p:sp>
        <p:nvSpPr>
          <p:cNvPr id="10" name="ZoneTexte 9">
            <a:extLst>
              <a:ext uri="{FF2B5EF4-FFF2-40B4-BE49-F238E27FC236}">
                <a16:creationId xmlns:a16="http://schemas.microsoft.com/office/drawing/2014/main" id="{2C30F50D-AB95-CF4C-BC56-83404F716070}"/>
              </a:ext>
            </a:extLst>
          </p:cNvPr>
          <p:cNvSpPr txBox="1"/>
          <p:nvPr/>
        </p:nvSpPr>
        <p:spPr>
          <a:xfrm>
            <a:off x="6160450" y="3037268"/>
            <a:ext cx="5623335" cy="367152"/>
          </a:xfrm>
          <a:prstGeom prst="rect">
            <a:avLst/>
          </a:prstGeom>
          <a:noFill/>
        </p:spPr>
        <p:txBody>
          <a:bodyPr wrap="square">
            <a:spAutoFit/>
          </a:bodyPr>
          <a:lstStyle/>
          <a:p>
            <a:pPr marL="285750" indent="-285750" algn="r" rtl="1">
              <a:lnSpc>
                <a:spcPct val="107000"/>
              </a:lnSpc>
              <a:spcAft>
                <a:spcPts val="800"/>
              </a:spcAft>
              <a:buFont typeface="Arial" panose="020B0604020202020204" pitchFamily="34" charset="0"/>
              <a:buChar char="•"/>
            </a:pPr>
            <a:r>
              <a:rPr lang="ar-SA" sz="1400" b="1">
                <a:effectLst/>
                <a:latin typeface="Calibri" panose="020F0502020204030204" pitchFamily="34" charset="0"/>
                <a:ea typeface="Times New Roman" panose="02020603050405020304" pitchFamily="18" charset="0"/>
                <a:cs typeface="Arial" panose="020B0604020202020204" pitchFamily="34" charset="0"/>
              </a:rPr>
              <a:t>توفير فرص تحسین الأداء من خلال التغذیة العكسیة والتدریب والتطویر</a:t>
            </a:r>
            <a:r>
              <a:rPr lang="ar-SA" b="1">
                <a:latin typeface="Calibri" panose="020F0502020204030204" pitchFamily="34" charset="0"/>
                <a:ea typeface="Times New Roman" panose="02020603050405020304" pitchFamily="18" charset="0"/>
                <a:cs typeface="Arial" panose="020B0604020202020204" pitchFamily="34" charset="0"/>
              </a:rPr>
              <a:t>.</a:t>
            </a:r>
            <a:endParaRPr lang="ar-SA" sz="16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2" name="ZoneTexte 11">
            <a:extLst>
              <a:ext uri="{FF2B5EF4-FFF2-40B4-BE49-F238E27FC236}">
                <a16:creationId xmlns:a16="http://schemas.microsoft.com/office/drawing/2014/main" id="{C911C4A5-FE75-6441-9D5A-0F52A6DF75F2}"/>
              </a:ext>
            </a:extLst>
          </p:cNvPr>
          <p:cNvSpPr txBox="1"/>
          <p:nvPr/>
        </p:nvSpPr>
        <p:spPr>
          <a:xfrm>
            <a:off x="6213928" y="3424922"/>
            <a:ext cx="5542642" cy="307777"/>
          </a:xfrm>
          <a:prstGeom prst="rect">
            <a:avLst/>
          </a:prstGeom>
          <a:noFill/>
        </p:spPr>
        <p:txBody>
          <a:bodyPr wrap="square">
            <a:spAutoFit/>
          </a:bodyPr>
          <a:lstStyle/>
          <a:p>
            <a:pPr marL="285750" indent="-285750" algn="r" rtl="1">
              <a:buFont typeface="Arial" panose="020B0604020202020204" pitchFamily="34" charset="0"/>
              <a:buChar char="•"/>
            </a:pPr>
            <a:r>
              <a:rPr lang="ar-SA" sz="1400" b="1">
                <a:effectLst/>
                <a:latin typeface="Calibri" panose="020F0502020204030204" pitchFamily="34" charset="0"/>
                <a:ea typeface="Times New Roman" panose="02020603050405020304" pitchFamily="18" charset="0"/>
                <a:cs typeface="Arial" panose="020B0604020202020204" pitchFamily="34" charset="0"/>
              </a:rPr>
              <a:t>الربط بین النتائج والمكافآت.</a:t>
            </a:r>
            <a:endParaRPr lang="" sz="1400" b="1"/>
          </a:p>
        </p:txBody>
      </p:sp>
      <p:sp>
        <p:nvSpPr>
          <p:cNvPr id="13" name="ZoneTexte 12">
            <a:extLst>
              <a:ext uri="{FF2B5EF4-FFF2-40B4-BE49-F238E27FC236}">
                <a16:creationId xmlns:a16="http://schemas.microsoft.com/office/drawing/2014/main" id="{B3940CE6-227E-BF45-A97D-4BE80BB41BB6}"/>
              </a:ext>
            </a:extLst>
          </p:cNvPr>
          <p:cNvSpPr txBox="1"/>
          <p:nvPr/>
        </p:nvSpPr>
        <p:spPr>
          <a:xfrm>
            <a:off x="1397000" y="2077582"/>
            <a:ext cx="4699000" cy="2620369"/>
          </a:xfrm>
          <a:prstGeom prst="rect">
            <a:avLst/>
          </a:prstGeom>
          <a:noFill/>
        </p:spPr>
        <p:txBody>
          <a:bodyPr wrap="square" rtlCol="0">
            <a:spAutoFit/>
          </a:bodyPr>
          <a:lstStyle/>
          <a:p>
            <a:pPr algn="l"/>
            <a:endParaRPr lang=""/>
          </a:p>
        </p:txBody>
      </p:sp>
      <p:sp>
        <p:nvSpPr>
          <p:cNvPr id="17" name="ZoneTexte 16">
            <a:extLst>
              <a:ext uri="{FF2B5EF4-FFF2-40B4-BE49-F238E27FC236}">
                <a16:creationId xmlns:a16="http://schemas.microsoft.com/office/drawing/2014/main" id="{ED30F445-9460-714A-A7FF-5E7FAB5AD203}"/>
              </a:ext>
            </a:extLst>
          </p:cNvPr>
          <p:cNvSpPr txBox="1"/>
          <p:nvPr/>
        </p:nvSpPr>
        <p:spPr>
          <a:xfrm>
            <a:off x="7221807" y="2434954"/>
            <a:ext cx="4561978" cy="307777"/>
          </a:xfrm>
          <a:prstGeom prst="rect">
            <a:avLst/>
          </a:prstGeom>
          <a:noFill/>
        </p:spPr>
        <p:txBody>
          <a:bodyPr wrap="square">
            <a:spAutoFit/>
          </a:bodyPr>
          <a:lstStyle/>
          <a:p>
            <a:pPr marL="285750" indent="-285750" algn="r" rtl="1">
              <a:buFont typeface="Arial" panose="020B0604020202020204" pitchFamily="34" charset="0"/>
              <a:buChar char="•"/>
            </a:pPr>
            <a:r>
              <a:rPr lang="ar-SA" sz="1400" b="1">
                <a:effectLst/>
                <a:latin typeface="Calibri" panose="020F0502020204030204" pitchFamily="34" charset="0"/>
                <a:ea typeface="Times New Roman" panose="02020603050405020304" pitchFamily="18" charset="0"/>
                <a:cs typeface="Arial" panose="020B0604020202020204" pitchFamily="34" charset="0"/>
              </a:rPr>
              <a:t>تخصيص غایات الأداء الفردي</a:t>
            </a:r>
            <a:endParaRPr lang="" sz="1400" b="1"/>
          </a:p>
        </p:txBody>
      </p:sp>
      <p:pic>
        <p:nvPicPr>
          <p:cNvPr id="18" name="Image 18">
            <a:extLst>
              <a:ext uri="{FF2B5EF4-FFF2-40B4-BE49-F238E27FC236}">
                <a16:creationId xmlns:a16="http://schemas.microsoft.com/office/drawing/2014/main" id="{0F00C7D6-8387-AB4C-8B01-F5B0097FD2EE}"/>
              </a:ext>
            </a:extLst>
          </p:cNvPr>
          <p:cNvPicPr>
            <a:picLocks noChangeAspect="1"/>
          </p:cNvPicPr>
          <p:nvPr/>
        </p:nvPicPr>
        <p:blipFill>
          <a:blip r:embed="rId2"/>
          <a:stretch>
            <a:fillRect/>
          </a:stretch>
        </p:blipFill>
        <p:spPr>
          <a:xfrm>
            <a:off x="402361" y="2424222"/>
            <a:ext cx="4838951" cy="35051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1" name="ZoneTexte 20">
            <a:extLst>
              <a:ext uri="{FF2B5EF4-FFF2-40B4-BE49-F238E27FC236}">
                <a16:creationId xmlns:a16="http://schemas.microsoft.com/office/drawing/2014/main" id="{41E12634-6544-1445-A223-294F3065B459}"/>
              </a:ext>
            </a:extLst>
          </p:cNvPr>
          <p:cNvSpPr txBox="1"/>
          <p:nvPr/>
        </p:nvSpPr>
        <p:spPr>
          <a:xfrm>
            <a:off x="3011714" y="3253405"/>
            <a:ext cx="6132286" cy="369332"/>
          </a:xfrm>
          <a:prstGeom prst="rect">
            <a:avLst/>
          </a:prstGeom>
          <a:noFill/>
        </p:spPr>
        <p:txBody>
          <a:bodyPr wrap="square">
            <a:spAutoFit/>
          </a:bodyPr>
          <a:lstStyle/>
          <a:p>
            <a:pPr marL="0" algn="l" rtl="0" eaLnBrk="1" fontAlgn="t" latinLnBrk="0" hangingPunct="1">
              <a:spcBef>
                <a:spcPts val="0"/>
              </a:spcBef>
              <a:spcAft>
                <a:spcPts val="0"/>
              </a:spcAft>
            </a:pPr>
            <a:endParaRPr lang="" sz="1800" b="0" i="0" u="none" strike="noStrike">
              <a:effectLst/>
              <a:latin typeface="Arial" panose="020B0604020202020204" pitchFamily="34" charset="0"/>
            </a:endParaRPr>
          </a:p>
        </p:txBody>
      </p:sp>
      <p:sp>
        <p:nvSpPr>
          <p:cNvPr id="23" name="ZoneTexte 22">
            <a:extLst>
              <a:ext uri="{FF2B5EF4-FFF2-40B4-BE49-F238E27FC236}">
                <a16:creationId xmlns:a16="http://schemas.microsoft.com/office/drawing/2014/main" id="{FCFED33E-C5A3-D445-AB8E-FB1307E19326}"/>
              </a:ext>
            </a:extLst>
          </p:cNvPr>
          <p:cNvSpPr txBox="1"/>
          <p:nvPr/>
        </p:nvSpPr>
        <p:spPr>
          <a:xfrm>
            <a:off x="3011714" y="2037834"/>
            <a:ext cx="6132286" cy="369332"/>
          </a:xfrm>
          <a:prstGeom prst="rect">
            <a:avLst/>
          </a:prstGeom>
          <a:noFill/>
        </p:spPr>
        <p:txBody>
          <a:bodyPr wrap="square">
            <a:spAutoFit/>
          </a:bodyPr>
          <a:lstStyle/>
          <a:p>
            <a:pPr marL="0" algn="l" rtl="0" eaLnBrk="1" fontAlgn="t" latinLnBrk="0" hangingPunct="1">
              <a:spcBef>
                <a:spcPts val="0"/>
              </a:spcBef>
              <a:spcAft>
                <a:spcPts val="0"/>
              </a:spcAft>
            </a:pPr>
            <a:endParaRPr lang="" sz="1800" b="0" i="0" u="none" strike="noStrike">
              <a:effectLst/>
              <a:latin typeface="Arial" panose="020B0604020202020204" pitchFamily="34" charset="0"/>
            </a:endParaRPr>
          </a:p>
        </p:txBody>
      </p:sp>
      <p:sp>
        <p:nvSpPr>
          <p:cNvPr id="25" name="ZoneTexte 24">
            <a:extLst>
              <a:ext uri="{FF2B5EF4-FFF2-40B4-BE49-F238E27FC236}">
                <a16:creationId xmlns:a16="http://schemas.microsoft.com/office/drawing/2014/main" id="{10D42717-8985-FA41-A5F7-64A3FA9D3CF3}"/>
              </a:ext>
            </a:extLst>
          </p:cNvPr>
          <p:cNvSpPr txBox="1"/>
          <p:nvPr/>
        </p:nvSpPr>
        <p:spPr>
          <a:xfrm>
            <a:off x="3011714" y="1974334"/>
            <a:ext cx="6132286" cy="369332"/>
          </a:xfrm>
          <a:prstGeom prst="rect">
            <a:avLst/>
          </a:prstGeom>
          <a:noFill/>
        </p:spPr>
        <p:txBody>
          <a:bodyPr wrap="square">
            <a:spAutoFit/>
          </a:bodyPr>
          <a:lstStyle/>
          <a:p>
            <a:pPr marL="0" algn="l" rtl="0" eaLnBrk="1" fontAlgn="t" latinLnBrk="0" hangingPunct="1">
              <a:spcBef>
                <a:spcPts val="0"/>
              </a:spcBef>
              <a:spcAft>
                <a:spcPts val="0"/>
              </a:spcAft>
            </a:pPr>
            <a:endParaRPr lang="" sz="1800" b="0" i="0" u="none" strike="noStrike">
              <a:effectLst/>
              <a:latin typeface="Arial" panose="020B0604020202020204" pitchFamily="34" charset="0"/>
            </a:endParaRPr>
          </a:p>
        </p:txBody>
      </p:sp>
      <p:pic>
        <p:nvPicPr>
          <p:cNvPr id="26" name="Image 26">
            <a:extLst>
              <a:ext uri="{FF2B5EF4-FFF2-40B4-BE49-F238E27FC236}">
                <a16:creationId xmlns:a16="http://schemas.microsoft.com/office/drawing/2014/main" id="{4FCA510B-68D0-A941-89CD-B2DA28D0C788}"/>
              </a:ext>
            </a:extLst>
          </p:cNvPr>
          <p:cNvPicPr>
            <a:picLocks noChangeAspect="1"/>
          </p:cNvPicPr>
          <p:nvPr/>
        </p:nvPicPr>
        <p:blipFill>
          <a:blip r:embed="rId3"/>
          <a:stretch>
            <a:fillRect/>
          </a:stretch>
        </p:blipFill>
        <p:spPr>
          <a:xfrm>
            <a:off x="5934800" y="3933775"/>
            <a:ext cx="4173807" cy="1960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21051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BFD69-978B-064B-AF0F-AE6B036A957A}"/>
              </a:ext>
            </a:extLst>
          </p:cNvPr>
          <p:cNvSpPr>
            <a:spLocks noGrp="1"/>
          </p:cNvSpPr>
          <p:nvPr>
            <p:ph type="title"/>
          </p:nvPr>
        </p:nvSpPr>
        <p:spPr/>
        <p:txBody>
          <a:bodyPr anchor="ctr"/>
          <a:lstStyle/>
          <a:p>
            <a:pPr algn="ctr" rtl="1"/>
            <a:r>
              <a:rPr lang="ar-SA">
                <a:solidFill>
                  <a:srgbClr val="C00000"/>
                </a:solidFill>
              </a:rPr>
              <a:t>الخاتمة  .</a:t>
            </a:r>
            <a:endParaRPr lang="">
              <a:solidFill>
                <a:srgbClr val="C00000"/>
              </a:solidFill>
            </a:endParaRPr>
          </a:p>
        </p:txBody>
      </p:sp>
      <p:pic>
        <p:nvPicPr>
          <p:cNvPr id="3" name="Image 3">
            <a:extLst>
              <a:ext uri="{FF2B5EF4-FFF2-40B4-BE49-F238E27FC236}">
                <a16:creationId xmlns:a16="http://schemas.microsoft.com/office/drawing/2014/main" id="{C163762C-4071-2643-A269-0F79F12E066A}"/>
              </a:ext>
            </a:extLst>
          </p:cNvPr>
          <p:cNvPicPr>
            <a:picLocks noChangeAspect="1"/>
          </p:cNvPicPr>
          <p:nvPr/>
        </p:nvPicPr>
        <p:blipFill>
          <a:blip r:embed="rId2"/>
          <a:stretch>
            <a:fillRect/>
          </a:stretch>
        </p:blipFill>
        <p:spPr>
          <a:xfrm>
            <a:off x="3989783" y="3491242"/>
            <a:ext cx="5149428" cy="2244505"/>
          </a:xfrm>
          <a:prstGeom prst="ellipse">
            <a:avLst/>
          </a:prstGeom>
          <a:ln>
            <a:noFill/>
          </a:ln>
          <a:effectLst>
            <a:reflection blurRad="6350" stA="52000" endA="300" endPos="35000" dir="5400000" sy="-100000" algn="bl" rotWithShape="0"/>
            <a:softEdge rad="112500"/>
          </a:effectLst>
        </p:spPr>
      </p:pic>
      <p:sp>
        <p:nvSpPr>
          <p:cNvPr id="5" name="ZoneTexte 4">
            <a:extLst>
              <a:ext uri="{FF2B5EF4-FFF2-40B4-BE49-F238E27FC236}">
                <a16:creationId xmlns:a16="http://schemas.microsoft.com/office/drawing/2014/main" id="{A098D1B5-A5B7-0A4B-B9C9-F606CD33F465}"/>
              </a:ext>
            </a:extLst>
          </p:cNvPr>
          <p:cNvSpPr txBox="1"/>
          <p:nvPr/>
        </p:nvSpPr>
        <p:spPr>
          <a:xfrm>
            <a:off x="2074141" y="2406026"/>
            <a:ext cx="8980713" cy="1655197"/>
          </a:xfrm>
          <a:prstGeom prst="rect">
            <a:avLst/>
          </a:prstGeom>
          <a:noFill/>
        </p:spPr>
        <p:txBody>
          <a:bodyPr wrap="square">
            <a:spAutoFit/>
          </a:bodyPr>
          <a:lstStyle/>
          <a:p>
            <a:pPr algn="ctr" rtl="1">
              <a:lnSpc>
                <a:spcPct val="107000"/>
              </a:lnSpc>
              <a:spcAft>
                <a:spcPts val="800"/>
              </a:spcAft>
            </a:pPr>
            <a:r>
              <a:rPr lang="ar-SA" sz="1800" b="1">
                <a:effectLst/>
                <a:latin typeface="Calibri" panose="020F0502020204030204" pitchFamily="34" charset="0"/>
                <a:ea typeface="Times New Roman" panose="02020603050405020304" pitchFamily="18" charset="0"/>
                <a:cs typeface="Arial" panose="020B0604020202020204" pitchFamily="34" charset="0"/>
              </a:rPr>
              <a:t>تمر عملیة إدارة الأداء بعدة مراحل بداء من التوافق مع الاستراتيجية التنظیمیة، وتواجه كل مرحلة مجموعة تحدیات مرتبطة بالموظف الدولي أو بالفرع أو بالمقر الرئیسي للشركة، و أحيانا  بالقائم عن عملیة تقييم الأداء والبیانات التي سیعتمد علیها وهي ذات التحدیات التي تواجه عملیتي إعداد المعاییر وتقییم الأداء. وما ازد من تحدیات إدارة الأداء هو ظهور ما یعرف بالموظفین الإفتراضيين .</a:t>
            </a:r>
            <a:endParaRPr lang="ar-SA" sz="1100" b="1">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ar-SA" sz="1800" b="1">
                <a:effectLst/>
                <a:latin typeface="Calibri" panose="020F0502020204030204" pitchFamily="34" charset="0"/>
                <a:ea typeface="Times New Roman" panose="02020603050405020304" pitchFamily="18" charset="0"/>
                <a:cs typeface="Arial" panose="020B0604020202020204" pitchFamily="34" charset="0"/>
              </a:rPr>
              <a:t> </a:t>
            </a:r>
            <a:endParaRPr lang="ar-SA" sz="1100" b="1">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4976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DEC0A8F0-6BB8-7A4B-8397-ABB6A4CAEF4B}"/>
              </a:ext>
            </a:extLst>
          </p:cNvPr>
          <p:cNvPicPr>
            <a:picLocks noChangeAspect="1"/>
          </p:cNvPicPr>
          <p:nvPr/>
        </p:nvPicPr>
        <p:blipFill>
          <a:blip r:embed="rId2"/>
          <a:stretch>
            <a:fillRect/>
          </a:stretch>
        </p:blipFill>
        <p:spPr>
          <a:xfrm>
            <a:off x="5013649" y="2504751"/>
            <a:ext cx="5660572" cy="3391929"/>
          </a:xfrm>
          <a:prstGeom prst="roundRect">
            <a:avLst>
              <a:gd name="adj" fmla="val 3057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Image 4">
            <a:extLst>
              <a:ext uri="{FF2B5EF4-FFF2-40B4-BE49-F238E27FC236}">
                <a16:creationId xmlns:a16="http://schemas.microsoft.com/office/drawing/2014/main" id="{60916173-E83B-8247-805D-A57CB8BFACDC}"/>
              </a:ext>
            </a:extLst>
          </p:cNvPr>
          <p:cNvPicPr>
            <a:picLocks noChangeAspect="1"/>
          </p:cNvPicPr>
          <p:nvPr/>
        </p:nvPicPr>
        <p:blipFill>
          <a:blip r:embed="rId3"/>
          <a:stretch>
            <a:fillRect/>
          </a:stretch>
        </p:blipFill>
        <p:spPr>
          <a:xfrm>
            <a:off x="205272" y="511420"/>
            <a:ext cx="5067675" cy="30535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Bulle narrative : ronde 5">
            <a:extLst>
              <a:ext uri="{FF2B5EF4-FFF2-40B4-BE49-F238E27FC236}">
                <a16:creationId xmlns:a16="http://schemas.microsoft.com/office/drawing/2014/main" id="{7E4814CD-DC56-B44F-A777-5A26EFB6387C}"/>
              </a:ext>
            </a:extLst>
          </p:cNvPr>
          <p:cNvSpPr/>
          <p:nvPr/>
        </p:nvSpPr>
        <p:spPr>
          <a:xfrm>
            <a:off x="205272" y="3986992"/>
            <a:ext cx="4578221" cy="1487715"/>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a:solidFill>
                  <a:schemeClr val="tx1"/>
                </a:solidFill>
              </a:rPr>
              <a:t>إدارة  أداء موظفين دوليين .</a:t>
            </a:r>
            <a:endParaRPr lang="" sz="3200" b="1">
              <a:solidFill>
                <a:schemeClr val="tx1"/>
              </a:solidFill>
            </a:endParaRPr>
          </a:p>
        </p:txBody>
      </p:sp>
      <p:sp>
        <p:nvSpPr>
          <p:cNvPr id="2" name="ZoneTexte 1">
            <a:extLst>
              <a:ext uri="{FF2B5EF4-FFF2-40B4-BE49-F238E27FC236}">
                <a16:creationId xmlns:a16="http://schemas.microsoft.com/office/drawing/2014/main" id="{64DDDCFB-BECB-EF4D-A626-2CC8B294D60B}"/>
              </a:ext>
            </a:extLst>
          </p:cNvPr>
          <p:cNvSpPr txBox="1"/>
          <p:nvPr/>
        </p:nvSpPr>
        <p:spPr>
          <a:xfrm>
            <a:off x="5716814" y="923310"/>
            <a:ext cx="5205186" cy="584775"/>
          </a:xfrm>
          <a:prstGeom prst="rect">
            <a:avLst/>
          </a:prstGeom>
          <a:noFill/>
        </p:spPr>
        <p:txBody>
          <a:bodyPr wrap="square" rtlCol="0">
            <a:spAutoFit/>
          </a:bodyPr>
          <a:lstStyle/>
          <a:p>
            <a:pPr algn="r" rtl="1"/>
            <a:r>
              <a:rPr lang="ar-SA" sz="3200" b="1" i="1"/>
              <a:t>بسم الله الرحمان الرحيم .</a:t>
            </a:r>
            <a:endParaRPr lang="" sz="3200" b="1" i="1"/>
          </a:p>
        </p:txBody>
      </p:sp>
    </p:spTree>
    <p:extLst>
      <p:ext uri="{BB962C8B-B14F-4D97-AF65-F5344CB8AC3E}">
        <p14:creationId xmlns:p14="http://schemas.microsoft.com/office/powerpoint/2010/main" val="254094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AE1513-94F4-2647-9F80-F5723E1EA313}"/>
              </a:ext>
            </a:extLst>
          </p:cNvPr>
          <p:cNvSpPr txBox="1"/>
          <p:nvPr/>
        </p:nvSpPr>
        <p:spPr>
          <a:xfrm>
            <a:off x="6880677" y="673740"/>
            <a:ext cx="4862286" cy="3693319"/>
          </a:xfrm>
          <a:prstGeom prst="rect">
            <a:avLst/>
          </a:prstGeom>
          <a:noFill/>
        </p:spPr>
        <p:txBody>
          <a:bodyPr wrap="square" rtlCol="0" anchor="b">
            <a:spAutoFit/>
          </a:bodyPr>
          <a:lstStyle/>
          <a:p>
            <a:pPr algn="justLow" rtl="1"/>
            <a:r>
              <a:rPr lang="ar-SA" b="1" u="sng"/>
              <a:t>المقدمة. </a:t>
            </a:r>
          </a:p>
          <a:p>
            <a:pPr algn="justLow" rtl="1"/>
            <a:r>
              <a:rPr lang="ar-AE" b="1" u="sng"/>
              <a:t>مبحث </a:t>
            </a:r>
            <a:r>
              <a:rPr lang="ar-SA" b="1" u="sng"/>
              <a:t>01</a:t>
            </a:r>
            <a:r>
              <a:rPr lang="ar-AE" b="1" u="sng"/>
              <a:t>: </a:t>
            </a:r>
            <a:r>
              <a:rPr lang="ar-SA" b="1" u="sng"/>
              <a:t> </a:t>
            </a:r>
            <a:r>
              <a:rPr lang="ar-AE" b="1"/>
              <a:t>ماهية  ادارة  اداء  موظفين  .</a:t>
            </a:r>
            <a:endParaRPr lang="ar-SA" b="1"/>
          </a:p>
          <a:p>
            <a:pPr algn="justLow" rtl="1"/>
            <a:r>
              <a:rPr lang="ar-AE" b="1" u="sng"/>
              <a:t>المطلب </a:t>
            </a:r>
            <a:r>
              <a:rPr lang="ar-SA" b="1" u="sng"/>
              <a:t>01</a:t>
            </a:r>
            <a:r>
              <a:rPr lang="ar-AE" b="1" u="sng"/>
              <a:t>:</a:t>
            </a:r>
            <a:r>
              <a:rPr lang="ar-SA" b="1" u="sng"/>
              <a:t> </a:t>
            </a:r>
            <a:r>
              <a:rPr lang="ar-AE" b="1" u="sng"/>
              <a:t> </a:t>
            </a:r>
            <a:r>
              <a:rPr lang="ar-AE" b="1"/>
              <a:t>مفهوم ادارة  اداء  موظفين  محليين  .</a:t>
            </a:r>
            <a:endParaRPr lang="ar-SA" b="1"/>
          </a:p>
          <a:p>
            <a:pPr algn="justLow" rtl="1"/>
            <a:r>
              <a:rPr lang="ar-AE" b="1" u="sng"/>
              <a:t>مطلب </a:t>
            </a:r>
            <a:r>
              <a:rPr lang="ar-SA" b="1" u="sng"/>
              <a:t>02</a:t>
            </a:r>
            <a:r>
              <a:rPr lang="ar-AE" b="1" u="sng"/>
              <a:t>:</a:t>
            </a:r>
            <a:r>
              <a:rPr lang="ar-AE" b="1"/>
              <a:t> </a:t>
            </a:r>
            <a:r>
              <a:rPr lang="ar-SA" b="1"/>
              <a:t> </a:t>
            </a:r>
            <a:r>
              <a:rPr lang="ar-AE" b="1"/>
              <a:t>مفهوم ادارة  اداء  موظفين دوليين .</a:t>
            </a:r>
            <a:endParaRPr lang="ar-SA" b="1"/>
          </a:p>
          <a:p>
            <a:pPr algn="justLow" rtl="1"/>
            <a:r>
              <a:rPr lang="ar-AE" b="1" u="sng"/>
              <a:t>مطلب </a:t>
            </a:r>
            <a:r>
              <a:rPr lang="ar-SA" b="1" u="sng"/>
              <a:t>03</a:t>
            </a:r>
            <a:r>
              <a:rPr lang="ar-AE" b="1" u="sng"/>
              <a:t>:</a:t>
            </a:r>
            <a:r>
              <a:rPr lang="ar-AE" b="1"/>
              <a:t> </a:t>
            </a:r>
            <a:r>
              <a:rPr lang="ar-SA" b="1"/>
              <a:t> </a:t>
            </a:r>
            <a:r>
              <a:rPr lang="ar-AE" b="1"/>
              <a:t>أهمية ادارة  اداء  موظفين  دوليين .</a:t>
            </a:r>
            <a:endParaRPr lang="ar-SA" b="1"/>
          </a:p>
          <a:p>
            <a:pPr algn="justLow" rtl="1"/>
            <a:r>
              <a:rPr lang="ar-SA" b="1" u="sng"/>
              <a:t>مطلب 04:  </a:t>
            </a:r>
            <a:r>
              <a:rPr lang="ar-SA" b="1"/>
              <a:t>معايير إدارة  أداء  موظفين  دوليين .</a:t>
            </a:r>
            <a:endParaRPr lang="ar-SA" b="1" u="sng"/>
          </a:p>
          <a:p>
            <a:pPr algn="justLow" rtl="1"/>
            <a:r>
              <a:rPr lang="ar-AE" b="1" u="sng"/>
              <a:t>مبحث </a:t>
            </a:r>
            <a:r>
              <a:rPr lang="ar-SA" b="1" u="sng"/>
              <a:t>02</a:t>
            </a:r>
            <a:r>
              <a:rPr lang="ar-AE" b="1" u="sng"/>
              <a:t>: </a:t>
            </a:r>
            <a:r>
              <a:rPr lang="ar-SA" b="1" u="sng"/>
              <a:t>  </a:t>
            </a:r>
            <a:r>
              <a:rPr lang="ar-SA" b="1"/>
              <a:t>عمليات إدارة  أداء موظفين دوليين.</a:t>
            </a:r>
            <a:endParaRPr lang="ar-SA" b="1" u="sng"/>
          </a:p>
          <a:p>
            <a:pPr algn="justLow" rtl="1"/>
            <a:r>
              <a:rPr lang="ar-AE" b="1" u="sng"/>
              <a:t>مطلب </a:t>
            </a:r>
            <a:r>
              <a:rPr lang="ar-SA" b="1" u="sng"/>
              <a:t>01</a:t>
            </a:r>
            <a:r>
              <a:rPr lang="ar-AE" b="1" u="sng"/>
              <a:t>: </a:t>
            </a:r>
            <a:r>
              <a:rPr lang="ar-SA" b="1" u="sng"/>
              <a:t> </a:t>
            </a:r>
            <a:r>
              <a:rPr lang="ar-SA" b="1"/>
              <a:t>مراحل إدارة  أداء  موظفين دوليين .</a:t>
            </a:r>
          </a:p>
          <a:p>
            <a:pPr algn="justLow" rtl="1"/>
            <a:r>
              <a:rPr lang="ar-SA" b="1" u="sng"/>
              <a:t>مطلب  02: </a:t>
            </a:r>
            <a:r>
              <a:rPr lang="ar-AE" b="1"/>
              <a:t> الفرق بين تقنيات تقييم اداء  موظفيين   محليين  و تقنيات تقييم اداء موظفين  دوليين .</a:t>
            </a:r>
            <a:endParaRPr lang="ar-SA" b="1"/>
          </a:p>
          <a:p>
            <a:pPr algn="justLow" rtl="1"/>
            <a:r>
              <a:rPr lang="ar-AE" b="1" u="sng"/>
              <a:t>مطل</a:t>
            </a:r>
            <a:r>
              <a:rPr lang="ar-SA" b="1" u="sng"/>
              <a:t>ب03</a:t>
            </a:r>
            <a:r>
              <a:rPr lang="ar-AE" b="1" u="sng"/>
              <a:t>: </a:t>
            </a:r>
            <a:r>
              <a:rPr lang="ar-AE" b="1"/>
              <a:t>خارطة ادارة اداء  موظفيين  دوليين.</a:t>
            </a:r>
            <a:endParaRPr lang="ar-SA" b="1"/>
          </a:p>
          <a:p>
            <a:pPr algn="justLow" rtl="1"/>
            <a:r>
              <a:rPr lang="ar-AE" b="1" u="sng"/>
              <a:t>مطلب</a:t>
            </a:r>
            <a:r>
              <a:rPr lang="ar-SA" b="1" u="sng"/>
              <a:t>04</a:t>
            </a:r>
            <a:r>
              <a:rPr lang="ar-AE" b="1" u="sng"/>
              <a:t>: </a:t>
            </a:r>
            <a:r>
              <a:rPr lang="ar-SA" b="1" u="sng"/>
              <a:t> </a:t>
            </a:r>
            <a:r>
              <a:rPr lang="ar-AE" b="1"/>
              <a:t>تحديات ادارة  اداء  موظفيين دوليين  .</a:t>
            </a:r>
            <a:endParaRPr lang="ar-SA" b="1"/>
          </a:p>
          <a:p>
            <a:pPr algn="justLow" rtl="1"/>
            <a:r>
              <a:rPr lang="ar-SA" b="1"/>
              <a:t>الخاتمة.</a:t>
            </a:r>
            <a:endParaRPr lang="" b="1"/>
          </a:p>
        </p:txBody>
      </p:sp>
      <p:pic>
        <p:nvPicPr>
          <p:cNvPr id="3" name="Image 3">
            <a:extLst>
              <a:ext uri="{FF2B5EF4-FFF2-40B4-BE49-F238E27FC236}">
                <a16:creationId xmlns:a16="http://schemas.microsoft.com/office/drawing/2014/main" id="{DA0F736D-5095-304E-B3C6-D385C3082E4C}"/>
              </a:ext>
            </a:extLst>
          </p:cNvPr>
          <p:cNvPicPr>
            <a:picLocks noChangeAspect="1"/>
          </p:cNvPicPr>
          <p:nvPr/>
        </p:nvPicPr>
        <p:blipFill>
          <a:blip r:embed="rId2"/>
          <a:stretch>
            <a:fillRect/>
          </a:stretch>
        </p:blipFill>
        <p:spPr>
          <a:xfrm>
            <a:off x="362856" y="399143"/>
            <a:ext cx="6000750" cy="47171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ZoneTexte 3">
            <a:extLst>
              <a:ext uri="{FF2B5EF4-FFF2-40B4-BE49-F238E27FC236}">
                <a16:creationId xmlns:a16="http://schemas.microsoft.com/office/drawing/2014/main" id="{CDDC723A-B7E8-6044-94F5-4E76616801ED}"/>
              </a:ext>
            </a:extLst>
          </p:cNvPr>
          <p:cNvSpPr txBox="1"/>
          <p:nvPr/>
        </p:nvSpPr>
        <p:spPr>
          <a:xfrm>
            <a:off x="9597574" y="196686"/>
            <a:ext cx="1859642" cy="954107"/>
          </a:xfrm>
          <a:prstGeom prst="rect">
            <a:avLst/>
          </a:prstGeom>
          <a:noFill/>
        </p:spPr>
        <p:txBody>
          <a:bodyPr wrap="square" rtlCol="0">
            <a:spAutoFit/>
          </a:bodyPr>
          <a:lstStyle/>
          <a:p>
            <a:pPr algn="ctr" rtl="1"/>
            <a:r>
              <a:rPr lang="ar-SA" sz="2400" b="1"/>
              <a:t>خطة  البحث :</a:t>
            </a:r>
          </a:p>
          <a:p>
            <a:pPr algn="ctr" rtl="1"/>
            <a:r>
              <a:rPr lang="ar-SA" sz="3200" b="1"/>
              <a:t> </a:t>
            </a:r>
            <a:endParaRPr lang="" sz="3200" b="1"/>
          </a:p>
        </p:txBody>
      </p:sp>
    </p:spTree>
    <p:extLst>
      <p:ext uri="{BB962C8B-B14F-4D97-AF65-F5344CB8AC3E}">
        <p14:creationId xmlns:p14="http://schemas.microsoft.com/office/powerpoint/2010/main" val="928493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5F1AB-6E68-154C-A0DB-DC3F9F50E136}"/>
              </a:ext>
            </a:extLst>
          </p:cNvPr>
          <p:cNvSpPr>
            <a:spLocks noGrp="1"/>
          </p:cNvSpPr>
          <p:nvPr>
            <p:ph type="title"/>
          </p:nvPr>
        </p:nvSpPr>
        <p:spPr/>
        <p:txBody>
          <a:bodyPr anchor="ctr"/>
          <a:lstStyle/>
          <a:p>
            <a:pPr algn="ctr" rtl="1"/>
            <a:r>
              <a:rPr lang="ar-SA">
                <a:solidFill>
                  <a:srgbClr val="C00000"/>
                </a:solidFill>
              </a:rPr>
              <a:t>المقدمة  .</a:t>
            </a:r>
            <a:endParaRPr lang="">
              <a:solidFill>
                <a:srgbClr val="C00000"/>
              </a:solidFill>
            </a:endParaRPr>
          </a:p>
        </p:txBody>
      </p:sp>
      <p:sp>
        <p:nvSpPr>
          <p:cNvPr id="4" name="ZoneTexte 3">
            <a:extLst>
              <a:ext uri="{FF2B5EF4-FFF2-40B4-BE49-F238E27FC236}">
                <a16:creationId xmlns:a16="http://schemas.microsoft.com/office/drawing/2014/main" id="{301E5F4C-6D05-FD45-B1B9-8C27975E4E45}"/>
              </a:ext>
            </a:extLst>
          </p:cNvPr>
          <p:cNvSpPr txBox="1"/>
          <p:nvPr/>
        </p:nvSpPr>
        <p:spPr>
          <a:xfrm>
            <a:off x="2090305" y="2418544"/>
            <a:ext cx="8011389" cy="2423292"/>
          </a:xfrm>
          <a:prstGeom prst="rect">
            <a:avLst/>
          </a:prstGeom>
          <a:noFill/>
        </p:spPr>
        <p:txBody>
          <a:bodyPr wrap="square" anchor="b">
            <a:spAutoFit/>
          </a:bodyPr>
          <a:lstStyle/>
          <a:p>
            <a:pPr algn="ctr" rtl="1">
              <a:lnSpc>
                <a:spcPct val="115000"/>
              </a:lnSpc>
              <a:spcAft>
                <a:spcPts val="1000"/>
              </a:spcAft>
            </a:pPr>
            <a:r>
              <a:rPr lang="ar-DZ" sz="1800" b="1">
                <a:effectLst/>
                <a:latin typeface="Calibri" panose="020F0502020204030204" pitchFamily="34" charset="0"/>
                <a:ea typeface="Calibri" panose="020F0502020204030204" pitchFamily="34" charset="0"/>
                <a:cs typeface="Arial" panose="020B0604020202020204" pitchFamily="34" charset="0"/>
              </a:rPr>
              <a:t>تُعدّ مواكبة عمليّة إدارة الأداء من أهمّ الوسائل التي تُساعد على تأقلمها مع الظُّروف المُحيطة بها ممّا يؤدّي إلى تغيير أساليب العمل ومحتواه، والمهارات والخصائص الخاصّة بالموظّفين، كما يُساهم اعتماد تطبيق هذه العملية في المنشأة على بناء الثقة بين الموظّفين والمنشأة ....  ، ويعرف تقييم الأداء بأنه إجراءات منهجية رسمية تقوم بها المؤسسة لقياس مدى جودة إنجاز الموظف لمهامه الوظيفية ، وفي بحثنا هذا  سنتطرق إلى التعرف على كيفية  ادارة  اداء  موظفين  دوليين  بصفة  خاصة  من هنا نطرح الاشكالية  :</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ar-DZ" sz="1800" b="1">
                <a:effectLst/>
                <a:latin typeface="Calibri" panose="020F0502020204030204" pitchFamily="34" charset="0"/>
                <a:ea typeface="Calibri" panose="020F0502020204030204" pitchFamily="34" charset="0"/>
                <a:cs typeface="Arial" panose="020B0604020202020204" pitchFamily="34" charset="0"/>
              </a:rPr>
              <a:t>ماهي ادارة  أداء  موظفين  دوليين ؟ وكيف تتم عملياتها ؟ومالفرق بين تقنيات تقييم اداء  موظفين محليين  وموظفين دوليين  ؟ </a:t>
            </a:r>
            <a:endParaRPr lang="ar-DZ" sz="1400" b="1">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236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7369C-9685-8B48-88A9-FA0A3A52CAD2}"/>
              </a:ext>
            </a:extLst>
          </p:cNvPr>
          <p:cNvSpPr>
            <a:spLocks noGrp="1"/>
          </p:cNvSpPr>
          <p:nvPr>
            <p:ph type="title"/>
          </p:nvPr>
        </p:nvSpPr>
        <p:spPr/>
        <p:txBody>
          <a:bodyPr anchor="ctr"/>
          <a:lstStyle/>
          <a:p>
            <a:pPr algn="ctr" rtl="1"/>
            <a:r>
              <a:rPr lang="ar-SA" b="1">
                <a:solidFill>
                  <a:srgbClr val="C00000"/>
                </a:solidFill>
              </a:rPr>
              <a:t>ماهية  إدارة  أداء موظفين دوليين .</a:t>
            </a:r>
            <a:endParaRPr lang="" b="1">
              <a:solidFill>
                <a:srgbClr val="C00000"/>
              </a:solidFill>
            </a:endParaRPr>
          </a:p>
        </p:txBody>
      </p:sp>
      <p:pic>
        <p:nvPicPr>
          <p:cNvPr id="3" name="Image 3">
            <a:extLst>
              <a:ext uri="{FF2B5EF4-FFF2-40B4-BE49-F238E27FC236}">
                <a16:creationId xmlns:a16="http://schemas.microsoft.com/office/drawing/2014/main" id="{E1A6B02E-06E2-D94F-A3E7-5A8E92384E05}"/>
              </a:ext>
            </a:extLst>
          </p:cNvPr>
          <p:cNvPicPr>
            <a:picLocks noChangeAspect="1"/>
          </p:cNvPicPr>
          <p:nvPr/>
        </p:nvPicPr>
        <p:blipFill>
          <a:blip r:embed="rId2"/>
          <a:stretch>
            <a:fillRect/>
          </a:stretch>
        </p:blipFill>
        <p:spPr>
          <a:xfrm>
            <a:off x="147407" y="3877691"/>
            <a:ext cx="5522931" cy="2175790"/>
          </a:xfrm>
          <a:prstGeom prst="ellipse">
            <a:avLst/>
          </a:prstGeom>
          <a:ln>
            <a:noFill/>
          </a:ln>
          <a:effectLst>
            <a:reflection blurRad="6350" stA="52000" endA="300" endPos="35000" dir="5400000" sy="-100000" algn="bl" rotWithShape="0"/>
            <a:softEdge rad="112500"/>
          </a:effectLst>
        </p:spPr>
      </p:pic>
      <p:sp>
        <p:nvSpPr>
          <p:cNvPr id="4" name="ZoneTexte 3">
            <a:extLst>
              <a:ext uri="{FF2B5EF4-FFF2-40B4-BE49-F238E27FC236}">
                <a16:creationId xmlns:a16="http://schemas.microsoft.com/office/drawing/2014/main" id="{2978CF90-C0F0-1D4F-A862-B30ADFA7C1ED}"/>
              </a:ext>
            </a:extLst>
          </p:cNvPr>
          <p:cNvSpPr txBox="1"/>
          <p:nvPr/>
        </p:nvSpPr>
        <p:spPr>
          <a:xfrm>
            <a:off x="580571" y="1981216"/>
            <a:ext cx="11464022" cy="2277547"/>
          </a:xfrm>
          <a:prstGeom prst="rect">
            <a:avLst/>
          </a:prstGeom>
          <a:noFill/>
        </p:spPr>
        <p:txBody>
          <a:bodyPr wrap="square" rtlCol="0">
            <a:spAutoFit/>
          </a:bodyPr>
          <a:lstStyle/>
          <a:p>
            <a:pPr algn="r" rtl="1"/>
            <a:r>
              <a:rPr lang="ar-SA" b="1" u="sng">
                <a:latin typeface="Calibri" panose="020F0502020204030204" pitchFamily="34" charset="0"/>
                <a:ea typeface="Calibri" panose="020F0502020204030204" pitchFamily="34" charset="0"/>
                <a:cs typeface="Arial" panose="020B0604020202020204" pitchFamily="34" charset="0"/>
              </a:rPr>
              <a:t>مفهوم إدارة  أداء  موظفين محليين:</a:t>
            </a:r>
          </a:p>
          <a:p>
            <a:pPr algn="r" rtl="1"/>
            <a:endParaRPr lang="ar-SA" sz="1800" b="1" u="sng">
              <a:effectLst/>
              <a:latin typeface="Calibri" panose="020F0502020204030204" pitchFamily="34" charset="0"/>
              <a:ea typeface="Calibri" panose="020F0502020204030204" pitchFamily="34" charset="0"/>
              <a:cs typeface="Arial" panose="020B0604020202020204" pitchFamily="34" charset="0"/>
            </a:endParaRPr>
          </a:p>
          <a:p>
            <a:pPr algn="r" rtl="1"/>
            <a:r>
              <a:rPr lang="ar-DZ" sz="1800">
                <a:effectLst/>
                <a:latin typeface="Calibri" panose="020F0502020204030204" pitchFamily="34" charset="0"/>
                <a:ea typeface="Calibri" panose="020F0502020204030204" pitchFamily="34" charset="0"/>
                <a:cs typeface="Arial" panose="020B0604020202020204" pitchFamily="34" charset="0"/>
              </a:rPr>
              <a:t>هناك عدة تعاريف نذكر منها :</a:t>
            </a:r>
          </a:p>
          <a:p>
            <a:pPr algn="r" rtl="1"/>
            <a:r>
              <a:rPr lang="ar-DZ" sz="1800">
                <a:effectLst/>
                <a:latin typeface="Calibri" panose="020F0502020204030204" pitchFamily="34" charset="0"/>
                <a:ea typeface="Calibri" panose="020F0502020204030204" pitchFamily="34" charset="0"/>
                <a:cs typeface="Arial" panose="020B0604020202020204" pitchFamily="34" charset="0"/>
              </a:rPr>
              <a:t>" هي نظام رسمي لقياس وتقييم والتاثير في سلوك الفرد واداءه..."</a:t>
            </a:r>
          </a:p>
          <a:p>
            <a:pPr algn="r" rtl="1"/>
            <a:r>
              <a:rPr lang="ar-DZ" sz="1800">
                <a:effectLst/>
                <a:latin typeface="Calibri" panose="020F0502020204030204" pitchFamily="34" charset="0"/>
                <a:ea typeface="Calibri" panose="020F0502020204030204" pitchFamily="34" charset="0"/>
                <a:cs typeface="Arial" panose="020B0604020202020204" pitchFamily="34" charset="0"/>
              </a:rPr>
              <a:t>"هي محاولة تحليل اداء الفرد في كل مايتعلق (صفاته النفسية والبدنية او مهارات فنية او فكرية او سلوكية ...) بهدف تحديد نقاط القوة والضعف ومحاولة تعزيز الاولى ومواجهة الثانية .</a:t>
            </a:r>
          </a:p>
          <a:p>
            <a:pPr algn="r" rtl="1"/>
            <a:r>
              <a:rPr lang="ar-DZ" sz="1800">
                <a:effectLst/>
                <a:latin typeface="Calibri" panose="020F0502020204030204" pitchFamily="34" charset="0"/>
                <a:ea typeface="Calibri" panose="020F0502020204030204" pitchFamily="34" charset="0"/>
                <a:cs typeface="Arial" panose="020B0604020202020204" pitchFamily="34" charset="0"/>
              </a:rPr>
              <a:t>وباستخدام مفهوم ادارة الاداء هو : " عملية رسمية منتظمة تستخدم لقياس وتقييم والتاثير في سلوكيات واتجاهات ونتاءج اداء الفرد المرتبطة بالعمل ".</a:t>
            </a:r>
          </a:p>
          <a:p>
            <a:pPr algn="r" rtl="1"/>
            <a:endParaRPr lang="" sz="1600"/>
          </a:p>
        </p:txBody>
      </p:sp>
      <p:sp>
        <p:nvSpPr>
          <p:cNvPr id="5" name="ZoneTexte 4">
            <a:extLst>
              <a:ext uri="{FF2B5EF4-FFF2-40B4-BE49-F238E27FC236}">
                <a16:creationId xmlns:a16="http://schemas.microsoft.com/office/drawing/2014/main" id="{CE4646FF-72B7-BD4D-8068-4A5F122B4866}"/>
              </a:ext>
            </a:extLst>
          </p:cNvPr>
          <p:cNvSpPr txBox="1"/>
          <p:nvPr/>
        </p:nvSpPr>
        <p:spPr>
          <a:xfrm>
            <a:off x="6954334" y="4226922"/>
            <a:ext cx="5090259" cy="1477328"/>
          </a:xfrm>
          <a:prstGeom prst="rect">
            <a:avLst/>
          </a:prstGeom>
          <a:noFill/>
        </p:spPr>
        <p:txBody>
          <a:bodyPr wrap="square" rtlCol="0">
            <a:spAutoFit/>
          </a:bodyPr>
          <a:lstStyle/>
          <a:p>
            <a:pPr algn="r" rtl="1"/>
            <a:r>
              <a:rPr lang="ar-DZ" sz="1800" b="1">
                <a:effectLst/>
                <a:latin typeface="Calibri" panose="020F0502020204030204" pitchFamily="34" charset="0"/>
                <a:ea typeface="Calibri" panose="020F0502020204030204" pitchFamily="34" charset="0"/>
                <a:cs typeface="Arial" panose="020B0604020202020204" pitchFamily="34" charset="0"/>
              </a:rPr>
              <a:t>بصفة عامة :</a:t>
            </a:r>
          </a:p>
          <a:p>
            <a:pPr algn="r" rtl="1"/>
            <a:r>
              <a:rPr lang="ar-DZ" sz="1800">
                <a:effectLst/>
                <a:latin typeface="Calibri" panose="020F0502020204030204" pitchFamily="34" charset="0"/>
                <a:ea typeface="Calibri" panose="020F0502020204030204" pitchFamily="34" charset="0"/>
                <a:cs typeface="Arial" panose="020B0604020202020204" pitchFamily="34" charset="0"/>
              </a:rPr>
              <a:t>" ادارة اداء العاملين هي عملية او نشاط هادف يرمي الى تحسين اداء الفرد بشكل مستمر بهدف تحقيق غاية المنظمة , من خلال قياس ومراقبة معارف وسلوكياته ومهاراته اثناء تادية العمل .</a:t>
            </a:r>
          </a:p>
          <a:p>
            <a:pPr algn="l"/>
            <a:endParaRPr lang=""/>
          </a:p>
        </p:txBody>
      </p:sp>
    </p:spTree>
    <p:extLst>
      <p:ext uri="{BB962C8B-B14F-4D97-AF65-F5344CB8AC3E}">
        <p14:creationId xmlns:p14="http://schemas.microsoft.com/office/powerpoint/2010/main" val="847030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DDE3834-7F3B-F145-852C-422327E25D3C}"/>
              </a:ext>
            </a:extLst>
          </p:cNvPr>
          <p:cNvSpPr txBox="1"/>
          <p:nvPr/>
        </p:nvSpPr>
        <p:spPr>
          <a:xfrm>
            <a:off x="254000" y="209254"/>
            <a:ext cx="11724821" cy="1415709"/>
          </a:xfrm>
          <a:prstGeom prst="rect">
            <a:avLst/>
          </a:prstGeom>
          <a:noFill/>
        </p:spPr>
        <p:txBody>
          <a:bodyPr wrap="square">
            <a:spAutoFit/>
          </a:bodyPr>
          <a:lstStyle/>
          <a:p>
            <a:pPr algn="r" rtl="1">
              <a:lnSpc>
                <a:spcPct val="150000"/>
              </a:lnSpc>
              <a:spcAft>
                <a:spcPts val="1000"/>
              </a:spcAft>
            </a:pPr>
            <a:r>
              <a:rPr lang="ar-DZ" b="1" u="sng">
                <a:solidFill>
                  <a:srgbClr val="C0504D"/>
                </a:solidFill>
                <a:effectLst/>
                <a:latin typeface="Calibri" panose="020F0502020204030204" pitchFamily="34" charset="0"/>
                <a:ea typeface="Calibri" panose="020F0502020204030204" pitchFamily="34" charset="0"/>
                <a:cs typeface="Arial" panose="020B0604020202020204" pitchFamily="34" charset="0"/>
              </a:rPr>
              <a:t>ماهية اداء الموظفيين الدوليين :</a:t>
            </a:r>
            <a:endParaRPr lang="ar-DZ">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ar-DZ">
                <a:effectLst/>
                <a:latin typeface="Calibri" panose="020F0502020204030204" pitchFamily="34" charset="0"/>
                <a:ea typeface="Calibri" panose="020F0502020204030204" pitchFamily="34" charset="0"/>
                <a:cs typeface="Arial" panose="020B0604020202020204" pitchFamily="34" charset="0"/>
              </a:rPr>
              <a:t>" هي مجموعة من الانشطة العامة التى تعتمدها الشركة بهدف تغيير او تحسين اداء العاملين والادارات في المركز والفروع الخارجية  , بما ينعكس على تحسين الاداء العام للشركة . "</a:t>
            </a:r>
          </a:p>
        </p:txBody>
      </p:sp>
      <p:pic>
        <p:nvPicPr>
          <p:cNvPr id="5" name="Image 5">
            <a:extLst>
              <a:ext uri="{FF2B5EF4-FFF2-40B4-BE49-F238E27FC236}">
                <a16:creationId xmlns:a16="http://schemas.microsoft.com/office/drawing/2014/main" id="{D86B3650-A4FE-7841-9103-49889863C172}"/>
              </a:ext>
            </a:extLst>
          </p:cNvPr>
          <p:cNvPicPr>
            <a:picLocks noChangeAspect="1"/>
          </p:cNvPicPr>
          <p:nvPr/>
        </p:nvPicPr>
        <p:blipFill>
          <a:blip r:embed="rId2"/>
          <a:stretch>
            <a:fillRect/>
          </a:stretch>
        </p:blipFill>
        <p:spPr>
          <a:xfrm>
            <a:off x="399143" y="4010137"/>
            <a:ext cx="4357119" cy="1923143"/>
          </a:xfrm>
          <a:prstGeom prst="rect">
            <a:avLst/>
          </a:prstGeom>
          <a:ln w="127000" cap="rnd">
            <a:solidFill>
              <a:srgbClr val="FFFFFF"/>
            </a:solidFill>
          </a:ln>
          <a:effectLst>
            <a:outerShdw blurRad="76200" dist="95250" dir="10500000" sx="97000" sy="23000" kx="900000" algn="br" rotWithShape="0">
              <a:srgbClr val="000000">
                <a:alpha val="20000"/>
              </a:srgbClr>
            </a:outerShdw>
            <a:reflection blurRad="6350" stA="52000" endA="300" endPos="35000" dir="5400000" sy="-100000" algn="bl" rotWithShape="0"/>
          </a:effectLst>
          <a:scene3d>
            <a:camera prst="orthographicFront"/>
            <a:lightRig rig="twoPt" dir="t">
              <a:rot lat="0" lon="0" rev="7800000"/>
            </a:lightRig>
          </a:scene3d>
          <a:sp3d contourW="6350">
            <a:bevelT w="50800" h="16510"/>
            <a:contourClr>
              <a:srgbClr val="C0C0C0"/>
            </a:contourClr>
          </a:sp3d>
        </p:spPr>
      </p:pic>
      <p:sp>
        <p:nvSpPr>
          <p:cNvPr id="7" name="ZoneTexte 6">
            <a:extLst>
              <a:ext uri="{FF2B5EF4-FFF2-40B4-BE49-F238E27FC236}">
                <a16:creationId xmlns:a16="http://schemas.microsoft.com/office/drawing/2014/main" id="{D10A790B-9EC8-4542-B97D-1E29F991208E}"/>
              </a:ext>
            </a:extLst>
          </p:cNvPr>
          <p:cNvSpPr txBox="1"/>
          <p:nvPr/>
        </p:nvSpPr>
        <p:spPr>
          <a:xfrm>
            <a:off x="3569608" y="1501837"/>
            <a:ext cx="8223249" cy="2631426"/>
          </a:xfrm>
          <a:prstGeom prst="rect">
            <a:avLst/>
          </a:prstGeom>
          <a:noFill/>
        </p:spPr>
        <p:txBody>
          <a:bodyPr wrap="square">
            <a:spAutoFit/>
          </a:bodyPr>
          <a:lstStyle/>
          <a:p>
            <a:pPr algn="r" rtl="1">
              <a:lnSpc>
                <a:spcPct val="150000"/>
              </a:lnSpc>
              <a:spcAft>
                <a:spcPts val="1000"/>
              </a:spcAft>
            </a:pPr>
            <a:r>
              <a:rPr lang="ar-DZ" sz="1800">
                <a:effectLst/>
                <a:latin typeface="Calibri" panose="020F0502020204030204" pitchFamily="34" charset="0"/>
                <a:ea typeface="Calibri" panose="020F0502020204030204" pitchFamily="34" charset="0"/>
                <a:cs typeface="Arial" panose="020B0604020202020204" pitchFamily="34" charset="0"/>
              </a:rPr>
              <a:t>من خلال  التعريف يتضح ان : ادارة الاداء تشمل مجموعة الانشطة وهي : </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000"/>
              </a:spcAft>
              <a:buFont typeface="Wingdings" pitchFamily="2" charset="2"/>
              <a:buChar char=""/>
            </a:pPr>
            <a:r>
              <a:rPr lang="ar-DZ" sz="1800" b="1">
                <a:effectLst/>
                <a:latin typeface="Calibri" panose="020F0502020204030204" pitchFamily="34" charset="0"/>
                <a:ea typeface="Calibri" panose="020F0502020204030204" pitchFamily="34" charset="0"/>
                <a:cs typeface="Arial" panose="020B0604020202020204" pitchFamily="34" charset="0"/>
              </a:rPr>
              <a:t>التقويم. </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000"/>
              </a:spcAft>
              <a:buFont typeface="Wingdings" pitchFamily="2" charset="2"/>
              <a:buChar char=""/>
            </a:pPr>
            <a:r>
              <a:rPr lang="ar-DZ" sz="1800" b="1">
                <a:effectLst/>
                <a:latin typeface="Calibri" panose="020F0502020204030204" pitchFamily="34" charset="0"/>
                <a:ea typeface="Calibri" panose="020F0502020204030204" pitchFamily="34" charset="0"/>
                <a:cs typeface="Arial" panose="020B0604020202020204" pitchFamily="34" charset="0"/>
              </a:rPr>
              <a:t>التقييم .</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000"/>
              </a:spcAft>
              <a:buFont typeface="Wingdings" pitchFamily="2" charset="2"/>
              <a:buChar char=""/>
            </a:pPr>
            <a:r>
              <a:rPr lang="ar-SA" b="1">
                <a:latin typeface="Calibri" panose="020F0502020204030204" pitchFamily="34" charset="0"/>
                <a:ea typeface="Calibri" panose="020F0502020204030204" pitchFamily="34" charset="0"/>
                <a:cs typeface="Arial" panose="020B0604020202020204" pitchFamily="34" charset="0"/>
              </a:rPr>
              <a:t>ال</a:t>
            </a:r>
            <a:r>
              <a:rPr lang="ar-DZ" sz="1800" b="1">
                <a:effectLst/>
                <a:latin typeface="Calibri" panose="020F0502020204030204" pitchFamily="34" charset="0"/>
                <a:ea typeface="Calibri" panose="020F0502020204030204" pitchFamily="34" charset="0"/>
                <a:cs typeface="Arial" panose="020B0604020202020204" pitchFamily="34" charset="0"/>
              </a:rPr>
              <a:t>قياس</a:t>
            </a:r>
            <a:endParaRPr lang="ar-DZ" sz="14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1000"/>
              </a:spcAft>
              <a:buFont typeface="Wingdings" pitchFamily="2" charset="2"/>
              <a:buChar char=""/>
            </a:pPr>
            <a:r>
              <a:rPr lang="ar-DZ" sz="1800" b="1">
                <a:effectLst/>
                <a:latin typeface="Calibri" panose="020F0502020204030204" pitchFamily="34" charset="0"/>
                <a:ea typeface="Calibri" panose="020F0502020204030204" pitchFamily="34" charset="0"/>
                <a:cs typeface="Arial" panose="020B0604020202020204" pitchFamily="34" charset="0"/>
              </a:rPr>
              <a:t>التغذية الراجعة .</a:t>
            </a:r>
            <a:endParaRPr lang="ar-DZ" sz="1400" b="1">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8">
            <a:extLst>
              <a:ext uri="{FF2B5EF4-FFF2-40B4-BE49-F238E27FC236}">
                <a16:creationId xmlns:a16="http://schemas.microsoft.com/office/drawing/2014/main" id="{01E64645-99B8-664B-BDB7-A0E23C2AFE08}"/>
              </a:ext>
            </a:extLst>
          </p:cNvPr>
          <p:cNvPicPr>
            <a:picLocks noChangeAspect="1"/>
          </p:cNvPicPr>
          <p:nvPr/>
        </p:nvPicPr>
        <p:blipFill>
          <a:blip r:embed="rId3"/>
          <a:stretch>
            <a:fillRect/>
          </a:stretch>
        </p:blipFill>
        <p:spPr>
          <a:xfrm>
            <a:off x="8664122" y="2406649"/>
            <a:ext cx="1749878" cy="1107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9">
            <a:extLst>
              <a:ext uri="{FF2B5EF4-FFF2-40B4-BE49-F238E27FC236}">
                <a16:creationId xmlns:a16="http://schemas.microsoft.com/office/drawing/2014/main" id="{C0E07FA8-6B7D-1944-A5C0-7017ADB7B8F9}"/>
              </a:ext>
            </a:extLst>
          </p:cNvPr>
          <p:cNvPicPr>
            <a:picLocks noChangeAspect="1"/>
          </p:cNvPicPr>
          <p:nvPr/>
        </p:nvPicPr>
        <p:blipFill>
          <a:blip r:embed="rId4"/>
          <a:stretch>
            <a:fillRect/>
          </a:stretch>
        </p:blipFill>
        <p:spPr>
          <a:xfrm>
            <a:off x="5683249" y="2521856"/>
            <a:ext cx="2263321" cy="1293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 10">
            <a:extLst>
              <a:ext uri="{FF2B5EF4-FFF2-40B4-BE49-F238E27FC236}">
                <a16:creationId xmlns:a16="http://schemas.microsoft.com/office/drawing/2014/main" id="{A7A19317-84B6-4C4F-AEF8-05C45807582E}"/>
              </a:ext>
            </a:extLst>
          </p:cNvPr>
          <p:cNvPicPr>
            <a:picLocks noChangeAspect="1"/>
          </p:cNvPicPr>
          <p:nvPr/>
        </p:nvPicPr>
        <p:blipFill>
          <a:blip r:embed="rId5"/>
          <a:stretch>
            <a:fillRect/>
          </a:stretch>
        </p:blipFill>
        <p:spPr>
          <a:xfrm>
            <a:off x="7435740" y="4317935"/>
            <a:ext cx="3487229" cy="1107911"/>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2000" endA="300" endPos="35000" dir="5400000" sy="-100000" algn="bl" rotWithShape="0"/>
          </a:effectLst>
        </p:spPr>
      </p:pic>
    </p:spTree>
    <p:extLst>
      <p:ext uri="{BB962C8B-B14F-4D97-AF65-F5344CB8AC3E}">
        <p14:creationId xmlns:p14="http://schemas.microsoft.com/office/powerpoint/2010/main" val="2153698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8FB6C90-851F-4543-B0C3-8D2900D9B0A0}"/>
              </a:ext>
            </a:extLst>
          </p:cNvPr>
          <p:cNvSpPr txBox="1"/>
          <p:nvPr/>
        </p:nvSpPr>
        <p:spPr>
          <a:xfrm>
            <a:off x="5190671" y="2523671"/>
            <a:ext cx="1828800" cy="1828800"/>
          </a:xfrm>
          <a:prstGeom prst="rect">
            <a:avLst/>
          </a:prstGeom>
          <a:noFill/>
        </p:spPr>
        <p:txBody>
          <a:bodyPr wrap="square" rtlCol="0">
            <a:spAutoFit/>
          </a:bodyPr>
          <a:lstStyle/>
          <a:p>
            <a:pPr algn="l"/>
            <a:endParaRPr lang=""/>
          </a:p>
        </p:txBody>
      </p:sp>
      <p:sp>
        <p:nvSpPr>
          <p:cNvPr id="6" name="ZoneTexte 5">
            <a:extLst>
              <a:ext uri="{FF2B5EF4-FFF2-40B4-BE49-F238E27FC236}">
                <a16:creationId xmlns:a16="http://schemas.microsoft.com/office/drawing/2014/main" id="{7B7474C2-D16D-4744-A74C-B2580B1000C6}"/>
              </a:ext>
            </a:extLst>
          </p:cNvPr>
          <p:cNvSpPr txBox="1"/>
          <p:nvPr/>
        </p:nvSpPr>
        <p:spPr>
          <a:xfrm>
            <a:off x="1106714" y="-27178000"/>
            <a:ext cx="4073071" cy="1754326"/>
          </a:xfrm>
          <a:prstGeom prst="rect">
            <a:avLst/>
          </a:prstGeom>
          <a:noFill/>
        </p:spPr>
        <p:txBody>
          <a:bodyPr wrap="square" rtlCol="0">
            <a:spAutoFit/>
          </a:bodyPr>
          <a:lstStyle/>
          <a:p>
            <a:pPr algn="r" rtl="1"/>
            <a:r>
              <a:rPr lang="ar-DZ" sz="1800" b="1" u="sng">
                <a:solidFill>
                  <a:srgbClr val="C0504D"/>
                </a:solidFill>
                <a:effectLst/>
                <a:latin typeface="Calibri" panose="020F0502020204030204" pitchFamily="34" charset="0"/>
                <a:ea typeface="Calibri" panose="020F0502020204030204" pitchFamily="34" charset="0"/>
                <a:cs typeface="Arial" panose="020B0604020202020204" pitchFamily="34" charset="0"/>
              </a:rPr>
              <a:t>ماهية اداء الموظفيين الدوليين :</a:t>
            </a:r>
            <a:endParaRPr lang="ar-DZ" sz="1800">
              <a:effectLst/>
              <a:latin typeface="Calibri" panose="020F0502020204030204" pitchFamily="34" charset="0"/>
              <a:ea typeface="Calibri" panose="020F0502020204030204" pitchFamily="34" charset="0"/>
              <a:cs typeface="Arial" panose="020B0604020202020204" pitchFamily="34" charset="0"/>
            </a:endParaRPr>
          </a:p>
          <a:p>
            <a:pPr rtl="1"/>
            <a:r>
              <a:rPr lang="ar-DZ" sz="1800">
                <a:effectLst/>
                <a:latin typeface="Calibri" panose="020F0502020204030204" pitchFamily="34" charset="0"/>
                <a:ea typeface="Calibri" panose="020F0502020204030204" pitchFamily="34" charset="0"/>
                <a:cs typeface="Arial" panose="020B0604020202020204" pitchFamily="34" charset="0"/>
              </a:rPr>
              <a:t>" هي مجموعة من الانشطة العامة التى تعتمدها الشركة بهدف تغيير او تحسين اداء العاملين والادارات في المركز والفروع الخارجية  , بما ينعكس على تحسين الاداء العام للشركة . "</a:t>
            </a:r>
          </a:p>
          <a:p>
            <a:pPr algn="l"/>
            <a:endParaRPr lang=""/>
          </a:p>
        </p:txBody>
      </p:sp>
      <p:sp>
        <p:nvSpPr>
          <p:cNvPr id="5" name="ZoneTexte 4">
            <a:extLst>
              <a:ext uri="{FF2B5EF4-FFF2-40B4-BE49-F238E27FC236}">
                <a16:creationId xmlns:a16="http://schemas.microsoft.com/office/drawing/2014/main" id="{1B603C23-E0CC-1448-91BE-6FDDFCE0432D}"/>
              </a:ext>
            </a:extLst>
          </p:cNvPr>
          <p:cNvSpPr txBox="1"/>
          <p:nvPr/>
        </p:nvSpPr>
        <p:spPr>
          <a:xfrm>
            <a:off x="5565322" y="1034954"/>
            <a:ext cx="6105070" cy="3590663"/>
          </a:xfrm>
          <a:prstGeom prst="rect">
            <a:avLst/>
          </a:prstGeom>
          <a:noFill/>
        </p:spPr>
        <p:txBody>
          <a:bodyPr wrap="square">
            <a:spAutoFit/>
          </a:bodyPr>
          <a:lstStyle/>
          <a:p>
            <a:pPr marL="342900" lvl="0" indent="-342900" algn="r" rtl="1">
              <a:lnSpc>
                <a:spcPct val="150000"/>
              </a:lnSpc>
              <a:spcAft>
                <a:spcPts val="1000"/>
              </a:spcAft>
              <a:buFont typeface="Symbol" pitchFamily="2" charset="2"/>
              <a:buChar char=""/>
              <a:tabLst>
                <a:tab pos="2879725" algn="l"/>
              </a:tabLst>
            </a:pPr>
            <a:r>
              <a:rPr lang="ar-DZ" sz="1800">
                <a:effectLst/>
                <a:latin typeface="Calibri" panose="020F0502020204030204" pitchFamily="34" charset="0"/>
                <a:ea typeface="Calibri" panose="020F0502020204030204" pitchFamily="34" charset="0"/>
                <a:cs typeface="Arial" panose="020B0604020202020204" pitchFamily="34" charset="0"/>
              </a:rPr>
              <a:t>تطوير مهارات المدريين في مجال الاشراف والتوجيه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Font typeface="Symbol" pitchFamily="2" charset="2"/>
              <a:buChar char=""/>
              <a:tabLst>
                <a:tab pos="2879725" algn="l"/>
              </a:tabLst>
            </a:pPr>
            <a:r>
              <a:rPr lang="ar-DZ" sz="1800">
                <a:effectLst/>
                <a:latin typeface="Calibri" panose="020F0502020204030204" pitchFamily="34" charset="0"/>
                <a:ea typeface="Calibri" panose="020F0502020204030204" pitchFamily="34" charset="0"/>
                <a:cs typeface="Arial" panose="020B0604020202020204" pitchFamily="34" charset="0"/>
              </a:rPr>
              <a:t>تطوير نقاط القوة ومعالجة نقاط الضعف لدى العاملين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Font typeface="Symbol" pitchFamily="2" charset="2"/>
              <a:buChar char=""/>
              <a:tabLst>
                <a:tab pos="2879725" algn="l"/>
              </a:tabLst>
            </a:pPr>
            <a:r>
              <a:rPr lang="ar-DZ" sz="1800">
                <a:effectLst/>
                <a:latin typeface="Calibri" panose="020F0502020204030204" pitchFamily="34" charset="0"/>
                <a:ea typeface="Calibri" panose="020F0502020204030204" pitchFamily="34" charset="0"/>
                <a:cs typeface="Arial" panose="020B0604020202020204" pitchFamily="34" charset="0"/>
              </a:rPr>
              <a:t>تحقيق العدالة التنظيمية في الترقية ومنح الحوافز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Font typeface="Symbol" pitchFamily="2" charset="2"/>
              <a:buChar char=""/>
              <a:tabLst>
                <a:tab pos="2879725" algn="l"/>
              </a:tabLst>
            </a:pPr>
            <a:r>
              <a:rPr lang="ar-DZ" sz="1800">
                <a:effectLst/>
                <a:latin typeface="Calibri" panose="020F0502020204030204" pitchFamily="34" charset="0"/>
                <a:ea typeface="Calibri" panose="020F0502020204030204" pitchFamily="34" charset="0"/>
                <a:cs typeface="Arial" panose="020B0604020202020204" pitchFamily="34" charset="0"/>
              </a:rPr>
              <a:t>تمكين مراكز القرار في الشركة من اجراء مناورة بالموارد البشرية فيما بين الفروع الخارجية على اساس القدرة والكفاءة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Font typeface="Symbol" pitchFamily="2" charset="2"/>
              <a:buChar char=""/>
              <a:tabLst>
                <a:tab pos="2879725" algn="l"/>
              </a:tabLst>
            </a:pPr>
            <a:r>
              <a:rPr lang="ar-DZ" sz="1800">
                <a:effectLst/>
                <a:latin typeface="Calibri" panose="020F0502020204030204" pitchFamily="34" charset="0"/>
                <a:ea typeface="Calibri" panose="020F0502020204030204" pitchFamily="34" charset="0"/>
                <a:cs typeface="Arial" panose="020B0604020202020204" pitchFamily="34" charset="0"/>
              </a:rPr>
              <a:t>اثراء التعليم التنظيمي .</a:t>
            </a:r>
            <a:endParaRPr lang="ar-DZ" sz="14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Font typeface="Symbol" pitchFamily="2" charset="2"/>
              <a:buChar char=""/>
              <a:tabLst>
                <a:tab pos="2879725" algn="l"/>
              </a:tabLst>
            </a:pPr>
            <a:r>
              <a:rPr lang="ar-DZ" sz="1800">
                <a:effectLst/>
                <a:latin typeface="Calibri" panose="020F0502020204030204" pitchFamily="34" charset="0"/>
                <a:ea typeface="Calibri" panose="020F0502020204030204" pitchFamily="34" charset="0"/>
                <a:cs typeface="Arial" panose="020B0604020202020204" pitchFamily="34" charset="0"/>
              </a:rPr>
              <a:t>زيادة فاعلية المنظمة في التعلم من انجازاتها وخبراتها.</a:t>
            </a:r>
            <a:endParaRPr lang="ar-DZ" sz="1400">
              <a:effectLst/>
              <a:latin typeface="Calibri" panose="020F0502020204030204" pitchFamily="34" charset="0"/>
              <a:ea typeface="Calibri" panose="020F050202020403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3025BB46-E64B-5F49-80D5-5377EF82C26C}"/>
              </a:ext>
            </a:extLst>
          </p:cNvPr>
          <p:cNvSpPr txBox="1"/>
          <p:nvPr/>
        </p:nvSpPr>
        <p:spPr>
          <a:xfrm>
            <a:off x="4490357" y="450468"/>
            <a:ext cx="7184572" cy="338554"/>
          </a:xfrm>
          <a:prstGeom prst="rect">
            <a:avLst/>
          </a:prstGeom>
          <a:noFill/>
        </p:spPr>
        <p:txBody>
          <a:bodyPr wrap="square" rtlCol="0">
            <a:spAutoFit/>
          </a:bodyPr>
          <a:lstStyle/>
          <a:p>
            <a:pPr algn="r" rtl="1"/>
            <a:r>
              <a:rPr lang="ar-SA" sz="1600" b="1" u="sng">
                <a:solidFill>
                  <a:srgbClr val="C00000"/>
                </a:solidFill>
              </a:rPr>
              <a:t>أهمية إدارة  أداء موظفين دوليين.</a:t>
            </a:r>
            <a:endParaRPr lang="" sz="1600" b="1" u="sng">
              <a:solidFill>
                <a:srgbClr val="C00000"/>
              </a:solidFill>
            </a:endParaRPr>
          </a:p>
        </p:txBody>
      </p:sp>
      <p:pic>
        <p:nvPicPr>
          <p:cNvPr id="7" name="Image 7">
            <a:extLst>
              <a:ext uri="{FF2B5EF4-FFF2-40B4-BE49-F238E27FC236}">
                <a16:creationId xmlns:a16="http://schemas.microsoft.com/office/drawing/2014/main" id="{78197E68-BEF9-9847-95A8-86917121C0E0}"/>
              </a:ext>
            </a:extLst>
          </p:cNvPr>
          <p:cNvPicPr>
            <a:picLocks noChangeAspect="1"/>
          </p:cNvPicPr>
          <p:nvPr/>
        </p:nvPicPr>
        <p:blipFill>
          <a:blip r:embed="rId2"/>
          <a:stretch>
            <a:fillRect/>
          </a:stretch>
        </p:blipFill>
        <p:spPr>
          <a:xfrm>
            <a:off x="242661" y="3428999"/>
            <a:ext cx="4801053" cy="2528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 8">
            <a:extLst>
              <a:ext uri="{FF2B5EF4-FFF2-40B4-BE49-F238E27FC236}">
                <a16:creationId xmlns:a16="http://schemas.microsoft.com/office/drawing/2014/main" id="{07F6DDF5-AEC8-054A-B5E8-F4F1B0C152D2}"/>
              </a:ext>
            </a:extLst>
          </p:cNvPr>
          <p:cNvPicPr>
            <a:picLocks noChangeAspect="1"/>
          </p:cNvPicPr>
          <p:nvPr/>
        </p:nvPicPr>
        <p:blipFill>
          <a:blip r:embed="rId3"/>
          <a:stretch>
            <a:fillRect/>
          </a:stretch>
        </p:blipFill>
        <p:spPr>
          <a:xfrm>
            <a:off x="545424" y="450468"/>
            <a:ext cx="4195525" cy="2528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63941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DC8F9CA-1E12-EF4B-A43E-1934EE4B9DCC}"/>
              </a:ext>
            </a:extLst>
          </p:cNvPr>
          <p:cNvSpPr txBox="1"/>
          <p:nvPr/>
        </p:nvSpPr>
        <p:spPr>
          <a:xfrm>
            <a:off x="0" y="335208"/>
            <a:ext cx="11978821" cy="1095428"/>
          </a:xfrm>
          <a:prstGeom prst="rect">
            <a:avLst/>
          </a:prstGeom>
          <a:noFill/>
        </p:spPr>
        <p:txBody>
          <a:bodyPr wrap="square">
            <a:spAutoFit/>
          </a:bodyPr>
          <a:lstStyle/>
          <a:p>
            <a:pPr marL="40005" algn="r" rtl="1">
              <a:lnSpc>
                <a:spcPct val="107000"/>
              </a:lnSpc>
              <a:spcAft>
                <a:spcPts val="800"/>
              </a:spcAft>
            </a:pPr>
            <a:r>
              <a:rPr lang="ar-SA" sz="2000" b="1" u="sng">
                <a:solidFill>
                  <a:srgbClr val="C00000"/>
                </a:solidFill>
                <a:effectLst/>
                <a:latin typeface="Calibri" panose="020F0502020204030204" pitchFamily="34" charset="0"/>
                <a:ea typeface="Times New Roman" panose="02020603050405020304" pitchFamily="18" charset="0"/>
                <a:cs typeface="Arial" panose="020B0604020202020204" pitchFamily="34" charset="0"/>
              </a:rPr>
              <a:t>معايير الأداء :</a:t>
            </a:r>
            <a:endParaRPr lang="ar-SA" sz="1600" b="1" u="sng">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r" rtl="1">
              <a:lnSpc>
                <a:spcPct val="107000"/>
              </a:lnSpc>
              <a:spcAft>
                <a:spcPts val="800"/>
              </a:spcAft>
              <a:buFont typeface="Arial" panose="020B0604020202020204" pitchFamily="34" charset="0"/>
              <a:buChar char="-"/>
            </a:pPr>
            <a:r>
              <a:rPr lang="ar-SA" sz="1800">
                <a:effectLst/>
                <a:latin typeface="Calibri" panose="020F0502020204030204" pitchFamily="34" charset="0"/>
                <a:ea typeface="Times New Roman" panose="02020603050405020304" pitchFamily="18" charset="0"/>
                <a:cs typeface="Arial" panose="020B0604020202020204" pitchFamily="34" charset="0"/>
              </a:rPr>
              <a:t>إن كل من المعاییر الكمیة والنوعیة لقیاس الأداء مهمة لتحقیق إدارة فعالة للأداء، ویمكن تقسیم معاییرالأداء حسب المدة التي تغطیها، تحدیدها وتقریبها من الغایات التنظیمیة، ومن المهم أن تكون معاییرالأداء ذات علاقة عملیة وثابتة.</a:t>
            </a:r>
            <a:endParaRPr lang="ar-SA" sz="16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ZoneTexte 7">
            <a:extLst>
              <a:ext uri="{FF2B5EF4-FFF2-40B4-BE49-F238E27FC236}">
                <a16:creationId xmlns:a16="http://schemas.microsoft.com/office/drawing/2014/main" id="{96CCB507-A9C3-C645-B830-9FC6F0497E8E}"/>
              </a:ext>
            </a:extLst>
          </p:cNvPr>
          <p:cNvSpPr txBox="1"/>
          <p:nvPr/>
        </p:nvSpPr>
        <p:spPr>
          <a:xfrm>
            <a:off x="5626098" y="1761094"/>
            <a:ext cx="6112329" cy="923330"/>
          </a:xfrm>
          <a:prstGeom prst="rect">
            <a:avLst/>
          </a:prstGeom>
          <a:noFill/>
        </p:spPr>
        <p:txBody>
          <a:bodyPr wrap="square" rtlCol="0">
            <a:spAutoFit/>
          </a:bodyPr>
          <a:lstStyle/>
          <a:p>
            <a:pPr marL="285750" indent="-285750" algn="r" rtl="1">
              <a:buFont typeface="Arial" panose="020B0604020202020204" pitchFamily="34" charset="0"/>
              <a:buChar char="•"/>
            </a:pPr>
            <a:r>
              <a:rPr lang="ar-SA" sz="1800" b="1">
                <a:effectLst/>
                <a:latin typeface="Calibri" panose="020F0502020204030204" pitchFamily="34" charset="0"/>
                <a:ea typeface="Times New Roman" panose="02020603050405020304" pitchFamily="18" charset="0"/>
                <a:cs typeface="Arial" panose="020B0604020202020204" pitchFamily="34" charset="0"/>
              </a:rPr>
              <a:t>معاییر الأداء على مستوى المنظمة.</a:t>
            </a:r>
          </a:p>
          <a:p>
            <a:pPr algn="r" rtl="1"/>
            <a:endParaRPr lang="ar-SA" sz="1800" b="1">
              <a:effectLst/>
              <a:latin typeface="Calibri" panose="020F0502020204030204" pitchFamily="34" charset="0"/>
              <a:ea typeface="Times New Roman" panose="02020603050405020304" pitchFamily="18" charset="0"/>
              <a:cs typeface="Arial" panose="020B0604020202020204" pitchFamily="34" charset="0"/>
            </a:endParaRPr>
          </a:p>
          <a:p>
            <a:pPr algn="r" rtl="1"/>
            <a:endParaRPr lang="" b="1"/>
          </a:p>
        </p:txBody>
      </p:sp>
      <p:sp>
        <p:nvSpPr>
          <p:cNvPr id="5" name="ZoneTexte 4">
            <a:extLst>
              <a:ext uri="{FF2B5EF4-FFF2-40B4-BE49-F238E27FC236}">
                <a16:creationId xmlns:a16="http://schemas.microsoft.com/office/drawing/2014/main" id="{66719356-6F86-9144-83B4-C5CBE7D8434F}"/>
              </a:ext>
            </a:extLst>
          </p:cNvPr>
          <p:cNvSpPr txBox="1"/>
          <p:nvPr/>
        </p:nvSpPr>
        <p:spPr>
          <a:xfrm>
            <a:off x="0" y="2172759"/>
            <a:ext cx="11738427" cy="541687"/>
          </a:xfrm>
          <a:prstGeom prst="rect">
            <a:avLst/>
          </a:prstGeom>
          <a:noFill/>
        </p:spPr>
        <p:txBody>
          <a:bodyPr wrap="square">
            <a:spAutoFit/>
          </a:bodyPr>
          <a:lstStyle/>
          <a:p>
            <a:pPr marL="342900" lvl="0" indent="-342900" algn="r" rtl="1">
              <a:lnSpc>
                <a:spcPct val="107000"/>
              </a:lnSpc>
              <a:spcAft>
                <a:spcPts val="800"/>
              </a:spcAft>
              <a:buFont typeface="Arial" panose="020B0604020202020204" pitchFamily="34" charset="0"/>
              <a:buChar char="-"/>
            </a:pPr>
            <a:r>
              <a:rPr lang="ar-SA" sz="1400">
                <a:effectLst/>
                <a:latin typeface="Calibri" panose="020F0502020204030204" pitchFamily="34" charset="0"/>
                <a:ea typeface="Times New Roman" panose="02020603050405020304" pitchFamily="18" charset="0"/>
                <a:cs typeface="Arial" panose="020B0604020202020204" pitchFamily="34" charset="0"/>
              </a:rPr>
              <a:t>إن توقعات الأداء لكل فرع من فروع الشركات متعددة الجنسيات  مرتبط بأداء الفرع السوقي ومساهمته في الأرباح والتنافسیة الكلیة للشركة متعددة الجنسیات. وقدم كل من ،1855 '</a:t>
            </a:r>
            <a:r>
              <a:rPr lang="" sz="1400">
                <a:effectLst/>
                <a:latin typeface="Calibri" panose="020F0502020204030204" pitchFamily="34" charset="0"/>
                <a:ea typeface="Times New Roman" panose="02020603050405020304" pitchFamily="18" charset="0"/>
                <a:cs typeface="Arial" panose="020B0604020202020204" pitchFamily="34" charset="0"/>
              </a:rPr>
              <a:t>s</a:t>
            </a:r>
            <a:r>
              <a:rPr lang="" sz="1400">
                <a:effectLst/>
                <a:latin typeface="Arial" panose="020B0604020202020204" pitchFamily="34" charset="0"/>
                <a:ea typeface="Times New Roman" panose="02020603050405020304" pitchFamily="18" charset="0"/>
                <a:cs typeface="Arial" panose="020B0604020202020204" pitchFamily="34" charset="0"/>
              </a:rPr>
              <a:t> </a:t>
            </a:r>
            <a:r>
              <a:rPr lang="" sz="1400">
                <a:effectLst/>
                <a:latin typeface="Calibri" panose="020F0502020204030204" pitchFamily="34" charset="0"/>
                <a:ea typeface="Times New Roman" panose="02020603050405020304" pitchFamily="18" charset="0"/>
                <a:cs typeface="Arial" panose="020B0604020202020204" pitchFamily="34" charset="0"/>
              </a:rPr>
              <a:t>’Pucik</a:t>
            </a:r>
            <a:r>
              <a:rPr lang="" sz="1400">
                <a:effectLst/>
                <a:latin typeface="Arial" panose="020B0604020202020204" pitchFamily="34" charset="0"/>
                <a:ea typeface="Times New Roman" panose="02020603050405020304" pitchFamily="18" charset="0"/>
                <a:cs typeface="Arial" panose="020B0604020202020204" pitchFamily="34" charset="0"/>
              </a:rPr>
              <a:t> </a:t>
            </a:r>
            <a:r>
              <a:rPr lang="ar-SA" sz="1400">
                <a:effectLst/>
                <a:latin typeface="Arial" panose="020B0604020202020204" pitchFamily="34" charset="0"/>
                <a:ea typeface="Times New Roman" panose="02020603050405020304" pitchFamily="18" charset="0"/>
                <a:cs typeface="Arial" panose="020B0604020202020204" pitchFamily="34" charset="0"/>
              </a:rPr>
              <a:t>و 1999, </a:t>
            </a:r>
            <a:r>
              <a:rPr lang="ar-SA" sz="1400">
                <a:effectLst/>
                <a:latin typeface="Calibri" panose="020F0502020204030204" pitchFamily="34" charset="0"/>
                <a:ea typeface="Times New Roman" panose="02020603050405020304" pitchFamily="18" charset="0"/>
                <a:cs typeface="Arial" panose="020B0604020202020204" pitchFamily="34" charset="0"/>
              </a:rPr>
              <a:t>  </a:t>
            </a:r>
            <a:r>
              <a:rPr lang="" sz="1400">
                <a:effectLst/>
                <a:latin typeface="Calibri" panose="020F0502020204030204" pitchFamily="34" charset="0"/>
                <a:ea typeface="Times New Roman" panose="02020603050405020304" pitchFamily="18" charset="0"/>
                <a:cs typeface="Arial" panose="020B0604020202020204" pitchFamily="34" charset="0"/>
              </a:rPr>
              <a:t>Dowling</a:t>
            </a:r>
            <a:r>
              <a:rPr lang="" sz="1400">
                <a:effectLst/>
                <a:latin typeface="Arial" panose="020B0604020202020204" pitchFamily="34" charset="0"/>
                <a:ea typeface="Times New Roman" panose="02020603050405020304" pitchFamily="18" charset="0"/>
                <a:cs typeface="Arial" panose="020B0604020202020204" pitchFamily="34" charset="0"/>
              </a:rPr>
              <a:t> </a:t>
            </a:r>
            <a:r>
              <a:rPr lang="ar-SA" sz="1400">
                <a:effectLst/>
                <a:latin typeface="Arial" panose="020B0604020202020204" pitchFamily="34" charset="0"/>
                <a:ea typeface="Times New Roman" panose="02020603050405020304" pitchFamily="18" charset="0"/>
                <a:cs typeface="Arial" panose="020B0604020202020204" pitchFamily="34" charset="0"/>
              </a:rPr>
              <a:t>خمسة متغيرات رئیسیة تؤثر على التقییم وأداء الفروع هي :</a:t>
            </a:r>
            <a:endParaRPr lang="ar-SA" sz="140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3" name="ZoneTexte 12">
            <a:extLst>
              <a:ext uri="{FF2B5EF4-FFF2-40B4-BE49-F238E27FC236}">
                <a16:creationId xmlns:a16="http://schemas.microsoft.com/office/drawing/2014/main" id="{0696D606-D062-1941-8262-275CB5CC9404}"/>
              </a:ext>
            </a:extLst>
          </p:cNvPr>
          <p:cNvSpPr txBox="1"/>
          <p:nvPr/>
        </p:nvSpPr>
        <p:spPr>
          <a:xfrm>
            <a:off x="0" y="2714446"/>
            <a:ext cx="11738427" cy="1228157"/>
          </a:xfrm>
          <a:prstGeom prst="rect">
            <a:avLst/>
          </a:prstGeom>
          <a:noFill/>
        </p:spPr>
        <p:txBody>
          <a:bodyPr wrap="square">
            <a:spAutoFit/>
          </a:bodyPr>
          <a:lstStyle/>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القرارت الكلیة مقابل القرارت الجزئیة قد تؤثر على أداء الفرع لأنه قد یتم التضحیة برفع الأداء للمدى القصیر لفائدة الأداء الكلي للشركة متعددة الجنسیات.</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عدم كفایة البیانات حول أنشطة الشركة متعددة الجنسیات یمكن أن یغطي القدرة على التقییم الموضوعي لأداء الفرع ومن ثم إدارته.</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تقلبات المحیط الدولي اعني إذا كانت غایات الأداء غیر مرنة ووضعت من منظور المقر الرئیسي فقط فإن الشروط المحلیة قد یساء إدارتها.</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الانفصال الجغرافي  والزمني قد یعقد من تطابق التقديرات بین أنشطة الفروع والمقر الرئیسي.</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مستوى  التغییر في نضج السوق قد یفرض المزید من الوقت على الفروع الخارجية لتحقیق غایات الأداء مقارنة بما هو معتاد في السوق المحلیة.</a:t>
            </a:r>
          </a:p>
        </p:txBody>
      </p:sp>
      <p:sp>
        <p:nvSpPr>
          <p:cNvPr id="15" name="ZoneTexte 14">
            <a:extLst>
              <a:ext uri="{FF2B5EF4-FFF2-40B4-BE49-F238E27FC236}">
                <a16:creationId xmlns:a16="http://schemas.microsoft.com/office/drawing/2014/main" id="{28ACD93D-B67E-674E-90D2-6937609B93A5}"/>
              </a:ext>
            </a:extLst>
          </p:cNvPr>
          <p:cNvSpPr txBox="1"/>
          <p:nvPr/>
        </p:nvSpPr>
        <p:spPr>
          <a:xfrm>
            <a:off x="0" y="3942603"/>
            <a:ext cx="11738427" cy="1359859"/>
          </a:xfrm>
          <a:prstGeom prst="rect">
            <a:avLst/>
          </a:prstGeom>
          <a:noFill/>
        </p:spPr>
        <p:txBody>
          <a:bodyPr wrap="square">
            <a:spAutoFit/>
          </a:bodyPr>
          <a:lstStyle/>
          <a:p>
            <a:pPr marL="285750" lvl="0" indent="-285750" algn="r" rtl="1">
              <a:lnSpc>
                <a:spcPct val="107000"/>
              </a:lnSpc>
              <a:buFont typeface="Arial" panose="020B0604020202020204" pitchFamily="34" charset="0"/>
              <a:buChar char="•"/>
            </a:pPr>
            <a:r>
              <a:rPr lang="ar-SA" sz="1800" b="1">
                <a:effectLst/>
                <a:latin typeface="Calibri" panose="020F0502020204030204" pitchFamily="34" charset="0"/>
                <a:ea typeface="Times New Roman" panose="02020603050405020304" pitchFamily="18" charset="0"/>
                <a:cs typeface="Arial" panose="020B0604020202020204" pitchFamily="34" charset="0"/>
              </a:rPr>
              <a:t>معاییر على المستوى الفردي.</a:t>
            </a:r>
          </a:p>
          <a:p>
            <a:pPr lvl="0" algn="r" rtl="1">
              <a:lnSpc>
                <a:spcPct val="107000"/>
              </a:lnSpc>
            </a:pPr>
            <a:r>
              <a:rPr lang="ar-SA" sz="1800">
                <a:effectLst/>
                <a:latin typeface="Arial" panose="020B0604020202020204" pitchFamily="34" charset="0"/>
                <a:ea typeface="Times New Roman" panose="02020603050405020304" pitchFamily="18" charset="0"/>
                <a:cs typeface="Arial" panose="020B0604020202020204" pitchFamily="34" charset="0"/>
              </a:rPr>
              <a:t> </a:t>
            </a:r>
            <a:r>
              <a:rPr lang="ar-SA" sz="1400">
                <a:effectLst/>
                <a:latin typeface="Arial" panose="020B0604020202020204" pitchFamily="34" charset="0"/>
                <a:ea typeface="Times New Roman" panose="02020603050405020304" pitchFamily="18" charset="0"/>
                <a:cs typeface="Arial" panose="020B0604020202020204" pitchFamily="34" charset="0"/>
              </a:rPr>
              <a:t>بالنسبة لأفراد الذین یعملون في الشركات متعددة الجنسیات فإن عملهم یتطلب أبعاد إضافیة مقارنة بالعمل المحلي. فعلى سبیل المثال فإن الموظفین الدولیین إضافة لزیادة مجال عملهم وعمقه والتباعد الثقافي بینه وبین زملائه، فالصعوبات اللغویة یجب أن ت ارعى في تطویر معاییرالأداء الدولي على المستوى الفردي واحدة من النماذج النظریة التي تربط بین الأهداف التنظیمیة الاستراتيجية  بأداء الفرد "بطاقة الأداء المتوازن" التي تمثل محاولة لحل مشاكل تحدید المؤشرات الملائمة للأداء الأفضل، حیث تحدد هذه المقاربة (بطاقة الأداء المتوازن) أربعة معاییر للأداء وهي: المنظور المالي، منظور العملیات الداخلیة، منظور التعلم والابتكار، ومنظور الزبون</a:t>
            </a:r>
            <a:r>
              <a:rPr lang="ar-SA" sz="1400">
                <a:effectLst/>
                <a:latin typeface="Calibri" panose="020F0502020204030204" pitchFamily="34" charset="0"/>
                <a:ea typeface="Times New Roman" panose="02020603050405020304" pitchFamily="18" charset="0"/>
                <a:cs typeface="Arial" panose="020B0604020202020204" pitchFamily="34" charset="0"/>
              </a:rPr>
              <a:t>  وتم تمدید استخدام بطاقة الأداء المتوازن في  إدارة الموارد البشریة و إدارة أداء الأفراد .</a:t>
            </a:r>
          </a:p>
        </p:txBody>
      </p:sp>
    </p:spTree>
    <p:extLst>
      <p:ext uri="{BB962C8B-B14F-4D97-AF65-F5344CB8AC3E}">
        <p14:creationId xmlns:p14="http://schemas.microsoft.com/office/powerpoint/2010/main" val="929426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5118B-EAF7-CC42-B31B-A615B3CAB3C6}"/>
              </a:ext>
            </a:extLst>
          </p:cNvPr>
          <p:cNvSpPr>
            <a:spLocks noGrp="1"/>
          </p:cNvSpPr>
          <p:nvPr>
            <p:ph type="title"/>
          </p:nvPr>
        </p:nvSpPr>
        <p:spPr/>
        <p:txBody>
          <a:bodyPr anchor="ctr"/>
          <a:lstStyle/>
          <a:p>
            <a:pPr algn="ctr" rtl="1"/>
            <a:r>
              <a:rPr lang="ar-SA">
                <a:solidFill>
                  <a:srgbClr val="C00000"/>
                </a:solidFill>
              </a:rPr>
              <a:t>عمليات إدارة أداء  موظفين دوليين .</a:t>
            </a:r>
            <a:endParaRPr lang="">
              <a:solidFill>
                <a:srgbClr val="C00000"/>
              </a:solidFill>
            </a:endParaRPr>
          </a:p>
        </p:txBody>
      </p:sp>
      <p:sp>
        <p:nvSpPr>
          <p:cNvPr id="4" name="ZoneTexte 3">
            <a:extLst>
              <a:ext uri="{FF2B5EF4-FFF2-40B4-BE49-F238E27FC236}">
                <a16:creationId xmlns:a16="http://schemas.microsoft.com/office/drawing/2014/main" id="{0CEC43B3-3814-B745-8838-6FEE6F122115}"/>
              </a:ext>
            </a:extLst>
          </p:cNvPr>
          <p:cNvSpPr txBox="1"/>
          <p:nvPr/>
        </p:nvSpPr>
        <p:spPr>
          <a:xfrm>
            <a:off x="4257653" y="1956954"/>
            <a:ext cx="7570106" cy="584775"/>
          </a:xfrm>
          <a:prstGeom prst="rect">
            <a:avLst/>
          </a:prstGeom>
          <a:noFill/>
        </p:spPr>
        <p:txBody>
          <a:bodyPr wrap="square">
            <a:spAutoFit/>
          </a:bodyPr>
          <a:lstStyle/>
          <a:p>
            <a:pPr algn="r" rtl="1"/>
            <a:r>
              <a:rPr lang="ar-SA" sz="1600" b="1" u="sng">
                <a:solidFill>
                  <a:srgbClr val="C00000"/>
                </a:solidFill>
                <a:effectLst/>
                <a:latin typeface="Calibri" panose="020F0502020204030204" pitchFamily="34" charset="0"/>
                <a:ea typeface="Times New Roman" panose="02020603050405020304" pitchFamily="18" charset="0"/>
                <a:cs typeface="Arial" panose="020B0604020202020204" pitchFamily="34" charset="0"/>
              </a:rPr>
              <a:t>مراحل  إدارة الأداء الموظفين الدوليين:</a:t>
            </a:r>
          </a:p>
          <a:p>
            <a:pPr algn="r" rtl="1"/>
            <a:endParaRPr lang="" sz="1600" b="1" u="sng">
              <a:solidFill>
                <a:srgbClr val="C00000"/>
              </a:solidFill>
            </a:endParaRPr>
          </a:p>
        </p:txBody>
      </p:sp>
      <p:sp>
        <p:nvSpPr>
          <p:cNvPr id="6" name="ZoneTexte 5">
            <a:extLst>
              <a:ext uri="{FF2B5EF4-FFF2-40B4-BE49-F238E27FC236}">
                <a16:creationId xmlns:a16="http://schemas.microsoft.com/office/drawing/2014/main" id="{AEE960A6-C29B-0442-AA08-7F2F5D882162}"/>
              </a:ext>
            </a:extLst>
          </p:cNvPr>
          <p:cNvSpPr txBox="1"/>
          <p:nvPr/>
        </p:nvSpPr>
        <p:spPr>
          <a:xfrm>
            <a:off x="7216322" y="2396579"/>
            <a:ext cx="4513036" cy="1919693"/>
          </a:xfrm>
          <a:prstGeom prst="rect">
            <a:avLst/>
          </a:prstGeom>
          <a:noFill/>
        </p:spPr>
        <p:txBody>
          <a:bodyPr wrap="square">
            <a:spAutoFit/>
          </a:bodyPr>
          <a:lstStyle/>
          <a:p>
            <a:pPr marL="342900" lvl="0" indent="-342900" algn="r" rtl="1">
              <a:lnSpc>
                <a:spcPct val="107000"/>
              </a:lnSpc>
              <a:buFont typeface="Arial" panose="020B0604020202020204" pitchFamily="34" charset="0"/>
              <a:buChar char="-"/>
            </a:pPr>
            <a:r>
              <a:rPr lang="ar-SA" sz="1400">
                <a:effectLst/>
                <a:latin typeface="Calibri" panose="020F0502020204030204" pitchFamily="34" charset="0"/>
                <a:ea typeface="Times New Roman" panose="02020603050405020304" pitchFamily="18" charset="0"/>
                <a:cs typeface="Arial" panose="020B0604020202020204" pitchFamily="34" charset="0"/>
              </a:rPr>
              <a:t>تتمثل فيما يلي :</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تحديد المعايير بمشاركة المركز في الشركة الأم ومديري الفروع .</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تحديد مستوى الصعوبة في العمل الدولي .</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تعديل المعايير في ضوء مقارنة المعايير الموضوعة بمستوى الصعوبة في العمل .</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تقويم أداء المدير بالتركيز على تفاصيل أدائه في ضوء صعوبة عمله .</a:t>
            </a:r>
          </a:p>
          <a:p>
            <a:pPr marL="342900" lvl="0" indent="-342900" algn="r" rtl="1">
              <a:lnSpc>
                <a:spcPct val="107000"/>
              </a:lnSpc>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تحديد مستوى الأداء و الإنحرافات إن وجدت .</a:t>
            </a:r>
          </a:p>
          <a:p>
            <a:pPr marL="342900" lvl="0" indent="-342900" algn="r" rtl="1">
              <a:lnSpc>
                <a:spcPct val="107000"/>
              </a:lnSpc>
              <a:spcAft>
                <a:spcPts val="800"/>
              </a:spcAft>
              <a:buFont typeface="+mj-lt"/>
              <a:buAutoNum type="arabicPeriod"/>
            </a:pPr>
            <a:r>
              <a:rPr lang="ar-SA" sz="1400">
                <a:effectLst/>
                <a:latin typeface="Calibri" panose="020F0502020204030204" pitchFamily="34" charset="0"/>
                <a:ea typeface="Times New Roman" panose="02020603050405020304" pitchFamily="18" charset="0"/>
                <a:cs typeface="Arial" panose="020B0604020202020204" pitchFamily="34" charset="0"/>
              </a:rPr>
              <a:t>إتخاذ الإجراءات  التصحيحية و الإستفادة من التجارب .  </a:t>
            </a:r>
          </a:p>
        </p:txBody>
      </p:sp>
      <p:pic>
        <p:nvPicPr>
          <p:cNvPr id="7" name="Image 7">
            <a:extLst>
              <a:ext uri="{FF2B5EF4-FFF2-40B4-BE49-F238E27FC236}">
                <a16:creationId xmlns:a16="http://schemas.microsoft.com/office/drawing/2014/main" id="{75F07183-786D-4842-8337-A8175F78A241}"/>
              </a:ext>
            </a:extLst>
          </p:cNvPr>
          <p:cNvPicPr>
            <a:picLocks noChangeAspect="1"/>
          </p:cNvPicPr>
          <p:nvPr/>
        </p:nvPicPr>
        <p:blipFill>
          <a:blip r:embed="rId2"/>
          <a:stretch>
            <a:fillRect/>
          </a:stretch>
        </p:blipFill>
        <p:spPr>
          <a:xfrm>
            <a:off x="472918" y="3707735"/>
            <a:ext cx="4502761" cy="20829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 9">
            <a:extLst>
              <a:ext uri="{FF2B5EF4-FFF2-40B4-BE49-F238E27FC236}">
                <a16:creationId xmlns:a16="http://schemas.microsoft.com/office/drawing/2014/main" id="{C7D2F06E-85C2-934C-B7A4-2C55BD43665E}"/>
              </a:ext>
            </a:extLst>
          </p:cNvPr>
          <p:cNvPicPr>
            <a:picLocks noChangeAspect="1"/>
          </p:cNvPicPr>
          <p:nvPr/>
        </p:nvPicPr>
        <p:blipFill>
          <a:blip r:embed="rId3"/>
          <a:stretch>
            <a:fillRect/>
          </a:stretch>
        </p:blipFill>
        <p:spPr>
          <a:xfrm>
            <a:off x="6026140" y="4083228"/>
            <a:ext cx="3834946" cy="1707486"/>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275" endPos="40000" dist="1016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5842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15</Slides>
  <Notes>0</Notes>
  <HiddenSlides>0</HiddenSlide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Galerie</vt:lpstr>
      <vt:lpstr>Présentation PowerPoint</vt:lpstr>
      <vt:lpstr>Présentation PowerPoint</vt:lpstr>
      <vt:lpstr>Présentation PowerPoint</vt:lpstr>
      <vt:lpstr>المقدمة  .</vt:lpstr>
      <vt:lpstr>ماهية  إدارة  أداء موظفين دوليين .</vt:lpstr>
      <vt:lpstr>Présentation PowerPoint</vt:lpstr>
      <vt:lpstr>Présentation PowerPoint</vt:lpstr>
      <vt:lpstr>Présentation PowerPoint</vt:lpstr>
      <vt:lpstr>عمليات إدارة أداء  موظفين دوليين .</vt:lpstr>
      <vt:lpstr>الفرق بين تقنيات ادارة الاداء الموظفين المحليين والموظفين الدوليين .</vt:lpstr>
      <vt:lpstr>Présentation PowerPoint</vt:lpstr>
      <vt:lpstr>Présentation PowerPoint</vt:lpstr>
      <vt:lpstr>Présentation PowerPoint</vt:lpstr>
      <vt:lpstr>تحدیات إدارة أداء الموظفين الدولیين .</vt:lpstr>
      <vt:lpstr>الخاتمة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inconnu</dc:creator>
  <cp:lastModifiedBy>Utilisateur inconnu</cp:lastModifiedBy>
  <cp:revision>17</cp:revision>
  <dcterms:created xsi:type="dcterms:W3CDTF">2021-10-26T08:48:46Z</dcterms:created>
  <dcterms:modified xsi:type="dcterms:W3CDTF">2021-11-20T11:01:29Z</dcterms:modified>
</cp:coreProperties>
</file>