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sldIdLst>
    <p:sldId id="256" r:id="rId2"/>
    <p:sldId id="257" r:id="rId3"/>
    <p:sldId id="271" r:id="rId4"/>
    <p:sldId id="259" r:id="rId5"/>
    <p:sldId id="260" r:id="rId6"/>
    <p:sldId id="263" r:id="rId7"/>
    <p:sldId id="264" r:id="rId8"/>
    <p:sldId id="269" r:id="rId9"/>
    <p:sldId id="272" r:id="rId10"/>
    <p:sldId id="273" r:id="rId11"/>
    <p:sldId id="274" r:id="rId12"/>
    <p:sldId id="275" r:id="rId13"/>
    <p:sldId id="276" r:id="rId14"/>
    <p:sldId id="265" r:id="rId15"/>
    <p:sldId id="266" r:id="rId16"/>
    <p:sldId id="267" r:id="rId17"/>
    <p:sldId id="268" r:id="rId18"/>
    <p:sldId id="270"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48" d="100"/>
          <a:sy n="48" d="100"/>
        </p:scale>
        <p:origin x="-2202" y="-9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848387-9894-494E-8847-50ED0345573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3BDEE50E-D3E7-437F-AC0A-6DA0DB1519C8}">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DZ" sz="2000" b="1" i="0" dirty="0" smtClean="0">
              <a:solidFill>
                <a:schemeClr val="tx1">
                  <a:lumMod val="95000"/>
                  <a:lumOff val="5000"/>
                </a:schemeClr>
              </a:solidFill>
            </a:rPr>
            <a:t>وضع نظام معلومات عن اداء الموارد البشرية وما يطرأ عليها من تغيرات</a:t>
          </a:r>
          <a:br>
            <a:rPr lang="ar-DZ" sz="2000" b="1" i="0" dirty="0" smtClean="0">
              <a:solidFill>
                <a:schemeClr val="tx1">
                  <a:lumMod val="95000"/>
                  <a:lumOff val="5000"/>
                </a:schemeClr>
              </a:solidFill>
            </a:rPr>
          </a:br>
          <a:endParaRPr lang="fr-FR" sz="2000" b="1" dirty="0">
            <a:solidFill>
              <a:schemeClr val="tx1">
                <a:lumMod val="95000"/>
                <a:lumOff val="5000"/>
              </a:schemeClr>
            </a:solidFill>
          </a:endParaRPr>
        </a:p>
      </dgm:t>
    </dgm:pt>
    <dgm:pt modelId="{11AE7000-3C68-4F94-B4E8-09FC871E4910}" type="parTrans" cxnId="{3D80BC7C-F91C-49F1-9400-3E734A255941}">
      <dgm:prSet/>
      <dgm:spPr/>
      <dgm:t>
        <a:bodyPr/>
        <a:lstStyle/>
        <a:p>
          <a:endParaRPr lang="fr-FR"/>
        </a:p>
      </dgm:t>
    </dgm:pt>
    <dgm:pt modelId="{13706AFC-14E8-4184-A97E-5A2EDCCEC4E9}" type="sibTrans" cxnId="{3D80BC7C-F91C-49F1-9400-3E734A255941}">
      <dgm:prSet/>
      <dgm:spPr/>
      <dgm:t>
        <a:bodyPr/>
        <a:lstStyle/>
        <a:p>
          <a:endParaRPr lang="fr-FR" dirty="0"/>
        </a:p>
      </dgm:t>
    </dgm:pt>
    <dgm:pt modelId="{703B65F1-6F7F-472B-A8A5-D239B508EE90}">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DZ" sz="2000" b="1" i="0" dirty="0" smtClean="0">
              <a:solidFill>
                <a:schemeClr val="tx1">
                  <a:lumMod val="95000"/>
                  <a:lumOff val="5000"/>
                </a:schemeClr>
              </a:solidFill>
            </a:rPr>
            <a:t>التركيز على تصحيح الأداء والقضاء على مفهوم تقييم الأداء لمجرد الثواب والعقاب فقط</a:t>
          </a:r>
          <a:br>
            <a:rPr lang="ar-DZ" sz="2000" b="1" i="0" dirty="0" smtClean="0">
              <a:solidFill>
                <a:schemeClr val="tx1">
                  <a:lumMod val="95000"/>
                  <a:lumOff val="5000"/>
                </a:schemeClr>
              </a:solidFill>
            </a:rPr>
          </a:br>
          <a:endParaRPr lang="fr-FR" sz="2000" b="1" dirty="0">
            <a:solidFill>
              <a:schemeClr val="tx1">
                <a:lumMod val="95000"/>
                <a:lumOff val="5000"/>
              </a:schemeClr>
            </a:solidFill>
          </a:endParaRPr>
        </a:p>
      </dgm:t>
    </dgm:pt>
    <dgm:pt modelId="{F23842A6-7095-4D74-9A5C-AC01FEBD66A5}" type="sibTrans" cxnId="{E0553B9B-36B8-445E-86DE-3D4616DEC7A0}">
      <dgm:prSet/>
      <dgm:spPr/>
      <dgm:t>
        <a:bodyPr/>
        <a:lstStyle/>
        <a:p>
          <a:endParaRPr lang="fr-FR" dirty="0"/>
        </a:p>
      </dgm:t>
    </dgm:pt>
    <dgm:pt modelId="{7575D28E-87C3-4793-89F4-0E0C0A7BED3F}" type="parTrans" cxnId="{E0553B9B-36B8-445E-86DE-3D4616DEC7A0}">
      <dgm:prSet/>
      <dgm:spPr/>
      <dgm:t>
        <a:bodyPr/>
        <a:lstStyle/>
        <a:p>
          <a:endParaRPr lang="fr-FR"/>
        </a:p>
      </dgm:t>
    </dgm:pt>
    <dgm:pt modelId="{4BE53B72-5EB4-4985-BFA7-75E21E701540}">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DZ" sz="2000" b="1" i="0" dirty="0" smtClean="0">
              <a:solidFill>
                <a:schemeClr val="tx1">
                  <a:lumMod val="95000"/>
                  <a:lumOff val="5000"/>
                </a:schemeClr>
              </a:solidFill>
            </a:rPr>
            <a:t>توفير المناخ المناسب للتفاوض حول المشكلات</a:t>
          </a:r>
          <a:br>
            <a:rPr lang="ar-DZ" sz="2000" b="1" i="0" dirty="0" smtClean="0">
              <a:solidFill>
                <a:schemeClr val="tx1">
                  <a:lumMod val="95000"/>
                  <a:lumOff val="5000"/>
                </a:schemeClr>
              </a:solidFill>
            </a:rPr>
          </a:br>
          <a:endParaRPr lang="fr-FR" sz="2000" b="1" dirty="0">
            <a:solidFill>
              <a:schemeClr val="tx1">
                <a:lumMod val="95000"/>
                <a:lumOff val="5000"/>
              </a:schemeClr>
            </a:solidFill>
          </a:endParaRPr>
        </a:p>
      </dgm:t>
    </dgm:pt>
    <dgm:pt modelId="{EEBE5656-A330-43A8-9C2F-2C66B9AA3749}" type="parTrans" cxnId="{5697141B-F5C7-44A3-9004-3D8C60CAD693}">
      <dgm:prSet/>
      <dgm:spPr/>
      <dgm:t>
        <a:bodyPr/>
        <a:lstStyle/>
        <a:p>
          <a:endParaRPr lang="fr-FR"/>
        </a:p>
      </dgm:t>
    </dgm:pt>
    <dgm:pt modelId="{C4FE6009-5452-4D35-AC1B-AA1AB1059F58}" type="sibTrans" cxnId="{5697141B-F5C7-44A3-9004-3D8C60CAD693}">
      <dgm:prSet/>
      <dgm:spPr/>
      <dgm:t>
        <a:bodyPr/>
        <a:lstStyle/>
        <a:p>
          <a:endParaRPr lang="fr-FR" dirty="0"/>
        </a:p>
      </dgm:t>
    </dgm:pt>
    <dgm:pt modelId="{B044D2DF-2937-4AC2-88DF-7E35EF3BDE0F}">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DZ" sz="2000" b="1" i="0" dirty="0" smtClean="0">
              <a:solidFill>
                <a:schemeClr val="tx1">
                  <a:lumMod val="95000"/>
                  <a:lumOff val="5000"/>
                </a:schemeClr>
              </a:solidFill>
            </a:rPr>
            <a:t>تسهيل عملية اختيار القيادات وتقويض المساعدين</a:t>
          </a:r>
          <a:br>
            <a:rPr lang="ar-DZ" sz="2000" b="1" i="0" dirty="0" smtClean="0">
              <a:solidFill>
                <a:schemeClr val="tx1">
                  <a:lumMod val="95000"/>
                  <a:lumOff val="5000"/>
                </a:schemeClr>
              </a:solidFill>
            </a:rPr>
          </a:br>
          <a:endParaRPr lang="fr-FR" sz="2000" b="1" dirty="0">
            <a:solidFill>
              <a:schemeClr val="tx1">
                <a:lumMod val="95000"/>
                <a:lumOff val="5000"/>
              </a:schemeClr>
            </a:solidFill>
          </a:endParaRPr>
        </a:p>
      </dgm:t>
    </dgm:pt>
    <dgm:pt modelId="{851AA15B-2C9A-4EAE-98F4-19D603E848D7}" type="parTrans" cxnId="{EE484B5E-CE54-43CF-8127-8CC682852D70}">
      <dgm:prSet/>
      <dgm:spPr/>
      <dgm:t>
        <a:bodyPr/>
        <a:lstStyle/>
        <a:p>
          <a:endParaRPr lang="fr-FR"/>
        </a:p>
      </dgm:t>
    </dgm:pt>
    <dgm:pt modelId="{A225A1F3-90F9-4E93-91A2-CE2CCD81E12B}" type="sibTrans" cxnId="{EE484B5E-CE54-43CF-8127-8CC682852D70}">
      <dgm:prSet/>
      <dgm:spPr/>
      <dgm:t>
        <a:bodyPr/>
        <a:lstStyle/>
        <a:p>
          <a:endParaRPr lang="fr-FR"/>
        </a:p>
      </dgm:t>
    </dgm:pt>
    <dgm:pt modelId="{42CC858A-6676-481B-BAB0-0BD14D28DC12}" type="pres">
      <dgm:prSet presAssocID="{1A848387-9894-494E-8847-50ED03455734}" presName="outerComposite" presStyleCnt="0">
        <dgm:presLayoutVars>
          <dgm:chMax val="5"/>
          <dgm:dir/>
          <dgm:resizeHandles val="exact"/>
        </dgm:presLayoutVars>
      </dgm:prSet>
      <dgm:spPr/>
      <dgm:t>
        <a:bodyPr/>
        <a:lstStyle/>
        <a:p>
          <a:endParaRPr lang="fr-FR"/>
        </a:p>
      </dgm:t>
    </dgm:pt>
    <dgm:pt modelId="{E84C08C6-2F3B-4123-8CEB-A67E56D3C7F8}" type="pres">
      <dgm:prSet presAssocID="{1A848387-9894-494E-8847-50ED03455734}" presName="dummyMaxCanvas" presStyleCnt="0">
        <dgm:presLayoutVars/>
      </dgm:prSet>
      <dgm:spPr/>
    </dgm:pt>
    <dgm:pt modelId="{AC115335-F106-4282-A060-16D04C0D3E49}" type="pres">
      <dgm:prSet presAssocID="{1A848387-9894-494E-8847-50ED03455734}" presName="FourNodes_1" presStyleLbl="node1" presStyleIdx="0" presStyleCnt="4">
        <dgm:presLayoutVars>
          <dgm:bulletEnabled val="1"/>
        </dgm:presLayoutVars>
      </dgm:prSet>
      <dgm:spPr/>
      <dgm:t>
        <a:bodyPr/>
        <a:lstStyle/>
        <a:p>
          <a:endParaRPr lang="fr-FR"/>
        </a:p>
      </dgm:t>
    </dgm:pt>
    <dgm:pt modelId="{0027CC60-1371-4F7C-A8E4-174C53D5B40C}" type="pres">
      <dgm:prSet presAssocID="{1A848387-9894-494E-8847-50ED03455734}" presName="FourNodes_2" presStyleLbl="node1" presStyleIdx="1" presStyleCnt="4">
        <dgm:presLayoutVars>
          <dgm:bulletEnabled val="1"/>
        </dgm:presLayoutVars>
      </dgm:prSet>
      <dgm:spPr/>
      <dgm:t>
        <a:bodyPr/>
        <a:lstStyle/>
        <a:p>
          <a:endParaRPr lang="fr-FR"/>
        </a:p>
      </dgm:t>
    </dgm:pt>
    <dgm:pt modelId="{26268DF7-C41A-484B-B12C-7D7CB56224A5}" type="pres">
      <dgm:prSet presAssocID="{1A848387-9894-494E-8847-50ED03455734}" presName="FourNodes_3" presStyleLbl="node1" presStyleIdx="2" presStyleCnt="4">
        <dgm:presLayoutVars>
          <dgm:bulletEnabled val="1"/>
        </dgm:presLayoutVars>
      </dgm:prSet>
      <dgm:spPr/>
      <dgm:t>
        <a:bodyPr/>
        <a:lstStyle/>
        <a:p>
          <a:endParaRPr lang="fr-FR"/>
        </a:p>
      </dgm:t>
    </dgm:pt>
    <dgm:pt modelId="{E5FECD8A-2AA6-4D1D-8693-54E4CFBB4D8E}" type="pres">
      <dgm:prSet presAssocID="{1A848387-9894-494E-8847-50ED03455734}" presName="FourNodes_4" presStyleLbl="node1" presStyleIdx="3" presStyleCnt="4">
        <dgm:presLayoutVars>
          <dgm:bulletEnabled val="1"/>
        </dgm:presLayoutVars>
      </dgm:prSet>
      <dgm:spPr/>
      <dgm:t>
        <a:bodyPr/>
        <a:lstStyle/>
        <a:p>
          <a:endParaRPr lang="fr-FR"/>
        </a:p>
      </dgm:t>
    </dgm:pt>
    <dgm:pt modelId="{191CE2CD-E7D6-4B25-A920-AB9E6A7FEF58}" type="pres">
      <dgm:prSet presAssocID="{1A848387-9894-494E-8847-50ED03455734}" presName="FourConn_1-2" presStyleLbl="fgAccFollowNode1" presStyleIdx="0" presStyleCnt="3">
        <dgm:presLayoutVars>
          <dgm:bulletEnabled val="1"/>
        </dgm:presLayoutVars>
      </dgm:prSet>
      <dgm:spPr/>
      <dgm:t>
        <a:bodyPr/>
        <a:lstStyle/>
        <a:p>
          <a:endParaRPr lang="fr-FR"/>
        </a:p>
      </dgm:t>
    </dgm:pt>
    <dgm:pt modelId="{E84D0F1A-3702-4ABA-A326-3ABA91228D71}" type="pres">
      <dgm:prSet presAssocID="{1A848387-9894-494E-8847-50ED03455734}" presName="FourConn_2-3" presStyleLbl="fgAccFollowNode1" presStyleIdx="1" presStyleCnt="3">
        <dgm:presLayoutVars>
          <dgm:bulletEnabled val="1"/>
        </dgm:presLayoutVars>
      </dgm:prSet>
      <dgm:spPr/>
      <dgm:t>
        <a:bodyPr/>
        <a:lstStyle/>
        <a:p>
          <a:endParaRPr lang="fr-FR"/>
        </a:p>
      </dgm:t>
    </dgm:pt>
    <dgm:pt modelId="{91F13BF1-F071-429A-8285-7B9D88EAD959}" type="pres">
      <dgm:prSet presAssocID="{1A848387-9894-494E-8847-50ED03455734}" presName="FourConn_3-4" presStyleLbl="fgAccFollowNode1" presStyleIdx="2" presStyleCnt="3">
        <dgm:presLayoutVars>
          <dgm:bulletEnabled val="1"/>
        </dgm:presLayoutVars>
      </dgm:prSet>
      <dgm:spPr/>
      <dgm:t>
        <a:bodyPr/>
        <a:lstStyle/>
        <a:p>
          <a:endParaRPr lang="fr-FR"/>
        </a:p>
      </dgm:t>
    </dgm:pt>
    <dgm:pt modelId="{82F9EC95-7932-4CE3-A20A-6A22F65C2620}" type="pres">
      <dgm:prSet presAssocID="{1A848387-9894-494E-8847-50ED03455734}" presName="FourNodes_1_text" presStyleLbl="node1" presStyleIdx="3" presStyleCnt="4">
        <dgm:presLayoutVars>
          <dgm:bulletEnabled val="1"/>
        </dgm:presLayoutVars>
      </dgm:prSet>
      <dgm:spPr/>
      <dgm:t>
        <a:bodyPr/>
        <a:lstStyle/>
        <a:p>
          <a:endParaRPr lang="fr-FR"/>
        </a:p>
      </dgm:t>
    </dgm:pt>
    <dgm:pt modelId="{EE229E48-212F-4C92-855E-890BB76DE4E3}" type="pres">
      <dgm:prSet presAssocID="{1A848387-9894-494E-8847-50ED03455734}" presName="FourNodes_2_text" presStyleLbl="node1" presStyleIdx="3" presStyleCnt="4">
        <dgm:presLayoutVars>
          <dgm:bulletEnabled val="1"/>
        </dgm:presLayoutVars>
      </dgm:prSet>
      <dgm:spPr/>
      <dgm:t>
        <a:bodyPr/>
        <a:lstStyle/>
        <a:p>
          <a:endParaRPr lang="fr-FR"/>
        </a:p>
      </dgm:t>
    </dgm:pt>
    <dgm:pt modelId="{F243C713-25E7-4C36-B8C3-14F6E6205B5E}" type="pres">
      <dgm:prSet presAssocID="{1A848387-9894-494E-8847-50ED03455734}" presName="FourNodes_3_text" presStyleLbl="node1" presStyleIdx="3" presStyleCnt="4">
        <dgm:presLayoutVars>
          <dgm:bulletEnabled val="1"/>
        </dgm:presLayoutVars>
      </dgm:prSet>
      <dgm:spPr/>
      <dgm:t>
        <a:bodyPr/>
        <a:lstStyle/>
        <a:p>
          <a:endParaRPr lang="fr-FR"/>
        </a:p>
      </dgm:t>
    </dgm:pt>
    <dgm:pt modelId="{0A7EC8F7-9CE4-494D-AEFB-3726AE75625C}" type="pres">
      <dgm:prSet presAssocID="{1A848387-9894-494E-8847-50ED03455734}" presName="FourNodes_4_text" presStyleLbl="node1" presStyleIdx="3" presStyleCnt="4">
        <dgm:presLayoutVars>
          <dgm:bulletEnabled val="1"/>
        </dgm:presLayoutVars>
      </dgm:prSet>
      <dgm:spPr/>
      <dgm:t>
        <a:bodyPr/>
        <a:lstStyle/>
        <a:p>
          <a:endParaRPr lang="fr-FR"/>
        </a:p>
      </dgm:t>
    </dgm:pt>
  </dgm:ptLst>
  <dgm:cxnLst>
    <dgm:cxn modelId="{DBE94DE0-12D7-4383-9E6E-AC0844640B72}" type="presOf" srcId="{F23842A6-7095-4D74-9A5C-AC01FEBD66A5}" destId="{E84D0F1A-3702-4ABA-A326-3ABA91228D71}" srcOrd="0" destOrd="0" presId="urn:microsoft.com/office/officeart/2005/8/layout/vProcess5"/>
    <dgm:cxn modelId="{7DF70A89-F8A5-4487-8015-335740AD0DDC}" type="presOf" srcId="{703B65F1-6F7F-472B-A8A5-D239B508EE90}" destId="{EE229E48-212F-4C92-855E-890BB76DE4E3}" srcOrd="1" destOrd="0" presId="urn:microsoft.com/office/officeart/2005/8/layout/vProcess5"/>
    <dgm:cxn modelId="{07598F38-2063-4DC0-98C8-89D3D70D4B65}" type="presOf" srcId="{703B65F1-6F7F-472B-A8A5-D239B508EE90}" destId="{0027CC60-1371-4F7C-A8E4-174C53D5B40C}" srcOrd="0" destOrd="0" presId="urn:microsoft.com/office/officeart/2005/8/layout/vProcess5"/>
    <dgm:cxn modelId="{50E2A8BE-56F1-4999-ADFA-84E361564B68}" type="presOf" srcId="{4BE53B72-5EB4-4985-BFA7-75E21E701540}" destId="{26268DF7-C41A-484B-B12C-7D7CB56224A5}" srcOrd="0" destOrd="0" presId="urn:microsoft.com/office/officeart/2005/8/layout/vProcess5"/>
    <dgm:cxn modelId="{EE484B5E-CE54-43CF-8127-8CC682852D70}" srcId="{1A848387-9894-494E-8847-50ED03455734}" destId="{B044D2DF-2937-4AC2-88DF-7E35EF3BDE0F}" srcOrd="3" destOrd="0" parTransId="{851AA15B-2C9A-4EAE-98F4-19D603E848D7}" sibTransId="{A225A1F3-90F9-4E93-91A2-CE2CCD81E12B}"/>
    <dgm:cxn modelId="{DDE53701-1A04-4B65-8153-B1BEF83433CF}" type="presOf" srcId="{3BDEE50E-D3E7-437F-AC0A-6DA0DB1519C8}" destId="{82F9EC95-7932-4CE3-A20A-6A22F65C2620}" srcOrd="1" destOrd="0" presId="urn:microsoft.com/office/officeart/2005/8/layout/vProcess5"/>
    <dgm:cxn modelId="{1ABC2517-29B7-4AF3-BB28-DBEAF959C4E1}" type="presOf" srcId="{4BE53B72-5EB4-4985-BFA7-75E21E701540}" destId="{F243C713-25E7-4C36-B8C3-14F6E6205B5E}" srcOrd="1" destOrd="0" presId="urn:microsoft.com/office/officeart/2005/8/layout/vProcess5"/>
    <dgm:cxn modelId="{4C19F764-9ECC-4C6F-A3A8-26748D16B58E}" type="presOf" srcId="{13706AFC-14E8-4184-A97E-5A2EDCCEC4E9}" destId="{191CE2CD-E7D6-4B25-A920-AB9E6A7FEF58}" srcOrd="0" destOrd="0" presId="urn:microsoft.com/office/officeart/2005/8/layout/vProcess5"/>
    <dgm:cxn modelId="{26037F34-84EF-42EB-A30F-2915E02C96D5}" type="presOf" srcId="{3BDEE50E-D3E7-437F-AC0A-6DA0DB1519C8}" destId="{AC115335-F106-4282-A060-16D04C0D3E49}" srcOrd="0" destOrd="0" presId="urn:microsoft.com/office/officeart/2005/8/layout/vProcess5"/>
    <dgm:cxn modelId="{5697141B-F5C7-44A3-9004-3D8C60CAD693}" srcId="{1A848387-9894-494E-8847-50ED03455734}" destId="{4BE53B72-5EB4-4985-BFA7-75E21E701540}" srcOrd="2" destOrd="0" parTransId="{EEBE5656-A330-43A8-9C2F-2C66B9AA3749}" sibTransId="{C4FE6009-5452-4D35-AC1B-AA1AB1059F58}"/>
    <dgm:cxn modelId="{94D4EEC2-7280-488F-8E3D-258A6E9DEADD}" type="presOf" srcId="{1A848387-9894-494E-8847-50ED03455734}" destId="{42CC858A-6676-481B-BAB0-0BD14D28DC12}" srcOrd="0" destOrd="0" presId="urn:microsoft.com/office/officeart/2005/8/layout/vProcess5"/>
    <dgm:cxn modelId="{D8B620BE-1DB6-467C-BB4F-2A4011DEF247}" type="presOf" srcId="{B044D2DF-2937-4AC2-88DF-7E35EF3BDE0F}" destId="{E5FECD8A-2AA6-4D1D-8693-54E4CFBB4D8E}" srcOrd="0" destOrd="0" presId="urn:microsoft.com/office/officeart/2005/8/layout/vProcess5"/>
    <dgm:cxn modelId="{70E594D9-B76C-4043-BE65-8339921EB633}" type="presOf" srcId="{C4FE6009-5452-4D35-AC1B-AA1AB1059F58}" destId="{91F13BF1-F071-429A-8285-7B9D88EAD959}" srcOrd="0" destOrd="0" presId="urn:microsoft.com/office/officeart/2005/8/layout/vProcess5"/>
    <dgm:cxn modelId="{B343B512-E7BE-4025-B235-2E9A52F023EC}" type="presOf" srcId="{B044D2DF-2937-4AC2-88DF-7E35EF3BDE0F}" destId="{0A7EC8F7-9CE4-494D-AEFB-3726AE75625C}" srcOrd="1" destOrd="0" presId="urn:microsoft.com/office/officeart/2005/8/layout/vProcess5"/>
    <dgm:cxn modelId="{3D80BC7C-F91C-49F1-9400-3E734A255941}" srcId="{1A848387-9894-494E-8847-50ED03455734}" destId="{3BDEE50E-D3E7-437F-AC0A-6DA0DB1519C8}" srcOrd="0" destOrd="0" parTransId="{11AE7000-3C68-4F94-B4E8-09FC871E4910}" sibTransId="{13706AFC-14E8-4184-A97E-5A2EDCCEC4E9}"/>
    <dgm:cxn modelId="{E0553B9B-36B8-445E-86DE-3D4616DEC7A0}" srcId="{1A848387-9894-494E-8847-50ED03455734}" destId="{703B65F1-6F7F-472B-A8A5-D239B508EE90}" srcOrd="1" destOrd="0" parTransId="{7575D28E-87C3-4793-89F4-0E0C0A7BED3F}" sibTransId="{F23842A6-7095-4D74-9A5C-AC01FEBD66A5}"/>
    <dgm:cxn modelId="{512F1CB9-49D5-4BE8-AAD0-461F2C51E727}" type="presParOf" srcId="{42CC858A-6676-481B-BAB0-0BD14D28DC12}" destId="{E84C08C6-2F3B-4123-8CEB-A67E56D3C7F8}" srcOrd="0" destOrd="0" presId="urn:microsoft.com/office/officeart/2005/8/layout/vProcess5"/>
    <dgm:cxn modelId="{5BD20C0B-3F59-45EA-9FD2-1824E457D27E}" type="presParOf" srcId="{42CC858A-6676-481B-BAB0-0BD14D28DC12}" destId="{AC115335-F106-4282-A060-16D04C0D3E49}" srcOrd="1" destOrd="0" presId="urn:microsoft.com/office/officeart/2005/8/layout/vProcess5"/>
    <dgm:cxn modelId="{A88758C2-49AB-47EC-B836-A68B30C90458}" type="presParOf" srcId="{42CC858A-6676-481B-BAB0-0BD14D28DC12}" destId="{0027CC60-1371-4F7C-A8E4-174C53D5B40C}" srcOrd="2" destOrd="0" presId="urn:microsoft.com/office/officeart/2005/8/layout/vProcess5"/>
    <dgm:cxn modelId="{25A10507-482F-4CBE-80EB-642304B622A6}" type="presParOf" srcId="{42CC858A-6676-481B-BAB0-0BD14D28DC12}" destId="{26268DF7-C41A-484B-B12C-7D7CB56224A5}" srcOrd="3" destOrd="0" presId="urn:microsoft.com/office/officeart/2005/8/layout/vProcess5"/>
    <dgm:cxn modelId="{D524CC48-B27B-48DA-BEDA-0F17D0A8DA53}" type="presParOf" srcId="{42CC858A-6676-481B-BAB0-0BD14D28DC12}" destId="{E5FECD8A-2AA6-4D1D-8693-54E4CFBB4D8E}" srcOrd="4" destOrd="0" presId="urn:microsoft.com/office/officeart/2005/8/layout/vProcess5"/>
    <dgm:cxn modelId="{15227DA8-68AA-4C5C-BE6E-7F007FAB8B21}" type="presParOf" srcId="{42CC858A-6676-481B-BAB0-0BD14D28DC12}" destId="{191CE2CD-E7D6-4B25-A920-AB9E6A7FEF58}" srcOrd="5" destOrd="0" presId="urn:microsoft.com/office/officeart/2005/8/layout/vProcess5"/>
    <dgm:cxn modelId="{EE5D6867-2C63-4647-A891-31BA9CA1AAA2}" type="presParOf" srcId="{42CC858A-6676-481B-BAB0-0BD14D28DC12}" destId="{E84D0F1A-3702-4ABA-A326-3ABA91228D71}" srcOrd="6" destOrd="0" presId="urn:microsoft.com/office/officeart/2005/8/layout/vProcess5"/>
    <dgm:cxn modelId="{89C475E3-DEBF-4A07-8519-191D91F0DCB0}" type="presParOf" srcId="{42CC858A-6676-481B-BAB0-0BD14D28DC12}" destId="{91F13BF1-F071-429A-8285-7B9D88EAD959}" srcOrd="7" destOrd="0" presId="urn:microsoft.com/office/officeart/2005/8/layout/vProcess5"/>
    <dgm:cxn modelId="{D899EFD6-F406-48B7-9117-4BA50644BE3C}" type="presParOf" srcId="{42CC858A-6676-481B-BAB0-0BD14D28DC12}" destId="{82F9EC95-7932-4CE3-A20A-6A22F65C2620}" srcOrd="8" destOrd="0" presId="urn:microsoft.com/office/officeart/2005/8/layout/vProcess5"/>
    <dgm:cxn modelId="{E8A06BBE-4A5E-4850-B2B2-B588E017A2DA}" type="presParOf" srcId="{42CC858A-6676-481B-BAB0-0BD14D28DC12}" destId="{EE229E48-212F-4C92-855E-890BB76DE4E3}" srcOrd="9" destOrd="0" presId="urn:microsoft.com/office/officeart/2005/8/layout/vProcess5"/>
    <dgm:cxn modelId="{9ED1BEF5-8C42-4F3E-B823-691A924A63C9}" type="presParOf" srcId="{42CC858A-6676-481B-BAB0-0BD14D28DC12}" destId="{F243C713-25E7-4C36-B8C3-14F6E6205B5E}" srcOrd="10" destOrd="0" presId="urn:microsoft.com/office/officeart/2005/8/layout/vProcess5"/>
    <dgm:cxn modelId="{B3B353CF-871A-4C77-8DBE-0B36D1815CC3}" type="presParOf" srcId="{42CC858A-6676-481B-BAB0-0BD14D28DC12}" destId="{0A7EC8F7-9CE4-494D-AEFB-3726AE75625C}" srcOrd="11" destOrd="0" presId="urn:microsoft.com/office/officeart/2005/8/layout/v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D0191F-4878-4EAF-AD09-2D875E6E4CE8}" type="doc">
      <dgm:prSet loTypeId="urn:microsoft.com/office/officeart/2005/8/layout/process1" loCatId="process" qsTypeId="urn:microsoft.com/office/officeart/2005/8/quickstyle/simple1" qsCatId="simple" csTypeId="urn:microsoft.com/office/officeart/2005/8/colors/accent1_2" csCatId="accent1" phldr="1"/>
      <dgm:spPr/>
    </dgm:pt>
    <dgm:pt modelId="{AEC3A243-5496-4CE1-8C89-C8F8DA60A859}">
      <dgm:prSet phldrT="[Texte]"/>
      <dgm:spPr/>
      <dgm:t>
        <a:bodyPr/>
        <a:lstStyle/>
        <a:p>
          <a:r>
            <a:rPr lang="ar-DZ" dirty="0" smtClean="0">
              <a:solidFill>
                <a:schemeClr val="tx1"/>
              </a:solidFill>
            </a:rPr>
            <a:t>النتائج</a:t>
          </a:r>
          <a:endParaRPr lang="fr-FR" dirty="0">
            <a:solidFill>
              <a:schemeClr val="tx1"/>
            </a:solidFill>
          </a:endParaRPr>
        </a:p>
      </dgm:t>
    </dgm:pt>
    <dgm:pt modelId="{57F84CD0-5EBA-4600-874C-E2C0EAC60197}" type="parTrans" cxnId="{253D238B-6F51-49E8-AE0D-20B0D5A53EDC}">
      <dgm:prSet/>
      <dgm:spPr/>
      <dgm:t>
        <a:bodyPr/>
        <a:lstStyle/>
        <a:p>
          <a:endParaRPr lang="fr-FR"/>
        </a:p>
      </dgm:t>
    </dgm:pt>
    <dgm:pt modelId="{5B680FAB-A029-4839-9D34-BB654008A2BC}" type="sibTrans" cxnId="{253D238B-6F51-49E8-AE0D-20B0D5A53EDC}">
      <dgm:prSet/>
      <dgm:spPr/>
      <dgm:t>
        <a:bodyPr/>
        <a:lstStyle/>
        <a:p>
          <a:endParaRPr lang="fr-FR" dirty="0"/>
        </a:p>
      </dgm:t>
    </dgm:pt>
    <dgm:pt modelId="{0D194897-94C3-4BD1-A03A-B212E8080F9E}">
      <dgm:prSet phldrT="[Texte]"/>
      <dgm:spPr/>
      <dgm:t>
        <a:bodyPr/>
        <a:lstStyle/>
        <a:p>
          <a:r>
            <a:rPr lang="ar-DZ" dirty="0" smtClean="0">
              <a:solidFill>
                <a:schemeClr val="tx1"/>
              </a:solidFill>
            </a:rPr>
            <a:t>المنهجية</a:t>
          </a:r>
          <a:endParaRPr lang="fr-FR" dirty="0">
            <a:solidFill>
              <a:schemeClr val="tx1"/>
            </a:solidFill>
          </a:endParaRPr>
        </a:p>
      </dgm:t>
    </dgm:pt>
    <dgm:pt modelId="{03B16D8B-42CA-4858-ABB5-6ADF305AEA8A}" type="parTrans" cxnId="{054CA413-F531-49DD-8AAB-1A52CA4D0F34}">
      <dgm:prSet/>
      <dgm:spPr/>
      <dgm:t>
        <a:bodyPr/>
        <a:lstStyle/>
        <a:p>
          <a:endParaRPr lang="fr-FR"/>
        </a:p>
      </dgm:t>
    </dgm:pt>
    <dgm:pt modelId="{F15C20AC-07E7-4B90-BDF3-67639A3E2233}" type="sibTrans" cxnId="{054CA413-F531-49DD-8AAB-1A52CA4D0F34}">
      <dgm:prSet/>
      <dgm:spPr/>
      <dgm:t>
        <a:bodyPr/>
        <a:lstStyle/>
        <a:p>
          <a:endParaRPr lang="fr-FR" dirty="0"/>
        </a:p>
      </dgm:t>
    </dgm:pt>
    <dgm:pt modelId="{E8C8FEE6-6B09-4E17-8CFD-21CED984A796}">
      <dgm:prSet phldrT="[Texte]"/>
      <dgm:spPr/>
      <dgm:t>
        <a:bodyPr/>
        <a:lstStyle/>
        <a:p>
          <a:r>
            <a:rPr lang="ar-DZ" dirty="0" smtClean="0">
              <a:solidFill>
                <a:schemeClr val="tx1"/>
              </a:solidFill>
            </a:rPr>
            <a:t>التطبيق</a:t>
          </a:r>
          <a:endParaRPr lang="fr-FR" dirty="0">
            <a:solidFill>
              <a:schemeClr val="tx1"/>
            </a:solidFill>
          </a:endParaRPr>
        </a:p>
      </dgm:t>
    </dgm:pt>
    <dgm:pt modelId="{6BC7FD32-4CE7-4AEF-978E-C769D2BF3CF1}" type="parTrans" cxnId="{34A56FF7-FA8F-4291-89E1-3B778C872EDD}">
      <dgm:prSet/>
      <dgm:spPr/>
      <dgm:t>
        <a:bodyPr/>
        <a:lstStyle/>
        <a:p>
          <a:endParaRPr lang="fr-FR"/>
        </a:p>
      </dgm:t>
    </dgm:pt>
    <dgm:pt modelId="{0ED2CF4A-4959-4A81-92F0-245ECF233B4C}" type="sibTrans" cxnId="{34A56FF7-FA8F-4291-89E1-3B778C872EDD}">
      <dgm:prSet/>
      <dgm:spPr/>
      <dgm:t>
        <a:bodyPr/>
        <a:lstStyle/>
        <a:p>
          <a:endParaRPr lang="fr-FR" dirty="0"/>
        </a:p>
      </dgm:t>
    </dgm:pt>
    <dgm:pt modelId="{1F95127B-C19B-43D5-B8A0-F766B7E17568}">
      <dgm:prSet phldrT="[Texte]"/>
      <dgm:spPr/>
      <dgm:t>
        <a:bodyPr/>
        <a:lstStyle/>
        <a:p>
          <a:r>
            <a:rPr lang="ar-DZ" dirty="0" smtClean="0">
              <a:solidFill>
                <a:schemeClr val="tx1"/>
              </a:solidFill>
            </a:rPr>
            <a:t>المراجعة</a:t>
          </a:r>
          <a:endParaRPr lang="fr-FR" dirty="0">
            <a:solidFill>
              <a:schemeClr val="tx1"/>
            </a:solidFill>
          </a:endParaRPr>
        </a:p>
      </dgm:t>
    </dgm:pt>
    <dgm:pt modelId="{EDF2534C-8418-4F96-B51F-CD303484C90A}" type="parTrans" cxnId="{089B3958-0D2E-4408-A6C4-958A6AB88C76}">
      <dgm:prSet/>
      <dgm:spPr/>
      <dgm:t>
        <a:bodyPr/>
        <a:lstStyle/>
        <a:p>
          <a:endParaRPr lang="fr-FR"/>
        </a:p>
      </dgm:t>
    </dgm:pt>
    <dgm:pt modelId="{1CE24420-7576-4A13-A07A-C88F47D2FDDB}" type="sibTrans" cxnId="{089B3958-0D2E-4408-A6C4-958A6AB88C76}">
      <dgm:prSet/>
      <dgm:spPr/>
      <dgm:t>
        <a:bodyPr/>
        <a:lstStyle/>
        <a:p>
          <a:endParaRPr lang="fr-FR"/>
        </a:p>
      </dgm:t>
    </dgm:pt>
    <dgm:pt modelId="{655B7949-8380-4048-81AD-C93CEB641608}">
      <dgm:prSet phldrT="[Texte]"/>
      <dgm:spPr/>
      <dgm:t>
        <a:bodyPr/>
        <a:lstStyle/>
        <a:p>
          <a:r>
            <a:rPr lang="ar-DZ" dirty="0" smtClean="0">
              <a:solidFill>
                <a:schemeClr val="tx1"/>
              </a:solidFill>
            </a:rPr>
            <a:t>التقييم</a:t>
          </a:r>
          <a:endParaRPr lang="fr-FR" dirty="0">
            <a:solidFill>
              <a:schemeClr val="tx1"/>
            </a:solidFill>
          </a:endParaRPr>
        </a:p>
      </dgm:t>
    </dgm:pt>
    <dgm:pt modelId="{536365E5-031F-4227-A0E4-8C024153185B}" type="parTrans" cxnId="{3E591EFA-6165-46BF-B3E5-2EFA5F32ACD4}">
      <dgm:prSet/>
      <dgm:spPr/>
      <dgm:t>
        <a:bodyPr/>
        <a:lstStyle/>
        <a:p>
          <a:endParaRPr lang="fr-FR"/>
        </a:p>
      </dgm:t>
    </dgm:pt>
    <dgm:pt modelId="{8C97890F-7480-4120-9582-8EE0459B5861}" type="sibTrans" cxnId="{3E591EFA-6165-46BF-B3E5-2EFA5F32ACD4}">
      <dgm:prSet/>
      <dgm:spPr/>
      <dgm:t>
        <a:bodyPr/>
        <a:lstStyle/>
        <a:p>
          <a:endParaRPr lang="fr-FR" dirty="0"/>
        </a:p>
      </dgm:t>
    </dgm:pt>
    <dgm:pt modelId="{0416E978-010D-4306-8B71-A37F7518653B}" type="pres">
      <dgm:prSet presAssocID="{E2D0191F-4878-4EAF-AD09-2D875E6E4CE8}" presName="Name0" presStyleCnt="0">
        <dgm:presLayoutVars>
          <dgm:dir/>
          <dgm:resizeHandles val="exact"/>
        </dgm:presLayoutVars>
      </dgm:prSet>
      <dgm:spPr/>
    </dgm:pt>
    <dgm:pt modelId="{2A6F8B52-F5C7-460D-AD6E-B18F7E52CF24}" type="pres">
      <dgm:prSet presAssocID="{AEC3A243-5496-4CE1-8C89-C8F8DA60A859}" presName="node" presStyleLbl="node1" presStyleIdx="0" presStyleCnt="5">
        <dgm:presLayoutVars>
          <dgm:bulletEnabled val="1"/>
        </dgm:presLayoutVars>
      </dgm:prSet>
      <dgm:spPr/>
      <dgm:t>
        <a:bodyPr/>
        <a:lstStyle/>
        <a:p>
          <a:endParaRPr lang="fr-FR"/>
        </a:p>
      </dgm:t>
    </dgm:pt>
    <dgm:pt modelId="{4BB9A2CE-54E8-4A08-B468-ECA185FF6130}" type="pres">
      <dgm:prSet presAssocID="{5B680FAB-A029-4839-9D34-BB654008A2BC}" presName="sibTrans" presStyleLbl="sibTrans2D1" presStyleIdx="0" presStyleCnt="4"/>
      <dgm:spPr/>
      <dgm:t>
        <a:bodyPr/>
        <a:lstStyle/>
        <a:p>
          <a:endParaRPr lang="fr-FR"/>
        </a:p>
      </dgm:t>
    </dgm:pt>
    <dgm:pt modelId="{31EAE6B2-AFF8-4990-BEE4-BE82D9D22955}" type="pres">
      <dgm:prSet presAssocID="{5B680FAB-A029-4839-9D34-BB654008A2BC}" presName="connectorText" presStyleLbl="sibTrans2D1" presStyleIdx="0" presStyleCnt="4"/>
      <dgm:spPr/>
      <dgm:t>
        <a:bodyPr/>
        <a:lstStyle/>
        <a:p>
          <a:endParaRPr lang="fr-FR"/>
        </a:p>
      </dgm:t>
    </dgm:pt>
    <dgm:pt modelId="{3E45B4C8-1F15-4E9E-96E8-BAA9CCDDA97A}" type="pres">
      <dgm:prSet presAssocID="{0D194897-94C3-4BD1-A03A-B212E8080F9E}" presName="node" presStyleLbl="node1" presStyleIdx="1" presStyleCnt="5">
        <dgm:presLayoutVars>
          <dgm:bulletEnabled val="1"/>
        </dgm:presLayoutVars>
      </dgm:prSet>
      <dgm:spPr/>
      <dgm:t>
        <a:bodyPr/>
        <a:lstStyle/>
        <a:p>
          <a:endParaRPr lang="fr-FR"/>
        </a:p>
      </dgm:t>
    </dgm:pt>
    <dgm:pt modelId="{4036071B-DC04-4AB8-9C7E-767F5377A80A}" type="pres">
      <dgm:prSet presAssocID="{F15C20AC-07E7-4B90-BDF3-67639A3E2233}" presName="sibTrans" presStyleLbl="sibTrans2D1" presStyleIdx="1" presStyleCnt="4"/>
      <dgm:spPr/>
      <dgm:t>
        <a:bodyPr/>
        <a:lstStyle/>
        <a:p>
          <a:endParaRPr lang="fr-FR"/>
        </a:p>
      </dgm:t>
    </dgm:pt>
    <dgm:pt modelId="{8D935B4E-34E7-4E6C-844F-75649C6B84A9}" type="pres">
      <dgm:prSet presAssocID="{F15C20AC-07E7-4B90-BDF3-67639A3E2233}" presName="connectorText" presStyleLbl="sibTrans2D1" presStyleIdx="1" presStyleCnt="4"/>
      <dgm:spPr/>
      <dgm:t>
        <a:bodyPr/>
        <a:lstStyle/>
        <a:p>
          <a:endParaRPr lang="fr-FR"/>
        </a:p>
      </dgm:t>
    </dgm:pt>
    <dgm:pt modelId="{061BC755-23A2-4DD7-BAC8-E32913CC9C30}" type="pres">
      <dgm:prSet presAssocID="{E8C8FEE6-6B09-4E17-8CFD-21CED984A796}" presName="node" presStyleLbl="node1" presStyleIdx="2" presStyleCnt="5">
        <dgm:presLayoutVars>
          <dgm:bulletEnabled val="1"/>
        </dgm:presLayoutVars>
      </dgm:prSet>
      <dgm:spPr/>
      <dgm:t>
        <a:bodyPr/>
        <a:lstStyle/>
        <a:p>
          <a:endParaRPr lang="fr-FR"/>
        </a:p>
      </dgm:t>
    </dgm:pt>
    <dgm:pt modelId="{0406B974-A7CF-4E8C-A159-7D26D56C1072}" type="pres">
      <dgm:prSet presAssocID="{0ED2CF4A-4959-4A81-92F0-245ECF233B4C}" presName="sibTrans" presStyleLbl="sibTrans2D1" presStyleIdx="2" presStyleCnt="4"/>
      <dgm:spPr/>
      <dgm:t>
        <a:bodyPr/>
        <a:lstStyle/>
        <a:p>
          <a:endParaRPr lang="fr-FR"/>
        </a:p>
      </dgm:t>
    </dgm:pt>
    <dgm:pt modelId="{8438EE29-0B71-49CE-8134-F47B1BCA8629}" type="pres">
      <dgm:prSet presAssocID="{0ED2CF4A-4959-4A81-92F0-245ECF233B4C}" presName="connectorText" presStyleLbl="sibTrans2D1" presStyleIdx="2" presStyleCnt="4"/>
      <dgm:spPr/>
      <dgm:t>
        <a:bodyPr/>
        <a:lstStyle/>
        <a:p>
          <a:endParaRPr lang="fr-FR"/>
        </a:p>
      </dgm:t>
    </dgm:pt>
    <dgm:pt modelId="{DA1FF300-8262-4F18-8A20-F562EB387646}" type="pres">
      <dgm:prSet presAssocID="{655B7949-8380-4048-81AD-C93CEB641608}" presName="node" presStyleLbl="node1" presStyleIdx="3" presStyleCnt="5">
        <dgm:presLayoutVars>
          <dgm:bulletEnabled val="1"/>
        </dgm:presLayoutVars>
      </dgm:prSet>
      <dgm:spPr/>
      <dgm:t>
        <a:bodyPr/>
        <a:lstStyle/>
        <a:p>
          <a:endParaRPr lang="fr-FR"/>
        </a:p>
      </dgm:t>
    </dgm:pt>
    <dgm:pt modelId="{8B6E5EEF-0164-4900-8BB0-6B155ED1EA3D}" type="pres">
      <dgm:prSet presAssocID="{8C97890F-7480-4120-9582-8EE0459B5861}" presName="sibTrans" presStyleLbl="sibTrans2D1" presStyleIdx="3" presStyleCnt="4"/>
      <dgm:spPr/>
      <dgm:t>
        <a:bodyPr/>
        <a:lstStyle/>
        <a:p>
          <a:endParaRPr lang="fr-FR"/>
        </a:p>
      </dgm:t>
    </dgm:pt>
    <dgm:pt modelId="{5B2661AB-AB0B-4189-A07F-ACC60E6D8F10}" type="pres">
      <dgm:prSet presAssocID="{8C97890F-7480-4120-9582-8EE0459B5861}" presName="connectorText" presStyleLbl="sibTrans2D1" presStyleIdx="3" presStyleCnt="4"/>
      <dgm:spPr/>
      <dgm:t>
        <a:bodyPr/>
        <a:lstStyle/>
        <a:p>
          <a:endParaRPr lang="fr-FR"/>
        </a:p>
      </dgm:t>
    </dgm:pt>
    <dgm:pt modelId="{3A2A1706-2D98-4A0F-ADDE-6D1EA317359C}" type="pres">
      <dgm:prSet presAssocID="{1F95127B-C19B-43D5-B8A0-F766B7E17568}" presName="node" presStyleLbl="node1" presStyleIdx="4" presStyleCnt="5">
        <dgm:presLayoutVars>
          <dgm:bulletEnabled val="1"/>
        </dgm:presLayoutVars>
      </dgm:prSet>
      <dgm:spPr/>
      <dgm:t>
        <a:bodyPr/>
        <a:lstStyle/>
        <a:p>
          <a:endParaRPr lang="fr-FR"/>
        </a:p>
      </dgm:t>
    </dgm:pt>
  </dgm:ptLst>
  <dgm:cxnLst>
    <dgm:cxn modelId="{ED0C719C-0E4D-4AB0-9AD5-DB2BEA564585}" type="presOf" srcId="{E2D0191F-4878-4EAF-AD09-2D875E6E4CE8}" destId="{0416E978-010D-4306-8B71-A37F7518653B}" srcOrd="0" destOrd="0" presId="urn:microsoft.com/office/officeart/2005/8/layout/process1"/>
    <dgm:cxn modelId="{253D238B-6F51-49E8-AE0D-20B0D5A53EDC}" srcId="{E2D0191F-4878-4EAF-AD09-2D875E6E4CE8}" destId="{AEC3A243-5496-4CE1-8C89-C8F8DA60A859}" srcOrd="0" destOrd="0" parTransId="{57F84CD0-5EBA-4600-874C-E2C0EAC60197}" sibTransId="{5B680FAB-A029-4839-9D34-BB654008A2BC}"/>
    <dgm:cxn modelId="{CC34330D-7C21-4FF8-AC25-ED28D62620D8}" type="presOf" srcId="{F15C20AC-07E7-4B90-BDF3-67639A3E2233}" destId="{4036071B-DC04-4AB8-9C7E-767F5377A80A}" srcOrd="0" destOrd="0" presId="urn:microsoft.com/office/officeart/2005/8/layout/process1"/>
    <dgm:cxn modelId="{500EF4B1-4886-45C9-91ED-A931959996E0}" type="presOf" srcId="{5B680FAB-A029-4839-9D34-BB654008A2BC}" destId="{4BB9A2CE-54E8-4A08-B468-ECA185FF6130}" srcOrd="0" destOrd="0" presId="urn:microsoft.com/office/officeart/2005/8/layout/process1"/>
    <dgm:cxn modelId="{089B3958-0D2E-4408-A6C4-958A6AB88C76}" srcId="{E2D0191F-4878-4EAF-AD09-2D875E6E4CE8}" destId="{1F95127B-C19B-43D5-B8A0-F766B7E17568}" srcOrd="4" destOrd="0" parTransId="{EDF2534C-8418-4F96-B51F-CD303484C90A}" sibTransId="{1CE24420-7576-4A13-A07A-C88F47D2FDDB}"/>
    <dgm:cxn modelId="{A7E4E743-B32C-41E4-B597-BAD5C21CEBF3}" type="presOf" srcId="{AEC3A243-5496-4CE1-8C89-C8F8DA60A859}" destId="{2A6F8B52-F5C7-460D-AD6E-B18F7E52CF24}" srcOrd="0" destOrd="0" presId="urn:microsoft.com/office/officeart/2005/8/layout/process1"/>
    <dgm:cxn modelId="{BA720F50-98C6-4547-B6F5-76F9B36F6CD6}" type="presOf" srcId="{1F95127B-C19B-43D5-B8A0-F766B7E17568}" destId="{3A2A1706-2D98-4A0F-ADDE-6D1EA317359C}" srcOrd="0" destOrd="0" presId="urn:microsoft.com/office/officeart/2005/8/layout/process1"/>
    <dgm:cxn modelId="{8D11BEE0-9D7C-491E-83CD-79E23BBBB334}" type="presOf" srcId="{E8C8FEE6-6B09-4E17-8CFD-21CED984A796}" destId="{061BC755-23A2-4DD7-BAC8-E32913CC9C30}" srcOrd="0" destOrd="0" presId="urn:microsoft.com/office/officeart/2005/8/layout/process1"/>
    <dgm:cxn modelId="{9C87E15E-F49B-4CB7-A6D2-1DD1E26AF548}" type="presOf" srcId="{0ED2CF4A-4959-4A81-92F0-245ECF233B4C}" destId="{0406B974-A7CF-4E8C-A159-7D26D56C1072}" srcOrd="0" destOrd="0" presId="urn:microsoft.com/office/officeart/2005/8/layout/process1"/>
    <dgm:cxn modelId="{48ED0F91-7FAD-4213-9022-BAEBA16C293A}" type="presOf" srcId="{655B7949-8380-4048-81AD-C93CEB641608}" destId="{DA1FF300-8262-4F18-8A20-F562EB387646}" srcOrd="0" destOrd="0" presId="urn:microsoft.com/office/officeart/2005/8/layout/process1"/>
    <dgm:cxn modelId="{A3F71183-7965-41E7-BFB0-0F23A1646579}" type="presOf" srcId="{0ED2CF4A-4959-4A81-92F0-245ECF233B4C}" destId="{8438EE29-0B71-49CE-8134-F47B1BCA8629}" srcOrd="1" destOrd="0" presId="urn:microsoft.com/office/officeart/2005/8/layout/process1"/>
    <dgm:cxn modelId="{3E591EFA-6165-46BF-B3E5-2EFA5F32ACD4}" srcId="{E2D0191F-4878-4EAF-AD09-2D875E6E4CE8}" destId="{655B7949-8380-4048-81AD-C93CEB641608}" srcOrd="3" destOrd="0" parTransId="{536365E5-031F-4227-A0E4-8C024153185B}" sibTransId="{8C97890F-7480-4120-9582-8EE0459B5861}"/>
    <dgm:cxn modelId="{A3E0F4D8-504E-4EC1-B0C2-29E3F40EE234}" type="presOf" srcId="{F15C20AC-07E7-4B90-BDF3-67639A3E2233}" destId="{8D935B4E-34E7-4E6C-844F-75649C6B84A9}" srcOrd="1" destOrd="0" presId="urn:microsoft.com/office/officeart/2005/8/layout/process1"/>
    <dgm:cxn modelId="{97FAEB1F-5DE6-45DA-A550-286841977D50}" type="presOf" srcId="{8C97890F-7480-4120-9582-8EE0459B5861}" destId="{8B6E5EEF-0164-4900-8BB0-6B155ED1EA3D}" srcOrd="0" destOrd="0" presId="urn:microsoft.com/office/officeart/2005/8/layout/process1"/>
    <dgm:cxn modelId="{054CA413-F531-49DD-8AAB-1A52CA4D0F34}" srcId="{E2D0191F-4878-4EAF-AD09-2D875E6E4CE8}" destId="{0D194897-94C3-4BD1-A03A-B212E8080F9E}" srcOrd="1" destOrd="0" parTransId="{03B16D8B-42CA-4858-ABB5-6ADF305AEA8A}" sibTransId="{F15C20AC-07E7-4B90-BDF3-67639A3E2233}"/>
    <dgm:cxn modelId="{B02735A8-62C7-48D2-8862-B4A3F2F627E1}" type="presOf" srcId="{8C97890F-7480-4120-9582-8EE0459B5861}" destId="{5B2661AB-AB0B-4189-A07F-ACC60E6D8F10}" srcOrd="1" destOrd="0" presId="urn:microsoft.com/office/officeart/2005/8/layout/process1"/>
    <dgm:cxn modelId="{34A56FF7-FA8F-4291-89E1-3B778C872EDD}" srcId="{E2D0191F-4878-4EAF-AD09-2D875E6E4CE8}" destId="{E8C8FEE6-6B09-4E17-8CFD-21CED984A796}" srcOrd="2" destOrd="0" parTransId="{6BC7FD32-4CE7-4AEF-978E-C769D2BF3CF1}" sibTransId="{0ED2CF4A-4959-4A81-92F0-245ECF233B4C}"/>
    <dgm:cxn modelId="{C9B446B3-4292-423A-B053-5842E241CCA1}" type="presOf" srcId="{0D194897-94C3-4BD1-A03A-B212E8080F9E}" destId="{3E45B4C8-1F15-4E9E-96E8-BAA9CCDDA97A}" srcOrd="0" destOrd="0" presId="urn:microsoft.com/office/officeart/2005/8/layout/process1"/>
    <dgm:cxn modelId="{734E9990-B1B9-4F5C-8146-3A1206C6B4E2}" type="presOf" srcId="{5B680FAB-A029-4839-9D34-BB654008A2BC}" destId="{31EAE6B2-AFF8-4990-BEE4-BE82D9D22955}" srcOrd="1" destOrd="0" presId="urn:microsoft.com/office/officeart/2005/8/layout/process1"/>
    <dgm:cxn modelId="{3203AE2D-292E-4D45-8079-A27D43B0E14C}" type="presParOf" srcId="{0416E978-010D-4306-8B71-A37F7518653B}" destId="{2A6F8B52-F5C7-460D-AD6E-B18F7E52CF24}" srcOrd="0" destOrd="0" presId="urn:microsoft.com/office/officeart/2005/8/layout/process1"/>
    <dgm:cxn modelId="{ABE7D8B8-9E4C-495A-A980-E540CAAAEDD4}" type="presParOf" srcId="{0416E978-010D-4306-8B71-A37F7518653B}" destId="{4BB9A2CE-54E8-4A08-B468-ECA185FF6130}" srcOrd="1" destOrd="0" presId="urn:microsoft.com/office/officeart/2005/8/layout/process1"/>
    <dgm:cxn modelId="{24567A88-6AF2-4015-9053-D1DAF959CA4B}" type="presParOf" srcId="{4BB9A2CE-54E8-4A08-B468-ECA185FF6130}" destId="{31EAE6B2-AFF8-4990-BEE4-BE82D9D22955}" srcOrd="0" destOrd="0" presId="urn:microsoft.com/office/officeart/2005/8/layout/process1"/>
    <dgm:cxn modelId="{76678AB2-B3E1-45E2-B066-4B0A4575E2E1}" type="presParOf" srcId="{0416E978-010D-4306-8B71-A37F7518653B}" destId="{3E45B4C8-1F15-4E9E-96E8-BAA9CCDDA97A}" srcOrd="2" destOrd="0" presId="urn:microsoft.com/office/officeart/2005/8/layout/process1"/>
    <dgm:cxn modelId="{591D1592-CDF0-4859-9C2F-502D48020158}" type="presParOf" srcId="{0416E978-010D-4306-8B71-A37F7518653B}" destId="{4036071B-DC04-4AB8-9C7E-767F5377A80A}" srcOrd="3" destOrd="0" presId="urn:microsoft.com/office/officeart/2005/8/layout/process1"/>
    <dgm:cxn modelId="{744D8488-4ADA-4F87-B6BA-4DBFEEEBEA59}" type="presParOf" srcId="{4036071B-DC04-4AB8-9C7E-767F5377A80A}" destId="{8D935B4E-34E7-4E6C-844F-75649C6B84A9}" srcOrd="0" destOrd="0" presId="urn:microsoft.com/office/officeart/2005/8/layout/process1"/>
    <dgm:cxn modelId="{86AB7EA6-D4E8-4143-A28E-0AD10A331024}" type="presParOf" srcId="{0416E978-010D-4306-8B71-A37F7518653B}" destId="{061BC755-23A2-4DD7-BAC8-E32913CC9C30}" srcOrd="4" destOrd="0" presId="urn:microsoft.com/office/officeart/2005/8/layout/process1"/>
    <dgm:cxn modelId="{A9A377DF-E639-4646-9BE2-F3E0B812DAB9}" type="presParOf" srcId="{0416E978-010D-4306-8B71-A37F7518653B}" destId="{0406B974-A7CF-4E8C-A159-7D26D56C1072}" srcOrd="5" destOrd="0" presId="urn:microsoft.com/office/officeart/2005/8/layout/process1"/>
    <dgm:cxn modelId="{283B4612-2997-4B02-AC21-89798DBC2F03}" type="presParOf" srcId="{0406B974-A7CF-4E8C-A159-7D26D56C1072}" destId="{8438EE29-0B71-49CE-8134-F47B1BCA8629}" srcOrd="0" destOrd="0" presId="urn:microsoft.com/office/officeart/2005/8/layout/process1"/>
    <dgm:cxn modelId="{6503B17D-619D-47A6-A41F-6B634C53EEDA}" type="presParOf" srcId="{0416E978-010D-4306-8B71-A37F7518653B}" destId="{DA1FF300-8262-4F18-8A20-F562EB387646}" srcOrd="6" destOrd="0" presId="urn:microsoft.com/office/officeart/2005/8/layout/process1"/>
    <dgm:cxn modelId="{DD805322-CD5D-407B-A7D7-6964D639F305}" type="presParOf" srcId="{0416E978-010D-4306-8B71-A37F7518653B}" destId="{8B6E5EEF-0164-4900-8BB0-6B155ED1EA3D}" srcOrd="7" destOrd="0" presId="urn:microsoft.com/office/officeart/2005/8/layout/process1"/>
    <dgm:cxn modelId="{DE1E0F16-87C2-4C97-A53E-3B7C11EFEAAA}" type="presParOf" srcId="{8B6E5EEF-0164-4900-8BB0-6B155ED1EA3D}" destId="{5B2661AB-AB0B-4189-A07F-ACC60E6D8F10}" srcOrd="0" destOrd="0" presId="urn:microsoft.com/office/officeart/2005/8/layout/process1"/>
    <dgm:cxn modelId="{BD7F5482-2F04-473C-8EE6-CBF5D67EBCF1}" type="presParOf" srcId="{0416E978-010D-4306-8B71-A37F7518653B}" destId="{3A2A1706-2D98-4A0F-ADDE-6D1EA317359C}" srcOrd="8" destOrd="0" presId="urn:microsoft.com/office/officeart/2005/8/layout/process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115335-F106-4282-A060-16D04C0D3E49}">
      <dsp:nvSpPr>
        <dsp:cNvPr id="0" name=""/>
        <dsp:cNvSpPr/>
      </dsp:nvSpPr>
      <dsp:spPr>
        <a:xfrm>
          <a:off x="0" y="0"/>
          <a:ext cx="5791200" cy="1066260"/>
        </a:xfrm>
        <a:prstGeom prst="roundRect">
          <a:avLst>
            <a:gd name="adj" fmla="val 10000"/>
          </a:avLst>
        </a:prstGeom>
        <a:solidFill>
          <a:schemeClr val="lt1"/>
        </a:solidFill>
        <a:ln w="400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ar-DZ" sz="2000" b="1" i="0" kern="1200" dirty="0" smtClean="0">
              <a:solidFill>
                <a:schemeClr val="tx1">
                  <a:lumMod val="95000"/>
                  <a:lumOff val="5000"/>
                </a:schemeClr>
              </a:solidFill>
            </a:rPr>
            <a:t>وضع نظام معلومات عن اداء الموارد البشرية وما يطرأ عليها من تغيرات</a:t>
          </a:r>
          <a:br>
            <a:rPr lang="ar-DZ" sz="2000" b="1" i="0" kern="1200" dirty="0" smtClean="0">
              <a:solidFill>
                <a:schemeClr val="tx1">
                  <a:lumMod val="95000"/>
                  <a:lumOff val="5000"/>
                </a:schemeClr>
              </a:solidFill>
            </a:rPr>
          </a:br>
          <a:endParaRPr lang="fr-FR" sz="2000" b="1" kern="1200" dirty="0">
            <a:solidFill>
              <a:schemeClr val="tx1">
                <a:lumMod val="95000"/>
                <a:lumOff val="5000"/>
              </a:schemeClr>
            </a:solidFill>
          </a:endParaRPr>
        </a:p>
      </dsp:txBody>
      <dsp:txXfrm>
        <a:off x="0" y="0"/>
        <a:ext cx="4612982" cy="1066260"/>
      </dsp:txXfrm>
    </dsp:sp>
    <dsp:sp modelId="{0027CC60-1371-4F7C-A8E4-174C53D5B40C}">
      <dsp:nvSpPr>
        <dsp:cNvPr id="0" name=""/>
        <dsp:cNvSpPr/>
      </dsp:nvSpPr>
      <dsp:spPr>
        <a:xfrm>
          <a:off x="485013" y="1260125"/>
          <a:ext cx="5791200" cy="1066260"/>
        </a:xfrm>
        <a:prstGeom prst="roundRect">
          <a:avLst>
            <a:gd name="adj" fmla="val 10000"/>
          </a:avLst>
        </a:prstGeom>
        <a:solidFill>
          <a:schemeClr val="lt1"/>
        </a:solidFill>
        <a:ln w="400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ar-DZ" sz="2000" b="1" i="0" kern="1200" dirty="0" smtClean="0">
              <a:solidFill>
                <a:schemeClr val="tx1">
                  <a:lumMod val="95000"/>
                  <a:lumOff val="5000"/>
                </a:schemeClr>
              </a:solidFill>
            </a:rPr>
            <a:t>التركيز على تصحيح الأداء والقضاء على مفهوم تقييم الأداء لمجرد الثواب والعقاب فقط</a:t>
          </a:r>
          <a:br>
            <a:rPr lang="ar-DZ" sz="2000" b="1" i="0" kern="1200" dirty="0" smtClean="0">
              <a:solidFill>
                <a:schemeClr val="tx1">
                  <a:lumMod val="95000"/>
                  <a:lumOff val="5000"/>
                </a:schemeClr>
              </a:solidFill>
            </a:rPr>
          </a:br>
          <a:endParaRPr lang="fr-FR" sz="2000" b="1" kern="1200" dirty="0">
            <a:solidFill>
              <a:schemeClr val="tx1">
                <a:lumMod val="95000"/>
                <a:lumOff val="5000"/>
              </a:schemeClr>
            </a:solidFill>
          </a:endParaRPr>
        </a:p>
      </dsp:txBody>
      <dsp:txXfrm>
        <a:off x="485013" y="1260125"/>
        <a:ext cx="4613117" cy="1066260"/>
      </dsp:txXfrm>
    </dsp:sp>
    <dsp:sp modelId="{26268DF7-C41A-484B-B12C-7D7CB56224A5}">
      <dsp:nvSpPr>
        <dsp:cNvPr id="0" name=""/>
        <dsp:cNvSpPr/>
      </dsp:nvSpPr>
      <dsp:spPr>
        <a:xfrm>
          <a:off x="962787" y="2520251"/>
          <a:ext cx="5791200" cy="1066260"/>
        </a:xfrm>
        <a:prstGeom prst="roundRect">
          <a:avLst>
            <a:gd name="adj" fmla="val 10000"/>
          </a:avLst>
        </a:prstGeom>
        <a:solidFill>
          <a:schemeClr val="lt1"/>
        </a:solidFill>
        <a:ln w="400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ar-DZ" sz="2000" b="1" i="0" kern="1200" dirty="0" smtClean="0">
              <a:solidFill>
                <a:schemeClr val="tx1">
                  <a:lumMod val="95000"/>
                  <a:lumOff val="5000"/>
                </a:schemeClr>
              </a:solidFill>
            </a:rPr>
            <a:t>توفير المناخ المناسب للتفاوض حول المشكلات</a:t>
          </a:r>
          <a:br>
            <a:rPr lang="ar-DZ" sz="2000" b="1" i="0" kern="1200" dirty="0" smtClean="0">
              <a:solidFill>
                <a:schemeClr val="tx1">
                  <a:lumMod val="95000"/>
                  <a:lumOff val="5000"/>
                </a:schemeClr>
              </a:solidFill>
            </a:rPr>
          </a:br>
          <a:endParaRPr lang="fr-FR" sz="2000" b="1" kern="1200" dirty="0">
            <a:solidFill>
              <a:schemeClr val="tx1">
                <a:lumMod val="95000"/>
                <a:lumOff val="5000"/>
              </a:schemeClr>
            </a:solidFill>
          </a:endParaRPr>
        </a:p>
      </dsp:txBody>
      <dsp:txXfrm>
        <a:off x="962787" y="2520251"/>
        <a:ext cx="4620356" cy="1066260"/>
      </dsp:txXfrm>
    </dsp:sp>
    <dsp:sp modelId="{E5FECD8A-2AA6-4D1D-8693-54E4CFBB4D8E}">
      <dsp:nvSpPr>
        <dsp:cNvPr id="0" name=""/>
        <dsp:cNvSpPr/>
      </dsp:nvSpPr>
      <dsp:spPr>
        <a:xfrm>
          <a:off x="1447800" y="3780377"/>
          <a:ext cx="5791200" cy="1066260"/>
        </a:xfrm>
        <a:prstGeom prst="roundRect">
          <a:avLst>
            <a:gd name="adj" fmla="val 10000"/>
          </a:avLst>
        </a:prstGeom>
        <a:solidFill>
          <a:schemeClr val="lt1"/>
        </a:solidFill>
        <a:ln w="400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ar-DZ" sz="2000" b="1" i="0" kern="1200" dirty="0" smtClean="0">
              <a:solidFill>
                <a:schemeClr val="tx1">
                  <a:lumMod val="95000"/>
                  <a:lumOff val="5000"/>
                </a:schemeClr>
              </a:solidFill>
            </a:rPr>
            <a:t>تسهيل عملية اختيار القيادات وتقويض المساعدين</a:t>
          </a:r>
          <a:br>
            <a:rPr lang="ar-DZ" sz="2000" b="1" i="0" kern="1200" dirty="0" smtClean="0">
              <a:solidFill>
                <a:schemeClr val="tx1">
                  <a:lumMod val="95000"/>
                  <a:lumOff val="5000"/>
                </a:schemeClr>
              </a:solidFill>
            </a:rPr>
          </a:br>
          <a:endParaRPr lang="fr-FR" sz="2000" b="1" kern="1200" dirty="0">
            <a:solidFill>
              <a:schemeClr val="tx1">
                <a:lumMod val="95000"/>
                <a:lumOff val="5000"/>
              </a:schemeClr>
            </a:solidFill>
          </a:endParaRPr>
        </a:p>
      </dsp:txBody>
      <dsp:txXfrm>
        <a:off x="1447800" y="3780377"/>
        <a:ext cx="4613117" cy="1066260"/>
      </dsp:txXfrm>
    </dsp:sp>
    <dsp:sp modelId="{191CE2CD-E7D6-4B25-A920-AB9E6A7FEF58}">
      <dsp:nvSpPr>
        <dsp:cNvPr id="0" name=""/>
        <dsp:cNvSpPr/>
      </dsp:nvSpPr>
      <dsp:spPr>
        <a:xfrm>
          <a:off x="5098130" y="816658"/>
          <a:ext cx="693069" cy="693069"/>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fr-FR" sz="3200" kern="1200"/>
        </a:p>
      </dsp:txBody>
      <dsp:txXfrm>
        <a:off x="5098130" y="816658"/>
        <a:ext cx="693069" cy="693069"/>
      </dsp:txXfrm>
    </dsp:sp>
    <dsp:sp modelId="{E84D0F1A-3702-4ABA-A326-3ABA91228D71}">
      <dsp:nvSpPr>
        <dsp:cNvPr id="0" name=""/>
        <dsp:cNvSpPr/>
      </dsp:nvSpPr>
      <dsp:spPr>
        <a:xfrm>
          <a:off x="5583143" y="2076784"/>
          <a:ext cx="693069" cy="693069"/>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fr-FR" sz="3200" kern="1200"/>
        </a:p>
      </dsp:txBody>
      <dsp:txXfrm>
        <a:off x="5583143" y="2076784"/>
        <a:ext cx="693069" cy="693069"/>
      </dsp:txXfrm>
    </dsp:sp>
    <dsp:sp modelId="{91F13BF1-F071-429A-8285-7B9D88EAD959}">
      <dsp:nvSpPr>
        <dsp:cNvPr id="0" name=""/>
        <dsp:cNvSpPr/>
      </dsp:nvSpPr>
      <dsp:spPr>
        <a:xfrm>
          <a:off x="6060917" y="3336910"/>
          <a:ext cx="693069" cy="693069"/>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fr-FR" sz="3200" kern="1200"/>
        </a:p>
      </dsp:txBody>
      <dsp:txXfrm>
        <a:off x="6060917" y="3336910"/>
        <a:ext cx="693069" cy="69306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A6F8B52-F5C7-460D-AD6E-B18F7E52CF24}">
      <dsp:nvSpPr>
        <dsp:cNvPr id="0" name=""/>
        <dsp:cNvSpPr/>
      </dsp:nvSpPr>
      <dsp:spPr>
        <a:xfrm>
          <a:off x="4464" y="651197"/>
          <a:ext cx="1384101" cy="83046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rPr>
            <a:t>النتائج</a:t>
          </a:r>
          <a:endParaRPr lang="fr-FR" sz="2400" kern="1200" dirty="0">
            <a:solidFill>
              <a:schemeClr val="tx1"/>
            </a:solidFill>
          </a:endParaRPr>
        </a:p>
      </dsp:txBody>
      <dsp:txXfrm>
        <a:off x="4464" y="651197"/>
        <a:ext cx="1384101" cy="830460"/>
      </dsp:txXfrm>
    </dsp:sp>
    <dsp:sp modelId="{4BB9A2CE-54E8-4A08-B468-ECA185FF6130}">
      <dsp:nvSpPr>
        <dsp:cNvPr id="0" name=""/>
        <dsp:cNvSpPr/>
      </dsp:nvSpPr>
      <dsp:spPr>
        <a:xfrm>
          <a:off x="1526976" y="894799"/>
          <a:ext cx="293429" cy="343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fr-FR" sz="1500" kern="1200"/>
        </a:p>
      </dsp:txBody>
      <dsp:txXfrm>
        <a:off x="1526976" y="894799"/>
        <a:ext cx="293429" cy="343257"/>
      </dsp:txXfrm>
    </dsp:sp>
    <dsp:sp modelId="{3E45B4C8-1F15-4E9E-96E8-BAA9CCDDA97A}">
      <dsp:nvSpPr>
        <dsp:cNvPr id="0" name=""/>
        <dsp:cNvSpPr/>
      </dsp:nvSpPr>
      <dsp:spPr>
        <a:xfrm>
          <a:off x="1942207" y="651197"/>
          <a:ext cx="1384101" cy="83046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rPr>
            <a:t>المنهجية</a:t>
          </a:r>
          <a:endParaRPr lang="fr-FR" sz="2400" kern="1200" dirty="0">
            <a:solidFill>
              <a:schemeClr val="tx1"/>
            </a:solidFill>
          </a:endParaRPr>
        </a:p>
      </dsp:txBody>
      <dsp:txXfrm>
        <a:off x="1942207" y="651197"/>
        <a:ext cx="1384101" cy="830460"/>
      </dsp:txXfrm>
    </dsp:sp>
    <dsp:sp modelId="{4036071B-DC04-4AB8-9C7E-767F5377A80A}">
      <dsp:nvSpPr>
        <dsp:cNvPr id="0" name=""/>
        <dsp:cNvSpPr/>
      </dsp:nvSpPr>
      <dsp:spPr>
        <a:xfrm>
          <a:off x="3464718" y="894799"/>
          <a:ext cx="293429" cy="343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fr-FR" sz="1500" kern="1200"/>
        </a:p>
      </dsp:txBody>
      <dsp:txXfrm>
        <a:off x="3464718" y="894799"/>
        <a:ext cx="293429" cy="343257"/>
      </dsp:txXfrm>
    </dsp:sp>
    <dsp:sp modelId="{061BC755-23A2-4DD7-BAC8-E32913CC9C30}">
      <dsp:nvSpPr>
        <dsp:cNvPr id="0" name=""/>
        <dsp:cNvSpPr/>
      </dsp:nvSpPr>
      <dsp:spPr>
        <a:xfrm>
          <a:off x="3879949" y="651197"/>
          <a:ext cx="1384101" cy="83046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rPr>
            <a:t>التطبيق</a:t>
          </a:r>
          <a:endParaRPr lang="fr-FR" sz="2400" kern="1200" dirty="0">
            <a:solidFill>
              <a:schemeClr val="tx1"/>
            </a:solidFill>
          </a:endParaRPr>
        </a:p>
      </dsp:txBody>
      <dsp:txXfrm>
        <a:off x="3879949" y="651197"/>
        <a:ext cx="1384101" cy="830460"/>
      </dsp:txXfrm>
    </dsp:sp>
    <dsp:sp modelId="{0406B974-A7CF-4E8C-A159-7D26D56C1072}">
      <dsp:nvSpPr>
        <dsp:cNvPr id="0" name=""/>
        <dsp:cNvSpPr/>
      </dsp:nvSpPr>
      <dsp:spPr>
        <a:xfrm>
          <a:off x="5402460" y="894799"/>
          <a:ext cx="293429" cy="343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fr-FR" sz="1500" kern="1200"/>
        </a:p>
      </dsp:txBody>
      <dsp:txXfrm>
        <a:off x="5402460" y="894799"/>
        <a:ext cx="293429" cy="343257"/>
      </dsp:txXfrm>
    </dsp:sp>
    <dsp:sp modelId="{DA1FF300-8262-4F18-8A20-F562EB387646}">
      <dsp:nvSpPr>
        <dsp:cNvPr id="0" name=""/>
        <dsp:cNvSpPr/>
      </dsp:nvSpPr>
      <dsp:spPr>
        <a:xfrm>
          <a:off x="5817691" y="651197"/>
          <a:ext cx="1384101" cy="83046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rPr>
            <a:t>التقييم</a:t>
          </a:r>
          <a:endParaRPr lang="fr-FR" sz="2400" kern="1200" dirty="0">
            <a:solidFill>
              <a:schemeClr val="tx1"/>
            </a:solidFill>
          </a:endParaRPr>
        </a:p>
      </dsp:txBody>
      <dsp:txXfrm>
        <a:off x="5817691" y="651197"/>
        <a:ext cx="1384101" cy="830460"/>
      </dsp:txXfrm>
    </dsp:sp>
    <dsp:sp modelId="{8B6E5EEF-0164-4900-8BB0-6B155ED1EA3D}">
      <dsp:nvSpPr>
        <dsp:cNvPr id="0" name=""/>
        <dsp:cNvSpPr/>
      </dsp:nvSpPr>
      <dsp:spPr>
        <a:xfrm>
          <a:off x="7340203" y="894799"/>
          <a:ext cx="293429" cy="3432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fr-FR" sz="1500" kern="1200"/>
        </a:p>
      </dsp:txBody>
      <dsp:txXfrm>
        <a:off x="7340203" y="894799"/>
        <a:ext cx="293429" cy="343257"/>
      </dsp:txXfrm>
    </dsp:sp>
    <dsp:sp modelId="{3A2A1706-2D98-4A0F-ADDE-6D1EA317359C}">
      <dsp:nvSpPr>
        <dsp:cNvPr id="0" name=""/>
        <dsp:cNvSpPr/>
      </dsp:nvSpPr>
      <dsp:spPr>
        <a:xfrm>
          <a:off x="7755433" y="651197"/>
          <a:ext cx="1384101" cy="83046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solidFill>
                <a:schemeClr val="tx1"/>
              </a:solidFill>
            </a:rPr>
            <a:t>المراجعة</a:t>
          </a:r>
          <a:endParaRPr lang="fr-FR" sz="2400" kern="1200" dirty="0">
            <a:solidFill>
              <a:schemeClr val="tx1"/>
            </a:solidFill>
          </a:endParaRPr>
        </a:p>
      </dsp:txBody>
      <dsp:txXfrm>
        <a:off x="7755433" y="651197"/>
        <a:ext cx="1384101" cy="83046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AA0701-94B3-4BBC-B683-BE56F503E7BE}" type="datetimeFigureOut">
              <a:rPr lang="fr-FR" smtClean="0"/>
              <a:pPr/>
              <a:t>21/11/2021</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94AC11-37D5-4099-8F53-C06EB31087A3}" type="slidenum">
              <a:rPr lang="fr-FR" smtClean="0"/>
              <a:pPr/>
              <a:t>‹#›</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309A6D-C09C-4548-B29A-6CF363A7E532}" type="datetimeFigureOut">
              <a:rPr lang="fr-FR" smtClean="0"/>
              <a:pPr/>
              <a:t>21/11/2021</a:t>
            </a:fld>
            <a:endParaRPr lang="fr-BE" dirty="0"/>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dirty="0"/>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a:t>
            </a:fld>
            <a:endParaRPr lang="fr-BE"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AA309A6D-C09C-4548-B29A-6CF363A7E532}" type="datetimeFigureOut">
              <a:rPr lang="fr-FR" smtClean="0"/>
              <a:pPr/>
              <a:t>21/11/2021</a:t>
            </a:fld>
            <a:endParaRPr lang="fr-BE" dirty="0"/>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dirty="0"/>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5" name="Espace réservé du pied de page 4"/>
          <p:cNvSpPr>
            <a:spLocks noGrp="1"/>
          </p:cNvSpPr>
          <p:nvPr>
            <p:ph type="ftr" sz="quarter" idx="11"/>
          </p:nvPr>
        </p:nvSpPr>
        <p:spPr/>
        <p:txBody>
          <a:bodyPr/>
          <a:lstStyle>
            <a:extLst/>
          </a:lstStyle>
          <a:p>
            <a:endParaRPr lang="fr-BE" dirty="0"/>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309A6D-C09C-4548-B29A-6CF363A7E532}" type="datetimeFigureOut">
              <a:rPr lang="fr-FR" smtClean="0"/>
              <a:pPr/>
              <a:t>21/11/2021</a:t>
            </a:fld>
            <a:endParaRPr lang="fr-BE" dirty="0"/>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dirty="0"/>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a:t>
            </a:fld>
            <a:endParaRPr lang="fr-BE"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6" name="Espace réservé du pied de page 5"/>
          <p:cNvSpPr>
            <a:spLocks noGrp="1"/>
          </p:cNvSpPr>
          <p:nvPr>
            <p:ph type="ftr" sz="quarter" idx="11"/>
          </p:nvPr>
        </p:nvSpPr>
        <p:spPr/>
        <p:txBody>
          <a:bodyPr/>
          <a:lstStyle>
            <a:extLst/>
          </a:lstStyle>
          <a:p>
            <a:endParaRPr lang="fr-BE" dirty="0"/>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8" name="Espace réservé du pied de page 7"/>
          <p:cNvSpPr>
            <a:spLocks noGrp="1"/>
          </p:cNvSpPr>
          <p:nvPr>
            <p:ph type="ftr" sz="quarter" idx="11"/>
          </p:nvPr>
        </p:nvSpPr>
        <p:spPr/>
        <p:txBody>
          <a:bodyPr/>
          <a:lstStyle>
            <a:extLst/>
          </a:lstStyle>
          <a:p>
            <a:endParaRPr lang="fr-BE" dirty="0"/>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4" name="Espace réservé du pied de page 3"/>
          <p:cNvSpPr>
            <a:spLocks noGrp="1"/>
          </p:cNvSpPr>
          <p:nvPr>
            <p:ph type="ftr" sz="quarter" idx="11"/>
          </p:nvPr>
        </p:nvSpPr>
        <p:spPr/>
        <p:txBody>
          <a:bodyPr/>
          <a:lstStyle>
            <a:extLst/>
          </a:lstStyle>
          <a:p>
            <a:endParaRPr lang="fr-BE" dirty="0"/>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AA309A6D-C09C-4548-B29A-6CF363A7E532}" type="datetimeFigureOut">
              <a:rPr lang="fr-FR" smtClean="0"/>
              <a:pPr/>
              <a:t>21/11/2021</a:t>
            </a:fld>
            <a:endParaRPr lang="fr-BE" dirty="0"/>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dirty="0"/>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6" name="Espace réservé du pied de page 5"/>
          <p:cNvSpPr>
            <a:spLocks noGrp="1"/>
          </p:cNvSpPr>
          <p:nvPr>
            <p:ph type="ftr" sz="quarter" idx="11"/>
          </p:nvPr>
        </p:nvSpPr>
        <p:spPr/>
        <p:txBody>
          <a:bodyPr/>
          <a:lstStyle>
            <a:extLst/>
          </a:lstStyle>
          <a:p>
            <a:endParaRPr lang="fr-BE" dirty="0"/>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21/11/2021</a:t>
            </a:fld>
            <a:endParaRPr lang="fr-BE" dirty="0"/>
          </a:p>
        </p:txBody>
      </p:sp>
      <p:sp>
        <p:nvSpPr>
          <p:cNvPr id="6" name="Espace réservé du pied de page 5"/>
          <p:cNvSpPr>
            <a:spLocks noGrp="1"/>
          </p:cNvSpPr>
          <p:nvPr>
            <p:ph type="ftr" sz="quarter" idx="11"/>
          </p:nvPr>
        </p:nvSpPr>
        <p:spPr/>
        <p:txBody>
          <a:bodyPr/>
          <a:lstStyle>
            <a:extLst/>
          </a:lstStyle>
          <a:p>
            <a:endParaRPr lang="fr-BE" dirty="0"/>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a:t>
            </a:fld>
            <a:endParaRPr lang="fr-BE" dirty="0"/>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dirty="0"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309A6D-C09C-4548-B29A-6CF363A7E532}" type="datetimeFigureOut">
              <a:rPr lang="fr-FR" smtClean="0"/>
              <a:pPr/>
              <a:t>21/11/2021</a:t>
            </a:fld>
            <a:endParaRPr lang="fr-BE" dirty="0"/>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dirty="0"/>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a:t>
            </a:fld>
            <a:endParaRPr lang="fr-BE"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357982"/>
          </a:xfrm>
        </p:spPr>
        <p:txBody>
          <a:bodyPr>
            <a:normAutofit/>
          </a:bodyPr>
          <a:lstStyle/>
          <a:p>
            <a:pPr algn="ctr" rtl="1"/>
            <a:r>
              <a:rPr lang="ar-DZ" sz="2800" b="1" dirty="0" smtClean="0">
                <a:solidFill>
                  <a:schemeClr val="tx1"/>
                </a:solidFill>
                <a:latin typeface="Arabic Typesetting" pitchFamily="66" charset="-78"/>
                <a:cs typeface="Arabic Typesetting" pitchFamily="66" charset="-78"/>
              </a:rPr>
              <a:t>وزارة التعليم العالي والبحث العلمي</a:t>
            </a:r>
            <a:r>
              <a:rPr lang="ar-DZ" sz="2800" b="1" i="1" dirty="0" smtClean="0">
                <a:solidFill>
                  <a:schemeClr val="tx1"/>
                </a:solidFill>
                <a:latin typeface="Arabic Typesetting" pitchFamily="66" charset="-78"/>
                <a:cs typeface="Arabic Typesetting" pitchFamily="66" charset="-78"/>
              </a:rPr>
              <a:t/>
            </a:r>
            <a:br>
              <a:rPr lang="ar-DZ" sz="2800" b="1" i="1" dirty="0" smtClean="0">
                <a:solidFill>
                  <a:schemeClr val="tx1"/>
                </a:solidFill>
                <a:latin typeface="Arabic Typesetting" pitchFamily="66" charset="-78"/>
                <a:cs typeface="Arabic Typesetting" pitchFamily="66" charset="-78"/>
              </a:rPr>
            </a:br>
            <a:r>
              <a:rPr lang="ar-DZ" sz="2800" b="1" i="1" dirty="0" smtClean="0">
                <a:solidFill>
                  <a:schemeClr val="tx1"/>
                </a:solidFill>
                <a:latin typeface="Arabic Typesetting" pitchFamily="66" charset="-78"/>
                <a:cs typeface="Arabic Typesetting" pitchFamily="66" charset="-78"/>
              </a:rPr>
              <a:t>  جامعة محمد خيضر بسكرة</a:t>
            </a:r>
            <a:endParaRPr lang="fr-FR" sz="2800" b="1" i="1" dirty="0" smtClean="0">
              <a:solidFill>
                <a:schemeClr val="tx1"/>
              </a:solidFill>
              <a:latin typeface="Arabic Typesetting" pitchFamily="66" charset="-78"/>
              <a:cs typeface="Arabic Typesetting" pitchFamily="66" charset="-78"/>
            </a:endParaRPr>
          </a:p>
          <a:p>
            <a:pPr algn="ctr" rtl="1"/>
            <a:r>
              <a:rPr lang="ar-DZ" sz="2800" b="1" i="1" dirty="0" smtClean="0">
                <a:solidFill>
                  <a:schemeClr val="tx1"/>
                </a:solidFill>
                <a:latin typeface="Arabic Typesetting" pitchFamily="66" charset="-78"/>
                <a:cs typeface="Arabic Typesetting" pitchFamily="66" charset="-78"/>
              </a:rPr>
              <a:t>   كلية العلوم الاقتصادية والتجارية وعلوم التسيير</a:t>
            </a:r>
            <a:br>
              <a:rPr lang="ar-DZ" sz="2800" b="1" i="1" dirty="0" smtClean="0">
                <a:solidFill>
                  <a:schemeClr val="tx1"/>
                </a:solidFill>
                <a:latin typeface="Arabic Typesetting" pitchFamily="66" charset="-78"/>
                <a:cs typeface="Arabic Typesetting" pitchFamily="66" charset="-78"/>
              </a:rPr>
            </a:br>
            <a:r>
              <a:rPr lang="ar-DZ" sz="2800" b="1" i="1" dirty="0" smtClean="0">
                <a:solidFill>
                  <a:schemeClr val="tx1"/>
                </a:solidFill>
                <a:latin typeface="Arabic Typesetting" pitchFamily="66" charset="-78"/>
                <a:cs typeface="Arabic Typesetting" pitchFamily="66" charset="-78"/>
              </a:rPr>
              <a:t>    قسم علوم التسيير </a:t>
            </a:r>
            <a:r>
              <a:rPr lang="ar-DZ" sz="2800" i="1" dirty="0" smtClean="0">
                <a:solidFill>
                  <a:schemeClr val="bg1"/>
                </a:solidFill>
              </a:rPr>
              <a:t/>
            </a:r>
            <a:br>
              <a:rPr lang="ar-DZ" sz="2800" i="1" dirty="0" smtClean="0">
                <a:solidFill>
                  <a:schemeClr val="bg1"/>
                </a:solidFill>
              </a:rPr>
            </a:br>
            <a:r>
              <a:rPr lang="fr-FR" sz="2800" i="1" dirty="0" smtClean="0">
                <a:solidFill>
                  <a:schemeClr val="bg1"/>
                </a:solidFill>
              </a:rPr>
              <a:t> </a:t>
            </a:r>
            <a:r>
              <a:rPr lang="ar-DZ" sz="2800" i="1" dirty="0" smtClean="0">
                <a:solidFill>
                  <a:schemeClr val="bg1"/>
                </a:solidFill>
              </a:rPr>
              <a:t>   </a:t>
            </a:r>
            <a:r>
              <a:rPr lang="fr-FR" sz="2800" i="1" dirty="0" smtClean="0">
                <a:solidFill>
                  <a:schemeClr val="bg1"/>
                </a:solidFill>
              </a:rPr>
              <a:t> </a:t>
            </a:r>
            <a:r>
              <a:rPr lang="ar-DZ" sz="2800" dirty="0" smtClean="0"/>
              <a:t/>
            </a:r>
            <a:br>
              <a:rPr lang="ar-DZ" sz="2800" dirty="0" smtClean="0"/>
            </a:br>
            <a:endParaRPr lang="fr-FR" sz="2800" dirty="0" smtClean="0"/>
          </a:p>
          <a:p>
            <a:pPr rtl="1"/>
            <a:endParaRPr lang="fr-FR" sz="2800" dirty="0" smtClean="0"/>
          </a:p>
          <a:p>
            <a:pPr rtl="1"/>
            <a:endParaRPr lang="fr-FR" sz="2800" dirty="0" smtClean="0"/>
          </a:p>
          <a:p>
            <a:pPr rtl="1"/>
            <a:endParaRPr lang="fr-FR" sz="2800" dirty="0" smtClean="0"/>
          </a:p>
          <a:p>
            <a:pPr rtl="1"/>
            <a:endParaRPr lang="fr-FR" sz="2800" i="1" dirty="0" smtClean="0"/>
          </a:p>
          <a:p>
            <a:pPr rtl="1"/>
            <a:endParaRPr lang="ar-DZ" sz="2800" dirty="0" smtClean="0"/>
          </a:p>
        </p:txBody>
      </p:sp>
      <p:sp>
        <p:nvSpPr>
          <p:cNvPr id="7" name="Curved Down Ribbon 6"/>
          <p:cNvSpPr/>
          <p:nvPr/>
        </p:nvSpPr>
        <p:spPr>
          <a:xfrm>
            <a:off x="285720" y="2348880"/>
            <a:ext cx="8572560" cy="2794632"/>
          </a:xfrm>
          <a:prstGeom prst="ellipseRibbon">
            <a:avLst/>
          </a:prstGeom>
        </p:spPr>
        <p:style>
          <a:lnRef idx="1">
            <a:schemeClr val="accent1"/>
          </a:lnRef>
          <a:fillRef idx="2">
            <a:schemeClr val="accent1"/>
          </a:fillRef>
          <a:effectRef idx="1">
            <a:schemeClr val="accent1"/>
          </a:effectRef>
          <a:fontRef idx="minor">
            <a:schemeClr val="dk1"/>
          </a:fontRef>
        </p:style>
        <p:txBody>
          <a:bodyPr rtlCol="1" anchor="ctr"/>
          <a:lstStyle/>
          <a:p>
            <a:pPr algn="ctr" rtl="1"/>
            <a:r>
              <a:rPr lang="ar-DZ" sz="3200" dirty="0" smtClean="0">
                <a:solidFill>
                  <a:schemeClr val="tx1"/>
                </a:solidFill>
              </a:rPr>
              <a:t>إدارة الاداء الموظفين الدوليين</a:t>
            </a:r>
            <a:endParaRPr lang="fr-FR" sz="3200" dirty="0">
              <a:solidFill>
                <a:schemeClr val="tx1"/>
              </a:solidFill>
            </a:endParaRPr>
          </a:p>
        </p:txBody>
      </p:sp>
      <p:sp>
        <p:nvSpPr>
          <p:cNvPr id="8" name="Cloud Callout 7"/>
          <p:cNvSpPr/>
          <p:nvPr/>
        </p:nvSpPr>
        <p:spPr>
          <a:xfrm>
            <a:off x="6572264" y="5072074"/>
            <a:ext cx="2343160" cy="142873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dirty="0" smtClean="0">
                <a:solidFill>
                  <a:schemeClr val="tx1"/>
                </a:solidFill>
              </a:rPr>
              <a:t>من اعداد:</a:t>
            </a:r>
          </a:p>
          <a:p>
            <a:pPr algn="ctr"/>
            <a:r>
              <a:rPr lang="ar-DZ" dirty="0" smtClean="0">
                <a:solidFill>
                  <a:schemeClr val="tx1"/>
                </a:solidFill>
              </a:rPr>
              <a:t>عمراني بلال</a:t>
            </a:r>
          </a:p>
          <a:p>
            <a:pPr algn="ctr"/>
            <a:r>
              <a:rPr lang="ar-DZ" dirty="0" smtClean="0">
                <a:solidFill>
                  <a:schemeClr val="tx1"/>
                </a:solidFill>
              </a:rPr>
              <a:t>عمران ولاء الدين</a:t>
            </a:r>
            <a:endParaRPr lang="fr-FR" dirty="0" smtClean="0">
              <a:solidFill>
                <a:schemeClr val="tx1"/>
              </a:solidFill>
            </a:endParaRPr>
          </a:p>
        </p:txBody>
      </p:sp>
      <p:sp>
        <p:nvSpPr>
          <p:cNvPr id="5" name="Pensées 4"/>
          <p:cNvSpPr/>
          <p:nvPr/>
        </p:nvSpPr>
        <p:spPr>
          <a:xfrm>
            <a:off x="539552" y="5085184"/>
            <a:ext cx="2736304" cy="136815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err="1" smtClean="0">
                <a:solidFill>
                  <a:schemeClr val="tx1"/>
                </a:solidFill>
              </a:rPr>
              <a:t>الاستاذة</a:t>
            </a:r>
            <a:r>
              <a:rPr lang="ar-DZ" dirty="0" err="1" smtClean="0"/>
              <a:t>:</a:t>
            </a:r>
            <a:endParaRPr lang="ar-DZ" dirty="0" smtClean="0"/>
          </a:p>
          <a:p>
            <a:pPr algn="ctr"/>
            <a:r>
              <a:rPr lang="ar-DZ" dirty="0" smtClean="0">
                <a:solidFill>
                  <a:schemeClr val="tx1"/>
                </a:solidFill>
              </a:rPr>
              <a:t>قطي جوهرة</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686800" cy="6170008"/>
          </a:xfrm>
        </p:spPr>
        <p:txBody>
          <a:bodyPr/>
          <a:lstStyle/>
          <a:p>
            <a:r>
              <a:rPr lang="ar-DZ" dirty="0" smtClean="0"/>
              <a:t>خريطة ادارة الاداء الدولي</a:t>
            </a:r>
            <a:endParaRPr lang="en-US" dirty="0"/>
          </a:p>
        </p:txBody>
      </p:sp>
      <p:sp>
        <p:nvSpPr>
          <p:cNvPr id="4" name="Rectangle 3"/>
          <p:cNvSpPr/>
          <p:nvPr/>
        </p:nvSpPr>
        <p:spPr>
          <a:xfrm>
            <a:off x="6786578" y="214290"/>
            <a:ext cx="2071702"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تحديد المعايير</a:t>
            </a:r>
            <a:endParaRPr lang="en-US" dirty="0">
              <a:solidFill>
                <a:schemeClr val="tx1"/>
              </a:solidFill>
            </a:endParaRPr>
          </a:p>
        </p:txBody>
      </p:sp>
      <p:sp>
        <p:nvSpPr>
          <p:cNvPr id="5" name="Rectangle 4"/>
          <p:cNvSpPr/>
          <p:nvPr/>
        </p:nvSpPr>
        <p:spPr>
          <a:xfrm>
            <a:off x="4643438" y="1428736"/>
            <a:ext cx="250033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تحديد مستوى الصعوبة في العمل الدولي </a:t>
            </a:r>
            <a:endParaRPr lang="en-US" dirty="0">
              <a:solidFill>
                <a:schemeClr val="tx1"/>
              </a:solidFill>
            </a:endParaRPr>
          </a:p>
        </p:txBody>
      </p:sp>
      <p:sp>
        <p:nvSpPr>
          <p:cNvPr id="6" name="Rectangle 5"/>
          <p:cNvSpPr/>
          <p:nvPr/>
        </p:nvSpPr>
        <p:spPr>
          <a:xfrm>
            <a:off x="3500430" y="2428868"/>
            <a:ext cx="250033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تعديل المعايير في ضوء المقارنة مع صعوبة العمل</a:t>
            </a:r>
            <a:endParaRPr lang="en-US" dirty="0">
              <a:solidFill>
                <a:schemeClr val="tx1"/>
              </a:solidFill>
            </a:endParaRPr>
          </a:p>
        </p:txBody>
      </p:sp>
      <p:sp>
        <p:nvSpPr>
          <p:cNvPr id="7" name="Rectangle 6"/>
          <p:cNvSpPr/>
          <p:nvPr/>
        </p:nvSpPr>
        <p:spPr>
          <a:xfrm>
            <a:off x="2500298" y="3357562"/>
            <a:ext cx="257176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تقويم اداء المدير بالتركيز على تفاصيل اداءه </a:t>
            </a:r>
            <a:endParaRPr lang="en-US" dirty="0">
              <a:solidFill>
                <a:schemeClr val="tx1"/>
              </a:solidFill>
            </a:endParaRPr>
          </a:p>
        </p:txBody>
      </p:sp>
      <p:sp>
        <p:nvSpPr>
          <p:cNvPr id="8" name="Rectangle 7"/>
          <p:cNvSpPr/>
          <p:nvPr/>
        </p:nvSpPr>
        <p:spPr>
          <a:xfrm>
            <a:off x="1357290" y="4572008"/>
            <a:ext cx="250033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تحديد مستوى الاداء والانحرافات ان وجدت</a:t>
            </a:r>
            <a:endParaRPr lang="en-US" dirty="0">
              <a:solidFill>
                <a:schemeClr val="tx1"/>
              </a:solidFill>
            </a:endParaRPr>
          </a:p>
        </p:txBody>
      </p:sp>
      <p:sp>
        <p:nvSpPr>
          <p:cNvPr id="9" name="Rectangle 8"/>
          <p:cNvSpPr/>
          <p:nvPr/>
        </p:nvSpPr>
        <p:spPr>
          <a:xfrm>
            <a:off x="285720" y="5715016"/>
            <a:ext cx="228601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اتخاذ الاجراءات التصحيحية</a:t>
            </a:r>
            <a:endParaRPr lang="en-US" dirty="0">
              <a:solidFill>
                <a:schemeClr val="tx1"/>
              </a:solidFill>
            </a:endParaRPr>
          </a:p>
        </p:txBody>
      </p:sp>
      <p:cxnSp>
        <p:nvCxnSpPr>
          <p:cNvPr id="11" name="Straight Arrow Connector 10"/>
          <p:cNvCxnSpPr>
            <a:stCxn id="4" idx="1"/>
          </p:cNvCxnSpPr>
          <p:nvPr/>
        </p:nvCxnSpPr>
        <p:spPr>
          <a:xfrm rot="10800000" flipH="1" flipV="1">
            <a:off x="6786578" y="607199"/>
            <a:ext cx="642942" cy="357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hape 16"/>
          <p:cNvCxnSpPr>
            <a:stCxn id="4" idx="1"/>
            <a:endCxn id="5" idx="0"/>
          </p:cNvCxnSpPr>
          <p:nvPr/>
        </p:nvCxnSpPr>
        <p:spPr>
          <a:xfrm rot="10800000" flipV="1">
            <a:off x="5893604" y="607198"/>
            <a:ext cx="892975" cy="821537"/>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hape 18"/>
          <p:cNvCxnSpPr>
            <a:stCxn id="5" idx="1"/>
          </p:cNvCxnSpPr>
          <p:nvPr/>
        </p:nvCxnSpPr>
        <p:spPr>
          <a:xfrm rot="10800000" flipV="1">
            <a:off x="4500562" y="1714488"/>
            <a:ext cx="142876" cy="71438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hape 23"/>
          <p:cNvCxnSpPr>
            <a:stCxn id="6" idx="1"/>
          </p:cNvCxnSpPr>
          <p:nvPr/>
        </p:nvCxnSpPr>
        <p:spPr>
          <a:xfrm rot="10800000" flipV="1">
            <a:off x="3214678" y="2714620"/>
            <a:ext cx="285752" cy="64294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hape 25"/>
          <p:cNvCxnSpPr>
            <a:stCxn id="7" idx="1"/>
          </p:cNvCxnSpPr>
          <p:nvPr/>
        </p:nvCxnSpPr>
        <p:spPr>
          <a:xfrm rot="10800000" flipV="1">
            <a:off x="2071670" y="3750470"/>
            <a:ext cx="428628" cy="821537"/>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hape 27"/>
          <p:cNvCxnSpPr>
            <a:stCxn id="8" idx="1"/>
          </p:cNvCxnSpPr>
          <p:nvPr/>
        </p:nvCxnSpPr>
        <p:spPr>
          <a:xfrm rot="10800000" flipV="1">
            <a:off x="928662" y="4857760"/>
            <a:ext cx="428628" cy="857256"/>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 idx="3"/>
          </p:cNvCxnSpPr>
          <p:nvPr/>
        </p:nvCxnSpPr>
        <p:spPr>
          <a:xfrm>
            <a:off x="3857620" y="4857760"/>
            <a:ext cx="40005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9" idx="3"/>
            <a:endCxn id="4" idx="2"/>
          </p:cNvCxnSpPr>
          <p:nvPr/>
        </p:nvCxnSpPr>
        <p:spPr>
          <a:xfrm flipV="1">
            <a:off x="2571736" y="1000108"/>
            <a:ext cx="5250693" cy="5143536"/>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7" idx="3"/>
          </p:cNvCxnSpPr>
          <p:nvPr/>
        </p:nvCxnSpPr>
        <p:spPr>
          <a:xfrm flipV="1">
            <a:off x="5072066" y="3714752"/>
            <a:ext cx="2714644"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6072198" y="2786058"/>
            <a:ext cx="17859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 idx="3"/>
          </p:cNvCxnSpPr>
          <p:nvPr/>
        </p:nvCxnSpPr>
        <p:spPr>
          <a:xfrm>
            <a:off x="7143768" y="1714488"/>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0"/>
            <a:ext cx="7258072" cy="534370"/>
          </a:xfrm>
        </p:spPr>
        <p:txBody>
          <a:bodyPr>
            <a:normAutofit fontScale="90000"/>
          </a:bodyPr>
          <a:lstStyle/>
          <a:p>
            <a:pPr algn="r" rtl="1"/>
            <a:r>
              <a:rPr lang="ar-DZ" dirty="0" smtClean="0"/>
              <a:t>معايير إدارة الاداء الدولي:</a:t>
            </a:r>
            <a:endParaRPr lang="en-US" dirty="0"/>
          </a:p>
        </p:txBody>
      </p:sp>
      <p:sp>
        <p:nvSpPr>
          <p:cNvPr id="3" name="Content Placeholder 2"/>
          <p:cNvSpPr>
            <a:spLocks noGrp="1"/>
          </p:cNvSpPr>
          <p:nvPr>
            <p:ph idx="1"/>
          </p:nvPr>
        </p:nvSpPr>
        <p:spPr>
          <a:xfrm>
            <a:off x="457200" y="642918"/>
            <a:ext cx="7686700" cy="5812818"/>
          </a:xfrm>
        </p:spPr>
        <p:txBody>
          <a:bodyPr>
            <a:normAutofit fontScale="92500" lnSpcReduction="10000"/>
          </a:bodyPr>
          <a:lstStyle/>
          <a:p>
            <a:pPr algn="just" rtl="1"/>
            <a:r>
              <a:rPr lang="ar-DZ" b="1" dirty="0" smtClean="0">
                <a:solidFill>
                  <a:srgbClr val="FF0000"/>
                </a:solidFill>
              </a:rPr>
              <a:t>معايير </a:t>
            </a:r>
            <a:r>
              <a:rPr lang="ar-DZ" b="1" dirty="0" smtClean="0">
                <a:solidFill>
                  <a:srgbClr val="FF0000"/>
                </a:solidFill>
              </a:rPr>
              <a:t>االاداء </a:t>
            </a:r>
            <a:r>
              <a:rPr lang="ar-DZ" b="1" dirty="0" smtClean="0">
                <a:solidFill>
                  <a:srgbClr val="FF0000"/>
                </a:solidFill>
              </a:rPr>
              <a:t>على مستوى المنظمة: </a:t>
            </a:r>
            <a:r>
              <a:rPr lang="ar-DZ" b="1" dirty="0" smtClean="0"/>
              <a:t>إن أي توقعات </a:t>
            </a:r>
            <a:r>
              <a:rPr lang="ar-DZ" b="1" dirty="0" smtClean="0"/>
              <a:t>الاداء </a:t>
            </a:r>
            <a:r>
              <a:rPr lang="ar-DZ" b="1" dirty="0" smtClean="0"/>
              <a:t>لكل فرع من فروع الشركات متعددة الجنسيات مرتبط بأداء الفرع السوقي ومساهمته في </a:t>
            </a:r>
            <a:r>
              <a:rPr lang="ar-DZ" b="1" dirty="0" smtClean="0"/>
              <a:t>الارباح </a:t>
            </a:r>
            <a:r>
              <a:rPr lang="ar-DZ" b="1" dirty="0" smtClean="0"/>
              <a:t>والتنافسية الكلية للشركة متعددة الجنسيات وقد تم تحديد  خمسة متغيرات رئيسية تؤثر على التقييم وأداء الفروع هي</a:t>
            </a:r>
            <a:r>
              <a:rPr lang="ar-DZ" b="1" dirty="0" smtClean="0"/>
              <a:t>:</a:t>
            </a:r>
          </a:p>
          <a:p>
            <a:pPr algn="just" rtl="1"/>
            <a:r>
              <a:rPr lang="ar-DZ" b="1" dirty="0" smtClean="0"/>
              <a:t>1-القرارات </a:t>
            </a:r>
            <a:r>
              <a:rPr lang="ar-DZ" b="1" dirty="0" smtClean="0"/>
              <a:t>الكلية مقابل القرارات الجزئية قد تؤثر على أداء الفرع ألنه قد يتم التضحية برفع </a:t>
            </a:r>
            <a:r>
              <a:rPr lang="ar-DZ" b="1" dirty="0" smtClean="0"/>
              <a:t>الاداء </a:t>
            </a:r>
            <a:r>
              <a:rPr lang="ar-DZ" b="1" dirty="0" smtClean="0"/>
              <a:t>للمدى القصير لفائدة األداء الكلي للشركة متعددة الجنسيات</a:t>
            </a:r>
            <a:r>
              <a:rPr lang="ar-DZ" b="1" dirty="0" smtClean="0"/>
              <a:t>.</a:t>
            </a:r>
          </a:p>
          <a:p>
            <a:pPr algn="just" rtl="1"/>
            <a:r>
              <a:rPr lang="ar-DZ" b="1" dirty="0" smtClean="0"/>
              <a:t> 2-عدم </a:t>
            </a:r>
            <a:r>
              <a:rPr lang="ar-DZ" b="1" dirty="0" smtClean="0"/>
              <a:t>كفاية البيانات حول أنشطة الشركة متعددة الجنسيات يمكن أن يغطي القدرة على التقييم الموضوعي </a:t>
            </a:r>
            <a:r>
              <a:rPr lang="ar-DZ" b="1" dirty="0" smtClean="0"/>
              <a:t>الاداء </a:t>
            </a:r>
            <a:r>
              <a:rPr lang="ar-DZ" b="1" dirty="0" smtClean="0"/>
              <a:t>الفرع ومن ثم إدارته</a:t>
            </a:r>
            <a:r>
              <a:rPr lang="ar-DZ" b="1" dirty="0" smtClean="0"/>
              <a:t>.</a:t>
            </a:r>
          </a:p>
          <a:p>
            <a:pPr algn="just" rtl="1"/>
            <a:r>
              <a:rPr lang="ar-DZ" b="1" dirty="0" smtClean="0"/>
              <a:t> 3-تقلبات </a:t>
            </a:r>
            <a:r>
              <a:rPr lang="ar-DZ" b="1" dirty="0" smtClean="0"/>
              <a:t>المحيط الدولي يعني إذا كانت غايات </a:t>
            </a:r>
            <a:r>
              <a:rPr lang="ar-DZ" b="1" dirty="0" smtClean="0"/>
              <a:t>الاداء </a:t>
            </a:r>
            <a:r>
              <a:rPr lang="ar-DZ" b="1" dirty="0" smtClean="0"/>
              <a:t>غير مرنة ووضعت من منظور المقر الرئيسي فقط فإن الشروط المحلية قد يساء إدارتها</a:t>
            </a:r>
            <a:r>
              <a:rPr lang="ar-DZ" b="1" dirty="0" smtClean="0"/>
              <a:t>.</a:t>
            </a:r>
          </a:p>
          <a:p>
            <a:pPr algn="just" rtl="1"/>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686700" cy="6170008"/>
          </a:xfrm>
        </p:spPr>
        <p:txBody>
          <a:bodyPr/>
          <a:lstStyle/>
          <a:p>
            <a:pPr algn="just" rtl="1"/>
            <a:r>
              <a:rPr lang="ar-DZ" dirty="0" smtClean="0"/>
              <a:t>4-االنفصال الجغرافي </a:t>
            </a:r>
            <a:r>
              <a:rPr lang="ar-DZ" dirty="0" smtClean="0"/>
              <a:t>والزمني:قد </a:t>
            </a:r>
            <a:r>
              <a:rPr lang="ar-DZ" dirty="0" smtClean="0"/>
              <a:t>يعقد من تطابق التقديرات بين أنشطة الفروع والمقر الرئيسي.</a:t>
            </a:r>
          </a:p>
          <a:p>
            <a:pPr algn="just" rtl="1"/>
            <a:r>
              <a:rPr lang="ar-DZ" dirty="0" smtClean="0"/>
              <a:t> 5-مستوى التغيير في نضج </a:t>
            </a:r>
            <a:r>
              <a:rPr lang="ar-DZ" dirty="0" smtClean="0"/>
              <a:t>السوق: </a:t>
            </a:r>
            <a:r>
              <a:rPr lang="ar-DZ" dirty="0" smtClean="0"/>
              <a:t>قد يفرض المزيد من الوقت على الفروع الخارجية لتحقيق غايات األداء مقارنة بما هو معتاد في السوق المحلية.</a:t>
            </a:r>
            <a:endParaRPr lang="en-US" dirty="0" smtClean="0"/>
          </a:p>
          <a:p>
            <a:pPr algn="just" rtl="1"/>
            <a:r>
              <a:rPr lang="ar-DZ" dirty="0" smtClean="0">
                <a:solidFill>
                  <a:srgbClr val="FF0000"/>
                </a:solidFill>
              </a:rPr>
              <a:t>معايير على المستوى الفردي: </a:t>
            </a:r>
            <a:r>
              <a:rPr lang="ar-DZ" dirty="0" smtClean="0"/>
              <a:t>بالنسبة </a:t>
            </a:r>
            <a:r>
              <a:rPr lang="ar-DZ" dirty="0" smtClean="0"/>
              <a:t>الافراد </a:t>
            </a:r>
            <a:r>
              <a:rPr lang="ar-DZ" dirty="0" smtClean="0"/>
              <a:t>الذين يعملون في الشركات متعددة الجنسيات فإن عملهم يتطلب أبعاد إضافية مقارنة بالعمل المحلي. فعلى سبيل المثال فإن الموظفين الدوليين إضافة لزيادة مجال عملهم وعمقه والتباعد الثقافي بينه وبين </a:t>
            </a:r>
            <a:r>
              <a:rPr lang="ar-DZ" dirty="0" smtClean="0"/>
              <a:t>زملائه</a:t>
            </a:r>
            <a:r>
              <a:rPr lang="ar-DZ" dirty="0" smtClean="0"/>
              <a:t>، فالصعوبات اللغوية يجب أن تراعى في تطوير معايير </a:t>
            </a:r>
            <a:r>
              <a:rPr lang="ar-DZ" dirty="0" smtClean="0"/>
              <a:t>الاداء </a:t>
            </a:r>
            <a:r>
              <a:rPr lang="ar-DZ" dirty="0" smtClean="0"/>
              <a:t>الدولي على المستوى الفردي.</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DZ" dirty="0" smtClean="0"/>
              <a:t>واحدة من النماذج النظرية التي تربط بين </a:t>
            </a:r>
            <a:r>
              <a:rPr lang="ar-DZ" dirty="0" smtClean="0"/>
              <a:t>االاهداف </a:t>
            </a:r>
            <a:r>
              <a:rPr lang="ar-DZ" dirty="0" smtClean="0"/>
              <a:t>التنظيمية </a:t>
            </a:r>
            <a:r>
              <a:rPr lang="ar-DZ" dirty="0" smtClean="0"/>
              <a:t>الاستراتيجية </a:t>
            </a:r>
            <a:r>
              <a:rPr lang="ar-DZ" dirty="0" smtClean="0"/>
              <a:t>بأداء الفرد "بطاقة </a:t>
            </a:r>
            <a:r>
              <a:rPr lang="ar-DZ" dirty="0" smtClean="0"/>
              <a:t>الاداء </a:t>
            </a:r>
            <a:r>
              <a:rPr lang="ar-DZ" dirty="0" smtClean="0"/>
              <a:t>المتوازن" التي تمثل محاولة لحل مشاكل تحديد المؤشرات </a:t>
            </a:r>
            <a:r>
              <a:rPr lang="ar-DZ" dirty="0" smtClean="0"/>
              <a:t>الملائمة الاداء الافضل</a:t>
            </a:r>
            <a:r>
              <a:rPr lang="ar-DZ" dirty="0" smtClean="0"/>
              <a:t>، حيث تحدد هذه المقاربة </a:t>
            </a:r>
            <a:r>
              <a:rPr lang="ar-DZ" dirty="0" smtClean="0"/>
              <a:t>أربعة </a:t>
            </a:r>
            <a:r>
              <a:rPr lang="ar-DZ" dirty="0" smtClean="0"/>
              <a:t>معايير </a:t>
            </a:r>
            <a:r>
              <a:rPr lang="ar-DZ" dirty="0" smtClean="0"/>
              <a:t>الاداء </a:t>
            </a:r>
            <a:r>
              <a:rPr lang="ar-DZ" dirty="0" smtClean="0"/>
              <a:t>وهي</a:t>
            </a:r>
            <a:r>
              <a:rPr lang="ar-DZ" dirty="0" smtClean="0"/>
              <a:t>:</a:t>
            </a:r>
          </a:p>
          <a:p>
            <a:pPr algn="r" rtl="1"/>
            <a:r>
              <a:rPr lang="ar-DZ" dirty="0" smtClean="0"/>
              <a:t>المنظور المالي</a:t>
            </a:r>
          </a:p>
          <a:p>
            <a:pPr algn="r" rtl="1"/>
            <a:r>
              <a:rPr lang="ar-DZ" dirty="0" smtClean="0"/>
              <a:t>منظور </a:t>
            </a:r>
            <a:r>
              <a:rPr lang="ar-DZ" dirty="0" smtClean="0"/>
              <a:t>العمليات </a:t>
            </a:r>
            <a:r>
              <a:rPr lang="ar-DZ" dirty="0" smtClean="0"/>
              <a:t>الداخلية</a:t>
            </a:r>
          </a:p>
          <a:p>
            <a:pPr algn="r" rtl="1"/>
            <a:r>
              <a:rPr lang="ar-DZ" dirty="0" smtClean="0"/>
              <a:t> </a:t>
            </a:r>
            <a:r>
              <a:rPr lang="ar-DZ" dirty="0" smtClean="0"/>
              <a:t>منظور التعلم </a:t>
            </a:r>
            <a:r>
              <a:rPr lang="ar-DZ" dirty="0" smtClean="0"/>
              <a:t>والابتكار</a:t>
            </a:r>
          </a:p>
          <a:p>
            <a:pPr algn="r" rtl="1"/>
            <a:r>
              <a:rPr lang="ar-DZ" dirty="0" smtClean="0"/>
              <a:t> </a:t>
            </a:r>
            <a:r>
              <a:rPr lang="ar-DZ" dirty="0" smtClean="0"/>
              <a:t>ومنظور الزبون.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548680"/>
            <a:ext cx="8183880" cy="1051560"/>
          </a:xfrm>
        </p:spPr>
        <p:txBody>
          <a:bodyPr/>
          <a:lstStyle/>
          <a:p>
            <a:pPr algn="r" rtl="1"/>
            <a:r>
              <a:rPr lang="ar-DZ" dirty="0" smtClean="0">
                <a:solidFill>
                  <a:srgbClr val="FF0000"/>
                </a:solidFill>
              </a:rPr>
              <a:t>تقنيات إدارة اداء  الدولي</a:t>
            </a:r>
            <a:endParaRPr lang="fr-FR" dirty="0">
              <a:solidFill>
                <a:srgbClr val="FF0000"/>
              </a:solidFill>
            </a:endParaRPr>
          </a:p>
        </p:txBody>
      </p:sp>
      <p:sp>
        <p:nvSpPr>
          <p:cNvPr id="3" name="Espace réservé du contenu 2"/>
          <p:cNvSpPr>
            <a:spLocks noGrp="1"/>
          </p:cNvSpPr>
          <p:nvPr>
            <p:ph idx="1"/>
          </p:nvPr>
        </p:nvSpPr>
        <p:spPr>
          <a:xfrm>
            <a:off x="457200" y="1935480"/>
            <a:ext cx="8229600" cy="1853560"/>
          </a:xfrm>
        </p:spPr>
        <p:txBody>
          <a:bodyPr>
            <a:normAutofit/>
          </a:bodyPr>
          <a:lstStyle/>
          <a:p>
            <a:pPr algn="r" rtl="1"/>
            <a:r>
              <a:rPr lang="ar-DZ" dirty="0" smtClean="0"/>
              <a:t>تقنية </a:t>
            </a:r>
            <a:r>
              <a:rPr lang="ar-DZ" dirty="0" err="1" smtClean="0"/>
              <a:t>360درجة:</a:t>
            </a:r>
            <a:r>
              <a:rPr lang="ar-DZ" dirty="0" smtClean="0"/>
              <a:t> </a:t>
            </a:r>
          </a:p>
          <a:p>
            <a:pPr algn="r" rtl="1">
              <a:buNone/>
            </a:pPr>
            <a:r>
              <a:rPr lang="ar-DZ" dirty="0" smtClean="0"/>
              <a:t>تعتمد على العديد من مصادر المعلومات بهدف تحسين </a:t>
            </a:r>
            <a:r>
              <a:rPr lang="ar-DZ" dirty="0" err="1" smtClean="0"/>
              <a:t>اداءالموارد</a:t>
            </a:r>
            <a:r>
              <a:rPr lang="ar-DZ" dirty="0" smtClean="0"/>
              <a:t> البشرية وضمان موضوعية تقويمها لأن النقص في مصدر معين تعوضه معلومات المصادر الاخرى</a:t>
            </a:r>
            <a:endParaRPr lang="fr-FR" dirty="0"/>
          </a:p>
        </p:txBody>
      </p:sp>
      <p:sp>
        <p:nvSpPr>
          <p:cNvPr id="5" name="Organigramme : Connecteur 4"/>
          <p:cNvSpPr/>
          <p:nvPr/>
        </p:nvSpPr>
        <p:spPr>
          <a:xfrm>
            <a:off x="3995936" y="4653136"/>
            <a:ext cx="1152128" cy="129614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360°</a:t>
            </a:r>
            <a:endParaRPr lang="fr-FR" dirty="0"/>
          </a:p>
        </p:txBody>
      </p:sp>
      <p:cxnSp>
        <p:nvCxnSpPr>
          <p:cNvPr id="7" name="Connecteur droit 6"/>
          <p:cNvCxnSpPr>
            <a:stCxn id="5" idx="0"/>
            <a:endCxn id="3" idx="2"/>
          </p:cNvCxnSpPr>
          <p:nvPr/>
        </p:nvCxnSpPr>
        <p:spPr>
          <a:xfrm flipV="1">
            <a:off x="4572000" y="3789040"/>
            <a:ext cx="0" cy="864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p:cNvCxnSpPr>
            <a:stCxn id="5" idx="6"/>
          </p:cNvCxnSpPr>
          <p:nvPr/>
        </p:nvCxnSpPr>
        <p:spPr>
          <a:xfrm>
            <a:off x="5148064" y="5301208"/>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18"/>
          <p:cNvCxnSpPr>
            <a:stCxn id="5" idx="4"/>
          </p:cNvCxnSpPr>
          <p:nvPr/>
        </p:nvCxnSpPr>
        <p:spPr>
          <a:xfrm>
            <a:off x="4572000" y="5949280"/>
            <a:ext cx="0" cy="9087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cteur droit 20"/>
          <p:cNvCxnSpPr>
            <a:stCxn id="5" idx="2"/>
          </p:cNvCxnSpPr>
          <p:nvPr/>
        </p:nvCxnSpPr>
        <p:spPr>
          <a:xfrm flipH="1">
            <a:off x="2699792" y="5301208"/>
            <a:ext cx="1296144"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5220072" y="4077072"/>
            <a:ext cx="1008112" cy="646331"/>
          </a:xfrm>
          <a:prstGeom prst="rect">
            <a:avLst/>
          </a:prstGeom>
          <a:noFill/>
        </p:spPr>
        <p:txBody>
          <a:bodyPr wrap="square" rtlCol="0">
            <a:spAutoFit/>
          </a:bodyPr>
          <a:lstStyle/>
          <a:p>
            <a:r>
              <a:rPr lang="ar-DZ" dirty="0" err="1" smtClean="0"/>
              <a:t>90°</a:t>
            </a:r>
            <a:endParaRPr lang="ar-DZ" dirty="0" smtClean="0"/>
          </a:p>
          <a:p>
            <a:r>
              <a:rPr lang="ar-DZ" dirty="0" smtClean="0"/>
              <a:t>تقويم ذاتي</a:t>
            </a:r>
            <a:endParaRPr lang="fr-FR" dirty="0"/>
          </a:p>
        </p:txBody>
      </p:sp>
      <p:sp>
        <p:nvSpPr>
          <p:cNvPr id="26" name="ZoneTexte 25"/>
          <p:cNvSpPr txBox="1"/>
          <p:nvPr/>
        </p:nvSpPr>
        <p:spPr>
          <a:xfrm>
            <a:off x="2843808" y="4005064"/>
            <a:ext cx="1120835" cy="923330"/>
          </a:xfrm>
          <a:prstGeom prst="rect">
            <a:avLst/>
          </a:prstGeom>
          <a:noFill/>
        </p:spPr>
        <p:txBody>
          <a:bodyPr wrap="square" rtlCol="0">
            <a:spAutoFit/>
          </a:bodyPr>
          <a:lstStyle/>
          <a:p>
            <a:r>
              <a:rPr lang="ar-DZ" dirty="0" err="1" smtClean="0"/>
              <a:t>90°</a:t>
            </a:r>
            <a:endParaRPr lang="ar-DZ" dirty="0" smtClean="0"/>
          </a:p>
          <a:p>
            <a:r>
              <a:rPr lang="ar-DZ" dirty="0" smtClean="0"/>
              <a:t>تقويم الرئيس المباشر</a:t>
            </a:r>
            <a:endParaRPr lang="fr-FR" dirty="0"/>
          </a:p>
        </p:txBody>
      </p:sp>
      <p:sp>
        <p:nvSpPr>
          <p:cNvPr id="27" name="ZoneTexte 26"/>
          <p:cNvSpPr txBox="1"/>
          <p:nvPr/>
        </p:nvSpPr>
        <p:spPr>
          <a:xfrm>
            <a:off x="2915816" y="5373216"/>
            <a:ext cx="1008112" cy="923330"/>
          </a:xfrm>
          <a:prstGeom prst="rect">
            <a:avLst/>
          </a:prstGeom>
          <a:noFill/>
        </p:spPr>
        <p:txBody>
          <a:bodyPr wrap="square" rtlCol="0">
            <a:spAutoFit/>
          </a:bodyPr>
          <a:lstStyle/>
          <a:p>
            <a:r>
              <a:rPr lang="ar-DZ" dirty="0" err="1" smtClean="0"/>
              <a:t>90°</a:t>
            </a:r>
            <a:endParaRPr lang="ar-DZ" dirty="0" smtClean="0"/>
          </a:p>
          <a:p>
            <a:r>
              <a:rPr lang="ar-DZ" dirty="0" smtClean="0"/>
              <a:t>تقويم الزبائن</a:t>
            </a:r>
            <a:endParaRPr lang="fr-FR" dirty="0"/>
          </a:p>
        </p:txBody>
      </p:sp>
      <p:sp>
        <p:nvSpPr>
          <p:cNvPr id="28" name="ZoneTexte 27"/>
          <p:cNvSpPr txBox="1"/>
          <p:nvPr/>
        </p:nvSpPr>
        <p:spPr>
          <a:xfrm>
            <a:off x="5292080" y="5517232"/>
            <a:ext cx="1008112" cy="923330"/>
          </a:xfrm>
          <a:prstGeom prst="rect">
            <a:avLst/>
          </a:prstGeom>
          <a:noFill/>
        </p:spPr>
        <p:txBody>
          <a:bodyPr wrap="square" rtlCol="0">
            <a:spAutoFit/>
          </a:bodyPr>
          <a:lstStyle/>
          <a:p>
            <a:r>
              <a:rPr lang="ar-DZ" dirty="0" err="1" smtClean="0"/>
              <a:t>90°</a:t>
            </a:r>
            <a:endParaRPr lang="ar-DZ" dirty="0" smtClean="0"/>
          </a:p>
          <a:p>
            <a:r>
              <a:rPr lang="ar-DZ" dirty="0" smtClean="0"/>
              <a:t>تقويم الزملاء</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0"/>
            <a:ext cx="8229600" cy="564672"/>
          </a:xfrm>
        </p:spPr>
        <p:txBody>
          <a:bodyPr>
            <a:normAutofit fontScale="90000"/>
          </a:bodyPr>
          <a:lstStyle/>
          <a:p>
            <a:pPr algn="r" rtl="1"/>
            <a:r>
              <a:rPr lang="ar-DZ" dirty="0" smtClean="0">
                <a:solidFill>
                  <a:srgbClr val="FF0000"/>
                </a:solidFill>
              </a:rPr>
              <a:t>تقنية الادارة على المكشوف</a:t>
            </a:r>
            <a:r>
              <a:rPr lang="en-US" dirty="0" smtClean="0">
                <a:solidFill>
                  <a:srgbClr val="FF0000"/>
                </a:solidFill>
              </a:rPr>
              <a:t> OBM</a:t>
            </a:r>
            <a:endParaRPr lang="fr-FR" dirty="0">
              <a:solidFill>
                <a:srgbClr val="FF0000"/>
              </a:solidFill>
            </a:endParaRPr>
          </a:p>
        </p:txBody>
      </p:sp>
      <p:sp>
        <p:nvSpPr>
          <p:cNvPr id="3" name="Espace réservé du contenu 2"/>
          <p:cNvSpPr>
            <a:spLocks noGrp="1"/>
          </p:cNvSpPr>
          <p:nvPr>
            <p:ph idx="1"/>
          </p:nvPr>
        </p:nvSpPr>
        <p:spPr>
          <a:xfrm>
            <a:off x="457200" y="620688"/>
            <a:ext cx="8435280" cy="3600400"/>
          </a:xfrm>
        </p:spPr>
        <p:txBody>
          <a:bodyPr>
            <a:noAutofit/>
          </a:bodyPr>
          <a:lstStyle/>
          <a:p>
            <a:pPr algn="r" rtl="1"/>
            <a:r>
              <a:rPr lang="ar-DZ" sz="2200" dirty="0" smtClean="0"/>
              <a:t>تقنية ومنهج معاصر في تطبيق اساليب الادارة الثورية وتقويم الاداء من خلال المشاركة الواسعة في المعلومات وعلى مستويات المنظمة كافة </a:t>
            </a:r>
            <a:r>
              <a:rPr lang="ar-DZ" sz="2200" dirty="0" err="1" smtClean="0"/>
              <a:t>باعلى</a:t>
            </a:r>
            <a:r>
              <a:rPr lang="ar-DZ" sz="2200" dirty="0" smtClean="0"/>
              <a:t> درجات الشفافية </a:t>
            </a:r>
            <a:r>
              <a:rPr lang="ar-DZ" sz="2200" dirty="0" err="1" smtClean="0"/>
              <a:t>وتسنتد</a:t>
            </a:r>
            <a:r>
              <a:rPr lang="ar-DZ" sz="2200" dirty="0" smtClean="0"/>
              <a:t> تلك التقنية على الافتراضات </a:t>
            </a:r>
            <a:r>
              <a:rPr lang="ar-DZ" sz="2200" dirty="0" err="1" smtClean="0"/>
              <a:t>الاتية:</a:t>
            </a:r>
            <a:endParaRPr lang="ar-DZ" sz="2200" dirty="0" smtClean="0"/>
          </a:p>
          <a:p>
            <a:pPr algn="r" rtl="1"/>
            <a:r>
              <a:rPr lang="ar-DZ" sz="2200" dirty="0" smtClean="0"/>
              <a:t>عندما تجعل اكبر عدد ممكن من العاملين يفكرون معك، ستتمكن الادارة من الحصول على مستويات عالية من الاداء</a:t>
            </a:r>
          </a:p>
          <a:p>
            <a:pPr algn="r" rtl="1"/>
            <a:r>
              <a:rPr lang="ar-DZ" sz="2200" dirty="0" smtClean="0"/>
              <a:t>الادارة تحصل على ما تريد على قدر ما تعطي للعاملين</a:t>
            </a:r>
          </a:p>
          <a:p>
            <a:pPr algn="r" rtl="1"/>
            <a:r>
              <a:rPr lang="ar-DZ" sz="2200" dirty="0" smtClean="0"/>
              <a:t>عندا </a:t>
            </a:r>
            <a:r>
              <a:rPr lang="ar-DZ" sz="2200" dirty="0" err="1" smtClean="0"/>
              <a:t>لاتعير</a:t>
            </a:r>
            <a:r>
              <a:rPr lang="ar-DZ" sz="2200" dirty="0" smtClean="0"/>
              <a:t> اهتمام </a:t>
            </a:r>
            <a:r>
              <a:rPr lang="ar-DZ" sz="2200" dirty="0" err="1" smtClean="0"/>
              <a:t>للاخرين</a:t>
            </a:r>
            <a:r>
              <a:rPr lang="ar-DZ" sz="2200" dirty="0" smtClean="0"/>
              <a:t>، فإنهم سيتوقفون عن العطاء للمنظمة</a:t>
            </a:r>
          </a:p>
          <a:p>
            <a:pPr algn="r" rtl="1"/>
            <a:r>
              <a:rPr lang="ar-DZ" sz="2200" dirty="0" smtClean="0"/>
              <a:t>لابد </a:t>
            </a:r>
            <a:r>
              <a:rPr lang="ar-DZ" sz="2200" dirty="0" err="1" smtClean="0"/>
              <a:t>للادارة</a:t>
            </a:r>
            <a:r>
              <a:rPr lang="ar-DZ" sz="2200" dirty="0" smtClean="0"/>
              <a:t> ان تعرف متى تحرك </a:t>
            </a:r>
            <a:r>
              <a:rPr lang="ar-DZ" sz="2200" dirty="0" err="1" smtClean="0"/>
              <a:t>العاملين؟</a:t>
            </a:r>
            <a:r>
              <a:rPr lang="ar-DZ" sz="2200" dirty="0" smtClean="0"/>
              <a:t> ومتى </a:t>
            </a:r>
            <a:r>
              <a:rPr lang="ar-DZ" sz="2200" dirty="0" err="1" smtClean="0"/>
              <a:t>تحفزهم؟</a:t>
            </a:r>
            <a:r>
              <a:rPr lang="ar-DZ" sz="2200" dirty="0" smtClean="0"/>
              <a:t> ومتى تثير البهجة والسرور </a:t>
            </a:r>
            <a:r>
              <a:rPr lang="ar-DZ" sz="2200" dirty="0" err="1" smtClean="0"/>
              <a:t>فيهم؟</a:t>
            </a:r>
            <a:r>
              <a:rPr lang="ar-DZ" sz="2200" dirty="0" smtClean="0"/>
              <a:t> ومتى </a:t>
            </a:r>
            <a:r>
              <a:rPr lang="ar-DZ" sz="2200" dirty="0" err="1" smtClean="0"/>
              <a:t>تعاقبهم؟</a:t>
            </a:r>
            <a:endParaRPr lang="ar-DZ" sz="2200" dirty="0" smtClean="0"/>
          </a:p>
        </p:txBody>
      </p:sp>
      <p:sp>
        <p:nvSpPr>
          <p:cNvPr id="4" name="Organigramme : Connecteur 3"/>
          <p:cNvSpPr/>
          <p:nvPr/>
        </p:nvSpPr>
        <p:spPr>
          <a:xfrm>
            <a:off x="2627784" y="4005064"/>
            <a:ext cx="1656184" cy="1296144"/>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b="1" dirty="0" err="1" smtClean="0"/>
              <a:t>المكافات</a:t>
            </a:r>
            <a:endParaRPr lang="fr-FR" b="1" dirty="0"/>
          </a:p>
        </p:txBody>
      </p:sp>
      <p:sp>
        <p:nvSpPr>
          <p:cNvPr id="5" name="Organigramme : Connecteur 4"/>
          <p:cNvSpPr/>
          <p:nvPr/>
        </p:nvSpPr>
        <p:spPr>
          <a:xfrm>
            <a:off x="3779912" y="4509120"/>
            <a:ext cx="1440160" cy="1296144"/>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b="1" dirty="0" smtClean="0"/>
              <a:t>القيادة</a:t>
            </a:r>
            <a:endParaRPr lang="fr-FR" b="1" dirty="0"/>
          </a:p>
        </p:txBody>
      </p:sp>
      <p:sp>
        <p:nvSpPr>
          <p:cNvPr id="6" name="Organigramme : Connecteur 5"/>
          <p:cNvSpPr/>
          <p:nvPr/>
        </p:nvSpPr>
        <p:spPr>
          <a:xfrm>
            <a:off x="3347864" y="5517232"/>
            <a:ext cx="1728192" cy="1340768"/>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b="1" dirty="0" smtClean="0"/>
              <a:t>المشاركة</a:t>
            </a:r>
            <a:endParaRPr lang="fr-FR" b="1" dirty="0"/>
          </a:p>
        </p:txBody>
      </p:sp>
      <p:sp>
        <p:nvSpPr>
          <p:cNvPr id="7" name="Organigramme : Connecteur 6"/>
          <p:cNvSpPr/>
          <p:nvPr/>
        </p:nvSpPr>
        <p:spPr>
          <a:xfrm>
            <a:off x="2123728" y="5517232"/>
            <a:ext cx="1584176" cy="1340768"/>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b="1" dirty="0" smtClean="0"/>
              <a:t>التدريب</a:t>
            </a:r>
            <a:endParaRPr lang="fr-FR" b="1" dirty="0"/>
          </a:p>
        </p:txBody>
      </p:sp>
      <p:sp>
        <p:nvSpPr>
          <p:cNvPr id="8" name="Organigramme : Connecteur 7"/>
          <p:cNvSpPr/>
          <p:nvPr/>
        </p:nvSpPr>
        <p:spPr>
          <a:xfrm>
            <a:off x="1691680" y="4725144"/>
            <a:ext cx="1728192" cy="1152128"/>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b="1" dirty="0" smtClean="0"/>
              <a:t>الاتصالات</a:t>
            </a:r>
            <a:endParaRPr lang="fr-FR" b="1" dirty="0"/>
          </a:p>
        </p:txBody>
      </p:sp>
      <p:sp>
        <p:nvSpPr>
          <p:cNvPr id="10" name="ZoneTexte 9"/>
          <p:cNvSpPr txBox="1"/>
          <p:nvPr/>
        </p:nvSpPr>
        <p:spPr>
          <a:xfrm>
            <a:off x="5580112" y="4797152"/>
            <a:ext cx="1152128" cy="1200329"/>
          </a:xfrm>
          <a:prstGeom prst="rect">
            <a:avLst/>
          </a:prstGeom>
          <a:noFill/>
        </p:spPr>
        <p:txBody>
          <a:bodyPr wrap="square" rtlCol="0">
            <a:spAutoFit/>
          </a:bodyPr>
          <a:lstStyle/>
          <a:p>
            <a:r>
              <a:rPr lang="ar-DZ" dirty="0" smtClean="0"/>
              <a:t>متطلبات تطبيق</a:t>
            </a:r>
            <a:endParaRPr lang="fr-FR" dirty="0" smtClean="0"/>
          </a:p>
          <a:p>
            <a:r>
              <a:rPr lang="fr-FR" dirty="0" smtClean="0"/>
              <a:t>OBM</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0"/>
            <a:ext cx="8229600" cy="692696"/>
          </a:xfrm>
        </p:spPr>
        <p:txBody>
          <a:bodyPr>
            <a:normAutofit/>
          </a:bodyPr>
          <a:lstStyle/>
          <a:p>
            <a:pPr algn="r" rtl="1"/>
            <a:r>
              <a:rPr lang="ar-DZ" dirty="0" smtClean="0">
                <a:solidFill>
                  <a:srgbClr val="FF0000"/>
                </a:solidFill>
              </a:rPr>
              <a:t>تقنية الرادار:</a:t>
            </a:r>
            <a:endParaRPr lang="fr-FR" dirty="0">
              <a:solidFill>
                <a:srgbClr val="FF0000"/>
              </a:solidFill>
            </a:endParaRPr>
          </a:p>
        </p:txBody>
      </p:sp>
      <p:sp>
        <p:nvSpPr>
          <p:cNvPr id="3" name="Espace réservé du contenu 2"/>
          <p:cNvSpPr>
            <a:spLocks noGrp="1"/>
          </p:cNvSpPr>
          <p:nvPr>
            <p:ph idx="1"/>
          </p:nvPr>
        </p:nvSpPr>
        <p:spPr>
          <a:xfrm>
            <a:off x="457200" y="908720"/>
            <a:ext cx="8686800" cy="3816424"/>
          </a:xfrm>
        </p:spPr>
        <p:txBody>
          <a:bodyPr>
            <a:normAutofit fontScale="92500"/>
          </a:bodyPr>
          <a:lstStyle/>
          <a:p>
            <a:pPr algn="just" rtl="1">
              <a:buNone/>
            </a:pPr>
            <a:r>
              <a:rPr lang="ar-DZ" dirty="0" smtClean="0"/>
              <a:t>قدمت المنظمة الاوروبية لإدارة الجودة </a:t>
            </a:r>
            <a:r>
              <a:rPr lang="fr-FR" dirty="0" smtClean="0"/>
              <a:t>EFQM </a:t>
            </a:r>
            <a:r>
              <a:rPr lang="ar-DZ" dirty="0" smtClean="0"/>
              <a:t>تقنية لتقويم الاداء </a:t>
            </a:r>
            <a:r>
              <a:rPr lang="ar-DZ" dirty="0" err="1" smtClean="0"/>
              <a:t>وادارته</a:t>
            </a:r>
            <a:r>
              <a:rPr lang="ar-DZ" dirty="0" smtClean="0"/>
              <a:t> وكلمة الرادار تمثل اختصار للعناصر المكونة للتقنية </a:t>
            </a:r>
            <a:r>
              <a:rPr lang="ar-DZ" dirty="0" err="1" smtClean="0"/>
              <a:t>وهي:</a:t>
            </a:r>
            <a:endParaRPr lang="ar-DZ" dirty="0" smtClean="0"/>
          </a:p>
          <a:p>
            <a:pPr algn="just" rtl="1">
              <a:buNone/>
            </a:pPr>
            <a:r>
              <a:rPr lang="ar-DZ" dirty="0" err="1" smtClean="0"/>
              <a:t>-</a:t>
            </a:r>
            <a:r>
              <a:rPr lang="ar-DZ" b="1" dirty="0" err="1" smtClean="0"/>
              <a:t>النتائج</a:t>
            </a:r>
            <a:r>
              <a:rPr lang="ar-DZ" dirty="0" err="1" smtClean="0"/>
              <a:t> </a:t>
            </a:r>
            <a:r>
              <a:rPr lang="ar-DZ" dirty="0" smtClean="0"/>
              <a:t>: تحديد النتائج التي تسعى المنظمة لها </a:t>
            </a:r>
          </a:p>
          <a:p>
            <a:pPr algn="just" rtl="1">
              <a:buNone/>
            </a:pPr>
            <a:r>
              <a:rPr lang="ar-DZ" dirty="0" smtClean="0"/>
              <a:t>-</a:t>
            </a:r>
            <a:r>
              <a:rPr lang="ar-DZ" b="1" dirty="0" err="1" smtClean="0"/>
              <a:t>المهنجية</a:t>
            </a:r>
            <a:r>
              <a:rPr lang="ar-DZ" dirty="0" smtClean="0"/>
              <a:t>: تحديد المدخل الذي يوضح الاجراءات التشغيلية </a:t>
            </a:r>
          </a:p>
          <a:p>
            <a:pPr algn="just" rtl="1">
              <a:buNone/>
            </a:pPr>
            <a:r>
              <a:rPr lang="ar-DZ" b="1" dirty="0" err="1" smtClean="0"/>
              <a:t>-التطبيق </a:t>
            </a:r>
            <a:r>
              <a:rPr lang="ar-DZ" dirty="0" smtClean="0"/>
              <a:t>: نشر الافكار والمنهجيات بطريقة موثقة ومنظمة وبشكل مستمر</a:t>
            </a:r>
          </a:p>
          <a:p>
            <a:pPr algn="just" rtl="1">
              <a:buNone/>
            </a:pPr>
            <a:r>
              <a:rPr lang="ar-DZ" dirty="0" err="1" smtClean="0"/>
              <a:t>-</a:t>
            </a:r>
            <a:r>
              <a:rPr lang="ar-DZ" b="1" dirty="0" err="1" smtClean="0"/>
              <a:t>التقييم</a:t>
            </a:r>
            <a:r>
              <a:rPr lang="ar-DZ" dirty="0" err="1" smtClean="0"/>
              <a:t> </a:t>
            </a:r>
            <a:r>
              <a:rPr lang="ar-DZ" dirty="0" smtClean="0"/>
              <a:t>: تقييم مدى  فاعلية المنهجيات وقياس تحقيق </a:t>
            </a:r>
            <a:r>
              <a:rPr lang="ar-DZ" dirty="0" err="1" smtClean="0"/>
              <a:t>النتا</a:t>
            </a:r>
            <a:r>
              <a:rPr lang="ar-DZ" dirty="0" smtClean="0"/>
              <a:t> المرجوة</a:t>
            </a:r>
          </a:p>
          <a:p>
            <a:pPr algn="just" rtl="1">
              <a:buNone/>
            </a:pPr>
            <a:r>
              <a:rPr lang="ar-DZ" dirty="0" smtClean="0"/>
              <a:t>-المراجعة:تقويم عمل المنهجيات </a:t>
            </a:r>
            <a:r>
              <a:rPr lang="ar-DZ" dirty="0" err="1" smtClean="0"/>
              <a:t>والاجراءات</a:t>
            </a:r>
            <a:r>
              <a:rPr lang="ar-DZ" dirty="0" smtClean="0"/>
              <a:t> وقدرتها على تحقيق الاهداف والنتائج المرسومة</a:t>
            </a:r>
            <a:endParaRPr lang="fr-FR" dirty="0"/>
          </a:p>
        </p:txBody>
      </p:sp>
      <p:graphicFrame>
        <p:nvGraphicFramePr>
          <p:cNvPr id="4" name="Diagramme 3"/>
          <p:cNvGraphicFramePr/>
          <p:nvPr/>
        </p:nvGraphicFramePr>
        <p:xfrm>
          <a:off x="0" y="4725144"/>
          <a:ext cx="9144000" cy="2132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0"/>
            <a:ext cx="8229600" cy="764704"/>
          </a:xfrm>
        </p:spPr>
        <p:txBody>
          <a:bodyPr>
            <a:normAutofit/>
          </a:bodyPr>
          <a:lstStyle/>
          <a:p>
            <a:pPr algn="r" rtl="1"/>
            <a:r>
              <a:rPr lang="ar-DZ" dirty="0" smtClean="0">
                <a:solidFill>
                  <a:srgbClr val="FF0000"/>
                </a:solidFill>
              </a:rPr>
              <a:t>تحديات إدارة اداء الدولي</a:t>
            </a:r>
            <a:endParaRPr lang="fr-FR" dirty="0">
              <a:solidFill>
                <a:srgbClr val="FF0000"/>
              </a:solidFill>
            </a:endParaRPr>
          </a:p>
        </p:txBody>
      </p:sp>
      <p:sp>
        <p:nvSpPr>
          <p:cNvPr id="3" name="Espace réservé du contenu 2"/>
          <p:cNvSpPr>
            <a:spLocks noGrp="1"/>
          </p:cNvSpPr>
          <p:nvPr>
            <p:ph idx="1"/>
          </p:nvPr>
        </p:nvSpPr>
        <p:spPr>
          <a:xfrm>
            <a:off x="457200" y="980728"/>
            <a:ext cx="8686800" cy="5343872"/>
          </a:xfrm>
        </p:spPr>
        <p:txBody>
          <a:bodyPr>
            <a:normAutofit fontScale="92500" lnSpcReduction="10000"/>
          </a:bodyPr>
          <a:lstStyle/>
          <a:p>
            <a:pPr algn="just" rtl="1"/>
            <a:r>
              <a:rPr lang="ar-SA" b="1" dirty="0" smtClean="0"/>
              <a:t>التغيرات البي</a:t>
            </a:r>
            <a:r>
              <a:rPr lang="ar-DZ" b="1" dirty="0" smtClean="0"/>
              <a:t>ئ</a:t>
            </a:r>
            <a:r>
              <a:rPr lang="ar-SA" b="1" dirty="0" err="1" smtClean="0"/>
              <a:t>ية</a:t>
            </a:r>
            <a:r>
              <a:rPr lang="ar-DZ" dirty="0" err="1" smtClean="0"/>
              <a:t>:</a:t>
            </a:r>
            <a:r>
              <a:rPr lang="ar-SA" dirty="0" smtClean="0"/>
              <a:t>في ضوء الاختلافات في التأثيرات البيئية بين</a:t>
            </a:r>
            <a:r>
              <a:rPr lang="ar-DZ" dirty="0" smtClean="0"/>
              <a:t> </a:t>
            </a:r>
            <a:r>
              <a:rPr lang="ar-SA" dirty="0" smtClean="0"/>
              <a:t>الشركات التابعة وكذلك معدلات النمو المختلفة</a:t>
            </a:r>
            <a:r>
              <a:rPr lang="ar-DZ" dirty="0" smtClean="0"/>
              <a:t> </a:t>
            </a:r>
            <a:r>
              <a:rPr lang="ar-SA" dirty="0" smtClean="0"/>
              <a:t>لا يمكن قياس</a:t>
            </a:r>
            <a:r>
              <a:rPr lang="ar-DZ" dirty="0" err="1" smtClean="0"/>
              <a:t> </a:t>
            </a:r>
            <a:r>
              <a:rPr lang="ar-SA" dirty="0" smtClean="0"/>
              <a:t>أداء الموظفين عبر</a:t>
            </a:r>
            <a:r>
              <a:rPr lang="ar-DZ" dirty="0" smtClean="0"/>
              <a:t> </a:t>
            </a:r>
            <a:r>
              <a:rPr lang="ar-SA" dirty="0" smtClean="0"/>
              <a:t>استخدام التقييم الموحد</a:t>
            </a:r>
            <a:r>
              <a:rPr lang="ar-DZ" dirty="0" smtClean="0"/>
              <a:t> </a:t>
            </a:r>
            <a:r>
              <a:rPr lang="ar-SA" dirty="0" smtClean="0"/>
              <a:t>المعايير والنطاق</a:t>
            </a:r>
            <a:r>
              <a:rPr lang="ar-DZ" dirty="0" smtClean="0"/>
              <a:t> </a:t>
            </a:r>
          </a:p>
          <a:p>
            <a:pPr algn="just" rtl="1"/>
            <a:r>
              <a:rPr lang="ar-SA" b="1" dirty="0" smtClean="0"/>
              <a:t>صحة معايير الأداء</a:t>
            </a:r>
            <a:r>
              <a:rPr lang="ar-DZ" b="1" dirty="0" err="1" smtClean="0"/>
              <a:t>:</a:t>
            </a:r>
            <a:r>
              <a:rPr lang="ar-SA" dirty="0" smtClean="0"/>
              <a:t>تستخدم الشركات متعددة الجنسيات معايير أداء مختلفة</a:t>
            </a:r>
            <a:r>
              <a:rPr lang="ar-DZ" dirty="0" smtClean="0"/>
              <a:t> </a:t>
            </a:r>
            <a:r>
              <a:rPr lang="ar-SA" dirty="0" smtClean="0"/>
              <a:t>قد لا تكون صالحة للإعدادات المحلية لشركة تابعة</a:t>
            </a:r>
            <a:r>
              <a:rPr lang="fr-FR" dirty="0" smtClean="0"/>
              <a:t>.</a:t>
            </a:r>
            <a:r>
              <a:rPr lang="ar-SA" dirty="0" smtClean="0"/>
              <a:t>البيئة الثقافية</a:t>
            </a:r>
            <a:r>
              <a:rPr lang="ar-DZ" dirty="0" smtClean="0"/>
              <a:t> </a:t>
            </a:r>
            <a:r>
              <a:rPr lang="ar-SA" dirty="0" smtClean="0"/>
              <a:t>و</a:t>
            </a:r>
            <a:r>
              <a:rPr lang="ar-DZ" dirty="0" smtClean="0"/>
              <a:t> </a:t>
            </a:r>
            <a:r>
              <a:rPr lang="ar-SA" dirty="0" smtClean="0"/>
              <a:t>الاجتماعية </a:t>
            </a:r>
            <a:r>
              <a:rPr lang="ar-DZ" dirty="0" smtClean="0"/>
              <a:t> </a:t>
            </a:r>
            <a:r>
              <a:rPr lang="ar-SA" dirty="0" smtClean="0"/>
              <a:t>والنظام الاقتصادي الهيكل المؤسسي والأيديولوجيات السياسية وهيكل ذلك</a:t>
            </a:r>
            <a:r>
              <a:rPr lang="ar-DZ" dirty="0" smtClean="0"/>
              <a:t> </a:t>
            </a:r>
            <a:r>
              <a:rPr lang="ar-SA" dirty="0" smtClean="0"/>
              <a:t>يختلف المديرون من البلد الأم إلى المضي</a:t>
            </a:r>
            <a:r>
              <a:rPr lang="ar-DZ" dirty="0" smtClean="0"/>
              <a:t>ف ل</a:t>
            </a:r>
            <a:r>
              <a:rPr lang="ar-SA" dirty="0" smtClean="0"/>
              <a:t>ذلك فإن معايير الأداء صالحة في</a:t>
            </a:r>
            <a:r>
              <a:rPr lang="ar-DZ" dirty="0" smtClean="0"/>
              <a:t> </a:t>
            </a:r>
            <a:r>
              <a:rPr lang="ar-SA" dirty="0" smtClean="0"/>
              <a:t>قد لا تكون الشركة الأم صالحة في البلد المضيف</a:t>
            </a:r>
            <a:endParaRPr lang="ar-DZ" dirty="0" smtClean="0"/>
          </a:p>
          <a:p>
            <a:pPr algn="r" rtl="1"/>
            <a:r>
              <a:rPr lang="ar-SA" b="1" dirty="0" smtClean="0"/>
              <a:t>تغيرات الوقت والمسافة</a:t>
            </a:r>
            <a:endParaRPr lang="ar-DZ" b="1" dirty="0" smtClean="0"/>
          </a:p>
          <a:p>
            <a:pPr algn="r" rtl="1"/>
            <a:r>
              <a:rPr lang="ar-DZ" b="1" dirty="0" smtClean="0"/>
              <a:t>مستويات  النضج المتنوعة</a:t>
            </a:r>
          </a:p>
          <a:p>
            <a:pPr algn="r" rtl="1"/>
            <a:r>
              <a:rPr lang="ar-SA" b="1" dirty="0" smtClean="0"/>
              <a:t>اختصاص</a:t>
            </a:r>
            <a:r>
              <a:rPr lang="ar-DZ" b="1" dirty="0" smtClean="0"/>
              <a:t> </a:t>
            </a:r>
            <a:r>
              <a:rPr lang="ar-SA" b="1" dirty="0" smtClean="0"/>
              <a:t>الشخص الذي يقيم أداء العاملين</a:t>
            </a:r>
            <a:endParaRPr lang="ar-DZ" b="1" dirty="0" smtClean="0"/>
          </a:p>
          <a:p>
            <a:pPr algn="r" rtl="1"/>
            <a:r>
              <a:rPr lang="ar-DZ" b="1" dirty="0" smtClean="0"/>
              <a:t>التحيز</a:t>
            </a:r>
          </a:p>
          <a:p>
            <a:pPr algn="r" rtl="1"/>
            <a:r>
              <a:rPr lang="ar-DZ" b="1" dirty="0" smtClean="0"/>
              <a:t>الثقافة المضيفة</a:t>
            </a:r>
            <a:endParaRPr lang="fr-FR" b="1" dirty="0" smtClean="0"/>
          </a:p>
          <a:p>
            <a:pPr algn="r" rtl="1"/>
            <a:endParaRPr lang="fr-FR" dirty="0" smtClean="0"/>
          </a:p>
          <a:p>
            <a:pPr algn="r" rtl="1"/>
            <a:endParaRPr lang="fr-FR" b="1" dirty="0" smtClean="0"/>
          </a:p>
          <a:p>
            <a:pPr algn="r" rtl="1"/>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smtClean="0"/>
              <a:t>الخاتمة</a:t>
            </a:r>
            <a:endParaRPr lang="en-US" dirty="0"/>
          </a:p>
        </p:txBody>
      </p:sp>
      <p:sp>
        <p:nvSpPr>
          <p:cNvPr id="3" name="Content Placeholder 2"/>
          <p:cNvSpPr>
            <a:spLocks noGrp="1"/>
          </p:cNvSpPr>
          <p:nvPr>
            <p:ph idx="1"/>
          </p:nvPr>
        </p:nvSpPr>
        <p:spPr/>
        <p:txBody>
          <a:bodyPr/>
          <a:lstStyle/>
          <a:p>
            <a:pPr algn="just" rtl="1"/>
            <a:r>
              <a:rPr lang="ar-DZ" dirty="0" smtClean="0"/>
              <a:t>تمر عملية إدارة الاداء بعدة مراحل بداء من التوافق مع االاستراتيجية التنظيمية، وتواجه كل مرحلة مجموعة تحديات مرتبطة بالموظف الدولي أو بالفرع أو بالمقر الرئيسي للشركة، وأحياننا بالقائم عن عملية تقييم الاداء والبيانات التي سيعتمد عليها وهي ذات التحديات التي تواجه عمليتي إعداد المعايير وتقييم الاداء. وما زاد من تحديات إدارة الاداء هو ظهور ما يعرف بالموظفين الافتراضيين.</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32656"/>
            <a:ext cx="8229600" cy="548680"/>
          </a:xfrm>
        </p:spPr>
        <p:txBody>
          <a:bodyPr>
            <a:normAutofit fontScale="90000"/>
          </a:bodyPr>
          <a:lstStyle/>
          <a:p>
            <a:pPr algn="r" rtl="1"/>
            <a:r>
              <a:rPr lang="ar-DZ" dirty="0" smtClean="0">
                <a:solidFill>
                  <a:srgbClr val="FF0000"/>
                </a:solidFill>
              </a:rPr>
              <a:t>خطة البحث:</a:t>
            </a:r>
            <a:endParaRPr lang="fr-FR" dirty="0">
              <a:solidFill>
                <a:srgbClr val="FF0000"/>
              </a:solidFill>
            </a:endParaRPr>
          </a:p>
        </p:txBody>
      </p:sp>
      <p:sp>
        <p:nvSpPr>
          <p:cNvPr id="3" name="Espace réservé du contenu 2"/>
          <p:cNvSpPr>
            <a:spLocks noGrp="1"/>
          </p:cNvSpPr>
          <p:nvPr>
            <p:ph idx="1"/>
          </p:nvPr>
        </p:nvSpPr>
        <p:spPr>
          <a:xfrm>
            <a:off x="457200" y="1071546"/>
            <a:ext cx="8686800" cy="5415880"/>
          </a:xfrm>
        </p:spPr>
        <p:style>
          <a:lnRef idx="1">
            <a:schemeClr val="accent1"/>
          </a:lnRef>
          <a:fillRef idx="2">
            <a:schemeClr val="accent1"/>
          </a:fillRef>
          <a:effectRef idx="1">
            <a:schemeClr val="accent1"/>
          </a:effectRef>
          <a:fontRef idx="minor">
            <a:schemeClr val="dk1"/>
          </a:fontRef>
        </p:style>
        <p:txBody>
          <a:bodyPr>
            <a:normAutofit/>
          </a:bodyPr>
          <a:lstStyle/>
          <a:p>
            <a:pPr algn="r" rtl="1">
              <a:buNone/>
            </a:pPr>
            <a:endParaRPr lang="ar-DZ" dirty="0" smtClean="0"/>
          </a:p>
          <a:p>
            <a:pPr algn="r" rtl="1">
              <a:buNone/>
            </a:pPr>
            <a:r>
              <a:rPr lang="ar-DZ" dirty="0" smtClean="0"/>
              <a:t>مفهوم ادارة الاداء</a:t>
            </a:r>
            <a:endParaRPr lang="ar-DZ" b="1" dirty="0" smtClean="0"/>
          </a:p>
          <a:p>
            <a:pPr algn="r" rtl="1">
              <a:buNone/>
            </a:pPr>
            <a:r>
              <a:rPr lang="ar-DZ" dirty="0" smtClean="0"/>
              <a:t>أهداف ادارة الاداء</a:t>
            </a:r>
          </a:p>
          <a:p>
            <a:pPr algn="r" rtl="1">
              <a:buNone/>
            </a:pPr>
            <a:r>
              <a:rPr lang="ar-DZ" dirty="0" smtClean="0"/>
              <a:t>معايير </a:t>
            </a:r>
            <a:r>
              <a:rPr lang="ar-DZ" dirty="0" err="1" smtClean="0"/>
              <a:t>الاداء</a:t>
            </a:r>
            <a:endParaRPr lang="fr-FR" dirty="0" smtClean="0"/>
          </a:p>
          <a:p>
            <a:pPr algn="r" rtl="1">
              <a:buNone/>
            </a:pPr>
            <a:r>
              <a:rPr lang="ar-DZ" dirty="0" smtClean="0"/>
              <a:t>مفهوم إدارة اداء </a:t>
            </a:r>
            <a:r>
              <a:rPr lang="ar-DZ" dirty="0" smtClean="0"/>
              <a:t>الدولي</a:t>
            </a:r>
          </a:p>
          <a:p>
            <a:pPr algn="r" rtl="1">
              <a:buNone/>
            </a:pPr>
            <a:r>
              <a:rPr lang="ar-DZ" dirty="0" smtClean="0"/>
              <a:t>اهداف الادارة الاداء الدولي</a:t>
            </a:r>
          </a:p>
          <a:p>
            <a:pPr algn="r" rtl="1">
              <a:buNone/>
            </a:pPr>
            <a:r>
              <a:rPr lang="ar-DZ" dirty="0" smtClean="0"/>
              <a:t>معايير الادارة الاداء الدولي</a:t>
            </a:r>
            <a:endParaRPr lang="ar-DZ" dirty="0" smtClean="0"/>
          </a:p>
          <a:p>
            <a:pPr algn="r" rtl="1">
              <a:buNone/>
            </a:pPr>
            <a:r>
              <a:rPr lang="ar-DZ" dirty="0" smtClean="0"/>
              <a:t>تقنيات ادارة </a:t>
            </a:r>
            <a:r>
              <a:rPr lang="ar-DZ" dirty="0" smtClean="0"/>
              <a:t>الاداءالدولي</a:t>
            </a:r>
            <a:endParaRPr lang="ar-DZ" dirty="0" smtClean="0"/>
          </a:p>
          <a:p>
            <a:pPr algn="r" rtl="1">
              <a:buNone/>
            </a:pPr>
            <a:r>
              <a:rPr lang="ar-DZ" dirty="0" smtClean="0"/>
              <a:t>تحديات إدارة الاداء الدولي</a:t>
            </a:r>
          </a:p>
          <a:p>
            <a:pPr algn="r" rtl="1">
              <a:buNone/>
            </a:pPr>
            <a:r>
              <a:rPr lang="ar-DZ" dirty="0" smtClean="0"/>
              <a:t>الخاتمة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smtClean="0"/>
              <a:t>مقدمة</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DZ" b="1" dirty="0" smtClean="0"/>
              <a:t>شهدت العقود الأخيرة من القرن الماضي ظهور العديد من المفاهيم و النظريات الحديثة, و التي كانت في الواقع متأثرة بالتطورات الحاصلة في الحياة العامة, و في العلوم الإدارية و الاقتصادية و الاجتماعية, و العلوم الصرفة, و في تكنولوجيا المعلومات  كانت معظم هذه المفاهيم أو النظم الإدارية الحديثة تحاول الجمع بشكل من الأشكال ما بين التأكيد على الأداء و الإنتاجية من جهة, و مشاركة العاملين و حفزهم للأداء و لتحقيق الأهداف من أهم هذه المفاهيم الحديثة و أقربها للتداول و الاستخدام مفهوم ” إدارة الأداء ” ايضا واحدا من اكثر التطورات المهمة الإيجابية في مجالات إدارة القوى العاملة التي ظهرت في العقود الأخيرة </a:t>
            </a:r>
            <a:r>
              <a:rPr lang="ar-DZ" dirty="0" smtClean="0"/>
              <a:t>.</a:t>
            </a:r>
          </a:p>
          <a:p>
            <a:pPr algn="r" rt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212776" y="0"/>
            <a:ext cx="7931224" cy="636680"/>
          </a:xfrm>
        </p:spPr>
        <p:txBody>
          <a:bodyPr>
            <a:normAutofit/>
          </a:bodyPr>
          <a:lstStyle/>
          <a:p>
            <a:pPr algn="r" rtl="1"/>
            <a:r>
              <a:rPr lang="ar-DZ" dirty="0" smtClean="0">
                <a:solidFill>
                  <a:srgbClr val="FF0000"/>
                </a:solidFill>
              </a:rPr>
              <a:t>مفهوم الادارة الاداء:</a:t>
            </a:r>
            <a:endParaRPr lang="fr-FR"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pPr algn="r" rtl="1"/>
            <a:r>
              <a:rPr lang="ar-DZ" sz="2800" b="1" dirty="0" smtClean="0"/>
              <a:t>تعرف ادارة الأداء على أنها الطريقة المنظمة التي تعتمد على مدخل التركيز على البيانات والمعلومات الدقيقة </a:t>
            </a:r>
            <a:r>
              <a:rPr lang="ar-DZ" sz="2800" b="1" dirty="0" err="1" smtClean="0"/>
              <a:t>لادارة</a:t>
            </a:r>
            <a:r>
              <a:rPr lang="ar-DZ" sz="2800" b="1" dirty="0" smtClean="0"/>
              <a:t> وضبط اعمال الافراد وسط بيئة العمل، مع اعطاء الدعم او التعزيز الايجابي اهمية خاصة</a:t>
            </a:r>
            <a:br>
              <a:rPr lang="ar-DZ" sz="2800" b="1" dirty="0" smtClean="0"/>
            </a:br>
            <a:r>
              <a:rPr lang="ar-DZ" sz="2800" b="1" dirty="0" smtClean="0"/>
              <a:t>لرفع مستويات الأداء الى اعلى حد ممكن</a:t>
            </a:r>
          </a:p>
          <a:p>
            <a:pPr algn="r" rtl="1"/>
            <a:r>
              <a:rPr lang="ar-DZ" sz="2800" b="1" dirty="0" smtClean="0"/>
              <a:t>إدارة الأداء عملیة مستمرة تھدف إلى تخفیض عدد المشاكل وآثارھا، وجعل البیئة بیئة إیجابیة یمكن للمشروع أن ینجح فیھا</a:t>
            </a:r>
            <a:r>
              <a:rPr lang="ar-DZ" sz="2800" dirty="0" smtClean="0"/>
              <a:t>.</a:t>
            </a:r>
          </a:p>
          <a:p>
            <a:pPr algn="r" rtl="1"/>
            <a:r>
              <a:rPr lang="ar-DZ" sz="2800" b="1" dirty="0" smtClean="0"/>
              <a:t>إدارة </a:t>
            </a:r>
            <a:r>
              <a:rPr lang="ar-DZ" sz="2800" b="1" dirty="0" err="1" smtClean="0"/>
              <a:t>الأداء </a:t>
            </a:r>
            <a:r>
              <a:rPr lang="ar-DZ" sz="2800" b="1" dirty="0" smtClean="0"/>
              <a:t>ھي رؤیة مشتركة </a:t>
            </a:r>
            <a:r>
              <a:rPr lang="ar-DZ" sz="2800" b="1" dirty="0" err="1" smtClean="0"/>
              <a:t>لأ</a:t>
            </a:r>
            <a:r>
              <a:rPr lang="ar-DZ" sz="2800" b="1" dirty="0" smtClean="0"/>
              <a:t>ھ</a:t>
            </a:r>
            <a:r>
              <a:rPr lang="ar-DZ" sz="2800" b="1" dirty="0" err="1" smtClean="0"/>
              <a:t>داف</a:t>
            </a:r>
            <a:r>
              <a:rPr lang="ar-DZ" sz="2800" b="1" dirty="0" smtClean="0"/>
              <a:t> المؤسسة من خلال</a:t>
            </a:r>
            <a:r>
              <a:rPr lang="ar-DZ" sz="2800" dirty="0" smtClean="0"/>
              <a:t> </a:t>
            </a:r>
            <a:r>
              <a:rPr lang="ar-DZ" sz="2800" b="1" dirty="0" smtClean="0"/>
              <a:t>الاعتماد على النتائج والاستفادة القصوى من طاقات الموظفین</a:t>
            </a:r>
            <a:r>
              <a:rPr lang="ar-DZ" sz="2800" dirty="0" smtClean="0"/>
              <a:t> </a:t>
            </a:r>
            <a:r>
              <a:rPr lang="ar-DZ" sz="2800" b="1" dirty="0" err="1" smtClean="0"/>
              <a:t>ومساعدت</a:t>
            </a:r>
            <a:r>
              <a:rPr lang="ar-DZ" sz="2800" b="1" dirty="0" smtClean="0"/>
              <a:t>ھم على تحقیق </a:t>
            </a:r>
            <a:r>
              <a:rPr lang="ar-DZ" sz="2800" b="1" dirty="0" err="1" smtClean="0"/>
              <a:t>ذلك .</a:t>
            </a:r>
            <a:r>
              <a:rPr lang="ar-DZ" sz="2800" dirty="0" smtClean="0"/>
              <a:t/>
            </a:r>
            <a:br>
              <a:rPr lang="ar-DZ" sz="2800" dirty="0" smtClean="0"/>
            </a:br>
            <a:r>
              <a:rPr lang="ar-DZ" sz="2800" b="1" dirty="0" smtClean="0"/>
              <a:t>و تتمیز إدارة الأداء بأنھا عملیة تقوم بالتطویر والتقییم بشكل</a:t>
            </a:r>
            <a:r>
              <a:rPr lang="ar-DZ" sz="2800" dirty="0" smtClean="0"/>
              <a:t> </a:t>
            </a:r>
            <a:r>
              <a:rPr lang="ar-DZ" sz="2800" b="1" dirty="0" smtClean="0"/>
              <a:t>مستمر كما أنھا تتعامل مع سلوك الموظفین ولیس مع شخصیاتھم</a:t>
            </a:r>
            <a:r>
              <a:rPr lang="ar-DZ" sz="2800" dirty="0" smtClean="0"/>
              <a:t> </a:t>
            </a:r>
            <a:r>
              <a:rPr lang="ar-DZ" sz="2800" b="1" dirty="0" smtClean="0"/>
              <a:t>بل وتحول </a:t>
            </a:r>
            <a:r>
              <a:rPr lang="ar-DZ" sz="2800" b="1" dirty="0" err="1" smtClean="0"/>
              <a:t>الإداء</a:t>
            </a:r>
            <a:r>
              <a:rPr lang="ar-DZ" sz="2800" b="1" dirty="0" smtClean="0"/>
              <a:t> من دورة العمل الروتینیة إلى إلى انجاز أھ</a:t>
            </a:r>
            <a:r>
              <a:rPr lang="ar-DZ" sz="2800" b="1" dirty="0" err="1" smtClean="0"/>
              <a:t>داف</a:t>
            </a:r>
            <a:r>
              <a:rPr lang="ar-DZ" sz="2800" dirty="0" smtClean="0"/>
              <a:t> </a:t>
            </a:r>
            <a:r>
              <a:rPr lang="ar-DZ" sz="2800" b="1" dirty="0" smtClean="0"/>
              <a:t>مرسومة وواضحة تقوم </a:t>
            </a:r>
            <a:r>
              <a:rPr lang="ar-DZ" sz="2800" b="1" dirty="0" err="1" smtClean="0"/>
              <a:t>بكتابت</a:t>
            </a:r>
            <a:r>
              <a:rPr lang="ar-DZ" sz="2800" b="1" dirty="0" smtClean="0"/>
              <a:t>ھا وتوضیحھا وتحدیدھا للعاملین</a:t>
            </a:r>
            <a:r>
              <a:rPr lang="ar-DZ" sz="2800" dirty="0" smtClean="0"/>
              <a:t/>
            </a:r>
            <a:br>
              <a:rPr lang="ar-DZ" sz="2800" dirty="0" smtClean="0"/>
            </a:br>
            <a:endParaRPr lang="fr-FR"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أهداف ادارة الاداء:</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معايير ادارة الاداء:</a:t>
            </a:r>
            <a:endParaRPr lang="fr-FR" dirty="0"/>
          </a:p>
        </p:txBody>
      </p:sp>
      <p:sp>
        <p:nvSpPr>
          <p:cNvPr id="3" name="Espace réservé du contenu 2"/>
          <p:cNvSpPr>
            <a:spLocks noGrp="1"/>
          </p:cNvSpPr>
          <p:nvPr>
            <p:ph idx="1"/>
          </p:nvPr>
        </p:nvSpPr>
        <p:spPr>
          <a:ln>
            <a:solidFill>
              <a:schemeClr val="accent1"/>
            </a:solidFill>
          </a:ln>
        </p:spPr>
        <p:txBody>
          <a:bodyPr>
            <a:normAutofit fontScale="77500" lnSpcReduction="20000"/>
          </a:bodyPr>
          <a:lstStyle/>
          <a:p>
            <a:pPr algn="r" rtl="1"/>
            <a:r>
              <a:rPr lang="ar-SA" dirty="0" smtClean="0"/>
              <a:t> </a:t>
            </a:r>
            <a:r>
              <a:rPr lang="ar-SA" b="1" dirty="0" smtClean="0"/>
              <a:t>وضوح معايير تحديد </a:t>
            </a:r>
            <a:r>
              <a:rPr lang="ar-DZ" b="1" dirty="0" smtClean="0"/>
              <a:t>لأداء </a:t>
            </a:r>
            <a:r>
              <a:rPr lang="ar-SA" b="1" dirty="0" smtClean="0"/>
              <a:t>المستهدف.</a:t>
            </a:r>
            <a:endParaRPr lang="fr-FR" b="1" dirty="0" smtClean="0"/>
          </a:p>
          <a:p>
            <a:pPr algn="r" rtl="1"/>
            <a:r>
              <a:rPr lang="ar-SA" b="1" dirty="0" smtClean="0"/>
              <a:t>العناية بتوصيل معايير </a:t>
            </a:r>
            <a:r>
              <a:rPr lang="ar-DZ" b="1" dirty="0" smtClean="0"/>
              <a:t>لأداء </a:t>
            </a:r>
            <a:r>
              <a:rPr lang="ar-SA" b="1" dirty="0" smtClean="0"/>
              <a:t>المستهدف للعاملين بوضوح.</a:t>
            </a:r>
            <a:endParaRPr lang="fr-FR" b="1" dirty="0" smtClean="0"/>
          </a:p>
          <a:p>
            <a:pPr algn="r" rtl="1"/>
            <a:r>
              <a:rPr lang="ar-SA" b="1" dirty="0" smtClean="0"/>
              <a:t>تأكيد مشاركة العاملين في مناقشة مستويات </a:t>
            </a:r>
            <a:r>
              <a:rPr lang="ar-DZ" b="1" dirty="0" smtClean="0"/>
              <a:t>لأداء</a:t>
            </a:r>
            <a:r>
              <a:rPr lang="ar-SA" b="1" dirty="0" smtClean="0"/>
              <a:t> المستهدف والاتفاق عليها.</a:t>
            </a:r>
            <a:endParaRPr lang="fr-FR" b="1" dirty="0" smtClean="0"/>
          </a:p>
          <a:p>
            <a:pPr algn="r" rtl="1"/>
            <a:r>
              <a:rPr lang="ar-SA" b="1" dirty="0" smtClean="0"/>
              <a:t>وضوح أساليب تحري أسباب </a:t>
            </a:r>
            <a:r>
              <a:rPr lang="ar-DZ" b="1" dirty="0" smtClean="0"/>
              <a:t>الاداء</a:t>
            </a:r>
            <a:r>
              <a:rPr lang="ar-SA" b="1" dirty="0" smtClean="0"/>
              <a:t> الضعيف وطرق معالجته.</a:t>
            </a:r>
            <a:endParaRPr lang="fr-FR" b="1" dirty="0" smtClean="0"/>
          </a:p>
          <a:p>
            <a:pPr algn="r" rtl="1"/>
            <a:r>
              <a:rPr lang="ar-SA" b="1" dirty="0" smtClean="0"/>
              <a:t>وضوح آليات نظام إدارة لأداء وترشيد الوقت المستغرق في الإجراءات.</a:t>
            </a:r>
            <a:endParaRPr lang="fr-FR" b="1" dirty="0" smtClean="0"/>
          </a:p>
          <a:p>
            <a:pPr algn="r" rtl="1"/>
            <a:r>
              <a:rPr lang="ar-SA" b="1" dirty="0" smtClean="0"/>
              <a:t> استكمال المقومات التنظيمية للنظام وضرورة استناده إلى نظم معلومات فعال، وتوفر نظام مرن لإعادة هندسة العمليات وتطوير الأداء.</a:t>
            </a:r>
            <a:endParaRPr lang="ar-DZ" b="1" dirty="0" smtClean="0"/>
          </a:p>
          <a:p>
            <a:pPr algn="r" rtl="1"/>
            <a:r>
              <a:rPr lang="ar-SA" b="1" dirty="0" smtClean="0"/>
              <a:t> وجود نظام للتخطيط الاستراتيجي يكون المصدر الذي تستمد منه أهداف </a:t>
            </a:r>
            <a:r>
              <a:rPr lang="ar-DZ" b="1" dirty="0" smtClean="0"/>
              <a:t> الاداء </a:t>
            </a:r>
            <a:r>
              <a:rPr lang="ar-SA" b="1" dirty="0" smtClean="0"/>
              <a:t>في مختلف مجالات النشاط.</a:t>
            </a:r>
            <a:endParaRPr lang="fr-FR" b="1" dirty="0" smtClean="0"/>
          </a:p>
          <a:p>
            <a:pPr algn="r" rtl="1"/>
            <a:r>
              <a:rPr lang="ar-SA" b="1" dirty="0" smtClean="0"/>
              <a:t>إدارة فعالة للموارد البشرية الاستراتيجية تطبق مفاهيمها الحديثة وفي مقدمتها نظام فعال للحوافز يرتبط بنتائج الأداء</a:t>
            </a:r>
            <a:r>
              <a:rPr lang="ar-SA" dirty="0" smtClean="0"/>
              <a:t>.</a:t>
            </a:r>
            <a:endParaRPr lang="fr-FR" dirty="0" smtClean="0"/>
          </a:p>
          <a:p>
            <a:pPr algn="r" rtl="1"/>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dirty="0" smtClean="0"/>
              <a:t>مفهوم ادارة اداء الدولي:</a:t>
            </a:r>
            <a:endParaRPr lang="fr-FR" dirty="0"/>
          </a:p>
        </p:txBody>
      </p:sp>
      <p:sp>
        <p:nvSpPr>
          <p:cNvPr id="3" name="Espace réservé du contenu 2"/>
          <p:cNvSpPr>
            <a:spLocks noGrp="1"/>
          </p:cNvSpPr>
          <p:nvPr>
            <p:ph idx="1"/>
          </p:nvPr>
        </p:nvSpPr>
        <p:spPr/>
        <p:txBody>
          <a:bodyPr>
            <a:normAutofit/>
          </a:bodyPr>
          <a:lstStyle/>
          <a:p>
            <a:pPr algn="justLow" rtl="1"/>
            <a:r>
              <a:rPr lang="ar-DZ" dirty="0" smtClean="0"/>
              <a:t>مجموعة من الانشطة العامة التي تعتمدها الشركة بهدف تغيير او تحسين اداء العاملين والادارات في المركز او الفروع الخارجية بما ينعكس على تحسين الاداء العام للشركة</a:t>
            </a:r>
            <a:r>
              <a:rPr lang="ar-DZ" dirty="0" smtClean="0"/>
              <a:t>.</a:t>
            </a:r>
            <a:endParaRPr lang="fr-FR" dirty="0" smtClean="0"/>
          </a:p>
          <a:p>
            <a:pPr algn="just" rtl="1"/>
            <a:r>
              <a:rPr lang="ar-DZ" dirty="0" smtClean="0"/>
              <a:t>تعرف على انها اتجاه منظم للتطوير من خلال عمليات مستمرة تبدا بتحديد اهداف استراتيجية قياس للنتائج الفعلية التي تم تحقيقها ثم مقارنة النتائج الفعلية بالاهداف الموضوعة مع تحليل تلك النتائج من اجل تطوير وتحسين الاداء</a:t>
            </a:r>
            <a:endParaRPr lang="fr-FR" dirty="0" smtClean="0"/>
          </a:p>
          <a:p>
            <a:pPr algn="r" rtl="1"/>
            <a:endParaRPr lang="fr-F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7239000" cy="5598504"/>
          </a:xfrm>
        </p:spPr>
        <p:txBody>
          <a:bodyPr>
            <a:normAutofit lnSpcReduction="10000"/>
          </a:bodyPr>
          <a:lstStyle/>
          <a:p>
            <a:pPr algn="r" rtl="1"/>
            <a:r>
              <a:rPr lang="ar-DZ" dirty="0" smtClean="0"/>
              <a:t>بانها تلك العملية المتمثلة في الجهود العملية التي تعتمد على الاساليب العلمية و المتطورة لتحليل الاداء البشري في بيئة العمل للتعرف على مدى فاعليته وكفاءته لتحقيق اهداف المنظمة وتحديد مشكلات الاداء والاساليب المصاحبة لها وتحديد مستويات التدخل و انواعها المختلفة سواءا ماكان يتعلق بالتدريب او غير ذلك من الحلول العلمية التي لاتتعلق بالتدريب الرسمي بهدف تحسين وتطوير الاداء البشري في بيئة العمل التي تسعى الى التطور والرقي مع تحديد خطط العمل والطرق التي يمكن الاستفادة منها لتعميم هذه الحلو ووسائل الاتصال الملائمة في المنظمة والتي تضمن اجراء عملية تحسين وتطوير الاداء البشري بكل فاعلية وكفاءة</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smtClean="0"/>
              <a:t>اهداف إدارة الاداء الدولي</a:t>
            </a:r>
            <a:endParaRPr lang="en-US" dirty="0"/>
          </a:p>
        </p:txBody>
      </p:sp>
      <p:sp>
        <p:nvSpPr>
          <p:cNvPr id="5" name="Content Placeholder 4"/>
          <p:cNvSpPr>
            <a:spLocks noGrp="1"/>
          </p:cNvSpPr>
          <p:nvPr>
            <p:ph idx="1"/>
          </p:nvPr>
        </p:nvSpPr>
        <p:spPr/>
        <p:txBody>
          <a:bodyPr/>
          <a:lstStyle/>
          <a:p>
            <a:pPr algn="r" rtl="1"/>
            <a:r>
              <a:rPr lang="ar-DZ" dirty="0" smtClean="0"/>
              <a:t>ادارة السلوك: ضمان تشجيع العاملين على التصرف بطريقة تسمح وتعزز علاقاتعمل بين الموظين في الشركة</a:t>
            </a:r>
          </a:p>
          <a:p>
            <a:pPr algn="r" rtl="1"/>
            <a:r>
              <a:rPr lang="ar-DZ" dirty="0" smtClean="0"/>
              <a:t>تحسين الاداء: زيادة الفعالية التنظيمية في المنظمة  وتحسين  اداء الفرق الفردية والجماعية في المنظمة</a:t>
            </a:r>
          </a:p>
          <a:p>
            <a:pPr algn="r" rtl="1"/>
            <a:r>
              <a:rPr lang="ar-DZ" dirty="0" smtClean="0"/>
              <a:t>تحقيق الرضا الوظيفي وزيادة الانتاجية</a:t>
            </a:r>
          </a:p>
          <a:p>
            <a:pPr algn="r" rtl="1"/>
            <a:r>
              <a:rPr lang="ar-DZ" dirty="0" smtClean="0"/>
              <a:t>التنمية:اي هناك تطوير مستمر للافراد والفرق من اجل تحسين الاداء باستمرار وبصفة منتظمة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768</TotalTime>
  <Words>1184</Words>
  <Application>Microsoft Office PowerPoint</Application>
  <PresentationFormat>On-screen Show (4:3)</PresentationFormat>
  <Paragraphs>119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Slide 1</vt:lpstr>
      <vt:lpstr>خطة البحث:</vt:lpstr>
      <vt:lpstr>مقدمة</vt:lpstr>
      <vt:lpstr>مفهوم الادارة الاداء:</vt:lpstr>
      <vt:lpstr>أهداف ادارة الاداء:</vt:lpstr>
      <vt:lpstr>معايير ادارة الاداء:</vt:lpstr>
      <vt:lpstr>مفهوم ادارة اداء الدولي:</vt:lpstr>
      <vt:lpstr>Slide 8</vt:lpstr>
      <vt:lpstr>اهداف إدارة الاداء الدولي</vt:lpstr>
      <vt:lpstr>Slide 10</vt:lpstr>
      <vt:lpstr>معايير إدارة الاداء الدولي:</vt:lpstr>
      <vt:lpstr>Slide 12</vt:lpstr>
      <vt:lpstr>Slide 13</vt:lpstr>
      <vt:lpstr>تقنيات إدارة اداء  الدولي</vt:lpstr>
      <vt:lpstr>تقنية الادارة على المكشوف OBM</vt:lpstr>
      <vt:lpstr>تقنية الرادار:</vt:lpstr>
      <vt:lpstr>تحديات إدارة اداء الدولي</vt:lpstr>
      <vt:lpstr>الخاتمة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DRAA</dc:creator>
  <cp:lastModifiedBy>CLIENT01</cp:lastModifiedBy>
  <cp:revision>140</cp:revision>
  <dcterms:created xsi:type="dcterms:W3CDTF">2021-04-30T15:55:01Z</dcterms:created>
  <dcterms:modified xsi:type="dcterms:W3CDTF">2021-11-21T10:09:31Z</dcterms:modified>
</cp:coreProperties>
</file>