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0" r:id="rId4"/>
    <p:sldId id="258" r:id="rId5"/>
    <p:sldId id="271" r:id="rId6"/>
    <p:sldId id="259" r:id="rId7"/>
    <p:sldId id="260" r:id="rId8"/>
    <p:sldId id="262" r:id="rId9"/>
    <p:sldId id="269"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6699"/>
    <a:srgbClr val="FF9900"/>
    <a:srgbClr val="AA763C"/>
    <a:srgbClr val="3288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image" Target="../media/image4.jpeg"/></Relationships>
</file>

<file path=ppt/diagrams/_rels/data3.xml.rels><?xml version="1.0" encoding="UTF-8" standalone="yes"?>
<Relationships xmlns="http://schemas.openxmlformats.org/package/2006/relationships"><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549E31-3EF7-4690-9240-711942A9A63C}"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pPr rtl="1"/>
          <a:endParaRPr lang="ar-DZ"/>
        </a:p>
      </dgm:t>
    </dgm:pt>
    <dgm:pt modelId="{E34220E8-E4EB-4DF6-A19F-BB6FA401A346}">
      <dgm:prSet phldrT="[Texte]" custT="1"/>
      <dgm:spPr/>
      <dgm:t>
        <a:bodyPr/>
        <a:lstStyle/>
        <a:p>
          <a:pPr rtl="1"/>
          <a:r>
            <a:rPr lang="ar-DZ" sz="2400" b="1" dirty="0">
              <a:solidFill>
                <a:schemeClr val="tx1"/>
              </a:solidFill>
              <a:latin typeface="Traditional Arabic" panose="02020603050405020304" pitchFamily="18" charset="-78"/>
              <a:cs typeface="Traditional Arabic" panose="02020603050405020304" pitchFamily="18" charset="-78"/>
            </a:rPr>
            <a:t>عصور نظام معلومات الموارد البشرية</a:t>
          </a:r>
        </a:p>
      </dgm:t>
    </dgm:pt>
    <dgm:pt modelId="{5434E133-F92D-4930-A326-60A834EE9CD1}" type="parTrans" cxnId="{056D34FB-75F4-4B05-A3F9-7DBD987127C0}">
      <dgm:prSet/>
      <dgm:spPr/>
      <dgm:t>
        <a:bodyPr/>
        <a:lstStyle/>
        <a:p>
          <a:pPr rtl="1"/>
          <a:endParaRPr lang="ar-DZ"/>
        </a:p>
      </dgm:t>
    </dgm:pt>
    <dgm:pt modelId="{42DCBE26-E8BD-4EDA-83AC-0FA3744902CD}" type="sibTrans" cxnId="{056D34FB-75F4-4B05-A3F9-7DBD987127C0}">
      <dgm:prSet/>
      <dgm:spPr/>
      <dgm:t>
        <a:bodyPr/>
        <a:lstStyle/>
        <a:p>
          <a:pPr rtl="1"/>
          <a:endParaRPr lang="ar-DZ"/>
        </a:p>
      </dgm:t>
    </dgm:pt>
    <dgm:pt modelId="{87C6FB7D-03F3-4A74-949A-D6D397DC0DC9}">
      <dgm:prSet phldrT="[Texte]" custT="1"/>
      <dgm:spPr/>
      <dgm:t>
        <a:bodyPr/>
        <a:lstStyle/>
        <a:p>
          <a:pPr rtl="1"/>
          <a:r>
            <a:rPr lang="ar-DZ" sz="2400" b="1" dirty="0">
              <a:solidFill>
                <a:schemeClr val="tx1"/>
              </a:solidFill>
              <a:latin typeface="Traditional Arabic" panose="02020603050405020304" pitchFamily="18" charset="-78"/>
              <a:cs typeface="Traditional Arabic" panose="02020603050405020304" pitchFamily="18" charset="-78"/>
            </a:rPr>
            <a:t>تطور وظيفة </a:t>
          </a:r>
          <a:r>
            <a:rPr lang="fr-FR" sz="2400" b="1" dirty="0">
              <a:solidFill>
                <a:schemeClr val="tx1"/>
              </a:solidFill>
              <a:latin typeface="Traditional Arabic" panose="02020603050405020304" pitchFamily="18" charset="-78"/>
              <a:cs typeface="Traditional Arabic" panose="02020603050405020304" pitchFamily="18" charset="-78"/>
            </a:rPr>
            <a:t>RH</a:t>
          </a:r>
          <a:r>
            <a:rPr lang="ar-DZ" sz="2400" b="1" dirty="0">
              <a:solidFill>
                <a:schemeClr val="tx1"/>
              </a:solidFill>
              <a:latin typeface="Traditional Arabic" panose="02020603050405020304" pitchFamily="18" charset="-78"/>
              <a:cs typeface="Traditional Arabic" panose="02020603050405020304" pitchFamily="18" charset="-78"/>
            </a:rPr>
            <a:t> بالتوازي مع </a:t>
          </a:r>
          <a:r>
            <a:rPr lang="fr-FR" sz="2400" b="1" dirty="0">
              <a:solidFill>
                <a:schemeClr val="tx1"/>
              </a:solidFill>
              <a:latin typeface="Traditional Arabic" panose="02020603050405020304" pitchFamily="18" charset="-78"/>
              <a:cs typeface="Traditional Arabic" panose="02020603050405020304" pitchFamily="18" charset="-78"/>
            </a:rPr>
            <a:t>SIRH</a:t>
          </a:r>
          <a:endParaRPr lang="ar-DZ" sz="2400" b="1" dirty="0">
            <a:solidFill>
              <a:schemeClr val="tx1"/>
            </a:solidFill>
            <a:latin typeface="Traditional Arabic" panose="02020603050405020304" pitchFamily="18" charset="-78"/>
            <a:cs typeface="Traditional Arabic" panose="02020603050405020304" pitchFamily="18" charset="-78"/>
          </a:endParaRPr>
        </a:p>
      </dgm:t>
    </dgm:pt>
    <dgm:pt modelId="{5F531D8C-F709-48F0-89F3-FE4B71BBD4CE}" type="parTrans" cxnId="{FB9A0854-E6FF-4A1B-8127-37527A1A90EA}">
      <dgm:prSet/>
      <dgm:spPr/>
      <dgm:t>
        <a:bodyPr/>
        <a:lstStyle/>
        <a:p>
          <a:pPr rtl="1"/>
          <a:endParaRPr lang="ar-DZ"/>
        </a:p>
      </dgm:t>
    </dgm:pt>
    <dgm:pt modelId="{0CB6B2DE-2E5D-4284-A58F-192558932B23}" type="sibTrans" cxnId="{FB9A0854-E6FF-4A1B-8127-37527A1A90EA}">
      <dgm:prSet/>
      <dgm:spPr/>
      <dgm:t>
        <a:bodyPr/>
        <a:lstStyle/>
        <a:p>
          <a:pPr rtl="1"/>
          <a:endParaRPr lang="ar-DZ"/>
        </a:p>
      </dgm:t>
    </dgm:pt>
    <dgm:pt modelId="{7CCA3CCE-449F-4658-97B2-54DE5FC21117}">
      <dgm:prSet phldrT="[Texte]" custT="1"/>
      <dgm:spPr/>
      <dgm:t>
        <a:bodyPr/>
        <a:lstStyle/>
        <a:p>
          <a:pPr rtl="1"/>
          <a:r>
            <a:rPr lang="ar-DZ" sz="2400" b="1" baseline="0" dirty="0">
              <a:solidFill>
                <a:schemeClr val="tx1"/>
              </a:solidFill>
              <a:latin typeface="Traditional Arabic" panose="02020603050405020304" pitchFamily="18" charset="-78"/>
              <a:cs typeface="Traditional Arabic" panose="02020603050405020304" pitchFamily="18" charset="-78"/>
            </a:rPr>
            <a:t>انفتاح </a:t>
          </a:r>
          <a:r>
            <a:rPr lang="fr-FR" sz="2400" b="1" baseline="0" dirty="0">
              <a:solidFill>
                <a:schemeClr val="tx1"/>
              </a:solidFill>
              <a:latin typeface="Traditional Arabic" panose="02020603050405020304" pitchFamily="18" charset="-78"/>
              <a:cs typeface="Traditional Arabic" panose="02020603050405020304" pitchFamily="18" charset="-78"/>
            </a:rPr>
            <a:t>SIRH</a:t>
          </a:r>
          <a:endParaRPr lang="ar-DZ" sz="2400" b="1" dirty="0">
            <a:solidFill>
              <a:schemeClr val="tx1"/>
            </a:solidFill>
            <a:latin typeface="Traditional Arabic" panose="02020603050405020304" pitchFamily="18" charset="-78"/>
            <a:cs typeface="Traditional Arabic" panose="02020603050405020304" pitchFamily="18" charset="-78"/>
          </a:endParaRPr>
        </a:p>
      </dgm:t>
    </dgm:pt>
    <dgm:pt modelId="{7D87E089-BFE7-4A76-9F80-7F3D755B61E2}" type="parTrans" cxnId="{8999A579-67A1-40F6-8E4F-62AEF5F834E2}">
      <dgm:prSet/>
      <dgm:spPr/>
      <dgm:t>
        <a:bodyPr/>
        <a:lstStyle/>
        <a:p>
          <a:pPr rtl="1"/>
          <a:endParaRPr lang="ar-DZ"/>
        </a:p>
      </dgm:t>
    </dgm:pt>
    <dgm:pt modelId="{0745AD47-4300-4CC4-9EBE-5519682908D7}" type="sibTrans" cxnId="{8999A579-67A1-40F6-8E4F-62AEF5F834E2}">
      <dgm:prSet/>
      <dgm:spPr/>
      <dgm:t>
        <a:bodyPr/>
        <a:lstStyle/>
        <a:p>
          <a:pPr rtl="1"/>
          <a:endParaRPr lang="ar-DZ"/>
        </a:p>
      </dgm:t>
    </dgm:pt>
    <dgm:pt modelId="{81E28AE7-48E2-49F5-B1B0-62FCE30A6C9A}" type="pres">
      <dgm:prSet presAssocID="{92549E31-3EF7-4690-9240-711942A9A63C}" presName="rootnode" presStyleCnt="0">
        <dgm:presLayoutVars>
          <dgm:chMax/>
          <dgm:chPref/>
          <dgm:dir/>
          <dgm:animLvl val="lvl"/>
        </dgm:presLayoutVars>
      </dgm:prSet>
      <dgm:spPr/>
    </dgm:pt>
    <dgm:pt modelId="{E117B8D6-1D9E-405A-8718-B3D9835224E3}" type="pres">
      <dgm:prSet presAssocID="{E34220E8-E4EB-4DF6-A19F-BB6FA401A346}" presName="composite" presStyleCnt="0"/>
      <dgm:spPr/>
    </dgm:pt>
    <dgm:pt modelId="{DEF9EF66-DDB7-425D-B233-125DA35911FA}" type="pres">
      <dgm:prSet presAssocID="{E34220E8-E4EB-4DF6-A19F-BB6FA401A346}" presName="bentUpArrow1" presStyleLbl="alignImgPlace1" presStyleIdx="0" presStyleCnt="2"/>
      <dgm:spPr/>
    </dgm:pt>
    <dgm:pt modelId="{D3FCFEBB-1B21-4445-8F2A-55BBAAEEB207}" type="pres">
      <dgm:prSet presAssocID="{E34220E8-E4EB-4DF6-A19F-BB6FA401A346}" presName="ParentText" presStyleLbl="node1" presStyleIdx="0" presStyleCnt="3" custScaleX="315431" custScaleY="80476" custLinFactNeighborX="-3256" custLinFactNeighborY="-1551">
        <dgm:presLayoutVars>
          <dgm:chMax val="1"/>
          <dgm:chPref val="1"/>
          <dgm:bulletEnabled val="1"/>
        </dgm:presLayoutVars>
      </dgm:prSet>
      <dgm:spPr/>
    </dgm:pt>
    <dgm:pt modelId="{4C724C2B-C433-4686-8C2B-DAA8C44519B0}" type="pres">
      <dgm:prSet presAssocID="{E34220E8-E4EB-4DF6-A19F-BB6FA401A346}" presName="ChildText" presStyleLbl="revTx" presStyleIdx="0" presStyleCnt="2">
        <dgm:presLayoutVars>
          <dgm:chMax val="0"/>
          <dgm:chPref val="0"/>
          <dgm:bulletEnabled val="1"/>
        </dgm:presLayoutVars>
      </dgm:prSet>
      <dgm:spPr/>
    </dgm:pt>
    <dgm:pt modelId="{4547C7B7-3241-4EDF-9352-27267E282482}" type="pres">
      <dgm:prSet presAssocID="{42DCBE26-E8BD-4EDA-83AC-0FA3744902CD}" presName="sibTrans" presStyleCnt="0"/>
      <dgm:spPr/>
    </dgm:pt>
    <dgm:pt modelId="{FDBDC0A9-088D-479B-931D-692761D9102D}" type="pres">
      <dgm:prSet presAssocID="{87C6FB7D-03F3-4A74-949A-D6D397DC0DC9}" presName="composite" presStyleCnt="0"/>
      <dgm:spPr/>
    </dgm:pt>
    <dgm:pt modelId="{5AAA5A1A-88E2-43B5-B563-11CE3DE98739}" type="pres">
      <dgm:prSet presAssocID="{87C6FB7D-03F3-4A74-949A-D6D397DC0DC9}" presName="bentUpArrow1" presStyleLbl="alignImgPlace1" presStyleIdx="1" presStyleCnt="2"/>
      <dgm:spPr/>
    </dgm:pt>
    <dgm:pt modelId="{31BC3531-6186-4E99-9537-63301CAD5523}" type="pres">
      <dgm:prSet presAssocID="{87C6FB7D-03F3-4A74-949A-D6D397DC0DC9}" presName="ParentText" presStyleLbl="node1" presStyleIdx="1" presStyleCnt="3" custScaleX="289408" custScaleY="74448" custLinFactNeighborX="2140" custLinFactNeighborY="-1019">
        <dgm:presLayoutVars>
          <dgm:chMax val="1"/>
          <dgm:chPref val="1"/>
          <dgm:bulletEnabled val="1"/>
        </dgm:presLayoutVars>
      </dgm:prSet>
      <dgm:spPr/>
    </dgm:pt>
    <dgm:pt modelId="{66D88296-CA4E-4DEA-9EF5-F85F812B8CE4}" type="pres">
      <dgm:prSet presAssocID="{87C6FB7D-03F3-4A74-949A-D6D397DC0DC9}" presName="ChildText" presStyleLbl="revTx" presStyleIdx="1" presStyleCnt="2">
        <dgm:presLayoutVars>
          <dgm:chMax val="0"/>
          <dgm:chPref val="0"/>
          <dgm:bulletEnabled val="1"/>
        </dgm:presLayoutVars>
      </dgm:prSet>
      <dgm:spPr/>
    </dgm:pt>
    <dgm:pt modelId="{7C9C0E83-0872-4B16-A1EB-DB9DFAD74DC3}" type="pres">
      <dgm:prSet presAssocID="{0CB6B2DE-2E5D-4284-A58F-192558932B23}" presName="sibTrans" presStyleCnt="0"/>
      <dgm:spPr/>
    </dgm:pt>
    <dgm:pt modelId="{D614AA38-0344-40FB-A34D-7EDE4C1872AF}" type="pres">
      <dgm:prSet presAssocID="{7CCA3CCE-449F-4658-97B2-54DE5FC21117}" presName="composite" presStyleCnt="0"/>
      <dgm:spPr/>
    </dgm:pt>
    <dgm:pt modelId="{7AF0A1BB-49DA-4A04-ACD7-D26D5A39FA03}" type="pres">
      <dgm:prSet presAssocID="{7CCA3CCE-449F-4658-97B2-54DE5FC21117}" presName="ParentText" presStyleLbl="node1" presStyleIdx="2" presStyleCnt="3" custScaleX="226964" custScaleY="75304">
        <dgm:presLayoutVars>
          <dgm:chMax val="1"/>
          <dgm:chPref val="1"/>
          <dgm:bulletEnabled val="1"/>
        </dgm:presLayoutVars>
      </dgm:prSet>
      <dgm:spPr/>
    </dgm:pt>
  </dgm:ptLst>
  <dgm:cxnLst>
    <dgm:cxn modelId="{1F98F533-91A4-4497-B0C6-0207AFE3F801}" type="presOf" srcId="{7CCA3CCE-449F-4658-97B2-54DE5FC21117}" destId="{7AF0A1BB-49DA-4A04-ACD7-D26D5A39FA03}" srcOrd="0" destOrd="0" presId="urn:microsoft.com/office/officeart/2005/8/layout/StepDownProcess"/>
    <dgm:cxn modelId="{FB9A0854-E6FF-4A1B-8127-37527A1A90EA}" srcId="{92549E31-3EF7-4690-9240-711942A9A63C}" destId="{87C6FB7D-03F3-4A74-949A-D6D397DC0DC9}" srcOrd="1" destOrd="0" parTransId="{5F531D8C-F709-48F0-89F3-FE4B71BBD4CE}" sibTransId="{0CB6B2DE-2E5D-4284-A58F-192558932B23}"/>
    <dgm:cxn modelId="{8999A579-67A1-40F6-8E4F-62AEF5F834E2}" srcId="{92549E31-3EF7-4690-9240-711942A9A63C}" destId="{7CCA3CCE-449F-4658-97B2-54DE5FC21117}" srcOrd="2" destOrd="0" parTransId="{7D87E089-BFE7-4A76-9F80-7F3D755B61E2}" sibTransId="{0745AD47-4300-4CC4-9EBE-5519682908D7}"/>
    <dgm:cxn modelId="{75D4077D-4BA6-4364-99CE-3220A5F33863}" type="presOf" srcId="{92549E31-3EF7-4690-9240-711942A9A63C}" destId="{81E28AE7-48E2-49F5-B1B0-62FCE30A6C9A}" srcOrd="0" destOrd="0" presId="urn:microsoft.com/office/officeart/2005/8/layout/StepDownProcess"/>
    <dgm:cxn modelId="{86932680-812C-4AF2-B88D-8FDE3DD2BB1B}" type="presOf" srcId="{E34220E8-E4EB-4DF6-A19F-BB6FA401A346}" destId="{D3FCFEBB-1B21-4445-8F2A-55BBAAEEB207}" srcOrd="0" destOrd="0" presId="urn:microsoft.com/office/officeart/2005/8/layout/StepDownProcess"/>
    <dgm:cxn modelId="{69767C83-80B8-42D4-B300-3379391177BF}" type="presOf" srcId="{87C6FB7D-03F3-4A74-949A-D6D397DC0DC9}" destId="{31BC3531-6186-4E99-9537-63301CAD5523}" srcOrd="0" destOrd="0" presId="urn:microsoft.com/office/officeart/2005/8/layout/StepDownProcess"/>
    <dgm:cxn modelId="{056D34FB-75F4-4B05-A3F9-7DBD987127C0}" srcId="{92549E31-3EF7-4690-9240-711942A9A63C}" destId="{E34220E8-E4EB-4DF6-A19F-BB6FA401A346}" srcOrd="0" destOrd="0" parTransId="{5434E133-F92D-4930-A326-60A834EE9CD1}" sibTransId="{42DCBE26-E8BD-4EDA-83AC-0FA3744902CD}"/>
    <dgm:cxn modelId="{FF09B365-B879-4CBA-9292-48F9E6D041A9}" type="presParOf" srcId="{81E28AE7-48E2-49F5-B1B0-62FCE30A6C9A}" destId="{E117B8D6-1D9E-405A-8718-B3D9835224E3}" srcOrd="0" destOrd="0" presId="urn:microsoft.com/office/officeart/2005/8/layout/StepDownProcess"/>
    <dgm:cxn modelId="{22586EB2-E252-4829-950D-DA3116C0FE47}" type="presParOf" srcId="{E117B8D6-1D9E-405A-8718-B3D9835224E3}" destId="{DEF9EF66-DDB7-425D-B233-125DA35911FA}" srcOrd="0" destOrd="0" presId="urn:microsoft.com/office/officeart/2005/8/layout/StepDownProcess"/>
    <dgm:cxn modelId="{FCF2BF85-6B69-4034-AC0B-F9C04937A8BC}" type="presParOf" srcId="{E117B8D6-1D9E-405A-8718-B3D9835224E3}" destId="{D3FCFEBB-1B21-4445-8F2A-55BBAAEEB207}" srcOrd="1" destOrd="0" presId="urn:microsoft.com/office/officeart/2005/8/layout/StepDownProcess"/>
    <dgm:cxn modelId="{7FF9690B-E46C-4B01-B6EA-9BC9C4B96EF3}" type="presParOf" srcId="{E117B8D6-1D9E-405A-8718-B3D9835224E3}" destId="{4C724C2B-C433-4686-8C2B-DAA8C44519B0}" srcOrd="2" destOrd="0" presId="urn:microsoft.com/office/officeart/2005/8/layout/StepDownProcess"/>
    <dgm:cxn modelId="{568E009D-E3CB-46C3-866C-35E66A27593B}" type="presParOf" srcId="{81E28AE7-48E2-49F5-B1B0-62FCE30A6C9A}" destId="{4547C7B7-3241-4EDF-9352-27267E282482}" srcOrd="1" destOrd="0" presId="urn:microsoft.com/office/officeart/2005/8/layout/StepDownProcess"/>
    <dgm:cxn modelId="{1C3F27F3-A459-4D88-A3EC-E8AD0A7D1B66}" type="presParOf" srcId="{81E28AE7-48E2-49F5-B1B0-62FCE30A6C9A}" destId="{FDBDC0A9-088D-479B-931D-692761D9102D}" srcOrd="2" destOrd="0" presId="urn:microsoft.com/office/officeart/2005/8/layout/StepDownProcess"/>
    <dgm:cxn modelId="{D3608977-6588-42E7-B533-2F0754E80A89}" type="presParOf" srcId="{FDBDC0A9-088D-479B-931D-692761D9102D}" destId="{5AAA5A1A-88E2-43B5-B563-11CE3DE98739}" srcOrd="0" destOrd="0" presId="urn:microsoft.com/office/officeart/2005/8/layout/StepDownProcess"/>
    <dgm:cxn modelId="{669212F0-6571-4700-AC73-632F670AE4CA}" type="presParOf" srcId="{FDBDC0A9-088D-479B-931D-692761D9102D}" destId="{31BC3531-6186-4E99-9537-63301CAD5523}" srcOrd="1" destOrd="0" presId="urn:microsoft.com/office/officeart/2005/8/layout/StepDownProcess"/>
    <dgm:cxn modelId="{7D6C6469-519E-49D8-BE0E-03E895CA7BDE}" type="presParOf" srcId="{FDBDC0A9-088D-479B-931D-692761D9102D}" destId="{66D88296-CA4E-4DEA-9EF5-F85F812B8CE4}" srcOrd="2" destOrd="0" presId="urn:microsoft.com/office/officeart/2005/8/layout/StepDownProcess"/>
    <dgm:cxn modelId="{32FF50C6-891F-4A33-9F30-406604DEDAB9}" type="presParOf" srcId="{81E28AE7-48E2-49F5-B1B0-62FCE30A6C9A}" destId="{7C9C0E83-0872-4B16-A1EB-DB9DFAD74DC3}" srcOrd="3" destOrd="0" presId="urn:microsoft.com/office/officeart/2005/8/layout/StepDownProcess"/>
    <dgm:cxn modelId="{62F8B2F7-7DED-4567-BA1D-2A1F54954085}" type="presParOf" srcId="{81E28AE7-48E2-49F5-B1B0-62FCE30A6C9A}" destId="{D614AA38-0344-40FB-A34D-7EDE4C1872AF}" srcOrd="4" destOrd="0" presId="urn:microsoft.com/office/officeart/2005/8/layout/StepDownProcess"/>
    <dgm:cxn modelId="{FD0650F2-27BD-4907-BAED-951EE77CA44C}" type="presParOf" srcId="{D614AA38-0344-40FB-A34D-7EDE4C1872AF}" destId="{7AF0A1BB-49DA-4A04-ACD7-D26D5A39FA03}" srcOrd="0" destOrd="0" presId="urn:microsoft.com/office/officeart/2005/8/layout/StepDownProcess"/>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F7F09A-32DD-4A52-995D-89FAA9514EE0}"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fr-FR"/>
        </a:p>
      </dgm:t>
    </dgm:pt>
    <dgm:pt modelId="{92F12106-9F18-4675-8427-232BDBE13D99}">
      <dgm:prSet phldrT="[Texte]" custT="1"/>
      <dgm:spPr/>
      <dgm:t>
        <a:bodyPr/>
        <a:lstStyle/>
        <a:p>
          <a:pPr rtl="1"/>
          <a:r>
            <a:rPr lang="ar-DZ" sz="2800" dirty="0">
              <a:solidFill>
                <a:schemeClr val="tx1"/>
              </a:solidFill>
              <a:cs typeface="Traditional Arabic" panose="02020603050405020304"/>
            </a:rPr>
            <a:t>تطور وظيفة الموارد البشرية</a:t>
          </a:r>
          <a:endParaRPr lang="fr-FR" sz="2800" dirty="0">
            <a:solidFill>
              <a:schemeClr val="tx1"/>
            </a:solidFill>
            <a:cs typeface="Traditional Arabic" panose="02020603050405020304"/>
          </a:endParaRPr>
        </a:p>
      </dgm:t>
    </dgm:pt>
    <dgm:pt modelId="{40425C6D-0659-45AD-AC2B-FDEEF5720D63}" type="parTrans" cxnId="{343F0015-17C7-45E4-B574-C7E37583A1DE}">
      <dgm:prSet/>
      <dgm:spPr/>
      <dgm:t>
        <a:bodyPr/>
        <a:lstStyle/>
        <a:p>
          <a:endParaRPr lang="fr-FR"/>
        </a:p>
      </dgm:t>
    </dgm:pt>
    <dgm:pt modelId="{647DFFDF-5115-47C2-BAC8-017E638F9CD3}" type="sibTrans" cxnId="{343F0015-17C7-45E4-B574-C7E37583A1DE}">
      <dgm:prSet/>
      <dgm:spPr/>
      <dgm:t>
        <a:bodyPr/>
        <a:lstStyle/>
        <a:p>
          <a:endParaRPr lang="fr-FR"/>
        </a:p>
      </dgm:t>
    </dgm:pt>
    <dgm:pt modelId="{8B4E8F5D-0BD9-46D9-B609-4F71A6D9F762}">
      <dgm:prSet phldrT="[Texte]" custT="1"/>
      <dgm:spPr/>
      <dgm:t>
        <a:bodyPr/>
        <a:lstStyle/>
        <a:p>
          <a:r>
            <a:rPr lang="ar-DZ" sz="2800" dirty="0">
              <a:solidFill>
                <a:schemeClr val="tx1"/>
              </a:solidFill>
              <a:cs typeface="Traditional Arabic" panose="02020603050405020304"/>
            </a:rPr>
            <a:t>التطور التكنولوجي  </a:t>
          </a:r>
          <a:endParaRPr lang="fr-FR" sz="2800" dirty="0">
            <a:solidFill>
              <a:schemeClr val="tx1"/>
            </a:solidFill>
            <a:cs typeface="Traditional Arabic" panose="02020603050405020304"/>
          </a:endParaRPr>
        </a:p>
      </dgm:t>
    </dgm:pt>
    <dgm:pt modelId="{753532D3-DF41-42EA-8009-A41418626621}" type="parTrans" cxnId="{200E073F-B94B-4B57-8418-DCD00E40D3BA}">
      <dgm:prSet/>
      <dgm:spPr/>
      <dgm:t>
        <a:bodyPr/>
        <a:lstStyle/>
        <a:p>
          <a:endParaRPr lang="fr-FR"/>
        </a:p>
      </dgm:t>
    </dgm:pt>
    <dgm:pt modelId="{84953271-C69D-487C-9782-6E050F156FCD}" type="sibTrans" cxnId="{200E073F-B94B-4B57-8418-DCD00E40D3BA}">
      <dgm:prSet/>
      <dgm:spPr/>
      <dgm:t>
        <a:bodyPr/>
        <a:lstStyle/>
        <a:p>
          <a:endParaRPr lang="fr-FR"/>
        </a:p>
      </dgm:t>
    </dgm:pt>
    <dgm:pt modelId="{B3538980-0D08-4B36-A9C6-4314668B735E}" type="pres">
      <dgm:prSet presAssocID="{8BF7F09A-32DD-4A52-995D-89FAA9514EE0}" presName="compositeShape" presStyleCnt="0">
        <dgm:presLayoutVars>
          <dgm:chMax val="2"/>
          <dgm:dir/>
          <dgm:resizeHandles val="exact"/>
        </dgm:presLayoutVars>
      </dgm:prSet>
      <dgm:spPr/>
    </dgm:pt>
    <dgm:pt modelId="{32858CE2-F444-47A5-8F4C-BB7FAF5A845A}" type="pres">
      <dgm:prSet presAssocID="{8BF7F09A-32DD-4A52-995D-89FAA9514EE0}" presName="ribbon" presStyleLbl="node1" presStyleIdx="0" presStyleCnt="1" custScaleY="59002" custLinFactNeighborX="-98" custLinFactNeighborY="-24175"/>
      <dgm:spPr>
        <a:solidFill>
          <a:srgbClr val="FF00FF"/>
        </a:solidFill>
      </dgm:spPr>
    </dgm:pt>
    <dgm:pt modelId="{6965340F-276C-4ADB-83FE-4D3C69CF41DE}" type="pres">
      <dgm:prSet presAssocID="{8BF7F09A-32DD-4A52-995D-89FAA9514EE0}" presName="leftArrowText" presStyleLbl="node1" presStyleIdx="0" presStyleCnt="1" custScaleY="70861" custLinFactNeighborX="-296" custLinFactNeighborY="-31397">
        <dgm:presLayoutVars>
          <dgm:chMax val="0"/>
          <dgm:bulletEnabled val="1"/>
        </dgm:presLayoutVars>
      </dgm:prSet>
      <dgm:spPr/>
    </dgm:pt>
    <dgm:pt modelId="{B3A99C5A-C51D-4D45-A637-17FAD78B7F58}" type="pres">
      <dgm:prSet presAssocID="{8BF7F09A-32DD-4A52-995D-89FAA9514EE0}" presName="rightArrowText" presStyleLbl="node1" presStyleIdx="0" presStyleCnt="1" custScaleY="37451" custLinFactNeighborX="4305" custLinFactNeighborY="-50335">
        <dgm:presLayoutVars>
          <dgm:chMax val="0"/>
          <dgm:bulletEnabled val="1"/>
        </dgm:presLayoutVars>
      </dgm:prSet>
      <dgm:spPr/>
    </dgm:pt>
  </dgm:ptLst>
  <dgm:cxnLst>
    <dgm:cxn modelId="{343F0015-17C7-45E4-B574-C7E37583A1DE}" srcId="{8BF7F09A-32DD-4A52-995D-89FAA9514EE0}" destId="{92F12106-9F18-4675-8427-232BDBE13D99}" srcOrd="0" destOrd="0" parTransId="{40425C6D-0659-45AD-AC2B-FDEEF5720D63}" sibTransId="{647DFFDF-5115-47C2-BAC8-017E638F9CD3}"/>
    <dgm:cxn modelId="{B265442E-8414-4FEF-8F4B-5A4867156137}" type="presOf" srcId="{8BF7F09A-32DD-4A52-995D-89FAA9514EE0}" destId="{B3538980-0D08-4B36-A9C6-4314668B735E}" srcOrd="0" destOrd="0" presId="urn:microsoft.com/office/officeart/2005/8/layout/arrow6"/>
    <dgm:cxn modelId="{1977FE3B-7FC6-458B-896E-2DF44FCE55E8}" type="presOf" srcId="{8B4E8F5D-0BD9-46D9-B609-4F71A6D9F762}" destId="{B3A99C5A-C51D-4D45-A637-17FAD78B7F58}" srcOrd="0" destOrd="0" presId="urn:microsoft.com/office/officeart/2005/8/layout/arrow6"/>
    <dgm:cxn modelId="{200E073F-B94B-4B57-8418-DCD00E40D3BA}" srcId="{8BF7F09A-32DD-4A52-995D-89FAA9514EE0}" destId="{8B4E8F5D-0BD9-46D9-B609-4F71A6D9F762}" srcOrd="1" destOrd="0" parTransId="{753532D3-DF41-42EA-8009-A41418626621}" sibTransId="{84953271-C69D-487C-9782-6E050F156FCD}"/>
    <dgm:cxn modelId="{6FB5D9BF-94B8-42DF-B448-2F0170C56511}" type="presOf" srcId="{92F12106-9F18-4675-8427-232BDBE13D99}" destId="{6965340F-276C-4ADB-83FE-4D3C69CF41DE}" srcOrd="0" destOrd="0" presId="urn:microsoft.com/office/officeart/2005/8/layout/arrow6"/>
    <dgm:cxn modelId="{5EDE9F8A-9B3B-4268-B16E-6220CFE19E1F}" type="presParOf" srcId="{B3538980-0D08-4B36-A9C6-4314668B735E}" destId="{32858CE2-F444-47A5-8F4C-BB7FAF5A845A}" srcOrd="0" destOrd="0" presId="urn:microsoft.com/office/officeart/2005/8/layout/arrow6"/>
    <dgm:cxn modelId="{4C853825-BF10-4327-AE31-9913A13D0993}" type="presParOf" srcId="{B3538980-0D08-4B36-A9C6-4314668B735E}" destId="{6965340F-276C-4ADB-83FE-4D3C69CF41DE}" srcOrd="1" destOrd="0" presId="urn:microsoft.com/office/officeart/2005/8/layout/arrow6"/>
    <dgm:cxn modelId="{DC785A2B-686C-4F61-8AA0-2CC0BB4BC1E2}" type="presParOf" srcId="{B3538980-0D08-4B36-A9C6-4314668B735E}" destId="{B3A99C5A-C51D-4D45-A637-17FAD78B7F58}" srcOrd="2" destOrd="0" presId="urn:microsoft.com/office/officeart/2005/8/layout/arrow6"/>
  </dgm:cxnLst>
  <dgm:bg>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A546F9-6B8C-4762-BF3C-4F064724D23A}" type="doc">
      <dgm:prSet loTypeId="urn:microsoft.com/office/officeart/2005/8/layout/process1" loCatId="process" qsTypeId="urn:microsoft.com/office/officeart/2005/8/quickstyle/simple1" qsCatId="simple" csTypeId="urn:microsoft.com/office/officeart/2005/8/colors/accent1_2" csCatId="accent1" phldr="1"/>
      <dgm:spPr/>
    </dgm:pt>
    <dgm:pt modelId="{0FEC7661-590E-4DDB-90AF-ED96C9D4338B}">
      <dgm:prSet phldrT="[Texte]" custT="1"/>
      <dgm:spPr>
        <a:solidFill>
          <a:schemeClr val="accent5">
            <a:lumMod val="75000"/>
          </a:schemeClr>
        </a:solidFill>
      </dgm:spPr>
      <dgm:t>
        <a:bodyPr/>
        <a:lstStyle/>
        <a:p>
          <a:pPr algn="r"/>
          <a:r>
            <a:rPr lang="ar-DZ" sz="2400" dirty="0">
              <a:cs typeface="Traditional Arabic" panose="02020603050405020304"/>
            </a:rPr>
            <a:t>العصر الحجري</a:t>
          </a:r>
          <a:endParaRPr lang="fr-FR" sz="2400" dirty="0">
            <a:cs typeface="Traditional Arabic" panose="02020603050405020304"/>
          </a:endParaRPr>
        </a:p>
        <a:p>
          <a:pPr algn="l"/>
          <a:r>
            <a:rPr lang="fr-FR" sz="2000" b="1" u="none" dirty="0">
              <a:effectLst/>
              <a:latin typeface="Traditional Arabic" panose="02020603050405020304"/>
              <a:ea typeface="Calibri" panose="020F0502020204030204" pitchFamily="34" charset="0"/>
              <a:cs typeface="Traditional Arabic" panose="02020603050405020304"/>
            </a:rPr>
            <a:t>L’âge</a:t>
          </a:r>
          <a:r>
            <a:rPr lang="fr-FR" sz="2000" b="1" u="none" dirty="0">
              <a:effectLst/>
              <a:latin typeface="Traditional Arabic" panose="02020603050405020304"/>
              <a:ea typeface="Times New Roman" panose="02020603050405020304" pitchFamily="18" charset="0"/>
              <a:cs typeface="Traditional Arabic" panose="02020603050405020304"/>
            </a:rPr>
            <a:t> de pierre </a:t>
          </a:r>
          <a:endParaRPr lang="fr-FR" sz="2000" u="none" dirty="0">
            <a:cs typeface="Traditional Arabic" panose="02020603050405020304"/>
          </a:endParaRPr>
        </a:p>
      </dgm:t>
    </dgm:pt>
    <dgm:pt modelId="{D4D2555C-D489-42A8-8BFE-B5F3F5CD0A51}" type="parTrans" cxnId="{84AF232C-D115-424A-A340-F29A982C0A38}">
      <dgm:prSet/>
      <dgm:spPr/>
      <dgm:t>
        <a:bodyPr/>
        <a:lstStyle/>
        <a:p>
          <a:endParaRPr lang="fr-FR"/>
        </a:p>
      </dgm:t>
    </dgm:pt>
    <dgm:pt modelId="{2F779A29-1124-4FC0-BBE3-5762D4F449AF}" type="sibTrans" cxnId="{84AF232C-D115-424A-A340-F29A982C0A38}">
      <dgm:prSet/>
      <dgm:spPr/>
      <dgm:t>
        <a:bodyPr/>
        <a:lstStyle/>
        <a:p>
          <a:endParaRPr lang="fr-FR"/>
        </a:p>
      </dgm:t>
    </dgm:pt>
    <dgm:pt modelId="{993FEF6E-AAD8-4DED-8848-4E99CB03D877}">
      <dgm:prSet phldrT="[Texte]" custT="1"/>
      <dgm:spPr>
        <a:solidFill>
          <a:srgbClr val="AA763C"/>
        </a:solidFill>
      </dgm:spPr>
      <dgm:t>
        <a:bodyPr/>
        <a:lstStyle/>
        <a:p>
          <a:r>
            <a:rPr lang="ar-DZ" sz="2400" dirty="0">
              <a:cs typeface="Traditional Arabic" panose="02020603050405020304"/>
            </a:rPr>
            <a:t>العصر البرونزي</a:t>
          </a:r>
        </a:p>
        <a:p>
          <a:r>
            <a:rPr lang="fr-FR" sz="2000" b="1" u="none" dirty="0">
              <a:effectLst/>
              <a:latin typeface="Traditional Arabic" panose="02020603050405020304"/>
              <a:ea typeface="Calibri" panose="020F0502020204030204" pitchFamily="34" charset="0"/>
            </a:rPr>
            <a:t>L’âge</a:t>
          </a:r>
          <a:r>
            <a:rPr lang="fr-FR" sz="2000" b="1" u="none" dirty="0">
              <a:effectLst/>
              <a:latin typeface="Traditional Arabic" panose="02020603050405020304"/>
              <a:ea typeface="Times New Roman" panose="02020603050405020304" pitchFamily="18" charset="0"/>
            </a:rPr>
            <a:t> de bronze</a:t>
          </a:r>
          <a:endParaRPr lang="fr-FR" sz="2000" u="none" dirty="0"/>
        </a:p>
      </dgm:t>
    </dgm:pt>
    <dgm:pt modelId="{4CA09342-0780-40AC-8338-D0436B28B106}" type="parTrans" cxnId="{86066DFF-D485-43F6-A6C2-3FFB6A880479}">
      <dgm:prSet/>
      <dgm:spPr/>
      <dgm:t>
        <a:bodyPr/>
        <a:lstStyle/>
        <a:p>
          <a:endParaRPr lang="fr-FR"/>
        </a:p>
      </dgm:t>
    </dgm:pt>
    <dgm:pt modelId="{B7CF0DAC-F6EB-48AC-BCAB-E20AD2909822}" type="sibTrans" cxnId="{86066DFF-D485-43F6-A6C2-3FFB6A880479}">
      <dgm:prSet/>
      <dgm:spPr/>
      <dgm:t>
        <a:bodyPr/>
        <a:lstStyle/>
        <a:p>
          <a:endParaRPr lang="fr-FR"/>
        </a:p>
      </dgm:t>
    </dgm:pt>
    <dgm:pt modelId="{D33510D4-817C-4829-837B-41498FF1777C}">
      <dgm:prSet phldrT="[Texte]" custT="1"/>
      <dgm:spPr>
        <a:solidFill>
          <a:schemeClr val="bg2">
            <a:lumMod val="25000"/>
          </a:schemeClr>
        </a:solidFill>
      </dgm:spPr>
      <dgm:t>
        <a:bodyPr/>
        <a:lstStyle/>
        <a:p>
          <a:r>
            <a:rPr lang="ar-DZ" sz="2400" dirty="0">
              <a:cs typeface="Traditional Arabic" panose="02020603050405020304"/>
            </a:rPr>
            <a:t>العصر الحديدي</a:t>
          </a:r>
        </a:p>
        <a:p>
          <a:r>
            <a:rPr lang="fr-FR" sz="2000" b="1" u="none" dirty="0">
              <a:effectLst/>
              <a:latin typeface="Traditional Arabic" panose="02020603050405020304"/>
              <a:ea typeface="Calibri" panose="020F0502020204030204" pitchFamily="34" charset="0"/>
            </a:rPr>
            <a:t>L’âge</a:t>
          </a:r>
          <a:r>
            <a:rPr lang="fr-FR" sz="2000" b="1" u="none" dirty="0">
              <a:effectLst/>
              <a:latin typeface="Traditional Arabic" panose="02020603050405020304"/>
              <a:ea typeface="Times New Roman" panose="02020603050405020304" pitchFamily="18" charset="0"/>
            </a:rPr>
            <a:t> de fer</a:t>
          </a:r>
          <a:endParaRPr lang="fr-FR" sz="2000" u="none" dirty="0"/>
        </a:p>
      </dgm:t>
    </dgm:pt>
    <dgm:pt modelId="{EED27E20-AC30-47D4-ACE0-A6516646AAE5}" type="parTrans" cxnId="{913E90EF-CAB9-4143-A0BE-CCA65B0E1452}">
      <dgm:prSet/>
      <dgm:spPr/>
      <dgm:t>
        <a:bodyPr/>
        <a:lstStyle/>
        <a:p>
          <a:endParaRPr lang="fr-FR"/>
        </a:p>
      </dgm:t>
    </dgm:pt>
    <dgm:pt modelId="{D0AF8901-7B7E-45B5-98A0-EBEE575EC3FE}" type="sibTrans" cxnId="{913E90EF-CAB9-4143-A0BE-CCA65B0E1452}">
      <dgm:prSet/>
      <dgm:spPr/>
      <dgm:t>
        <a:bodyPr/>
        <a:lstStyle/>
        <a:p>
          <a:endParaRPr lang="fr-FR"/>
        </a:p>
      </dgm:t>
    </dgm:pt>
    <dgm:pt modelId="{2E798747-FCEB-4247-BFD6-FC39AE33DBEF}">
      <dgm:prSet custT="1"/>
      <dgm:spPr>
        <a:solidFill>
          <a:srgbClr val="FFC000"/>
        </a:solidFill>
      </dgm:spPr>
      <dgm:t>
        <a:bodyPr/>
        <a:lstStyle/>
        <a:p>
          <a:r>
            <a:rPr lang="ar-DZ" sz="2700" dirty="0">
              <a:cs typeface="Traditional Arabic" panose="02020603050405020304"/>
            </a:rPr>
            <a:t>العصر الذهبي</a:t>
          </a:r>
        </a:p>
        <a:p>
          <a:r>
            <a:rPr lang="fr-FR" sz="2000" b="1" u="none" dirty="0">
              <a:effectLst/>
              <a:latin typeface="Traditional Arabic" panose="02020603050405020304"/>
              <a:ea typeface="Calibri" panose="020F0502020204030204" pitchFamily="34" charset="0"/>
            </a:rPr>
            <a:t>L’âge</a:t>
          </a:r>
          <a:r>
            <a:rPr lang="fr-FR" sz="2000" b="1" u="none" dirty="0">
              <a:effectLst/>
              <a:latin typeface="Traditional Arabic" panose="02020603050405020304"/>
              <a:ea typeface="Times New Roman" panose="02020603050405020304" pitchFamily="18" charset="0"/>
            </a:rPr>
            <a:t> d’or</a:t>
          </a:r>
          <a:endParaRPr lang="fr-FR" sz="2000" u="none" dirty="0"/>
        </a:p>
      </dgm:t>
    </dgm:pt>
    <dgm:pt modelId="{6E8DC5B3-F462-4B26-B73C-3E090D98B991}" type="parTrans" cxnId="{4D3621A7-E1B0-431A-A88A-268B13ED2AD0}">
      <dgm:prSet/>
      <dgm:spPr/>
      <dgm:t>
        <a:bodyPr/>
        <a:lstStyle/>
        <a:p>
          <a:endParaRPr lang="fr-FR"/>
        </a:p>
      </dgm:t>
    </dgm:pt>
    <dgm:pt modelId="{5BEAAF6C-EAC4-4C3C-AD50-1941640AE0D9}" type="sibTrans" cxnId="{4D3621A7-E1B0-431A-A88A-268B13ED2AD0}">
      <dgm:prSet/>
      <dgm:spPr/>
      <dgm:t>
        <a:bodyPr/>
        <a:lstStyle/>
        <a:p>
          <a:endParaRPr lang="fr-FR"/>
        </a:p>
      </dgm:t>
    </dgm:pt>
    <dgm:pt modelId="{EFCBFBA6-0C78-4DC0-B2A7-EC95C491BCC3}" type="pres">
      <dgm:prSet presAssocID="{E2A546F9-6B8C-4762-BF3C-4F064724D23A}" presName="Name0" presStyleCnt="0">
        <dgm:presLayoutVars>
          <dgm:dir/>
          <dgm:resizeHandles val="exact"/>
        </dgm:presLayoutVars>
      </dgm:prSet>
      <dgm:spPr/>
    </dgm:pt>
    <dgm:pt modelId="{2A84681B-F39C-4BF1-A75E-E0EA101B9DAD}" type="pres">
      <dgm:prSet presAssocID="{0FEC7661-590E-4DDB-90AF-ED96C9D4338B}" presName="node" presStyleLbl="node1" presStyleIdx="0" presStyleCnt="4">
        <dgm:presLayoutVars>
          <dgm:bulletEnabled val="1"/>
        </dgm:presLayoutVars>
      </dgm:prSet>
      <dgm:spPr/>
    </dgm:pt>
    <dgm:pt modelId="{5341B4E8-C45D-462D-947D-D5212542A631}" type="pres">
      <dgm:prSet presAssocID="{2F779A29-1124-4FC0-BBE3-5762D4F449AF}" presName="sibTrans" presStyleLbl="sibTrans2D1" presStyleIdx="0" presStyleCnt="3"/>
      <dgm:spPr/>
    </dgm:pt>
    <dgm:pt modelId="{6CDDAB4D-93C4-492E-9937-14E978F5930B}" type="pres">
      <dgm:prSet presAssocID="{2F779A29-1124-4FC0-BBE3-5762D4F449AF}" presName="connectorText" presStyleLbl="sibTrans2D1" presStyleIdx="0" presStyleCnt="3"/>
      <dgm:spPr/>
    </dgm:pt>
    <dgm:pt modelId="{7BA72917-7F74-47D5-8CD2-DA7851ED3624}" type="pres">
      <dgm:prSet presAssocID="{993FEF6E-AAD8-4DED-8848-4E99CB03D877}" presName="node" presStyleLbl="node1" presStyleIdx="1" presStyleCnt="4" custLinFactNeighborX="2207" custLinFactNeighborY="-1471">
        <dgm:presLayoutVars>
          <dgm:bulletEnabled val="1"/>
        </dgm:presLayoutVars>
      </dgm:prSet>
      <dgm:spPr/>
    </dgm:pt>
    <dgm:pt modelId="{F4E20AED-4DAC-4745-BA0D-3C14161EF3C5}" type="pres">
      <dgm:prSet presAssocID="{B7CF0DAC-F6EB-48AC-BCAB-E20AD2909822}" presName="sibTrans" presStyleLbl="sibTrans2D1" presStyleIdx="1" presStyleCnt="3"/>
      <dgm:spPr/>
    </dgm:pt>
    <dgm:pt modelId="{BA4DA9C2-22E2-4D6A-8E6E-18118F1C89B4}" type="pres">
      <dgm:prSet presAssocID="{B7CF0DAC-F6EB-48AC-BCAB-E20AD2909822}" presName="connectorText" presStyleLbl="sibTrans2D1" presStyleIdx="1" presStyleCnt="3"/>
      <dgm:spPr/>
    </dgm:pt>
    <dgm:pt modelId="{E3151614-F235-4229-AD6A-22BFB29AA638}" type="pres">
      <dgm:prSet presAssocID="{D33510D4-817C-4829-837B-41498FF1777C}" presName="node" presStyleLbl="node1" presStyleIdx="2" presStyleCnt="4">
        <dgm:presLayoutVars>
          <dgm:bulletEnabled val="1"/>
        </dgm:presLayoutVars>
      </dgm:prSet>
      <dgm:spPr/>
    </dgm:pt>
    <dgm:pt modelId="{A604C885-3CE2-4EA7-A459-DEA7191EBAF4}" type="pres">
      <dgm:prSet presAssocID="{D0AF8901-7B7E-45B5-98A0-EBEE575EC3FE}" presName="sibTrans" presStyleLbl="sibTrans2D1" presStyleIdx="2" presStyleCnt="3"/>
      <dgm:spPr/>
    </dgm:pt>
    <dgm:pt modelId="{1F96A3A3-846F-4258-87D0-814B036BF0C8}" type="pres">
      <dgm:prSet presAssocID="{D0AF8901-7B7E-45B5-98A0-EBEE575EC3FE}" presName="connectorText" presStyleLbl="sibTrans2D1" presStyleIdx="2" presStyleCnt="3"/>
      <dgm:spPr/>
    </dgm:pt>
    <dgm:pt modelId="{1859F32D-9E9A-4B38-BC4F-2798641706A2}" type="pres">
      <dgm:prSet presAssocID="{2E798747-FCEB-4247-BFD6-FC39AE33DBEF}" presName="node" presStyleLbl="node1" presStyleIdx="3" presStyleCnt="4">
        <dgm:presLayoutVars>
          <dgm:bulletEnabled val="1"/>
        </dgm:presLayoutVars>
      </dgm:prSet>
      <dgm:spPr/>
    </dgm:pt>
  </dgm:ptLst>
  <dgm:cxnLst>
    <dgm:cxn modelId="{DE3B7207-6623-40BD-BDC6-0762E6B565B6}" type="presOf" srcId="{D0AF8901-7B7E-45B5-98A0-EBEE575EC3FE}" destId="{1F96A3A3-846F-4258-87D0-814B036BF0C8}" srcOrd="1" destOrd="0" presId="urn:microsoft.com/office/officeart/2005/8/layout/process1"/>
    <dgm:cxn modelId="{2A48390D-1AAD-4C36-9C5E-71EFE78AE71C}" type="presOf" srcId="{D0AF8901-7B7E-45B5-98A0-EBEE575EC3FE}" destId="{A604C885-3CE2-4EA7-A459-DEA7191EBAF4}" srcOrd="0" destOrd="0" presId="urn:microsoft.com/office/officeart/2005/8/layout/process1"/>
    <dgm:cxn modelId="{3533D52B-C911-481E-8D24-AE53DF8DED99}" type="presOf" srcId="{2F779A29-1124-4FC0-BBE3-5762D4F449AF}" destId="{5341B4E8-C45D-462D-947D-D5212542A631}" srcOrd="0" destOrd="0" presId="urn:microsoft.com/office/officeart/2005/8/layout/process1"/>
    <dgm:cxn modelId="{84AF232C-D115-424A-A340-F29A982C0A38}" srcId="{E2A546F9-6B8C-4762-BF3C-4F064724D23A}" destId="{0FEC7661-590E-4DDB-90AF-ED96C9D4338B}" srcOrd="0" destOrd="0" parTransId="{D4D2555C-D489-42A8-8BFE-B5F3F5CD0A51}" sibTransId="{2F779A29-1124-4FC0-BBE3-5762D4F449AF}"/>
    <dgm:cxn modelId="{0A75AD49-9832-48F3-9FEF-805DEA2BD91D}" type="presOf" srcId="{B7CF0DAC-F6EB-48AC-BCAB-E20AD2909822}" destId="{F4E20AED-4DAC-4745-BA0D-3C14161EF3C5}" srcOrd="0" destOrd="0" presId="urn:microsoft.com/office/officeart/2005/8/layout/process1"/>
    <dgm:cxn modelId="{5430A04D-296B-4CAE-B5ED-41A53545EEF8}" type="presOf" srcId="{B7CF0DAC-F6EB-48AC-BCAB-E20AD2909822}" destId="{BA4DA9C2-22E2-4D6A-8E6E-18118F1C89B4}" srcOrd="1" destOrd="0" presId="urn:microsoft.com/office/officeart/2005/8/layout/process1"/>
    <dgm:cxn modelId="{41EE158B-F47A-4D7E-9ADD-0D66ED56E00E}" type="presOf" srcId="{D33510D4-817C-4829-837B-41498FF1777C}" destId="{E3151614-F235-4229-AD6A-22BFB29AA638}" srcOrd="0" destOrd="0" presId="urn:microsoft.com/office/officeart/2005/8/layout/process1"/>
    <dgm:cxn modelId="{20211D90-A025-41E4-A827-98777D5047A6}" type="presOf" srcId="{993FEF6E-AAD8-4DED-8848-4E99CB03D877}" destId="{7BA72917-7F74-47D5-8CD2-DA7851ED3624}" srcOrd="0" destOrd="0" presId="urn:microsoft.com/office/officeart/2005/8/layout/process1"/>
    <dgm:cxn modelId="{40335598-8476-42E9-A8CB-2CE46D649025}" type="presOf" srcId="{2E798747-FCEB-4247-BFD6-FC39AE33DBEF}" destId="{1859F32D-9E9A-4B38-BC4F-2798641706A2}" srcOrd="0" destOrd="0" presId="urn:microsoft.com/office/officeart/2005/8/layout/process1"/>
    <dgm:cxn modelId="{4D3621A7-E1B0-431A-A88A-268B13ED2AD0}" srcId="{E2A546F9-6B8C-4762-BF3C-4F064724D23A}" destId="{2E798747-FCEB-4247-BFD6-FC39AE33DBEF}" srcOrd="3" destOrd="0" parTransId="{6E8DC5B3-F462-4B26-B73C-3E090D98B991}" sibTransId="{5BEAAF6C-EAC4-4C3C-AD50-1941640AE0D9}"/>
    <dgm:cxn modelId="{6829F3D2-0D68-409D-86F8-289DAC3A9D2F}" type="presOf" srcId="{E2A546F9-6B8C-4762-BF3C-4F064724D23A}" destId="{EFCBFBA6-0C78-4DC0-B2A7-EC95C491BCC3}" srcOrd="0" destOrd="0" presId="urn:microsoft.com/office/officeart/2005/8/layout/process1"/>
    <dgm:cxn modelId="{B59529D3-A40F-45C1-9998-6685D8CE3F8C}" type="presOf" srcId="{0FEC7661-590E-4DDB-90AF-ED96C9D4338B}" destId="{2A84681B-F39C-4BF1-A75E-E0EA101B9DAD}" srcOrd="0" destOrd="0" presId="urn:microsoft.com/office/officeart/2005/8/layout/process1"/>
    <dgm:cxn modelId="{913E90EF-CAB9-4143-A0BE-CCA65B0E1452}" srcId="{E2A546F9-6B8C-4762-BF3C-4F064724D23A}" destId="{D33510D4-817C-4829-837B-41498FF1777C}" srcOrd="2" destOrd="0" parTransId="{EED27E20-AC30-47D4-ACE0-A6516646AAE5}" sibTransId="{D0AF8901-7B7E-45B5-98A0-EBEE575EC3FE}"/>
    <dgm:cxn modelId="{56AB6EF1-08C5-4567-9EC4-1C1BD206FA1D}" type="presOf" srcId="{2F779A29-1124-4FC0-BBE3-5762D4F449AF}" destId="{6CDDAB4D-93C4-492E-9937-14E978F5930B}" srcOrd="1" destOrd="0" presId="urn:microsoft.com/office/officeart/2005/8/layout/process1"/>
    <dgm:cxn modelId="{86066DFF-D485-43F6-A6C2-3FFB6A880479}" srcId="{E2A546F9-6B8C-4762-BF3C-4F064724D23A}" destId="{993FEF6E-AAD8-4DED-8848-4E99CB03D877}" srcOrd="1" destOrd="0" parTransId="{4CA09342-0780-40AC-8338-D0436B28B106}" sibTransId="{B7CF0DAC-F6EB-48AC-BCAB-E20AD2909822}"/>
    <dgm:cxn modelId="{88EF59A8-761C-4E35-A5F8-3C4A316E71BF}" type="presParOf" srcId="{EFCBFBA6-0C78-4DC0-B2A7-EC95C491BCC3}" destId="{2A84681B-F39C-4BF1-A75E-E0EA101B9DAD}" srcOrd="0" destOrd="0" presId="urn:microsoft.com/office/officeart/2005/8/layout/process1"/>
    <dgm:cxn modelId="{2EB6A926-BA27-48CF-BC68-DDECF45E711D}" type="presParOf" srcId="{EFCBFBA6-0C78-4DC0-B2A7-EC95C491BCC3}" destId="{5341B4E8-C45D-462D-947D-D5212542A631}" srcOrd="1" destOrd="0" presId="urn:microsoft.com/office/officeart/2005/8/layout/process1"/>
    <dgm:cxn modelId="{594214DD-FE03-4D58-BC26-2762D8747238}" type="presParOf" srcId="{5341B4E8-C45D-462D-947D-D5212542A631}" destId="{6CDDAB4D-93C4-492E-9937-14E978F5930B}" srcOrd="0" destOrd="0" presId="urn:microsoft.com/office/officeart/2005/8/layout/process1"/>
    <dgm:cxn modelId="{08536F77-8A46-42CF-9451-439A0A40CF11}" type="presParOf" srcId="{EFCBFBA6-0C78-4DC0-B2A7-EC95C491BCC3}" destId="{7BA72917-7F74-47D5-8CD2-DA7851ED3624}" srcOrd="2" destOrd="0" presId="urn:microsoft.com/office/officeart/2005/8/layout/process1"/>
    <dgm:cxn modelId="{B77FF002-0D33-4F3E-9747-C94B0F7BEBAC}" type="presParOf" srcId="{EFCBFBA6-0C78-4DC0-B2A7-EC95C491BCC3}" destId="{F4E20AED-4DAC-4745-BA0D-3C14161EF3C5}" srcOrd="3" destOrd="0" presId="urn:microsoft.com/office/officeart/2005/8/layout/process1"/>
    <dgm:cxn modelId="{2CBC374C-D35F-4130-8CD1-4F879B8FF54B}" type="presParOf" srcId="{F4E20AED-4DAC-4745-BA0D-3C14161EF3C5}" destId="{BA4DA9C2-22E2-4D6A-8E6E-18118F1C89B4}" srcOrd="0" destOrd="0" presId="urn:microsoft.com/office/officeart/2005/8/layout/process1"/>
    <dgm:cxn modelId="{AEBEBFB3-C2A8-4560-9BE3-0962390B6C9D}" type="presParOf" srcId="{EFCBFBA6-0C78-4DC0-B2A7-EC95C491BCC3}" destId="{E3151614-F235-4229-AD6A-22BFB29AA638}" srcOrd="4" destOrd="0" presId="urn:microsoft.com/office/officeart/2005/8/layout/process1"/>
    <dgm:cxn modelId="{CCB25F0F-BDA6-4FFF-A4E0-2A68AA227A74}" type="presParOf" srcId="{EFCBFBA6-0C78-4DC0-B2A7-EC95C491BCC3}" destId="{A604C885-3CE2-4EA7-A459-DEA7191EBAF4}" srcOrd="5" destOrd="0" presId="urn:microsoft.com/office/officeart/2005/8/layout/process1"/>
    <dgm:cxn modelId="{C74DFDB9-70B4-4892-94C5-286AFD95DA3F}" type="presParOf" srcId="{A604C885-3CE2-4EA7-A459-DEA7191EBAF4}" destId="{1F96A3A3-846F-4258-87D0-814B036BF0C8}" srcOrd="0" destOrd="0" presId="urn:microsoft.com/office/officeart/2005/8/layout/process1"/>
    <dgm:cxn modelId="{AB2A20B6-5960-4577-B907-722FE2DC28B6}" type="presParOf" srcId="{EFCBFBA6-0C78-4DC0-B2A7-EC95C491BCC3}" destId="{1859F32D-9E9A-4B38-BC4F-2798641706A2}" srcOrd="6" destOrd="0" presId="urn:microsoft.com/office/officeart/2005/8/layout/process1"/>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F9EF66-DDB7-425D-B233-125DA35911FA}">
      <dsp:nvSpPr>
        <dsp:cNvPr id="0" name=""/>
        <dsp:cNvSpPr/>
      </dsp:nvSpPr>
      <dsp:spPr>
        <a:xfrm rot="5400000">
          <a:off x="2077862" y="1230625"/>
          <a:ext cx="999538" cy="1137939"/>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FCFEBB-1B21-4445-8F2A-55BBAAEEB207}">
      <dsp:nvSpPr>
        <dsp:cNvPr id="0" name=""/>
        <dsp:cNvSpPr/>
      </dsp:nvSpPr>
      <dsp:spPr>
        <a:xfrm>
          <a:off x="0" y="219324"/>
          <a:ext cx="5307553" cy="94783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DZ" sz="2400" b="1" kern="1200" dirty="0">
              <a:solidFill>
                <a:schemeClr val="tx1"/>
              </a:solidFill>
              <a:latin typeface="Traditional Arabic" panose="02020603050405020304" pitchFamily="18" charset="-78"/>
              <a:cs typeface="Traditional Arabic" panose="02020603050405020304" pitchFamily="18" charset="-78"/>
            </a:rPr>
            <a:t>عصور نظام معلومات الموارد البشرية</a:t>
          </a:r>
        </a:p>
      </dsp:txBody>
      <dsp:txXfrm>
        <a:off x="46278" y="265602"/>
        <a:ext cx="5214997" cy="855282"/>
      </dsp:txXfrm>
    </dsp:sp>
    <dsp:sp modelId="{4C724C2B-C433-4686-8C2B-DAA8C44519B0}">
      <dsp:nvSpPr>
        <dsp:cNvPr id="0" name=""/>
        <dsp:cNvSpPr/>
      </dsp:nvSpPr>
      <dsp:spPr>
        <a:xfrm>
          <a:off x="3495680" y="234945"/>
          <a:ext cx="1223788" cy="951941"/>
        </a:xfrm>
        <a:prstGeom prst="rect">
          <a:avLst/>
        </a:prstGeom>
        <a:noFill/>
        <a:ln>
          <a:noFill/>
        </a:ln>
        <a:effectLst/>
      </dsp:spPr>
      <dsp:style>
        <a:lnRef idx="0">
          <a:scrgbClr r="0" g="0" b="0"/>
        </a:lnRef>
        <a:fillRef idx="0">
          <a:scrgbClr r="0" g="0" b="0"/>
        </a:fillRef>
        <a:effectRef idx="0">
          <a:scrgbClr r="0" g="0" b="0"/>
        </a:effectRef>
        <a:fontRef idx="minor"/>
      </dsp:style>
    </dsp:sp>
    <dsp:sp modelId="{5AAA5A1A-88E2-43B5-B563-11CE3DE98739}">
      <dsp:nvSpPr>
        <dsp:cNvPr id="0" name=""/>
        <dsp:cNvSpPr/>
      </dsp:nvSpPr>
      <dsp:spPr>
        <a:xfrm rot="5400000">
          <a:off x="4406551" y="2441343"/>
          <a:ext cx="999538" cy="1137939"/>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BC3531-6186-4E99-9537-63301CAD5523}">
      <dsp:nvSpPr>
        <dsp:cNvPr id="0" name=""/>
        <dsp:cNvSpPr/>
      </dsp:nvSpPr>
      <dsp:spPr>
        <a:xfrm>
          <a:off x="2584220" y="1471807"/>
          <a:ext cx="4869681" cy="876841"/>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DZ" sz="2400" b="1" kern="1200" dirty="0">
              <a:solidFill>
                <a:schemeClr val="tx1"/>
              </a:solidFill>
              <a:latin typeface="Traditional Arabic" panose="02020603050405020304" pitchFamily="18" charset="-78"/>
              <a:cs typeface="Traditional Arabic" panose="02020603050405020304" pitchFamily="18" charset="-78"/>
            </a:rPr>
            <a:t>تطور وظيفة </a:t>
          </a:r>
          <a:r>
            <a:rPr lang="fr-FR" sz="2400" b="1" kern="1200" dirty="0">
              <a:solidFill>
                <a:schemeClr val="tx1"/>
              </a:solidFill>
              <a:latin typeface="Traditional Arabic" panose="02020603050405020304" pitchFamily="18" charset="-78"/>
              <a:cs typeface="Traditional Arabic" panose="02020603050405020304" pitchFamily="18" charset="-78"/>
            </a:rPr>
            <a:t>RH</a:t>
          </a:r>
          <a:r>
            <a:rPr lang="ar-DZ" sz="2400" b="1" kern="1200" dirty="0">
              <a:solidFill>
                <a:schemeClr val="tx1"/>
              </a:solidFill>
              <a:latin typeface="Traditional Arabic" panose="02020603050405020304" pitchFamily="18" charset="-78"/>
              <a:cs typeface="Traditional Arabic" panose="02020603050405020304" pitchFamily="18" charset="-78"/>
            </a:rPr>
            <a:t> بالتوازي مع </a:t>
          </a:r>
          <a:r>
            <a:rPr lang="fr-FR" sz="2400" b="1" kern="1200" dirty="0">
              <a:solidFill>
                <a:schemeClr val="tx1"/>
              </a:solidFill>
              <a:latin typeface="Traditional Arabic" panose="02020603050405020304" pitchFamily="18" charset="-78"/>
              <a:cs typeface="Traditional Arabic" panose="02020603050405020304" pitchFamily="18" charset="-78"/>
            </a:rPr>
            <a:t>SIRH</a:t>
          </a:r>
          <a:endParaRPr lang="ar-DZ" sz="2400" b="1" kern="1200" dirty="0">
            <a:solidFill>
              <a:schemeClr val="tx1"/>
            </a:solidFill>
            <a:latin typeface="Traditional Arabic" panose="02020603050405020304" pitchFamily="18" charset="-78"/>
            <a:cs typeface="Traditional Arabic" panose="02020603050405020304" pitchFamily="18" charset="-78"/>
          </a:endParaRPr>
        </a:p>
      </dsp:txBody>
      <dsp:txXfrm>
        <a:off x="2627032" y="1514619"/>
        <a:ext cx="4784057" cy="791217"/>
      </dsp:txXfrm>
    </dsp:sp>
    <dsp:sp modelId="{66D88296-CA4E-4DEA-9EF5-F85F812B8CE4}">
      <dsp:nvSpPr>
        <dsp:cNvPr id="0" name=""/>
        <dsp:cNvSpPr/>
      </dsp:nvSpPr>
      <dsp:spPr>
        <a:xfrm>
          <a:off x="5824370" y="1445663"/>
          <a:ext cx="1223788" cy="951941"/>
        </a:xfrm>
        <a:prstGeom prst="rect">
          <a:avLst/>
        </a:prstGeom>
        <a:noFill/>
        <a:ln>
          <a:noFill/>
        </a:ln>
        <a:effectLst/>
      </dsp:spPr>
      <dsp:style>
        <a:lnRef idx="0">
          <a:scrgbClr r="0" g="0" b="0"/>
        </a:lnRef>
        <a:fillRef idx="0">
          <a:scrgbClr r="0" g="0" b="0"/>
        </a:fillRef>
        <a:effectRef idx="0">
          <a:scrgbClr r="0" g="0" b="0"/>
        </a:effectRef>
        <a:fontRef idx="minor"/>
      </dsp:style>
    </dsp:sp>
    <dsp:sp modelId="{7AF0A1BB-49DA-4A04-ACD7-D26D5A39FA03}">
      <dsp:nvSpPr>
        <dsp:cNvPr id="0" name=""/>
        <dsp:cNvSpPr/>
      </dsp:nvSpPr>
      <dsp:spPr>
        <a:xfrm>
          <a:off x="5095837" y="2656381"/>
          <a:ext cx="3818976" cy="886923"/>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ar-DZ" sz="2400" b="1" kern="1200" baseline="0" dirty="0">
              <a:solidFill>
                <a:schemeClr val="tx1"/>
              </a:solidFill>
              <a:latin typeface="Traditional Arabic" panose="02020603050405020304" pitchFamily="18" charset="-78"/>
              <a:cs typeface="Traditional Arabic" panose="02020603050405020304" pitchFamily="18" charset="-78"/>
            </a:rPr>
            <a:t>انفتاح </a:t>
          </a:r>
          <a:r>
            <a:rPr lang="fr-FR" sz="2400" b="1" kern="1200" baseline="0" dirty="0">
              <a:solidFill>
                <a:schemeClr val="tx1"/>
              </a:solidFill>
              <a:latin typeface="Traditional Arabic" panose="02020603050405020304" pitchFamily="18" charset="-78"/>
              <a:cs typeface="Traditional Arabic" panose="02020603050405020304" pitchFamily="18" charset="-78"/>
            </a:rPr>
            <a:t>SIRH</a:t>
          </a:r>
          <a:endParaRPr lang="ar-DZ" sz="2400" b="1" kern="1200" dirty="0">
            <a:solidFill>
              <a:schemeClr val="tx1"/>
            </a:solidFill>
            <a:latin typeface="Traditional Arabic" panose="02020603050405020304" pitchFamily="18" charset="-78"/>
            <a:cs typeface="Traditional Arabic" panose="02020603050405020304" pitchFamily="18" charset="-78"/>
          </a:endParaRPr>
        </a:p>
      </dsp:txBody>
      <dsp:txXfrm>
        <a:off x="5139141" y="2699685"/>
        <a:ext cx="3732368" cy="8003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858CE2-F444-47A5-8F4C-BB7FAF5A845A}">
      <dsp:nvSpPr>
        <dsp:cNvPr id="0" name=""/>
        <dsp:cNvSpPr/>
      </dsp:nvSpPr>
      <dsp:spPr>
        <a:xfrm>
          <a:off x="0" y="86508"/>
          <a:ext cx="8915400" cy="2104105"/>
        </a:xfrm>
        <a:prstGeom prst="leftRightRibbon">
          <a:avLst/>
        </a:prstGeom>
        <a:solidFill>
          <a:srgbClr val="FF00FF"/>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65340F-276C-4ADB-83FE-4D3C69CF41DE}">
      <dsp:nvSpPr>
        <dsp:cNvPr id="0" name=""/>
        <dsp:cNvSpPr/>
      </dsp:nvSpPr>
      <dsp:spPr>
        <a:xfrm>
          <a:off x="1061139" y="547631"/>
          <a:ext cx="2942082" cy="1238238"/>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indent="0" algn="ctr" defTabSz="1244600" rtl="1">
            <a:lnSpc>
              <a:spcPct val="90000"/>
            </a:lnSpc>
            <a:spcBef>
              <a:spcPct val="0"/>
            </a:spcBef>
            <a:spcAft>
              <a:spcPct val="35000"/>
            </a:spcAft>
            <a:buNone/>
          </a:pPr>
          <a:r>
            <a:rPr lang="ar-DZ" sz="2800" kern="1200" dirty="0">
              <a:solidFill>
                <a:schemeClr val="tx1"/>
              </a:solidFill>
              <a:cs typeface="Traditional Arabic" panose="02020603050405020304"/>
            </a:rPr>
            <a:t>تطور وظيفة الموارد البشرية</a:t>
          </a:r>
          <a:endParaRPr lang="fr-FR" sz="2800" kern="1200" dirty="0">
            <a:solidFill>
              <a:schemeClr val="tx1"/>
            </a:solidFill>
            <a:cs typeface="Traditional Arabic" panose="02020603050405020304"/>
          </a:endParaRPr>
        </a:p>
      </dsp:txBody>
      <dsp:txXfrm>
        <a:off x="1061139" y="547631"/>
        <a:ext cx="2942082" cy="1238238"/>
      </dsp:txXfrm>
    </dsp:sp>
    <dsp:sp modelId="{B3A99C5A-C51D-4D45-A637-17FAD78B7F58}">
      <dsp:nvSpPr>
        <dsp:cNvPr id="0" name=""/>
        <dsp:cNvSpPr/>
      </dsp:nvSpPr>
      <dsp:spPr>
        <a:xfrm>
          <a:off x="4607385" y="1079197"/>
          <a:ext cx="3477006" cy="654425"/>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9568" rIns="0" bIns="106680" numCol="1" spcCol="1270" anchor="ctr" anchorCtr="0">
          <a:noAutofit/>
        </a:bodyPr>
        <a:lstStyle/>
        <a:p>
          <a:pPr marL="0" lvl="0" indent="0" algn="ctr" defTabSz="1244600">
            <a:lnSpc>
              <a:spcPct val="90000"/>
            </a:lnSpc>
            <a:spcBef>
              <a:spcPct val="0"/>
            </a:spcBef>
            <a:spcAft>
              <a:spcPct val="35000"/>
            </a:spcAft>
            <a:buNone/>
          </a:pPr>
          <a:r>
            <a:rPr lang="ar-DZ" sz="2800" kern="1200" dirty="0">
              <a:solidFill>
                <a:schemeClr val="tx1"/>
              </a:solidFill>
              <a:cs typeface="Traditional Arabic" panose="02020603050405020304"/>
            </a:rPr>
            <a:t>التطور التكنولوجي  </a:t>
          </a:r>
          <a:endParaRPr lang="fr-FR" sz="2800" kern="1200" dirty="0">
            <a:solidFill>
              <a:schemeClr val="tx1"/>
            </a:solidFill>
            <a:cs typeface="Traditional Arabic" panose="02020603050405020304"/>
          </a:endParaRPr>
        </a:p>
      </dsp:txBody>
      <dsp:txXfrm>
        <a:off x="4607385" y="1079197"/>
        <a:ext cx="3477006" cy="6544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4681B-F39C-4BF1-A75E-E0EA101B9DAD}">
      <dsp:nvSpPr>
        <dsp:cNvPr id="0" name=""/>
        <dsp:cNvSpPr/>
      </dsp:nvSpPr>
      <dsp:spPr>
        <a:xfrm>
          <a:off x="4512" y="137931"/>
          <a:ext cx="1972765" cy="1561644"/>
        </a:xfrm>
        <a:prstGeom prst="roundRect">
          <a:avLst>
            <a:gd name="adj" fmla="val 10000"/>
          </a:avLst>
        </a:prstGeom>
        <a:solidFill>
          <a:schemeClr val="accent5">
            <a:lumMod val="7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r" defTabSz="1066800">
            <a:lnSpc>
              <a:spcPct val="90000"/>
            </a:lnSpc>
            <a:spcBef>
              <a:spcPct val="0"/>
            </a:spcBef>
            <a:spcAft>
              <a:spcPct val="35000"/>
            </a:spcAft>
            <a:buNone/>
          </a:pPr>
          <a:r>
            <a:rPr lang="ar-DZ" sz="2400" kern="1200" dirty="0">
              <a:cs typeface="Traditional Arabic" panose="02020603050405020304"/>
            </a:rPr>
            <a:t>العصر الحجري</a:t>
          </a:r>
          <a:endParaRPr lang="fr-FR" sz="2400" kern="1200" dirty="0">
            <a:cs typeface="Traditional Arabic" panose="02020603050405020304"/>
          </a:endParaRPr>
        </a:p>
        <a:p>
          <a:pPr marL="0" lvl="0" indent="0" algn="l" defTabSz="1066800">
            <a:lnSpc>
              <a:spcPct val="90000"/>
            </a:lnSpc>
            <a:spcBef>
              <a:spcPct val="0"/>
            </a:spcBef>
            <a:spcAft>
              <a:spcPct val="35000"/>
            </a:spcAft>
            <a:buNone/>
          </a:pPr>
          <a:r>
            <a:rPr lang="fr-FR" sz="2000" b="1" u="none" kern="1200" dirty="0">
              <a:effectLst/>
              <a:latin typeface="Traditional Arabic" panose="02020603050405020304"/>
              <a:ea typeface="Calibri" panose="020F0502020204030204" pitchFamily="34" charset="0"/>
              <a:cs typeface="Traditional Arabic" panose="02020603050405020304"/>
            </a:rPr>
            <a:t>L’âge</a:t>
          </a:r>
          <a:r>
            <a:rPr lang="fr-FR" sz="2000" b="1" u="none" kern="1200" dirty="0">
              <a:effectLst/>
              <a:latin typeface="Traditional Arabic" panose="02020603050405020304"/>
              <a:ea typeface="Times New Roman" panose="02020603050405020304" pitchFamily="18" charset="0"/>
              <a:cs typeface="Traditional Arabic" panose="02020603050405020304"/>
            </a:rPr>
            <a:t> de pierre </a:t>
          </a:r>
          <a:endParaRPr lang="fr-FR" sz="2000" u="none" kern="1200" dirty="0">
            <a:cs typeface="Traditional Arabic" panose="02020603050405020304"/>
          </a:endParaRPr>
        </a:p>
      </dsp:txBody>
      <dsp:txXfrm>
        <a:off x="50251" y="183670"/>
        <a:ext cx="1881287" cy="1470166"/>
      </dsp:txXfrm>
    </dsp:sp>
    <dsp:sp modelId="{5341B4E8-C45D-462D-947D-D5212542A631}">
      <dsp:nvSpPr>
        <dsp:cNvPr id="0" name=""/>
        <dsp:cNvSpPr/>
      </dsp:nvSpPr>
      <dsp:spPr>
        <a:xfrm rot="21571586">
          <a:off x="2178900" y="662544"/>
          <a:ext cx="427471" cy="4892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p>
      </dsp:txBody>
      <dsp:txXfrm>
        <a:off x="2178902" y="760923"/>
        <a:ext cx="299230" cy="293547"/>
      </dsp:txXfrm>
    </dsp:sp>
    <dsp:sp modelId="{7BA72917-7F74-47D5-8CD2-DA7851ED3624}">
      <dsp:nvSpPr>
        <dsp:cNvPr id="0" name=""/>
        <dsp:cNvSpPr/>
      </dsp:nvSpPr>
      <dsp:spPr>
        <a:xfrm>
          <a:off x="2783799" y="114959"/>
          <a:ext cx="1972765" cy="1561644"/>
        </a:xfrm>
        <a:prstGeom prst="roundRect">
          <a:avLst>
            <a:gd name="adj" fmla="val 10000"/>
          </a:avLst>
        </a:prstGeom>
        <a:solidFill>
          <a:srgbClr val="AA763C"/>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DZ" sz="2400" kern="1200" dirty="0">
              <a:cs typeface="Traditional Arabic" panose="02020603050405020304"/>
            </a:rPr>
            <a:t>العصر البرونزي</a:t>
          </a:r>
        </a:p>
        <a:p>
          <a:pPr marL="0" lvl="0" indent="0" algn="ctr" defTabSz="1066800">
            <a:lnSpc>
              <a:spcPct val="90000"/>
            </a:lnSpc>
            <a:spcBef>
              <a:spcPct val="0"/>
            </a:spcBef>
            <a:spcAft>
              <a:spcPct val="35000"/>
            </a:spcAft>
            <a:buNone/>
          </a:pPr>
          <a:r>
            <a:rPr lang="fr-FR" sz="2000" b="1" u="none" kern="1200" dirty="0">
              <a:effectLst/>
              <a:latin typeface="Traditional Arabic" panose="02020603050405020304"/>
              <a:ea typeface="Calibri" panose="020F0502020204030204" pitchFamily="34" charset="0"/>
            </a:rPr>
            <a:t>L’âge</a:t>
          </a:r>
          <a:r>
            <a:rPr lang="fr-FR" sz="2000" b="1" u="none" kern="1200" dirty="0">
              <a:effectLst/>
              <a:latin typeface="Traditional Arabic" panose="02020603050405020304"/>
              <a:ea typeface="Times New Roman" panose="02020603050405020304" pitchFamily="18" charset="0"/>
            </a:rPr>
            <a:t> de bronze</a:t>
          </a:r>
          <a:endParaRPr lang="fr-FR" sz="2000" u="none" kern="1200" dirty="0"/>
        </a:p>
      </dsp:txBody>
      <dsp:txXfrm>
        <a:off x="2829538" y="160698"/>
        <a:ext cx="1881287" cy="1470166"/>
      </dsp:txXfrm>
    </dsp:sp>
    <dsp:sp modelId="{F4E20AED-4DAC-4745-BA0D-3C14161EF3C5}">
      <dsp:nvSpPr>
        <dsp:cNvPr id="0" name=""/>
        <dsp:cNvSpPr/>
      </dsp:nvSpPr>
      <dsp:spPr>
        <a:xfrm rot="28774">
          <a:off x="4949480" y="662741"/>
          <a:ext cx="409010" cy="4892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p>
      </dsp:txBody>
      <dsp:txXfrm>
        <a:off x="4949482" y="760076"/>
        <a:ext cx="286307" cy="293547"/>
      </dsp:txXfrm>
    </dsp:sp>
    <dsp:sp modelId="{E3151614-F235-4229-AD6A-22BFB29AA638}">
      <dsp:nvSpPr>
        <dsp:cNvPr id="0" name=""/>
        <dsp:cNvSpPr/>
      </dsp:nvSpPr>
      <dsp:spPr>
        <a:xfrm>
          <a:off x="5528256" y="137931"/>
          <a:ext cx="1972765" cy="1561644"/>
        </a:xfrm>
        <a:prstGeom prst="roundRect">
          <a:avLst>
            <a:gd name="adj" fmla="val 10000"/>
          </a:avLst>
        </a:prstGeom>
        <a:solidFill>
          <a:schemeClr val="bg2">
            <a:lumMod val="25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DZ" sz="2400" kern="1200" dirty="0">
              <a:cs typeface="Traditional Arabic" panose="02020603050405020304"/>
            </a:rPr>
            <a:t>العصر الحديدي</a:t>
          </a:r>
        </a:p>
        <a:p>
          <a:pPr marL="0" lvl="0" indent="0" algn="ctr" defTabSz="1066800">
            <a:lnSpc>
              <a:spcPct val="90000"/>
            </a:lnSpc>
            <a:spcBef>
              <a:spcPct val="0"/>
            </a:spcBef>
            <a:spcAft>
              <a:spcPct val="35000"/>
            </a:spcAft>
            <a:buNone/>
          </a:pPr>
          <a:r>
            <a:rPr lang="fr-FR" sz="2000" b="1" u="none" kern="1200" dirty="0">
              <a:effectLst/>
              <a:latin typeface="Traditional Arabic" panose="02020603050405020304"/>
              <a:ea typeface="Calibri" panose="020F0502020204030204" pitchFamily="34" charset="0"/>
            </a:rPr>
            <a:t>L’âge</a:t>
          </a:r>
          <a:r>
            <a:rPr lang="fr-FR" sz="2000" b="1" u="none" kern="1200" dirty="0">
              <a:effectLst/>
              <a:latin typeface="Traditional Arabic" panose="02020603050405020304"/>
              <a:ea typeface="Times New Roman" panose="02020603050405020304" pitchFamily="18" charset="0"/>
            </a:rPr>
            <a:t> de fer</a:t>
          </a:r>
          <a:endParaRPr lang="fr-FR" sz="2000" u="none" kern="1200" dirty="0"/>
        </a:p>
      </dsp:txBody>
      <dsp:txXfrm>
        <a:off x="5573995" y="183670"/>
        <a:ext cx="1881287" cy="1470166"/>
      </dsp:txXfrm>
    </dsp:sp>
    <dsp:sp modelId="{A604C885-3CE2-4EA7-A459-DEA7191EBAF4}">
      <dsp:nvSpPr>
        <dsp:cNvPr id="0" name=""/>
        <dsp:cNvSpPr/>
      </dsp:nvSpPr>
      <dsp:spPr>
        <a:xfrm>
          <a:off x="7698298" y="674130"/>
          <a:ext cx="418226" cy="4892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fr-FR" sz="2000" kern="1200"/>
        </a:p>
      </dsp:txBody>
      <dsp:txXfrm>
        <a:off x="7698298" y="771979"/>
        <a:ext cx="292758" cy="293547"/>
      </dsp:txXfrm>
    </dsp:sp>
    <dsp:sp modelId="{1859F32D-9E9A-4B38-BC4F-2798641706A2}">
      <dsp:nvSpPr>
        <dsp:cNvPr id="0" name=""/>
        <dsp:cNvSpPr/>
      </dsp:nvSpPr>
      <dsp:spPr>
        <a:xfrm>
          <a:off x="8290128" y="137931"/>
          <a:ext cx="1972765" cy="1561644"/>
        </a:xfrm>
        <a:prstGeom prst="roundRect">
          <a:avLst>
            <a:gd name="adj" fmla="val 10000"/>
          </a:avLst>
        </a:prstGeom>
        <a:solidFill>
          <a:srgbClr val="FFC000"/>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ar-DZ" sz="2700" kern="1200" dirty="0">
              <a:cs typeface="Traditional Arabic" panose="02020603050405020304"/>
            </a:rPr>
            <a:t>العصر الذهبي</a:t>
          </a:r>
        </a:p>
        <a:p>
          <a:pPr marL="0" lvl="0" indent="0" algn="ctr" defTabSz="1200150">
            <a:lnSpc>
              <a:spcPct val="90000"/>
            </a:lnSpc>
            <a:spcBef>
              <a:spcPct val="0"/>
            </a:spcBef>
            <a:spcAft>
              <a:spcPct val="35000"/>
            </a:spcAft>
            <a:buNone/>
          </a:pPr>
          <a:r>
            <a:rPr lang="fr-FR" sz="2000" b="1" u="none" kern="1200" dirty="0">
              <a:effectLst/>
              <a:latin typeface="Traditional Arabic" panose="02020603050405020304"/>
              <a:ea typeface="Calibri" panose="020F0502020204030204" pitchFamily="34" charset="0"/>
            </a:rPr>
            <a:t>L’âge</a:t>
          </a:r>
          <a:r>
            <a:rPr lang="fr-FR" sz="2000" b="1" u="none" kern="1200" dirty="0">
              <a:effectLst/>
              <a:latin typeface="Traditional Arabic" panose="02020603050405020304"/>
              <a:ea typeface="Times New Roman" panose="02020603050405020304" pitchFamily="18" charset="0"/>
            </a:rPr>
            <a:t> d’or</a:t>
          </a:r>
          <a:endParaRPr lang="fr-FR" sz="2000" u="none" kern="1200" dirty="0"/>
        </a:p>
      </dsp:txBody>
      <dsp:txXfrm>
        <a:off x="8335867" y="183670"/>
        <a:ext cx="1881287" cy="1470166"/>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CD7C5AC-6E7C-4B02-A10F-4AF6BF07EA07}" type="datetimeFigureOut">
              <a:rPr lang="ar-DZ" smtClean="0"/>
              <a:t>20-06-1442</a:t>
            </a:fld>
            <a:endParaRPr lang="ar-DZ"/>
          </a:p>
        </p:txBody>
      </p:sp>
      <p:sp>
        <p:nvSpPr>
          <p:cNvPr id="5" name="Footer Placeholder 4"/>
          <p:cNvSpPr>
            <a:spLocks noGrp="1"/>
          </p:cNvSpPr>
          <p:nvPr>
            <p:ph type="ftr" sz="quarter" idx="11"/>
          </p:nvPr>
        </p:nvSpPr>
        <p:spPr/>
        <p:txBody>
          <a:bodyPr/>
          <a:lstStyle/>
          <a:p>
            <a:endParaRPr lang="ar-D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456097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CD7C5AC-6E7C-4B02-A10F-4AF6BF07EA07}" type="datetimeFigureOut">
              <a:rPr lang="ar-DZ" smtClean="0"/>
              <a:t>20-06-1442</a:t>
            </a:fld>
            <a:endParaRPr lang="ar-DZ"/>
          </a:p>
        </p:txBody>
      </p:sp>
      <p:sp>
        <p:nvSpPr>
          <p:cNvPr id="5" name="Footer Placeholder 4"/>
          <p:cNvSpPr>
            <a:spLocks noGrp="1"/>
          </p:cNvSpPr>
          <p:nvPr>
            <p:ph type="ftr" sz="quarter" idx="11"/>
          </p:nvPr>
        </p:nvSpPr>
        <p:spPr/>
        <p:txBody>
          <a:bodyPr/>
          <a:lstStyle/>
          <a:p>
            <a:endParaRPr lang="a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240049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CD7C5AC-6E7C-4B02-A10F-4AF6BF07EA07}" type="datetimeFigureOut">
              <a:rPr lang="ar-DZ" smtClean="0"/>
              <a:t>20-06-1442</a:t>
            </a:fld>
            <a:endParaRPr lang="ar-DZ"/>
          </a:p>
        </p:txBody>
      </p:sp>
      <p:sp>
        <p:nvSpPr>
          <p:cNvPr id="5" name="Footer Placeholder 4"/>
          <p:cNvSpPr>
            <a:spLocks noGrp="1"/>
          </p:cNvSpPr>
          <p:nvPr>
            <p:ph type="ftr" sz="quarter" idx="11"/>
          </p:nvPr>
        </p:nvSpPr>
        <p:spPr/>
        <p:txBody>
          <a:bodyPr/>
          <a:lstStyle/>
          <a:p>
            <a:endParaRPr lang="ar-D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425C21F-2768-4483-BF7A-8FB920DF0F11}" type="slidenum">
              <a:rPr lang="ar-DZ" smtClean="0"/>
              <a:t>‹N°›</a:t>
            </a:fld>
            <a:endParaRPr lang="ar-D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5914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CD7C5AC-6E7C-4B02-A10F-4AF6BF07EA07}" type="datetimeFigureOut">
              <a:rPr lang="ar-DZ" smtClean="0"/>
              <a:t>20-06-1442</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32575228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CD7C5AC-6E7C-4B02-A10F-4AF6BF07EA07}" type="datetimeFigureOut">
              <a:rPr lang="ar-DZ" smtClean="0"/>
              <a:t>20-06-1442</a:t>
            </a:fld>
            <a:endParaRPr lang="ar-DZ"/>
          </a:p>
        </p:txBody>
      </p:sp>
      <p:sp>
        <p:nvSpPr>
          <p:cNvPr id="6" name="Footer Placeholder 5"/>
          <p:cNvSpPr>
            <a:spLocks noGrp="1"/>
          </p:cNvSpPr>
          <p:nvPr>
            <p:ph type="ftr" sz="quarter" idx="11"/>
          </p:nvPr>
        </p:nvSpPr>
        <p:spPr/>
        <p:txBody>
          <a:bodyPr/>
          <a:lstStyle/>
          <a:p>
            <a:endParaRPr lang="ar-D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25C21F-2768-4483-BF7A-8FB920DF0F11}" type="slidenum">
              <a:rPr lang="ar-DZ" smtClean="0"/>
              <a:t>‹N°›</a:t>
            </a:fld>
            <a:endParaRPr lang="ar-D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5787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CD7C5AC-6E7C-4B02-A10F-4AF6BF07EA07}" type="datetimeFigureOut">
              <a:rPr lang="ar-DZ" smtClean="0"/>
              <a:t>20-06-1442</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722596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CD7C5AC-6E7C-4B02-A10F-4AF6BF07EA07}" type="datetimeFigureOut">
              <a:rPr lang="ar-DZ" smtClean="0"/>
              <a:t>20-06-1442</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3952891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CD7C5AC-6E7C-4B02-A10F-4AF6BF07EA07}" type="datetimeFigureOut">
              <a:rPr lang="ar-DZ" smtClean="0"/>
              <a:t>20-06-1442</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1343393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CD7C5AC-6E7C-4B02-A10F-4AF6BF07EA07}" type="datetimeFigureOut">
              <a:rPr lang="ar-DZ" smtClean="0"/>
              <a:t>20-06-1442</a:t>
            </a:fld>
            <a:endParaRPr lang="ar-DZ"/>
          </a:p>
        </p:txBody>
      </p:sp>
      <p:sp>
        <p:nvSpPr>
          <p:cNvPr id="5" name="Footer Placeholder 4"/>
          <p:cNvSpPr>
            <a:spLocks noGrp="1"/>
          </p:cNvSpPr>
          <p:nvPr>
            <p:ph type="ftr" sz="quarter" idx="11"/>
          </p:nvPr>
        </p:nvSpPr>
        <p:spPr/>
        <p:txBody>
          <a:bodyPr/>
          <a:lstStyle/>
          <a:p>
            <a:endParaRPr lang="ar-D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2300387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CD7C5AC-6E7C-4B02-A10F-4AF6BF07EA07}" type="datetimeFigureOut">
              <a:rPr lang="ar-DZ" smtClean="0"/>
              <a:t>20-06-1442</a:t>
            </a:fld>
            <a:endParaRPr lang="ar-DZ"/>
          </a:p>
        </p:txBody>
      </p:sp>
      <p:sp>
        <p:nvSpPr>
          <p:cNvPr id="5" name="Footer Placeholder 4"/>
          <p:cNvSpPr>
            <a:spLocks noGrp="1"/>
          </p:cNvSpPr>
          <p:nvPr>
            <p:ph type="ftr" sz="quarter" idx="11"/>
          </p:nvPr>
        </p:nvSpPr>
        <p:spPr/>
        <p:txBody>
          <a:bodyPr/>
          <a:lstStyle/>
          <a:p>
            <a:endParaRPr lang="ar-D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353759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CD7C5AC-6E7C-4B02-A10F-4AF6BF07EA07}" type="datetimeFigureOut">
              <a:rPr lang="ar-DZ" smtClean="0"/>
              <a:t>20-06-1442</a:t>
            </a:fld>
            <a:endParaRPr lang="ar-DZ"/>
          </a:p>
        </p:txBody>
      </p:sp>
      <p:sp>
        <p:nvSpPr>
          <p:cNvPr id="6" name="Footer Placeholder 5"/>
          <p:cNvSpPr>
            <a:spLocks noGrp="1"/>
          </p:cNvSpPr>
          <p:nvPr>
            <p:ph type="ftr" sz="quarter" idx="11"/>
          </p:nvPr>
        </p:nvSpPr>
        <p:spPr/>
        <p:txBody>
          <a:bodyPr/>
          <a:lstStyle/>
          <a:p>
            <a:endParaRPr lang="ar-D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1379209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CD7C5AC-6E7C-4B02-A10F-4AF6BF07EA07}" type="datetimeFigureOut">
              <a:rPr lang="ar-DZ" smtClean="0"/>
              <a:t>20-06-1442</a:t>
            </a:fld>
            <a:endParaRPr lang="ar-DZ"/>
          </a:p>
        </p:txBody>
      </p:sp>
      <p:sp>
        <p:nvSpPr>
          <p:cNvPr id="8" name="Footer Placeholder 7"/>
          <p:cNvSpPr>
            <a:spLocks noGrp="1"/>
          </p:cNvSpPr>
          <p:nvPr>
            <p:ph type="ftr" sz="quarter" idx="11"/>
          </p:nvPr>
        </p:nvSpPr>
        <p:spPr/>
        <p:txBody>
          <a:bodyPr/>
          <a:lstStyle/>
          <a:p>
            <a:endParaRPr lang="ar-D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23549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CD7C5AC-6E7C-4B02-A10F-4AF6BF07EA07}" type="datetimeFigureOut">
              <a:rPr lang="ar-DZ" smtClean="0"/>
              <a:t>20-06-1442</a:t>
            </a:fld>
            <a:endParaRPr lang="ar-DZ"/>
          </a:p>
        </p:txBody>
      </p:sp>
      <p:sp>
        <p:nvSpPr>
          <p:cNvPr id="4" name="Footer Placeholder 3"/>
          <p:cNvSpPr>
            <a:spLocks noGrp="1"/>
          </p:cNvSpPr>
          <p:nvPr>
            <p:ph type="ftr" sz="quarter" idx="11"/>
          </p:nvPr>
        </p:nvSpPr>
        <p:spPr/>
        <p:txBody>
          <a:bodyPr/>
          <a:lstStyle/>
          <a:p>
            <a:endParaRPr lang="ar-D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292852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D7C5AC-6E7C-4B02-A10F-4AF6BF07EA07}" type="datetimeFigureOut">
              <a:rPr lang="ar-DZ" smtClean="0"/>
              <a:t>20-06-1442</a:t>
            </a:fld>
            <a:endParaRPr lang="ar-DZ"/>
          </a:p>
        </p:txBody>
      </p:sp>
      <p:sp>
        <p:nvSpPr>
          <p:cNvPr id="3" name="Footer Placeholder 2"/>
          <p:cNvSpPr>
            <a:spLocks noGrp="1"/>
          </p:cNvSpPr>
          <p:nvPr>
            <p:ph type="ftr" sz="quarter" idx="11"/>
          </p:nvPr>
        </p:nvSpPr>
        <p:spPr/>
        <p:txBody>
          <a:bodyPr/>
          <a:lstStyle/>
          <a:p>
            <a:endParaRPr lang="ar-D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27246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CD7C5AC-6E7C-4B02-A10F-4AF6BF07EA07}" type="datetimeFigureOut">
              <a:rPr lang="ar-DZ" smtClean="0"/>
              <a:t>20-06-1442</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4115630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CD7C5AC-6E7C-4B02-A10F-4AF6BF07EA07}" type="datetimeFigureOut">
              <a:rPr lang="ar-DZ" smtClean="0"/>
              <a:t>20-06-1442</a:t>
            </a:fld>
            <a:endParaRPr lang="ar-DZ"/>
          </a:p>
        </p:txBody>
      </p:sp>
      <p:sp>
        <p:nvSpPr>
          <p:cNvPr id="6" name="Footer Placeholder 5"/>
          <p:cNvSpPr>
            <a:spLocks noGrp="1"/>
          </p:cNvSpPr>
          <p:nvPr>
            <p:ph type="ftr" sz="quarter" idx="11"/>
          </p:nvPr>
        </p:nvSpPr>
        <p:spPr/>
        <p:txBody>
          <a:bodyPr/>
          <a:lstStyle/>
          <a:p>
            <a:endParaRPr lang="ar-D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25C21F-2768-4483-BF7A-8FB920DF0F11}" type="slidenum">
              <a:rPr lang="ar-DZ" smtClean="0"/>
              <a:t>‹N°›</a:t>
            </a:fld>
            <a:endParaRPr lang="ar-DZ"/>
          </a:p>
        </p:txBody>
      </p:sp>
    </p:spTree>
    <p:extLst>
      <p:ext uri="{BB962C8B-B14F-4D97-AF65-F5344CB8AC3E}">
        <p14:creationId xmlns:p14="http://schemas.microsoft.com/office/powerpoint/2010/main" val="210992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D7C5AC-6E7C-4B02-A10F-4AF6BF07EA07}" type="datetimeFigureOut">
              <a:rPr lang="ar-DZ" smtClean="0"/>
              <a:t>20-06-1442</a:t>
            </a:fld>
            <a:endParaRPr lang="ar-D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D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425C21F-2768-4483-BF7A-8FB920DF0F11}" type="slidenum">
              <a:rPr lang="ar-DZ" smtClean="0"/>
              <a:t>‹N°›</a:t>
            </a:fld>
            <a:endParaRPr lang="ar-DZ"/>
          </a:p>
        </p:txBody>
      </p:sp>
    </p:spTree>
    <p:extLst>
      <p:ext uri="{BB962C8B-B14F-4D97-AF65-F5344CB8AC3E}">
        <p14:creationId xmlns:p14="http://schemas.microsoft.com/office/powerpoint/2010/main" val="216273328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457A44ED-D014-473F-B63D-337E9FD7F932}"/>
              </a:ext>
            </a:extLst>
          </p:cNvPr>
          <p:cNvSpPr>
            <a:spLocks noGrp="1"/>
          </p:cNvSpPr>
          <p:nvPr>
            <p:ph type="subTitle" idx="1"/>
          </p:nvPr>
        </p:nvSpPr>
        <p:spPr/>
        <p:txBody>
          <a:bodyPr/>
          <a:lstStyle/>
          <a:p>
            <a:endParaRPr lang="ar-DZ" dirty="0"/>
          </a:p>
        </p:txBody>
      </p:sp>
      <p:pic>
        <p:nvPicPr>
          <p:cNvPr id="4" name="Picture 12">
            <a:extLst>
              <a:ext uri="{FF2B5EF4-FFF2-40B4-BE49-F238E27FC236}">
                <a16:creationId xmlns:a16="http://schemas.microsoft.com/office/drawing/2014/main" id="{B8D5BE60-BD88-4220-BCD3-F97B8604525D}"/>
              </a:ext>
            </a:extLst>
          </p:cNvPr>
          <p:cNvPicPr preferRelativeResize="0">
            <a:picLocks noChangeArrowheads="1"/>
          </p:cNvPicPr>
          <p:nvPr/>
        </p:nvPicPr>
        <p:blipFill>
          <a:blip r:embed="rId2" cstate="print"/>
          <a:srcRect/>
          <a:stretch>
            <a:fillRect/>
          </a:stretch>
        </p:blipFill>
        <p:spPr bwMode="auto">
          <a:xfrm>
            <a:off x="1235765" y="50793"/>
            <a:ext cx="8686800" cy="1071570"/>
          </a:xfrm>
          <a:prstGeom prst="rect">
            <a:avLst/>
          </a:prstGeom>
          <a:ln>
            <a:noFill/>
          </a:ln>
          <a:effectLst>
            <a:softEdge rad="112500"/>
          </a:effectLst>
        </p:spPr>
      </p:pic>
      <p:sp>
        <p:nvSpPr>
          <p:cNvPr id="5" name="Rectangle 17">
            <a:extLst>
              <a:ext uri="{FF2B5EF4-FFF2-40B4-BE49-F238E27FC236}">
                <a16:creationId xmlns:a16="http://schemas.microsoft.com/office/drawing/2014/main" id="{462DAB5E-95CE-4FA6-9886-79D28A12DE89}"/>
              </a:ext>
            </a:extLst>
          </p:cNvPr>
          <p:cNvSpPr>
            <a:spLocks noChangeArrowheads="1"/>
          </p:cNvSpPr>
          <p:nvPr/>
        </p:nvSpPr>
        <p:spPr bwMode="auto">
          <a:xfrm>
            <a:off x="2364477" y="1131543"/>
            <a:ext cx="6429375" cy="1754326"/>
          </a:xfrm>
          <a:prstGeom prst="rect">
            <a:avLst/>
          </a:prstGeom>
          <a:noFill/>
          <a:ln w="9525">
            <a:noFill/>
            <a:miter lim="800000"/>
            <a:headEnd/>
            <a:tailEnd/>
          </a:ln>
        </p:spPr>
        <p:txBody>
          <a:bodyPr anchor="ctr">
            <a:spAutoFit/>
          </a:bodyPr>
          <a:lstStyle/>
          <a:p>
            <a:pPr algn="ctr" defTabSz="457200" eaLnBrk="0" fontAlgn="base" hangingPunct="0">
              <a:spcBef>
                <a:spcPct val="0"/>
              </a:spcBef>
              <a:spcAft>
                <a:spcPct val="0"/>
              </a:spcAft>
            </a:pPr>
            <a:r>
              <a:rPr lang="ar-DZ" sz="1200" i="1" dirty="0">
                <a:solidFill>
                  <a:srgbClr val="000000"/>
                </a:solidFill>
                <a:latin typeface="Arial" pitchFamily="34" charset="0"/>
                <a:ea typeface="Times New Roman" pitchFamily="18" charset="0"/>
                <a:cs typeface="Arabic Transparent" pitchFamily="2" charset="0"/>
              </a:rPr>
              <a:t>الجمهــورية الجزائــرية الديمقــراطية الشعبيـــة</a:t>
            </a:r>
            <a:endParaRPr lang="en-US" sz="1100" dirty="0">
              <a:solidFill>
                <a:srgbClr val="000000"/>
              </a:solidFill>
              <a:latin typeface="Arial" pitchFamily="34" charset="0"/>
              <a:ea typeface="Times New Roman" pitchFamily="18" charset="0"/>
              <a:cs typeface="Arabic Transparent" pitchFamily="2" charset="0"/>
            </a:endParaRPr>
          </a:p>
          <a:p>
            <a:pPr algn="ctr" defTabSz="457200" eaLnBrk="0" fontAlgn="base" hangingPunct="0">
              <a:spcBef>
                <a:spcPct val="0"/>
              </a:spcBef>
              <a:spcAft>
                <a:spcPct val="0"/>
              </a:spcAft>
            </a:pPr>
            <a:r>
              <a:rPr lang="fr-FR" sz="1200" b="1" i="1" dirty="0">
                <a:solidFill>
                  <a:srgbClr val="000000"/>
                </a:solidFill>
                <a:latin typeface="Arial" pitchFamily="34" charset="0"/>
                <a:ea typeface="Times New Roman" pitchFamily="18" charset="0"/>
                <a:cs typeface="Arabic Transparent" pitchFamily="2" charset="0"/>
              </a:rPr>
              <a:t>République Algérienne Démocratique et Populaire</a:t>
            </a:r>
            <a:endParaRPr lang="en-US" sz="1100" dirty="0">
              <a:solidFill>
                <a:srgbClr val="000000"/>
              </a:solidFill>
              <a:latin typeface="Arial" pitchFamily="34" charset="0"/>
              <a:ea typeface="Times New Roman" pitchFamily="18" charset="0"/>
              <a:cs typeface="Arabic Transparent" pitchFamily="2" charset="0"/>
            </a:endParaRPr>
          </a:p>
          <a:p>
            <a:pPr algn="ctr" defTabSz="457200" eaLnBrk="0" fontAlgn="base" hangingPunct="0">
              <a:spcBef>
                <a:spcPct val="0"/>
              </a:spcBef>
              <a:spcAft>
                <a:spcPct val="0"/>
              </a:spcAft>
            </a:pPr>
            <a:r>
              <a:rPr lang="ar-DZ" sz="1200" b="1" dirty="0">
                <a:solidFill>
                  <a:srgbClr val="000000"/>
                </a:solidFill>
                <a:latin typeface="Arial" pitchFamily="34" charset="0"/>
                <a:ea typeface="Times New Roman" pitchFamily="18" charset="0"/>
                <a:cs typeface="Arabic Transparent" pitchFamily="2" charset="0"/>
              </a:rPr>
              <a:t>و</a:t>
            </a:r>
            <a:r>
              <a:rPr lang="ar-DZ" sz="1200" dirty="0">
                <a:solidFill>
                  <a:srgbClr val="000000"/>
                </a:solidFill>
                <a:latin typeface="Arial" pitchFamily="34" charset="0"/>
                <a:ea typeface="Times New Roman" pitchFamily="18" charset="0"/>
                <a:cs typeface="Arabic Transparent" pitchFamily="2" charset="0"/>
              </a:rPr>
              <a:t>زارة التعليــم العــالي </a:t>
            </a:r>
            <a:r>
              <a:rPr lang="ar-DZ" sz="1200" dirty="0" err="1">
                <a:solidFill>
                  <a:srgbClr val="000000"/>
                </a:solidFill>
                <a:latin typeface="Arial" pitchFamily="34" charset="0"/>
                <a:ea typeface="Times New Roman" pitchFamily="18" charset="0"/>
                <a:cs typeface="Arabic Transparent" pitchFamily="2" charset="0"/>
              </a:rPr>
              <a:t>و</a:t>
            </a:r>
            <a:r>
              <a:rPr lang="ar-DZ" sz="1200" dirty="0">
                <a:solidFill>
                  <a:srgbClr val="000000"/>
                </a:solidFill>
                <a:latin typeface="Arial" pitchFamily="34" charset="0"/>
                <a:ea typeface="Times New Roman" pitchFamily="18" charset="0"/>
                <a:cs typeface="Arabic Transparent" pitchFamily="2" charset="0"/>
              </a:rPr>
              <a:t> البحــث العلمـي</a:t>
            </a:r>
            <a:endParaRPr lang="en-US" sz="1100" dirty="0">
              <a:solidFill>
                <a:srgbClr val="000000"/>
              </a:solidFill>
              <a:latin typeface="Arial" pitchFamily="34" charset="0"/>
              <a:cs typeface="Arial" pitchFamily="34" charset="0"/>
            </a:endParaRPr>
          </a:p>
          <a:p>
            <a:pPr algn="ctr" defTabSz="457200" eaLnBrk="0" fontAlgn="base" hangingPunct="0">
              <a:spcBef>
                <a:spcPct val="0"/>
              </a:spcBef>
              <a:spcAft>
                <a:spcPct val="0"/>
              </a:spcAft>
            </a:pPr>
            <a:r>
              <a:rPr lang="fr-FR" sz="1200" b="1" i="1" dirty="0">
                <a:solidFill>
                  <a:srgbClr val="000000"/>
                </a:solidFill>
                <a:latin typeface="Arial" pitchFamily="34" charset="0"/>
                <a:cs typeface="Times New Roman" pitchFamily="18" charset="0"/>
              </a:rPr>
              <a:t>Ministère de l’Enseignement Supérieur et de la Recherche Scientifique  </a:t>
            </a:r>
            <a:endParaRPr lang="en-US" sz="1100" dirty="0">
              <a:solidFill>
                <a:srgbClr val="000000"/>
              </a:solidFill>
              <a:latin typeface="Arial" pitchFamily="34" charset="0"/>
              <a:cs typeface="Arial" pitchFamily="34" charset="0"/>
            </a:endParaRPr>
          </a:p>
          <a:p>
            <a:pPr algn="ctr" defTabSz="457200" eaLnBrk="0" fontAlgn="base" hangingPunct="0">
              <a:spcBef>
                <a:spcPct val="0"/>
              </a:spcBef>
              <a:spcAft>
                <a:spcPct val="0"/>
              </a:spcAft>
            </a:pPr>
            <a:r>
              <a:rPr lang="ar-DZ" sz="1200" i="1" dirty="0">
                <a:solidFill>
                  <a:srgbClr val="000000"/>
                </a:solidFill>
                <a:latin typeface="Arial" pitchFamily="34" charset="0"/>
                <a:cs typeface="Arabic Transparent" pitchFamily="2" charset="0"/>
              </a:rPr>
              <a:t>جــامعة محــمد </a:t>
            </a:r>
            <a:r>
              <a:rPr lang="ar-DZ" sz="1200" i="1" dirty="0" err="1">
                <a:solidFill>
                  <a:srgbClr val="000000"/>
                </a:solidFill>
                <a:latin typeface="Arial" pitchFamily="34" charset="0"/>
                <a:cs typeface="Arabic Transparent" pitchFamily="2" charset="0"/>
              </a:rPr>
              <a:t>خيضــر</a:t>
            </a:r>
            <a:r>
              <a:rPr lang="ar-DZ" sz="1200" i="1" dirty="0">
                <a:solidFill>
                  <a:srgbClr val="000000"/>
                </a:solidFill>
                <a:latin typeface="Arial" pitchFamily="34" charset="0"/>
                <a:cs typeface="Arabic Transparent" pitchFamily="2" charset="0"/>
              </a:rPr>
              <a:t> – بسكرة –</a:t>
            </a:r>
            <a:endParaRPr lang="en-US" sz="1100" dirty="0">
              <a:solidFill>
                <a:srgbClr val="00B050"/>
              </a:solidFill>
              <a:latin typeface="Arial" pitchFamily="34" charset="0"/>
              <a:cs typeface="Arial" pitchFamily="34" charset="0"/>
            </a:endParaRPr>
          </a:p>
          <a:p>
            <a:pPr algn="ctr" defTabSz="457200" eaLnBrk="0" fontAlgn="base" hangingPunct="0">
              <a:spcBef>
                <a:spcPct val="0"/>
              </a:spcBef>
              <a:spcAft>
                <a:spcPct val="0"/>
              </a:spcAft>
            </a:pPr>
            <a:r>
              <a:rPr lang="ar-DZ" sz="1200" b="1" i="1" dirty="0">
                <a:solidFill>
                  <a:srgbClr val="00B050"/>
                </a:solidFill>
                <a:latin typeface="Arial" pitchFamily="34" charset="0"/>
                <a:cs typeface="Arabic Transparent" pitchFamily="2" charset="0"/>
              </a:rPr>
              <a:t>كــلية العلــوم الاقتصــادية </a:t>
            </a:r>
            <a:r>
              <a:rPr lang="ar-DZ" sz="1200" b="1" i="1" dirty="0" err="1">
                <a:solidFill>
                  <a:srgbClr val="00B050"/>
                </a:solidFill>
                <a:latin typeface="Arial" pitchFamily="34" charset="0"/>
                <a:cs typeface="Arabic Transparent" pitchFamily="2" charset="0"/>
              </a:rPr>
              <a:t>و</a:t>
            </a:r>
            <a:r>
              <a:rPr lang="ar-DZ" sz="1200" b="1" i="1" dirty="0">
                <a:solidFill>
                  <a:srgbClr val="00B050"/>
                </a:solidFill>
                <a:latin typeface="Arial" pitchFamily="34" charset="0"/>
                <a:cs typeface="Arabic Transparent" pitchFamily="2" charset="0"/>
              </a:rPr>
              <a:t> التجــارية </a:t>
            </a:r>
            <a:r>
              <a:rPr lang="ar-DZ" sz="1200" b="1" i="1" dirty="0" err="1">
                <a:solidFill>
                  <a:srgbClr val="00B050"/>
                </a:solidFill>
                <a:latin typeface="Arial" pitchFamily="34" charset="0"/>
                <a:cs typeface="Arabic Transparent" pitchFamily="2" charset="0"/>
              </a:rPr>
              <a:t>و</a:t>
            </a:r>
            <a:r>
              <a:rPr lang="ar-DZ" sz="1200" b="1" i="1" dirty="0">
                <a:solidFill>
                  <a:srgbClr val="00B050"/>
                </a:solidFill>
                <a:latin typeface="Arial" pitchFamily="34" charset="0"/>
                <a:cs typeface="Arabic Transparent" pitchFamily="2" charset="0"/>
              </a:rPr>
              <a:t> علــوم التسييــر</a:t>
            </a:r>
            <a:endParaRPr lang="en-US" sz="1100" dirty="0">
              <a:solidFill>
                <a:srgbClr val="00B050"/>
              </a:solidFill>
              <a:latin typeface="Arial" pitchFamily="34" charset="0"/>
              <a:cs typeface="Arial" pitchFamily="34" charset="0"/>
            </a:endParaRPr>
          </a:p>
          <a:p>
            <a:pPr algn="ctr" defTabSz="457200" eaLnBrk="0" fontAlgn="base" hangingPunct="0">
              <a:spcBef>
                <a:spcPct val="0"/>
              </a:spcBef>
              <a:spcAft>
                <a:spcPct val="0"/>
              </a:spcAft>
            </a:pPr>
            <a:r>
              <a:rPr lang="ar-DZ" sz="1200" b="1" i="1" dirty="0">
                <a:solidFill>
                  <a:srgbClr val="00B050"/>
                </a:solidFill>
                <a:latin typeface="Arial" pitchFamily="34" charset="0"/>
                <a:cs typeface="Arabic Transparent" pitchFamily="2" charset="0"/>
              </a:rPr>
              <a:t>قســـم علـــوم التسييــر</a:t>
            </a:r>
            <a:r>
              <a:rPr lang="ar-DZ" sz="1200" b="1" i="1" dirty="0">
                <a:solidFill>
                  <a:srgbClr val="000000"/>
                </a:solidFill>
                <a:latin typeface="Arial" pitchFamily="34" charset="0"/>
                <a:cs typeface="Arabic Transparent" pitchFamily="2" charset="0"/>
              </a:rPr>
              <a:t> </a:t>
            </a:r>
            <a:endParaRPr lang="en-US" sz="1100" dirty="0">
              <a:solidFill>
                <a:srgbClr val="000000"/>
              </a:solidFill>
              <a:latin typeface="Arial" pitchFamily="34" charset="0"/>
              <a:cs typeface="Arial" pitchFamily="34" charset="0"/>
            </a:endParaRPr>
          </a:p>
          <a:p>
            <a:pPr algn="ctr" defTabSz="457200" eaLnBrk="0" fontAlgn="base" hangingPunct="0">
              <a:spcBef>
                <a:spcPct val="0"/>
              </a:spcBef>
              <a:spcAft>
                <a:spcPct val="0"/>
              </a:spcAft>
            </a:pPr>
            <a:endParaRPr lang="en-US" sz="2400" dirty="0">
              <a:solidFill>
                <a:srgbClr val="000000"/>
              </a:solidFill>
              <a:latin typeface="Arial" pitchFamily="34" charset="0"/>
              <a:cs typeface="Arial" pitchFamily="34" charset="0"/>
            </a:endParaRPr>
          </a:p>
        </p:txBody>
      </p:sp>
      <p:pic>
        <p:nvPicPr>
          <p:cNvPr id="6" name="Picture 2" descr="C:\Users\VAIO\Desktop\sirh\وظيفة-خالية-موارد-بشرية.png">
            <a:extLst>
              <a:ext uri="{FF2B5EF4-FFF2-40B4-BE49-F238E27FC236}">
                <a16:creationId xmlns:a16="http://schemas.microsoft.com/office/drawing/2014/main" id="{E673CFD2-8F3C-45CE-BAC2-9F56EFD66C6D}"/>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Effect>
                      <a14:colorTemperature colorTemp="8800"/>
                    </a14:imgEffect>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04715" y="2737180"/>
            <a:ext cx="11536711" cy="4120820"/>
          </a:xfrm>
          <a:prstGeom prst="rect">
            <a:avLst/>
          </a:prstGeom>
          <a:noFill/>
          <a:ln>
            <a:solidFill>
              <a:sysClr val="windowText" lastClr="000000"/>
            </a:solidFill>
          </a:ln>
          <a:extLst>
            <a:ext uri="{909E8E84-426E-40DD-AFC4-6F175D3DCCD1}">
              <a14:hiddenFill xmlns:a14="http://schemas.microsoft.com/office/drawing/2010/main">
                <a:solidFill>
                  <a:srgbClr val="FFFFFF"/>
                </a:solidFill>
              </a14:hiddenFill>
            </a:ext>
          </a:extLst>
        </p:spPr>
      </p:pic>
      <p:sp>
        <p:nvSpPr>
          <p:cNvPr id="7" name="ZoneTexte 15">
            <a:extLst>
              <a:ext uri="{FF2B5EF4-FFF2-40B4-BE49-F238E27FC236}">
                <a16:creationId xmlns:a16="http://schemas.microsoft.com/office/drawing/2014/main" id="{7B3CCE59-3BA3-4F56-87EF-F271FAF724A2}"/>
              </a:ext>
            </a:extLst>
          </p:cNvPr>
          <p:cNvSpPr txBox="1">
            <a:spLocks noChangeArrowheads="1"/>
          </p:cNvSpPr>
          <p:nvPr/>
        </p:nvSpPr>
        <p:spPr bwMode="auto">
          <a:xfrm>
            <a:off x="8548584" y="5830270"/>
            <a:ext cx="2747962" cy="584775"/>
          </a:xfrm>
          <a:prstGeom prst="rect">
            <a:avLst/>
          </a:prstGeom>
          <a:noFill/>
          <a:ln w="9525">
            <a:noFill/>
            <a:miter lim="800000"/>
            <a:headEnd/>
            <a:tailEnd/>
          </a:ln>
        </p:spPr>
        <p:txBody>
          <a:bodyPr wrap="square">
            <a:spAutoFit/>
          </a:bodyPr>
          <a:lstStyle/>
          <a:p>
            <a:pPr algn="ctr" defTabSz="457200" eaLnBrk="0" fontAlgn="base" hangingPunct="0">
              <a:spcBef>
                <a:spcPct val="0"/>
              </a:spcBef>
              <a:spcAft>
                <a:spcPct val="0"/>
              </a:spcAft>
            </a:pPr>
            <a:r>
              <a:rPr lang="ar-DZ" sz="3200" b="1" dirty="0">
                <a:solidFill>
                  <a:srgbClr val="C00000"/>
                </a:solidFill>
                <a:effectLst>
                  <a:outerShdw blurRad="38100" dist="38100" dir="2700000" algn="tl">
                    <a:srgbClr val="000000">
                      <a:alpha val="43137"/>
                    </a:srgbClr>
                  </a:outerShdw>
                </a:effectLst>
                <a:latin typeface="Arial" pitchFamily="34" charset="0"/>
                <a:cs typeface="Simplified Arabic" pitchFamily="18" charset="-78"/>
              </a:rPr>
              <a:t>اعداد الدكتورة </a:t>
            </a:r>
            <a:r>
              <a:rPr lang="ar-DZ" sz="3200" b="1" dirty="0">
                <a:solidFill>
                  <a:srgbClr val="000000"/>
                </a:solidFill>
                <a:effectLst>
                  <a:outerShdw blurRad="38100" dist="38100" dir="2700000" algn="tl">
                    <a:srgbClr val="000000">
                      <a:alpha val="43137"/>
                    </a:srgbClr>
                  </a:outerShdw>
                </a:effectLst>
                <a:latin typeface="Arial" pitchFamily="34" charset="0"/>
                <a:cs typeface="Simplified Arabic" pitchFamily="18" charset="-78"/>
              </a:rPr>
              <a:t>:</a:t>
            </a:r>
            <a:endParaRPr lang="fr-FR" sz="3200" b="1" dirty="0">
              <a:solidFill>
                <a:srgbClr val="000000"/>
              </a:solidFill>
              <a:effectLst>
                <a:outerShdw blurRad="38100" dist="38100" dir="2700000" algn="tl">
                  <a:srgbClr val="000000">
                    <a:alpha val="43137"/>
                  </a:srgbClr>
                </a:outerShdw>
              </a:effectLst>
              <a:latin typeface="Arial" pitchFamily="34" charset="0"/>
              <a:cs typeface="Simplified Arabic" pitchFamily="18" charset="-78"/>
            </a:endParaRPr>
          </a:p>
        </p:txBody>
      </p:sp>
      <p:sp>
        <p:nvSpPr>
          <p:cNvPr id="8" name="ZoneTexte 17">
            <a:extLst>
              <a:ext uri="{FF2B5EF4-FFF2-40B4-BE49-F238E27FC236}">
                <a16:creationId xmlns:a16="http://schemas.microsoft.com/office/drawing/2014/main" id="{7778D8A2-FA54-48EC-A15D-706FBA1ABEE7}"/>
              </a:ext>
            </a:extLst>
          </p:cNvPr>
          <p:cNvSpPr txBox="1">
            <a:spLocks noChangeArrowheads="1"/>
          </p:cNvSpPr>
          <p:nvPr/>
        </p:nvSpPr>
        <p:spPr bwMode="auto">
          <a:xfrm>
            <a:off x="1119061" y="5673179"/>
            <a:ext cx="3155231" cy="769441"/>
          </a:xfrm>
          <a:prstGeom prst="rect">
            <a:avLst/>
          </a:prstGeom>
          <a:noFill/>
          <a:ln w="9525">
            <a:noFill/>
            <a:miter lim="800000"/>
            <a:headEnd/>
            <a:tailEnd/>
          </a:ln>
        </p:spPr>
        <p:txBody>
          <a:bodyPr wrap="square">
            <a:spAutoFit/>
          </a:bodyPr>
          <a:lstStyle/>
          <a:p>
            <a:pPr algn="ctr" defTabSz="457200" eaLnBrk="0" fontAlgn="base" hangingPunct="0">
              <a:spcBef>
                <a:spcPct val="0"/>
              </a:spcBef>
              <a:spcAft>
                <a:spcPct val="0"/>
              </a:spcAft>
            </a:pPr>
            <a:r>
              <a:rPr lang="ar-DZ" sz="4400" b="1" dirty="0">
                <a:solidFill>
                  <a:srgbClr val="000000"/>
                </a:solidFill>
                <a:effectLst>
                  <a:outerShdw blurRad="38100" dist="38100" dir="2700000" algn="tl">
                    <a:srgbClr val="000000">
                      <a:alpha val="43137"/>
                    </a:srgbClr>
                  </a:outerShdw>
                </a:effectLst>
                <a:latin typeface="Arial" pitchFamily="34" charset="0"/>
                <a:cs typeface="Simplified Arabic" pitchFamily="18" charset="-78"/>
              </a:rPr>
              <a:t> </a:t>
            </a:r>
            <a:r>
              <a:rPr lang="ar-DZ" sz="4000" b="1" dirty="0" err="1">
                <a:solidFill>
                  <a:srgbClr val="C00000"/>
                </a:solidFill>
                <a:effectLst>
                  <a:outerShdw blurRad="38100" dist="38100" dir="2700000" algn="tl">
                    <a:srgbClr val="000000">
                      <a:alpha val="43137"/>
                    </a:srgbClr>
                  </a:outerShdw>
                </a:effectLst>
                <a:latin typeface="Arial" pitchFamily="34" charset="0"/>
                <a:cs typeface="Simplified Arabic" pitchFamily="18" charset="-78"/>
              </a:rPr>
              <a:t>جبيرات</a:t>
            </a:r>
            <a:r>
              <a:rPr lang="ar-DZ" sz="4000" b="1" dirty="0">
                <a:solidFill>
                  <a:srgbClr val="C00000"/>
                </a:solidFill>
                <a:effectLst>
                  <a:outerShdw blurRad="38100" dist="38100" dir="2700000" algn="tl">
                    <a:srgbClr val="000000">
                      <a:alpha val="43137"/>
                    </a:srgbClr>
                  </a:outerShdw>
                </a:effectLst>
                <a:latin typeface="Arial" pitchFamily="34" charset="0"/>
                <a:cs typeface="Simplified Arabic" pitchFamily="18" charset="-78"/>
              </a:rPr>
              <a:t> سناء</a:t>
            </a:r>
            <a:endParaRPr lang="fr-FR" sz="4000" b="1" dirty="0">
              <a:solidFill>
                <a:srgbClr val="C00000"/>
              </a:solidFill>
              <a:effectLst>
                <a:outerShdw blurRad="38100" dist="38100" dir="2700000" algn="tl">
                  <a:srgbClr val="000000">
                    <a:alpha val="43137"/>
                  </a:srgbClr>
                </a:outerShdw>
              </a:effectLst>
              <a:latin typeface="Arial" pitchFamily="34" charset="0"/>
              <a:cs typeface="Simplified Arabic" pitchFamily="18" charset="-78"/>
            </a:endParaRPr>
          </a:p>
        </p:txBody>
      </p:sp>
    </p:spTree>
    <p:extLst>
      <p:ext uri="{BB962C8B-B14F-4D97-AF65-F5344CB8AC3E}">
        <p14:creationId xmlns:p14="http://schemas.microsoft.com/office/powerpoint/2010/main" val="14547997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edge">
                                      <p:cBhvr>
                                        <p:cTn id="11" dur="500"/>
                                        <p:tgtEl>
                                          <p:spTgt spid="5"/>
                                        </p:tgtEl>
                                      </p:cBhvr>
                                    </p:animEffect>
                                  </p:childTnLst>
                                </p:cTn>
                              </p:par>
                            </p:childTnLst>
                          </p:cTn>
                        </p:par>
                        <p:par>
                          <p:cTn id="12" fill="hold">
                            <p:stCondLst>
                              <p:cond delay="1000"/>
                            </p:stCondLst>
                            <p:childTnLst>
                              <p:par>
                                <p:cTn id="13" presetID="17" presetClass="entr" presetSubtype="1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strVal val="#ppt_h"/>
                                          </p:val>
                                        </p:tav>
                                        <p:tav tm="100000">
                                          <p:val>
                                            <p:strVal val="#ppt_h"/>
                                          </p:val>
                                        </p:tav>
                                      </p:tavLst>
                                    </p:anim>
                                  </p:childTnLst>
                                </p:cTn>
                              </p:par>
                            </p:childTnLst>
                          </p:cTn>
                        </p:par>
                        <p:par>
                          <p:cTn id="17" fill="hold">
                            <p:stCondLst>
                              <p:cond delay="1500"/>
                            </p:stCondLst>
                            <p:childTnLst>
                              <p:par>
                                <p:cTn id="18" presetID="34"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 from="(-#ppt_w/2)" to="(#ppt_x)" calcmode="lin" valueType="num">
                                      <p:cBhvr>
                                        <p:cTn id="20" dur="600" fill="hold">
                                          <p:stCondLst>
                                            <p:cond delay="0"/>
                                          </p:stCondLst>
                                        </p:cTn>
                                        <p:tgtEl>
                                          <p:spTgt spid="8"/>
                                        </p:tgtEl>
                                        <p:attrNameLst>
                                          <p:attrName>ppt_x</p:attrName>
                                        </p:attrNameLst>
                                      </p:cBhvr>
                                    </p:anim>
                                    <p:anim from="0" to="-1.0" calcmode="lin" valueType="num">
                                      <p:cBhvr>
                                        <p:cTn id="21" dur="200" decel="50000" autoRev="1" fill="hold">
                                          <p:stCondLst>
                                            <p:cond delay="600"/>
                                          </p:stCondLst>
                                        </p:cTn>
                                        <p:tgtEl>
                                          <p:spTgt spid="8"/>
                                        </p:tgtEl>
                                        <p:attrNameLst>
                                          <p:attrName>xshear</p:attrName>
                                        </p:attrNameLst>
                                      </p:cBhvr>
                                    </p:anim>
                                    <p:animScale>
                                      <p:cBhvr>
                                        <p:cTn id="22" dur="200" decel="100000" autoRev="1" fill="hold">
                                          <p:stCondLst>
                                            <p:cond delay="600"/>
                                          </p:stCondLst>
                                        </p:cTn>
                                        <p:tgtEl>
                                          <p:spTgt spid="8"/>
                                        </p:tgtEl>
                                      </p:cBhvr>
                                      <p:from x="100000" y="100000"/>
                                      <p:to x="80000" y="100000"/>
                                    </p:animScale>
                                    <p:anim by="(#ppt_h/3+#ppt_w*0.1)" calcmode="lin" valueType="num">
                                      <p:cBhvr additive="sum">
                                        <p:cTn id="23" dur="200" decel="100000" autoRev="1" fill="hold">
                                          <p:stCondLst>
                                            <p:cond delay="600"/>
                                          </p:stCondLst>
                                        </p:cTn>
                                        <p:tgtEl>
                                          <p:spTgt spid="8"/>
                                        </p:tgtEl>
                                        <p:attrNameLst>
                                          <p:attrName>ppt_x</p:attrName>
                                        </p:attrNameLst>
                                      </p:cBhvr>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fltVal val="0"/>
                                          </p:val>
                                        </p:tav>
                                        <p:tav tm="100000">
                                          <p:val>
                                            <p:strVal val="#ppt_w"/>
                                          </p:val>
                                        </p:tav>
                                      </p:tavLst>
                                    </p:anim>
                                    <p:anim calcmode="lin" valueType="num">
                                      <p:cBhvr>
                                        <p:cTn id="29" dur="1000" fill="hold"/>
                                        <p:tgtEl>
                                          <p:spTgt spid="6"/>
                                        </p:tgtEl>
                                        <p:attrNameLst>
                                          <p:attrName>ppt_h</p:attrName>
                                        </p:attrNameLst>
                                      </p:cBhvr>
                                      <p:tavLst>
                                        <p:tav tm="0">
                                          <p:val>
                                            <p:fltVal val="0"/>
                                          </p:val>
                                        </p:tav>
                                        <p:tav tm="100000">
                                          <p:val>
                                            <p:strVal val="#ppt_h"/>
                                          </p:val>
                                        </p:tav>
                                      </p:tavLst>
                                    </p:anim>
                                    <p:anim calcmode="lin" valueType="num">
                                      <p:cBhvr>
                                        <p:cTn id="30" dur="1000" fill="hold"/>
                                        <p:tgtEl>
                                          <p:spTgt spid="6"/>
                                        </p:tgtEl>
                                        <p:attrNameLst>
                                          <p:attrName>style.rotation</p:attrName>
                                        </p:attrNameLst>
                                      </p:cBhvr>
                                      <p:tavLst>
                                        <p:tav tm="0">
                                          <p:val>
                                            <p:fltVal val="90"/>
                                          </p:val>
                                        </p:tav>
                                        <p:tav tm="100000">
                                          <p:val>
                                            <p:fltVal val="0"/>
                                          </p:val>
                                        </p:tav>
                                      </p:tavLst>
                                    </p:anim>
                                    <p:animEffect transition="in" filter="fade">
                                      <p:cBhvr>
                                        <p:cTn id="3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a:extLst>
              <a:ext uri="{FF2B5EF4-FFF2-40B4-BE49-F238E27FC236}">
                <a16:creationId xmlns:a16="http://schemas.microsoft.com/office/drawing/2014/main" id="{0669DDB8-020D-4C6D-85E4-85EA0E913BD0}"/>
              </a:ext>
            </a:extLst>
          </p:cNvPr>
          <p:cNvSpPr>
            <a:spLocks noGrp="1"/>
          </p:cNvSpPr>
          <p:nvPr>
            <p:ph idx="1"/>
          </p:nvPr>
        </p:nvSpPr>
        <p:spPr>
          <a:xfrm>
            <a:off x="363984" y="1118586"/>
            <a:ext cx="11585360" cy="5186421"/>
          </a:xfrm>
        </p:spPr>
        <p:style>
          <a:lnRef idx="2">
            <a:schemeClr val="accent1"/>
          </a:lnRef>
          <a:fillRef idx="1">
            <a:schemeClr val="lt1"/>
          </a:fillRef>
          <a:effectRef idx="0">
            <a:schemeClr val="accent1"/>
          </a:effectRef>
          <a:fontRef idx="minor">
            <a:schemeClr val="dk1"/>
          </a:fontRef>
        </p:style>
        <p:txBody>
          <a:bodyPr>
            <a:normAutofit/>
          </a:bodyPr>
          <a:lstStyle/>
          <a:p>
            <a:pPr lvl="0" algn="just">
              <a:buClr>
                <a:srgbClr val="92278F"/>
              </a:buClr>
            </a:pPr>
            <a:r>
              <a:rPr lang="ar-DZ" sz="2400" b="1" dirty="0">
                <a:solidFill>
                  <a:prstClr val="black"/>
                </a:solidFill>
                <a:latin typeface="Traditional Arabic" panose="02020603050405020304" pitchFamily="18" charset="-78"/>
                <a:cs typeface="Traditional Arabic" panose="02020603050405020304" pitchFamily="18" charset="-78"/>
              </a:rPr>
              <a:t>يتضـح مـن الهـرم التنظيمـي أن </a:t>
            </a:r>
            <a:r>
              <a:rPr lang="ar-DZ" sz="2400" b="1" u="sng" dirty="0">
                <a:solidFill>
                  <a:srgbClr val="FF00FF"/>
                </a:solidFill>
                <a:latin typeface="Traditional Arabic" panose="02020603050405020304" pitchFamily="18" charset="-78"/>
                <a:cs typeface="Traditional Arabic" panose="02020603050405020304" pitchFamily="18" charset="-78"/>
              </a:rPr>
              <a:t>مسـتخدمي نظـم معلومـات المـوارد البشرية </a:t>
            </a:r>
          </a:p>
          <a:p>
            <a:pPr marL="0" lvl="0" indent="0" algn="just">
              <a:buClr>
                <a:srgbClr val="92278F"/>
              </a:buClr>
              <a:buNone/>
            </a:pPr>
            <a:r>
              <a:rPr lang="ar-DZ" sz="2400" b="1" dirty="0">
                <a:solidFill>
                  <a:prstClr val="black"/>
                </a:solidFill>
                <a:latin typeface="Traditional Arabic" panose="02020603050405020304" pitchFamily="18" charset="-78"/>
                <a:cs typeface="Traditional Arabic" panose="02020603050405020304" pitchFamily="18" charset="-78"/>
              </a:rPr>
              <a:t>موجـودون في كـل المسـتويات التنظيمية، فهو ينطلق من المختصـين والمحترفـين</a:t>
            </a:r>
          </a:p>
          <a:p>
            <a:pPr marL="0" lvl="0" indent="0" algn="just">
              <a:buClr>
                <a:srgbClr val="92278F"/>
              </a:buClr>
              <a:buNone/>
            </a:pPr>
            <a:r>
              <a:rPr lang="ar-DZ" sz="2400" b="1" dirty="0">
                <a:solidFill>
                  <a:srgbClr val="FF0000"/>
                </a:solidFill>
                <a:latin typeface="Traditional Arabic" panose="02020603050405020304" pitchFamily="18" charset="-78"/>
                <a:cs typeface="Traditional Arabic" panose="02020603050405020304" pitchFamily="18" charset="-78"/>
              </a:rPr>
              <a:t>( مهنيو الموارد البشرية) </a:t>
            </a:r>
            <a:r>
              <a:rPr lang="ar-DZ" sz="2400" b="1" dirty="0">
                <a:solidFill>
                  <a:prstClr val="black"/>
                </a:solidFill>
                <a:latin typeface="Traditional Arabic" panose="02020603050405020304" pitchFamily="18" charset="-78"/>
                <a:cs typeface="Traditional Arabic" panose="02020603050405020304" pitchFamily="18" charset="-78"/>
              </a:rPr>
              <a:t>في المـوارد البشـرية الـذين يعملــون علــى تحقيق الاتصال  و  </a:t>
            </a:r>
          </a:p>
          <a:p>
            <a:pPr marL="0" lvl="0" indent="0" algn="just">
              <a:buClr>
                <a:srgbClr val="92278F"/>
              </a:buClr>
              <a:buNone/>
            </a:pPr>
            <a:r>
              <a:rPr lang="ar-DZ" sz="2400" b="1" dirty="0">
                <a:solidFill>
                  <a:prstClr val="black"/>
                </a:solidFill>
                <a:latin typeface="Traditional Arabic" panose="02020603050405020304" pitchFamily="18" charset="-78"/>
                <a:cs typeface="Traditional Arabic" panose="02020603050405020304" pitchFamily="18" charset="-78"/>
              </a:rPr>
              <a:t>تحليــل نــوعي لبيانــات </a:t>
            </a:r>
            <a:r>
              <a:rPr lang="ar-DZ" sz="2400" b="1" dirty="0" err="1">
                <a:solidFill>
                  <a:prstClr val="black"/>
                </a:solidFill>
                <a:latin typeface="Traditional Arabic" panose="02020603050405020304" pitchFamily="18" charset="-78"/>
                <a:cs typeface="Traditional Arabic" panose="02020603050405020304" pitchFamily="18" charset="-78"/>
              </a:rPr>
              <a:t>لبيانــات</a:t>
            </a:r>
            <a:r>
              <a:rPr lang="ar-DZ" sz="2400" b="1" dirty="0">
                <a:solidFill>
                  <a:prstClr val="black"/>
                </a:solidFill>
                <a:latin typeface="Traditional Arabic" panose="02020603050405020304" pitchFamily="18" charset="-78"/>
                <a:cs typeface="Traditional Arabic" panose="02020603050405020304" pitchFamily="18" charset="-78"/>
              </a:rPr>
              <a:t> المــوارد البشــرية، وتســيير وتحليــل ومــرا قبــة نشــاطات</a:t>
            </a:r>
          </a:p>
          <a:p>
            <a:pPr marL="0" lvl="0" indent="0" algn="just">
              <a:buClr>
                <a:srgbClr val="92278F"/>
              </a:buClr>
              <a:buNone/>
            </a:pPr>
            <a:r>
              <a:rPr lang="ar-DZ" sz="2400" b="1" dirty="0">
                <a:solidFill>
                  <a:prstClr val="black"/>
                </a:solidFill>
                <a:latin typeface="Traditional Arabic" panose="02020603050405020304" pitchFamily="18" charset="-78"/>
                <a:cs typeface="Traditional Arabic" panose="02020603050405020304" pitchFamily="18" charset="-78"/>
              </a:rPr>
              <a:t> المــوارد البشــرية اليوميـة، وإنجـاز المهـام الــتي لهـا أكــبر قيمـة مضــافة، حـتى يصـل إلى </a:t>
            </a:r>
          </a:p>
          <a:p>
            <a:pPr marL="0" lvl="0" indent="0" algn="just">
              <a:buClr>
                <a:srgbClr val="92278F"/>
              </a:buClr>
              <a:buNone/>
            </a:pPr>
            <a:r>
              <a:rPr lang="ar-DZ" sz="2400" b="1" dirty="0">
                <a:solidFill>
                  <a:srgbClr val="FF0000"/>
                </a:solidFill>
                <a:latin typeface="Traditional Arabic" panose="02020603050405020304" pitchFamily="18" charset="-78"/>
                <a:cs typeface="Traditional Arabic" panose="02020603050405020304" pitchFamily="18" charset="-78"/>
              </a:rPr>
              <a:t>المســؤولين المتواجـدين علــى مسـتوى الإدارة العملياتيـة</a:t>
            </a:r>
            <a:r>
              <a:rPr lang="ar-DZ" sz="2400" b="1" dirty="0">
                <a:solidFill>
                  <a:prstClr val="black"/>
                </a:solidFill>
                <a:latin typeface="Traditional Arabic" panose="02020603050405020304" pitchFamily="18" charset="-78"/>
                <a:cs typeface="Traditional Arabic" panose="02020603050405020304" pitchFamily="18" charset="-78"/>
              </a:rPr>
              <a:t> الـذين يعملـون علـى تخطـيط</a:t>
            </a:r>
          </a:p>
          <a:p>
            <a:pPr marL="0" lvl="0" indent="0" algn="just">
              <a:buClr>
                <a:srgbClr val="92278F"/>
              </a:buClr>
              <a:buNone/>
            </a:pPr>
            <a:r>
              <a:rPr lang="ar-DZ" sz="2400" b="1" dirty="0">
                <a:solidFill>
                  <a:prstClr val="black"/>
                </a:solidFill>
                <a:latin typeface="Traditional Arabic" panose="02020603050405020304" pitchFamily="18" charset="-78"/>
                <a:cs typeface="Traditional Arabic" panose="02020603050405020304" pitchFamily="18" charset="-78"/>
              </a:rPr>
              <a:t>وتسـيير فـرق العمـل، وتنشـيط الأفـراد ومشـاركتهم في تطـوير الكفـاءات والمهـارات</a:t>
            </a:r>
          </a:p>
          <a:p>
            <a:pPr marL="0" lvl="0" indent="0" algn="just">
              <a:buClr>
                <a:srgbClr val="92278F"/>
              </a:buClr>
              <a:buNone/>
            </a:pPr>
            <a:r>
              <a:rPr lang="ar-DZ" sz="2400" b="1" dirty="0">
                <a:solidFill>
                  <a:prstClr val="black"/>
                </a:solidFill>
                <a:latin typeface="Traditional Arabic" panose="02020603050405020304" pitchFamily="18" charset="-78"/>
                <a:cs typeface="Traditional Arabic" panose="02020603050405020304" pitchFamily="18" charset="-78"/>
              </a:rPr>
              <a:t>الخاصـة بهم ،</a:t>
            </a:r>
            <a:r>
              <a:rPr lang="ar-DZ" sz="2400" b="1" dirty="0">
                <a:solidFill>
                  <a:prstClr val="black"/>
                </a:solidFill>
              </a:rPr>
              <a:t> </a:t>
            </a:r>
            <a:r>
              <a:rPr lang="ar-DZ" sz="2400" b="1" dirty="0">
                <a:solidFill>
                  <a:prstClr val="black"/>
                </a:solidFill>
                <a:latin typeface="Traditional Arabic" panose="02020603050405020304" pitchFamily="18" charset="-78"/>
                <a:cs typeface="Traditional Arabic" panose="02020603050405020304" pitchFamily="18" charset="-78"/>
              </a:rPr>
              <a:t>ثم الى </a:t>
            </a:r>
            <a:r>
              <a:rPr lang="ar-DZ" sz="2400" b="1" dirty="0">
                <a:solidFill>
                  <a:srgbClr val="FF0000"/>
                </a:solidFill>
                <a:latin typeface="Traditional Arabic" panose="02020603050405020304" pitchFamily="18" charset="-78"/>
                <a:cs typeface="Traditional Arabic" panose="02020603050405020304" pitchFamily="18" charset="-78"/>
              </a:rPr>
              <a:t>الاجراء</a:t>
            </a:r>
            <a:r>
              <a:rPr lang="ar-DZ" sz="2400" b="1" dirty="0">
                <a:solidFill>
                  <a:prstClr val="black"/>
                </a:solidFill>
                <a:latin typeface="Traditional Arabic" panose="02020603050405020304" pitchFamily="18" charset="-78"/>
                <a:cs typeface="Traditional Arabic" panose="02020603050405020304" pitchFamily="18" charset="-78"/>
              </a:rPr>
              <a:t>  لتسيير بعض من المهام الوظيفية كتسيير المعلومات الفردية</a:t>
            </a:r>
          </a:p>
          <a:p>
            <a:pPr marL="0" lvl="0" indent="0" algn="just">
              <a:buClr>
                <a:srgbClr val="92278F"/>
              </a:buClr>
              <a:buNone/>
            </a:pPr>
            <a:r>
              <a:rPr lang="ar-DZ" sz="2400" b="1" dirty="0">
                <a:solidFill>
                  <a:prstClr val="black"/>
                </a:solidFill>
                <a:latin typeface="Traditional Arabic" panose="02020603050405020304" pitchFamily="18" charset="-78"/>
                <a:cs typeface="Traditional Arabic" panose="02020603050405020304" pitchFamily="18" charset="-78"/>
              </a:rPr>
              <a:t>طلبات التكوين...الخ. و أخيرا الى </a:t>
            </a:r>
            <a:r>
              <a:rPr lang="ar-DZ" sz="2400" b="1" dirty="0">
                <a:solidFill>
                  <a:srgbClr val="FF0000"/>
                </a:solidFill>
                <a:latin typeface="Traditional Arabic" panose="02020603050405020304" pitchFamily="18" charset="-78"/>
                <a:cs typeface="Traditional Arabic" panose="02020603050405020304" pitchFamily="18" charset="-78"/>
              </a:rPr>
              <a:t>الفاعلين الخارجين </a:t>
            </a:r>
            <a:r>
              <a:rPr lang="ar-DZ" sz="2400" b="1" dirty="0">
                <a:solidFill>
                  <a:prstClr val="black"/>
                </a:solidFill>
                <a:latin typeface="Traditional Arabic" panose="02020603050405020304" pitchFamily="18" charset="-78"/>
                <a:cs typeface="Traditional Arabic" panose="02020603050405020304" pitchFamily="18" charset="-78"/>
              </a:rPr>
              <a:t>( مثل طلبات التوظيف عن طريق</a:t>
            </a:r>
          </a:p>
          <a:p>
            <a:pPr marL="0" lvl="0" indent="0" algn="just">
              <a:buClr>
                <a:srgbClr val="92278F"/>
              </a:buClr>
              <a:buNone/>
            </a:pPr>
            <a:r>
              <a:rPr lang="ar-DZ" sz="2400" b="1" dirty="0">
                <a:solidFill>
                  <a:prstClr val="black"/>
                </a:solidFill>
                <a:latin typeface="Traditional Arabic" panose="02020603050405020304" pitchFamily="18" charset="-78"/>
                <a:cs typeface="Traditional Arabic" panose="02020603050405020304" pitchFamily="18" charset="-78"/>
              </a:rPr>
              <a:t> الشبكات الاجتماعية</a:t>
            </a:r>
            <a:r>
              <a:rPr lang="ar-DZ" sz="2400" b="1" dirty="0">
                <a:solidFill>
                  <a:prstClr val="black">
                    <a:lumMod val="75000"/>
                    <a:lumOff val="25000"/>
                  </a:prstClr>
                </a:solidFill>
                <a:latin typeface="Traditional Arabic" panose="02020603050405020304" pitchFamily="18" charset="-78"/>
                <a:cs typeface="Traditional Arabic" panose="02020603050405020304" pitchFamily="18" charset="-78"/>
              </a:rPr>
              <a:t>)</a:t>
            </a:r>
            <a:endParaRPr lang="fr-FR" dirty="0">
              <a:solidFill>
                <a:prstClr val="black">
                  <a:lumMod val="75000"/>
                  <a:lumOff val="25000"/>
                </a:prstClr>
              </a:solidFill>
              <a:latin typeface="Traditional Arabic" panose="02020603050405020304" pitchFamily="18" charset="-78"/>
              <a:cs typeface="Traditional Arabic" panose="02020603050405020304" pitchFamily="18" charset="-78"/>
            </a:endParaRPr>
          </a:p>
        </p:txBody>
      </p:sp>
      <p:pic>
        <p:nvPicPr>
          <p:cNvPr id="5" name="Image 4"/>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431878" y="1118586"/>
            <a:ext cx="4228899" cy="5186421"/>
          </a:xfrm>
          <a:prstGeom prst="rect">
            <a:avLst/>
          </a:prstGeom>
          <a:noFill/>
          <a:ln w="19050">
            <a:solidFill>
              <a:srgbClr val="C0504D"/>
            </a:solidFill>
          </a:ln>
          <a:effectLst>
            <a:glow rad="139700">
              <a:schemeClr val="accent3">
                <a:satMod val="175000"/>
                <a:alpha val="40000"/>
              </a:schemeClr>
            </a:glow>
          </a:effectLst>
        </p:spPr>
      </p:pic>
    </p:spTree>
    <p:extLst>
      <p:ext uri="{BB962C8B-B14F-4D97-AF65-F5344CB8AC3E}">
        <p14:creationId xmlns:p14="http://schemas.microsoft.com/office/powerpoint/2010/main" val="383589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86D29F06-AE6D-495C-8B4A-DD24B77ED55E}"/>
              </a:ext>
            </a:extLst>
          </p:cNvPr>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lstStyle/>
          <a:p>
            <a:pPr algn="ctr"/>
            <a:r>
              <a:rPr lang="ar-DZ" sz="4000" b="1" dirty="0">
                <a:solidFill>
                  <a:schemeClr val="bg1"/>
                </a:solidFill>
                <a:latin typeface="Traditional Arabic" pitchFamily="18" charset="-78"/>
                <a:cs typeface="Traditional Arabic" pitchFamily="18" charset="-78"/>
              </a:rPr>
              <a:t>عناصر المحاضرة الرابعة</a:t>
            </a:r>
            <a:r>
              <a:rPr lang="ar-DZ" dirty="0">
                <a:solidFill>
                  <a:srgbClr val="C00000"/>
                </a:solidFill>
              </a:rPr>
              <a:t>:</a:t>
            </a:r>
            <a:endParaRPr lang="fr-FR" dirty="0">
              <a:solidFill>
                <a:srgbClr val="C00000"/>
              </a:solidFill>
            </a:endParaRPr>
          </a:p>
        </p:txBody>
      </p:sp>
      <p:graphicFrame>
        <p:nvGraphicFramePr>
          <p:cNvPr id="13" name="Espace réservé du contenu 12">
            <a:extLst>
              <a:ext uri="{FF2B5EF4-FFF2-40B4-BE49-F238E27FC236}">
                <a16:creationId xmlns:a16="http://schemas.microsoft.com/office/drawing/2014/main" id="{9A48EE9D-9B64-4F31-AC82-4A0E58873F70}"/>
              </a:ext>
            </a:extLst>
          </p:cNvPr>
          <p:cNvGraphicFramePr>
            <a:graphicFrameLocks noGrp="1"/>
          </p:cNvGraphicFramePr>
          <p:nvPr>
            <p:ph idx="1"/>
            <p:extLst>
              <p:ext uri="{D42A27DB-BD31-4B8C-83A1-F6EECF244321}">
                <p14:modId xmlns:p14="http://schemas.microsoft.com/office/powerpoint/2010/main" val="3762070709"/>
              </p:ext>
            </p:extLst>
          </p:nvPr>
        </p:nvGraphicFramePr>
        <p:xfrm>
          <a:off x="2476002" y="2116183"/>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38697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heel(1)">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Graphic spid="13"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234092996"/>
              </p:ext>
            </p:extLst>
          </p:nvPr>
        </p:nvGraphicFramePr>
        <p:xfrm>
          <a:off x="1944688" y="1981427"/>
          <a:ext cx="8915400" cy="4001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re 8">
            <a:extLst>
              <a:ext uri="{FF2B5EF4-FFF2-40B4-BE49-F238E27FC236}">
                <a16:creationId xmlns:a16="http://schemas.microsoft.com/office/drawing/2014/main" id="{0A71B48C-8B7D-4ECD-9FC8-B2EF489A5BAB}"/>
              </a:ext>
            </a:extLst>
          </p:cNvPr>
          <p:cNvSpPr>
            <a:spLocks noGrp="1"/>
          </p:cNvSpPr>
          <p:nvPr>
            <p:ph type="title"/>
          </p:nvPr>
        </p:nvSpPr>
        <p:spPr>
          <a:xfrm>
            <a:off x="2592925" y="624110"/>
            <a:ext cx="7918321" cy="1047936"/>
          </a:xfrm>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2800" b="1" dirty="0">
                <a:ea typeface="Times New Roman" panose="02020603050405020304" pitchFamily="18" charset="0"/>
                <a:cs typeface="Traditional Arabic" panose="02020603050405020304"/>
              </a:rPr>
              <a:t>تطور نظام معلومات الموارد البشرية </a:t>
            </a:r>
            <a:br>
              <a:rPr lang="ar-DZ" sz="2800" b="1" dirty="0">
                <a:solidFill>
                  <a:schemeClr val="bg1"/>
                </a:solidFill>
                <a:latin typeface="Calibri" panose="020F0502020204030204" pitchFamily="34" charset="0"/>
                <a:ea typeface="Calibri" panose="020F0502020204030204" pitchFamily="34" charset="0"/>
                <a:cs typeface="Traditional Arabic" panose="02020603050405020304" pitchFamily="18" charset="-78"/>
              </a:rPr>
            </a:br>
            <a:r>
              <a:rPr lang="fr-FR" sz="2800" b="1" dirty="0">
                <a:solidFill>
                  <a:schemeClr val="bg1"/>
                </a:solidFill>
                <a:latin typeface="Calibri" panose="020F0502020204030204" pitchFamily="34" charset="0"/>
                <a:ea typeface="Calibri" panose="020F0502020204030204" pitchFamily="34" charset="0"/>
                <a:cs typeface="Traditional Arabic" panose="02020603050405020304" pitchFamily="18" charset="-78"/>
              </a:rPr>
              <a:t>Evolution </a:t>
            </a:r>
            <a:r>
              <a:rPr lang="fr-FR" sz="2800" b="1" dirty="0">
                <a:solidFill>
                  <a:schemeClr val="bg1"/>
                </a:solidFill>
                <a:latin typeface="Traditional Arabic" panose="02020603050405020304"/>
                <a:ea typeface="Calibri" panose="020F0502020204030204" pitchFamily="34" charset="0"/>
              </a:rPr>
              <a:t>du SIRH</a:t>
            </a:r>
            <a:endParaRPr lang="ar-DZ" sz="2800" dirty="0">
              <a:solidFill>
                <a:schemeClr val="bg1"/>
              </a:solidFill>
              <a:latin typeface="Arabic Transparent" panose="020B0604020202020204" pitchFamily="34" charset="0"/>
              <a:cs typeface="Arabic Transparent" panose="020B0604020202020204" pitchFamily="34" charset="0"/>
            </a:endParaRPr>
          </a:p>
        </p:txBody>
      </p:sp>
      <p:sp>
        <p:nvSpPr>
          <p:cNvPr id="6" name="Flèche vers le bas 5"/>
          <p:cNvSpPr/>
          <p:nvPr/>
        </p:nvSpPr>
        <p:spPr>
          <a:xfrm>
            <a:off x="7376160" y="3918857"/>
            <a:ext cx="914400" cy="870857"/>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fr-FR"/>
          </a:p>
        </p:txBody>
      </p:sp>
      <p:sp>
        <p:nvSpPr>
          <p:cNvPr id="7" name="Flèche vers le bas 6"/>
          <p:cNvSpPr/>
          <p:nvPr/>
        </p:nvSpPr>
        <p:spPr>
          <a:xfrm>
            <a:off x="3500847" y="3840481"/>
            <a:ext cx="888274" cy="949234"/>
          </a:xfrm>
          <a:prstGeom prst="down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a:p>
        </p:txBody>
      </p:sp>
      <p:sp>
        <p:nvSpPr>
          <p:cNvPr id="8" name="Ellipse 7"/>
          <p:cNvSpPr/>
          <p:nvPr/>
        </p:nvSpPr>
        <p:spPr>
          <a:xfrm>
            <a:off x="6897188" y="4917851"/>
            <a:ext cx="2185851" cy="88205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7080069" y="5042263"/>
            <a:ext cx="1820091" cy="461665"/>
          </a:xfrm>
          <a:prstGeom prst="rect">
            <a:avLst/>
          </a:prstGeom>
          <a:noFill/>
        </p:spPr>
        <p:txBody>
          <a:bodyPr wrap="square" rtlCol="0">
            <a:spAutoFit/>
          </a:bodyPr>
          <a:lstStyle/>
          <a:p>
            <a:pPr algn="ctr"/>
            <a:r>
              <a:rPr lang="ar-DZ" sz="2400" dirty="0">
                <a:cs typeface="Traditional Arabic" panose="02020603050405020304"/>
              </a:rPr>
              <a:t>انفتاح النظام</a:t>
            </a:r>
            <a:r>
              <a:rPr lang="ar-DZ" sz="2000" dirty="0">
                <a:cs typeface="Traditional Arabic" panose="02020603050405020304"/>
              </a:rPr>
              <a:t> </a:t>
            </a:r>
            <a:endParaRPr lang="fr-FR" sz="2000" dirty="0">
              <a:cs typeface="Traditional Arabic" panose="02020603050405020304"/>
            </a:endParaRPr>
          </a:p>
        </p:txBody>
      </p:sp>
      <p:sp>
        <p:nvSpPr>
          <p:cNvPr id="10" name="Ellipse 9"/>
          <p:cNvSpPr/>
          <p:nvPr/>
        </p:nvSpPr>
        <p:spPr>
          <a:xfrm>
            <a:off x="2865121" y="4955177"/>
            <a:ext cx="2142308" cy="84473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3108960" y="5042263"/>
            <a:ext cx="1502227" cy="830997"/>
          </a:xfrm>
          <a:prstGeom prst="rect">
            <a:avLst/>
          </a:prstGeom>
          <a:noFill/>
        </p:spPr>
        <p:txBody>
          <a:bodyPr wrap="square" rtlCol="0">
            <a:spAutoFit/>
          </a:bodyPr>
          <a:lstStyle/>
          <a:p>
            <a:pPr algn="ctr"/>
            <a:r>
              <a:rPr lang="ar-DZ" sz="2400" dirty="0">
                <a:cs typeface="Traditional Arabic" panose="02020603050405020304"/>
              </a:rPr>
              <a:t>تمدد أدوار النظام</a:t>
            </a:r>
            <a:endParaRPr lang="fr-FR" sz="2400" dirty="0">
              <a:cs typeface="Traditional Arabic" panose="02020603050405020304"/>
            </a:endParaRPr>
          </a:p>
        </p:txBody>
      </p:sp>
    </p:spTree>
    <p:extLst>
      <p:ext uri="{BB962C8B-B14F-4D97-AF65-F5344CB8AC3E}">
        <p14:creationId xmlns:p14="http://schemas.microsoft.com/office/powerpoint/2010/main" val="27210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8">
            <a:extLst>
              <a:ext uri="{FF2B5EF4-FFF2-40B4-BE49-F238E27FC236}">
                <a16:creationId xmlns:a16="http://schemas.microsoft.com/office/drawing/2014/main" id="{0A71B48C-8B7D-4ECD-9FC8-B2EF489A5BAB}"/>
              </a:ext>
            </a:extLst>
          </p:cNvPr>
          <p:cNvSpPr>
            <a:spLocks noGrp="1"/>
          </p:cNvSpPr>
          <p:nvPr>
            <p:ph type="title"/>
          </p:nvPr>
        </p:nvSpPr>
        <p:spPr>
          <a:xfrm>
            <a:off x="2129099" y="571102"/>
            <a:ext cx="8911687" cy="857104"/>
          </a:xfrm>
        </p:spPr>
        <p:style>
          <a:lnRef idx="0">
            <a:schemeClr val="accent1"/>
          </a:lnRef>
          <a:fillRef idx="3">
            <a:schemeClr val="accent1"/>
          </a:fillRef>
          <a:effectRef idx="3">
            <a:schemeClr val="accent1"/>
          </a:effectRef>
          <a:fontRef idx="minor">
            <a:schemeClr val="lt1"/>
          </a:fontRef>
        </p:style>
        <p:txBody>
          <a:bodyPr>
            <a:noAutofit/>
          </a:bodyPr>
          <a:lstStyle/>
          <a:p>
            <a:pPr algn="ctr"/>
            <a:r>
              <a:rPr lang="ar-DZ" sz="2800" b="1" dirty="0">
                <a:ea typeface="Times New Roman" panose="02020603050405020304" pitchFamily="18" charset="0"/>
                <a:cs typeface="Traditional Arabic" panose="02020603050405020304"/>
              </a:rPr>
              <a:t>عصور نظام معلومات الموارد البشرية </a:t>
            </a:r>
            <a:br>
              <a:rPr lang="ar-DZ" sz="2800" b="1" dirty="0">
                <a:solidFill>
                  <a:schemeClr val="bg1"/>
                </a:solidFill>
                <a:latin typeface="Calibri" panose="020F0502020204030204" pitchFamily="34" charset="0"/>
                <a:ea typeface="Calibri" panose="020F0502020204030204" pitchFamily="34" charset="0"/>
                <a:cs typeface="Traditional Arabic" panose="02020603050405020304" pitchFamily="18" charset="-78"/>
              </a:rPr>
            </a:br>
            <a:r>
              <a:rPr lang="fr-FR" sz="2800" b="1" dirty="0">
                <a:latin typeface="Traditional Arabic" panose="02020603050405020304"/>
                <a:ea typeface="Times New Roman" panose="02020603050405020304" pitchFamily="18" charset="0"/>
              </a:rPr>
              <a:t>l</a:t>
            </a:r>
            <a:r>
              <a:rPr lang="fr-FR" sz="2800" b="1" dirty="0">
                <a:solidFill>
                  <a:schemeClr val="bg1"/>
                </a:solidFill>
                <a:latin typeface="Traditional Arabic" panose="02020603050405020304"/>
                <a:ea typeface="Times New Roman" panose="02020603050405020304" pitchFamily="18" charset="0"/>
              </a:rPr>
              <a:t>es quatre</a:t>
            </a:r>
            <a:r>
              <a:rPr lang="fr-FR" sz="2800" b="1" dirty="0">
                <a:solidFill>
                  <a:schemeClr val="bg1"/>
                </a:solidFill>
                <a:latin typeface="Traditional Arabic" panose="02020603050405020304"/>
                <a:ea typeface="Calibri" panose="020F0502020204030204" pitchFamily="34" charset="0"/>
              </a:rPr>
              <a:t> âge du SIRH</a:t>
            </a:r>
            <a:endParaRPr lang="ar-DZ" sz="2800" dirty="0">
              <a:solidFill>
                <a:schemeClr val="bg1"/>
              </a:solidFill>
              <a:latin typeface="Arabic Transparent" panose="020B0604020202020204" pitchFamily="34" charset="0"/>
              <a:cs typeface="Arabic Transparent" panose="020B0604020202020204" pitchFamily="34" charset="0"/>
            </a:endParaRPr>
          </a:p>
        </p:txBody>
      </p:sp>
      <p:graphicFrame>
        <p:nvGraphicFramePr>
          <p:cNvPr id="5" name="Diagramme 4"/>
          <p:cNvGraphicFramePr/>
          <p:nvPr>
            <p:extLst>
              <p:ext uri="{D42A27DB-BD31-4B8C-83A1-F6EECF244321}">
                <p14:modId xmlns:p14="http://schemas.microsoft.com/office/powerpoint/2010/main" val="2855003516"/>
              </p:ext>
            </p:extLst>
          </p:nvPr>
        </p:nvGraphicFramePr>
        <p:xfrm>
          <a:off x="1314994" y="1584962"/>
          <a:ext cx="10267406" cy="18375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au 5"/>
          <p:cNvGraphicFramePr>
            <a:graphicFrameLocks noGrp="1"/>
          </p:cNvGraphicFramePr>
          <p:nvPr>
            <p:extLst>
              <p:ext uri="{D42A27DB-BD31-4B8C-83A1-F6EECF244321}">
                <p14:modId xmlns:p14="http://schemas.microsoft.com/office/powerpoint/2010/main" val="3555429454"/>
              </p:ext>
            </p:extLst>
          </p:nvPr>
        </p:nvGraphicFramePr>
        <p:xfrm>
          <a:off x="696684" y="4055049"/>
          <a:ext cx="10885716" cy="2654180"/>
        </p:xfrm>
        <a:graphic>
          <a:graphicData uri="http://schemas.openxmlformats.org/drawingml/2006/table">
            <a:tbl>
              <a:tblPr firstRow="1" bandRow="1">
                <a:tableStyleId>{5C22544A-7EE6-4342-B048-85BDC9FD1C3A}</a:tableStyleId>
              </a:tblPr>
              <a:tblGrid>
                <a:gridCol w="2721429">
                  <a:extLst>
                    <a:ext uri="{9D8B030D-6E8A-4147-A177-3AD203B41FA5}">
                      <a16:colId xmlns:a16="http://schemas.microsoft.com/office/drawing/2014/main" val="3516497782"/>
                    </a:ext>
                  </a:extLst>
                </a:gridCol>
                <a:gridCol w="3261361">
                  <a:extLst>
                    <a:ext uri="{9D8B030D-6E8A-4147-A177-3AD203B41FA5}">
                      <a16:colId xmlns:a16="http://schemas.microsoft.com/office/drawing/2014/main" val="2115250218"/>
                    </a:ext>
                  </a:extLst>
                </a:gridCol>
                <a:gridCol w="2821577">
                  <a:extLst>
                    <a:ext uri="{9D8B030D-6E8A-4147-A177-3AD203B41FA5}">
                      <a16:colId xmlns:a16="http://schemas.microsoft.com/office/drawing/2014/main" val="3800105179"/>
                    </a:ext>
                  </a:extLst>
                </a:gridCol>
                <a:gridCol w="2081349">
                  <a:extLst>
                    <a:ext uri="{9D8B030D-6E8A-4147-A177-3AD203B41FA5}">
                      <a16:colId xmlns:a16="http://schemas.microsoft.com/office/drawing/2014/main" val="3309530215"/>
                    </a:ext>
                  </a:extLst>
                </a:gridCol>
              </a:tblGrid>
              <a:tr h="370840">
                <a:tc>
                  <a:txBody>
                    <a:bodyPr/>
                    <a:lstStyle/>
                    <a:p>
                      <a:pPr algn="ctr"/>
                      <a:r>
                        <a:rPr lang="ar-DZ" sz="2400" dirty="0">
                          <a:cs typeface="Traditional Arabic" panose="02020603050405020304"/>
                        </a:rPr>
                        <a:t>مستخدمي</a:t>
                      </a:r>
                      <a:r>
                        <a:rPr lang="ar-DZ" sz="2400" baseline="0" dirty="0">
                          <a:cs typeface="Traditional Arabic" panose="02020603050405020304"/>
                        </a:rPr>
                        <a:t> النظام</a:t>
                      </a:r>
                      <a:endParaRPr lang="fr-FR" sz="2400" dirty="0">
                        <a:cs typeface="Traditional Arabic" panose="02020603050405020304"/>
                      </a:endParaRPr>
                    </a:p>
                  </a:txBody>
                  <a:tcPr>
                    <a:solidFill>
                      <a:schemeClr val="accent4"/>
                    </a:solidFill>
                  </a:tcPr>
                </a:tc>
                <a:tc>
                  <a:txBody>
                    <a:bodyPr/>
                    <a:lstStyle/>
                    <a:p>
                      <a:pPr algn="ctr"/>
                      <a:r>
                        <a:rPr lang="ar-DZ" sz="2400" dirty="0">
                          <a:cs typeface="Traditional Arabic" panose="02020603050405020304"/>
                        </a:rPr>
                        <a:t>قابلية الوصول</a:t>
                      </a:r>
                      <a:endParaRPr lang="fr-FR" sz="2400" dirty="0">
                        <a:cs typeface="Traditional Arabic" panose="02020603050405020304"/>
                      </a:endParaRPr>
                    </a:p>
                  </a:txBody>
                  <a:tcPr>
                    <a:solidFill>
                      <a:schemeClr val="accent4"/>
                    </a:solidFill>
                  </a:tcPr>
                </a:tc>
                <a:tc>
                  <a:txBody>
                    <a:bodyPr/>
                    <a:lstStyle/>
                    <a:p>
                      <a:pPr algn="ctr"/>
                      <a:r>
                        <a:rPr lang="ar-DZ" sz="2400" dirty="0">
                          <a:cs typeface="Traditional Arabic" panose="02020603050405020304"/>
                        </a:rPr>
                        <a:t>المجال الوظيفي </a:t>
                      </a:r>
                      <a:endParaRPr lang="fr-FR" sz="2400" dirty="0">
                        <a:cs typeface="Traditional Arabic" panose="02020603050405020304"/>
                      </a:endParaRPr>
                    </a:p>
                  </a:txBody>
                  <a:tcPr>
                    <a:solidFill>
                      <a:schemeClr val="accent4"/>
                    </a:solidFill>
                  </a:tcPr>
                </a:tc>
                <a:tc>
                  <a:txBody>
                    <a:bodyPr/>
                    <a:lstStyle/>
                    <a:p>
                      <a:endParaRPr lang="fr-FR" sz="2400" dirty="0">
                        <a:cs typeface="Traditional Arabic" panose="02020603050405020304"/>
                      </a:endParaRPr>
                    </a:p>
                  </a:txBody>
                  <a:tcPr>
                    <a:solidFill>
                      <a:schemeClr val="accent4"/>
                    </a:solidFill>
                  </a:tcPr>
                </a:tc>
                <a:extLst>
                  <a:ext uri="{0D108BD9-81ED-4DB2-BD59-A6C34878D82A}">
                    <a16:rowId xmlns:a16="http://schemas.microsoft.com/office/drawing/2014/main" val="3068218414"/>
                  </a:ext>
                </a:extLst>
              </a:tr>
              <a:tr h="581540">
                <a:tc>
                  <a:txBody>
                    <a:bodyPr/>
                    <a:lstStyle/>
                    <a:p>
                      <a:r>
                        <a:rPr lang="ar-DZ" sz="2200" dirty="0">
                          <a:solidFill>
                            <a:schemeClr val="tx1"/>
                          </a:solidFill>
                          <a:cs typeface="Traditional Arabic" panose="02020603050405020304"/>
                        </a:rPr>
                        <a:t>قسم المعلوماتية</a:t>
                      </a:r>
                      <a:endParaRPr lang="fr-FR" sz="2200" dirty="0">
                        <a:solidFill>
                          <a:schemeClr val="tx1"/>
                        </a:solidFill>
                        <a:cs typeface="Traditional Arabic" panose="02020603050405020304"/>
                      </a:endParaRPr>
                    </a:p>
                  </a:txBody>
                  <a:tcPr>
                    <a:solidFill>
                      <a:schemeClr val="accent4"/>
                    </a:solidFill>
                  </a:tcPr>
                </a:tc>
                <a:tc>
                  <a:txBody>
                    <a:bodyPr/>
                    <a:lstStyle/>
                    <a:p>
                      <a:r>
                        <a:rPr lang="ar-DZ" sz="2200" dirty="0">
                          <a:solidFill>
                            <a:schemeClr val="tx1"/>
                          </a:solidFill>
                          <a:cs typeface="Traditional Arabic" panose="02020603050405020304"/>
                        </a:rPr>
                        <a:t>الحاسب المركزي</a:t>
                      </a:r>
                      <a:endParaRPr lang="fr-FR" sz="2200" dirty="0">
                        <a:solidFill>
                          <a:schemeClr val="tx1"/>
                        </a:solidFill>
                        <a:cs typeface="Traditional Arabic" panose="02020603050405020304"/>
                      </a:endParaRPr>
                    </a:p>
                  </a:txBody>
                  <a:tcPr>
                    <a:solidFill>
                      <a:schemeClr val="accent4"/>
                    </a:solidFill>
                  </a:tcPr>
                </a:tc>
                <a:tc>
                  <a:txBody>
                    <a:bodyPr/>
                    <a:lstStyle/>
                    <a:p>
                      <a:r>
                        <a:rPr lang="ar-DZ" sz="2200" dirty="0">
                          <a:solidFill>
                            <a:schemeClr val="tx1"/>
                          </a:solidFill>
                          <a:cs typeface="Traditional Arabic" panose="02020603050405020304"/>
                        </a:rPr>
                        <a:t>الأجور</a:t>
                      </a:r>
                      <a:endParaRPr lang="fr-FR" sz="2200" dirty="0">
                        <a:solidFill>
                          <a:schemeClr val="tx1"/>
                        </a:solidFill>
                        <a:cs typeface="Traditional Arabic" panose="02020603050405020304"/>
                      </a:endParaRPr>
                    </a:p>
                  </a:txBody>
                  <a:tcPr>
                    <a:solidFill>
                      <a:schemeClr val="accent4"/>
                    </a:solidFill>
                  </a:tcPr>
                </a:tc>
                <a:tc>
                  <a:txBody>
                    <a:bodyPr/>
                    <a:lstStyle/>
                    <a:p>
                      <a:pPr lvl="0" algn="r"/>
                      <a:r>
                        <a:rPr lang="ar-DZ" sz="2200" dirty="0">
                          <a:solidFill>
                            <a:schemeClr val="tx1"/>
                          </a:solidFill>
                          <a:cs typeface="Traditional Arabic" panose="02020603050405020304"/>
                        </a:rPr>
                        <a:t>العصر الحجري</a:t>
                      </a:r>
                      <a:endParaRPr lang="fr-FR" sz="2200" dirty="0">
                        <a:solidFill>
                          <a:schemeClr val="tx1"/>
                        </a:solidFill>
                        <a:cs typeface="Traditional Arabic" panose="02020603050405020304"/>
                      </a:endParaRPr>
                    </a:p>
                  </a:txBody>
                  <a:tcPr>
                    <a:solidFill>
                      <a:schemeClr val="accent4"/>
                    </a:solidFill>
                  </a:tcPr>
                </a:tc>
                <a:extLst>
                  <a:ext uri="{0D108BD9-81ED-4DB2-BD59-A6C34878D82A}">
                    <a16:rowId xmlns:a16="http://schemas.microsoft.com/office/drawing/2014/main" val="2925676396"/>
                  </a:ext>
                </a:extLst>
              </a:tr>
              <a:tr h="370840">
                <a:tc>
                  <a:txBody>
                    <a:bodyPr/>
                    <a:lstStyle/>
                    <a:p>
                      <a:r>
                        <a:rPr lang="ar-DZ" sz="2200" dirty="0">
                          <a:solidFill>
                            <a:schemeClr val="tx1"/>
                          </a:solidFill>
                          <a:cs typeface="Traditional Arabic" panose="02020603050405020304"/>
                        </a:rPr>
                        <a:t>إدارة الموارد البشرية</a:t>
                      </a:r>
                      <a:endParaRPr lang="fr-FR" sz="2200" dirty="0">
                        <a:solidFill>
                          <a:schemeClr val="tx1"/>
                        </a:solidFill>
                        <a:cs typeface="Traditional Arabic" panose="02020603050405020304"/>
                      </a:endParaRPr>
                    </a:p>
                  </a:txBody>
                  <a:tcPr>
                    <a:solidFill>
                      <a:schemeClr val="accent4"/>
                    </a:solidFill>
                  </a:tcPr>
                </a:tc>
                <a:tc>
                  <a:txBody>
                    <a:bodyPr/>
                    <a:lstStyle/>
                    <a:p>
                      <a:r>
                        <a:rPr lang="ar-DZ" sz="2200" dirty="0">
                          <a:solidFill>
                            <a:schemeClr val="tx1"/>
                          </a:solidFill>
                          <a:cs typeface="Traditional Arabic" panose="02020603050405020304"/>
                        </a:rPr>
                        <a:t>الحاسب الشخصي</a:t>
                      </a:r>
                    </a:p>
                  </a:txBody>
                  <a:tcPr>
                    <a:solidFill>
                      <a:schemeClr val="accent4"/>
                    </a:solidFill>
                  </a:tcPr>
                </a:tc>
                <a:tc>
                  <a:txBody>
                    <a:bodyPr/>
                    <a:lstStyle/>
                    <a:p>
                      <a:r>
                        <a:rPr lang="ar-DZ" sz="2200" dirty="0">
                          <a:solidFill>
                            <a:schemeClr val="tx1"/>
                          </a:solidFill>
                          <a:cs typeface="Traditional Arabic" panose="02020603050405020304"/>
                        </a:rPr>
                        <a:t>التسيير الإداري+ التكوين</a:t>
                      </a:r>
                      <a:endParaRPr lang="fr-FR" sz="2200" dirty="0">
                        <a:solidFill>
                          <a:schemeClr val="tx1"/>
                        </a:solidFill>
                        <a:cs typeface="Traditional Arabic" panose="02020603050405020304"/>
                      </a:endParaRPr>
                    </a:p>
                  </a:txBody>
                  <a:tcPr>
                    <a:solidFill>
                      <a:schemeClr val="accent4"/>
                    </a:solidFill>
                  </a:tcPr>
                </a:tc>
                <a:tc>
                  <a:txBody>
                    <a:bodyPr/>
                    <a:lstStyle/>
                    <a:p>
                      <a:pPr lvl="0"/>
                      <a:r>
                        <a:rPr lang="ar-DZ" sz="2200" dirty="0">
                          <a:solidFill>
                            <a:schemeClr val="tx1"/>
                          </a:solidFill>
                          <a:cs typeface="Traditional Arabic" panose="02020603050405020304"/>
                        </a:rPr>
                        <a:t>العصر البرونزي</a:t>
                      </a:r>
                    </a:p>
                  </a:txBody>
                  <a:tcPr>
                    <a:solidFill>
                      <a:schemeClr val="accent4"/>
                    </a:solidFill>
                  </a:tcPr>
                </a:tc>
                <a:extLst>
                  <a:ext uri="{0D108BD9-81ED-4DB2-BD59-A6C34878D82A}">
                    <a16:rowId xmlns:a16="http://schemas.microsoft.com/office/drawing/2014/main" val="1578093084"/>
                  </a:ext>
                </a:extLst>
              </a:tr>
              <a:tr h="370840">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DZ" sz="2200" dirty="0">
                          <a:solidFill>
                            <a:schemeClr val="tx1"/>
                          </a:solidFill>
                          <a:cs typeface="Traditional Arabic" panose="02020603050405020304"/>
                        </a:rPr>
                        <a:t>ا</a:t>
                      </a:r>
                      <a:r>
                        <a:rPr kumimoji="0" lang="ar-DZ" sz="2200" b="0" i="0" u="none" strike="noStrike" kern="1200" cap="none" spc="0" normalizeH="0" baseline="0" noProof="0" dirty="0">
                          <a:ln>
                            <a:noFill/>
                          </a:ln>
                          <a:solidFill>
                            <a:schemeClr val="tx1"/>
                          </a:solidFill>
                          <a:effectLst/>
                          <a:uLnTx/>
                          <a:uFillTx/>
                          <a:latin typeface="+mn-lt"/>
                          <a:ea typeface="+mn-ea"/>
                          <a:cs typeface="Traditional Arabic" panose="02020603050405020304"/>
                        </a:rPr>
                        <a:t>إدارة الموارد البشرية</a:t>
                      </a:r>
                      <a:endParaRPr kumimoji="0" lang="fr-FR" sz="2200" b="0" i="0" u="none" strike="noStrike" kern="1200" cap="none" spc="0" normalizeH="0" baseline="0" noProof="0" dirty="0">
                        <a:ln>
                          <a:noFill/>
                        </a:ln>
                        <a:solidFill>
                          <a:schemeClr val="tx1"/>
                        </a:solidFill>
                        <a:effectLst/>
                        <a:uLnTx/>
                        <a:uFillTx/>
                        <a:latin typeface="+mn-lt"/>
                        <a:ea typeface="+mn-ea"/>
                        <a:cs typeface="Traditional Arabic" panose="02020603050405020304"/>
                      </a:endParaRPr>
                    </a:p>
                    <a:p>
                      <a:r>
                        <a:rPr lang="ar-DZ" sz="2200" dirty="0">
                          <a:solidFill>
                            <a:schemeClr val="tx1"/>
                          </a:solidFill>
                          <a:cs typeface="Traditional Arabic" panose="02020603050405020304"/>
                        </a:rPr>
                        <a:t>، المسيرين، الموظف</a:t>
                      </a:r>
                      <a:endParaRPr lang="fr-FR" sz="2200" dirty="0">
                        <a:solidFill>
                          <a:schemeClr val="tx1"/>
                        </a:solidFill>
                        <a:cs typeface="Traditional Arabic" panose="02020603050405020304"/>
                      </a:endParaRPr>
                    </a:p>
                  </a:txBody>
                  <a:tcPr>
                    <a:solidFill>
                      <a:schemeClr val="accent4"/>
                    </a:solidFill>
                  </a:tcPr>
                </a:tc>
                <a:tc>
                  <a:txBody>
                    <a:bodyPr/>
                    <a:lstStyle/>
                    <a:p>
                      <a:r>
                        <a:rPr lang="ar-DZ" sz="2200" dirty="0">
                          <a:solidFill>
                            <a:schemeClr val="tx1"/>
                          </a:solidFill>
                          <a:cs typeface="Traditional Arabic" panose="02020603050405020304"/>
                        </a:rPr>
                        <a:t>الحاسب</a:t>
                      </a:r>
                      <a:r>
                        <a:rPr lang="ar-DZ" sz="2200" baseline="0" dirty="0">
                          <a:solidFill>
                            <a:schemeClr val="tx1"/>
                          </a:solidFill>
                          <a:cs typeface="Traditional Arabic" panose="02020603050405020304"/>
                        </a:rPr>
                        <a:t> الشخصي( الشبكات، </a:t>
                      </a:r>
                      <a:r>
                        <a:rPr lang="fr-FR" sz="2200" baseline="0" dirty="0">
                          <a:solidFill>
                            <a:schemeClr val="tx1"/>
                          </a:solidFill>
                          <a:cs typeface="Traditional Arabic" panose="02020603050405020304"/>
                        </a:rPr>
                        <a:t>ERP</a:t>
                      </a:r>
                      <a:r>
                        <a:rPr lang="ar-DZ" sz="2200" baseline="0" dirty="0">
                          <a:solidFill>
                            <a:schemeClr val="tx1"/>
                          </a:solidFill>
                          <a:cs typeface="Traditional Arabic" panose="02020603050405020304"/>
                        </a:rPr>
                        <a:t>)</a:t>
                      </a:r>
                      <a:endParaRPr lang="fr-FR" sz="2200" dirty="0">
                        <a:solidFill>
                          <a:schemeClr val="tx1"/>
                        </a:solidFill>
                        <a:cs typeface="Traditional Arabic" panose="02020603050405020304"/>
                      </a:endParaRPr>
                    </a:p>
                  </a:txBody>
                  <a:tcPr>
                    <a:solidFill>
                      <a:schemeClr val="accent4"/>
                    </a:solidFill>
                  </a:tcPr>
                </a:tc>
                <a:tc>
                  <a:txBody>
                    <a:bodyPr/>
                    <a:lstStyle/>
                    <a:p>
                      <a:r>
                        <a:rPr lang="ar-DZ" sz="2200" dirty="0">
                          <a:solidFill>
                            <a:schemeClr val="tx1"/>
                          </a:solidFill>
                          <a:cs typeface="Traditional Arabic" panose="02020603050405020304"/>
                        </a:rPr>
                        <a:t>مجال إدارة</a:t>
                      </a:r>
                      <a:r>
                        <a:rPr lang="ar-DZ" sz="2200" baseline="0" dirty="0">
                          <a:solidFill>
                            <a:schemeClr val="tx1"/>
                          </a:solidFill>
                          <a:cs typeface="Traditional Arabic" panose="02020603050405020304"/>
                        </a:rPr>
                        <a:t> الموارد البشرية</a:t>
                      </a:r>
                      <a:endParaRPr lang="fr-FR" sz="2200" dirty="0">
                        <a:solidFill>
                          <a:schemeClr val="tx1"/>
                        </a:solidFill>
                        <a:cs typeface="Traditional Arabic" panose="02020603050405020304"/>
                      </a:endParaRPr>
                    </a:p>
                  </a:txBody>
                  <a:tcPr>
                    <a:solidFill>
                      <a:schemeClr val="accent4"/>
                    </a:solidFill>
                  </a:tcPr>
                </a:tc>
                <a:tc>
                  <a:txBody>
                    <a:bodyPr/>
                    <a:lstStyle/>
                    <a:p>
                      <a:pPr lvl="0"/>
                      <a:r>
                        <a:rPr lang="ar-DZ" sz="2200" dirty="0">
                          <a:solidFill>
                            <a:schemeClr val="tx1"/>
                          </a:solidFill>
                          <a:cs typeface="Traditional Arabic" panose="02020603050405020304"/>
                        </a:rPr>
                        <a:t>العصر الحديدي</a:t>
                      </a:r>
                    </a:p>
                  </a:txBody>
                  <a:tcPr>
                    <a:solidFill>
                      <a:schemeClr val="accent4"/>
                    </a:solidFill>
                  </a:tcPr>
                </a:tc>
                <a:extLst>
                  <a:ext uri="{0D108BD9-81ED-4DB2-BD59-A6C34878D82A}">
                    <a16:rowId xmlns:a16="http://schemas.microsoft.com/office/drawing/2014/main" val="1371798350"/>
                  </a:ext>
                </a:extLst>
              </a:tr>
              <a:tr h="370840">
                <a:tc>
                  <a:txBody>
                    <a:bodyPr/>
                    <a:lstStyle/>
                    <a:p>
                      <a:r>
                        <a:rPr lang="ar-DZ" sz="2200" dirty="0">
                          <a:solidFill>
                            <a:schemeClr val="tx1"/>
                          </a:solidFill>
                          <a:cs typeface="Traditional Arabic" panose="02020603050405020304"/>
                        </a:rPr>
                        <a:t>أفراد المنظمة و خارجها</a:t>
                      </a:r>
                      <a:endParaRPr lang="fr-FR" sz="2200" dirty="0">
                        <a:solidFill>
                          <a:schemeClr val="tx1"/>
                        </a:solidFill>
                        <a:cs typeface="Traditional Arabic" panose="02020603050405020304"/>
                      </a:endParaRPr>
                    </a:p>
                  </a:txBody>
                  <a:tcPr>
                    <a:solidFill>
                      <a:schemeClr val="accent4"/>
                    </a:solidFill>
                  </a:tcPr>
                </a:tc>
                <a:tc>
                  <a:txBody>
                    <a:bodyPr/>
                    <a:lstStyle/>
                    <a:p>
                      <a:r>
                        <a:rPr lang="ar-DZ" sz="2200" dirty="0">
                          <a:solidFill>
                            <a:schemeClr val="tx1"/>
                          </a:solidFill>
                          <a:cs typeface="Traditional Arabic" panose="02020603050405020304"/>
                        </a:rPr>
                        <a:t>الهاتف</a:t>
                      </a:r>
                      <a:r>
                        <a:rPr lang="ar-DZ" sz="2200" baseline="0" dirty="0">
                          <a:solidFill>
                            <a:schemeClr val="tx1"/>
                          </a:solidFill>
                          <a:cs typeface="Traditional Arabic" panose="02020603050405020304"/>
                        </a:rPr>
                        <a:t> النقال و الأجهزة </a:t>
                      </a:r>
                      <a:r>
                        <a:rPr lang="ar-DZ" sz="2200" baseline="0" dirty="0" err="1">
                          <a:solidFill>
                            <a:schemeClr val="tx1"/>
                          </a:solidFill>
                          <a:cs typeface="Traditional Arabic" panose="02020603050405020304"/>
                        </a:rPr>
                        <a:t>الدكية</a:t>
                      </a:r>
                      <a:endParaRPr lang="fr-FR" sz="2200" dirty="0">
                        <a:solidFill>
                          <a:schemeClr val="tx1"/>
                        </a:solidFill>
                        <a:cs typeface="Traditional Arabic" panose="02020603050405020304"/>
                      </a:endParaRPr>
                    </a:p>
                  </a:txBody>
                  <a:tcPr>
                    <a:solidFill>
                      <a:schemeClr val="accent4"/>
                    </a:solidFill>
                  </a:tcPr>
                </a:tc>
                <a:tc>
                  <a:txBody>
                    <a:bodyPr/>
                    <a:lstStyle/>
                    <a:p>
                      <a:r>
                        <a:rPr lang="ar-DZ" sz="2200" dirty="0">
                          <a:solidFill>
                            <a:schemeClr val="tx1"/>
                          </a:solidFill>
                          <a:cs typeface="Traditional Arabic" panose="02020603050405020304"/>
                        </a:rPr>
                        <a:t>الاتصال</a:t>
                      </a:r>
                      <a:endParaRPr lang="fr-FR" sz="2200" dirty="0">
                        <a:solidFill>
                          <a:schemeClr val="tx1"/>
                        </a:solidFill>
                        <a:cs typeface="Traditional Arabic" panose="02020603050405020304"/>
                      </a:endParaRPr>
                    </a:p>
                  </a:txBody>
                  <a:tcPr>
                    <a:solidFill>
                      <a:schemeClr val="accent4"/>
                    </a:solidFill>
                  </a:tcPr>
                </a:tc>
                <a:tc>
                  <a:txBody>
                    <a:bodyPr/>
                    <a:lstStyle/>
                    <a:p>
                      <a:pPr lvl="0"/>
                      <a:r>
                        <a:rPr lang="ar-DZ" sz="2200" dirty="0">
                          <a:solidFill>
                            <a:schemeClr val="tx1"/>
                          </a:solidFill>
                          <a:cs typeface="Traditional Arabic" panose="02020603050405020304"/>
                        </a:rPr>
                        <a:t>العصر الذهبي</a:t>
                      </a:r>
                    </a:p>
                  </a:txBody>
                  <a:tcPr>
                    <a:solidFill>
                      <a:schemeClr val="accent4"/>
                    </a:solidFill>
                  </a:tcPr>
                </a:tc>
                <a:extLst>
                  <a:ext uri="{0D108BD9-81ED-4DB2-BD59-A6C34878D82A}">
                    <a16:rowId xmlns:a16="http://schemas.microsoft.com/office/drawing/2014/main" val="508332947"/>
                  </a:ext>
                </a:extLst>
              </a:tr>
            </a:tbl>
          </a:graphicData>
        </a:graphic>
      </p:graphicFrame>
      <p:sp>
        <p:nvSpPr>
          <p:cNvPr id="7" name="Flèche vers le bas 6"/>
          <p:cNvSpPr/>
          <p:nvPr/>
        </p:nvSpPr>
        <p:spPr>
          <a:xfrm>
            <a:off x="5355771" y="3526971"/>
            <a:ext cx="1092926" cy="528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79729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1)">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5" grpId="0">
        <p:bldAsOne/>
      </p:bldGraphic>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54034" y="1715589"/>
            <a:ext cx="9623561" cy="3777622"/>
          </a:xfrm>
        </p:spPr>
        <p:txBody>
          <a:bodyPr/>
          <a:lstStyle/>
          <a:p>
            <a:pPr marL="0" indent="0">
              <a:buNone/>
            </a:pPr>
            <a:r>
              <a:rPr lang="ar-DZ" dirty="0"/>
              <a:t>*</a:t>
            </a:r>
            <a:r>
              <a:rPr lang="ar-DZ" sz="2400" b="1" dirty="0">
                <a:latin typeface="Traditional Arabic" panose="02020603050405020304" pitchFamily="18" charset="-78"/>
                <a:cs typeface="Traditional Arabic" panose="02020603050405020304" pitchFamily="18" charset="-78"/>
              </a:rPr>
              <a:t>المعمارية الموجهة  للخدمة": تمثل مجموعة من المبادئ و المنهجيات التي يطبقها مهندسو البرمجيات لتصميم البرامج أو تطويرها في شكل خدمات قابلة للتشغيل المتبادل ، أي انها بنية تسهل الاتصال بين البرمجيات من خلال نقل معلومات من برنامج الى اخر </a:t>
            </a:r>
          </a:p>
          <a:p>
            <a:pPr>
              <a:buFont typeface="Arial" panose="020B0604020202020204" pitchFamily="34" charset="0"/>
              <a:buChar char="•"/>
            </a:pPr>
            <a:r>
              <a:rPr lang="fr-FR" sz="2400" b="1" dirty="0">
                <a:latin typeface="Traditional Arabic" panose="02020603050405020304" pitchFamily="18" charset="-78"/>
                <a:cs typeface="Traditional Arabic" panose="02020603050405020304" pitchFamily="18" charset="-78"/>
              </a:rPr>
              <a:t>SIRH  mobile </a:t>
            </a:r>
            <a:r>
              <a:rPr lang="ar-DZ" sz="2400" b="1" dirty="0">
                <a:latin typeface="Traditional Arabic" panose="02020603050405020304" pitchFamily="18" charset="-78"/>
                <a:cs typeface="Traditional Arabic" panose="02020603050405020304" pitchFamily="18" charset="-78"/>
              </a:rPr>
              <a:t>: هو عبارة عن تطبيقات خاصة بالموارد البشرية موجودة على الهواتف الذكية و الالواح الرقمية . وقد سهل فكرة العمل عن بعد  و الخدمة الذاتية</a:t>
            </a:r>
          </a:p>
          <a:p>
            <a:pPr>
              <a:buFont typeface="Arial" panose="020B0604020202020204" pitchFamily="34" charset="0"/>
              <a:buChar char="•"/>
            </a:pPr>
            <a:r>
              <a:rPr lang="ar-DZ" sz="2400" b="1" dirty="0">
                <a:latin typeface="Traditional Arabic" panose="02020603050405020304" pitchFamily="18" charset="-78"/>
                <a:cs typeface="Traditional Arabic" panose="02020603050405020304" pitchFamily="18" charset="-78"/>
              </a:rPr>
              <a:t>استخدام شبكات التواصل: الشبكة  هي منصة  اتصال عن طريق الشبكة حيث تمنح القدرة على الاتصال مع عدد كبير من الافراد في جميع الانحاء </a:t>
            </a:r>
            <a:endParaRPr lang="fr-FR" sz="2400" b="1" dirty="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025946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662982-8422-46BC-9B56-E9D301756469}"/>
              </a:ext>
            </a:extLst>
          </p:cNvPr>
          <p:cNvSpPr>
            <a:spLocks noGrp="1"/>
          </p:cNvSpPr>
          <p:nvPr>
            <p:ph type="title"/>
          </p:nvPr>
        </p:nvSpPr>
        <p:spPr/>
        <p:txBody>
          <a:bodyPr/>
          <a:lstStyle/>
          <a:p>
            <a:pPr algn="r"/>
            <a:r>
              <a:rPr lang="ar-DZ" dirty="0"/>
              <a:t>              </a:t>
            </a:r>
          </a:p>
        </p:txBody>
      </p:sp>
      <p:sp>
        <p:nvSpPr>
          <p:cNvPr id="5" name="Ellipse 4"/>
          <p:cNvSpPr/>
          <p:nvPr/>
        </p:nvSpPr>
        <p:spPr>
          <a:xfrm>
            <a:off x="1402080" y="1611086"/>
            <a:ext cx="9535886" cy="2830286"/>
          </a:xfrm>
          <a:prstGeom prst="ellipse">
            <a:avLst/>
          </a:prstGeom>
          <a:gradFill flip="none" rotWithShape="1">
            <a:gsLst>
              <a:gs pos="0">
                <a:srgbClr val="FF6699">
                  <a:shade val="30000"/>
                  <a:satMod val="115000"/>
                </a:srgbClr>
              </a:gs>
              <a:gs pos="50000">
                <a:srgbClr val="FF6699">
                  <a:shade val="67500"/>
                  <a:satMod val="115000"/>
                </a:srgbClr>
              </a:gs>
              <a:gs pos="100000">
                <a:srgbClr val="FF6699">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dirty="0">
                <a:cs typeface="Traditional Arabic" panose="02020603050405020304"/>
              </a:rPr>
              <a:t> </a:t>
            </a:r>
          </a:p>
          <a:p>
            <a:pPr algn="ctr" rtl="1"/>
            <a:r>
              <a:rPr lang="ar-DZ" sz="2800" dirty="0">
                <a:cs typeface="Traditional Arabic" panose="02020603050405020304"/>
              </a:rPr>
              <a:t>تطور نظام معلومات الموارد البشرية بأشكال مختلفة </a:t>
            </a:r>
            <a:r>
              <a:rPr lang="ar-DZ" sz="2800" dirty="0" err="1">
                <a:cs typeface="Traditional Arabic" panose="02020603050405020304"/>
              </a:rPr>
              <a:t>ابتداءا</a:t>
            </a:r>
            <a:r>
              <a:rPr lang="ar-DZ" sz="2800" dirty="0">
                <a:cs typeface="Traditional Arabic" panose="02020603050405020304"/>
              </a:rPr>
              <a:t> </a:t>
            </a:r>
          </a:p>
          <a:p>
            <a:pPr algn="ctr" rtl="1"/>
            <a:endParaRPr lang="ar-DZ" sz="2800" dirty="0">
              <a:cs typeface="Traditional Arabic" panose="02020603050405020304"/>
            </a:endParaRPr>
          </a:p>
          <a:p>
            <a:pPr algn="ctr" rtl="1"/>
            <a:r>
              <a:rPr lang="ar-DZ" sz="2800" dirty="0">
                <a:cs typeface="Traditional Arabic" panose="02020603050405020304"/>
              </a:rPr>
              <a:t>من السبعينات ، يظهر نضجا تصاعديا  صمن مسار واحد </a:t>
            </a:r>
            <a:r>
              <a:rPr lang="ar-DZ" sz="2800" u="sng" dirty="0">
                <a:solidFill>
                  <a:schemeClr val="tx1"/>
                </a:solidFill>
                <a:cs typeface="Traditional Arabic" panose="02020603050405020304"/>
              </a:rPr>
              <a:t>وهو الانفتـــــــــــاح</a:t>
            </a:r>
            <a:endParaRPr lang="fr-FR" sz="2800" u="sng" dirty="0">
              <a:solidFill>
                <a:schemeClr val="tx1"/>
              </a:solidFill>
              <a:cs typeface="Traditional Arabic" panose="02020603050405020304"/>
            </a:endParaRPr>
          </a:p>
        </p:txBody>
      </p:sp>
      <p:sp>
        <p:nvSpPr>
          <p:cNvPr id="7" name="Titre 3">
            <a:extLst>
              <a:ext uri="{FF2B5EF4-FFF2-40B4-BE49-F238E27FC236}">
                <a16:creationId xmlns:a16="http://schemas.microsoft.com/office/drawing/2014/main" id="{4D7F24FC-17B4-4C95-A7D1-0DF49D773AD0}"/>
              </a:ext>
            </a:extLst>
          </p:cNvPr>
          <p:cNvSpPr txBox="1">
            <a:spLocks/>
          </p:cNvSpPr>
          <p:nvPr/>
        </p:nvSpPr>
        <p:spPr>
          <a:xfrm>
            <a:off x="1951630" y="586855"/>
            <a:ext cx="4329057" cy="707886"/>
          </a:xfrm>
          <a:prstGeom prst="rect">
            <a:avLst/>
          </a:prstGeom>
          <a:ln w="12700" cap="flat" cmpd="sng" algn="ctr">
            <a:solidFill>
              <a:schemeClr val="accent1"/>
            </a:solidFill>
            <a:prstDash val="solid"/>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rtlCol="1" anchor="t">
            <a:spAutoFit/>
          </a:bodyPr>
          <a:lstStyle>
            <a:lvl1pPr algn="l" defTabSz="457200" rtl="1" eaLnBrk="1" latinLnBrk="0" hangingPunct="1">
              <a:spcBef>
                <a:spcPct val="0"/>
              </a:spcBef>
              <a:buNone/>
              <a:defRPr sz="3600" kern="1200">
                <a:solidFill>
                  <a:schemeClr val="dk1"/>
                </a:solidFill>
                <a:latin typeface="+mn-lt"/>
                <a:ea typeface="+mn-ea"/>
                <a:cs typeface="+mn-cs"/>
              </a:defRPr>
            </a:lvl1pPr>
            <a:lvl2pPr rtl="1" eaLnBrk="1" hangingPunct="1">
              <a:defRPr>
                <a:solidFill>
                  <a:schemeClr val="dk1"/>
                </a:solidFill>
                <a:latin typeface="+mn-lt"/>
                <a:ea typeface="+mn-ea"/>
                <a:cs typeface="+mn-cs"/>
              </a:defRPr>
            </a:lvl2pPr>
            <a:lvl3pPr rtl="1" eaLnBrk="1" hangingPunct="1">
              <a:defRPr>
                <a:solidFill>
                  <a:schemeClr val="dk1"/>
                </a:solidFill>
                <a:latin typeface="+mn-lt"/>
                <a:ea typeface="+mn-ea"/>
                <a:cs typeface="+mn-cs"/>
              </a:defRPr>
            </a:lvl3pPr>
            <a:lvl4pPr rtl="1" eaLnBrk="1" hangingPunct="1">
              <a:defRPr>
                <a:solidFill>
                  <a:schemeClr val="dk1"/>
                </a:solidFill>
                <a:latin typeface="+mn-lt"/>
                <a:ea typeface="+mn-ea"/>
                <a:cs typeface="+mn-cs"/>
              </a:defRPr>
            </a:lvl4pPr>
            <a:lvl5pPr rtl="1" eaLnBrk="1" hangingPunct="1">
              <a:defRPr>
                <a:solidFill>
                  <a:schemeClr val="dk1"/>
                </a:solidFill>
                <a:latin typeface="+mn-lt"/>
                <a:ea typeface="+mn-ea"/>
                <a:cs typeface="+mn-cs"/>
              </a:defRPr>
            </a:lvl5pPr>
            <a:lvl6pPr rtl="1" eaLnBrk="1" hangingPunct="1">
              <a:defRPr>
                <a:solidFill>
                  <a:schemeClr val="dk1"/>
                </a:solidFill>
                <a:latin typeface="+mn-lt"/>
                <a:ea typeface="+mn-ea"/>
                <a:cs typeface="+mn-cs"/>
              </a:defRPr>
            </a:lvl6pPr>
            <a:lvl7pPr rtl="1" eaLnBrk="1" hangingPunct="1">
              <a:defRPr>
                <a:solidFill>
                  <a:schemeClr val="dk1"/>
                </a:solidFill>
                <a:latin typeface="+mn-lt"/>
                <a:ea typeface="+mn-ea"/>
                <a:cs typeface="+mn-cs"/>
              </a:defRPr>
            </a:lvl7pPr>
            <a:lvl8pPr rtl="1" eaLnBrk="1" hangingPunct="1">
              <a:defRPr>
                <a:solidFill>
                  <a:schemeClr val="dk1"/>
                </a:solidFill>
                <a:latin typeface="+mn-lt"/>
                <a:ea typeface="+mn-ea"/>
                <a:cs typeface="+mn-cs"/>
              </a:defRPr>
            </a:lvl8pPr>
            <a:lvl9pPr rtl="1" eaLnBrk="1" hangingPunct="1">
              <a:defRPr>
                <a:solidFill>
                  <a:schemeClr val="dk1"/>
                </a:solidFill>
                <a:latin typeface="+mn-lt"/>
                <a:ea typeface="+mn-ea"/>
                <a:cs typeface="+mn-cs"/>
              </a:defRPr>
            </a:lvl9pPr>
          </a:lstStyle>
          <a:p>
            <a:pPr algn="ctr"/>
            <a:r>
              <a:rPr lang="ar-DZ" sz="4000">
                <a:ln w="0"/>
                <a:solidFill>
                  <a:srgbClr val="C00000"/>
                </a:solidFill>
                <a:effectLst>
                  <a:outerShdw blurRad="38100" dist="25400" dir="5400000" algn="ctr" rotWithShape="0">
                    <a:srgbClr val="6E747A">
                      <a:alpha val="43000"/>
                    </a:srgbClr>
                  </a:outerShdw>
                </a:effectLst>
                <a:latin typeface="Traditional Arabic" panose="02020603050405020304" pitchFamily="18" charset="-78"/>
                <a:cs typeface="Traditional Arabic" panose="02020603050405020304" pitchFamily="18" charset="-78"/>
              </a:rPr>
              <a:t>الخلاصة: </a:t>
            </a:r>
            <a:endParaRPr lang="ar-DZ" sz="4000" dirty="0">
              <a:ln w="0"/>
              <a:solidFill>
                <a:srgbClr val="C00000"/>
              </a:solidFill>
              <a:effectLst>
                <a:outerShdw blurRad="38100" dist="25400" dir="5400000" algn="ctr" rotWithShape="0">
                  <a:srgbClr val="6E747A">
                    <a:alpha val="43000"/>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12933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9E28DDAB-688B-49C4-8995-1A8C757FFB44}"/>
              </a:ext>
            </a:extLst>
          </p:cNvPr>
          <p:cNvSpPr>
            <a:spLocks noGrp="1"/>
          </p:cNvSpPr>
          <p:nvPr>
            <p:ph type="title"/>
          </p:nvPr>
        </p:nvSpPr>
        <p:spPr>
          <a:xfrm>
            <a:off x="2592388" y="623888"/>
            <a:ext cx="6299821" cy="913364"/>
          </a:xfrm>
        </p:spPr>
        <p:style>
          <a:lnRef idx="0">
            <a:schemeClr val="accent1"/>
          </a:lnRef>
          <a:fillRef idx="3">
            <a:schemeClr val="accent1"/>
          </a:fillRef>
          <a:effectRef idx="3">
            <a:schemeClr val="accent1"/>
          </a:effectRef>
          <a:fontRef idx="minor">
            <a:schemeClr val="lt1"/>
          </a:fontRef>
        </p:style>
        <p:txBody>
          <a:bodyPr>
            <a:normAutofit/>
          </a:bodyPr>
          <a:lstStyle/>
          <a:p>
            <a:pPr lvl="0" algn="ctr"/>
            <a:r>
              <a:rPr lang="ar-DZ" sz="2400" b="1" dirty="0">
                <a:solidFill>
                  <a:schemeClr val="bg1"/>
                </a:solidFill>
                <a:latin typeface="Traditional Arabic" panose="02020603050405020304" pitchFamily="18" charset="-78"/>
                <a:cs typeface="Traditional Arabic" panose="02020603050405020304" pitchFamily="18" charset="-78"/>
              </a:rPr>
              <a:t>تطور وظيفة </a:t>
            </a:r>
            <a:r>
              <a:rPr lang="fr-FR" sz="2400" b="1" dirty="0">
                <a:solidFill>
                  <a:schemeClr val="bg1"/>
                </a:solidFill>
                <a:latin typeface="Traditional Arabic" panose="02020603050405020304" pitchFamily="18" charset="-78"/>
                <a:cs typeface="Traditional Arabic" panose="02020603050405020304" pitchFamily="18" charset="-78"/>
              </a:rPr>
              <a:t>RH</a:t>
            </a:r>
            <a:r>
              <a:rPr lang="ar-DZ" sz="2400" b="1" dirty="0">
                <a:solidFill>
                  <a:schemeClr val="bg1"/>
                </a:solidFill>
                <a:latin typeface="Traditional Arabic" panose="02020603050405020304" pitchFamily="18" charset="-78"/>
                <a:cs typeface="Traditional Arabic" panose="02020603050405020304" pitchFamily="18" charset="-78"/>
              </a:rPr>
              <a:t> بالتوازي مع </a:t>
            </a:r>
            <a:r>
              <a:rPr lang="fr-FR" sz="2400" b="1" dirty="0">
                <a:solidFill>
                  <a:schemeClr val="bg1"/>
                </a:solidFill>
                <a:latin typeface="Traditional Arabic" panose="02020603050405020304" pitchFamily="18" charset="-78"/>
                <a:cs typeface="Traditional Arabic" panose="02020603050405020304" pitchFamily="18" charset="-78"/>
              </a:rPr>
              <a:t>SIRH</a:t>
            </a:r>
            <a:br>
              <a:rPr lang="ar-DZ" sz="2400" b="1" dirty="0">
                <a:solidFill>
                  <a:schemeClr val="bg1"/>
                </a:solidFill>
                <a:latin typeface="Traditional Arabic" panose="02020603050405020304" pitchFamily="18" charset="-78"/>
                <a:cs typeface="Traditional Arabic" panose="02020603050405020304" pitchFamily="18" charset="-78"/>
              </a:rPr>
            </a:br>
            <a:endParaRPr lang="ar-DZ" sz="2800" b="1" dirty="0">
              <a:solidFill>
                <a:schemeClr val="bg1"/>
              </a:solidFill>
              <a:latin typeface="Traditional Arabic" panose="02020603050405020304" pitchFamily="18" charset="-78"/>
              <a:cs typeface="Traditional Arabic" panose="02020603050405020304" pitchFamily="18" charset="-78"/>
            </a:endParaRPr>
          </a:p>
        </p:txBody>
      </p:sp>
      <p:grpSp>
        <p:nvGrpSpPr>
          <p:cNvPr id="11" name="Groupe 10"/>
          <p:cNvGrpSpPr>
            <a:grpSpLocks/>
          </p:cNvGrpSpPr>
          <p:nvPr/>
        </p:nvGrpSpPr>
        <p:grpSpPr bwMode="auto">
          <a:xfrm>
            <a:off x="1849764" y="2238102"/>
            <a:ext cx="8059082" cy="4319451"/>
            <a:chOff x="1089" y="2063"/>
            <a:chExt cx="8109" cy="4586"/>
          </a:xfrm>
        </p:grpSpPr>
        <p:sp>
          <p:nvSpPr>
            <p:cNvPr id="12" name="Oval 168"/>
            <p:cNvSpPr>
              <a:spLocks noChangeArrowheads="1"/>
            </p:cNvSpPr>
            <p:nvPr/>
          </p:nvSpPr>
          <p:spPr bwMode="auto">
            <a:xfrm>
              <a:off x="3264" y="2063"/>
              <a:ext cx="3056" cy="1188"/>
            </a:xfrm>
            <a:prstGeom prst="ellipse">
              <a:avLst/>
            </a:prstGeom>
            <a:solidFill>
              <a:sysClr val="window" lastClr="FFFFFF"/>
            </a:solidFill>
            <a:ln w="25400" cap="flat" cmpd="sng" algn="ctr">
              <a:solidFill>
                <a:srgbClr val="F79646"/>
              </a:solidFill>
              <a:prstDash val="solid"/>
              <a:headEnd/>
              <a:tailEnd/>
            </a:ln>
            <a:effectLst/>
          </p:spPr>
          <p:txBody>
            <a:bodyPr rot="0" vert="horz" wrap="square" lIns="91440" tIns="45720" rIns="91440" bIns="45720" anchor="t" anchorCtr="0" upright="1">
              <a:noAutofit/>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kumimoji="0" lang="ar-DZ" sz="1400" b="1" i="0" u="none" strike="noStrike" kern="0" cap="none" spc="0" normalizeH="0" baseline="0" noProof="0">
                  <a:ln>
                    <a:noFill/>
                  </a:ln>
                  <a:solidFill>
                    <a:sysClr val="windowText" lastClr="000000"/>
                  </a:solidFill>
                  <a:effectLst/>
                  <a:uLnTx/>
                  <a:uFillTx/>
                  <a:latin typeface="Calibri"/>
                  <a:ea typeface="Calibri" panose="020F0502020204030204" pitchFamily="34" charset="0"/>
                  <a:cs typeface="Traditional Arabic" panose="02020603050405020304" pitchFamily="18" charset="-78"/>
                </a:rPr>
                <a:t>تطور وظيفة الموارد البشرية بالتوازي مع تطور </a:t>
              </a:r>
              <a:r>
                <a:rPr kumimoji="0" lang="fr-FR" sz="1200" b="1" i="0" u="none" strike="noStrike" kern="0" cap="none" spc="0" normalizeH="0" baseline="0" noProof="0">
                  <a:ln>
                    <a:noFill/>
                  </a:ln>
                  <a:solidFill>
                    <a:sysClr val="windowText" lastClr="000000"/>
                  </a:solidFill>
                  <a:effectLst/>
                  <a:uLnTx/>
                  <a:uFillTx/>
                  <a:latin typeface="Traditional Arabic" panose="02020603050405020304" pitchFamily="18" charset="-78"/>
                  <a:ea typeface="Calibri" panose="020F0502020204030204" pitchFamily="34" charset="0"/>
                  <a:cs typeface="Arial" panose="020B0604020202020204" pitchFamily="34" charset="0"/>
                </a:rPr>
                <a:t>SIRH </a:t>
              </a:r>
              <a:endParaRPr kumimoji="0" lang="fr-FR" sz="1100" b="0" i="0" u="none" strike="noStrike" kern="0" cap="none" spc="0" normalizeH="0" baseline="0" noProof="0">
                <a:ln>
                  <a:noFill/>
                </a:ln>
                <a:solidFill>
                  <a:sysClr val="windowText" lastClr="000000"/>
                </a:solidFill>
                <a:effectLst/>
                <a:uLnTx/>
                <a:uFillTx/>
                <a:latin typeface="Calibri"/>
                <a:ea typeface="Calibri" panose="020F0502020204030204" pitchFamily="34" charset="0"/>
                <a:cs typeface="Arial" panose="020B0604020202020204" pitchFamily="34" charset="0"/>
              </a:endParaRPr>
            </a:p>
          </p:txBody>
        </p:sp>
        <p:sp>
          <p:nvSpPr>
            <p:cNvPr id="13" name="AutoShape 169"/>
            <p:cNvSpPr>
              <a:spLocks noChangeArrowheads="1"/>
            </p:cNvSpPr>
            <p:nvPr/>
          </p:nvSpPr>
          <p:spPr bwMode="auto">
            <a:xfrm>
              <a:off x="6695" y="3647"/>
              <a:ext cx="2503" cy="1851"/>
            </a:xfrm>
            <a:prstGeom prst="cube">
              <a:avLst>
                <a:gd name="adj" fmla="val 25000"/>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headEnd/>
              <a:tailEnd/>
            </a:ln>
            <a:effectLst>
              <a:outerShdw blurRad="40000" dist="23000" dir="5400000" rotWithShape="0">
                <a:srgbClr val="000000">
                  <a:alpha val="35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400" b="1" i="0" u="none" strike="noStrike" kern="0" cap="none" spc="0" normalizeH="0" baseline="0" noProof="0">
                  <a:ln>
                    <a:noFill/>
                  </a:ln>
                  <a:solidFill>
                    <a:srgbClr val="000000"/>
                  </a:solidFill>
                  <a:effectLst/>
                  <a:uLnTx/>
                  <a:uFillTx/>
                  <a:latin typeface="Calibri"/>
                  <a:ea typeface="Calibri" panose="020F0502020204030204" pitchFamily="34" charset="0"/>
                  <a:cs typeface="Traditional Arabic" panose="02020603050405020304" pitchFamily="18" charset="-78"/>
                </a:rPr>
                <a:t>رؤية تنفيذية:</a:t>
              </a:r>
              <a:endParaRPr kumimoji="0" lang="fr-F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rgbClr val="000000"/>
                  </a:solidFill>
                  <a:effectLst/>
                  <a:uLnTx/>
                  <a:uFillTx/>
                  <a:latin typeface="Calibri"/>
                  <a:ea typeface="Calibri" panose="020F0502020204030204" pitchFamily="34" charset="0"/>
                  <a:cs typeface="Traditional Arabic" panose="02020603050405020304" pitchFamily="18" charset="-78"/>
                </a:rPr>
                <a:t>اعتبار الفرد تكلفة</a:t>
              </a:r>
              <a:endParaRPr kumimoji="0" lang="fr-F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rgbClr val="000000"/>
                  </a:solidFill>
                  <a:effectLst/>
                  <a:uLnTx/>
                  <a:uFillTx/>
                  <a:latin typeface="Calibri"/>
                  <a:ea typeface="Calibri" panose="020F0502020204030204" pitchFamily="34" charset="0"/>
                  <a:cs typeface="Traditional Arabic" panose="02020603050405020304" pitchFamily="18" charset="-78"/>
                </a:rPr>
                <a:t>تسيير أجور</a:t>
              </a:r>
              <a:endParaRPr kumimoji="0" lang="fr-F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a:ln>
                    <a:noFill/>
                  </a:ln>
                  <a:solidFill>
                    <a:srgbClr val="000000"/>
                  </a:solidFill>
                  <a:effectLst/>
                  <a:uLnTx/>
                  <a:uFillTx/>
                  <a:latin typeface="Calibri"/>
                  <a:ea typeface="Calibri" panose="020F0502020204030204" pitchFamily="34" charset="0"/>
                  <a:cs typeface="Traditional Arabic" panose="02020603050405020304" pitchFamily="18" charset="-78"/>
                </a:rPr>
                <a:t>تشريعات اجتماعية</a:t>
              </a:r>
              <a:endParaRPr kumimoji="0" lang="fr-F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ar-DZ" sz="1100" b="1" i="0" u="none" strike="noStrike" kern="0" cap="none" spc="0" normalizeH="0" baseline="0" noProof="0">
                  <a:ln>
                    <a:noFill/>
                  </a:ln>
                  <a:solidFill>
                    <a:sysClr val="window" lastClr="FFFFFF"/>
                  </a:solidFill>
                  <a:effectLst/>
                  <a:uLnTx/>
                  <a:uFillTx/>
                  <a:latin typeface="Calibri"/>
                  <a:ea typeface="Calibri" panose="020F0502020204030204" pitchFamily="34" charset="0"/>
                  <a:cs typeface="Simplified Arabic" panose="02020603050405020304" pitchFamily="18" charset="-78"/>
                </a:rPr>
                <a:t> </a:t>
              </a:r>
              <a:endParaRPr kumimoji="0" lang="fr-FR" sz="1100" b="0" i="0" u="none" strike="noStrike" kern="0" cap="none" spc="0" normalizeH="0" baseline="0" noProof="0">
                <a:ln>
                  <a:noFill/>
                </a:ln>
                <a:solidFill>
                  <a:sysClr val="window" lastClr="FFFFFF"/>
                </a:solidFill>
                <a:effectLst/>
                <a:uLnTx/>
                <a:uFillTx/>
                <a:latin typeface="Calibri"/>
                <a:ea typeface="Calibri" panose="020F0502020204030204" pitchFamily="34" charset="0"/>
                <a:cs typeface="Arial" panose="020B0604020202020204" pitchFamily="34" charset="0"/>
              </a:endParaRPr>
            </a:p>
          </p:txBody>
        </p:sp>
        <p:sp>
          <p:nvSpPr>
            <p:cNvPr id="14" name="AutoShape 170"/>
            <p:cNvSpPr>
              <a:spLocks noChangeArrowheads="1"/>
            </p:cNvSpPr>
            <p:nvPr/>
          </p:nvSpPr>
          <p:spPr bwMode="auto">
            <a:xfrm>
              <a:off x="3788" y="3662"/>
              <a:ext cx="2625" cy="1836"/>
            </a:xfrm>
            <a:prstGeom prst="cube">
              <a:avLst>
                <a:gd name="adj" fmla="val 25000"/>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headEnd/>
              <a:tailEnd/>
            </a:ln>
            <a:effectLst>
              <a:outerShdw blurRad="40000" dist="23000" dir="5400000" rotWithShape="0">
                <a:srgbClr val="000000">
                  <a:alpha val="35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4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رؤية </a:t>
              </a:r>
              <a:r>
                <a:rPr kumimoji="0" lang="ar-DZ" sz="1400" b="1" i="0" u="none" strike="noStrike" kern="0" cap="none" spc="0" normalizeH="0" baseline="0" noProof="0" dirty="0" err="1">
                  <a:ln>
                    <a:noFill/>
                  </a:ln>
                  <a:solidFill>
                    <a:srgbClr val="000000"/>
                  </a:solidFill>
                  <a:effectLst/>
                  <a:uLnTx/>
                  <a:uFillTx/>
                  <a:latin typeface="Calibri"/>
                  <a:ea typeface="Calibri" panose="020F0502020204030204" pitchFamily="34" charset="0"/>
                  <a:cs typeface="Traditional Arabic" panose="02020603050405020304" pitchFamily="18" charset="-78"/>
                </a:rPr>
                <a:t>تسييرية</a:t>
              </a:r>
              <a:r>
                <a:rPr kumimoji="0" lang="ar-DZ" sz="14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اعتبار الفرد استثمار</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التفاعل و التنسيق بين الأنشطة</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بروز مفهوم الكفاءة و</a:t>
              </a:r>
              <a:r>
                <a:rPr kumimoji="0" lang="ar-DZ" sz="1100" b="1" i="0" u="none" strike="noStrike" kern="0" cap="none" spc="0" normalizeH="0" baseline="0" noProof="0" dirty="0">
                  <a:ln>
                    <a:noFill/>
                  </a:ln>
                  <a:solidFill>
                    <a:srgbClr val="000000"/>
                  </a:solidFill>
                  <a:effectLst/>
                  <a:uLnTx/>
                  <a:uFillTx/>
                  <a:latin typeface="Calibri"/>
                  <a:ea typeface="Calibri" panose="020F0502020204030204" pitchFamily="34" charset="0"/>
                  <a:cs typeface="Simplified Arabic" panose="02020603050405020304" pitchFamily="18" charset="-78"/>
                </a:rPr>
                <a:t> </a:t>
              </a:r>
              <a:r>
                <a:rPr kumimoji="0" lang="fr-FR" sz="1100" b="1" i="0" u="none" strike="noStrike" kern="0" cap="none" spc="0" normalizeH="0" baseline="0" noProof="0" dirty="0">
                  <a:ln>
                    <a:noFill/>
                  </a:ln>
                  <a:solidFill>
                    <a:srgbClr val="000000"/>
                  </a:solidFill>
                  <a:effectLst/>
                  <a:uLnTx/>
                  <a:uFillTx/>
                  <a:latin typeface="Calibri"/>
                  <a:ea typeface="Calibri" panose="020F0502020204030204" pitchFamily="34" charset="0"/>
                  <a:cs typeface="Simplified Arabic" panose="02020603050405020304" pitchFamily="18" charset="-78"/>
                </a:rPr>
                <a:t>GPEC</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100" b="1"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Simplified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100" b="1"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Simplified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ar-DZ" sz="1100" b="1"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Simplified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100" b="1"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Simplified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fr-FR" sz="1100" b="1"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Simplified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p:txBody>
        </p:sp>
        <p:sp>
          <p:nvSpPr>
            <p:cNvPr id="15" name="AutoShape 171"/>
            <p:cNvSpPr>
              <a:spLocks noChangeArrowheads="1"/>
            </p:cNvSpPr>
            <p:nvPr/>
          </p:nvSpPr>
          <p:spPr bwMode="auto">
            <a:xfrm>
              <a:off x="1089" y="3587"/>
              <a:ext cx="2599" cy="2096"/>
            </a:xfrm>
            <a:prstGeom prst="cube">
              <a:avLst>
                <a:gd name="adj" fmla="val 25000"/>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headEnd/>
              <a:tailEnd/>
            </a:ln>
            <a:effectLst>
              <a:outerShdw blurRad="40000" dist="23000" dir="5400000" rotWithShape="0">
                <a:srgbClr val="000000">
                  <a:alpha val="35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0"/>
                </a:spcAft>
                <a:buClrTx/>
                <a:buSzTx/>
                <a:buFontTx/>
                <a:buNone/>
                <a:tabLst/>
                <a:defRPr/>
              </a:pPr>
              <a:r>
                <a:rPr kumimoji="0" lang="ar-DZ" sz="14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رؤية استراتيجية:</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اعتبار الفرد مورد استراتيجي</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شريك استراتيجي</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شريك اعمال</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مفهوم قابلية الشغل ا</a:t>
              </a:r>
              <a:r>
                <a:rPr kumimoji="0" lang="fr-FR" sz="1000" b="1" i="0" u="none" strike="noStrike" kern="0" cap="none" spc="0" normalizeH="0" baseline="0" noProof="0" dirty="0" err="1">
                  <a:ln>
                    <a:noFill/>
                  </a:ln>
                  <a:solidFill>
                    <a:srgbClr val="000000"/>
                  </a:solidFill>
                  <a:effectLst/>
                  <a:uLnTx/>
                  <a:uFillTx/>
                  <a:latin typeface="Traditional Arabic" panose="02020603050405020304" pitchFamily="18" charset="-78"/>
                  <a:ea typeface="Calibri" panose="020F0502020204030204" pitchFamily="34" charset="0"/>
                  <a:cs typeface="Arial" panose="020B0604020202020204" pitchFamily="34" charset="0"/>
                </a:rPr>
                <a:t>employbilité</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ctr" defTabSz="914400" eaLnBrk="1" fontAlgn="auto" latinLnBrk="0" hangingPunct="1">
                <a:lnSpc>
                  <a:spcPct val="115000"/>
                </a:lnSpc>
                <a:spcBef>
                  <a:spcPts val="0"/>
                </a:spcBef>
                <a:spcAft>
                  <a:spcPts val="1000"/>
                </a:spcAft>
                <a:buClrTx/>
                <a:buSzTx/>
                <a:buFontTx/>
                <a:buNone/>
                <a:tabLst/>
                <a:defRPr/>
              </a:pPr>
              <a:r>
                <a:rPr kumimoji="0" lang="fr-FR" sz="1100" b="1"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Simplified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p:txBody>
        </p:sp>
        <p:cxnSp>
          <p:nvCxnSpPr>
            <p:cNvPr id="16" name="AutoShape 174"/>
            <p:cNvCxnSpPr>
              <a:cxnSpLocks noChangeShapeType="1"/>
            </p:cNvCxnSpPr>
            <p:nvPr/>
          </p:nvCxnSpPr>
          <p:spPr bwMode="auto">
            <a:xfrm flipH="1">
              <a:off x="2418" y="3032"/>
              <a:ext cx="1425" cy="465"/>
            </a:xfrm>
            <a:prstGeom prst="straightConnector1">
              <a:avLst/>
            </a:prstGeom>
            <a:noFill/>
            <a:ln w="25400" cap="flat" cmpd="sng" algn="ctr">
              <a:solidFill>
                <a:srgbClr val="9BBB59"/>
              </a:solidFill>
              <a:prstDash val="solid"/>
              <a:headEnd/>
              <a:tailEnd type="triangle" w="med" len="med"/>
            </a:ln>
            <a:effectLst>
              <a:outerShdw blurRad="40000" dist="20000" dir="5400000" rotWithShape="0">
                <a:srgbClr val="000000">
                  <a:alpha val="38000"/>
                </a:srgbClr>
              </a:outerShdw>
            </a:effectLst>
          </p:spPr>
        </p:cxnSp>
        <p:cxnSp>
          <p:nvCxnSpPr>
            <p:cNvPr id="17" name="AutoShape 175"/>
            <p:cNvCxnSpPr>
              <a:cxnSpLocks noChangeShapeType="1"/>
            </p:cNvCxnSpPr>
            <p:nvPr/>
          </p:nvCxnSpPr>
          <p:spPr bwMode="auto">
            <a:xfrm>
              <a:off x="4998" y="3182"/>
              <a:ext cx="15" cy="444"/>
            </a:xfrm>
            <a:prstGeom prst="straightConnector1">
              <a:avLst/>
            </a:prstGeom>
            <a:noFill/>
            <a:ln w="25400" cap="flat" cmpd="sng" algn="ctr">
              <a:solidFill>
                <a:srgbClr val="9BBB59"/>
              </a:solidFill>
              <a:prstDash val="solid"/>
              <a:headEnd/>
              <a:tailEnd type="triangle" w="med" len="med"/>
            </a:ln>
            <a:effectLst>
              <a:outerShdw blurRad="40000" dist="20000" dir="5400000" rotWithShape="0">
                <a:srgbClr val="000000">
                  <a:alpha val="38000"/>
                </a:srgbClr>
              </a:outerShdw>
            </a:effectLst>
          </p:spPr>
        </p:cxnSp>
        <p:cxnSp>
          <p:nvCxnSpPr>
            <p:cNvPr id="18" name="AutoShape 176"/>
            <p:cNvCxnSpPr>
              <a:cxnSpLocks noChangeShapeType="1"/>
            </p:cNvCxnSpPr>
            <p:nvPr/>
          </p:nvCxnSpPr>
          <p:spPr bwMode="auto">
            <a:xfrm>
              <a:off x="5973" y="3032"/>
              <a:ext cx="1710" cy="465"/>
            </a:xfrm>
            <a:prstGeom prst="straightConnector1">
              <a:avLst/>
            </a:prstGeom>
            <a:noFill/>
            <a:ln w="25400" cap="flat" cmpd="sng" algn="ctr">
              <a:solidFill>
                <a:srgbClr val="9BBB59"/>
              </a:solidFill>
              <a:prstDash val="solid"/>
              <a:headEnd/>
              <a:tailEnd type="triangle" w="med" len="med"/>
            </a:ln>
            <a:effectLst>
              <a:outerShdw blurRad="40000" dist="20000" dir="5400000" rotWithShape="0">
                <a:srgbClr val="000000">
                  <a:alpha val="38000"/>
                </a:srgbClr>
              </a:outerShdw>
            </a:effectLst>
          </p:spPr>
        </p:cxnSp>
        <p:sp>
          <p:nvSpPr>
            <p:cNvPr id="19" name="Text Box 177"/>
            <p:cNvSpPr txBox="1">
              <a:spLocks noChangeArrowheads="1"/>
            </p:cNvSpPr>
            <p:nvPr/>
          </p:nvSpPr>
          <p:spPr bwMode="auto">
            <a:xfrm>
              <a:off x="7142" y="6146"/>
              <a:ext cx="1976" cy="503"/>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headEnd/>
              <a:tailEnd/>
            </a:ln>
            <a:effectLst>
              <a:outerShdw blurRad="40000" dist="23000" dir="5400000" rotWithShape="0">
                <a:srgbClr val="000000">
                  <a:alpha val="35000"/>
                </a:srgbClr>
              </a:outerShdw>
            </a:effectLst>
          </p:spPr>
          <p:txBody>
            <a:bodyPr rot="0" vert="horz" wrap="square" lIns="91440" tIns="45720" rIns="91440" bIns="45720" anchor="t" anchorCtr="0" upright="1">
              <a:noAutofit/>
            </a:bodyPr>
            <a:lstStyle/>
            <a:p>
              <a:pPr marL="0" marR="0" lvl="0" indent="0" algn="ctr" defTabSz="914400" eaLnBrk="1" fontAlgn="auto" latinLnBrk="0" hangingPunct="1">
                <a:lnSpc>
                  <a:spcPct val="115000"/>
                </a:lnSpc>
                <a:spcBef>
                  <a:spcPts val="0"/>
                </a:spcBef>
                <a:spcAft>
                  <a:spcPts val="1000"/>
                </a:spcAft>
                <a:buClrTx/>
                <a:buSzTx/>
                <a:buFontTx/>
                <a:buNone/>
                <a:tabLst/>
                <a:defRPr/>
              </a:pPr>
              <a:r>
                <a:rPr kumimoji="0" lang="ar-DZ" sz="1100" b="1" i="0" u="none" strike="noStrike" kern="0" cap="none" spc="0" normalizeH="0" baseline="0" noProof="0" dirty="0">
                  <a:ln>
                    <a:noFill/>
                  </a:ln>
                  <a:solidFill>
                    <a:srgbClr val="000000"/>
                  </a:solidFill>
                  <a:effectLst/>
                  <a:uLnTx/>
                  <a:uFillTx/>
                  <a:latin typeface="Calibri"/>
                  <a:ea typeface="Calibri" panose="020F0502020204030204" pitchFamily="34" charset="0"/>
                  <a:cs typeface="Simplified Arabic" panose="02020603050405020304" pitchFamily="18" charset="-78"/>
                </a:rPr>
                <a:t>برمجيات الاجور</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p:txBody>
        </p:sp>
      </p:grpSp>
      <p:sp>
        <p:nvSpPr>
          <p:cNvPr id="20" name="Zone de texte 2048"/>
          <p:cNvSpPr txBox="1"/>
          <p:nvPr/>
        </p:nvSpPr>
        <p:spPr>
          <a:xfrm>
            <a:off x="4990927" y="5905773"/>
            <a:ext cx="1658488" cy="666750"/>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ar-DZ" sz="14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برمجيات الموارد البشرية  و برمجيات تكاملية(</a:t>
            </a:r>
            <a:r>
              <a:rPr kumimoji="0" lang="fr-FR" sz="1200" b="1" i="0" u="none" strike="noStrike" kern="0" cap="none" spc="0" normalizeH="0" baseline="0" noProof="0" dirty="0">
                <a:ln>
                  <a:noFill/>
                </a:ln>
                <a:solidFill>
                  <a:srgbClr val="000000"/>
                </a:solidFill>
                <a:effectLst/>
                <a:uLnTx/>
                <a:uFillTx/>
                <a:latin typeface="Traditional Arabic" panose="02020603050405020304" pitchFamily="18" charset="-78"/>
                <a:ea typeface="Calibri" panose="020F0502020204030204" pitchFamily="34" charset="0"/>
                <a:cs typeface="Arial" panose="020B0604020202020204" pitchFamily="34" charset="0"/>
              </a:rPr>
              <a:t>ERP</a:t>
            </a:r>
            <a:r>
              <a:rPr kumimoji="0" lang="ar-DZ" sz="14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p:txBody>
      </p:sp>
      <p:sp>
        <p:nvSpPr>
          <p:cNvPr id="21" name="Zone de texte 2049"/>
          <p:cNvSpPr txBox="1"/>
          <p:nvPr/>
        </p:nvSpPr>
        <p:spPr>
          <a:xfrm>
            <a:off x="1850095" y="5879156"/>
            <a:ext cx="1933061" cy="678398"/>
          </a:xfrm>
          <a:prstGeom prst="rect">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kumimoji="0" lang="fr-FR" sz="1200" b="1" i="0" u="none" strike="noStrike" kern="0" cap="none" spc="0" normalizeH="0" baseline="0" noProof="0" dirty="0">
                <a:ln>
                  <a:noFill/>
                </a:ln>
                <a:solidFill>
                  <a:srgbClr val="000000"/>
                </a:solidFill>
                <a:effectLst/>
                <a:uLnTx/>
                <a:uFillTx/>
                <a:latin typeface="Traditional Arabic" panose="02020603050405020304" pitchFamily="18" charset="-78"/>
                <a:ea typeface="Calibri" panose="020F0502020204030204" pitchFamily="34" charset="0"/>
                <a:cs typeface="Arial" panose="020B0604020202020204" pitchFamily="34" charset="0"/>
              </a:rPr>
              <a:t>SIRH </a:t>
            </a:r>
            <a:r>
              <a:rPr kumimoji="0" lang="ar-DZ" sz="14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في ظل وجود :</a:t>
            </a: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15000"/>
              </a:lnSpc>
              <a:spcBef>
                <a:spcPts val="0"/>
              </a:spcBef>
              <a:spcAft>
                <a:spcPts val="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  </a:t>
            </a:r>
            <a:r>
              <a:rPr kumimoji="0" lang="fr-FR" sz="1200" b="1" i="0" u="none" strike="noStrike" kern="0" cap="none" spc="0" normalizeH="0" baseline="0" noProof="0" dirty="0">
                <a:ln>
                  <a:noFill/>
                </a:ln>
                <a:solidFill>
                  <a:srgbClr val="000000"/>
                </a:solidFill>
                <a:effectLst/>
                <a:uLnTx/>
                <a:uFillTx/>
                <a:latin typeface="Traditional Arabic" panose="02020603050405020304" pitchFamily="18" charset="-78"/>
                <a:ea typeface="Calibri" panose="020F0502020204030204" pitchFamily="34" charset="0"/>
                <a:cs typeface="Arial" panose="020B0604020202020204" pitchFamily="34" charset="0"/>
              </a:rPr>
              <a:t>E-RH</a:t>
            </a: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 </a:t>
            </a:r>
            <a:r>
              <a:rPr kumimoji="0" lang="fr-FR" sz="1200" b="1" i="0" u="none" strike="noStrike" kern="0" cap="none" spc="0" normalizeH="0" baseline="0" noProof="0" dirty="0">
                <a:ln>
                  <a:noFill/>
                </a:ln>
                <a:solidFill>
                  <a:srgbClr val="000000"/>
                </a:solidFill>
                <a:effectLst/>
                <a:uLnTx/>
                <a:uFillTx/>
                <a:latin typeface="Traditional Arabic" panose="02020603050405020304" pitchFamily="18" charset="-78"/>
                <a:ea typeface="Calibri" panose="020F0502020204030204" pitchFamily="34" charset="0"/>
                <a:cs typeface="Arial" panose="020B0604020202020204" pitchFamily="34" charset="0"/>
              </a:rPr>
              <a:t>mobile </a:t>
            </a: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 </a:t>
            </a:r>
            <a:r>
              <a:rPr kumimoji="0" lang="fr-FR" sz="1200" b="1" i="0" u="none" strike="noStrike" kern="0" cap="none" spc="0" normalizeH="0" baseline="0" noProof="0" dirty="0">
                <a:ln>
                  <a:noFill/>
                </a:ln>
                <a:solidFill>
                  <a:srgbClr val="000000"/>
                </a:solidFill>
                <a:effectLst/>
                <a:uLnTx/>
                <a:uFillTx/>
                <a:latin typeface="Traditional Arabic" panose="02020603050405020304" pitchFamily="18" charset="-78"/>
                <a:ea typeface="Calibri" panose="020F0502020204030204" pitchFamily="34" charset="0"/>
                <a:cs typeface="Arial" panose="020B0604020202020204" pitchFamily="34" charset="0"/>
              </a:rPr>
              <a:t> réseaux sociaux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a:p>
            <a:pPr marL="0" marR="0" lvl="0" indent="0" algn="r" defTabSz="914400" rtl="1" eaLnBrk="1" fontAlgn="auto" latinLnBrk="0" hangingPunct="1">
              <a:lnSpc>
                <a:spcPct val="115000"/>
              </a:lnSpc>
              <a:spcBef>
                <a:spcPts val="0"/>
              </a:spcBef>
              <a:spcAft>
                <a:spcPts val="1000"/>
              </a:spcAft>
              <a:buClrTx/>
              <a:buSzTx/>
              <a:buFontTx/>
              <a:buNone/>
              <a:tabLst/>
              <a:defRPr/>
            </a:pPr>
            <a:r>
              <a:rPr kumimoji="0" lang="ar-DZ" sz="1200" b="1" i="0" u="none" strike="noStrike" kern="0" cap="none" spc="0" normalizeH="0" baseline="0" noProof="0" dirty="0">
                <a:ln>
                  <a:noFill/>
                </a:ln>
                <a:solidFill>
                  <a:srgbClr val="000000"/>
                </a:solidFill>
                <a:effectLst/>
                <a:uLnTx/>
                <a:uFillTx/>
                <a:latin typeface="Calibri"/>
                <a:ea typeface="Calibri" panose="020F0502020204030204" pitchFamily="34" charset="0"/>
                <a:cs typeface="Traditional Arabic" panose="02020603050405020304" pitchFamily="18" charset="-78"/>
              </a:rPr>
              <a:t> </a:t>
            </a:r>
            <a:endParaRPr kumimoji="0" lang="fr-FR" sz="1100" b="0" i="0" u="none" strike="noStrike" kern="0" cap="none" spc="0" normalizeH="0" baseline="0" noProof="0" dirty="0">
              <a:ln>
                <a:noFill/>
              </a:ln>
              <a:solidFill>
                <a:sysClr val="window" lastClr="FFFFFF"/>
              </a:solidFill>
              <a:effectLst/>
              <a:uLnTx/>
              <a:uFillTx/>
              <a:latin typeface="Calibri"/>
              <a:ea typeface="Calibri" panose="020F0502020204030204" pitchFamily="34" charset="0"/>
              <a:cs typeface="Arial" panose="020B0604020202020204" pitchFamily="34" charset="0"/>
            </a:endParaRPr>
          </a:p>
        </p:txBody>
      </p:sp>
      <p:sp>
        <p:nvSpPr>
          <p:cNvPr id="22" name="Flèche : bas 2050"/>
          <p:cNvSpPr/>
          <p:nvPr/>
        </p:nvSpPr>
        <p:spPr>
          <a:xfrm>
            <a:off x="8509251" y="5473452"/>
            <a:ext cx="285750" cy="466725"/>
          </a:xfrm>
          <a:prstGeom prst="downArrow">
            <a:avLst/>
          </a:prstGeom>
          <a:solidFill>
            <a:srgbClr val="9BBB59"/>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3" name="Flèche : bas 2050"/>
          <p:cNvSpPr/>
          <p:nvPr/>
        </p:nvSpPr>
        <p:spPr>
          <a:xfrm>
            <a:off x="5580877" y="5456250"/>
            <a:ext cx="285750" cy="466725"/>
          </a:xfrm>
          <a:prstGeom prst="downArrow">
            <a:avLst/>
          </a:prstGeom>
          <a:solidFill>
            <a:srgbClr val="9BBB59"/>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24" name="Flèche : bas 2050"/>
          <p:cNvSpPr/>
          <p:nvPr/>
        </p:nvSpPr>
        <p:spPr>
          <a:xfrm>
            <a:off x="2592388" y="5604562"/>
            <a:ext cx="285750" cy="396462"/>
          </a:xfrm>
          <a:prstGeom prst="downArrow">
            <a:avLst/>
          </a:prstGeom>
          <a:solidFill>
            <a:srgbClr val="9BBB59"/>
          </a:solidFill>
          <a:ln w="38100" cap="flat" cmpd="sng" algn="ctr">
            <a:solidFill>
              <a:sysClr val="window" lastClr="FFFFFF"/>
            </a:solidFill>
            <a:prstDash val="solid"/>
          </a:ln>
          <a:effectLst>
            <a:outerShdw blurRad="40000" dist="20000" dir="5400000" rotWithShape="0">
              <a:srgbClr val="000000">
                <a:alpha val="38000"/>
              </a:srgbClr>
            </a:outerShdw>
          </a:effectLst>
        </p:spPr>
        <p:txBody>
          <a:bodyPr rot="0" spcFirstLastPara="0" vert="horz" wrap="square" lIns="91440" tIns="45720" rIns="91440" bIns="45720" numCol="1" spcCol="0" rtlCol="1"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a:ln>
                <a:noFill/>
              </a:ln>
              <a:solidFill>
                <a:sysClr val="window" lastClr="FFFFFF"/>
              </a:solidFill>
              <a:effectLst/>
              <a:uLnTx/>
              <a:uFillTx/>
              <a:latin typeface="Calibri"/>
              <a:ea typeface="+mn-ea"/>
              <a:cs typeface="+mn-cs"/>
            </a:endParaRPr>
          </a:p>
        </p:txBody>
      </p:sp>
    </p:spTree>
    <p:extLst>
      <p:ext uri="{BB962C8B-B14F-4D97-AF65-F5344CB8AC3E}">
        <p14:creationId xmlns:p14="http://schemas.microsoft.com/office/powerpoint/2010/main" val="4094747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D7F24FC-17B4-4C95-A7D1-0DF49D773AD0}"/>
              </a:ext>
            </a:extLst>
          </p:cNvPr>
          <p:cNvSpPr txBox="1">
            <a:spLocks noGrp="1"/>
          </p:cNvSpPr>
          <p:nvPr>
            <p:ph type="title"/>
          </p:nvPr>
        </p:nvSpPr>
        <p:spPr>
          <a:xfrm>
            <a:off x="1951630" y="586855"/>
            <a:ext cx="4329057" cy="707886"/>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rtlCol="1">
            <a:spAutoFit/>
          </a:bodyPr>
          <a:lstStyle/>
          <a:p>
            <a:pPr algn="ctr"/>
            <a:r>
              <a:rPr lang="ar-DZ" sz="4000" dirty="0">
                <a:ln w="0"/>
                <a:solidFill>
                  <a:srgbClr val="C00000"/>
                </a:solidFill>
                <a:effectLst>
                  <a:outerShdw blurRad="38100" dist="25400" dir="5400000" algn="ctr" rotWithShape="0">
                    <a:srgbClr val="6E747A">
                      <a:alpha val="43000"/>
                    </a:srgbClr>
                  </a:outerShdw>
                </a:effectLst>
                <a:latin typeface="Traditional Arabic" panose="02020603050405020304" pitchFamily="18" charset="-78"/>
                <a:cs typeface="Traditional Arabic" panose="02020603050405020304" pitchFamily="18" charset="-78"/>
              </a:rPr>
              <a:t>الخلاصة: </a:t>
            </a:r>
          </a:p>
        </p:txBody>
      </p:sp>
      <p:sp>
        <p:nvSpPr>
          <p:cNvPr id="3" name="Espace réservé du contenu 2">
            <a:extLst>
              <a:ext uri="{FF2B5EF4-FFF2-40B4-BE49-F238E27FC236}">
                <a16:creationId xmlns:a16="http://schemas.microsoft.com/office/drawing/2014/main" id="{C768D1B2-F69B-4B5F-B660-DAE54CB4255C}"/>
              </a:ext>
            </a:extLst>
          </p:cNvPr>
          <p:cNvSpPr>
            <a:spLocks noGrp="1"/>
          </p:cNvSpPr>
          <p:nvPr>
            <p:ph idx="1"/>
          </p:nvPr>
        </p:nvSpPr>
        <p:spPr>
          <a:xfrm>
            <a:off x="2111541" y="1724167"/>
            <a:ext cx="8915400" cy="950794"/>
          </a:xfrm>
        </p:spPr>
        <p:txBody>
          <a:bodyPr/>
          <a:lstStyle/>
          <a:p>
            <a:pPr marL="342900" lvl="0" indent="-342900" algn="just" rtl="1">
              <a:lnSpc>
                <a:spcPct val="115000"/>
              </a:lnSpc>
              <a:spcAft>
                <a:spcPts val="1000"/>
              </a:spcAft>
              <a:buFont typeface="Wingdings" panose="05000000000000000000" pitchFamily="2" charset="2"/>
              <a:buChar char=""/>
            </a:pPr>
            <a:r>
              <a:rPr lang="ar-SA" sz="2400" b="1" dirty="0">
                <a:effectLst/>
                <a:latin typeface="Calibri" panose="020F0502020204030204" pitchFamily="34" charset="0"/>
                <a:ea typeface="Calibri" panose="020F0502020204030204" pitchFamily="34" charset="0"/>
                <a:cs typeface="Traditional Arabic" panose="02020603050405020304" pitchFamily="18" charset="-78"/>
              </a:rPr>
              <a:t>.</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a:p>
            <a:endParaRPr lang="ar-DZ" dirty="0"/>
          </a:p>
        </p:txBody>
      </p:sp>
      <p:sp>
        <p:nvSpPr>
          <p:cNvPr id="5" name="ZoneTexte 4">
            <a:extLst>
              <a:ext uri="{FF2B5EF4-FFF2-40B4-BE49-F238E27FC236}">
                <a16:creationId xmlns:a16="http://schemas.microsoft.com/office/drawing/2014/main" id="{502444F3-B2F9-402E-A9BC-21663C1371E2}"/>
              </a:ext>
            </a:extLst>
          </p:cNvPr>
          <p:cNvSpPr txBox="1"/>
          <p:nvPr/>
        </p:nvSpPr>
        <p:spPr>
          <a:xfrm>
            <a:off x="1227910" y="1899944"/>
            <a:ext cx="8852550" cy="3332500"/>
          </a:xfrm>
          <a:prstGeom prst="ellipse">
            <a:avLst/>
          </a:prstGeom>
          <a:gradFill flip="none" rotWithShape="1">
            <a:gsLst>
              <a:gs pos="0">
                <a:srgbClr val="FF6699">
                  <a:shade val="30000"/>
                  <a:satMod val="115000"/>
                </a:srgbClr>
              </a:gs>
              <a:gs pos="50000">
                <a:srgbClr val="FF6699">
                  <a:shade val="67500"/>
                  <a:satMod val="115000"/>
                </a:srgbClr>
              </a:gs>
              <a:gs pos="100000">
                <a:srgbClr val="FF6699">
                  <a:shade val="100000"/>
                  <a:satMod val="115000"/>
                </a:srgbClr>
              </a:gs>
            </a:gsLst>
            <a:path path="circle">
              <a:fillToRect l="100000" t="100000"/>
            </a:path>
            <a:tileRect r="-100000" b="-100000"/>
          </a:gradFill>
          <a:ln w="25400" cap="flat" cmpd="sng" algn="ctr">
            <a:noFill/>
            <a:prstDash val="solid"/>
          </a:ln>
          <a:effectLst/>
        </p:spPr>
        <p:txBody>
          <a:bodyPr wrap="square" rtlCol="0">
            <a:spAutoFit/>
          </a:bodyPr>
          <a:lstStyle/>
          <a:p>
            <a:pPr lvl="0" algn="ctr" defTabSz="914400" rtl="1"/>
            <a:r>
              <a:rPr lang="fr-FR" sz="2800" b="1" dirty="0">
                <a:solidFill>
                  <a:schemeClr val="bg1"/>
                </a:solidFill>
                <a:latin typeface="Traditional Arabic" panose="02020603050405020304"/>
                <a:ea typeface="Calibri" panose="020F0502020204030204" pitchFamily="34" charset="0"/>
              </a:rPr>
              <a:t> </a:t>
            </a:r>
            <a:r>
              <a:rPr lang="ar-DZ" sz="2400" b="1" dirty="0">
                <a:solidFill>
                  <a:schemeClr val="bg1"/>
                </a:solidFill>
                <a:latin typeface="Traditional Arabic" panose="02020603050405020304"/>
                <a:ea typeface="Calibri" panose="020F0502020204030204" pitchFamily="34" charset="0"/>
                <a:cs typeface="Traditional Arabic" panose="02020603050405020304"/>
              </a:rPr>
              <a:t>مختلف  المحطات التي مرت بها وظيفة الموارد البشرية الى غاية اليوم، تعتبر من أهم أسباب تكون هذا الجسم النظري المتراكم عبر أزيد من أربعة عقود من عمر نظام معلومات الموارد البشرية و تجذره في المنظمة ، اذ أصبح يمثل ضرورة </a:t>
            </a:r>
            <a:r>
              <a:rPr lang="ar-DZ" sz="2400" b="1" dirty="0" err="1">
                <a:solidFill>
                  <a:schemeClr val="bg1"/>
                </a:solidFill>
                <a:ea typeface="Times New Roman" panose="02020603050405020304" pitchFamily="18" charset="0"/>
                <a:cs typeface="Traditional Arabic" panose="02020603050405020304"/>
              </a:rPr>
              <a:t>تسييرية</a:t>
            </a:r>
            <a:r>
              <a:rPr lang="ar-DZ" sz="2400" b="1" dirty="0">
                <a:solidFill>
                  <a:schemeClr val="bg1"/>
                </a:solidFill>
                <a:ea typeface="Times New Roman" panose="02020603050405020304" pitchFamily="18" charset="0"/>
                <a:cs typeface="Traditional Arabic" panose="02020603050405020304"/>
              </a:rPr>
              <a:t> لكل منظمة تسعى للنجاح  بسبب:</a:t>
            </a:r>
          </a:p>
          <a:p>
            <a:pPr lvl="0" algn="ctr" defTabSz="914400" rtl="1"/>
            <a:r>
              <a:rPr lang="ar-DZ" sz="2400" b="1" dirty="0">
                <a:ea typeface="Times New Roman" panose="02020603050405020304" pitchFamily="18" charset="0"/>
                <a:cs typeface="Traditional Arabic" panose="02020603050405020304"/>
              </a:rPr>
              <a:t> تمـــدد أدواره </a:t>
            </a:r>
            <a:endParaRPr kumimoji="0" lang="fr-FR" sz="2400" b="1" i="0" u="none" strike="noStrike" kern="0" cap="none" spc="0" normalizeH="0" baseline="0" noProof="0" dirty="0">
              <a:ln>
                <a:noFill/>
              </a:ln>
              <a:effectLst/>
              <a:uLnTx/>
              <a:uFillTx/>
              <a:latin typeface="Traditional Arabic" pitchFamily="18" charset="-78"/>
              <a:cs typeface="Traditional Arabic" panose="02020603050405020304"/>
            </a:endParaRPr>
          </a:p>
        </p:txBody>
      </p:sp>
    </p:spTree>
    <p:extLst>
      <p:ext uri="{BB962C8B-B14F-4D97-AF65-F5344CB8AC3E}">
        <p14:creationId xmlns:p14="http://schemas.microsoft.com/office/powerpoint/2010/main" val="19136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9E28DDAB-688B-49C4-8995-1A8C757FFB44}"/>
              </a:ext>
            </a:extLst>
          </p:cNvPr>
          <p:cNvSpPr>
            <a:spLocks noGrp="1"/>
          </p:cNvSpPr>
          <p:nvPr>
            <p:ph type="title"/>
          </p:nvPr>
        </p:nvSpPr>
        <p:spPr>
          <a:xfrm>
            <a:off x="2592388" y="623888"/>
            <a:ext cx="6299821" cy="913364"/>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ctr"/>
            <a:r>
              <a:rPr lang="ar-SA" sz="2800" b="1" dirty="0">
                <a:ea typeface="Calibri" panose="020F0502020204030204" pitchFamily="34" charset="0"/>
                <a:cs typeface="Traditional Arabic" panose="02020603050405020304"/>
              </a:rPr>
              <a:t>انفتاح نظام معلومات الموارد البشرية </a:t>
            </a:r>
            <a:br>
              <a:rPr lang="ar-DZ" sz="2800" b="1" dirty="0">
                <a:ea typeface="Calibri" panose="020F0502020204030204" pitchFamily="34" charset="0"/>
                <a:cs typeface="Traditional Arabic" panose="02020603050405020304"/>
              </a:rPr>
            </a:br>
            <a:r>
              <a:rPr lang="fr-FR" sz="2800" b="1" dirty="0">
                <a:ea typeface="Calibri" panose="020F0502020204030204" pitchFamily="34" charset="0"/>
                <a:cs typeface="Traditional Arabic" panose="02020603050405020304"/>
              </a:rPr>
              <a:t>L’ouverture du SIRH </a:t>
            </a:r>
            <a:endParaRPr lang="ar-DZ" sz="2800" b="1" dirty="0">
              <a:latin typeface="Traditional Arabic" panose="02020603050405020304" pitchFamily="18" charset="-78"/>
              <a:cs typeface="Traditional Arabic" panose="02020603050405020304" pitchFamily="18" charset="-78"/>
            </a:endParaRPr>
          </a:p>
        </p:txBody>
      </p:sp>
      <p:pic>
        <p:nvPicPr>
          <p:cNvPr id="105" name="Espace réservé du contenu 104"/>
          <p:cNvPicPr>
            <a:picLocks noGrp="1" noChangeAspect="1"/>
          </p:cNvPicPr>
          <p:nvPr>
            <p:ph idx="1"/>
          </p:nvPr>
        </p:nvPicPr>
        <p:blipFill>
          <a:blip r:embed="rId2">
            <a:lum bright="-20000" contrast="20000"/>
          </a:blip>
          <a:stretch>
            <a:fillRect/>
          </a:stretch>
        </p:blipFill>
        <p:spPr>
          <a:xfrm>
            <a:off x="1576252" y="2142309"/>
            <a:ext cx="9004664" cy="377825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extLst>
      <p:ext uri="{BB962C8B-B14F-4D97-AF65-F5344CB8AC3E}">
        <p14:creationId xmlns:p14="http://schemas.microsoft.com/office/powerpoint/2010/main" val="366038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5"/>
                                        </p:tgtEl>
                                        <p:attrNameLst>
                                          <p:attrName>style.visibility</p:attrName>
                                        </p:attrNameLst>
                                      </p:cBhvr>
                                      <p:to>
                                        <p:strVal val="visible"/>
                                      </p:to>
                                    </p:set>
                                    <p:anim calcmode="lin" valueType="num">
                                      <p:cBhvr additive="base">
                                        <p:cTn id="12" dur="500" fill="hold"/>
                                        <p:tgtEl>
                                          <p:spTgt spid="105"/>
                                        </p:tgtEl>
                                        <p:attrNameLst>
                                          <p:attrName>ppt_x</p:attrName>
                                        </p:attrNameLst>
                                      </p:cBhvr>
                                      <p:tavLst>
                                        <p:tav tm="0">
                                          <p:val>
                                            <p:strVal val="#ppt_x"/>
                                          </p:val>
                                        </p:tav>
                                        <p:tav tm="100000">
                                          <p:val>
                                            <p:strVal val="#ppt_x"/>
                                          </p:val>
                                        </p:tav>
                                      </p:tavLst>
                                    </p:anim>
                                    <p:anim calcmode="lin" valueType="num">
                                      <p:cBhvr additive="base">
                                        <p:cTn id="13"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n">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exture grunge">
      <a:fillStyleLst>
        <a:solidFill>
          <a:schemeClr val="phClr"/>
        </a:solidFill>
        <a:blipFill rotWithShape="1">
          <a:blip xmlns:r="http://schemas.openxmlformats.org/officeDocument/2006/relationships" r:embed="rId1">
            <a:duotone>
              <a:schemeClr val="phClr">
                <a:tint val="67000"/>
                <a:shade val="65000"/>
              </a:schemeClr>
              <a:schemeClr val="phClr">
                <a:tint val="10000"/>
                <a:satMod val="130000"/>
              </a:schemeClr>
            </a:duotone>
          </a:blip>
          <a:tile tx="0" ty="0" sx="60000" sy="59000" flip="none" algn="b"/>
        </a:blipFill>
        <a:blipFill rotWithShape="1">
          <a:blip xmlns:r="http://schemas.openxmlformats.org/officeDocument/2006/relationships" r:embed="rId1">
            <a:duotone>
              <a:schemeClr val="phClr">
                <a:shade val="30000"/>
                <a:satMod val="115000"/>
              </a:schemeClr>
              <a:schemeClr val="phClr">
                <a:tint val="34000"/>
              </a:schemeClr>
            </a:duotone>
          </a:blip>
          <a:tile tx="0" ty="0" sx="60000" sy="59000" flip="none" algn="b"/>
        </a:blipFill>
      </a:fillStyleLst>
      <a:lnStyleLst>
        <a:ln w="6350" cap="flat" cmpd="sng" algn="ctr">
          <a:solidFill>
            <a:schemeClr val="phClr">
              <a:tint val="70000"/>
            </a:scheme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1015</TotalTime>
  <Words>555</Words>
  <Application>Microsoft Office PowerPoint</Application>
  <PresentationFormat>Grand écran</PresentationFormat>
  <Paragraphs>98</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Arabic Transparent</vt:lpstr>
      <vt:lpstr>Arial</vt:lpstr>
      <vt:lpstr>Calibri</vt:lpstr>
      <vt:lpstr>Century Gothic</vt:lpstr>
      <vt:lpstr>Traditional Arabic</vt:lpstr>
      <vt:lpstr>Wingdings</vt:lpstr>
      <vt:lpstr>Wingdings 3</vt:lpstr>
      <vt:lpstr>Brin</vt:lpstr>
      <vt:lpstr>Présentation PowerPoint</vt:lpstr>
      <vt:lpstr>عناصر المحاضرة الرابعة:</vt:lpstr>
      <vt:lpstr>تطور نظام معلومات الموارد البشرية  Evolution du SIRH</vt:lpstr>
      <vt:lpstr>عصور نظام معلومات الموارد البشرية  les quatre âge du SIRH</vt:lpstr>
      <vt:lpstr>Présentation PowerPoint</vt:lpstr>
      <vt:lpstr>              </vt:lpstr>
      <vt:lpstr>تطور وظيفة RH بالتوازي مع SIRH </vt:lpstr>
      <vt:lpstr>الخلاصة: </vt:lpstr>
      <vt:lpstr>انفتاح نظام معلومات الموارد البشرية  L’ouverture du SIRH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Utilisateur Windows</cp:lastModifiedBy>
  <cp:revision>68</cp:revision>
  <dcterms:created xsi:type="dcterms:W3CDTF">2020-12-20T20:34:24Z</dcterms:created>
  <dcterms:modified xsi:type="dcterms:W3CDTF">2021-02-02T16:25:05Z</dcterms:modified>
</cp:coreProperties>
</file>