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4" r:id="rId7"/>
    <p:sldId id="265" r:id="rId8"/>
    <p:sldId id="272" r:id="rId9"/>
    <p:sldId id="269" r:id="rId10"/>
    <p:sldId id="273" r:id="rId11"/>
    <p:sldId id="271" r:id="rId12"/>
    <p:sldId id="274" r:id="rId13"/>
    <p:sldId id="275" r:id="rId14"/>
    <p:sldId id="277" r:id="rId15"/>
    <p:sldId id="278"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7" d="100"/>
          <a:sy n="47" d="100"/>
        </p:scale>
        <p:origin x="-90" y="-2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58D158-B301-4C48-A91A-58060C08FBAF}" type="doc">
      <dgm:prSet loTypeId="urn:microsoft.com/office/officeart/2005/8/layout/hProcess9" loCatId="process" qsTypeId="urn:microsoft.com/office/officeart/2005/8/quickstyle/simple1" qsCatId="simple" csTypeId="urn:microsoft.com/office/officeart/2005/8/colors/accent1_2" csCatId="accent1" phldr="1"/>
      <dgm:spPr/>
    </dgm:pt>
    <dgm:pt modelId="{AB941B92-31E6-4B8B-B3B3-F288CB84C622}">
      <dgm:prSet phldrT="[Texte]" custT="1"/>
      <dgm:spPr/>
      <dgm:t>
        <a:bodyPr/>
        <a:lstStyle/>
        <a:p>
          <a:pPr rtl="1"/>
          <a:r>
            <a:rPr lang="ar-SA" sz="3200" b="1" dirty="0" smtClean="0">
              <a:solidFill>
                <a:schemeClr val="tx1"/>
              </a:solidFill>
            </a:rPr>
            <a:t>المدرسة الكلاسيكية</a:t>
          </a:r>
          <a:endParaRPr lang="fr-FR" sz="3200" b="1" dirty="0">
            <a:solidFill>
              <a:schemeClr val="tx1"/>
            </a:solidFill>
          </a:endParaRPr>
        </a:p>
      </dgm:t>
    </dgm:pt>
    <dgm:pt modelId="{8B634D93-F2F6-4374-B8AC-FE73AE6D34EB}" type="parTrans" cxnId="{E68ECEF3-6F43-45B2-BD77-3230C799CBEF}">
      <dgm:prSet/>
      <dgm:spPr/>
      <dgm:t>
        <a:bodyPr/>
        <a:lstStyle/>
        <a:p>
          <a:endParaRPr lang="fr-FR" sz="3200" b="1">
            <a:solidFill>
              <a:schemeClr val="tx1"/>
            </a:solidFill>
          </a:endParaRPr>
        </a:p>
      </dgm:t>
    </dgm:pt>
    <dgm:pt modelId="{48ACB89E-4492-4825-9526-0764F39D7897}" type="sibTrans" cxnId="{E68ECEF3-6F43-45B2-BD77-3230C799CBEF}">
      <dgm:prSet/>
      <dgm:spPr/>
      <dgm:t>
        <a:bodyPr/>
        <a:lstStyle/>
        <a:p>
          <a:endParaRPr lang="fr-FR" sz="3200" b="1">
            <a:solidFill>
              <a:schemeClr val="tx1"/>
            </a:solidFill>
          </a:endParaRPr>
        </a:p>
      </dgm:t>
    </dgm:pt>
    <dgm:pt modelId="{1EF31CC5-5F1F-452B-AC78-78650110A0F1}">
      <dgm:prSet custT="1"/>
      <dgm:spPr/>
      <dgm:t>
        <a:bodyPr/>
        <a:lstStyle/>
        <a:p>
          <a:pPr algn="ctr" rtl="1"/>
          <a:r>
            <a:rPr lang="ar-SA" sz="3200" b="1" dirty="0" smtClean="0">
              <a:solidFill>
                <a:schemeClr val="tx1"/>
              </a:solidFill>
            </a:rPr>
            <a:t>المدرسة </a:t>
          </a:r>
          <a:r>
            <a:rPr lang="ar-SA" sz="3200" b="1" dirty="0" err="1" smtClean="0">
              <a:solidFill>
                <a:schemeClr val="tx1"/>
              </a:solidFill>
            </a:rPr>
            <a:t>الانسانية</a:t>
          </a:r>
          <a:r>
            <a:rPr lang="ar-DZ" sz="3200" b="1" dirty="0" smtClean="0">
              <a:solidFill>
                <a:schemeClr val="tx1"/>
              </a:solidFill>
            </a:rPr>
            <a:t> </a:t>
          </a:r>
          <a:endParaRPr lang="fr-FR" sz="3200" b="1" dirty="0">
            <a:solidFill>
              <a:schemeClr val="tx1"/>
            </a:solidFill>
          </a:endParaRPr>
        </a:p>
      </dgm:t>
    </dgm:pt>
    <dgm:pt modelId="{945AC486-ED03-4DF8-996E-24FC71742063}" type="parTrans" cxnId="{CF98BD57-820B-41C3-BB07-84D4693EEC4F}">
      <dgm:prSet/>
      <dgm:spPr/>
      <dgm:t>
        <a:bodyPr/>
        <a:lstStyle/>
        <a:p>
          <a:endParaRPr lang="fr-FR" sz="3200" b="1">
            <a:solidFill>
              <a:schemeClr val="tx1"/>
            </a:solidFill>
          </a:endParaRPr>
        </a:p>
      </dgm:t>
    </dgm:pt>
    <dgm:pt modelId="{79922CC2-39E4-4FBB-BC65-CDD5E57E9B1C}" type="sibTrans" cxnId="{CF98BD57-820B-41C3-BB07-84D4693EEC4F}">
      <dgm:prSet/>
      <dgm:spPr/>
      <dgm:t>
        <a:bodyPr/>
        <a:lstStyle/>
        <a:p>
          <a:endParaRPr lang="fr-FR" sz="3200" b="1">
            <a:solidFill>
              <a:schemeClr val="tx1"/>
            </a:solidFill>
          </a:endParaRPr>
        </a:p>
      </dgm:t>
    </dgm:pt>
    <dgm:pt modelId="{4CE616B8-5AFA-4B35-87AC-B2842CC9CF89}">
      <dgm:prSet custT="1"/>
      <dgm:spPr/>
      <dgm:t>
        <a:bodyPr/>
        <a:lstStyle/>
        <a:p>
          <a:pPr rtl="1"/>
          <a:r>
            <a:rPr lang="ar-SA" sz="3200" b="1" dirty="0" smtClean="0">
              <a:solidFill>
                <a:schemeClr val="tx1"/>
              </a:solidFill>
            </a:rPr>
            <a:t>مدرسة النظم</a:t>
          </a:r>
          <a:endParaRPr lang="fr-FR" sz="3200" b="1" dirty="0">
            <a:solidFill>
              <a:schemeClr val="tx1"/>
            </a:solidFill>
          </a:endParaRPr>
        </a:p>
      </dgm:t>
    </dgm:pt>
    <dgm:pt modelId="{41642DD8-409B-46A7-B0F9-CD16A559868F}" type="parTrans" cxnId="{030EFB29-54BF-41FC-860A-7C42DD97CB44}">
      <dgm:prSet/>
      <dgm:spPr/>
      <dgm:t>
        <a:bodyPr/>
        <a:lstStyle/>
        <a:p>
          <a:endParaRPr lang="fr-FR" sz="3200" b="1">
            <a:solidFill>
              <a:schemeClr val="tx1"/>
            </a:solidFill>
          </a:endParaRPr>
        </a:p>
      </dgm:t>
    </dgm:pt>
    <dgm:pt modelId="{91496A3D-6F15-4D89-BA7C-3E034FDF2554}" type="sibTrans" cxnId="{030EFB29-54BF-41FC-860A-7C42DD97CB44}">
      <dgm:prSet/>
      <dgm:spPr/>
      <dgm:t>
        <a:bodyPr/>
        <a:lstStyle/>
        <a:p>
          <a:endParaRPr lang="fr-FR" sz="3200" b="1">
            <a:solidFill>
              <a:schemeClr val="tx1"/>
            </a:solidFill>
          </a:endParaRPr>
        </a:p>
      </dgm:t>
    </dgm:pt>
    <dgm:pt modelId="{60EBA46E-549D-4582-826B-B5928C2D9FBA}">
      <dgm:prSet custT="1"/>
      <dgm:spPr/>
      <dgm:t>
        <a:bodyPr/>
        <a:lstStyle/>
        <a:p>
          <a:pPr rtl="1"/>
          <a:r>
            <a:rPr lang="ar-SA" sz="3200" b="1" dirty="0" smtClean="0">
              <a:solidFill>
                <a:schemeClr val="tx1"/>
              </a:solidFill>
            </a:rPr>
            <a:t>مدرسة المدخل الموقفي</a:t>
          </a:r>
          <a:endParaRPr lang="fr-FR" sz="3200" b="1" dirty="0">
            <a:solidFill>
              <a:schemeClr val="tx1"/>
            </a:solidFill>
          </a:endParaRPr>
        </a:p>
      </dgm:t>
    </dgm:pt>
    <dgm:pt modelId="{2899AB29-2873-4424-A49D-B4F40031DBC4}" type="parTrans" cxnId="{50013FEE-0E41-41E8-8187-87A2A760A159}">
      <dgm:prSet/>
      <dgm:spPr/>
      <dgm:t>
        <a:bodyPr/>
        <a:lstStyle/>
        <a:p>
          <a:endParaRPr lang="fr-FR" sz="3200" b="1">
            <a:solidFill>
              <a:schemeClr val="tx1"/>
            </a:solidFill>
          </a:endParaRPr>
        </a:p>
      </dgm:t>
    </dgm:pt>
    <dgm:pt modelId="{5D0868AC-5DCD-4B39-BEAB-B7C8074A57F8}" type="sibTrans" cxnId="{50013FEE-0E41-41E8-8187-87A2A760A159}">
      <dgm:prSet/>
      <dgm:spPr/>
      <dgm:t>
        <a:bodyPr/>
        <a:lstStyle/>
        <a:p>
          <a:endParaRPr lang="fr-FR" sz="3200" b="1">
            <a:solidFill>
              <a:schemeClr val="tx1"/>
            </a:solidFill>
          </a:endParaRPr>
        </a:p>
      </dgm:t>
    </dgm:pt>
    <dgm:pt modelId="{010E8580-4A4E-4F88-B4FE-ECE4E84CCD41}" type="pres">
      <dgm:prSet presAssocID="{AF58D158-B301-4C48-A91A-58060C08FBAF}" presName="CompostProcess" presStyleCnt="0">
        <dgm:presLayoutVars>
          <dgm:dir/>
          <dgm:resizeHandles val="exact"/>
        </dgm:presLayoutVars>
      </dgm:prSet>
      <dgm:spPr/>
    </dgm:pt>
    <dgm:pt modelId="{588DA2D5-159E-4520-B84C-9141EC194B1B}" type="pres">
      <dgm:prSet presAssocID="{AF58D158-B301-4C48-A91A-58060C08FBAF}" presName="arrow" presStyleLbl="bgShp" presStyleIdx="0" presStyleCnt="1"/>
      <dgm:spPr/>
    </dgm:pt>
    <dgm:pt modelId="{EE3E2A80-4AF1-4C45-86EC-2496E0C5D270}" type="pres">
      <dgm:prSet presAssocID="{AF58D158-B301-4C48-A91A-58060C08FBAF}" presName="linearProcess" presStyleCnt="0"/>
      <dgm:spPr/>
    </dgm:pt>
    <dgm:pt modelId="{8DBEB6B1-1B1D-4236-A6BE-FE943B416285}" type="pres">
      <dgm:prSet presAssocID="{AB941B92-31E6-4B8B-B3B3-F288CB84C622}" presName="textNode" presStyleLbl="node1" presStyleIdx="0" presStyleCnt="4" custScaleY="123676" custLinFactNeighborX="-6951" custLinFactNeighborY="2341">
        <dgm:presLayoutVars>
          <dgm:bulletEnabled val="1"/>
        </dgm:presLayoutVars>
      </dgm:prSet>
      <dgm:spPr/>
      <dgm:t>
        <a:bodyPr/>
        <a:lstStyle/>
        <a:p>
          <a:endParaRPr lang="fr-FR"/>
        </a:p>
      </dgm:t>
    </dgm:pt>
    <dgm:pt modelId="{239FD53E-B548-4224-B715-6EDA4C0E163E}" type="pres">
      <dgm:prSet presAssocID="{48ACB89E-4492-4825-9526-0764F39D7897}" presName="sibTrans" presStyleCnt="0"/>
      <dgm:spPr/>
    </dgm:pt>
    <dgm:pt modelId="{7CD2F460-82F1-4DB7-8B6B-06880062358F}" type="pres">
      <dgm:prSet presAssocID="{1EF31CC5-5F1F-452B-AC78-78650110A0F1}" presName="textNode" presStyleLbl="node1" presStyleIdx="1" presStyleCnt="4" custScaleY="117767">
        <dgm:presLayoutVars>
          <dgm:bulletEnabled val="1"/>
        </dgm:presLayoutVars>
      </dgm:prSet>
      <dgm:spPr/>
      <dgm:t>
        <a:bodyPr/>
        <a:lstStyle/>
        <a:p>
          <a:endParaRPr lang="fr-FR"/>
        </a:p>
      </dgm:t>
    </dgm:pt>
    <dgm:pt modelId="{1D14B2FE-0344-4FD3-866F-5B6766D51247}" type="pres">
      <dgm:prSet presAssocID="{79922CC2-39E4-4FBB-BC65-CDD5E57E9B1C}" presName="sibTrans" presStyleCnt="0"/>
      <dgm:spPr/>
    </dgm:pt>
    <dgm:pt modelId="{BEAD22CE-B558-40CC-A101-D8E5FE7C7C4F}" type="pres">
      <dgm:prSet presAssocID="{4CE616B8-5AFA-4B35-87AC-B2842CC9CF89}" presName="textNode" presStyleLbl="node1" presStyleIdx="2" presStyleCnt="4" custScaleY="117767">
        <dgm:presLayoutVars>
          <dgm:bulletEnabled val="1"/>
        </dgm:presLayoutVars>
      </dgm:prSet>
      <dgm:spPr/>
      <dgm:t>
        <a:bodyPr/>
        <a:lstStyle/>
        <a:p>
          <a:endParaRPr lang="fr-FR"/>
        </a:p>
      </dgm:t>
    </dgm:pt>
    <dgm:pt modelId="{361C27CA-5A7C-4A53-8385-993C83C08ABB}" type="pres">
      <dgm:prSet presAssocID="{91496A3D-6F15-4D89-BA7C-3E034FDF2554}" presName="sibTrans" presStyleCnt="0"/>
      <dgm:spPr/>
    </dgm:pt>
    <dgm:pt modelId="{6A1F460A-4395-43A1-9BCA-13A735E90D38}" type="pres">
      <dgm:prSet presAssocID="{60EBA46E-549D-4582-826B-B5928C2D9FBA}" presName="textNode" presStyleLbl="node1" presStyleIdx="3" presStyleCnt="4" custScaleY="118994">
        <dgm:presLayoutVars>
          <dgm:bulletEnabled val="1"/>
        </dgm:presLayoutVars>
      </dgm:prSet>
      <dgm:spPr/>
      <dgm:t>
        <a:bodyPr/>
        <a:lstStyle/>
        <a:p>
          <a:endParaRPr lang="fr-FR"/>
        </a:p>
      </dgm:t>
    </dgm:pt>
  </dgm:ptLst>
  <dgm:cxnLst>
    <dgm:cxn modelId="{E68ECEF3-6F43-45B2-BD77-3230C799CBEF}" srcId="{AF58D158-B301-4C48-A91A-58060C08FBAF}" destId="{AB941B92-31E6-4B8B-B3B3-F288CB84C622}" srcOrd="0" destOrd="0" parTransId="{8B634D93-F2F6-4374-B8AC-FE73AE6D34EB}" sibTransId="{48ACB89E-4492-4825-9526-0764F39D7897}"/>
    <dgm:cxn modelId="{6F8F7CF6-1D8A-49B9-8AFC-3EBC3C57AE2B}" type="presOf" srcId="{1EF31CC5-5F1F-452B-AC78-78650110A0F1}" destId="{7CD2F460-82F1-4DB7-8B6B-06880062358F}" srcOrd="0" destOrd="0" presId="urn:microsoft.com/office/officeart/2005/8/layout/hProcess9"/>
    <dgm:cxn modelId="{746A8C09-0ADF-4234-B1B4-98986D8AEF97}" type="presOf" srcId="{AB941B92-31E6-4B8B-B3B3-F288CB84C622}" destId="{8DBEB6B1-1B1D-4236-A6BE-FE943B416285}" srcOrd="0" destOrd="0" presId="urn:microsoft.com/office/officeart/2005/8/layout/hProcess9"/>
    <dgm:cxn modelId="{46987173-3FD5-43D4-B147-3BA2BBD75F98}" type="presOf" srcId="{60EBA46E-549D-4582-826B-B5928C2D9FBA}" destId="{6A1F460A-4395-43A1-9BCA-13A735E90D38}" srcOrd="0" destOrd="0" presId="urn:microsoft.com/office/officeart/2005/8/layout/hProcess9"/>
    <dgm:cxn modelId="{030EFB29-54BF-41FC-860A-7C42DD97CB44}" srcId="{AF58D158-B301-4C48-A91A-58060C08FBAF}" destId="{4CE616B8-5AFA-4B35-87AC-B2842CC9CF89}" srcOrd="2" destOrd="0" parTransId="{41642DD8-409B-46A7-B0F9-CD16A559868F}" sibTransId="{91496A3D-6F15-4D89-BA7C-3E034FDF2554}"/>
    <dgm:cxn modelId="{EFF2A629-D898-4466-AA65-C5EFC17D30AD}" type="presOf" srcId="{AF58D158-B301-4C48-A91A-58060C08FBAF}" destId="{010E8580-4A4E-4F88-B4FE-ECE4E84CCD41}" srcOrd="0" destOrd="0" presId="urn:microsoft.com/office/officeart/2005/8/layout/hProcess9"/>
    <dgm:cxn modelId="{38D10DDC-DE5C-4C68-B2AD-F53D7CC3D09E}" type="presOf" srcId="{4CE616B8-5AFA-4B35-87AC-B2842CC9CF89}" destId="{BEAD22CE-B558-40CC-A101-D8E5FE7C7C4F}" srcOrd="0" destOrd="0" presId="urn:microsoft.com/office/officeart/2005/8/layout/hProcess9"/>
    <dgm:cxn modelId="{50013FEE-0E41-41E8-8187-87A2A760A159}" srcId="{AF58D158-B301-4C48-A91A-58060C08FBAF}" destId="{60EBA46E-549D-4582-826B-B5928C2D9FBA}" srcOrd="3" destOrd="0" parTransId="{2899AB29-2873-4424-A49D-B4F40031DBC4}" sibTransId="{5D0868AC-5DCD-4B39-BEAB-B7C8074A57F8}"/>
    <dgm:cxn modelId="{CF98BD57-820B-41C3-BB07-84D4693EEC4F}" srcId="{AF58D158-B301-4C48-A91A-58060C08FBAF}" destId="{1EF31CC5-5F1F-452B-AC78-78650110A0F1}" srcOrd="1" destOrd="0" parTransId="{945AC486-ED03-4DF8-996E-24FC71742063}" sibTransId="{79922CC2-39E4-4FBB-BC65-CDD5E57E9B1C}"/>
    <dgm:cxn modelId="{CA874B0D-659E-47D2-9AC4-97B3512E25FB}" type="presParOf" srcId="{010E8580-4A4E-4F88-B4FE-ECE4E84CCD41}" destId="{588DA2D5-159E-4520-B84C-9141EC194B1B}" srcOrd="0" destOrd="0" presId="urn:microsoft.com/office/officeart/2005/8/layout/hProcess9"/>
    <dgm:cxn modelId="{BD4915F4-F6AD-4215-86C3-E5205A217689}" type="presParOf" srcId="{010E8580-4A4E-4F88-B4FE-ECE4E84CCD41}" destId="{EE3E2A80-4AF1-4C45-86EC-2496E0C5D270}" srcOrd="1" destOrd="0" presId="urn:microsoft.com/office/officeart/2005/8/layout/hProcess9"/>
    <dgm:cxn modelId="{1D9DF310-208F-4258-9D4B-85CACD4CFE90}" type="presParOf" srcId="{EE3E2A80-4AF1-4C45-86EC-2496E0C5D270}" destId="{8DBEB6B1-1B1D-4236-A6BE-FE943B416285}" srcOrd="0" destOrd="0" presId="urn:microsoft.com/office/officeart/2005/8/layout/hProcess9"/>
    <dgm:cxn modelId="{9572A9D2-70B4-414B-9220-6663C95400EF}" type="presParOf" srcId="{EE3E2A80-4AF1-4C45-86EC-2496E0C5D270}" destId="{239FD53E-B548-4224-B715-6EDA4C0E163E}" srcOrd="1" destOrd="0" presId="urn:microsoft.com/office/officeart/2005/8/layout/hProcess9"/>
    <dgm:cxn modelId="{F397D710-431B-46C3-8CE5-D19E78FB2746}" type="presParOf" srcId="{EE3E2A80-4AF1-4C45-86EC-2496E0C5D270}" destId="{7CD2F460-82F1-4DB7-8B6B-06880062358F}" srcOrd="2" destOrd="0" presId="urn:microsoft.com/office/officeart/2005/8/layout/hProcess9"/>
    <dgm:cxn modelId="{B6B32730-4D9F-4A34-B592-DB79897934D6}" type="presParOf" srcId="{EE3E2A80-4AF1-4C45-86EC-2496E0C5D270}" destId="{1D14B2FE-0344-4FD3-866F-5B6766D51247}" srcOrd="3" destOrd="0" presId="urn:microsoft.com/office/officeart/2005/8/layout/hProcess9"/>
    <dgm:cxn modelId="{8F0970C7-B6A8-490F-AE56-8A1541429588}" type="presParOf" srcId="{EE3E2A80-4AF1-4C45-86EC-2496E0C5D270}" destId="{BEAD22CE-B558-40CC-A101-D8E5FE7C7C4F}" srcOrd="4" destOrd="0" presId="urn:microsoft.com/office/officeart/2005/8/layout/hProcess9"/>
    <dgm:cxn modelId="{D57B0BEE-3911-4435-AB74-41E8A9C85A56}" type="presParOf" srcId="{EE3E2A80-4AF1-4C45-86EC-2496E0C5D270}" destId="{361C27CA-5A7C-4A53-8385-993C83C08ABB}" srcOrd="5" destOrd="0" presId="urn:microsoft.com/office/officeart/2005/8/layout/hProcess9"/>
    <dgm:cxn modelId="{1E125F94-0B72-477F-BE53-856FB4268F3E}" type="presParOf" srcId="{EE3E2A80-4AF1-4C45-86EC-2496E0C5D270}" destId="{6A1F460A-4395-43A1-9BCA-13A735E90D38}" srcOrd="6" destOrd="0" presId="urn:microsoft.com/office/officeart/2005/8/layout/hProcess9"/>
  </dgm:cxnLst>
  <dgm:bg>
    <a:solidFill>
      <a:schemeClr val="accent2">
        <a:lumMod val="75000"/>
      </a:schemeClr>
    </a:solidFill>
  </dgm:bg>
  <dgm:whole/>
</dgm:dataModel>
</file>

<file path=ppt/diagrams/data2.xml><?xml version="1.0" encoding="utf-8"?>
<dgm:dataModel xmlns:dgm="http://schemas.openxmlformats.org/drawingml/2006/diagram" xmlns:a="http://schemas.openxmlformats.org/drawingml/2006/main">
  <dgm:ptLst>
    <dgm:pt modelId="{AF58D158-B301-4C48-A91A-58060C08FBAF}" type="doc">
      <dgm:prSet loTypeId="urn:microsoft.com/office/officeart/2005/8/layout/hProcess9" loCatId="process" qsTypeId="urn:microsoft.com/office/officeart/2005/8/quickstyle/simple1" qsCatId="simple" csTypeId="urn:microsoft.com/office/officeart/2005/8/colors/accent1_2" csCatId="accent1" phldr="1"/>
      <dgm:spPr/>
    </dgm:pt>
    <dgm:pt modelId="{AB941B92-31E6-4B8B-B3B3-F288CB84C622}">
      <dgm:prSet phldrT="[Texte]" custT="1"/>
      <dgm:spPr/>
      <dgm:t>
        <a:bodyPr/>
        <a:lstStyle/>
        <a:p>
          <a:pPr rtl="1"/>
          <a:r>
            <a:rPr lang="ar-SA" sz="3600" b="1" dirty="0" smtClean="0">
              <a:solidFill>
                <a:schemeClr val="tx1"/>
              </a:solidFill>
            </a:rPr>
            <a:t>الإدارة بالأهداف </a:t>
          </a:r>
          <a:endParaRPr lang="fr-FR" sz="3600" b="1" dirty="0">
            <a:solidFill>
              <a:schemeClr val="tx1"/>
            </a:solidFill>
          </a:endParaRPr>
        </a:p>
      </dgm:t>
    </dgm:pt>
    <dgm:pt modelId="{8B634D93-F2F6-4374-B8AC-FE73AE6D34EB}" type="parTrans" cxnId="{E68ECEF3-6F43-45B2-BD77-3230C799CBEF}">
      <dgm:prSet/>
      <dgm:spPr/>
      <dgm:t>
        <a:bodyPr/>
        <a:lstStyle/>
        <a:p>
          <a:endParaRPr lang="fr-FR" sz="3600" b="1">
            <a:solidFill>
              <a:schemeClr val="tx1"/>
            </a:solidFill>
          </a:endParaRPr>
        </a:p>
      </dgm:t>
    </dgm:pt>
    <dgm:pt modelId="{48ACB89E-4492-4825-9526-0764F39D7897}" type="sibTrans" cxnId="{E68ECEF3-6F43-45B2-BD77-3230C799CBEF}">
      <dgm:prSet/>
      <dgm:spPr/>
      <dgm:t>
        <a:bodyPr/>
        <a:lstStyle/>
        <a:p>
          <a:endParaRPr lang="fr-FR" sz="3600" b="1">
            <a:solidFill>
              <a:schemeClr val="tx1"/>
            </a:solidFill>
          </a:endParaRPr>
        </a:p>
      </dgm:t>
    </dgm:pt>
    <dgm:pt modelId="{1EF31CC5-5F1F-452B-AC78-78650110A0F1}">
      <dgm:prSet custT="1"/>
      <dgm:spPr/>
      <dgm:t>
        <a:bodyPr/>
        <a:lstStyle/>
        <a:p>
          <a:pPr algn="ctr" rtl="1"/>
          <a:r>
            <a:rPr lang="ar-SA" sz="3600" b="1" dirty="0" smtClean="0">
              <a:solidFill>
                <a:schemeClr val="tx1"/>
              </a:solidFill>
            </a:rPr>
            <a:t>نظرية (</a:t>
          </a:r>
          <a:r>
            <a:rPr lang="en-US" sz="3600" b="1" dirty="0" smtClean="0">
              <a:solidFill>
                <a:schemeClr val="tx1"/>
              </a:solidFill>
            </a:rPr>
            <a:t>z</a:t>
          </a:r>
          <a:r>
            <a:rPr lang="ar-SA" sz="3600" b="1" dirty="0" smtClean="0">
              <a:solidFill>
                <a:schemeClr val="tx1"/>
              </a:solidFill>
            </a:rPr>
            <a:t>)</a:t>
          </a:r>
          <a:endParaRPr lang="fr-FR" sz="3600" b="1" dirty="0">
            <a:solidFill>
              <a:schemeClr val="tx1"/>
            </a:solidFill>
          </a:endParaRPr>
        </a:p>
      </dgm:t>
    </dgm:pt>
    <dgm:pt modelId="{945AC486-ED03-4DF8-996E-24FC71742063}" type="parTrans" cxnId="{CF98BD57-820B-41C3-BB07-84D4693EEC4F}">
      <dgm:prSet/>
      <dgm:spPr/>
      <dgm:t>
        <a:bodyPr/>
        <a:lstStyle/>
        <a:p>
          <a:endParaRPr lang="fr-FR" sz="3600" b="1">
            <a:solidFill>
              <a:schemeClr val="tx1"/>
            </a:solidFill>
          </a:endParaRPr>
        </a:p>
      </dgm:t>
    </dgm:pt>
    <dgm:pt modelId="{79922CC2-39E4-4FBB-BC65-CDD5E57E9B1C}" type="sibTrans" cxnId="{CF98BD57-820B-41C3-BB07-84D4693EEC4F}">
      <dgm:prSet/>
      <dgm:spPr/>
      <dgm:t>
        <a:bodyPr/>
        <a:lstStyle/>
        <a:p>
          <a:endParaRPr lang="fr-FR" sz="3600" b="1">
            <a:solidFill>
              <a:schemeClr val="tx1"/>
            </a:solidFill>
          </a:endParaRPr>
        </a:p>
      </dgm:t>
    </dgm:pt>
    <dgm:pt modelId="{4CE616B8-5AFA-4B35-87AC-B2842CC9CF89}">
      <dgm:prSet custT="1"/>
      <dgm:spPr/>
      <dgm:t>
        <a:bodyPr/>
        <a:lstStyle/>
        <a:p>
          <a:pPr rtl="1"/>
          <a:r>
            <a:rPr lang="ar-SA" sz="3600" b="1" dirty="0" smtClean="0">
              <a:solidFill>
                <a:schemeClr val="tx1"/>
              </a:solidFill>
            </a:rPr>
            <a:t>المدرسة </a:t>
          </a:r>
          <a:r>
            <a:rPr lang="ar-SA" sz="3600" b="1" dirty="0" err="1" smtClean="0">
              <a:solidFill>
                <a:schemeClr val="tx1"/>
              </a:solidFill>
            </a:rPr>
            <a:t>القرارية</a:t>
          </a:r>
          <a:endParaRPr lang="fr-FR" sz="3600" b="1" dirty="0">
            <a:solidFill>
              <a:schemeClr val="tx1"/>
            </a:solidFill>
          </a:endParaRPr>
        </a:p>
      </dgm:t>
    </dgm:pt>
    <dgm:pt modelId="{41642DD8-409B-46A7-B0F9-CD16A559868F}" type="parTrans" cxnId="{030EFB29-54BF-41FC-860A-7C42DD97CB44}">
      <dgm:prSet/>
      <dgm:spPr/>
      <dgm:t>
        <a:bodyPr/>
        <a:lstStyle/>
        <a:p>
          <a:endParaRPr lang="fr-FR" sz="3600" b="1">
            <a:solidFill>
              <a:schemeClr val="tx1"/>
            </a:solidFill>
          </a:endParaRPr>
        </a:p>
      </dgm:t>
    </dgm:pt>
    <dgm:pt modelId="{91496A3D-6F15-4D89-BA7C-3E034FDF2554}" type="sibTrans" cxnId="{030EFB29-54BF-41FC-860A-7C42DD97CB44}">
      <dgm:prSet/>
      <dgm:spPr/>
      <dgm:t>
        <a:bodyPr/>
        <a:lstStyle/>
        <a:p>
          <a:endParaRPr lang="fr-FR" sz="3600" b="1">
            <a:solidFill>
              <a:schemeClr val="tx1"/>
            </a:solidFill>
          </a:endParaRPr>
        </a:p>
      </dgm:t>
    </dgm:pt>
    <dgm:pt modelId="{010E8580-4A4E-4F88-B4FE-ECE4E84CCD41}" type="pres">
      <dgm:prSet presAssocID="{AF58D158-B301-4C48-A91A-58060C08FBAF}" presName="CompostProcess" presStyleCnt="0">
        <dgm:presLayoutVars>
          <dgm:dir/>
          <dgm:resizeHandles val="exact"/>
        </dgm:presLayoutVars>
      </dgm:prSet>
      <dgm:spPr/>
    </dgm:pt>
    <dgm:pt modelId="{588DA2D5-159E-4520-B84C-9141EC194B1B}" type="pres">
      <dgm:prSet presAssocID="{AF58D158-B301-4C48-A91A-58060C08FBAF}" presName="arrow" presStyleLbl="bgShp" presStyleIdx="0" presStyleCnt="1"/>
      <dgm:spPr/>
    </dgm:pt>
    <dgm:pt modelId="{EE3E2A80-4AF1-4C45-86EC-2496E0C5D270}" type="pres">
      <dgm:prSet presAssocID="{AF58D158-B301-4C48-A91A-58060C08FBAF}" presName="linearProcess" presStyleCnt="0"/>
      <dgm:spPr/>
    </dgm:pt>
    <dgm:pt modelId="{8DBEB6B1-1B1D-4236-A6BE-FE943B416285}" type="pres">
      <dgm:prSet presAssocID="{AB941B92-31E6-4B8B-B3B3-F288CB84C622}" presName="textNode" presStyleLbl="node1" presStyleIdx="0" presStyleCnt="3" custScaleY="123676" custLinFactNeighborX="-6951" custLinFactNeighborY="2341">
        <dgm:presLayoutVars>
          <dgm:bulletEnabled val="1"/>
        </dgm:presLayoutVars>
      </dgm:prSet>
      <dgm:spPr/>
      <dgm:t>
        <a:bodyPr/>
        <a:lstStyle/>
        <a:p>
          <a:endParaRPr lang="fr-FR"/>
        </a:p>
      </dgm:t>
    </dgm:pt>
    <dgm:pt modelId="{239FD53E-B548-4224-B715-6EDA4C0E163E}" type="pres">
      <dgm:prSet presAssocID="{48ACB89E-4492-4825-9526-0764F39D7897}" presName="sibTrans" presStyleCnt="0"/>
      <dgm:spPr/>
    </dgm:pt>
    <dgm:pt modelId="{7CD2F460-82F1-4DB7-8B6B-06880062358F}" type="pres">
      <dgm:prSet presAssocID="{1EF31CC5-5F1F-452B-AC78-78650110A0F1}" presName="textNode" presStyleLbl="node1" presStyleIdx="1" presStyleCnt="3" custScaleY="117767">
        <dgm:presLayoutVars>
          <dgm:bulletEnabled val="1"/>
        </dgm:presLayoutVars>
      </dgm:prSet>
      <dgm:spPr/>
      <dgm:t>
        <a:bodyPr/>
        <a:lstStyle/>
        <a:p>
          <a:endParaRPr lang="fr-FR"/>
        </a:p>
      </dgm:t>
    </dgm:pt>
    <dgm:pt modelId="{1D14B2FE-0344-4FD3-866F-5B6766D51247}" type="pres">
      <dgm:prSet presAssocID="{79922CC2-39E4-4FBB-BC65-CDD5E57E9B1C}" presName="sibTrans" presStyleCnt="0"/>
      <dgm:spPr/>
    </dgm:pt>
    <dgm:pt modelId="{BEAD22CE-B558-40CC-A101-D8E5FE7C7C4F}" type="pres">
      <dgm:prSet presAssocID="{4CE616B8-5AFA-4B35-87AC-B2842CC9CF89}" presName="textNode" presStyleLbl="node1" presStyleIdx="2" presStyleCnt="3" custScaleY="117767">
        <dgm:presLayoutVars>
          <dgm:bulletEnabled val="1"/>
        </dgm:presLayoutVars>
      </dgm:prSet>
      <dgm:spPr/>
      <dgm:t>
        <a:bodyPr/>
        <a:lstStyle/>
        <a:p>
          <a:endParaRPr lang="fr-FR"/>
        </a:p>
      </dgm:t>
    </dgm:pt>
  </dgm:ptLst>
  <dgm:cxnLst>
    <dgm:cxn modelId="{E68ECEF3-6F43-45B2-BD77-3230C799CBEF}" srcId="{AF58D158-B301-4C48-A91A-58060C08FBAF}" destId="{AB941B92-31E6-4B8B-B3B3-F288CB84C622}" srcOrd="0" destOrd="0" parTransId="{8B634D93-F2F6-4374-B8AC-FE73AE6D34EB}" sibTransId="{48ACB89E-4492-4825-9526-0764F39D7897}"/>
    <dgm:cxn modelId="{EC76AAB3-5E70-45E1-B18B-7A678A1DA063}" type="presOf" srcId="{1EF31CC5-5F1F-452B-AC78-78650110A0F1}" destId="{7CD2F460-82F1-4DB7-8B6B-06880062358F}" srcOrd="0" destOrd="0" presId="urn:microsoft.com/office/officeart/2005/8/layout/hProcess9"/>
    <dgm:cxn modelId="{B9E323E4-DF1C-4037-B33E-9B561DBA4EEC}" type="presOf" srcId="{AB941B92-31E6-4B8B-B3B3-F288CB84C622}" destId="{8DBEB6B1-1B1D-4236-A6BE-FE943B416285}" srcOrd="0" destOrd="0" presId="urn:microsoft.com/office/officeart/2005/8/layout/hProcess9"/>
    <dgm:cxn modelId="{030EFB29-54BF-41FC-860A-7C42DD97CB44}" srcId="{AF58D158-B301-4C48-A91A-58060C08FBAF}" destId="{4CE616B8-5AFA-4B35-87AC-B2842CC9CF89}" srcOrd="2" destOrd="0" parTransId="{41642DD8-409B-46A7-B0F9-CD16A559868F}" sibTransId="{91496A3D-6F15-4D89-BA7C-3E034FDF2554}"/>
    <dgm:cxn modelId="{EDD23507-FDE2-4F0B-8EE7-D49931B8FACB}" type="presOf" srcId="{4CE616B8-5AFA-4B35-87AC-B2842CC9CF89}" destId="{BEAD22CE-B558-40CC-A101-D8E5FE7C7C4F}" srcOrd="0" destOrd="0" presId="urn:microsoft.com/office/officeart/2005/8/layout/hProcess9"/>
    <dgm:cxn modelId="{CF98BD57-820B-41C3-BB07-84D4693EEC4F}" srcId="{AF58D158-B301-4C48-A91A-58060C08FBAF}" destId="{1EF31CC5-5F1F-452B-AC78-78650110A0F1}" srcOrd="1" destOrd="0" parTransId="{945AC486-ED03-4DF8-996E-24FC71742063}" sibTransId="{79922CC2-39E4-4FBB-BC65-CDD5E57E9B1C}"/>
    <dgm:cxn modelId="{9ED256FF-B3CD-4997-A8F3-8EF3CD8B3DE4}" type="presOf" srcId="{AF58D158-B301-4C48-A91A-58060C08FBAF}" destId="{010E8580-4A4E-4F88-B4FE-ECE4E84CCD41}" srcOrd="0" destOrd="0" presId="urn:microsoft.com/office/officeart/2005/8/layout/hProcess9"/>
    <dgm:cxn modelId="{66B30AA2-1E0B-408E-8B28-F34872AB7C46}" type="presParOf" srcId="{010E8580-4A4E-4F88-B4FE-ECE4E84CCD41}" destId="{588DA2D5-159E-4520-B84C-9141EC194B1B}" srcOrd="0" destOrd="0" presId="urn:microsoft.com/office/officeart/2005/8/layout/hProcess9"/>
    <dgm:cxn modelId="{D7AC054F-8620-45D4-AF75-72095A1A87E8}" type="presParOf" srcId="{010E8580-4A4E-4F88-B4FE-ECE4E84CCD41}" destId="{EE3E2A80-4AF1-4C45-86EC-2496E0C5D270}" srcOrd="1" destOrd="0" presId="urn:microsoft.com/office/officeart/2005/8/layout/hProcess9"/>
    <dgm:cxn modelId="{2631CF5C-87E9-4AF9-A071-8CFE410E6911}" type="presParOf" srcId="{EE3E2A80-4AF1-4C45-86EC-2496E0C5D270}" destId="{8DBEB6B1-1B1D-4236-A6BE-FE943B416285}" srcOrd="0" destOrd="0" presId="urn:microsoft.com/office/officeart/2005/8/layout/hProcess9"/>
    <dgm:cxn modelId="{796B2269-8F40-4485-A239-0926CE9BD17E}" type="presParOf" srcId="{EE3E2A80-4AF1-4C45-86EC-2496E0C5D270}" destId="{239FD53E-B548-4224-B715-6EDA4C0E163E}" srcOrd="1" destOrd="0" presId="urn:microsoft.com/office/officeart/2005/8/layout/hProcess9"/>
    <dgm:cxn modelId="{A3DFAF6E-B550-429E-AEDC-D9377E18B388}" type="presParOf" srcId="{EE3E2A80-4AF1-4C45-86EC-2496E0C5D270}" destId="{7CD2F460-82F1-4DB7-8B6B-06880062358F}" srcOrd="2" destOrd="0" presId="urn:microsoft.com/office/officeart/2005/8/layout/hProcess9"/>
    <dgm:cxn modelId="{D0B535DE-5DBE-41C2-A843-068243F597A5}" type="presParOf" srcId="{EE3E2A80-4AF1-4C45-86EC-2496E0C5D270}" destId="{1D14B2FE-0344-4FD3-866F-5B6766D51247}" srcOrd="3" destOrd="0" presId="urn:microsoft.com/office/officeart/2005/8/layout/hProcess9"/>
    <dgm:cxn modelId="{A93FEC17-9410-45C9-AC0C-F7D9884315CD}" type="presParOf" srcId="{EE3E2A80-4AF1-4C45-86EC-2496E0C5D270}" destId="{BEAD22CE-B558-40CC-A101-D8E5FE7C7C4F}" srcOrd="4" destOrd="0" presId="urn:microsoft.com/office/officeart/2005/8/layout/hProcess9"/>
  </dgm:cxnLst>
  <dgm:bg>
    <a:solidFill>
      <a:schemeClr val="accent2">
        <a:lumMod val="75000"/>
      </a:schemeClr>
    </a:solidFill>
  </dgm:bg>
  <dgm:whole/>
</dgm:dataModel>
</file>

<file path=ppt/diagrams/data3.xml><?xml version="1.0" encoding="utf-8"?>
<dgm:dataModel xmlns:dgm="http://schemas.openxmlformats.org/drawingml/2006/diagram" xmlns:a="http://schemas.openxmlformats.org/drawingml/2006/main">
  <dgm:ptLst>
    <dgm:pt modelId="{0052CD78-A202-4E3D-BF94-4AA3C2ECD63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AED25ED0-2404-49F5-90D7-9B1C46E255A8}">
      <dgm:prSet/>
      <dgm:spPr/>
      <dgm:t>
        <a:bodyPr/>
        <a:lstStyle/>
        <a:p>
          <a:pPr rtl="1"/>
          <a:r>
            <a:rPr lang="ar-SA" b="1" smtClean="0">
              <a:solidFill>
                <a:schemeClr val="dk1"/>
              </a:solidFill>
              <a:latin typeface="+mn-lt"/>
              <a:ea typeface="+mn-ea"/>
              <a:cs typeface="+mn-cs"/>
            </a:rPr>
            <a:t>كلاهما يشتركان في الهدف وهو زيادة الكفاءة والفعالية. وتحسين قدرة المنظمة على حل المشاكل ومواجهة المتطلبات البيئية. اما الفرق بينهما فيكمن في ان التغيير يشمل محو الوضع الراهن واحلال وضع جديد مكانه. اما التطوير فهو الابقاء على الوضع مع القيام بمجموعة من التعديلات. لذا يعتبر التطوير التنظيمي احد المناهج المتخصصة في احداث التغيير التنظيمي (نوع محدد نسبيا من التغيير المخطط له)</a:t>
          </a:r>
          <a:endParaRPr lang="fr-FR" b="1" dirty="0">
            <a:solidFill>
              <a:schemeClr val="dk1"/>
            </a:solidFill>
            <a:latin typeface="+mn-lt"/>
            <a:ea typeface="+mn-ea"/>
            <a:cs typeface="+mn-cs"/>
          </a:endParaRPr>
        </a:p>
      </dgm:t>
    </dgm:pt>
    <dgm:pt modelId="{45985E8C-807A-4F4F-AF03-1275A37B6B6A}" type="parTrans" cxnId="{D14014D0-AA58-4A52-81BA-BB1B83DAE65F}">
      <dgm:prSet/>
      <dgm:spPr/>
      <dgm:t>
        <a:bodyPr/>
        <a:lstStyle/>
        <a:p>
          <a:endParaRPr lang="fr-FR"/>
        </a:p>
      </dgm:t>
    </dgm:pt>
    <dgm:pt modelId="{54E23DB0-D31B-4425-A4FB-059EF1D00DCB}" type="sibTrans" cxnId="{D14014D0-AA58-4A52-81BA-BB1B83DAE65F}">
      <dgm:prSet/>
      <dgm:spPr/>
      <dgm:t>
        <a:bodyPr/>
        <a:lstStyle/>
        <a:p>
          <a:endParaRPr lang="fr-FR"/>
        </a:p>
      </dgm:t>
    </dgm:pt>
    <dgm:pt modelId="{DD228E09-D4C9-45F4-9F82-CE2D83187B55}" type="pres">
      <dgm:prSet presAssocID="{0052CD78-A202-4E3D-BF94-4AA3C2ECD633}" presName="linear" presStyleCnt="0">
        <dgm:presLayoutVars>
          <dgm:animLvl val="lvl"/>
          <dgm:resizeHandles val="exact"/>
        </dgm:presLayoutVars>
      </dgm:prSet>
      <dgm:spPr/>
      <dgm:t>
        <a:bodyPr/>
        <a:lstStyle/>
        <a:p>
          <a:endParaRPr lang="fr-FR"/>
        </a:p>
      </dgm:t>
    </dgm:pt>
    <dgm:pt modelId="{95E6480B-826D-4C2F-91DB-81673AC5A23C}" type="pres">
      <dgm:prSet presAssocID="{AED25ED0-2404-49F5-90D7-9B1C46E255A8}" presName="parentText" presStyleLbl="node1" presStyleIdx="0" presStyleCnt="1" custLinFactNeighborX="1389" custLinFactNeighborY="-21630">
        <dgm:presLayoutVars>
          <dgm:chMax val="0"/>
          <dgm:bulletEnabled val="1"/>
        </dgm:presLayoutVars>
      </dgm:prSet>
      <dgm:spPr/>
    </dgm:pt>
  </dgm:ptLst>
  <dgm:cxnLst>
    <dgm:cxn modelId="{D14014D0-AA58-4A52-81BA-BB1B83DAE65F}" srcId="{0052CD78-A202-4E3D-BF94-4AA3C2ECD633}" destId="{AED25ED0-2404-49F5-90D7-9B1C46E255A8}" srcOrd="0" destOrd="0" parTransId="{45985E8C-807A-4F4F-AF03-1275A37B6B6A}" sibTransId="{54E23DB0-D31B-4425-A4FB-059EF1D00DCB}"/>
    <dgm:cxn modelId="{1DFFD1F3-E13F-466B-9A0E-7E10A40B3175}" type="presOf" srcId="{0052CD78-A202-4E3D-BF94-4AA3C2ECD633}" destId="{DD228E09-D4C9-45F4-9F82-CE2D83187B55}" srcOrd="0" destOrd="0" presId="urn:microsoft.com/office/officeart/2005/8/layout/vList2"/>
    <dgm:cxn modelId="{0F131824-91F8-437D-AF0D-79E8E36458F6}" type="presOf" srcId="{AED25ED0-2404-49F5-90D7-9B1C46E255A8}" destId="{95E6480B-826D-4C2F-91DB-81673AC5A23C}" srcOrd="0" destOrd="0" presId="urn:microsoft.com/office/officeart/2005/8/layout/vList2"/>
    <dgm:cxn modelId="{43BD984A-20B2-4191-9210-6092CF51CCE4}" type="presParOf" srcId="{DD228E09-D4C9-45F4-9F82-CE2D83187B55}" destId="{95E6480B-826D-4C2F-91DB-81673AC5A23C}" srcOrd="0"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29/03/2021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29/03/2021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29/03/2021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29/03/2021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29/03/2021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29/03/2021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730F62-2D9A-491D-8C84-88BB18CE4CE6}" type="datetimeFigureOut">
              <a:rPr lang="fr-FR" smtClean="0"/>
              <a:pPr/>
              <a:t>29/03/2021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F730F62-2D9A-491D-8C84-88BB18CE4CE6}" type="datetimeFigureOut">
              <a:rPr lang="fr-FR" smtClean="0"/>
              <a:pPr/>
              <a:t>29/03/2021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730F62-2D9A-491D-8C84-88BB18CE4CE6}" type="datetimeFigureOut">
              <a:rPr lang="fr-FR" smtClean="0"/>
              <a:pPr/>
              <a:t>29/03/2021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29/03/2021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29/03/2021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30F62-2D9A-491D-8C84-88BB18CE4CE6}" type="datetimeFigureOut">
              <a:rPr lang="fr-FR" smtClean="0"/>
              <a:pPr/>
              <a:t>29/03/2021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330FF8-C5E5-4231-A975-6E13951CD04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87405"/>
            <a:ext cx="7772400" cy="1470025"/>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r>
              <a:rPr lang="ar-DZ" b="1" dirty="0" smtClean="0"/>
              <a:t/>
            </a:r>
            <a:br>
              <a:rPr lang="ar-DZ" b="1" dirty="0" smtClean="0"/>
            </a:br>
            <a:r>
              <a:rPr lang="ar-DZ" sz="7300" b="1" dirty="0" smtClean="0"/>
              <a:t>مقياس </a:t>
            </a:r>
            <a:r>
              <a:rPr lang="ar-DZ" sz="7300" b="1" dirty="0" smtClean="0"/>
              <a:t>إدارة التغيير</a:t>
            </a:r>
            <a:r>
              <a:rPr lang="fr-FR" sz="7300" b="1" dirty="0" smtClean="0"/>
              <a:t/>
            </a:r>
            <a:br>
              <a:rPr lang="fr-FR" sz="7300" b="1" dirty="0" smtClean="0"/>
            </a:br>
            <a:endParaRPr lang="fr-FR" sz="7300" dirty="0"/>
          </a:p>
        </p:txBody>
      </p:sp>
      <p:sp>
        <p:nvSpPr>
          <p:cNvPr id="3" name="Sous-titre 2"/>
          <p:cNvSpPr>
            <a:spLocks noGrp="1"/>
          </p:cNvSpPr>
          <p:nvPr>
            <p:ph type="subTitle" idx="1"/>
          </p:nvPr>
        </p:nvSpPr>
        <p:spPr>
          <a:xfrm>
            <a:off x="1371600" y="3143248"/>
            <a:ext cx="6629424" cy="1928826"/>
          </a:xfrm>
        </p:spPr>
        <p:style>
          <a:lnRef idx="3">
            <a:schemeClr val="lt1"/>
          </a:lnRef>
          <a:fillRef idx="1">
            <a:schemeClr val="accent6"/>
          </a:fillRef>
          <a:effectRef idx="1">
            <a:schemeClr val="accent6"/>
          </a:effectRef>
          <a:fontRef idx="minor">
            <a:schemeClr val="lt1"/>
          </a:fontRef>
        </p:style>
        <p:txBody>
          <a:bodyPr>
            <a:normAutofit/>
          </a:bodyPr>
          <a:lstStyle/>
          <a:p>
            <a:pPr rtl="1"/>
            <a:r>
              <a:rPr lang="ar-DZ" sz="4400" b="1" dirty="0" smtClean="0">
                <a:solidFill>
                  <a:schemeClr val="tx1"/>
                </a:solidFill>
              </a:rPr>
              <a:t>المحور الأول: </a:t>
            </a:r>
            <a:r>
              <a:rPr lang="ar-DZ" sz="4400" b="1" dirty="0" smtClean="0">
                <a:solidFill>
                  <a:schemeClr val="tx1"/>
                </a:solidFill>
              </a:rPr>
              <a:t>التغيير التنظيمي</a:t>
            </a:r>
            <a:endParaRPr lang="ar-DZ" sz="4400" b="1" dirty="0" smtClean="0">
              <a:solidFill>
                <a:schemeClr val="tx1"/>
              </a:solidFill>
            </a:endParaRPr>
          </a:p>
          <a:p>
            <a:pPr rtl="1"/>
            <a:r>
              <a:rPr lang="ar-DZ" sz="4400" b="1" dirty="0" smtClean="0">
                <a:solidFill>
                  <a:schemeClr val="tx1"/>
                </a:solidFill>
              </a:rPr>
              <a:t>المحاضرة الأولى</a:t>
            </a:r>
          </a:p>
          <a:p>
            <a:pPr rtl="1"/>
            <a:endParaRPr lang="ar-DZ" b="1" dirty="0" smtClean="0"/>
          </a:p>
          <a:p>
            <a:endParaRPr lang="fr-FR" b="1" dirty="0" smtClean="0"/>
          </a:p>
          <a:p>
            <a:endParaRPr lang="fr-FR" b="1" dirty="0" smtClean="0"/>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fontScale="90000"/>
          </a:bodyPr>
          <a:lstStyle/>
          <a:p>
            <a:r>
              <a:rPr lang="ar-DZ" b="1" dirty="0"/>
              <a:t>المقارنة بين </a:t>
            </a:r>
            <a:r>
              <a:rPr lang="ar-DZ" b="1" dirty="0" smtClean="0"/>
              <a:t>التغيير التنظيمي والتطوير التنظيمي</a:t>
            </a:r>
            <a:endParaRPr lang="fr-FR" dirty="0"/>
          </a:p>
        </p:txBody>
      </p:sp>
      <p:sp>
        <p:nvSpPr>
          <p:cNvPr id="5" name="Espace réservé du contenu 4"/>
          <p:cNvSpPr>
            <a:spLocks noGrp="1"/>
          </p:cNvSpPr>
          <p:nvPr>
            <p:ph idx="1"/>
          </p:nvPr>
        </p:nvSpPr>
        <p:spPr>
          <a:solidFill>
            <a:schemeClr val="tx2">
              <a:lumMod val="60000"/>
              <a:lumOff val="40000"/>
            </a:schemeClr>
          </a:solidFill>
        </p:spPr>
        <p:txBody>
          <a:bodyPr/>
          <a:lstStyle/>
          <a:p>
            <a:pPr algn="r" rtl="1">
              <a:buNone/>
            </a:pPr>
            <a:r>
              <a:rPr lang="ar-DZ" b="1" dirty="0" smtClean="0">
                <a:solidFill>
                  <a:schemeClr val="dk1"/>
                </a:solidFill>
              </a:rPr>
              <a:t>التطوير التنظيمي: </a:t>
            </a:r>
          </a:p>
          <a:p>
            <a:pPr algn="r" rtl="1">
              <a:buNone/>
            </a:pPr>
            <a:r>
              <a:rPr lang="ar-SA" b="1" dirty="0" smtClean="0">
                <a:solidFill>
                  <a:schemeClr val="dk1"/>
                </a:solidFill>
              </a:rPr>
              <a:t>مجموعة </a:t>
            </a:r>
            <a:r>
              <a:rPr lang="ar-SA" b="1" dirty="0" smtClean="0">
                <a:solidFill>
                  <a:schemeClr val="dk1"/>
                </a:solidFill>
              </a:rPr>
              <a:t>من الاستراتيجيات والتقنيات المستخدمة </a:t>
            </a:r>
            <a:r>
              <a:rPr lang="ar-SA" b="1" dirty="0" smtClean="0">
                <a:solidFill>
                  <a:schemeClr val="dk1"/>
                </a:solidFill>
              </a:rPr>
              <a:t>للتدخل،</a:t>
            </a:r>
            <a:endParaRPr lang="ar-DZ" b="1" dirty="0" smtClean="0">
              <a:solidFill>
                <a:schemeClr val="dk1"/>
              </a:solidFill>
            </a:endParaRPr>
          </a:p>
          <a:p>
            <a:pPr algn="r" rtl="1">
              <a:buNone/>
            </a:pPr>
            <a:r>
              <a:rPr lang="ar-SA" b="1" dirty="0" smtClean="0">
                <a:solidFill>
                  <a:schemeClr val="dk1"/>
                </a:solidFill>
              </a:rPr>
              <a:t>والمهارات </a:t>
            </a:r>
            <a:r>
              <a:rPr lang="ar-SA" b="1" dirty="0" smtClean="0">
                <a:solidFill>
                  <a:schemeClr val="dk1"/>
                </a:solidFill>
              </a:rPr>
              <a:t>والنشاطات والأدوات أو الأساليب المستخدمة </a:t>
            </a:r>
            <a:endParaRPr lang="ar-DZ" b="1" dirty="0" smtClean="0">
              <a:solidFill>
                <a:schemeClr val="dk1"/>
              </a:solidFill>
            </a:endParaRPr>
          </a:p>
          <a:p>
            <a:pPr algn="r" rtl="1">
              <a:buNone/>
            </a:pPr>
            <a:r>
              <a:rPr lang="ar-SA" b="1" dirty="0" smtClean="0">
                <a:solidFill>
                  <a:schemeClr val="dk1"/>
                </a:solidFill>
              </a:rPr>
              <a:t>لمساعدة </a:t>
            </a:r>
            <a:r>
              <a:rPr lang="ar-SA" b="1" dirty="0" smtClean="0">
                <a:solidFill>
                  <a:schemeClr val="dk1"/>
                </a:solidFill>
              </a:rPr>
              <a:t>العنصر البشري والمنظمة لتكون أكثر كفاءة وفاعلية</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857232"/>
          <a:ext cx="8229600" cy="52689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r>
              <a:rPr lang="ar-DZ" b="1" dirty="0"/>
              <a:t>المقارنة بين </a:t>
            </a:r>
            <a:r>
              <a:rPr lang="ar-DZ" b="1" dirty="0" smtClean="0"/>
              <a:t>التغيير التنظيمي والابتكار</a:t>
            </a:r>
            <a:endParaRPr lang="fr-FR" dirty="0"/>
          </a:p>
        </p:txBody>
      </p:sp>
      <p:sp>
        <p:nvSpPr>
          <p:cNvPr id="5" name="Espace réservé du contenu 4"/>
          <p:cNvSpPr>
            <a:spLocks noGrp="1"/>
          </p:cNvSpPr>
          <p:nvPr>
            <p:ph idx="1"/>
          </p:nvPr>
        </p:nvSpPr>
        <p:spPr>
          <a:solidFill>
            <a:schemeClr val="tx2">
              <a:lumMod val="60000"/>
              <a:lumOff val="40000"/>
            </a:schemeClr>
          </a:solidFill>
        </p:spPr>
        <p:txBody>
          <a:bodyPr>
            <a:normAutofit/>
          </a:bodyPr>
          <a:lstStyle/>
          <a:p>
            <a:pPr algn="r" rtl="1">
              <a:buNone/>
            </a:pPr>
            <a:r>
              <a:rPr lang="ar-DZ" sz="3600" b="1" dirty="0" smtClean="0"/>
              <a:t>   </a:t>
            </a:r>
            <a:r>
              <a:rPr lang="ar-SA" sz="3600" b="1" dirty="0" smtClean="0"/>
              <a:t>كلاهما </a:t>
            </a:r>
            <a:r>
              <a:rPr lang="ar-SA" sz="3600" b="1" dirty="0" smtClean="0"/>
              <a:t>يتيح للمؤسسة المنافسة في </a:t>
            </a:r>
            <a:r>
              <a:rPr lang="ar-SA" sz="3600" b="1" dirty="0" err="1" smtClean="0"/>
              <a:t>الاسواق</a:t>
            </a:r>
            <a:r>
              <a:rPr lang="ar-SA" sz="3600" b="1" dirty="0" smtClean="0"/>
              <a:t>، لكن التغيير هو </a:t>
            </a:r>
            <a:r>
              <a:rPr lang="ar-SA" sz="3600" b="1" dirty="0" err="1" smtClean="0"/>
              <a:t>ايجاد</a:t>
            </a:r>
            <a:r>
              <a:rPr lang="ar-SA" sz="3600" b="1" dirty="0" smtClean="0"/>
              <a:t> بديل للوضع الراهن </a:t>
            </a:r>
            <a:r>
              <a:rPr lang="ar-SA" sz="3600" b="1" dirty="0" err="1" smtClean="0"/>
              <a:t>احسن</a:t>
            </a:r>
            <a:r>
              <a:rPr lang="ar-SA" sz="3600" b="1" dirty="0" smtClean="0"/>
              <a:t> منه </a:t>
            </a:r>
            <a:r>
              <a:rPr lang="ar-SA" sz="3600" b="1" dirty="0" err="1" smtClean="0"/>
              <a:t>اما</a:t>
            </a:r>
            <a:r>
              <a:rPr lang="ar-SA" sz="3600" b="1" dirty="0" smtClean="0"/>
              <a:t> الابتكار فهو </a:t>
            </a:r>
            <a:r>
              <a:rPr lang="ar-SA" sz="3600" b="1" dirty="0" err="1" smtClean="0"/>
              <a:t>انتاج</a:t>
            </a:r>
            <a:r>
              <a:rPr lang="ar-SA" sz="3600" b="1" dirty="0" smtClean="0"/>
              <a:t> وتقديم </a:t>
            </a:r>
            <a:r>
              <a:rPr lang="ar-SA" sz="3600" b="1" dirty="0" err="1" smtClean="0"/>
              <a:t>افكار</a:t>
            </a:r>
            <a:r>
              <a:rPr lang="ar-SA" sz="3600" b="1" dirty="0" smtClean="0"/>
              <a:t> جديدة غير مسبوقة . ويرى </a:t>
            </a:r>
            <a:r>
              <a:rPr lang="ar-SA" sz="3600" b="1" dirty="0" err="1" smtClean="0"/>
              <a:t>دروكر</a:t>
            </a:r>
            <a:r>
              <a:rPr lang="ar-SA" sz="3600" b="1" dirty="0" smtClean="0"/>
              <a:t> </a:t>
            </a:r>
            <a:r>
              <a:rPr lang="ar-SA" sz="3600" b="1" dirty="0" err="1" smtClean="0"/>
              <a:t>ان</a:t>
            </a:r>
            <a:r>
              <a:rPr lang="ar-SA" sz="3600" b="1" dirty="0" smtClean="0"/>
              <a:t> الابتكار هو التغيير الذي يسمح </a:t>
            </a:r>
            <a:r>
              <a:rPr lang="ar-SA" sz="3600" b="1" dirty="0" err="1" smtClean="0"/>
              <a:t>بانشاء</a:t>
            </a:r>
            <a:r>
              <a:rPr lang="ar-SA" sz="3600" b="1" dirty="0" smtClean="0"/>
              <a:t> بعد جديد </a:t>
            </a:r>
            <a:r>
              <a:rPr lang="ar-SA" sz="3600" b="1" dirty="0" err="1" smtClean="0"/>
              <a:t>للاداء</a:t>
            </a:r>
            <a:r>
              <a:rPr lang="ar-SA" sz="3600" b="1" dirty="0" smtClean="0"/>
              <a:t>. </a:t>
            </a:r>
            <a:r>
              <a:rPr lang="ar-SA" sz="3600" b="1" dirty="0" err="1" smtClean="0"/>
              <a:t>اذن</a:t>
            </a:r>
            <a:r>
              <a:rPr lang="ar-SA" sz="3600" b="1" dirty="0" smtClean="0"/>
              <a:t> كل الابتكارات تستدعي التغيير ولكن التغيير ليس ابتكارا </a:t>
            </a:r>
            <a:r>
              <a:rPr lang="ar-SA" sz="3600" b="1" dirty="0" err="1" smtClean="0"/>
              <a:t>لانه</a:t>
            </a:r>
            <a:r>
              <a:rPr lang="ar-SA" sz="3600" b="1" dirty="0" smtClean="0"/>
              <a:t> لا يتطلب </a:t>
            </a:r>
            <a:r>
              <a:rPr lang="ar-SA" sz="3600" b="1" dirty="0" err="1" smtClean="0"/>
              <a:t>افكارا</a:t>
            </a:r>
            <a:r>
              <a:rPr lang="ar-SA" sz="3600" b="1" dirty="0" smtClean="0"/>
              <a:t> </a:t>
            </a:r>
            <a:r>
              <a:rPr lang="ar-SA" sz="3600" b="1" dirty="0" smtClean="0"/>
              <a:t>جديدة</a:t>
            </a:r>
            <a:endParaRPr lang="fr-FR" sz="36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lstStyle/>
          <a:p>
            <a:r>
              <a:rPr lang="ar-DZ" b="1" dirty="0" smtClean="0"/>
              <a:t>أهداف التغيير التنظيمي</a:t>
            </a:r>
            <a:endParaRPr lang="fr-FR" dirty="0"/>
          </a:p>
        </p:txBody>
      </p:sp>
      <p:sp>
        <p:nvSpPr>
          <p:cNvPr id="3" name="Espace réservé du contenu 2"/>
          <p:cNvSpPr>
            <a:spLocks noGrp="1"/>
          </p:cNvSpPr>
          <p:nvPr>
            <p:ph idx="1"/>
          </p:nvPr>
        </p:nvSpPr>
        <p:spPr>
          <a:xfrm>
            <a:off x="457200" y="1600200"/>
            <a:ext cx="8229600" cy="4900634"/>
          </a:xfrm>
          <a:solidFill>
            <a:srgbClr val="00B0F0"/>
          </a:solidFill>
        </p:spPr>
        <p:txBody>
          <a:bodyPr>
            <a:normAutofit fontScale="92500" lnSpcReduction="20000"/>
          </a:bodyPr>
          <a:lstStyle/>
          <a:p>
            <a:pPr lvl="0" algn="r" rtl="1" fontAlgn="base"/>
            <a:r>
              <a:rPr lang="ar-SA" dirty="0" smtClean="0"/>
              <a:t>زيادة مقدرة المنظمة على التعامل والتكيف مع البيئة المحيطة </a:t>
            </a:r>
            <a:r>
              <a:rPr lang="ar-SA" dirty="0" err="1" smtClean="0"/>
              <a:t>بها</a:t>
            </a:r>
            <a:r>
              <a:rPr lang="ar-SA" dirty="0" smtClean="0"/>
              <a:t> وتحسين قدرتها على البقاء والنمو.</a:t>
            </a:r>
            <a:endParaRPr lang="fr-FR" dirty="0" smtClean="0"/>
          </a:p>
          <a:p>
            <a:pPr lvl="0" algn="r" rtl="1" fontAlgn="base"/>
            <a:r>
              <a:rPr lang="ar-SA" dirty="0" smtClean="0"/>
              <a:t>مساعدة الأفراد على تشخيص مشكلاتهم وحثهم </a:t>
            </a:r>
            <a:r>
              <a:rPr lang="ar-SA" dirty="0" err="1" smtClean="0"/>
              <a:t>لاحداث</a:t>
            </a:r>
            <a:r>
              <a:rPr lang="ar-SA" dirty="0" smtClean="0"/>
              <a:t> التغيير والتطوير المطلوب.</a:t>
            </a:r>
            <a:endParaRPr lang="fr-FR" dirty="0" smtClean="0"/>
          </a:p>
          <a:p>
            <a:pPr lvl="0" algn="r" rtl="1" fontAlgn="base"/>
            <a:r>
              <a:rPr lang="ar-SA" dirty="0" smtClean="0"/>
              <a:t>تشجيع الأفراد العاملين على تحقيق الأهداف التنظيمية وتحقيق الرضا الوظيفي لهم.</a:t>
            </a:r>
            <a:endParaRPr lang="fr-FR" dirty="0" smtClean="0"/>
          </a:p>
          <a:p>
            <a:pPr lvl="0" algn="r" rtl="1" fontAlgn="base"/>
            <a:r>
              <a:rPr lang="ar-SA" dirty="0" smtClean="0"/>
              <a:t>الكشف عن الصراع بهدف إدارته وتوجيهه بشكل يخدم المنظمة.</a:t>
            </a:r>
            <a:endParaRPr lang="fr-FR" dirty="0" smtClean="0"/>
          </a:p>
          <a:p>
            <a:pPr lvl="0" algn="r" rtl="1" fontAlgn="base"/>
            <a:r>
              <a:rPr lang="ar-SA" dirty="0" smtClean="0"/>
              <a:t>تمكين المديرين من </a:t>
            </a:r>
            <a:r>
              <a:rPr lang="ar-SA" dirty="0" err="1" smtClean="0"/>
              <a:t>اتباع</a:t>
            </a:r>
            <a:r>
              <a:rPr lang="ar-SA" dirty="0" smtClean="0"/>
              <a:t> أسلوب الإدارة بالأهداف بدلاً من أساليب الإدارة التقليدية.</a:t>
            </a:r>
            <a:endParaRPr lang="fr-FR" dirty="0" smtClean="0"/>
          </a:p>
          <a:p>
            <a:pPr algn="r" rtl="1"/>
            <a:r>
              <a:rPr lang="ar-SA" dirty="0" smtClean="0"/>
              <a:t>مساعدة المنظمة على حل المشاكل التي تواجهها من خلال تزويدها بالمعلومات عن عمليات المنظمة المختلفة ونتائجها</a:t>
            </a:r>
            <a:endParaRPr lang="ar-DZ" dirty="0" smtClean="0"/>
          </a:p>
          <a:p>
            <a:pPr algn="r" rtl="1"/>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lstStyle/>
          <a:p>
            <a:r>
              <a:rPr lang="ar-DZ" b="1" dirty="0" smtClean="0"/>
              <a:t>أهداف التغيير التنظيمي</a:t>
            </a:r>
            <a:endParaRPr lang="fr-FR" dirty="0"/>
          </a:p>
        </p:txBody>
      </p:sp>
      <p:sp>
        <p:nvSpPr>
          <p:cNvPr id="3" name="Espace réservé du contenu 2"/>
          <p:cNvSpPr>
            <a:spLocks noGrp="1"/>
          </p:cNvSpPr>
          <p:nvPr>
            <p:ph idx="1"/>
          </p:nvPr>
        </p:nvSpPr>
        <p:spPr>
          <a:xfrm>
            <a:off x="457200" y="1600200"/>
            <a:ext cx="8229600" cy="4900634"/>
          </a:xfrm>
          <a:solidFill>
            <a:srgbClr val="00B0F0"/>
          </a:solidFill>
        </p:spPr>
        <p:txBody>
          <a:bodyPr>
            <a:normAutofit fontScale="92500" lnSpcReduction="20000"/>
          </a:bodyPr>
          <a:lstStyle/>
          <a:p>
            <a:pPr lvl="0" algn="r" rtl="1" fontAlgn="base"/>
            <a:r>
              <a:rPr lang="ar-SA" dirty="0" smtClean="0"/>
              <a:t>إرساء قواعد الثقة بين الأفراد المكونين للجماعات وبين الجماعات المتفرعة في جميع أرجاء المنظمة وعلى جميع مستوياتها التنظيمية.</a:t>
            </a:r>
            <a:endParaRPr lang="fr-FR" dirty="0" smtClean="0"/>
          </a:p>
          <a:p>
            <a:pPr lvl="0" algn="r" rtl="1" fontAlgn="base"/>
            <a:r>
              <a:rPr lang="ar-SA" dirty="0" smtClean="0"/>
              <a:t>تحديد مسؤولية اتخاذ القرارات وحل المشكلات.</a:t>
            </a:r>
            <a:endParaRPr lang="fr-FR" dirty="0" smtClean="0"/>
          </a:p>
          <a:p>
            <a:pPr lvl="0" algn="r" rtl="1" fontAlgn="base"/>
            <a:r>
              <a:rPr lang="ar-SA" dirty="0" smtClean="0"/>
              <a:t>زيادة درجة الانتماء للمنظمة ولأهدافها.</a:t>
            </a:r>
            <a:endParaRPr lang="fr-FR" dirty="0" smtClean="0"/>
          </a:p>
          <a:p>
            <a:pPr lvl="0" algn="r" rtl="1" fontAlgn="base"/>
            <a:r>
              <a:rPr lang="ar-SA" dirty="0" smtClean="0"/>
              <a:t>زيادة درجة التعاون بين الأفراد والجماعات.</a:t>
            </a:r>
            <a:endParaRPr lang="fr-FR" dirty="0" smtClean="0"/>
          </a:p>
          <a:p>
            <a:pPr lvl="0" algn="r" rtl="1" fontAlgn="base"/>
            <a:r>
              <a:rPr lang="ar-SA" dirty="0" smtClean="0"/>
              <a:t>زيادة درجة الإحساس بديناميكية (حركية) الجماعة ونتائجها المحتملة على الأداء.</a:t>
            </a:r>
            <a:endParaRPr lang="fr-FR" dirty="0" smtClean="0"/>
          </a:p>
          <a:p>
            <a:pPr lvl="0" algn="r" rtl="1" fontAlgn="base"/>
            <a:r>
              <a:rPr lang="ar-SA" dirty="0" smtClean="0"/>
              <a:t>زيادة إحساس العاملين بالملكية والأهداف التنظيمية.</a:t>
            </a:r>
            <a:endParaRPr lang="fr-FR" dirty="0" smtClean="0"/>
          </a:p>
          <a:p>
            <a:pPr lvl="0" algn="r" rtl="1" fontAlgn="base"/>
            <a:r>
              <a:rPr lang="ar-SA" dirty="0" smtClean="0"/>
              <a:t>زيادة قدرات الأفراد على الرقابة الذاتية والتوجيه الذاتي داخل إطار المنظمة.</a:t>
            </a:r>
            <a:endParaRPr lang="fr-FR" dirty="0" smtClean="0"/>
          </a:p>
          <a:p>
            <a:pPr algn="r" rtl="1"/>
            <a:endParaRPr lang="ar-DZ" dirty="0" smtClean="0"/>
          </a:p>
          <a:p>
            <a:pPr algn="r" rtl="1"/>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lstStyle/>
          <a:p>
            <a:r>
              <a:rPr lang="ar-DZ" b="1" dirty="0" smtClean="0"/>
              <a:t>أهداف التغيير التنظيمي</a:t>
            </a:r>
            <a:endParaRPr lang="fr-FR" dirty="0"/>
          </a:p>
        </p:txBody>
      </p:sp>
      <p:sp>
        <p:nvSpPr>
          <p:cNvPr id="3" name="Espace réservé du contenu 2"/>
          <p:cNvSpPr>
            <a:spLocks noGrp="1"/>
          </p:cNvSpPr>
          <p:nvPr>
            <p:ph idx="1"/>
          </p:nvPr>
        </p:nvSpPr>
        <p:spPr>
          <a:xfrm>
            <a:off x="457200" y="1600200"/>
            <a:ext cx="8229600" cy="4900634"/>
          </a:xfrm>
          <a:solidFill>
            <a:srgbClr val="00B0F0"/>
          </a:solidFill>
        </p:spPr>
        <p:txBody>
          <a:bodyPr>
            <a:normAutofit/>
          </a:bodyPr>
          <a:lstStyle/>
          <a:p>
            <a:pPr lvl="0" algn="r" rtl="1"/>
            <a:r>
              <a:rPr lang="ar-SY" dirty="0" smtClean="0"/>
              <a:t>تغيير سلوكيات الأفراد العاملين في المنظمة لتنسجم مع التغييرات التي حدثت في الظروف المحيطة بالمنظمة، مثل الانتقال من العمل الفردي إلى تشجيع العمل الجماعي في شكل فرق عمل.</a:t>
            </a:r>
            <a:endParaRPr lang="fr-FR" dirty="0" smtClean="0"/>
          </a:p>
          <a:p>
            <a:pPr lvl="0" algn="r" rtl="1"/>
            <a:r>
              <a:rPr lang="ar-SY" dirty="0" smtClean="0"/>
              <a:t>تقوية علاقات الترابط والتعاون بين أفراد المنظمة.</a:t>
            </a:r>
            <a:endParaRPr lang="fr-FR" dirty="0" smtClean="0"/>
          </a:p>
          <a:p>
            <a:pPr lvl="0" algn="r" rtl="1"/>
            <a:r>
              <a:rPr lang="ar-SY" dirty="0" smtClean="0"/>
              <a:t>زيادة دوافع الأفراد للعمل وذلك باستخدام نظام حوافز فعّال.</a:t>
            </a:r>
            <a:endParaRPr lang="fr-FR" dirty="0" smtClean="0"/>
          </a:p>
          <a:p>
            <a:pPr lvl="0" algn="r" rtl="1"/>
            <a:r>
              <a:rPr lang="ar-SY" dirty="0" smtClean="0"/>
              <a:t>تغيير الأنماط القيادية في المنظمات من أنماط بيروقراطية إلى أنماط مهتمة بالعاملين وبمشاركة العاملين في اتخاذ القرارات.</a:t>
            </a:r>
            <a:endParaRPr lang="fr-FR" dirty="0" smtClean="0"/>
          </a:p>
          <a:p>
            <a:pPr algn="r" rtl="1">
              <a:buNone/>
            </a:pPr>
            <a:endParaRPr lang="ar-DZ" dirty="0" smtClean="0"/>
          </a:p>
          <a:p>
            <a:pPr algn="r" rtl="1"/>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rtl="1"/>
            <a:r>
              <a:rPr lang="ar-SA" b="1" dirty="0" smtClean="0">
                <a:solidFill>
                  <a:schemeClr val="tx1"/>
                </a:solidFill>
              </a:rPr>
              <a:t>عناصر المحاضرة</a:t>
            </a:r>
            <a:endParaRPr lang="fr-FR" dirty="0">
              <a:solidFill>
                <a:schemeClr val="tx1"/>
              </a:solidFill>
            </a:endParaRPr>
          </a:p>
        </p:txBody>
      </p:sp>
      <p:sp>
        <p:nvSpPr>
          <p:cNvPr id="3" name="Espace réservé du contenu 2"/>
          <p:cNvSpPr>
            <a:spLocks noGrp="1"/>
          </p:cNvSpPr>
          <p:nvPr>
            <p:ph idx="1"/>
          </p:nvPr>
        </p:nvSpPr>
        <p:spPr>
          <a:solidFill>
            <a:srgbClr val="00B0F0"/>
          </a:solidFill>
          <a:ln>
            <a:solidFill>
              <a:schemeClr val="accent1"/>
            </a:solidFill>
          </a:ln>
        </p:spPr>
        <p:txBody>
          <a:bodyPr>
            <a:normAutofit/>
          </a:bodyPr>
          <a:lstStyle/>
          <a:p>
            <a:pPr lvl="0" algn="r" rtl="1"/>
            <a:r>
              <a:rPr lang="ar-DZ" b="1" dirty="0" smtClean="0"/>
              <a:t>مفهوم التغيير </a:t>
            </a:r>
            <a:endParaRPr lang="fr-FR" dirty="0" smtClean="0"/>
          </a:p>
          <a:p>
            <a:pPr lvl="0" algn="r" rtl="1"/>
            <a:r>
              <a:rPr lang="ar-DZ" b="1" dirty="0" smtClean="0"/>
              <a:t>مفهوم التغيير التنظيمي</a:t>
            </a:r>
            <a:endParaRPr lang="fr-FR" dirty="0" smtClean="0"/>
          </a:p>
          <a:p>
            <a:pPr lvl="0" algn="r" rtl="1"/>
            <a:r>
              <a:rPr lang="ar-DZ" b="1" dirty="0" smtClean="0"/>
              <a:t>خصائص التغيير التنظيمي</a:t>
            </a:r>
            <a:endParaRPr lang="fr-FR" dirty="0" smtClean="0"/>
          </a:p>
          <a:p>
            <a:pPr lvl="0" algn="r" rtl="1"/>
            <a:r>
              <a:rPr lang="ar-DZ" b="1" dirty="0" smtClean="0"/>
              <a:t>تطور مفهوم التغيير التنظيمي</a:t>
            </a:r>
            <a:endParaRPr lang="fr-FR" dirty="0" smtClean="0"/>
          </a:p>
          <a:p>
            <a:pPr lvl="0" algn="r" rtl="1"/>
            <a:r>
              <a:rPr lang="ar-DZ" b="1" dirty="0" smtClean="0"/>
              <a:t>التفرقة بينه وبين المصطلحات المشابهة له</a:t>
            </a:r>
            <a:endParaRPr lang="fr-FR" dirty="0" smtClean="0"/>
          </a:p>
          <a:p>
            <a:pPr lvl="0" algn="r" rtl="1"/>
            <a:r>
              <a:rPr lang="ar-DZ" b="1" dirty="0" smtClean="0"/>
              <a:t>أهداف التغيير التنظيمي</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a:effectLst>
            <a:outerShdw blurRad="50800" dist="38100" dir="18900000" algn="bl" rotWithShape="0">
              <a:prstClr val="black">
                <a:alpha val="40000"/>
              </a:prstClr>
            </a:outerShdw>
          </a:effectLst>
        </p:spPr>
        <p:txBody>
          <a:bodyPr>
            <a:normAutofit fontScale="90000"/>
          </a:bodyPr>
          <a:lstStyle/>
          <a:p>
            <a:pPr lvl="0" rtl="1"/>
            <a:r>
              <a:rPr lang="ar-DZ" b="1" dirty="0" smtClean="0"/>
              <a:t/>
            </a:r>
            <a:br>
              <a:rPr lang="ar-DZ" b="1" dirty="0" smtClean="0"/>
            </a:br>
            <a:r>
              <a:rPr lang="ar-DZ" sz="6000" b="1" dirty="0" smtClean="0"/>
              <a:t>مفهوم </a:t>
            </a:r>
            <a:r>
              <a:rPr lang="ar-DZ" sz="6000" b="1" dirty="0" smtClean="0"/>
              <a:t>التغيير </a:t>
            </a:r>
            <a:r>
              <a:rPr lang="fr-FR" dirty="0"/>
              <a:t/>
            </a:r>
            <a:br>
              <a:rPr lang="fr-FR" dirty="0"/>
            </a:br>
            <a:endParaRPr lang="fr-FR" dirty="0"/>
          </a:p>
        </p:txBody>
      </p:sp>
      <p:sp>
        <p:nvSpPr>
          <p:cNvPr id="3" name="Espace réservé du contenu 2"/>
          <p:cNvSpPr>
            <a:spLocks noGrp="1"/>
          </p:cNvSpPr>
          <p:nvPr>
            <p:ph idx="1"/>
          </p:nvPr>
        </p:nvSpPr>
        <p:spPr>
          <a:solidFill>
            <a:srgbClr val="00B0F0"/>
          </a:solidFill>
        </p:spPr>
        <p:txBody>
          <a:bodyPr/>
          <a:lstStyle/>
          <a:p>
            <a:pPr algn="just" rtl="1"/>
            <a:r>
              <a:rPr lang="ar-SA" b="1" dirty="0" smtClean="0"/>
              <a:t>تبديل الشيء وجعله مختلفاً عما كان عليه ، وهو يتضمن </a:t>
            </a:r>
            <a:r>
              <a:rPr lang="ar-SA" b="1" dirty="0" smtClean="0"/>
              <a:t>الإصلاح</a:t>
            </a:r>
            <a:endParaRPr lang="ar-DZ" b="1" dirty="0" smtClean="0"/>
          </a:p>
          <a:p>
            <a:pPr algn="just" rtl="1"/>
            <a:r>
              <a:rPr lang="ar-SA" b="1" dirty="0" smtClean="0"/>
              <a:t>التحرك </a:t>
            </a:r>
            <a:r>
              <a:rPr lang="ar-SA" b="1" dirty="0" err="1" smtClean="0"/>
              <a:t>والإنتقال</a:t>
            </a:r>
            <a:r>
              <a:rPr lang="ar-SA" b="1" dirty="0" smtClean="0"/>
              <a:t> من الوضع الحالي الذي نعيشه إلى وضع مستقبلي أكثر كفاءة وفاعلية</a:t>
            </a:r>
            <a:r>
              <a:rPr lang="ar-DZ" b="1" dirty="0" smtClean="0"/>
              <a:t>.</a:t>
            </a:r>
            <a:endParaRPr lang="fr-FR" b="1" dirty="0"/>
          </a:p>
          <a:p>
            <a:pPr algn="just" rtl="1"/>
            <a:r>
              <a:rPr lang="ar-SA" b="1" dirty="0" smtClean="0"/>
              <a:t>عملية التحول من الواقع الحالي للفرد </a:t>
            </a:r>
            <a:r>
              <a:rPr lang="ar-SA" b="1" dirty="0" err="1" smtClean="0"/>
              <a:t>او</a:t>
            </a:r>
            <a:r>
              <a:rPr lang="ar-SA" b="1" dirty="0" smtClean="0"/>
              <a:t> المنظمة </a:t>
            </a:r>
            <a:r>
              <a:rPr lang="ar-SA" b="1" dirty="0" err="1" smtClean="0"/>
              <a:t>الى</a:t>
            </a:r>
            <a:r>
              <a:rPr lang="ar-SA" b="1" dirty="0" smtClean="0"/>
              <a:t> واقع </a:t>
            </a:r>
            <a:r>
              <a:rPr lang="ar-SA" b="1" dirty="0" err="1" smtClean="0"/>
              <a:t>اخر</a:t>
            </a:r>
            <a:r>
              <a:rPr lang="ar-SA" b="1" dirty="0" smtClean="0"/>
              <a:t> منشود مرغوب الوصول </a:t>
            </a:r>
            <a:r>
              <a:rPr lang="ar-SA" b="1" dirty="0" err="1" smtClean="0"/>
              <a:t>اليه</a:t>
            </a:r>
            <a:r>
              <a:rPr lang="ar-SA" b="1" dirty="0" smtClean="0"/>
              <a:t> خلال فترة زمنية محددة بأساليب وطرق معروفة لتحقيق </a:t>
            </a:r>
            <a:r>
              <a:rPr lang="ar-SA" b="1" dirty="0" err="1" smtClean="0"/>
              <a:t>اهداف</a:t>
            </a:r>
            <a:r>
              <a:rPr lang="ar-SA" b="1" dirty="0" smtClean="0"/>
              <a:t> معينة</a:t>
            </a:r>
            <a:r>
              <a:rPr lang="ar-SA" b="1" dirty="0" smtClean="0"/>
              <a:t>.</a:t>
            </a:r>
            <a:endParaRPr lang="fr-FR" b="1" dirty="0"/>
          </a:p>
          <a:p>
            <a:endParaRPr lang="fr-FR"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fontScale="90000"/>
          </a:bodyPr>
          <a:lstStyle/>
          <a:p>
            <a:pPr lvl="0" rtl="1"/>
            <a:r>
              <a:rPr lang="ar-DZ" b="1" dirty="0" smtClean="0"/>
              <a:t/>
            </a:r>
            <a:br>
              <a:rPr lang="ar-DZ" b="1" dirty="0" smtClean="0"/>
            </a:br>
            <a:r>
              <a:rPr lang="ar-DZ" b="1" dirty="0" smtClean="0"/>
              <a:t>مفهوم التغيير التنظيمي</a:t>
            </a:r>
            <a:r>
              <a:rPr lang="fr-FR" dirty="0"/>
              <a:t/>
            </a:r>
            <a:br>
              <a:rPr lang="fr-FR" dirty="0"/>
            </a:br>
            <a:endParaRPr lang="fr-FR" dirty="0"/>
          </a:p>
        </p:txBody>
      </p:sp>
      <p:sp>
        <p:nvSpPr>
          <p:cNvPr id="3" name="Espace réservé du contenu 2"/>
          <p:cNvSpPr>
            <a:spLocks noGrp="1"/>
          </p:cNvSpPr>
          <p:nvPr>
            <p:ph idx="1"/>
          </p:nvPr>
        </p:nvSpPr>
        <p:spPr>
          <a:solidFill>
            <a:srgbClr val="00B0F0"/>
          </a:solidFill>
        </p:spPr>
        <p:txBody>
          <a:bodyPr>
            <a:noAutofit/>
          </a:bodyPr>
          <a:lstStyle/>
          <a:p>
            <a:pPr algn="r" rtl="1">
              <a:buFont typeface="Arial" charset="0"/>
              <a:buChar char="•"/>
            </a:pPr>
            <a:r>
              <a:rPr lang="ar-SA" sz="3600" dirty="0" smtClean="0"/>
              <a:t>التغيير </a:t>
            </a:r>
            <a:r>
              <a:rPr lang="ar-SA" sz="3600" dirty="0" smtClean="0"/>
              <a:t>التنظيمي هو عملية تغيير ملموس في النمط السلوكي للعاملين، </a:t>
            </a:r>
            <a:r>
              <a:rPr lang="ar-SA" sz="3600" dirty="0" err="1" smtClean="0"/>
              <a:t>واحداث</a:t>
            </a:r>
            <a:r>
              <a:rPr lang="ar-SA" sz="3600" dirty="0" smtClean="0"/>
              <a:t> تغيير جذري في السلوك التنظيمي ليتوافق مع متطلبات ومناخ بيئة التنظيم الداخلية والخارجية. </a:t>
            </a:r>
            <a:endParaRPr lang="ar-DZ" sz="3600" dirty="0" smtClean="0"/>
          </a:p>
          <a:p>
            <a:pPr algn="r" rtl="1">
              <a:buFont typeface="Arial" charset="0"/>
              <a:buChar char="•"/>
            </a:pPr>
            <a:r>
              <a:rPr lang="ar-SA" sz="3600" dirty="0" smtClean="0"/>
              <a:t>التغيير </a:t>
            </a:r>
            <a:r>
              <a:rPr lang="ar-SA" sz="3600" dirty="0" smtClean="0"/>
              <a:t>التنظيمي هو </a:t>
            </a:r>
            <a:r>
              <a:rPr lang="ar-SA" sz="3600" dirty="0" err="1" smtClean="0"/>
              <a:t>احداث</a:t>
            </a:r>
            <a:r>
              <a:rPr lang="ar-SA" sz="3600" dirty="0" smtClean="0"/>
              <a:t> تعديلات في </a:t>
            </a:r>
            <a:r>
              <a:rPr lang="ar-SA" sz="3600" dirty="0" err="1" smtClean="0"/>
              <a:t>اهداف</a:t>
            </a:r>
            <a:r>
              <a:rPr lang="ar-SA" sz="3600" dirty="0" smtClean="0"/>
              <a:t> وسياسات المنظمة، أي في هيكلها التنظيمي بهدف تعديل </a:t>
            </a:r>
            <a:r>
              <a:rPr lang="ar-SA" sz="3600" dirty="0" err="1" smtClean="0"/>
              <a:t>اوضاع</a:t>
            </a:r>
            <a:r>
              <a:rPr lang="ar-SA" sz="3600" dirty="0" smtClean="0"/>
              <a:t> تنظيمية قائمة، واستحداث </a:t>
            </a:r>
            <a:r>
              <a:rPr lang="ar-SA" sz="3600" dirty="0" err="1" smtClean="0"/>
              <a:t>اوضاع</a:t>
            </a:r>
            <a:r>
              <a:rPr lang="ar-SA" sz="3600" dirty="0" smtClean="0"/>
              <a:t> تنظيمية جديدة</a:t>
            </a:r>
            <a:endParaRPr lang="fr-FR" sz="36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ar-DZ" b="1" dirty="0"/>
              <a:t>بعض </a:t>
            </a:r>
            <a:r>
              <a:rPr lang="ar-DZ" b="1" dirty="0" err="1"/>
              <a:t>تعاريف</a:t>
            </a:r>
            <a:r>
              <a:rPr lang="ar-DZ" b="1" dirty="0"/>
              <a:t> </a:t>
            </a:r>
            <a:r>
              <a:rPr lang="ar-DZ" b="1" dirty="0" smtClean="0"/>
              <a:t>التغيير التنظيمي</a:t>
            </a:r>
            <a:endParaRPr lang="fr-FR" dirty="0"/>
          </a:p>
        </p:txBody>
      </p:sp>
      <p:graphicFrame>
        <p:nvGraphicFramePr>
          <p:cNvPr id="5" name="Espace réservé du contenu 4"/>
          <p:cNvGraphicFramePr>
            <a:graphicFrameLocks noGrp="1"/>
          </p:cNvGraphicFramePr>
          <p:nvPr>
            <p:ph idx="1"/>
          </p:nvPr>
        </p:nvGraphicFramePr>
        <p:xfrm>
          <a:off x="357158" y="1214422"/>
          <a:ext cx="8329642" cy="4885058"/>
        </p:xfrm>
        <a:graphic>
          <a:graphicData uri="http://schemas.openxmlformats.org/drawingml/2006/table">
            <a:tbl>
              <a:tblPr firstRow="1" bandRow="1">
                <a:tableStyleId>{5C22544A-7EE6-4342-B048-85BDC9FD1C3A}</a:tableStyleId>
              </a:tblPr>
              <a:tblGrid>
                <a:gridCol w="6117095"/>
                <a:gridCol w="2212547"/>
              </a:tblGrid>
              <a:tr h="768734">
                <a:tc>
                  <a:txBody>
                    <a:bodyPr/>
                    <a:lstStyle/>
                    <a:p>
                      <a:pPr algn="r" rtl="1"/>
                      <a:r>
                        <a:rPr lang="ar-DZ" sz="3200" b="1" dirty="0" err="1" smtClean="0">
                          <a:solidFill>
                            <a:schemeClr val="tx1"/>
                          </a:solidFill>
                        </a:rPr>
                        <a:t>التعاريف</a:t>
                      </a:r>
                      <a:endParaRPr lang="fr-FR" sz="3200" b="1" dirty="0">
                        <a:solidFill>
                          <a:schemeClr val="tx1"/>
                        </a:solidFill>
                      </a:endParaRPr>
                    </a:p>
                  </a:txBody>
                  <a:tcPr>
                    <a:solidFill>
                      <a:schemeClr val="accent2">
                        <a:lumMod val="60000"/>
                        <a:lumOff val="40000"/>
                      </a:schemeClr>
                    </a:solidFill>
                  </a:tcPr>
                </a:tc>
                <a:tc>
                  <a:txBody>
                    <a:bodyPr/>
                    <a:lstStyle/>
                    <a:p>
                      <a:pPr algn="r" rtl="1"/>
                      <a:r>
                        <a:rPr lang="ar-DZ" sz="3200" b="1" dirty="0" smtClean="0">
                          <a:solidFill>
                            <a:schemeClr val="tx1"/>
                          </a:solidFill>
                        </a:rPr>
                        <a:t>الباحثين </a:t>
                      </a:r>
                      <a:endParaRPr lang="fr-FR" sz="3200" b="1" dirty="0">
                        <a:solidFill>
                          <a:schemeClr val="tx1"/>
                        </a:solidFill>
                      </a:endParaRPr>
                    </a:p>
                  </a:txBody>
                  <a:tcPr>
                    <a:solidFill>
                      <a:schemeClr val="accent2">
                        <a:lumMod val="60000"/>
                        <a:lumOff val="40000"/>
                      </a:schemeClr>
                    </a:solidFill>
                  </a:tcPr>
                </a:tc>
              </a:tr>
              <a:tr h="1525884">
                <a:tc>
                  <a:txBody>
                    <a:bodyPr/>
                    <a:lstStyle/>
                    <a:p>
                      <a:pPr algn="r" rtl="1">
                        <a:lnSpc>
                          <a:spcPct val="115000"/>
                        </a:lnSpc>
                        <a:spcAft>
                          <a:spcPts val="1000"/>
                        </a:spcAft>
                      </a:pPr>
                      <a:r>
                        <a:rPr lang="ar-SA" sz="2400" b="1" kern="1200" dirty="0" smtClean="0">
                          <a:solidFill>
                            <a:schemeClr val="dk1"/>
                          </a:solidFill>
                          <a:latin typeface="+mn-lt"/>
                          <a:ea typeface="+mn-ea"/>
                          <a:cs typeface="+mn-cs"/>
                        </a:rPr>
                        <a:t>جهد ونشاط طويل المدى يهدف </a:t>
                      </a:r>
                      <a:r>
                        <a:rPr lang="ar-SA" sz="2400" b="1" kern="1200" dirty="0" err="1" smtClean="0">
                          <a:solidFill>
                            <a:schemeClr val="dk1"/>
                          </a:solidFill>
                          <a:latin typeface="+mn-lt"/>
                          <a:ea typeface="+mn-ea"/>
                          <a:cs typeface="+mn-cs"/>
                        </a:rPr>
                        <a:t>الى</a:t>
                      </a:r>
                      <a:r>
                        <a:rPr lang="ar-SA" sz="2400" b="1" kern="1200" dirty="0" smtClean="0">
                          <a:solidFill>
                            <a:schemeClr val="dk1"/>
                          </a:solidFill>
                          <a:latin typeface="+mn-lt"/>
                          <a:ea typeface="+mn-ea"/>
                          <a:cs typeface="+mn-cs"/>
                        </a:rPr>
                        <a:t> تحسين قدرة المنظمة على حل مشكلاتها وتحديث ذاتها من خلال </a:t>
                      </a:r>
                      <a:r>
                        <a:rPr lang="ar-SA" sz="2400" b="1" kern="1200" dirty="0" err="1" smtClean="0">
                          <a:solidFill>
                            <a:schemeClr val="dk1"/>
                          </a:solidFill>
                          <a:latin typeface="+mn-lt"/>
                          <a:ea typeface="+mn-ea"/>
                          <a:cs typeface="+mn-cs"/>
                        </a:rPr>
                        <a:t>ادارة</a:t>
                      </a:r>
                      <a:r>
                        <a:rPr lang="ar-SA" sz="2400" b="1" kern="1200" dirty="0" smtClean="0">
                          <a:solidFill>
                            <a:schemeClr val="dk1"/>
                          </a:solidFill>
                          <a:latin typeface="+mn-lt"/>
                          <a:ea typeface="+mn-ea"/>
                          <a:cs typeface="+mn-cs"/>
                        </a:rPr>
                        <a:t> مشتركة متعاونة  وفعالة لبيئة التنظيم تشدد على العمل الجماعي الشامل</a:t>
                      </a:r>
                      <a:endParaRPr lang="fr-FR" sz="2400" b="1" dirty="0">
                        <a:latin typeface="Calibri"/>
                        <a:ea typeface="Times New Roman"/>
                        <a:cs typeface="Arial"/>
                      </a:endParaRPr>
                    </a:p>
                  </a:txBody>
                  <a:tcPr marL="68580" marR="68580" marT="0" marB="0">
                    <a:solidFill>
                      <a:schemeClr val="accent2">
                        <a:lumMod val="60000"/>
                        <a:lumOff val="40000"/>
                      </a:schemeClr>
                    </a:solidFill>
                  </a:tcPr>
                </a:tc>
                <a:tc>
                  <a:txBody>
                    <a:bodyPr/>
                    <a:lstStyle/>
                    <a:p>
                      <a:pPr algn="r" rtl="1">
                        <a:lnSpc>
                          <a:spcPct val="115000"/>
                        </a:lnSpc>
                        <a:spcAft>
                          <a:spcPts val="1000"/>
                        </a:spcAft>
                      </a:pPr>
                      <a:r>
                        <a:rPr lang="en-US" sz="3200" b="1" kern="1200" dirty="0" err="1" smtClean="0">
                          <a:solidFill>
                            <a:schemeClr val="dk1"/>
                          </a:solidFill>
                          <a:latin typeface="+mn-lt"/>
                          <a:ea typeface="+mn-ea"/>
                          <a:cs typeface="+mn-cs"/>
                        </a:rPr>
                        <a:t>Frensh</a:t>
                      </a:r>
                      <a:endParaRPr lang="fr-FR" sz="3200" b="1" dirty="0">
                        <a:latin typeface="Calibri"/>
                        <a:ea typeface="Times New Roman"/>
                        <a:cs typeface="Arial"/>
                      </a:endParaRPr>
                    </a:p>
                  </a:txBody>
                  <a:tcPr marL="68580" marR="68580" marT="0" marB="0">
                    <a:solidFill>
                      <a:schemeClr val="accent2">
                        <a:lumMod val="60000"/>
                        <a:lumOff val="40000"/>
                      </a:schemeClr>
                    </a:solidFill>
                  </a:tcPr>
                </a:tc>
              </a:tr>
              <a:tr h="1017256">
                <a:tc>
                  <a:txBody>
                    <a:bodyPr/>
                    <a:lstStyle/>
                    <a:p>
                      <a:pPr algn="r" rtl="1">
                        <a:lnSpc>
                          <a:spcPct val="115000"/>
                        </a:lnSpc>
                        <a:spcAft>
                          <a:spcPts val="1000"/>
                        </a:spcAft>
                      </a:pPr>
                      <a:r>
                        <a:rPr lang="ar-SA" sz="2400" b="1" kern="1200" dirty="0" smtClean="0">
                          <a:solidFill>
                            <a:schemeClr val="dk1"/>
                          </a:solidFill>
                          <a:latin typeface="+mn-lt"/>
                          <a:ea typeface="+mn-ea"/>
                          <a:cs typeface="+mn-cs"/>
                        </a:rPr>
                        <a:t>الاستجابة للتغيير نتيجة لوضع </a:t>
                      </a:r>
                      <a:r>
                        <a:rPr lang="ar-SA" sz="2400" b="1" kern="1200" dirty="0" err="1" smtClean="0">
                          <a:solidFill>
                            <a:schemeClr val="dk1"/>
                          </a:solidFill>
                          <a:latin typeface="+mn-lt"/>
                          <a:ea typeface="+mn-ea"/>
                          <a:cs typeface="+mn-cs"/>
                        </a:rPr>
                        <a:t>استراتيجية</a:t>
                      </a:r>
                      <a:r>
                        <a:rPr lang="ar-SA" sz="2400" b="1" kern="1200" dirty="0" smtClean="0">
                          <a:solidFill>
                            <a:schemeClr val="dk1"/>
                          </a:solidFill>
                          <a:latin typeface="+mn-lt"/>
                          <a:ea typeface="+mn-ea"/>
                          <a:cs typeface="+mn-cs"/>
                        </a:rPr>
                        <a:t> تثقيفية هادفة لتغيير المعتقدات والقيم والهيكل التنظيمي وجعلها </a:t>
                      </a:r>
                      <a:r>
                        <a:rPr lang="ar-SA" sz="2400" b="1" kern="1200" dirty="0" err="1" smtClean="0">
                          <a:solidFill>
                            <a:schemeClr val="dk1"/>
                          </a:solidFill>
                          <a:latin typeface="+mn-lt"/>
                          <a:ea typeface="+mn-ea"/>
                          <a:cs typeface="+mn-cs"/>
                        </a:rPr>
                        <a:t>اكثر</a:t>
                      </a:r>
                      <a:r>
                        <a:rPr lang="ar-SA" sz="2400" b="1" kern="1200" dirty="0" smtClean="0">
                          <a:solidFill>
                            <a:schemeClr val="dk1"/>
                          </a:solidFill>
                          <a:latin typeface="+mn-lt"/>
                          <a:ea typeface="+mn-ea"/>
                          <a:cs typeface="+mn-cs"/>
                        </a:rPr>
                        <a:t> ملائمة للتطور التكنولوجي وتحديات السوق</a:t>
                      </a:r>
                      <a:endParaRPr lang="fr-FR" sz="2400" b="1" dirty="0">
                        <a:latin typeface="Calibri"/>
                        <a:ea typeface="Times New Roman"/>
                        <a:cs typeface="Arial"/>
                      </a:endParaRPr>
                    </a:p>
                  </a:txBody>
                  <a:tcPr marL="68580" marR="68580" marT="0" marB="0">
                    <a:solidFill>
                      <a:schemeClr val="accent2">
                        <a:lumMod val="60000"/>
                        <a:lumOff val="40000"/>
                      </a:schemeClr>
                    </a:solidFill>
                  </a:tcPr>
                </a:tc>
                <a:tc>
                  <a:txBody>
                    <a:bodyPr/>
                    <a:lstStyle/>
                    <a:p>
                      <a:pPr algn="r" rtl="1">
                        <a:lnSpc>
                          <a:spcPct val="115000"/>
                        </a:lnSpc>
                        <a:spcAft>
                          <a:spcPts val="1000"/>
                        </a:spcAft>
                      </a:pPr>
                      <a:r>
                        <a:rPr lang="en-US" sz="3200" b="1" kern="1200" dirty="0" err="1" smtClean="0">
                          <a:solidFill>
                            <a:schemeClr val="dk1"/>
                          </a:solidFill>
                          <a:latin typeface="+mn-lt"/>
                          <a:ea typeface="+mn-ea"/>
                          <a:cs typeface="+mn-cs"/>
                        </a:rPr>
                        <a:t>Bennis</a:t>
                      </a:r>
                      <a:endParaRPr lang="fr-FR" sz="3200" b="1" dirty="0">
                        <a:latin typeface="Calibri"/>
                        <a:ea typeface="Times New Roman"/>
                        <a:cs typeface="Arial"/>
                      </a:endParaRPr>
                    </a:p>
                  </a:txBody>
                  <a:tcPr marL="68580" marR="68580" marT="0" marB="0">
                    <a:solidFill>
                      <a:schemeClr val="accent2">
                        <a:lumMod val="60000"/>
                        <a:lumOff val="40000"/>
                      </a:schemeClr>
                    </a:solidFill>
                  </a:tcPr>
                </a:tc>
              </a:tr>
              <a:tr h="1017256">
                <a:tc>
                  <a:txBody>
                    <a:bodyPr/>
                    <a:lstStyle/>
                    <a:p>
                      <a:pPr indent="457200" algn="r" rtl="1">
                        <a:lnSpc>
                          <a:spcPct val="115000"/>
                        </a:lnSpc>
                        <a:spcBef>
                          <a:spcPts val="600"/>
                        </a:spcBef>
                        <a:spcAft>
                          <a:spcPts val="0"/>
                        </a:spcAft>
                      </a:pPr>
                      <a:r>
                        <a:rPr lang="ar-SA" sz="2400" b="1" kern="1200" dirty="0" smtClean="0">
                          <a:solidFill>
                            <a:schemeClr val="dk1"/>
                          </a:solidFill>
                          <a:latin typeface="+mn-lt"/>
                          <a:ea typeface="+mn-ea"/>
                          <a:cs typeface="+mn-cs"/>
                        </a:rPr>
                        <a:t>جهد مخطط، يشمل المنظمة بأكملها ويدار من القمة، بغية زيادة فعالية المنظمة، من خلال إدخال تحسينات وتدخلات مدروسة في عمليات التنظيم</a:t>
                      </a:r>
                      <a:endParaRPr lang="ar-DZ" sz="2400" b="1" kern="1200" dirty="0" smtClean="0">
                        <a:solidFill>
                          <a:schemeClr val="dk1"/>
                        </a:solidFill>
                        <a:latin typeface="+mn-lt"/>
                        <a:ea typeface="+mn-ea"/>
                        <a:cs typeface="+mn-cs"/>
                      </a:endParaRPr>
                    </a:p>
                  </a:txBody>
                  <a:tcPr marL="68580" marR="68580" marT="0" marB="0">
                    <a:solidFill>
                      <a:schemeClr val="accent2">
                        <a:lumMod val="60000"/>
                        <a:lumOff val="40000"/>
                      </a:schemeClr>
                    </a:solidFill>
                  </a:tcPr>
                </a:tc>
                <a:tc>
                  <a:txBody>
                    <a:bodyPr/>
                    <a:lstStyle/>
                    <a:p>
                      <a:pPr indent="457200" algn="r" rtl="0">
                        <a:lnSpc>
                          <a:spcPct val="115000"/>
                        </a:lnSpc>
                        <a:spcBef>
                          <a:spcPts val="600"/>
                        </a:spcBef>
                        <a:spcAft>
                          <a:spcPts val="0"/>
                        </a:spcAft>
                      </a:pPr>
                      <a:r>
                        <a:rPr lang="fr-FR" sz="3200" b="1" kern="1200" dirty="0" err="1" smtClean="0">
                          <a:solidFill>
                            <a:schemeClr val="dk1"/>
                          </a:solidFill>
                          <a:latin typeface="+mn-lt"/>
                          <a:ea typeface="+mn-ea"/>
                          <a:cs typeface="+mn-cs"/>
                        </a:rPr>
                        <a:t>Bechard</a:t>
                      </a:r>
                      <a:endParaRPr lang="fr-FR" sz="3200" b="1" dirty="0">
                        <a:latin typeface="Simplified Arabic"/>
                        <a:ea typeface="Times New Roman"/>
                        <a:cs typeface="Arial"/>
                      </a:endParaRPr>
                    </a:p>
                  </a:txBody>
                  <a:tcPr marL="68580" marR="68580" marT="0" marB="0">
                    <a:solidFill>
                      <a:schemeClr val="accent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lstStyle/>
          <a:p>
            <a:r>
              <a:rPr lang="ar-DZ" b="1" dirty="0" smtClean="0"/>
              <a:t>خصائص التغيير التنظيمي</a:t>
            </a:r>
            <a:endParaRPr lang="fr-FR" dirty="0"/>
          </a:p>
        </p:txBody>
      </p:sp>
      <p:sp>
        <p:nvSpPr>
          <p:cNvPr id="3" name="Espace réservé du contenu 2"/>
          <p:cNvSpPr>
            <a:spLocks noGrp="1"/>
          </p:cNvSpPr>
          <p:nvPr>
            <p:ph idx="1"/>
          </p:nvPr>
        </p:nvSpPr>
        <p:spPr>
          <a:xfrm>
            <a:off x="457200" y="1600200"/>
            <a:ext cx="8229600" cy="4900634"/>
          </a:xfrm>
          <a:solidFill>
            <a:srgbClr val="00B0F0"/>
          </a:solidFill>
        </p:spPr>
        <p:txBody>
          <a:bodyPr>
            <a:normAutofit lnSpcReduction="10000"/>
          </a:bodyPr>
          <a:lstStyle/>
          <a:p>
            <a:pPr lvl="0" algn="r" rtl="1" fontAlgn="base"/>
            <a:r>
              <a:rPr lang="ar-SA" dirty="0" smtClean="0"/>
              <a:t>التغيير التنظيمي </a:t>
            </a:r>
            <a:r>
              <a:rPr lang="ar-SA" dirty="0" err="1" smtClean="0"/>
              <a:t>امر</a:t>
            </a:r>
            <a:r>
              <a:rPr lang="ar-SA" dirty="0" smtClean="0"/>
              <a:t> حتمي لا مفر منه. </a:t>
            </a:r>
            <a:endParaRPr lang="fr-FR" dirty="0" smtClean="0"/>
          </a:p>
          <a:p>
            <a:pPr lvl="0" algn="r" rtl="1" fontAlgn="base"/>
            <a:r>
              <a:rPr lang="ar-SA" dirty="0" smtClean="0"/>
              <a:t>التغيير التنظيمي حركة تفاؤلية حيث تقفز المنظمات من وضع حالي نحو وضع مستهدف. </a:t>
            </a:r>
            <a:endParaRPr lang="fr-FR" dirty="0" smtClean="0"/>
          </a:p>
          <a:p>
            <a:pPr lvl="0" algn="r" rtl="1" fontAlgn="base"/>
            <a:r>
              <a:rPr lang="ar-SA" dirty="0" smtClean="0"/>
              <a:t>التغيير التنظيمي عملية مستمرة بتخطيط </a:t>
            </a:r>
            <a:r>
              <a:rPr lang="ar-SA" dirty="0" err="1" smtClean="0"/>
              <a:t>او</a:t>
            </a:r>
            <a:r>
              <a:rPr lang="ar-SA" dirty="0" smtClean="0"/>
              <a:t> بدونه. </a:t>
            </a:r>
            <a:endParaRPr lang="fr-FR" dirty="0" smtClean="0"/>
          </a:p>
          <a:p>
            <a:pPr lvl="0" algn="r" rtl="1" fontAlgn="base"/>
            <a:r>
              <a:rPr lang="ar-SA" dirty="0" smtClean="0"/>
              <a:t>التغيير التنظيمي عملية شاملة لكل المنظمة، فالتغيير الجزئي يؤثر على كامل </a:t>
            </a:r>
            <a:r>
              <a:rPr lang="ar-SA" dirty="0" err="1" smtClean="0"/>
              <a:t>اجزاء</a:t>
            </a:r>
            <a:r>
              <a:rPr lang="ar-SA" dirty="0" smtClean="0"/>
              <a:t> المنظمة.</a:t>
            </a:r>
            <a:endParaRPr lang="fr-FR" dirty="0" smtClean="0"/>
          </a:p>
          <a:p>
            <a:pPr lvl="0" algn="r" rtl="1" fontAlgn="base"/>
            <a:r>
              <a:rPr lang="ar-SA" dirty="0" smtClean="0"/>
              <a:t>التغيير التنظيمي عمل مخطط</a:t>
            </a:r>
            <a:endParaRPr lang="fr-FR" dirty="0" smtClean="0"/>
          </a:p>
          <a:p>
            <a:pPr algn="r" rtl="1"/>
            <a:r>
              <a:rPr lang="ar-SA" dirty="0" smtClean="0"/>
              <a:t>التغيير التنظيمي </a:t>
            </a:r>
            <a:r>
              <a:rPr lang="ar-SA" dirty="0" smtClean="0"/>
              <a:t>مسؤولية </a:t>
            </a:r>
            <a:r>
              <a:rPr lang="ar-SA" dirty="0" err="1" smtClean="0"/>
              <a:t>ادارية</a:t>
            </a:r>
            <a:endParaRPr lang="ar-DZ" dirty="0" smtClean="0"/>
          </a:p>
          <a:p>
            <a:pPr algn="r" rtl="1"/>
            <a:r>
              <a:rPr lang="ar-SA" dirty="0" smtClean="0"/>
              <a:t>التغيير التنظيمي يهدف إلى تحسين فعالية المنظمة </a:t>
            </a:r>
            <a:endParaRPr lang="ar-DZ" dirty="0" smtClean="0"/>
          </a:p>
          <a:p>
            <a:pPr algn="r" rtl="1"/>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lstStyle/>
          <a:p>
            <a:pPr rtl="1"/>
            <a:r>
              <a:rPr lang="ar-DZ" b="1" dirty="0" smtClean="0"/>
              <a:t>التغيير التنظيمي وفق مدارس الفكر </a:t>
            </a:r>
            <a:r>
              <a:rPr lang="ar-DZ" b="1" dirty="0" err="1" smtClean="0"/>
              <a:t>الاداري</a:t>
            </a:r>
            <a:endParaRPr lang="fr-FR" dirty="0"/>
          </a:p>
        </p:txBody>
      </p:sp>
      <p:graphicFrame>
        <p:nvGraphicFramePr>
          <p:cNvPr id="4" name="Espace réservé du contenu 3"/>
          <p:cNvGraphicFramePr>
            <a:graphicFrameLocks noGrp="1"/>
          </p:cNvGraphicFramePr>
          <p:nvPr>
            <p:ph idx="1"/>
          </p:nvPr>
        </p:nvGraphicFramePr>
        <p:xfrm>
          <a:off x="457200" y="183199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lstStyle/>
          <a:p>
            <a:pPr rtl="1"/>
            <a:r>
              <a:rPr lang="ar-DZ" b="1" dirty="0" smtClean="0"/>
              <a:t>التغيير التنظيمي وفق مدارس الفكر </a:t>
            </a:r>
            <a:r>
              <a:rPr lang="ar-DZ" b="1" dirty="0" err="1" smtClean="0"/>
              <a:t>الاداري</a:t>
            </a:r>
            <a:endParaRPr lang="fr-FR" dirty="0"/>
          </a:p>
        </p:txBody>
      </p:sp>
      <p:graphicFrame>
        <p:nvGraphicFramePr>
          <p:cNvPr id="4" name="Espace réservé du contenu 3"/>
          <p:cNvGraphicFramePr>
            <a:graphicFrameLocks noGrp="1"/>
          </p:cNvGraphicFramePr>
          <p:nvPr>
            <p:ph idx="1"/>
          </p:nvPr>
        </p:nvGraphicFramePr>
        <p:xfrm>
          <a:off x="457200" y="183199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fontScale="90000"/>
          </a:bodyPr>
          <a:lstStyle/>
          <a:p>
            <a:r>
              <a:rPr lang="ar-DZ" b="1" dirty="0"/>
              <a:t>المقارنة بين </a:t>
            </a:r>
            <a:r>
              <a:rPr lang="ar-DZ" b="1" dirty="0" smtClean="0"/>
              <a:t>التغيير التنظيمي والتغير التنظيمي</a:t>
            </a:r>
            <a:endParaRPr lang="fr-FR" dirty="0"/>
          </a:p>
        </p:txBody>
      </p:sp>
      <p:graphicFrame>
        <p:nvGraphicFramePr>
          <p:cNvPr id="4" name="Espace réservé du contenu 3"/>
          <p:cNvGraphicFramePr>
            <a:graphicFrameLocks noGrp="1"/>
          </p:cNvGraphicFramePr>
          <p:nvPr>
            <p:ph idx="1"/>
          </p:nvPr>
        </p:nvGraphicFramePr>
        <p:xfrm>
          <a:off x="457200" y="1428737"/>
          <a:ext cx="8115328" cy="4340673"/>
        </p:xfrm>
        <a:graphic>
          <a:graphicData uri="http://schemas.openxmlformats.org/drawingml/2006/table">
            <a:tbl>
              <a:tblPr firstRow="1" bandRow="1">
                <a:tableStyleId>{5C22544A-7EE6-4342-B048-85BDC9FD1C3A}</a:tableStyleId>
              </a:tblPr>
              <a:tblGrid>
                <a:gridCol w="4164645"/>
                <a:gridCol w="3950683"/>
              </a:tblGrid>
              <a:tr h="905577">
                <a:tc>
                  <a:txBody>
                    <a:bodyPr/>
                    <a:lstStyle/>
                    <a:p>
                      <a:pPr algn="r" rtl="1">
                        <a:lnSpc>
                          <a:spcPct val="115000"/>
                        </a:lnSpc>
                        <a:spcAft>
                          <a:spcPts val="0"/>
                        </a:spcAft>
                      </a:pPr>
                      <a:r>
                        <a:rPr lang="ar-DZ" sz="2800" b="1" dirty="0" smtClean="0">
                          <a:solidFill>
                            <a:schemeClr val="tx1"/>
                          </a:solidFill>
                          <a:latin typeface="Calibri"/>
                          <a:ea typeface="Times New Roman"/>
                          <a:cs typeface="Simplified Arabic"/>
                        </a:rPr>
                        <a:t>التغيير التنظيمي</a:t>
                      </a:r>
                      <a:endParaRPr lang="fr-FR" sz="2800" b="1" dirty="0">
                        <a:solidFill>
                          <a:schemeClr val="tx1"/>
                        </a:solidFill>
                        <a:latin typeface="Calibri"/>
                        <a:ea typeface="Times New Roman"/>
                        <a:cs typeface="Arial"/>
                      </a:endParaRPr>
                    </a:p>
                  </a:txBody>
                  <a:tcPr marL="68580" marR="68580" marT="0" marB="0">
                    <a:solidFill>
                      <a:schemeClr val="tx2">
                        <a:lumMod val="60000"/>
                        <a:lumOff val="40000"/>
                      </a:schemeClr>
                    </a:solidFill>
                  </a:tcPr>
                </a:tc>
                <a:tc>
                  <a:txBody>
                    <a:bodyPr/>
                    <a:lstStyle/>
                    <a:p>
                      <a:pPr algn="r" rtl="1">
                        <a:lnSpc>
                          <a:spcPct val="115000"/>
                        </a:lnSpc>
                        <a:spcAft>
                          <a:spcPts val="0"/>
                        </a:spcAft>
                      </a:pPr>
                      <a:r>
                        <a:rPr lang="ar-DZ" sz="2800" b="1" dirty="0" smtClean="0">
                          <a:solidFill>
                            <a:schemeClr val="tx1"/>
                          </a:solidFill>
                          <a:latin typeface="Calibri"/>
                          <a:ea typeface="Times New Roman"/>
                          <a:cs typeface="Simplified Arabic"/>
                        </a:rPr>
                        <a:t>التغير </a:t>
                      </a:r>
                      <a:r>
                        <a:rPr lang="ar-DZ" sz="2800" b="1" dirty="0">
                          <a:solidFill>
                            <a:schemeClr val="tx1"/>
                          </a:solidFill>
                          <a:latin typeface="Calibri"/>
                          <a:ea typeface="Times New Roman"/>
                          <a:cs typeface="Simplified Arabic"/>
                        </a:rPr>
                        <a:t>التنظيمي</a:t>
                      </a:r>
                      <a:endParaRPr lang="fr-FR" sz="2800" b="1" dirty="0">
                        <a:solidFill>
                          <a:schemeClr val="tx1"/>
                        </a:solidFill>
                        <a:latin typeface="Calibri"/>
                        <a:ea typeface="Times New Roman"/>
                        <a:cs typeface="Arial"/>
                      </a:endParaRPr>
                    </a:p>
                  </a:txBody>
                  <a:tcPr marL="68580" marR="68580" marT="0" marB="0">
                    <a:solidFill>
                      <a:schemeClr val="tx2">
                        <a:lumMod val="60000"/>
                        <a:lumOff val="40000"/>
                      </a:schemeClr>
                    </a:solidFill>
                  </a:tcPr>
                </a:tc>
              </a:tr>
              <a:tr h="1198339">
                <a:tc>
                  <a:txBody>
                    <a:bodyPr/>
                    <a:lstStyle/>
                    <a:p>
                      <a:pPr algn="r" rtl="1">
                        <a:lnSpc>
                          <a:spcPct val="115000"/>
                        </a:lnSpc>
                        <a:spcAft>
                          <a:spcPts val="0"/>
                        </a:spcAft>
                      </a:pPr>
                      <a:r>
                        <a:rPr lang="ar-SA" sz="2800" kern="1200" dirty="0" smtClean="0">
                          <a:solidFill>
                            <a:schemeClr val="dk1"/>
                          </a:solidFill>
                          <a:latin typeface="+mn-lt"/>
                          <a:ea typeface="+mn-ea"/>
                          <a:cs typeface="+mn-cs"/>
                        </a:rPr>
                        <a:t>تغير موجه وهادف يسعى إلى تحقيق التكيف </a:t>
                      </a:r>
                      <a:r>
                        <a:rPr lang="ar-SA" sz="2800" kern="1200" dirty="0" err="1" smtClean="0">
                          <a:solidFill>
                            <a:schemeClr val="dk1"/>
                          </a:solidFill>
                          <a:latin typeface="+mn-lt"/>
                          <a:ea typeface="+mn-ea"/>
                          <a:cs typeface="+mn-cs"/>
                        </a:rPr>
                        <a:t>البيئ</a:t>
                      </a:r>
                      <a:r>
                        <a:rPr lang="ar-SA" sz="2800" kern="1200" dirty="0" smtClean="0">
                          <a:solidFill>
                            <a:schemeClr val="dk1"/>
                          </a:solidFill>
                          <a:latin typeface="+mn-lt"/>
                          <a:ea typeface="+mn-ea"/>
                          <a:cs typeface="+mn-cs"/>
                        </a:rPr>
                        <a:t> (الداخلي والخارجي) بما يضمن التحول إلى حالة تنظيمية أكثر قدرة على حل المشاكل</a:t>
                      </a:r>
                      <a:endParaRPr lang="fr-FR" sz="2800" b="1" dirty="0">
                        <a:solidFill>
                          <a:schemeClr val="tx1"/>
                        </a:solidFill>
                        <a:latin typeface="Calibri"/>
                        <a:ea typeface="Times New Roman"/>
                        <a:cs typeface="Arial"/>
                      </a:endParaRPr>
                    </a:p>
                  </a:txBody>
                  <a:tcPr marL="68580" marR="68580" marT="0" marB="0">
                    <a:solidFill>
                      <a:schemeClr val="tx2">
                        <a:lumMod val="60000"/>
                        <a:lumOff val="40000"/>
                      </a:schemeClr>
                    </a:solidFill>
                  </a:tcPr>
                </a:tc>
                <a:tc>
                  <a:txBody>
                    <a:bodyPr/>
                    <a:lstStyle/>
                    <a:p>
                      <a:pPr algn="r" rtl="1">
                        <a:lnSpc>
                          <a:spcPct val="115000"/>
                        </a:lnSpc>
                        <a:spcAft>
                          <a:spcPts val="0"/>
                        </a:spcAft>
                      </a:pPr>
                      <a:r>
                        <a:rPr lang="ar-SA" sz="2800" kern="1200" dirty="0" smtClean="0">
                          <a:solidFill>
                            <a:schemeClr val="dk1"/>
                          </a:solidFill>
                          <a:latin typeface="+mn-lt"/>
                          <a:ea typeface="+mn-ea"/>
                          <a:cs typeface="+mn-cs"/>
                        </a:rPr>
                        <a:t>ظاهرة طبيعية ومستمرة في حياة المنظمات وتحدث دون تخطيط مسبق، فالتغيُّر هو عملية تلقائية وعفوية، قد تنجم تحت تأثير التغيرات البيئية أو المناخية ذات الصلة </a:t>
                      </a:r>
                      <a:r>
                        <a:rPr lang="ar-SA" sz="2800" kern="1200" dirty="0" err="1" smtClean="0">
                          <a:solidFill>
                            <a:schemeClr val="dk1"/>
                          </a:solidFill>
                          <a:latin typeface="+mn-lt"/>
                          <a:ea typeface="+mn-ea"/>
                          <a:cs typeface="+mn-cs"/>
                        </a:rPr>
                        <a:t>بمدخلات</a:t>
                      </a:r>
                      <a:r>
                        <a:rPr lang="ar-SA" sz="2800" kern="1200" dirty="0" smtClean="0">
                          <a:solidFill>
                            <a:schemeClr val="dk1"/>
                          </a:solidFill>
                          <a:latin typeface="+mn-lt"/>
                          <a:ea typeface="+mn-ea"/>
                          <a:cs typeface="+mn-cs"/>
                        </a:rPr>
                        <a:t> المنظمة أو بعملياتها أو بمخرجاتها</a:t>
                      </a:r>
                      <a:endParaRPr lang="fr-FR" sz="2800" b="1" dirty="0">
                        <a:solidFill>
                          <a:schemeClr val="tx1"/>
                        </a:solidFill>
                        <a:latin typeface="Calibri"/>
                        <a:ea typeface="Times New Roman"/>
                        <a:cs typeface="Arial"/>
                      </a:endParaRPr>
                    </a:p>
                  </a:txBody>
                  <a:tcPr marL="68580" marR="68580" marT="0" marB="0">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TotalTime>
  <Words>748</Words>
  <Application>Microsoft Office PowerPoint</Application>
  <PresentationFormat>Affichage à l'écran (4:3)</PresentationFormat>
  <Paragraphs>78</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 مقياس إدارة التغيير </vt:lpstr>
      <vt:lpstr>عناصر المحاضرة</vt:lpstr>
      <vt:lpstr> مفهوم التغيير  </vt:lpstr>
      <vt:lpstr> مفهوم التغيير التنظيمي </vt:lpstr>
      <vt:lpstr>بعض تعاريف التغيير التنظيمي</vt:lpstr>
      <vt:lpstr>خصائص التغيير التنظيمي</vt:lpstr>
      <vt:lpstr>التغيير التنظيمي وفق مدارس الفكر الاداري</vt:lpstr>
      <vt:lpstr>التغيير التنظيمي وفق مدارس الفكر الاداري</vt:lpstr>
      <vt:lpstr>المقارنة بين التغيير التنظيمي والتغير التنظيمي</vt:lpstr>
      <vt:lpstr>المقارنة بين التغيير التنظيمي والتطوير التنظيمي</vt:lpstr>
      <vt:lpstr>Diapositive 11</vt:lpstr>
      <vt:lpstr>المقارنة بين التغيير التنظيمي والابتكار</vt:lpstr>
      <vt:lpstr>أهداف التغيير التنظيمي</vt:lpstr>
      <vt:lpstr>أهداف التغيير التنظيمي</vt:lpstr>
      <vt:lpstr>أهداف التغيير التنظيمي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مقياس الثقافة التنظيمية</dc:title>
  <dc:creator>dell</dc:creator>
  <cp:lastModifiedBy>dell</cp:lastModifiedBy>
  <cp:revision>21</cp:revision>
  <dcterms:created xsi:type="dcterms:W3CDTF">2020-12-23T00:04:27Z</dcterms:created>
  <dcterms:modified xsi:type="dcterms:W3CDTF">2021-03-29T00:51:48Z</dcterms:modified>
</cp:coreProperties>
</file>