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4" r:id="rId4"/>
    <p:sldId id="258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الكمية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الاستبيان:  تُؤخذ عينة للدراسة من المجتمع المدروس، تُجمع البيانات،تُعالج 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بـ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dirty="0" smtClean="0">
              <a:latin typeface="Sakkal Majalla" pitchFamily="2" charset="-78"/>
              <a:cs typeface="Sakkal Majalla" pitchFamily="2" charset="-78"/>
            </a:rPr>
            <a:t>EVIEWS, SPSS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الكيفية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الملاحظة: مراقبة سلوك المبحوثين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5088C07-CBAE-4B47-97F4-27C37FB2B3B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المقابلة: إما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0C561ADF-3FC0-4893-A11B-D6FAF9D73C71}" type="par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87F9BAF7-68B3-4798-B7F9-F23152219262}" type="sib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112A13AF-0EEB-42F4-BB53-FCBF466FE78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مباشرة في لقاء بنقاش حر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2831409-B2BA-4852-A84F-9343A7653CEC}" type="par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337F62E-CE8F-400A-9DEA-2B9F26D4B4D4}" type="sib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ED6B34D-5C3C-4D89-A463-183F72EB7479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غير مباشرة بأسئلة محضرة أو استبيان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7CD70A7-593C-4C54-B222-E5A7B4B9765D}" type="par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7AC138C-6644-4F1D-9E9B-87FC6BFF7226}" type="sib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D96D4E8-9CA1-44F1-B071-08CFC8EA0BD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هنا يتم دراسة </a:t>
          </a:r>
          <a:r>
            <a:rPr lang="ar-DZ" sz="2400" b="1" u="sng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2400" b="1" u="sng" dirty="0">
            <a:latin typeface="Sakkal Majalla" pitchFamily="2" charset="-78"/>
            <a:cs typeface="Sakkal Majalla" pitchFamily="2" charset="-78"/>
          </a:endParaRPr>
        </a:p>
      </dgm:t>
    </dgm:pt>
    <dgm:pt modelId="{F829315E-7612-48AF-83B7-B60A6BE059A0}" type="parTrans" cxnId="{0484740D-1390-4097-8E37-37EF913AAD03}">
      <dgm:prSet/>
      <dgm:spPr/>
      <dgm:t>
        <a:bodyPr/>
        <a:lstStyle/>
        <a:p>
          <a:endParaRPr lang="fr-FR"/>
        </a:p>
      </dgm:t>
    </dgm:pt>
    <dgm:pt modelId="{D5272793-61E1-43F0-A584-8E424DFAAE39}" type="sibTrans" cxnId="{0484740D-1390-4097-8E37-37EF913AAD03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0484740D-1390-4097-8E37-37EF913AAD03}" srcId="{FB9BB55E-5DC9-4225-86F5-00FA748C6170}" destId="{5D96D4E8-9CA1-44F1-B071-08CFC8EA0BD8}" srcOrd="1" destOrd="0" parTransId="{F829315E-7612-48AF-83B7-B60A6BE059A0}" sibTransId="{D5272793-61E1-43F0-A584-8E424DFAAE39}"/>
    <dgm:cxn modelId="{BC319487-A552-43F6-B151-3DB2AC8E20E2}" srcId="{0428AA28-9301-4911-81A1-D0FE99707838}" destId="{65088C07-CBAE-4B47-97F4-27C37FB2B3B8}" srcOrd="1" destOrd="0" parTransId="{0C561ADF-3FC0-4893-A11B-D6FAF9D73C71}" sibTransId="{87F9BAF7-68B3-4798-B7F9-F23152219262}"/>
    <dgm:cxn modelId="{957B3463-338F-4085-96E2-66DFF28D1922}" srcId="{65088C07-CBAE-4B47-97F4-27C37FB2B3B8}" destId="{4ED6B34D-5C3C-4D89-A463-183F72EB7479}" srcOrd="1" destOrd="0" parTransId="{F7CD70A7-593C-4C54-B222-E5A7B4B9765D}" sibTransId="{C7AC138C-6644-4F1D-9E9B-87FC6BFF7226}"/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98F66DBD-9A5A-48A6-A8DD-4F44AE2186A6}" type="presOf" srcId="{65088C07-CBAE-4B47-97F4-27C37FB2B3B8}" destId="{36D1A251-D85A-4535-9D18-53C6E373308C}" srcOrd="0" destOrd="1" presId="urn:microsoft.com/office/officeart/2005/8/layout/hList1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4517BBF8-639B-45F3-BA2E-2E881FBB46EF}" type="presOf" srcId="{5D96D4E8-9CA1-44F1-B071-08CFC8EA0BD8}" destId="{26D8AE57-85C8-4F8E-937F-4987724671E6}" srcOrd="0" destOrd="1" presId="urn:microsoft.com/office/officeart/2005/8/layout/hList1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9ED18C28-033E-4BC4-B560-2BD558A67C02}" type="presOf" srcId="{112A13AF-0EEB-42F4-BB53-FCBF466FE782}" destId="{36D1A251-D85A-4535-9D18-53C6E373308C}" srcOrd="0" destOrd="2" presId="urn:microsoft.com/office/officeart/2005/8/layout/hList1"/>
    <dgm:cxn modelId="{6E547BD5-ABBC-4660-B6EE-D4E15A8F3A8B}" type="presOf" srcId="{6651A73C-CE4D-4551-9C8A-1C60D7BF729F}" destId="{36D1A251-D85A-4535-9D18-53C6E373308C}" srcOrd="0" destOrd="0" presId="urn:microsoft.com/office/officeart/2005/8/layout/hList1"/>
    <dgm:cxn modelId="{8FA495F9-B8BE-4452-B24D-537602792B99}" type="presOf" srcId="{4ED6B34D-5C3C-4D89-A463-183F72EB7479}" destId="{36D1A251-D85A-4535-9D18-53C6E373308C}" srcOrd="0" destOrd="3" presId="urn:microsoft.com/office/officeart/2005/8/layout/hList1"/>
    <dgm:cxn modelId="{8F266383-16EC-47FE-A4B1-372091757C6F}" type="presOf" srcId="{C0EF5B24-13F7-421A-B01F-40B34D9B7442}" destId="{26D8AE57-85C8-4F8E-937F-4987724671E6}" srcOrd="0" destOrd="0" presId="urn:microsoft.com/office/officeart/2005/8/layout/hList1"/>
    <dgm:cxn modelId="{2FCA01FE-9FEB-4245-838F-B136379DD3E6}" type="presOf" srcId="{0428AA28-9301-4911-81A1-D0FE99707838}" destId="{A97FCE3F-FBB3-432F-B610-1309304DFB52}" srcOrd="0" destOrd="0" presId="urn:microsoft.com/office/officeart/2005/8/layout/hList1"/>
    <dgm:cxn modelId="{6A918447-224D-43BE-8865-D74234CA0AFF}" type="presOf" srcId="{80134A5D-7EB1-4D80-94D7-E37C45417358}" destId="{962F194F-3D04-4577-9277-08BC39C32E6F}" srcOrd="0" destOrd="0" presId="urn:microsoft.com/office/officeart/2005/8/layout/hList1"/>
    <dgm:cxn modelId="{AC2DFC03-479B-4F1F-9EC4-B668B17F1539}" type="presOf" srcId="{FB9BB55E-5DC9-4225-86F5-00FA748C6170}" destId="{B3AD3499-8A86-4D98-9D72-93D5ACA74CD3}" srcOrd="0" destOrd="0" presId="urn:microsoft.com/office/officeart/2005/8/layout/hList1"/>
    <dgm:cxn modelId="{A158C216-FB24-4C23-8D2F-3DAEE8857F2A}" srcId="{65088C07-CBAE-4B47-97F4-27C37FB2B3B8}" destId="{112A13AF-0EEB-42F4-BB53-FCBF466FE782}" srcOrd="0" destOrd="0" parTransId="{F2831409-B2BA-4852-A84F-9343A7653CEC}" sibTransId="{7337F62E-CE8F-400A-9DEA-2B9F26D4B4D4}"/>
    <dgm:cxn modelId="{B0A3D843-6BE9-4407-B805-A1DD41D1C4A1}" type="presParOf" srcId="{962F194F-3D04-4577-9277-08BC39C32E6F}" destId="{42133114-D42D-42F1-AB84-0B419C718CC9}" srcOrd="0" destOrd="0" presId="urn:microsoft.com/office/officeart/2005/8/layout/hList1"/>
    <dgm:cxn modelId="{2494B610-D377-43DD-B433-DF8FE680B82B}" type="presParOf" srcId="{42133114-D42D-42F1-AB84-0B419C718CC9}" destId="{B3AD3499-8A86-4D98-9D72-93D5ACA74CD3}" srcOrd="0" destOrd="0" presId="urn:microsoft.com/office/officeart/2005/8/layout/hList1"/>
    <dgm:cxn modelId="{EFBFD260-DA7A-42AD-B395-9F6B0802E1ED}" type="presParOf" srcId="{42133114-D42D-42F1-AB84-0B419C718CC9}" destId="{26D8AE57-85C8-4F8E-937F-4987724671E6}" srcOrd="1" destOrd="0" presId="urn:microsoft.com/office/officeart/2005/8/layout/hList1"/>
    <dgm:cxn modelId="{D2CDB1AF-5BF2-4CD7-8168-C8F9A8506C7C}" type="presParOf" srcId="{962F194F-3D04-4577-9277-08BC39C32E6F}" destId="{2406434F-F900-4D2D-B12D-8B659D0F7018}" srcOrd="1" destOrd="0" presId="urn:microsoft.com/office/officeart/2005/8/layout/hList1"/>
    <dgm:cxn modelId="{BD08058F-9364-4106-BD89-B438B98ED79E}" type="presParOf" srcId="{962F194F-3D04-4577-9277-08BC39C32E6F}" destId="{932015BE-78FA-4077-8404-DEC3D38AA532}" srcOrd="2" destOrd="0" presId="urn:microsoft.com/office/officeart/2005/8/layout/hList1"/>
    <dgm:cxn modelId="{00C92A49-80EA-4DDD-BEA2-E3BCC297F1A1}" type="presParOf" srcId="{932015BE-78FA-4077-8404-DEC3D38AA532}" destId="{A97FCE3F-FBB3-432F-B610-1309304DFB52}" srcOrd="0" destOrd="0" presId="urn:microsoft.com/office/officeart/2005/8/layout/hList1"/>
    <dgm:cxn modelId="{787AA6E1-1D8D-499A-8D9C-238B365D1E79}" type="presParOf" srcId="{932015BE-78FA-4077-8404-DEC3D38AA532}" destId="{36D1A251-D85A-4535-9D18-53C6E373308C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يتحصل عليها الباحث بنفسه، ويقوم بجمعها وتحليلها كمياً وكيفياً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الثانوية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هي بيانات سبق جمعها وتحليلها ونشرها عن طريق الآخرين مثل: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710820D-E20E-4755-B8B8-1A7340DD6338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الحكومية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B78F16-D415-47B7-A76C-C112B869A36E}" type="parTrans" cxnId="{5DBB2DE8-2FBE-4F85-A102-B0954C6826A2}">
      <dgm:prSet/>
      <dgm:spPr/>
      <dgm:t>
        <a:bodyPr/>
        <a:lstStyle/>
        <a:p>
          <a:endParaRPr lang="fr-FR"/>
        </a:p>
      </dgm:t>
    </dgm:pt>
    <dgm:pt modelId="{A849F55A-9679-4A8F-B829-F729742AB491}" type="sibTrans" cxnId="{5DBB2DE8-2FBE-4F85-A102-B0954C6826A2}">
      <dgm:prSet/>
      <dgm:spPr/>
      <dgm:t>
        <a:bodyPr/>
        <a:lstStyle/>
        <a:p>
          <a:endParaRPr lang="fr-FR"/>
        </a:p>
      </dgm:t>
    </dgm:pt>
    <dgm:pt modelId="{B1053783-83F7-4F31-A519-06F0544673BE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الخاصة المتخصصة في الدراسات الإحصائية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F5642045-BDA8-4130-89F9-EF5211C32FA8}" type="parTrans" cxnId="{5AC8BF3A-BB3E-4E30-8EF2-53EFFF23DD10}">
      <dgm:prSet/>
      <dgm:spPr/>
      <dgm:t>
        <a:bodyPr/>
        <a:lstStyle/>
        <a:p>
          <a:endParaRPr lang="fr-FR"/>
        </a:p>
      </dgm:t>
    </dgm:pt>
    <dgm:pt modelId="{09015D55-25E3-4A8D-8AAD-C0523BDBF09C}" type="sibTrans" cxnId="{5AC8BF3A-BB3E-4E30-8EF2-53EFFF23DD10}">
      <dgm:prSet/>
      <dgm:spPr/>
      <dgm:t>
        <a:bodyPr/>
        <a:lstStyle/>
        <a:p>
          <a:endParaRPr lang="fr-FR"/>
        </a:p>
      </dgm:t>
    </dgm:pt>
    <dgm:pt modelId="{3A69288F-D4AC-438A-859D-8CBAB167D47A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وسائل الإعلام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09E056-8D45-4D98-97B8-670313426B6B}" type="parTrans" cxnId="{5AD3C5B4-1403-4035-BC28-66923C0624F8}">
      <dgm:prSet/>
      <dgm:spPr/>
      <dgm:t>
        <a:bodyPr/>
        <a:lstStyle/>
        <a:p>
          <a:endParaRPr lang="fr-FR"/>
        </a:p>
      </dgm:t>
    </dgm:pt>
    <dgm:pt modelId="{06C88B9E-AEB9-4821-B5CC-927FC183F20E}" type="sibTrans" cxnId="{5AD3C5B4-1403-4035-BC28-66923C0624F8}">
      <dgm:prSet/>
      <dgm:spPr/>
      <dgm:t>
        <a:bodyPr/>
        <a:lstStyle/>
        <a:p>
          <a:endParaRPr lang="fr-FR"/>
        </a:p>
      </dgm:t>
    </dgm:pt>
    <dgm:pt modelId="{542BE8E5-4FE2-4F2C-8DB8-9C2824E4AA8B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المنافسين (مجلة المؤسسة، موقعها الالكتروني ..)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4B2C2D23-3F21-43EB-8B5C-D83A5A41CC9C}" type="parTrans" cxnId="{12AF7398-E47C-483C-AE0E-813D0B32990F}">
      <dgm:prSet/>
      <dgm:spPr/>
      <dgm:t>
        <a:bodyPr/>
        <a:lstStyle/>
        <a:p>
          <a:endParaRPr lang="fr-FR"/>
        </a:p>
      </dgm:t>
    </dgm:pt>
    <dgm:pt modelId="{E44DA6D9-71DD-45F9-9924-18C08BC7FE19}" type="sibTrans" cxnId="{12AF7398-E47C-483C-AE0E-813D0B32990F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 custScaleX="108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 custScaleX="109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DBB2DE8-2FBE-4F85-A102-B0954C6826A2}" srcId="{6651A73C-CE4D-4551-9C8A-1C60D7BF729F}" destId="{0710820D-E20E-4755-B8B8-1A7340DD6338}" srcOrd="0" destOrd="0" parTransId="{39B78F16-D415-47B7-A76C-C112B869A36E}" sibTransId="{A849F55A-9679-4A8F-B829-F729742AB491}"/>
    <dgm:cxn modelId="{64885E67-76F1-4FAD-A252-C4E554833CB2}" type="presOf" srcId="{542BE8E5-4FE2-4F2C-8DB8-9C2824E4AA8B}" destId="{36D1A251-D85A-4535-9D18-53C6E373308C}" srcOrd="0" destOrd="4" presId="urn:microsoft.com/office/officeart/2005/8/layout/hList1"/>
    <dgm:cxn modelId="{5AD3C5B4-1403-4035-BC28-66923C0624F8}" srcId="{6651A73C-CE4D-4551-9C8A-1C60D7BF729F}" destId="{3A69288F-D4AC-438A-859D-8CBAB167D47A}" srcOrd="2" destOrd="0" parTransId="{3909E056-8D45-4D98-97B8-670313426B6B}" sibTransId="{06C88B9E-AEB9-4821-B5CC-927FC183F20E}"/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2D510DA4-46CD-4A6E-8209-644CE47E8D7F}" type="presOf" srcId="{0710820D-E20E-4755-B8B8-1A7340DD6338}" destId="{36D1A251-D85A-4535-9D18-53C6E373308C}" srcOrd="0" destOrd="1" presId="urn:microsoft.com/office/officeart/2005/8/layout/hList1"/>
    <dgm:cxn modelId="{565DF71C-82E6-4D6A-A431-03BEA37AA95A}" type="presOf" srcId="{3A69288F-D4AC-438A-859D-8CBAB167D47A}" destId="{36D1A251-D85A-4535-9D18-53C6E373308C}" srcOrd="0" destOrd="3" presId="urn:microsoft.com/office/officeart/2005/8/layout/hList1"/>
    <dgm:cxn modelId="{E6EF605D-404D-4C92-8A20-93ED5EA886C4}" type="presOf" srcId="{80134A5D-7EB1-4D80-94D7-E37C45417358}" destId="{962F194F-3D04-4577-9277-08BC39C32E6F}" srcOrd="0" destOrd="0" presId="urn:microsoft.com/office/officeart/2005/8/layout/hList1"/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12AF7398-E47C-483C-AE0E-813D0B32990F}" srcId="{6651A73C-CE4D-4551-9C8A-1C60D7BF729F}" destId="{542BE8E5-4FE2-4F2C-8DB8-9C2824E4AA8B}" srcOrd="3" destOrd="0" parTransId="{4B2C2D23-3F21-43EB-8B5C-D83A5A41CC9C}" sibTransId="{E44DA6D9-71DD-45F9-9924-18C08BC7FE19}"/>
    <dgm:cxn modelId="{DEA87D99-A55F-4581-B5C0-F83C5361A0D0}" type="presOf" srcId="{6651A73C-CE4D-4551-9C8A-1C60D7BF729F}" destId="{36D1A251-D85A-4535-9D18-53C6E373308C}" srcOrd="0" destOrd="0" presId="urn:microsoft.com/office/officeart/2005/8/layout/hList1"/>
    <dgm:cxn modelId="{BFCFB905-7ADC-4417-AE53-C45694784A53}" type="presOf" srcId="{FB9BB55E-5DC9-4225-86F5-00FA748C6170}" destId="{B3AD3499-8A86-4D98-9D72-93D5ACA74CD3}" srcOrd="0" destOrd="0" presId="urn:microsoft.com/office/officeart/2005/8/layout/hList1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632159C9-9F55-40B4-B738-073BE1FBAFE8}" type="presOf" srcId="{C0EF5B24-13F7-421A-B01F-40B34D9B7442}" destId="{26D8AE57-85C8-4F8E-937F-4987724671E6}" srcOrd="0" destOrd="0" presId="urn:microsoft.com/office/officeart/2005/8/layout/hList1"/>
    <dgm:cxn modelId="{94CA4967-0AFC-4E96-B443-5402A29C0A5B}" type="presOf" srcId="{B1053783-83F7-4F31-A519-06F0544673BE}" destId="{36D1A251-D85A-4535-9D18-53C6E373308C}" srcOrd="0" destOrd="2" presId="urn:microsoft.com/office/officeart/2005/8/layout/hList1"/>
    <dgm:cxn modelId="{3354EF47-5A88-47AB-918A-6C03901AE95A}" type="presOf" srcId="{0428AA28-9301-4911-81A1-D0FE99707838}" destId="{A97FCE3F-FBB3-432F-B610-1309304DFB52}" srcOrd="0" destOrd="0" presId="urn:microsoft.com/office/officeart/2005/8/layout/hList1"/>
    <dgm:cxn modelId="{5AC8BF3A-BB3E-4E30-8EF2-53EFFF23DD10}" srcId="{6651A73C-CE4D-4551-9C8A-1C60D7BF729F}" destId="{B1053783-83F7-4F31-A519-06F0544673BE}" srcOrd="1" destOrd="0" parTransId="{F5642045-BDA8-4130-89F9-EF5211C32FA8}" sibTransId="{09015D55-25E3-4A8D-8AAD-C0523BDBF09C}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34C39729-97A0-4199-8AAD-59300964A1B6}" type="presParOf" srcId="{962F194F-3D04-4577-9277-08BC39C32E6F}" destId="{42133114-D42D-42F1-AB84-0B419C718CC9}" srcOrd="0" destOrd="0" presId="urn:microsoft.com/office/officeart/2005/8/layout/hList1"/>
    <dgm:cxn modelId="{313FC835-1BD4-4F40-8F92-C9F0D2340403}" type="presParOf" srcId="{42133114-D42D-42F1-AB84-0B419C718CC9}" destId="{B3AD3499-8A86-4D98-9D72-93D5ACA74CD3}" srcOrd="0" destOrd="0" presId="urn:microsoft.com/office/officeart/2005/8/layout/hList1"/>
    <dgm:cxn modelId="{7437752A-1DDC-4161-9A43-2524F6723C47}" type="presParOf" srcId="{42133114-D42D-42F1-AB84-0B419C718CC9}" destId="{26D8AE57-85C8-4F8E-937F-4987724671E6}" srcOrd="1" destOrd="0" presId="urn:microsoft.com/office/officeart/2005/8/layout/hList1"/>
    <dgm:cxn modelId="{28C3AEF9-CB9A-410E-9654-576137C60BB3}" type="presParOf" srcId="{962F194F-3D04-4577-9277-08BC39C32E6F}" destId="{2406434F-F900-4D2D-B12D-8B659D0F7018}" srcOrd="1" destOrd="0" presId="urn:microsoft.com/office/officeart/2005/8/layout/hList1"/>
    <dgm:cxn modelId="{9BA18B6F-7FBB-4381-BF16-9DDFEA736580}" type="presParOf" srcId="{962F194F-3D04-4577-9277-08BC39C32E6F}" destId="{932015BE-78FA-4077-8404-DEC3D38AA532}" srcOrd="2" destOrd="0" presId="urn:microsoft.com/office/officeart/2005/8/layout/hList1"/>
    <dgm:cxn modelId="{5A17E7F2-E13B-4966-A832-1755936F8DA8}" type="presParOf" srcId="{932015BE-78FA-4077-8404-DEC3D38AA532}" destId="{A97FCE3F-FBB3-432F-B610-1309304DFB52}" srcOrd="0" destOrd="0" presId="urn:microsoft.com/office/officeart/2005/8/layout/hList1"/>
    <dgm:cxn modelId="{BAA94F14-D36B-40E5-B65E-FAFA9623340C}" type="presParOf" srcId="{932015BE-78FA-4077-8404-DEC3D38AA532}" destId="{36D1A251-D85A-4535-9D18-53C6E373308C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FDC597-4522-47EF-8519-595BBF9660CD}" type="doc">
      <dgm:prSet loTypeId="urn:microsoft.com/office/officeart/2005/8/layout/default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249F035E-7528-4687-B2D5-E97112A9705F}">
      <dgm:prSet phldrT="[Texte]" custT="1"/>
      <dgm:spPr/>
      <dgm:t>
        <a:bodyPr/>
        <a:lstStyle/>
        <a:p>
          <a:r>
            <a:rPr lang="ar-DZ" sz="3600" b="1" dirty="0" smtClean="0">
              <a:latin typeface="Sakkal Majalla" pitchFamily="2" charset="-78"/>
              <a:cs typeface="Sakkal Majalla" pitchFamily="2" charset="-78"/>
            </a:rPr>
            <a:t>الاستثمارات</a:t>
          </a:r>
          <a:endParaRPr lang="fr-FR" sz="3600" b="1" dirty="0">
            <a:latin typeface="Sakkal Majalla" pitchFamily="2" charset="-78"/>
            <a:cs typeface="Sakkal Majalla" pitchFamily="2" charset="-78"/>
          </a:endParaRPr>
        </a:p>
      </dgm:t>
    </dgm:pt>
    <dgm:pt modelId="{A619331B-D585-4661-A04F-9B1FB3BAFF64}" type="parTrans" cxnId="{23C8FA12-DDEB-4126-B99B-75A3959100A7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CBF602E4-4387-4451-A280-54CBE883592E}" type="sibTrans" cxnId="{23C8FA12-DDEB-4126-B99B-75A3959100A7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84FDDA86-698E-4516-A006-A80092B8ADAB}">
      <dgm:prSet phldrT="[Texte]" custT="1"/>
      <dgm:spPr/>
      <dgm:t>
        <a:bodyPr/>
        <a:lstStyle/>
        <a:p>
          <a:r>
            <a:rPr lang="ar-DZ" sz="3600" b="1" dirty="0" smtClean="0">
              <a:latin typeface="Sakkal Majalla" pitchFamily="2" charset="-78"/>
              <a:cs typeface="Sakkal Majalla" pitchFamily="2" charset="-78"/>
            </a:rPr>
            <a:t>مصاريف الإنشاء</a:t>
          </a:r>
          <a:endParaRPr lang="fr-FR" sz="3600" b="1" dirty="0">
            <a:latin typeface="Sakkal Majalla" pitchFamily="2" charset="-78"/>
            <a:cs typeface="Sakkal Majalla" pitchFamily="2" charset="-78"/>
          </a:endParaRPr>
        </a:p>
      </dgm:t>
    </dgm:pt>
    <dgm:pt modelId="{097E1005-D4F4-47E5-B0E1-426CC07D1D96}" type="parTrans" cxnId="{9CB3745C-CFB3-4E1C-AA73-99200674A655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2FA18686-7342-4379-88BF-66CEC77631DE}" type="sibTrans" cxnId="{9CB3745C-CFB3-4E1C-AA73-99200674A655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2D5209DA-4E8C-4ACA-BAD8-CA3093F80A7F}">
      <dgm:prSet phldrT="[Texte]" custT="1"/>
      <dgm:spPr/>
      <dgm:t>
        <a:bodyPr/>
        <a:lstStyle/>
        <a:p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الاحتياجات من رأس المال العامل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0B851600-5C70-4F89-8D95-006F0698BC7A}" type="parTrans" cxnId="{3FE5BF6B-4DBF-460E-80DE-CD8821B55F96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C4CF345F-E108-4A2A-A79E-15CFFC247B36}" type="sibTrans" cxnId="{3FE5BF6B-4DBF-460E-80DE-CD8821B55F96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8A6DCB37-E4E4-47B5-B645-71163C3E2C73}">
      <dgm:prSet phldrT="[Texte]" custT="1"/>
      <dgm:spPr/>
      <dgm:t>
        <a:bodyPr/>
        <a:lstStyle/>
        <a:p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الودائع </a:t>
          </a:r>
          <a:r>
            <a:rPr lang="ar-DZ" sz="3200" b="1" dirty="0" err="1" smtClean="0">
              <a:latin typeface="Sakkal Majalla" pitchFamily="2" charset="-78"/>
              <a:cs typeface="Sakkal Majalla" pitchFamily="2" charset="-78"/>
            </a:rPr>
            <a:t>والكفالات</a:t>
          </a:r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 المدفوعة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E9669F33-6F27-419A-9A78-435206F6741A}" type="parTrans" cxnId="{CF880E81-9C51-43E2-9707-9BAE4E9F1FEB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F85F4F6D-7C5F-4C4B-AB8E-3EB5E0660879}" type="sibTrans" cxnId="{CF880E81-9C51-43E2-9707-9BAE4E9F1FEB}">
      <dgm:prSet/>
      <dgm:spPr/>
      <dgm:t>
        <a:bodyPr/>
        <a:lstStyle/>
        <a:p>
          <a:endParaRPr lang="fr-FR" sz="1600" b="1">
            <a:latin typeface="Sakkal Majalla" pitchFamily="2" charset="-78"/>
            <a:cs typeface="Sakkal Majalla" pitchFamily="2" charset="-78"/>
          </a:endParaRPr>
        </a:p>
      </dgm:t>
    </dgm:pt>
    <dgm:pt modelId="{795EE4A7-7F4C-4477-81E5-0EB04E3E37E5}" type="pres">
      <dgm:prSet presAssocID="{72FDC597-4522-47EF-8519-595BBF9660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6ACEF54-A0D1-48B8-B673-410F47274B55}" type="pres">
      <dgm:prSet presAssocID="{249F035E-7528-4687-B2D5-E97112A9705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62C865-2A58-4891-A931-C21986A265C2}" type="pres">
      <dgm:prSet presAssocID="{CBF602E4-4387-4451-A280-54CBE883592E}" presName="sibTrans" presStyleCnt="0"/>
      <dgm:spPr/>
    </dgm:pt>
    <dgm:pt modelId="{F6AC9A1B-A0D3-42E5-B67D-5939ADB16D6A}" type="pres">
      <dgm:prSet presAssocID="{84FDDA86-698E-4516-A006-A80092B8AD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BF957B-E075-4D0B-BD71-5EA2F849504A}" type="pres">
      <dgm:prSet presAssocID="{2FA18686-7342-4379-88BF-66CEC77631DE}" presName="sibTrans" presStyleCnt="0"/>
      <dgm:spPr/>
    </dgm:pt>
    <dgm:pt modelId="{8D433857-363F-49DB-902B-952871C1930F}" type="pres">
      <dgm:prSet presAssocID="{2D5209DA-4E8C-4ACA-BAD8-CA3093F80A7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784D74-37AB-40DE-9D18-2499ECC28BDD}" type="pres">
      <dgm:prSet presAssocID="{C4CF345F-E108-4A2A-A79E-15CFFC247B36}" presName="sibTrans" presStyleCnt="0"/>
      <dgm:spPr/>
    </dgm:pt>
    <dgm:pt modelId="{1E7F2CFE-013C-447F-A5EC-F174CF007A51}" type="pres">
      <dgm:prSet presAssocID="{8A6DCB37-E4E4-47B5-B645-71163C3E2C7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C5BB6C6-8DC3-4C96-9AF1-3F23B7A11CAC}" type="presOf" srcId="{72FDC597-4522-47EF-8519-595BBF9660CD}" destId="{795EE4A7-7F4C-4477-81E5-0EB04E3E37E5}" srcOrd="0" destOrd="0" presId="urn:microsoft.com/office/officeart/2005/8/layout/default"/>
    <dgm:cxn modelId="{3FE5BF6B-4DBF-460E-80DE-CD8821B55F96}" srcId="{72FDC597-4522-47EF-8519-595BBF9660CD}" destId="{2D5209DA-4E8C-4ACA-BAD8-CA3093F80A7F}" srcOrd="2" destOrd="0" parTransId="{0B851600-5C70-4F89-8D95-006F0698BC7A}" sibTransId="{C4CF345F-E108-4A2A-A79E-15CFFC247B36}"/>
    <dgm:cxn modelId="{2AAF83ED-A8BC-4BD1-9849-FBF03B6A8EC1}" type="presOf" srcId="{8A6DCB37-E4E4-47B5-B645-71163C3E2C73}" destId="{1E7F2CFE-013C-447F-A5EC-F174CF007A51}" srcOrd="0" destOrd="0" presId="urn:microsoft.com/office/officeart/2005/8/layout/default"/>
    <dgm:cxn modelId="{FF463342-36C4-4415-AB0F-3E35AC7930E9}" type="presOf" srcId="{249F035E-7528-4687-B2D5-E97112A9705F}" destId="{C6ACEF54-A0D1-48B8-B673-410F47274B55}" srcOrd="0" destOrd="0" presId="urn:microsoft.com/office/officeart/2005/8/layout/default"/>
    <dgm:cxn modelId="{C69D8F3F-87B6-4A48-80F6-EF40C0144E63}" type="presOf" srcId="{2D5209DA-4E8C-4ACA-BAD8-CA3093F80A7F}" destId="{8D433857-363F-49DB-902B-952871C1930F}" srcOrd="0" destOrd="0" presId="urn:microsoft.com/office/officeart/2005/8/layout/default"/>
    <dgm:cxn modelId="{9CB3745C-CFB3-4E1C-AA73-99200674A655}" srcId="{72FDC597-4522-47EF-8519-595BBF9660CD}" destId="{84FDDA86-698E-4516-A006-A80092B8ADAB}" srcOrd="1" destOrd="0" parTransId="{097E1005-D4F4-47E5-B0E1-426CC07D1D96}" sibTransId="{2FA18686-7342-4379-88BF-66CEC77631DE}"/>
    <dgm:cxn modelId="{E3E3AA03-51BD-4C65-B29C-88B23D4BCD82}" type="presOf" srcId="{84FDDA86-698E-4516-A006-A80092B8ADAB}" destId="{F6AC9A1B-A0D3-42E5-B67D-5939ADB16D6A}" srcOrd="0" destOrd="0" presId="urn:microsoft.com/office/officeart/2005/8/layout/default"/>
    <dgm:cxn modelId="{CF880E81-9C51-43E2-9707-9BAE4E9F1FEB}" srcId="{72FDC597-4522-47EF-8519-595BBF9660CD}" destId="{8A6DCB37-E4E4-47B5-B645-71163C3E2C73}" srcOrd="3" destOrd="0" parTransId="{E9669F33-6F27-419A-9A78-435206F6741A}" sibTransId="{F85F4F6D-7C5F-4C4B-AB8E-3EB5E0660879}"/>
    <dgm:cxn modelId="{23C8FA12-DDEB-4126-B99B-75A3959100A7}" srcId="{72FDC597-4522-47EF-8519-595BBF9660CD}" destId="{249F035E-7528-4687-B2D5-E97112A9705F}" srcOrd="0" destOrd="0" parTransId="{A619331B-D585-4661-A04F-9B1FB3BAFF64}" sibTransId="{CBF602E4-4387-4451-A280-54CBE883592E}"/>
    <dgm:cxn modelId="{AA693FA3-A914-4564-9A7D-4BD69FC76687}" type="presParOf" srcId="{795EE4A7-7F4C-4477-81E5-0EB04E3E37E5}" destId="{C6ACEF54-A0D1-48B8-B673-410F47274B55}" srcOrd="0" destOrd="0" presId="urn:microsoft.com/office/officeart/2005/8/layout/default"/>
    <dgm:cxn modelId="{4673D8E9-45D8-4E5E-B66A-3E443C0FB3C1}" type="presParOf" srcId="{795EE4A7-7F4C-4477-81E5-0EB04E3E37E5}" destId="{5D62C865-2A58-4891-A931-C21986A265C2}" srcOrd="1" destOrd="0" presId="urn:microsoft.com/office/officeart/2005/8/layout/default"/>
    <dgm:cxn modelId="{C33F89C3-8DA0-42C3-8625-348E4B375A85}" type="presParOf" srcId="{795EE4A7-7F4C-4477-81E5-0EB04E3E37E5}" destId="{F6AC9A1B-A0D3-42E5-B67D-5939ADB16D6A}" srcOrd="2" destOrd="0" presId="urn:microsoft.com/office/officeart/2005/8/layout/default"/>
    <dgm:cxn modelId="{05837B2C-3206-4E1A-A36A-B4E61AEF5DC0}" type="presParOf" srcId="{795EE4A7-7F4C-4477-81E5-0EB04E3E37E5}" destId="{B5BF957B-E075-4D0B-BD71-5EA2F849504A}" srcOrd="3" destOrd="0" presId="urn:microsoft.com/office/officeart/2005/8/layout/default"/>
    <dgm:cxn modelId="{C496D3C0-65D8-4DBB-A3B7-DCCD98377199}" type="presParOf" srcId="{795EE4A7-7F4C-4477-81E5-0EB04E3E37E5}" destId="{8D433857-363F-49DB-902B-952871C1930F}" srcOrd="4" destOrd="0" presId="urn:microsoft.com/office/officeart/2005/8/layout/default"/>
    <dgm:cxn modelId="{099B4EE0-138E-43D5-A59C-CACCE0BF6E1A}" type="presParOf" srcId="{795EE4A7-7F4C-4477-81E5-0EB04E3E37E5}" destId="{1A784D74-37AB-40DE-9D18-2499ECC28BDD}" srcOrd="5" destOrd="0" presId="urn:microsoft.com/office/officeart/2005/8/layout/default"/>
    <dgm:cxn modelId="{EA604BF4-E0DF-431E-831F-03BF493334C6}" type="presParOf" srcId="{795EE4A7-7F4C-4477-81E5-0EB04E3E37E5}" destId="{1E7F2CFE-013C-447F-A5EC-F174CF007A51}" srcOrd="6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FDC597-4522-47EF-8519-595BBF9660CD}" type="doc">
      <dgm:prSet loTypeId="urn:microsoft.com/office/officeart/2005/8/layout/default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249F035E-7528-4687-B2D5-E97112A9705F}">
      <dgm:prSet phldrT="[Texte]" custT="1"/>
      <dgm:spPr/>
      <dgm:t>
        <a:bodyPr/>
        <a:lstStyle/>
        <a:p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التمويل شبه الرسمي</a:t>
          </a:r>
        </a:p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(التعاونيات وصناديق التنمية)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A619331B-D585-4661-A04F-9B1FB3BAFF64}" type="parTrans" cxnId="{23C8FA12-DDEB-4126-B99B-75A3959100A7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CBF602E4-4387-4451-A280-54CBE883592E}" type="sibTrans" cxnId="{23C8FA12-DDEB-4126-B99B-75A3959100A7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84FDDA86-698E-4516-A006-A80092B8ADAB}">
      <dgm:prSet phldrT="[Texte]" custT="1"/>
      <dgm:spPr/>
      <dgm:t>
        <a:bodyPr/>
        <a:lstStyle/>
        <a:p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التمويل الرسمي</a:t>
          </a:r>
        </a:p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(من المؤسسات التابعة للدولة)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097E1005-D4F4-47E5-B0E1-426CC07D1D96}" type="parTrans" cxnId="{9CB3745C-CFB3-4E1C-AA73-99200674A655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2FA18686-7342-4379-88BF-66CEC77631DE}" type="sibTrans" cxnId="{9CB3745C-CFB3-4E1C-AA73-99200674A655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8A6DCB37-E4E4-47B5-B645-71163C3E2C73}">
      <dgm:prSet phldrT="[Texte]" custT="1"/>
      <dgm:spPr/>
      <dgm:t>
        <a:bodyPr/>
        <a:lstStyle/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التمويل غير الرسمي</a:t>
          </a:r>
        </a:p>
        <a:p>
          <a:r>
            <a:rPr lang="ar-DZ" sz="2800" b="1" dirty="0" smtClean="0">
              <a:latin typeface="Sakkal Majalla" pitchFamily="2" charset="-78"/>
              <a:cs typeface="Sakkal Majalla" pitchFamily="2" charset="-78"/>
            </a:rPr>
            <a:t>(من علاقاته في محيطه )</a:t>
          </a:r>
          <a:endParaRPr lang="fr-FR" sz="2800" b="1" dirty="0">
            <a:latin typeface="Sakkal Majalla" pitchFamily="2" charset="-78"/>
            <a:cs typeface="Sakkal Majalla" pitchFamily="2" charset="-78"/>
          </a:endParaRPr>
        </a:p>
      </dgm:t>
    </dgm:pt>
    <dgm:pt modelId="{E9669F33-6F27-419A-9A78-435206F6741A}" type="parTrans" cxnId="{CF880E81-9C51-43E2-9707-9BAE4E9F1FEB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F85F4F6D-7C5F-4C4B-AB8E-3EB5E0660879}" type="sibTrans" cxnId="{CF880E81-9C51-43E2-9707-9BAE4E9F1FEB}">
      <dgm:prSet/>
      <dgm:spPr/>
      <dgm:t>
        <a:bodyPr/>
        <a:lstStyle/>
        <a:p>
          <a:endParaRPr lang="fr-FR" sz="1400" b="1">
            <a:latin typeface="Sakkal Majalla" pitchFamily="2" charset="-78"/>
            <a:cs typeface="Sakkal Majalla" pitchFamily="2" charset="-78"/>
          </a:endParaRPr>
        </a:p>
      </dgm:t>
    </dgm:pt>
    <dgm:pt modelId="{795EE4A7-7F4C-4477-81E5-0EB04E3E37E5}" type="pres">
      <dgm:prSet presAssocID="{72FDC597-4522-47EF-8519-595BBF9660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6ACEF54-A0D1-48B8-B673-410F47274B55}" type="pres">
      <dgm:prSet presAssocID="{249F035E-7528-4687-B2D5-E97112A9705F}" presName="node" presStyleLbl="node1" presStyleIdx="0" presStyleCnt="3" custScaleX="108849" custScaleY="10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62C865-2A58-4891-A931-C21986A265C2}" type="pres">
      <dgm:prSet presAssocID="{CBF602E4-4387-4451-A280-54CBE883592E}" presName="sibTrans" presStyleCnt="0"/>
      <dgm:spPr/>
    </dgm:pt>
    <dgm:pt modelId="{F6AC9A1B-A0D3-42E5-B67D-5939ADB16D6A}" type="pres">
      <dgm:prSet presAssocID="{84FDDA86-698E-4516-A006-A80092B8ADAB}" presName="node" presStyleLbl="node1" presStyleIdx="1" presStyleCnt="3" custScaleX="108849" custScaleY="104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BF957B-E075-4D0B-BD71-5EA2F849504A}" type="pres">
      <dgm:prSet presAssocID="{2FA18686-7342-4379-88BF-66CEC77631DE}" presName="sibTrans" presStyleCnt="0"/>
      <dgm:spPr/>
    </dgm:pt>
    <dgm:pt modelId="{1E7F2CFE-013C-447F-A5EC-F174CF007A51}" type="pres">
      <dgm:prSet presAssocID="{8A6DCB37-E4E4-47B5-B645-71163C3E2C7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4DD08B-37ED-4CAF-A49E-4F9A55071C13}" type="presOf" srcId="{72FDC597-4522-47EF-8519-595BBF9660CD}" destId="{795EE4A7-7F4C-4477-81E5-0EB04E3E37E5}" srcOrd="0" destOrd="0" presId="urn:microsoft.com/office/officeart/2005/8/layout/default"/>
    <dgm:cxn modelId="{9CB3745C-CFB3-4E1C-AA73-99200674A655}" srcId="{72FDC597-4522-47EF-8519-595BBF9660CD}" destId="{84FDDA86-698E-4516-A006-A80092B8ADAB}" srcOrd="1" destOrd="0" parTransId="{097E1005-D4F4-47E5-B0E1-426CC07D1D96}" sibTransId="{2FA18686-7342-4379-88BF-66CEC77631DE}"/>
    <dgm:cxn modelId="{6CC9D1CC-7F41-4FE9-9B6A-9C8346AD7947}" type="presOf" srcId="{8A6DCB37-E4E4-47B5-B645-71163C3E2C73}" destId="{1E7F2CFE-013C-447F-A5EC-F174CF007A51}" srcOrd="0" destOrd="0" presId="urn:microsoft.com/office/officeart/2005/8/layout/default"/>
    <dgm:cxn modelId="{CF880E81-9C51-43E2-9707-9BAE4E9F1FEB}" srcId="{72FDC597-4522-47EF-8519-595BBF9660CD}" destId="{8A6DCB37-E4E4-47B5-B645-71163C3E2C73}" srcOrd="2" destOrd="0" parTransId="{E9669F33-6F27-419A-9A78-435206F6741A}" sibTransId="{F85F4F6D-7C5F-4C4B-AB8E-3EB5E0660879}"/>
    <dgm:cxn modelId="{7DF359BE-5A26-41E4-9BF6-B7FC088CD56D}" type="presOf" srcId="{84FDDA86-698E-4516-A006-A80092B8ADAB}" destId="{F6AC9A1B-A0D3-42E5-B67D-5939ADB16D6A}" srcOrd="0" destOrd="0" presId="urn:microsoft.com/office/officeart/2005/8/layout/default"/>
    <dgm:cxn modelId="{23C8FA12-DDEB-4126-B99B-75A3959100A7}" srcId="{72FDC597-4522-47EF-8519-595BBF9660CD}" destId="{249F035E-7528-4687-B2D5-E97112A9705F}" srcOrd="0" destOrd="0" parTransId="{A619331B-D585-4661-A04F-9B1FB3BAFF64}" sibTransId="{CBF602E4-4387-4451-A280-54CBE883592E}"/>
    <dgm:cxn modelId="{01422881-5533-4BC4-8CDB-3143898EA513}" type="presOf" srcId="{249F035E-7528-4687-B2D5-E97112A9705F}" destId="{C6ACEF54-A0D1-48B8-B673-410F47274B55}" srcOrd="0" destOrd="0" presId="urn:microsoft.com/office/officeart/2005/8/layout/default"/>
    <dgm:cxn modelId="{23478E6D-D68E-49DA-9735-0EEA2B224F3B}" type="presParOf" srcId="{795EE4A7-7F4C-4477-81E5-0EB04E3E37E5}" destId="{C6ACEF54-A0D1-48B8-B673-410F47274B55}" srcOrd="0" destOrd="0" presId="urn:microsoft.com/office/officeart/2005/8/layout/default"/>
    <dgm:cxn modelId="{4F168440-C19D-4047-B08D-0B98EEDD05B3}" type="presParOf" srcId="{795EE4A7-7F4C-4477-81E5-0EB04E3E37E5}" destId="{5D62C865-2A58-4891-A931-C21986A265C2}" srcOrd="1" destOrd="0" presId="urn:microsoft.com/office/officeart/2005/8/layout/default"/>
    <dgm:cxn modelId="{8A40CA83-180E-42F0-9CAF-90B44A8FCCC1}" type="presParOf" srcId="{795EE4A7-7F4C-4477-81E5-0EB04E3E37E5}" destId="{F6AC9A1B-A0D3-42E5-B67D-5939ADB16D6A}" srcOrd="2" destOrd="0" presId="urn:microsoft.com/office/officeart/2005/8/layout/default"/>
    <dgm:cxn modelId="{B4859C0C-8757-419B-88A5-45D2D78F8147}" type="presParOf" srcId="{795EE4A7-7F4C-4477-81E5-0EB04E3E37E5}" destId="{B5BF957B-E075-4D0B-BD71-5EA2F849504A}" srcOrd="3" destOrd="0" presId="urn:microsoft.com/office/officeart/2005/8/layout/default"/>
    <dgm:cxn modelId="{75947632-4371-41BD-B217-5D082261F0EB}" type="presParOf" srcId="{795EE4A7-7F4C-4477-81E5-0EB04E3E37E5}" destId="{1E7F2CFE-013C-447F-A5EC-F174CF007A51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05/12/2021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_____المحاضرة الخامسة_____   2021/11/22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5144094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مالية وتجارة دولية 		الأستاذة : جوامع لبيـــــبـة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1504" y="2714620"/>
            <a:ext cx="8358214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</a:t>
            </a:r>
            <a:r>
              <a:rPr kumimoji="0" lang="ar-DZ" sz="47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الثالث: </a:t>
            </a: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مراحل إنشاء </a:t>
            </a:r>
            <a:r>
              <a:rPr lang="ar-DZ" sz="47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lang="ar-DZ" sz="47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</a:t>
            </a:r>
          </a:p>
          <a:p>
            <a:pPr marL="742950" marR="0" lvl="0" indent="-7429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دراسة السوق</a:t>
            </a:r>
          </a:p>
          <a:p>
            <a:pPr marL="742950" marR="0" lvl="0" indent="-7429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تحديد</a:t>
            </a:r>
            <a:r>
              <a:rPr kumimoji="0" lang="ar-DZ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رأس المال ومصادر التمويل</a:t>
            </a:r>
            <a:endParaRPr kumimoji="0" lang="ar-D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-24"/>
            <a:ext cx="8786842" cy="6500858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2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المتغيرات الأساسية لدراسة السوق</a:t>
            </a:r>
            <a:endParaRPr lang="ar-DZ" sz="32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احتياجات السوق من </a:t>
            </a:r>
            <a:r>
              <a:rPr lang="ar-JO" sz="2800" b="1" dirty="0" err="1" smtClean="0">
                <a:latin typeface="Sakkal Majalla" pitchFamily="2" charset="-78"/>
                <a:cs typeface="Sakkal Majalla" pitchFamily="2" charset="-78"/>
              </a:rPr>
              <a:t>المنتوج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مدى توفر المواد الأولية الضرورية في عملية الإنتاج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حجم المنافسة في السوق كماً وكيفاً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درجة مرونة </a:t>
            </a:r>
            <a:r>
              <a:rPr lang="ar-JO" sz="2800" b="1" dirty="0" err="1" smtClean="0">
                <a:latin typeface="Sakkal Majalla" pitchFamily="2" charset="-78"/>
                <a:cs typeface="Sakkal Majalla" pitchFamily="2" charset="-78"/>
              </a:rPr>
              <a:t>المنتوج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حجم الوسطاء في عملية الإنتاج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</a:pP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الهدف الأساسي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هو :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2928926" y="785794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70604" y="571480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المستهلكين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ccolades 14"/>
          <p:cNvSpPr/>
          <p:nvPr/>
        </p:nvSpPr>
        <p:spPr>
          <a:xfrm>
            <a:off x="785786" y="4572008"/>
            <a:ext cx="5857916" cy="1643074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الدفاع والمحافظة على حصة المؤسسة في السوق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تقليل حصة المنافسين فيها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تلبية الأسواق غير المكتفية وغير المكتشفة</a:t>
            </a:r>
            <a:endParaRPr lang="fr-F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gal 20"/>
          <p:cNvSpPr/>
          <p:nvPr/>
        </p:nvSpPr>
        <p:spPr>
          <a:xfrm>
            <a:off x="4286280" y="7072338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Flèche gauche 24"/>
          <p:cNvSpPr/>
          <p:nvPr/>
        </p:nvSpPr>
        <p:spPr>
          <a:xfrm>
            <a:off x="2928926" y="1357298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gauche 25"/>
          <p:cNvSpPr/>
          <p:nvPr/>
        </p:nvSpPr>
        <p:spPr>
          <a:xfrm>
            <a:off x="2928926" y="2000240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gauche 26"/>
          <p:cNvSpPr/>
          <p:nvPr/>
        </p:nvSpPr>
        <p:spPr>
          <a:xfrm>
            <a:off x="2972228" y="2643182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gauche 27"/>
          <p:cNvSpPr/>
          <p:nvPr/>
        </p:nvSpPr>
        <p:spPr>
          <a:xfrm>
            <a:off x="3000364" y="3286124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000100" y="1214422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الموردين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1000100" y="1857364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المنافسين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000100" y="2571744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السعر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1000100" y="3214686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التوزيع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uton d'action : Aide 3">
            <a:hlinkClick r:id="" action="ppaction://noaction" highlightClick="1"/>
          </p:cNvPr>
          <p:cNvSpPr/>
          <p:nvPr/>
        </p:nvSpPr>
        <p:spPr>
          <a:xfrm>
            <a:off x="4286248" y="3000372"/>
            <a:ext cx="1357322" cy="1214446"/>
          </a:xfrm>
          <a:prstGeom prst="actionButtonHel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44" y="1071546"/>
            <a:ext cx="3429024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 هم هؤلاء الزبائن؟ </a:t>
            </a:r>
          </a:p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الجنس ؟ العمر ؟ القدرة الشرائية؟ المنطقة الجغرافية؟...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3643314"/>
            <a:ext cx="2786082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الكثير من المنافسة في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570" y="1000108"/>
            <a:ext cx="2500330" cy="20002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يوجد أشخاص لديهم القابلية لشراء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؟ و بأي ثمن؟</a:t>
            </a:r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3636" y="4000504"/>
            <a:ext cx="2286016" cy="15716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عددهم كافي يضمن بقائي واستمراري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5000636"/>
            <a:ext cx="3214710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أمتلك المعلومات الكافية حول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8926" y="285728"/>
            <a:ext cx="3214710" cy="10715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ما يكفي من المواد الأولية لصناعة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6"/>
            <a:ext cx="8786842" cy="6715124"/>
          </a:xfrm>
        </p:spPr>
        <p:txBody>
          <a:bodyPr vert="horz" anchor="t">
            <a:normAutofit/>
          </a:bodyPr>
          <a:lstStyle/>
          <a:p>
            <a:pPr marL="514350" marR="9144" indent="-514350" algn="r" rtl="1">
              <a:spcBef>
                <a:spcPct val="0"/>
              </a:spcBef>
            </a:pPr>
            <a:endParaRPr lang="ar-DZ" sz="3200" b="1" cap="all" dirty="0" smtClean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514350" marR="9144" indent="-514350" algn="r" rtl="1">
              <a:spcBef>
                <a:spcPct val="0"/>
              </a:spcBef>
            </a:pPr>
            <a:r>
              <a:rPr lang="fr-FR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</a:t>
            </a:r>
            <a:r>
              <a:rPr lang="ar-DZ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cap="all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428596" y="214338"/>
            <a:ext cx="8505828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3. طرق دراسة الـــــــــســــوق:</a:t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          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الخيارات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والميولات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		السلوكيات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ردود الأفعال</a:t>
            </a:r>
            <a:endParaRPr lang="fr-FR" sz="3600" u="sng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000100" y="2722586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Ellipse 13"/>
          <p:cNvSpPr/>
          <p:nvPr/>
        </p:nvSpPr>
        <p:spPr>
          <a:xfrm>
            <a:off x="7143768" y="1071546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كم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Flèche gauche 15"/>
          <p:cNvSpPr/>
          <p:nvPr/>
        </p:nvSpPr>
        <p:spPr>
          <a:xfrm rot="7812129">
            <a:off x="6820771" y="177494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857256" y="928670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لماذا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Flèche gauche 17"/>
          <p:cNvSpPr/>
          <p:nvPr/>
        </p:nvSpPr>
        <p:spPr>
          <a:xfrm rot="2929020">
            <a:off x="2251649" y="1816304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6357982"/>
          </a:xfrm>
        </p:spPr>
        <p:txBody>
          <a:bodyPr/>
          <a:lstStyle/>
          <a:p>
            <a:pPr algn="r" rtl="1"/>
            <a:r>
              <a:rPr lang="ar-DZ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4. أنواع المعلومات التسويقية: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142844" y="1142984"/>
          <a:ext cx="8929718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6357982"/>
          </a:xfrm>
        </p:spPr>
        <p:txBody>
          <a:bodyPr/>
          <a:lstStyle/>
          <a:p>
            <a:pPr algn="r" rtl="1"/>
            <a:r>
              <a:rPr lang="ar-DZ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المحور الثاني: تحديد رأس المال </a:t>
            </a:r>
            <a:r>
              <a:rPr lang="ar-DZ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 مصادر التمويل: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7290" y="1000108"/>
            <a:ext cx="6643734" cy="135732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32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يجب تحديد حجم رأس المال اللازم للإنشاء والتشغيل:</a:t>
            </a:r>
            <a:endParaRPr lang="fr-FR" sz="32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8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785786" y="2571744"/>
          <a:ext cx="7786742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00166" y="357166"/>
            <a:ext cx="6643734" cy="135732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36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يجب تحديد أهم مصادر التمويل الممكنة :</a:t>
            </a:r>
            <a:endParaRPr lang="fr-FR" sz="36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8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642910" y="2000240"/>
          <a:ext cx="8001056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294</TotalTime>
  <Words>311</Words>
  <Application>Microsoft Office PowerPoint</Application>
  <PresentationFormat>Affichage à l'écran (4:3)</PresentationFormat>
  <Paragraphs>66</Paragraphs>
  <Slides>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Métro</vt:lpstr>
      <vt:lpstr>مقياس المقاولاتية  _____المحاضرة الخامسة_____   2021/11/22 </vt:lpstr>
      <vt:lpstr>Diapositive 2</vt:lpstr>
      <vt:lpstr>Diapositive 3</vt:lpstr>
      <vt:lpstr>3. طرق دراسة الـــــــــســــوق:              الخيارات والميولات  السلوكيات و ردود الأفعال</vt:lpstr>
      <vt:lpstr>4. أنواع المعلومات التسويقية:  </vt:lpstr>
      <vt:lpstr>المحور الثاني: تحديد رأس المال و مصادر التمويل: 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39</cp:revision>
  <dcterms:created xsi:type="dcterms:W3CDTF">2021-11-07T21:46:55Z</dcterms:created>
  <dcterms:modified xsi:type="dcterms:W3CDTF">2021-12-05T22:30:04Z</dcterms:modified>
</cp:coreProperties>
</file>