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6" r:id="rId2"/>
    <p:sldId id="256" r:id="rId3"/>
    <p:sldId id="257" r:id="rId4"/>
    <p:sldId id="258" r:id="rId5"/>
    <p:sldId id="259" r:id="rId6"/>
    <p:sldId id="260" r:id="rId7"/>
    <p:sldId id="261" r:id="rId8"/>
    <p:sldId id="262" r:id="rId9"/>
    <p:sldId id="263" r:id="rId10"/>
    <p:sldId id="264"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72" d="100"/>
          <a:sy n="72" d="100"/>
        </p:scale>
        <p:origin x="54" y="78"/>
      </p:cViewPr>
      <p:guideLst>
        <p:guide orient="horz" pos="2160"/>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D3E52B-677B-4472-8488-142249BE83AF}" type="doc">
      <dgm:prSet loTypeId="urn:microsoft.com/office/officeart/2005/8/layout/orgChart1" loCatId="hierarchy" qsTypeId="urn:microsoft.com/office/officeart/2005/8/quickstyle/simple1" qsCatId="simple" csTypeId="urn:microsoft.com/office/officeart/2005/8/colors/colorful4" csCatId="colorful" phldr="1"/>
      <dgm:spPr/>
      <dgm:t>
        <a:bodyPr/>
        <a:lstStyle/>
        <a:p>
          <a:endParaRPr lang="fr-FR"/>
        </a:p>
      </dgm:t>
    </dgm:pt>
    <dgm:pt modelId="{096F5BD8-2148-40B6-8D9C-FDE7A0B63495}">
      <dgm:prSet phldrT="[Texte]"/>
      <dgm:spPr/>
      <dgm:t>
        <a:bodyPr/>
        <a:lstStyle/>
        <a:p>
          <a:r>
            <a:rPr lang="ar-DZ" dirty="0" smtClean="0"/>
            <a:t>المدير</a:t>
          </a:r>
          <a:endParaRPr lang="fr-FR" dirty="0"/>
        </a:p>
      </dgm:t>
    </dgm:pt>
    <dgm:pt modelId="{36D5D2B4-2AA9-4C3B-8A8A-561546BF4B91}" type="parTrans" cxnId="{A603213E-1C47-4E9B-BAF5-272B93CB7FE6}">
      <dgm:prSet/>
      <dgm:spPr/>
      <dgm:t>
        <a:bodyPr/>
        <a:lstStyle/>
        <a:p>
          <a:endParaRPr lang="fr-FR"/>
        </a:p>
      </dgm:t>
    </dgm:pt>
    <dgm:pt modelId="{2A3932BD-47CA-4996-810C-5E83DECDDB87}" type="sibTrans" cxnId="{A603213E-1C47-4E9B-BAF5-272B93CB7FE6}">
      <dgm:prSet/>
      <dgm:spPr/>
      <dgm:t>
        <a:bodyPr/>
        <a:lstStyle/>
        <a:p>
          <a:endParaRPr lang="fr-FR"/>
        </a:p>
      </dgm:t>
    </dgm:pt>
    <dgm:pt modelId="{6618931F-B3BA-4F7B-9F58-9CEDC4B15D79}" type="asst">
      <dgm:prSet phldrT="[Texte]"/>
      <dgm:spPr/>
      <dgm:t>
        <a:bodyPr/>
        <a:lstStyle/>
        <a:p>
          <a:r>
            <a:rPr lang="ar-DZ" dirty="0" smtClean="0"/>
            <a:t>مستشار مالي</a:t>
          </a:r>
          <a:endParaRPr lang="fr-FR" dirty="0"/>
        </a:p>
      </dgm:t>
    </dgm:pt>
    <dgm:pt modelId="{FCD3CECC-B5F8-42EA-81E1-0D3365DDC260}" type="parTrans" cxnId="{14A1D243-B883-4581-A2DB-048D3F615A19}">
      <dgm:prSet/>
      <dgm:spPr/>
      <dgm:t>
        <a:bodyPr/>
        <a:lstStyle/>
        <a:p>
          <a:endParaRPr lang="fr-FR"/>
        </a:p>
      </dgm:t>
    </dgm:pt>
    <dgm:pt modelId="{0A7A4FFB-062A-4328-A0DC-5C48145D3254}" type="sibTrans" cxnId="{14A1D243-B883-4581-A2DB-048D3F615A19}">
      <dgm:prSet/>
      <dgm:spPr/>
      <dgm:t>
        <a:bodyPr/>
        <a:lstStyle/>
        <a:p>
          <a:endParaRPr lang="fr-FR"/>
        </a:p>
      </dgm:t>
    </dgm:pt>
    <dgm:pt modelId="{B625BDC9-BA6B-4A8E-A891-4558F19081E8}">
      <dgm:prSet phldrT="[Texte]"/>
      <dgm:spPr/>
      <dgm:t>
        <a:bodyPr/>
        <a:lstStyle/>
        <a:p>
          <a:r>
            <a:rPr lang="ar-DZ" dirty="0" smtClean="0"/>
            <a:t>مدير المالية</a:t>
          </a:r>
          <a:endParaRPr lang="fr-FR" dirty="0"/>
        </a:p>
      </dgm:t>
    </dgm:pt>
    <dgm:pt modelId="{07BD475A-6419-4967-8A0C-B1C2B85741F3}" type="parTrans" cxnId="{71684207-6205-491D-A1A5-E31C388170B2}">
      <dgm:prSet/>
      <dgm:spPr/>
      <dgm:t>
        <a:bodyPr/>
        <a:lstStyle/>
        <a:p>
          <a:endParaRPr lang="fr-FR"/>
        </a:p>
      </dgm:t>
    </dgm:pt>
    <dgm:pt modelId="{76E588BD-D715-4755-ACE0-85059D1572AA}" type="sibTrans" cxnId="{71684207-6205-491D-A1A5-E31C388170B2}">
      <dgm:prSet/>
      <dgm:spPr/>
      <dgm:t>
        <a:bodyPr/>
        <a:lstStyle/>
        <a:p>
          <a:endParaRPr lang="fr-FR"/>
        </a:p>
      </dgm:t>
    </dgm:pt>
    <dgm:pt modelId="{1A47CD63-F688-4F29-B174-8F33A6A1C1CE}">
      <dgm:prSet phldrT="[Texte]"/>
      <dgm:spPr/>
      <dgm:t>
        <a:bodyPr/>
        <a:lstStyle/>
        <a:p>
          <a:r>
            <a:rPr lang="ar-DZ" dirty="0" smtClean="0"/>
            <a:t>مدير الانتاج</a:t>
          </a:r>
          <a:endParaRPr lang="fr-FR" dirty="0"/>
        </a:p>
      </dgm:t>
    </dgm:pt>
    <dgm:pt modelId="{D98C9FE2-199A-4D59-9E7C-373868E44EFB}" type="parTrans" cxnId="{AEF20F2E-FA4C-49DA-80E8-2D9BCECEE616}">
      <dgm:prSet/>
      <dgm:spPr/>
      <dgm:t>
        <a:bodyPr/>
        <a:lstStyle/>
        <a:p>
          <a:endParaRPr lang="fr-FR"/>
        </a:p>
      </dgm:t>
    </dgm:pt>
    <dgm:pt modelId="{F5DB0A10-5A5D-4778-A976-51ECE57CB22B}" type="sibTrans" cxnId="{AEF20F2E-FA4C-49DA-80E8-2D9BCECEE616}">
      <dgm:prSet/>
      <dgm:spPr/>
      <dgm:t>
        <a:bodyPr/>
        <a:lstStyle/>
        <a:p>
          <a:endParaRPr lang="fr-FR"/>
        </a:p>
      </dgm:t>
    </dgm:pt>
    <dgm:pt modelId="{129384E6-22AA-4B08-AC0D-33557595017A}">
      <dgm:prSet phldrT="[Texte]"/>
      <dgm:spPr/>
      <dgm:t>
        <a:bodyPr/>
        <a:lstStyle/>
        <a:p>
          <a:r>
            <a:rPr lang="ar-DZ" dirty="0" smtClean="0"/>
            <a:t>مدير التسويق</a:t>
          </a:r>
          <a:endParaRPr lang="fr-FR" dirty="0"/>
        </a:p>
      </dgm:t>
    </dgm:pt>
    <dgm:pt modelId="{84755B46-8DF9-4733-9CE9-17C2B7A97447}" type="parTrans" cxnId="{D618F498-7534-48E6-B0C5-A028EA8033D6}">
      <dgm:prSet/>
      <dgm:spPr/>
      <dgm:t>
        <a:bodyPr/>
        <a:lstStyle/>
        <a:p>
          <a:endParaRPr lang="fr-FR"/>
        </a:p>
      </dgm:t>
    </dgm:pt>
    <dgm:pt modelId="{CF799D40-973C-4504-9066-454F5DB464FB}" type="sibTrans" cxnId="{D618F498-7534-48E6-B0C5-A028EA8033D6}">
      <dgm:prSet/>
      <dgm:spPr/>
      <dgm:t>
        <a:bodyPr/>
        <a:lstStyle/>
        <a:p>
          <a:endParaRPr lang="fr-FR"/>
        </a:p>
      </dgm:t>
    </dgm:pt>
    <dgm:pt modelId="{4E66214A-5A3A-47CF-BA1F-65A8789C8D55}" type="pres">
      <dgm:prSet presAssocID="{76D3E52B-677B-4472-8488-142249BE83AF}" presName="hierChild1" presStyleCnt="0">
        <dgm:presLayoutVars>
          <dgm:orgChart val="1"/>
          <dgm:chPref val="1"/>
          <dgm:dir/>
          <dgm:animOne val="branch"/>
          <dgm:animLvl val="lvl"/>
          <dgm:resizeHandles/>
        </dgm:presLayoutVars>
      </dgm:prSet>
      <dgm:spPr/>
      <dgm:t>
        <a:bodyPr/>
        <a:lstStyle/>
        <a:p>
          <a:endParaRPr lang="fr-FR"/>
        </a:p>
      </dgm:t>
    </dgm:pt>
    <dgm:pt modelId="{AA8870BB-A16C-4697-8D9E-1A3382D940D4}" type="pres">
      <dgm:prSet presAssocID="{096F5BD8-2148-40B6-8D9C-FDE7A0B63495}" presName="hierRoot1" presStyleCnt="0">
        <dgm:presLayoutVars>
          <dgm:hierBranch val="init"/>
        </dgm:presLayoutVars>
      </dgm:prSet>
      <dgm:spPr/>
    </dgm:pt>
    <dgm:pt modelId="{71CE2117-DD70-4A56-828D-7A7E40B36B72}" type="pres">
      <dgm:prSet presAssocID="{096F5BD8-2148-40B6-8D9C-FDE7A0B63495}" presName="rootComposite1" presStyleCnt="0"/>
      <dgm:spPr/>
    </dgm:pt>
    <dgm:pt modelId="{EC9B07AC-6639-4F2E-B21C-B110AAE999AE}" type="pres">
      <dgm:prSet presAssocID="{096F5BD8-2148-40B6-8D9C-FDE7A0B63495}" presName="rootText1" presStyleLbl="node0" presStyleIdx="0" presStyleCnt="1">
        <dgm:presLayoutVars>
          <dgm:chPref val="3"/>
        </dgm:presLayoutVars>
      </dgm:prSet>
      <dgm:spPr/>
      <dgm:t>
        <a:bodyPr/>
        <a:lstStyle/>
        <a:p>
          <a:endParaRPr lang="fr-FR"/>
        </a:p>
      </dgm:t>
    </dgm:pt>
    <dgm:pt modelId="{A8CC0C26-348D-44F5-8921-0C42E94D3F87}" type="pres">
      <dgm:prSet presAssocID="{096F5BD8-2148-40B6-8D9C-FDE7A0B63495}" presName="rootConnector1" presStyleLbl="node1" presStyleIdx="0" presStyleCnt="0"/>
      <dgm:spPr/>
      <dgm:t>
        <a:bodyPr/>
        <a:lstStyle/>
        <a:p>
          <a:endParaRPr lang="fr-FR"/>
        </a:p>
      </dgm:t>
    </dgm:pt>
    <dgm:pt modelId="{1A5027AA-FF11-4884-BA28-5353D3C1BEB2}" type="pres">
      <dgm:prSet presAssocID="{096F5BD8-2148-40B6-8D9C-FDE7A0B63495}" presName="hierChild2" presStyleCnt="0"/>
      <dgm:spPr/>
    </dgm:pt>
    <dgm:pt modelId="{D1D0577F-58C4-4C2B-A8B1-BD3E3497347B}" type="pres">
      <dgm:prSet presAssocID="{07BD475A-6419-4967-8A0C-B1C2B85741F3}" presName="Name37" presStyleLbl="parChTrans1D2" presStyleIdx="0" presStyleCnt="4"/>
      <dgm:spPr/>
      <dgm:t>
        <a:bodyPr/>
        <a:lstStyle/>
        <a:p>
          <a:endParaRPr lang="fr-FR"/>
        </a:p>
      </dgm:t>
    </dgm:pt>
    <dgm:pt modelId="{8E96BD40-C663-4ABF-8085-B9B559B97A13}" type="pres">
      <dgm:prSet presAssocID="{B625BDC9-BA6B-4A8E-A891-4558F19081E8}" presName="hierRoot2" presStyleCnt="0">
        <dgm:presLayoutVars>
          <dgm:hierBranch val="init"/>
        </dgm:presLayoutVars>
      </dgm:prSet>
      <dgm:spPr/>
    </dgm:pt>
    <dgm:pt modelId="{6D0D2A59-4A23-4676-B66C-A887E55EE86E}" type="pres">
      <dgm:prSet presAssocID="{B625BDC9-BA6B-4A8E-A891-4558F19081E8}" presName="rootComposite" presStyleCnt="0"/>
      <dgm:spPr/>
    </dgm:pt>
    <dgm:pt modelId="{9C8274A1-95B4-413B-8340-86E0399A6579}" type="pres">
      <dgm:prSet presAssocID="{B625BDC9-BA6B-4A8E-A891-4558F19081E8}" presName="rootText" presStyleLbl="node2" presStyleIdx="0" presStyleCnt="3" custLinFactX="-100000" custLinFactY="133818" custLinFactNeighborX="-118499" custLinFactNeighborY="200000">
        <dgm:presLayoutVars>
          <dgm:chPref val="3"/>
        </dgm:presLayoutVars>
      </dgm:prSet>
      <dgm:spPr/>
      <dgm:t>
        <a:bodyPr/>
        <a:lstStyle/>
        <a:p>
          <a:endParaRPr lang="fr-FR"/>
        </a:p>
      </dgm:t>
    </dgm:pt>
    <dgm:pt modelId="{55853960-E125-4360-AA1F-BB9736CFBCC1}" type="pres">
      <dgm:prSet presAssocID="{B625BDC9-BA6B-4A8E-A891-4558F19081E8}" presName="rootConnector" presStyleLbl="node2" presStyleIdx="0" presStyleCnt="3"/>
      <dgm:spPr/>
      <dgm:t>
        <a:bodyPr/>
        <a:lstStyle/>
        <a:p>
          <a:endParaRPr lang="fr-FR"/>
        </a:p>
      </dgm:t>
    </dgm:pt>
    <dgm:pt modelId="{0F094E20-2580-4DDF-9BD6-24AF4A6DFB8B}" type="pres">
      <dgm:prSet presAssocID="{B625BDC9-BA6B-4A8E-A891-4558F19081E8}" presName="hierChild4" presStyleCnt="0"/>
      <dgm:spPr/>
    </dgm:pt>
    <dgm:pt modelId="{25EB4C94-1530-4982-A672-1582466918A6}" type="pres">
      <dgm:prSet presAssocID="{B625BDC9-BA6B-4A8E-A891-4558F19081E8}" presName="hierChild5" presStyleCnt="0"/>
      <dgm:spPr/>
    </dgm:pt>
    <dgm:pt modelId="{627F8DD0-5836-4DF1-80BD-7763CD1266B9}" type="pres">
      <dgm:prSet presAssocID="{D98C9FE2-199A-4D59-9E7C-373868E44EFB}" presName="Name37" presStyleLbl="parChTrans1D2" presStyleIdx="1" presStyleCnt="4"/>
      <dgm:spPr/>
      <dgm:t>
        <a:bodyPr/>
        <a:lstStyle/>
        <a:p>
          <a:endParaRPr lang="fr-FR"/>
        </a:p>
      </dgm:t>
    </dgm:pt>
    <dgm:pt modelId="{FBE09A7C-DBAA-49DC-8BB7-0736C7C41D8D}" type="pres">
      <dgm:prSet presAssocID="{1A47CD63-F688-4F29-B174-8F33A6A1C1CE}" presName="hierRoot2" presStyleCnt="0">
        <dgm:presLayoutVars>
          <dgm:hierBranch val="init"/>
        </dgm:presLayoutVars>
      </dgm:prSet>
      <dgm:spPr/>
    </dgm:pt>
    <dgm:pt modelId="{1B9B9ACF-6D6E-4BF8-AA28-065B524C6FFF}" type="pres">
      <dgm:prSet presAssocID="{1A47CD63-F688-4F29-B174-8F33A6A1C1CE}" presName="rootComposite" presStyleCnt="0"/>
      <dgm:spPr/>
    </dgm:pt>
    <dgm:pt modelId="{7135F5B8-7558-4084-B7DA-FCAE85B06A7A}" type="pres">
      <dgm:prSet presAssocID="{1A47CD63-F688-4F29-B174-8F33A6A1C1CE}" presName="rootText" presStyleLbl="node2" presStyleIdx="1" presStyleCnt="3">
        <dgm:presLayoutVars>
          <dgm:chPref val="3"/>
        </dgm:presLayoutVars>
      </dgm:prSet>
      <dgm:spPr/>
      <dgm:t>
        <a:bodyPr/>
        <a:lstStyle/>
        <a:p>
          <a:endParaRPr lang="fr-FR"/>
        </a:p>
      </dgm:t>
    </dgm:pt>
    <dgm:pt modelId="{B893129E-9B9D-4302-9C78-06C039F567AE}" type="pres">
      <dgm:prSet presAssocID="{1A47CD63-F688-4F29-B174-8F33A6A1C1CE}" presName="rootConnector" presStyleLbl="node2" presStyleIdx="1" presStyleCnt="3"/>
      <dgm:spPr/>
      <dgm:t>
        <a:bodyPr/>
        <a:lstStyle/>
        <a:p>
          <a:endParaRPr lang="fr-FR"/>
        </a:p>
      </dgm:t>
    </dgm:pt>
    <dgm:pt modelId="{4CBDA362-7746-4103-AB03-7472ACC4752A}" type="pres">
      <dgm:prSet presAssocID="{1A47CD63-F688-4F29-B174-8F33A6A1C1CE}" presName="hierChild4" presStyleCnt="0"/>
      <dgm:spPr/>
    </dgm:pt>
    <dgm:pt modelId="{EB0B29CC-61E3-48C4-810C-B55E379BF4A7}" type="pres">
      <dgm:prSet presAssocID="{1A47CD63-F688-4F29-B174-8F33A6A1C1CE}" presName="hierChild5" presStyleCnt="0"/>
      <dgm:spPr/>
    </dgm:pt>
    <dgm:pt modelId="{7C0C21B7-B17E-4ABC-AEBE-AE13B7545DC6}" type="pres">
      <dgm:prSet presAssocID="{84755B46-8DF9-4733-9CE9-17C2B7A97447}" presName="Name37" presStyleLbl="parChTrans1D2" presStyleIdx="2" presStyleCnt="4"/>
      <dgm:spPr/>
      <dgm:t>
        <a:bodyPr/>
        <a:lstStyle/>
        <a:p>
          <a:endParaRPr lang="fr-FR"/>
        </a:p>
      </dgm:t>
    </dgm:pt>
    <dgm:pt modelId="{BDBA98A1-6648-4DF3-BE64-6EC673985ECF}" type="pres">
      <dgm:prSet presAssocID="{129384E6-22AA-4B08-AC0D-33557595017A}" presName="hierRoot2" presStyleCnt="0">
        <dgm:presLayoutVars>
          <dgm:hierBranch val="init"/>
        </dgm:presLayoutVars>
      </dgm:prSet>
      <dgm:spPr/>
    </dgm:pt>
    <dgm:pt modelId="{A184FB44-5DC9-458B-AC75-DF4F1DCB9CBA}" type="pres">
      <dgm:prSet presAssocID="{129384E6-22AA-4B08-AC0D-33557595017A}" presName="rootComposite" presStyleCnt="0"/>
      <dgm:spPr/>
    </dgm:pt>
    <dgm:pt modelId="{157FD514-DF78-48A5-B07E-7E06D1D5D120}" type="pres">
      <dgm:prSet presAssocID="{129384E6-22AA-4B08-AC0D-33557595017A}" presName="rootText" presStyleLbl="node2" presStyleIdx="2" presStyleCnt="3">
        <dgm:presLayoutVars>
          <dgm:chPref val="3"/>
        </dgm:presLayoutVars>
      </dgm:prSet>
      <dgm:spPr/>
      <dgm:t>
        <a:bodyPr/>
        <a:lstStyle/>
        <a:p>
          <a:endParaRPr lang="fr-FR"/>
        </a:p>
      </dgm:t>
    </dgm:pt>
    <dgm:pt modelId="{2B7B16CD-83A3-4309-99DB-36C1D330E8BE}" type="pres">
      <dgm:prSet presAssocID="{129384E6-22AA-4B08-AC0D-33557595017A}" presName="rootConnector" presStyleLbl="node2" presStyleIdx="2" presStyleCnt="3"/>
      <dgm:spPr/>
      <dgm:t>
        <a:bodyPr/>
        <a:lstStyle/>
        <a:p>
          <a:endParaRPr lang="fr-FR"/>
        </a:p>
      </dgm:t>
    </dgm:pt>
    <dgm:pt modelId="{F8EE4449-CE62-4F46-A807-E6E4FEECA2F6}" type="pres">
      <dgm:prSet presAssocID="{129384E6-22AA-4B08-AC0D-33557595017A}" presName="hierChild4" presStyleCnt="0"/>
      <dgm:spPr/>
    </dgm:pt>
    <dgm:pt modelId="{7550F825-E1ED-4B90-84C2-770C27972A11}" type="pres">
      <dgm:prSet presAssocID="{129384E6-22AA-4B08-AC0D-33557595017A}" presName="hierChild5" presStyleCnt="0"/>
      <dgm:spPr/>
    </dgm:pt>
    <dgm:pt modelId="{AE0D4987-E14B-466D-9312-7FB075595C4C}" type="pres">
      <dgm:prSet presAssocID="{096F5BD8-2148-40B6-8D9C-FDE7A0B63495}" presName="hierChild3" presStyleCnt="0"/>
      <dgm:spPr/>
    </dgm:pt>
    <dgm:pt modelId="{CC951C2A-B96E-4283-976D-B928FF5C457D}" type="pres">
      <dgm:prSet presAssocID="{FCD3CECC-B5F8-42EA-81E1-0D3365DDC260}" presName="Name111" presStyleLbl="parChTrans1D2" presStyleIdx="3" presStyleCnt="4"/>
      <dgm:spPr/>
      <dgm:t>
        <a:bodyPr/>
        <a:lstStyle/>
        <a:p>
          <a:endParaRPr lang="fr-FR"/>
        </a:p>
      </dgm:t>
    </dgm:pt>
    <dgm:pt modelId="{6A4C3610-C1A0-4A9D-9D83-B1EBA8B4B533}" type="pres">
      <dgm:prSet presAssocID="{6618931F-B3BA-4F7B-9F58-9CEDC4B15D79}" presName="hierRoot3" presStyleCnt="0">
        <dgm:presLayoutVars>
          <dgm:hierBranch val="init"/>
        </dgm:presLayoutVars>
      </dgm:prSet>
      <dgm:spPr/>
    </dgm:pt>
    <dgm:pt modelId="{A64DD977-8057-4F08-8B84-38363F85D32B}" type="pres">
      <dgm:prSet presAssocID="{6618931F-B3BA-4F7B-9F58-9CEDC4B15D79}" presName="rootComposite3" presStyleCnt="0"/>
      <dgm:spPr/>
    </dgm:pt>
    <dgm:pt modelId="{07B2C67B-BE1D-4686-9809-F2AA9FC78061}" type="pres">
      <dgm:prSet presAssocID="{6618931F-B3BA-4F7B-9F58-9CEDC4B15D79}" presName="rootText3" presStyleLbl="asst1" presStyleIdx="0" presStyleCnt="1">
        <dgm:presLayoutVars>
          <dgm:chPref val="3"/>
        </dgm:presLayoutVars>
      </dgm:prSet>
      <dgm:spPr/>
      <dgm:t>
        <a:bodyPr/>
        <a:lstStyle/>
        <a:p>
          <a:endParaRPr lang="fr-FR"/>
        </a:p>
      </dgm:t>
    </dgm:pt>
    <dgm:pt modelId="{62165812-02BB-4EE3-83B7-BCD800CC4309}" type="pres">
      <dgm:prSet presAssocID="{6618931F-B3BA-4F7B-9F58-9CEDC4B15D79}" presName="rootConnector3" presStyleLbl="asst1" presStyleIdx="0" presStyleCnt="1"/>
      <dgm:spPr/>
      <dgm:t>
        <a:bodyPr/>
        <a:lstStyle/>
        <a:p>
          <a:endParaRPr lang="fr-FR"/>
        </a:p>
      </dgm:t>
    </dgm:pt>
    <dgm:pt modelId="{0FE9E883-5718-4D52-8369-742C318EE98E}" type="pres">
      <dgm:prSet presAssocID="{6618931F-B3BA-4F7B-9F58-9CEDC4B15D79}" presName="hierChild6" presStyleCnt="0"/>
      <dgm:spPr/>
    </dgm:pt>
    <dgm:pt modelId="{079074CA-08CD-4CE3-9458-FB6673A41D03}" type="pres">
      <dgm:prSet presAssocID="{6618931F-B3BA-4F7B-9F58-9CEDC4B15D79}" presName="hierChild7" presStyleCnt="0"/>
      <dgm:spPr/>
    </dgm:pt>
  </dgm:ptLst>
  <dgm:cxnLst>
    <dgm:cxn modelId="{E2B8D601-FA8F-4D56-AE78-4D62F5E2DF3C}" type="presOf" srcId="{B625BDC9-BA6B-4A8E-A891-4558F19081E8}" destId="{9C8274A1-95B4-413B-8340-86E0399A6579}" srcOrd="0" destOrd="0" presId="urn:microsoft.com/office/officeart/2005/8/layout/orgChart1"/>
    <dgm:cxn modelId="{0B9BDD75-7C38-496B-AE6F-9E7936889DF0}" type="presOf" srcId="{76D3E52B-677B-4472-8488-142249BE83AF}" destId="{4E66214A-5A3A-47CF-BA1F-65A8789C8D55}" srcOrd="0" destOrd="0" presId="urn:microsoft.com/office/officeart/2005/8/layout/orgChart1"/>
    <dgm:cxn modelId="{AB67ACCA-D4C4-4123-BED8-50D62B459023}" type="presOf" srcId="{129384E6-22AA-4B08-AC0D-33557595017A}" destId="{157FD514-DF78-48A5-B07E-7E06D1D5D120}" srcOrd="0" destOrd="0" presId="urn:microsoft.com/office/officeart/2005/8/layout/orgChart1"/>
    <dgm:cxn modelId="{E6991CC5-982D-4F21-8F71-938F78B4A717}" type="presOf" srcId="{6618931F-B3BA-4F7B-9F58-9CEDC4B15D79}" destId="{62165812-02BB-4EE3-83B7-BCD800CC4309}" srcOrd="1" destOrd="0" presId="urn:microsoft.com/office/officeart/2005/8/layout/orgChart1"/>
    <dgm:cxn modelId="{49CAD4B3-2333-48DD-8B15-036D03A5E3E7}" type="presOf" srcId="{6618931F-B3BA-4F7B-9F58-9CEDC4B15D79}" destId="{07B2C67B-BE1D-4686-9809-F2AA9FC78061}" srcOrd="0" destOrd="0" presId="urn:microsoft.com/office/officeart/2005/8/layout/orgChart1"/>
    <dgm:cxn modelId="{AEF20F2E-FA4C-49DA-80E8-2D9BCECEE616}" srcId="{096F5BD8-2148-40B6-8D9C-FDE7A0B63495}" destId="{1A47CD63-F688-4F29-B174-8F33A6A1C1CE}" srcOrd="2" destOrd="0" parTransId="{D98C9FE2-199A-4D59-9E7C-373868E44EFB}" sibTransId="{F5DB0A10-5A5D-4778-A976-51ECE57CB22B}"/>
    <dgm:cxn modelId="{AA7754F3-47E3-4950-B0B1-05CB42948962}" type="presOf" srcId="{096F5BD8-2148-40B6-8D9C-FDE7A0B63495}" destId="{EC9B07AC-6639-4F2E-B21C-B110AAE999AE}" srcOrd="0" destOrd="0" presId="urn:microsoft.com/office/officeart/2005/8/layout/orgChart1"/>
    <dgm:cxn modelId="{99F25CEA-4974-4279-8763-C41B4D2DC64A}" type="presOf" srcId="{07BD475A-6419-4967-8A0C-B1C2B85741F3}" destId="{D1D0577F-58C4-4C2B-A8B1-BD3E3497347B}" srcOrd="0" destOrd="0" presId="urn:microsoft.com/office/officeart/2005/8/layout/orgChart1"/>
    <dgm:cxn modelId="{14A1D243-B883-4581-A2DB-048D3F615A19}" srcId="{096F5BD8-2148-40B6-8D9C-FDE7A0B63495}" destId="{6618931F-B3BA-4F7B-9F58-9CEDC4B15D79}" srcOrd="0" destOrd="0" parTransId="{FCD3CECC-B5F8-42EA-81E1-0D3365DDC260}" sibTransId="{0A7A4FFB-062A-4328-A0DC-5C48145D3254}"/>
    <dgm:cxn modelId="{5DA8B5C3-270B-4954-B02D-AF82A1B2CF9B}" type="presOf" srcId="{D98C9FE2-199A-4D59-9E7C-373868E44EFB}" destId="{627F8DD0-5836-4DF1-80BD-7763CD1266B9}" srcOrd="0" destOrd="0" presId="urn:microsoft.com/office/officeart/2005/8/layout/orgChart1"/>
    <dgm:cxn modelId="{5EEAA304-EB5E-416D-946E-D8ABB9CCE893}" type="presOf" srcId="{FCD3CECC-B5F8-42EA-81E1-0D3365DDC260}" destId="{CC951C2A-B96E-4283-976D-B928FF5C457D}" srcOrd="0" destOrd="0" presId="urn:microsoft.com/office/officeart/2005/8/layout/orgChart1"/>
    <dgm:cxn modelId="{808B9658-7334-4870-A882-924A0F4992F0}" type="presOf" srcId="{1A47CD63-F688-4F29-B174-8F33A6A1C1CE}" destId="{7135F5B8-7558-4084-B7DA-FCAE85B06A7A}" srcOrd="0" destOrd="0" presId="urn:microsoft.com/office/officeart/2005/8/layout/orgChart1"/>
    <dgm:cxn modelId="{A603213E-1C47-4E9B-BAF5-272B93CB7FE6}" srcId="{76D3E52B-677B-4472-8488-142249BE83AF}" destId="{096F5BD8-2148-40B6-8D9C-FDE7A0B63495}" srcOrd="0" destOrd="0" parTransId="{36D5D2B4-2AA9-4C3B-8A8A-561546BF4B91}" sibTransId="{2A3932BD-47CA-4996-810C-5E83DECDDB87}"/>
    <dgm:cxn modelId="{8047210E-A8BF-45FD-BA08-68BDAE5DC0F7}" type="presOf" srcId="{096F5BD8-2148-40B6-8D9C-FDE7A0B63495}" destId="{A8CC0C26-348D-44F5-8921-0C42E94D3F87}" srcOrd="1" destOrd="0" presId="urn:microsoft.com/office/officeart/2005/8/layout/orgChart1"/>
    <dgm:cxn modelId="{D618F498-7534-48E6-B0C5-A028EA8033D6}" srcId="{096F5BD8-2148-40B6-8D9C-FDE7A0B63495}" destId="{129384E6-22AA-4B08-AC0D-33557595017A}" srcOrd="3" destOrd="0" parTransId="{84755B46-8DF9-4733-9CE9-17C2B7A97447}" sibTransId="{CF799D40-973C-4504-9066-454F5DB464FB}"/>
    <dgm:cxn modelId="{8F0F89ED-5482-43ED-8AF8-3EDB6DFA98DD}" type="presOf" srcId="{129384E6-22AA-4B08-AC0D-33557595017A}" destId="{2B7B16CD-83A3-4309-99DB-36C1D330E8BE}" srcOrd="1" destOrd="0" presId="urn:microsoft.com/office/officeart/2005/8/layout/orgChart1"/>
    <dgm:cxn modelId="{71684207-6205-491D-A1A5-E31C388170B2}" srcId="{096F5BD8-2148-40B6-8D9C-FDE7A0B63495}" destId="{B625BDC9-BA6B-4A8E-A891-4558F19081E8}" srcOrd="1" destOrd="0" parTransId="{07BD475A-6419-4967-8A0C-B1C2B85741F3}" sibTransId="{76E588BD-D715-4755-ACE0-85059D1572AA}"/>
    <dgm:cxn modelId="{20413303-88BF-420D-9B8D-8812774D0295}" type="presOf" srcId="{B625BDC9-BA6B-4A8E-A891-4558F19081E8}" destId="{55853960-E125-4360-AA1F-BB9736CFBCC1}" srcOrd="1" destOrd="0" presId="urn:microsoft.com/office/officeart/2005/8/layout/orgChart1"/>
    <dgm:cxn modelId="{2C117945-FB55-4AB6-95F8-EB524DC87A63}" type="presOf" srcId="{1A47CD63-F688-4F29-B174-8F33A6A1C1CE}" destId="{B893129E-9B9D-4302-9C78-06C039F567AE}" srcOrd="1" destOrd="0" presId="urn:microsoft.com/office/officeart/2005/8/layout/orgChart1"/>
    <dgm:cxn modelId="{9008C9E4-472D-4D72-9DC2-08597B4B8DEF}" type="presOf" srcId="{84755B46-8DF9-4733-9CE9-17C2B7A97447}" destId="{7C0C21B7-B17E-4ABC-AEBE-AE13B7545DC6}" srcOrd="0" destOrd="0" presId="urn:microsoft.com/office/officeart/2005/8/layout/orgChart1"/>
    <dgm:cxn modelId="{77A1BCE0-030F-4FC7-AE50-2CA74AD4CFA8}" type="presParOf" srcId="{4E66214A-5A3A-47CF-BA1F-65A8789C8D55}" destId="{AA8870BB-A16C-4697-8D9E-1A3382D940D4}" srcOrd="0" destOrd="0" presId="urn:microsoft.com/office/officeart/2005/8/layout/orgChart1"/>
    <dgm:cxn modelId="{A54D11B6-326C-4A31-AEBD-E6AF2AC35B63}" type="presParOf" srcId="{AA8870BB-A16C-4697-8D9E-1A3382D940D4}" destId="{71CE2117-DD70-4A56-828D-7A7E40B36B72}" srcOrd="0" destOrd="0" presId="urn:microsoft.com/office/officeart/2005/8/layout/orgChart1"/>
    <dgm:cxn modelId="{6DE7D6B9-D3A9-495A-A0C3-2DD976BAF8AB}" type="presParOf" srcId="{71CE2117-DD70-4A56-828D-7A7E40B36B72}" destId="{EC9B07AC-6639-4F2E-B21C-B110AAE999AE}" srcOrd="0" destOrd="0" presId="urn:microsoft.com/office/officeart/2005/8/layout/orgChart1"/>
    <dgm:cxn modelId="{BFA76657-536B-4868-A11E-F52573BE18F5}" type="presParOf" srcId="{71CE2117-DD70-4A56-828D-7A7E40B36B72}" destId="{A8CC0C26-348D-44F5-8921-0C42E94D3F87}" srcOrd="1" destOrd="0" presId="urn:microsoft.com/office/officeart/2005/8/layout/orgChart1"/>
    <dgm:cxn modelId="{1BC5F547-64E0-4F79-9BD9-E7AE544933D2}" type="presParOf" srcId="{AA8870BB-A16C-4697-8D9E-1A3382D940D4}" destId="{1A5027AA-FF11-4884-BA28-5353D3C1BEB2}" srcOrd="1" destOrd="0" presId="urn:microsoft.com/office/officeart/2005/8/layout/orgChart1"/>
    <dgm:cxn modelId="{D0070742-FB03-4A01-B247-0CC8A6EE9AE7}" type="presParOf" srcId="{1A5027AA-FF11-4884-BA28-5353D3C1BEB2}" destId="{D1D0577F-58C4-4C2B-A8B1-BD3E3497347B}" srcOrd="0" destOrd="0" presId="urn:microsoft.com/office/officeart/2005/8/layout/orgChart1"/>
    <dgm:cxn modelId="{FB742213-2C0E-4BDF-B67A-E45ABC3A45FB}" type="presParOf" srcId="{1A5027AA-FF11-4884-BA28-5353D3C1BEB2}" destId="{8E96BD40-C663-4ABF-8085-B9B559B97A13}" srcOrd="1" destOrd="0" presId="urn:microsoft.com/office/officeart/2005/8/layout/orgChart1"/>
    <dgm:cxn modelId="{3162D984-C337-4C77-904D-1A9C3E603C45}" type="presParOf" srcId="{8E96BD40-C663-4ABF-8085-B9B559B97A13}" destId="{6D0D2A59-4A23-4676-B66C-A887E55EE86E}" srcOrd="0" destOrd="0" presId="urn:microsoft.com/office/officeart/2005/8/layout/orgChart1"/>
    <dgm:cxn modelId="{31588FAC-7528-429A-97B6-B93B1DA11385}" type="presParOf" srcId="{6D0D2A59-4A23-4676-B66C-A887E55EE86E}" destId="{9C8274A1-95B4-413B-8340-86E0399A6579}" srcOrd="0" destOrd="0" presId="urn:microsoft.com/office/officeart/2005/8/layout/orgChart1"/>
    <dgm:cxn modelId="{4230CBD5-B23B-4E97-802B-F7B544EA4290}" type="presParOf" srcId="{6D0D2A59-4A23-4676-B66C-A887E55EE86E}" destId="{55853960-E125-4360-AA1F-BB9736CFBCC1}" srcOrd="1" destOrd="0" presId="urn:microsoft.com/office/officeart/2005/8/layout/orgChart1"/>
    <dgm:cxn modelId="{C816A84E-0D9F-4F3F-A02F-775B381AEBEA}" type="presParOf" srcId="{8E96BD40-C663-4ABF-8085-B9B559B97A13}" destId="{0F094E20-2580-4DDF-9BD6-24AF4A6DFB8B}" srcOrd="1" destOrd="0" presId="urn:microsoft.com/office/officeart/2005/8/layout/orgChart1"/>
    <dgm:cxn modelId="{D0ACEC5C-E3FC-4E57-A1E1-564E5A1431E2}" type="presParOf" srcId="{8E96BD40-C663-4ABF-8085-B9B559B97A13}" destId="{25EB4C94-1530-4982-A672-1582466918A6}" srcOrd="2" destOrd="0" presId="urn:microsoft.com/office/officeart/2005/8/layout/orgChart1"/>
    <dgm:cxn modelId="{A48B099B-9CF1-46B2-B37C-E138A304F44C}" type="presParOf" srcId="{1A5027AA-FF11-4884-BA28-5353D3C1BEB2}" destId="{627F8DD0-5836-4DF1-80BD-7763CD1266B9}" srcOrd="2" destOrd="0" presId="urn:microsoft.com/office/officeart/2005/8/layout/orgChart1"/>
    <dgm:cxn modelId="{B1467D6F-9CC4-497A-BE29-25CC81CC27AA}" type="presParOf" srcId="{1A5027AA-FF11-4884-BA28-5353D3C1BEB2}" destId="{FBE09A7C-DBAA-49DC-8BB7-0736C7C41D8D}" srcOrd="3" destOrd="0" presId="urn:microsoft.com/office/officeart/2005/8/layout/orgChart1"/>
    <dgm:cxn modelId="{F91F5688-342A-4C31-A961-F5640E843F73}" type="presParOf" srcId="{FBE09A7C-DBAA-49DC-8BB7-0736C7C41D8D}" destId="{1B9B9ACF-6D6E-4BF8-AA28-065B524C6FFF}" srcOrd="0" destOrd="0" presId="urn:microsoft.com/office/officeart/2005/8/layout/orgChart1"/>
    <dgm:cxn modelId="{BB76BCF8-5C65-439E-946D-2AB7E8C671D9}" type="presParOf" srcId="{1B9B9ACF-6D6E-4BF8-AA28-065B524C6FFF}" destId="{7135F5B8-7558-4084-B7DA-FCAE85B06A7A}" srcOrd="0" destOrd="0" presId="urn:microsoft.com/office/officeart/2005/8/layout/orgChart1"/>
    <dgm:cxn modelId="{38AE0CB0-E27F-429C-9631-8BA77E236D69}" type="presParOf" srcId="{1B9B9ACF-6D6E-4BF8-AA28-065B524C6FFF}" destId="{B893129E-9B9D-4302-9C78-06C039F567AE}" srcOrd="1" destOrd="0" presId="urn:microsoft.com/office/officeart/2005/8/layout/orgChart1"/>
    <dgm:cxn modelId="{6E882982-F4F4-4003-94DD-0F33F649A7A3}" type="presParOf" srcId="{FBE09A7C-DBAA-49DC-8BB7-0736C7C41D8D}" destId="{4CBDA362-7746-4103-AB03-7472ACC4752A}" srcOrd="1" destOrd="0" presId="urn:microsoft.com/office/officeart/2005/8/layout/orgChart1"/>
    <dgm:cxn modelId="{88FF518B-870A-4DA4-824F-DBB12801DDA3}" type="presParOf" srcId="{FBE09A7C-DBAA-49DC-8BB7-0736C7C41D8D}" destId="{EB0B29CC-61E3-48C4-810C-B55E379BF4A7}" srcOrd="2" destOrd="0" presId="urn:microsoft.com/office/officeart/2005/8/layout/orgChart1"/>
    <dgm:cxn modelId="{4C97446B-B635-43A3-AA83-595041EEE254}" type="presParOf" srcId="{1A5027AA-FF11-4884-BA28-5353D3C1BEB2}" destId="{7C0C21B7-B17E-4ABC-AEBE-AE13B7545DC6}" srcOrd="4" destOrd="0" presId="urn:microsoft.com/office/officeart/2005/8/layout/orgChart1"/>
    <dgm:cxn modelId="{F755CB97-5163-4BE4-8E06-C00B5795F4D5}" type="presParOf" srcId="{1A5027AA-FF11-4884-BA28-5353D3C1BEB2}" destId="{BDBA98A1-6648-4DF3-BE64-6EC673985ECF}" srcOrd="5" destOrd="0" presId="urn:microsoft.com/office/officeart/2005/8/layout/orgChart1"/>
    <dgm:cxn modelId="{AE9A79F2-E822-487E-AD14-5AF02E218184}" type="presParOf" srcId="{BDBA98A1-6648-4DF3-BE64-6EC673985ECF}" destId="{A184FB44-5DC9-458B-AC75-DF4F1DCB9CBA}" srcOrd="0" destOrd="0" presId="urn:microsoft.com/office/officeart/2005/8/layout/orgChart1"/>
    <dgm:cxn modelId="{23EE8F99-9AD6-4740-AEBF-A59920E08024}" type="presParOf" srcId="{A184FB44-5DC9-458B-AC75-DF4F1DCB9CBA}" destId="{157FD514-DF78-48A5-B07E-7E06D1D5D120}" srcOrd="0" destOrd="0" presId="urn:microsoft.com/office/officeart/2005/8/layout/orgChart1"/>
    <dgm:cxn modelId="{389C1681-7227-4E94-B9B6-AAB0E7E797DB}" type="presParOf" srcId="{A184FB44-5DC9-458B-AC75-DF4F1DCB9CBA}" destId="{2B7B16CD-83A3-4309-99DB-36C1D330E8BE}" srcOrd="1" destOrd="0" presId="urn:microsoft.com/office/officeart/2005/8/layout/orgChart1"/>
    <dgm:cxn modelId="{ED19395D-B271-4806-949A-F44DB319214A}" type="presParOf" srcId="{BDBA98A1-6648-4DF3-BE64-6EC673985ECF}" destId="{F8EE4449-CE62-4F46-A807-E6E4FEECA2F6}" srcOrd="1" destOrd="0" presId="urn:microsoft.com/office/officeart/2005/8/layout/orgChart1"/>
    <dgm:cxn modelId="{837DCF8F-3D09-4A5B-AF19-67ECADCF6BA8}" type="presParOf" srcId="{BDBA98A1-6648-4DF3-BE64-6EC673985ECF}" destId="{7550F825-E1ED-4B90-84C2-770C27972A11}" srcOrd="2" destOrd="0" presId="urn:microsoft.com/office/officeart/2005/8/layout/orgChart1"/>
    <dgm:cxn modelId="{C121BA81-5A34-4167-B6A2-CF754DD3A3CF}" type="presParOf" srcId="{AA8870BB-A16C-4697-8D9E-1A3382D940D4}" destId="{AE0D4987-E14B-466D-9312-7FB075595C4C}" srcOrd="2" destOrd="0" presId="urn:microsoft.com/office/officeart/2005/8/layout/orgChart1"/>
    <dgm:cxn modelId="{5C80CC8B-90F2-4DBF-9F24-A78E0A2CA1A2}" type="presParOf" srcId="{AE0D4987-E14B-466D-9312-7FB075595C4C}" destId="{CC951C2A-B96E-4283-976D-B928FF5C457D}" srcOrd="0" destOrd="0" presId="urn:microsoft.com/office/officeart/2005/8/layout/orgChart1"/>
    <dgm:cxn modelId="{E453D8E1-376D-408C-BA4C-DBDE75C843CE}" type="presParOf" srcId="{AE0D4987-E14B-466D-9312-7FB075595C4C}" destId="{6A4C3610-C1A0-4A9D-9D83-B1EBA8B4B533}" srcOrd="1" destOrd="0" presId="urn:microsoft.com/office/officeart/2005/8/layout/orgChart1"/>
    <dgm:cxn modelId="{B39E4F0C-1EF0-454E-8F34-C7F07CAA0003}" type="presParOf" srcId="{6A4C3610-C1A0-4A9D-9D83-B1EBA8B4B533}" destId="{A64DD977-8057-4F08-8B84-38363F85D32B}" srcOrd="0" destOrd="0" presId="urn:microsoft.com/office/officeart/2005/8/layout/orgChart1"/>
    <dgm:cxn modelId="{CEAC5B06-B8D2-4202-A415-BDDF7A8C6B1F}" type="presParOf" srcId="{A64DD977-8057-4F08-8B84-38363F85D32B}" destId="{07B2C67B-BE1D-4686-9809-F2AA9FC78061}" srcOrd="0" destOrd="0" presId="urn:microsoft.com/office/officeart/2005/8/layout/orgChart1"/>
    <dgm:cxn modelId="{59F2B0AF-7620-4434-AC15-590FFC733BBD}" type="presParOf" srcId="{A64DD977-8057-4F08-8B84-38363F85D32B}" destId="{62165812-02BB-4EE3-83B7-BCD800CC4309}" srcOrd="1" destOrd="0" presId="urn:microsoft.com/office/officeart/2005/8/layout/orgChart1"/>
    <dgm:cxn modelId="{D6579F05-55CB-4A57-B67F-3EEA416166BC}" type="presParOf" srcId="{6A4C3610-C1A0-4A9D-9D83-B1EBA8B4B533}" destId="{0FE9E883-5718-4D52-8369-742C318EE98E}" srcOrd="1" destOrd="0" presId="urn:microsoft.com/office/officeart/2005/8/layout/orgChart1"/>
    <dgm:cxn modelId="{ADFE35C8-3608-4BDE-AD7C-A318AE1C79B6}" type="presParOf" srcId="{6A4C3610-C1A0-4A9D-9D83-B1EBA8B4B533}" destId="{079074CA-08CD-4CE3-9458-FB6673A41D0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951C2A-B96E-4283-976D-B928FF5C457D}">
      <dsp:nvSpPr>
        <dsp:cNvPr id="0" name=""/>
        <dsp:cNvSpPr/>
      </dsp:nvSpPr>
      <dsp:spPr>
        <a:xfrm>
          <a:off x="1247714" y="833523"/>
          <a:ext cx="91440" cy="370650"/>
        </a:xfrm>
        <a:custGeom>
          <a:avLst/>
          <a:gdLst/>
          <a:ahLst/>
          <a:cxnLst/>
          <a:rect l="0" t="0" r="0" b="0"/>
          <a:pathLst>
            <a:path>
              <a:moveTo>
                <a:pt x="130325" y="0"/>
              </a:moveTo>
              <a:lnTo>
                <a:pt x="130325" y="370650"/>
              </a:lnTo>
              <a:lnTo>
                <a:pt x="45720" y="370650"/>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0C21B7-B17E-4ABC-AEBE-AE13B7545DC6}">
      <dsp:nvSpPr>
        <dsp:cNvPr id="0" name=""/>
        <dsp:cNvSpPr/>
      </dsp:nvSpPr>
      <dsp:spPr>
        <a:xfrm>
          <a:off x="1378039" y="833523"/>
          <a:ext cx="974973" cy="741301"/>
        </a:xfrm>
        <a:custGeom>
          <a:avLst/>
          <a:gdLst/>
          <a:ahLst/>
          <a:cxnLst/>
          <a:rect l="0" t="0" r="0" b="0"/>
          <a:pathLst>
            <a:path>
              <a:moveTo>
                <a:pt x="0" y="0"/>
              </a:moveTo>
              <a:lnTo>
                <a:pt x="0" y="656696"/>
              </a:lnTo>
              <a:lnTo>
                <a:pt x="974973" y="656696"/>
              </a:lnTo>
              <a:lnTo>
                <a:pt x="974973" y="741301"/>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7F8DD0-5836-4DF1-80BD-7763CD1266B9}">
      <dsp:nvSpPr>
        <dsp:cNvPr id="0" name=""/>
        <dsp:cNvSpPr/>
      </dsp:nvSpPr>
      <dsp:spPr>
        <a:xfrm>
          <a:off x="1332319" y="833523"/>
          <a:ext cx="91440" cy="741301"/>
        </a:xfrm>
        <a:custGeom>
          <a:avLst/>
          <a:gdLst/>
          <a:ahLst/>
          <a:cxnLst/>
          <a:rect l="0" t="0" r="0" b="0"/>
          <a:pathLst>
            <a:path>
              <a:moveTo>
                <a:pt x="45720" y="0"/>
              </a:moveTo>
              <a:lnTo>
                <a:pt x="45720" y="741301"/>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D0577F-58C4-4C2B-A8B1-BD3E3497347B}">
      <dsp:nvSpPr>
        <dsp:cNvPr id="0" name=""/>
        <dsp:cNvSpPr/>
      </dsp:nvSpPr>
      <dsp:spPr>
        <a:xfrm>
          <a:off x="402881" y="833523"/>
          <a:ext cx="975158" cy="1171943"/>
        </a:xfrm>
        <a:custGeom>
          <a:avLst/>
          <a:gdLst/>
          <a:ahLst/>
          <a:cxnLst/>
          <a:rect l="0" t="0" r="0" b="0"/>
          <a:pathLst>
            <a:path>
              <a:moveTo>
                <a:pt x="975158" y="0"/>
              </a:moveTo>
              <a:lnTo>
                <a:pt x="975158" y="1087338"/>
              </a:lnTo>
              <a:lnTo>
                <a:pt x="0" y="1087338"/>
              </a:lnTo>
              <a:lnTo>
                <a:pt x="0" y="1171943"/>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9B07AC-6639-4F2E-B21C-B110AAE999AE}">
      <dsp:nvSpPr>
        <dsp:cNvPr id="0" name=""/>
        <dsp:cNvSpPr/>
      </dsp:nvSpPr>
      <dsp:spPr>
        <a:xfrm>
          <a:off x="975158" y="430642"/>
          <a:ext cx="805762" cy="402881"/>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ar-DZ" sz="1400" kern="1200" dirty="0" smtClean="0"/>
            <a:t>المدير</a:t>
          </a:r>
          <a:endParaRPr lang="fr-FR" sz="1400" kern="1200" dirty="0"/>
        </a:p>
      </dsp:txBody>
      <dsp:txXfrm>
        <a:off x="975158" y="430642"/>
        <a:ext cx="805762" cy="402881"/>
      </dsp:txXfrm>
    </dsp:sp>
    <dsp:sp modelId="{9C8274A1-95B4-413B-8340-86E0399A6579}">
      <dsp:nvSpPr>
        <dsp:cNvPr id="0" name=""/>
        <dsp:cNvSpPr/>
      </dsp:nvSpPr>
      <dsp:spPr>
        <a:xfrm>
          <a:off x="0" y="2005467"/>
          <a:ext cx="805762" cy="402881"/>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ar-DZ" sz="1400" kern="1200" dirty="0" smtClean="0"/>
            <a:t>مدير المالية</a:t>
          </a:r>
          <a:endParaRPr lang="fr-FR" sz="1400" kern="1200" dirty="0"/>
        </a:p>
      </dsp:txBody>
      <dsp:txXfrm>
        <a:off x="0" y="2005467"/>
        <a:ext cx="805762" cy="402881"/>
      </dsp:txXfrm>
    </dsp:sp>
    <dsp:sp modelId="{7135F5B8-7558-4084-B7DA-FCAE85B06A7A}">
      <dsp:nvSpPr>
        <dsp:cNvPr id="0" name=""/>
        <dsp:cNvSpPr/>
      </dsp:nvSpPr>
      <dsp:spPr>
        <a:xfrm>
          <a:off x="975158" y="1574825"/>
          <a:ext cx="805762" cy="402881"/>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ar-DZ" sz="1400" kern="1200" dirty="0" smtClean="0"/>
            <a:t>مدير الانتاج</a:t>
          </a:r>
          <a:endParaRPr lang="fr-FR" sz="1400" kern="1200" dirty="0"/>
        </a:p>
      </dsp:txBody>
      <dsp:txXfrm>
        <a:off x="975158" y="1574825"/>
        <a:ext cx="805762" cy="402881"/>
      </dsp:txXfrm>
    </dsp:sp>
    <dsp:sp modelId="{157FD514-DF78-48A5-B07E-7E06D1D5D120}">
      <dsp:nvSpPr>
        <dsp:cNvPr id="0" name=""/>
        <dsp:cNvSpPr/>
      </dsp:nvSpPr>
      <dsp:spPr>
        <a:xfrm>
          <a:off x="1950131" y="1574825"/>
          <a:ext cx="805762" cy="402881"/>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ar-DZ" sz="1400" kern="1200" dirty="0" smtClean="0"/>
            <a:t>مدير التسويق</a:t>
          </a:r>
          <a:endParaRPr lang="fr-FR" sz="1400" kern="1200" dirty="0"/>
        </a:p>
      </dsp:txBody>
      <dsp:txXfrm>
        <a:off x="1950131" y="1574825"/>
        <a:ext cx="805762" cy="402881"/>
      </dsp:txXfrm>
    </dsp:sp>
    <dsp:sp modelId="{07B2C67B-BE1D-4686-9809-F2AA9FC78061}">
      <dsp:nvSpPr>
        <dsp:cNvPr id="0" name=""/>
        <dsp:cNvSpPr/>
      </dsp:nvSpPr>
      <dsp:spPr>
        <a:xfrm>
          <a:off x="487671" y="1002733"/>
          <a:ext cx="805762" cy="402881"/>
        </a:xfrm>
        <a:prstGeom prst="rect">
          <a:avLst/>
        </a:prstGeom>
        <a:solidFill>
          <a:schemeClr val="accent5">
            <a:hueOff val="0"/>
            <a:satOff val="0"/>
            <a:lumOff val="0"/>
            <a:alphaOff val="0"/>
          </a:schemeClr>
        </a:solidFill>
        <a:ln w="15875" cap="flat" cmpd="sng" algn="ctr">
          <a:solidFill>
            <a:schemeClr val="l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ar-DZ" sz="1400" kern="1200" dirty="0" smtClean="0"/>
            <a:t>مستشار مالي</a:t>
          </a:r>
          <a:endParaRPr lang="fr-FR" sz="1400" kern="1200" dirty="0"/>
        </a:p>
      </dsp:txBody>
      <dsp:txXfrm>
        <a:off x="487671" y="1002733"/>
        <a:ext cx="805762" cy="40288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smtClean="0"/>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1/19/2021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smtClean="0"/>
              <a:t>Modifiez le style du titre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smtClean="0"/>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smtClean="0"/>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1/19/2021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jpe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p:cNvSpPr txBox="1"/>
          <p:nvPr/>
        </p:nvSpPr>
        <p:spPr>
          <a:xfrm>
            <a:off x="1545466" y="318243"/>
            <a:ext cx="8796270" cy="35394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1"/>
            <a:r>
              <a:rPr lang="ar-DZ" sz="2800" dirty="0" smtClean="0">
                <a:solidFill>
                  <a:schemeClr val="tx1"/>
                </a:solidFill>
                <a:latin typeface="Amiri Quran" panose="00000500000000000000" pitchFamily="2" charset="-78"/>
                <a:cs typeface="Amiri Quran" panose="00000500000000000000" pitchFamily="2" charset="-78"/>
              </a:rPr>
              <a:t>كلية العلوم الاقتصادية والتجارية وعلوم التسيير</a:t>
            </a:r>
          </a:p>
          <a:p>
            <a:pPr algn="ctr" rtl="1"/>
            <a:r>
              <a:rPr lang="ar-DZ" sz="2800" dirty="0" smtClean="0">
                <a:solidFill>
                  <a:schemeClr val="tx1"/>
                </a:solidFill>
                <a:latin typeface="Amiri Quran" panose="00000500000000000000" pitchFamily="2" charset="-78"/>
                <a:cs typeface="Amiri Quran" panose="00000500000000000000" pitchFamily="2" charset="-78"/>
              </a:rPr>
              <a:t>الشعبة علوم التسيير                         التخصص: إدارة استراتيجية</a:t>
            </a:r>
          </a:p>
          <a:p>
            <a:pPr algn="ctr" rtl="1"/>
            <a:endParaRPr lang="ar-DZ" sz="2800" dirty="0" smtClean="0">
              <a:solidFill>
                <a:schemeClr val="tx1"/>
              </a:solidFill>
              <a:latin typeface="Amiri Quran" panose="00000500000000000000" pitchFamily="2" charset="-78"/>
              <a:cs typeface="Amiri Quran" panose="00000500000000000000" pitchFamily="2" charset="-78"/>
            </a:endParaRPr>
          </a:p>
          <a:p>
            <a:pPr algn="ctr" rtl="1"/>
            <a:r>
              <a:rPr lang="ar-DZ" sz="2800" dirty="0" smtClean="0">
                <a:solidFill>
                  <a:schemeClr val="tx1"/>
                </a:solidFill>
                <a:latin typeface="Amiri Quran" panose="00000500000000000000" pitchFamily="2" charset="-78"/>
                <a:cs typeface="Amiri Quran" panose="00000500000000000000" pitchFamily="2" charset="-78"/>
              </a:rPr>
              <a:t>السنة ثانية ماستر</a:t>
            </a:r>
          </a:p>
          <a:p>
            <a:pPr algn="ctr" rtl="1"/>
            <a:r>
              <a:rPr lang="ar-DZ" sz="2800" dirty="0" smtClean="0">
                <a:solidFill>
                  <a:schemeClr val="tx1"/>
                </a:solidFill>
                <a:latin typeface="Amiri Quran" panose="00000500000000000000" pitchFamily="2" charset="-78"/>
                <a:cs typeface="Amiri Quran" panose="00000500000000000000" pitchFamily="2" charset="-78"/>
              </a:rPr>
              <a:t> السداسي الأول من الموسم الجامعي 2020-2021</a:t>
            </a:r>
          </a:p>
          <a:p>
            <a:pPr algn="ctr" rtl="1"/>
            <a:r>
              <a:rPr lang="ar-DZ" sz="2800" dirty="0" smtClean="0">
                <a:solidFill>
                  <a:schemeClr val="tx1"/>
                </a:solidFill>
                <a:latin typeface="Amiri Quran" panose="00000500000000000000" pitchFamily="2" charset="-78"/>
                <a:cs typeface="Amiri Quran" panose="00000500000000000000" pitchFamily="2" charset="-78"/>
              </a:rPr>
              <a:t>الأستاذة: غربي وهيبة</a:t>
            </a:r>
          </a:p>
          <a:p>
            <a:pPr algn="ctr" rtl="1"/>
            <a:endParaRPr lang="ar-DZ" sz="2800" dirty="0" smtClean="0">
              <a:solidFill>
                <a:schemeClr val="tx1"/>
              </a:solidFill>
            </a:endParaRPr>
          </a:p>
          <a:p>
            <a:endParaRPr lang="fr-FR" sz="2800" dirty="0">
              <a:solidFill>
                <a:schemeClr val="tx1"/>
              </a:solidFill>
            </a:endParaRPr>
          </a:p>
        </p:txBody>
      </p:sp>
      <p:graphicFrame>
        <p:nvGraphicFramePr>
          <p:cNvPr id="18" name="Diagramme 17"/>
          <p:cNvGraphicFramePr/>
          <p:nvPr>
            <p:extLst>
              <p:ext uri="{D42A27DB-BD31-4B8C-83A1-F6EECF244321}">
                <p14:modId xmlns:p14="http://schemas.microsoft.com/office/powerpoint/2010/main" val="3001782022"/>
              </p:ext>
            </p:extLst>
          </p:nvPr>
        </p:nvGraphicFramePr>
        <p:xfrm>
          <a:off x="0" y="4198513"/>
          <a:ext cx="2756079" cy="24083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1" name="Imag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45520" y="3857673"/>
            <a:ext cx="2146479" cy="2440096"/>
          </a:xfrm>
          <a:prstGeom prst="rect">
            <a:avLst/>
          </a:prstGeom>
          <a:noFill/>
        </p:spPr>
      </p:pic>
      <p:sp>
        <p:nvSpPr>
          <p:cNvPr id="22" name="ZoneTexte 21"/>
          <p:cNvSpPr txBox="1"/>
          <p:nvPr/>
        </p:nvSpPr>
        <p:spPr>
          <a:xfrm>
            <a:off x="3986212" y="4317787"/>
            <a:ext cx="4219575" cy="461665"/>
          </a:xfrm>
          <a:prstGeom prst="rect">
            <a:avLst/>
          </a:prstGeom>
          <a:noFill/>
        </p:spPr>
        <p:txBody>
          <a:bodyPr wrap="square" rtlCol="0">
            <a:spAutoFit/>
          </a:bodyPr>
          <a:lstStyle/>
          <a:p>
            <a:pPr algn="ctr"/>
            <a:r>
              <a:rPr lang="ar-DZ" sz="2400" dirty="0" smtClean="0">
                <a:latin typeface="Amiri Quran" panose="00000500000000000000" pitchFamily="2" charset="-78"/>
                <a:cs typeface="Amiri Quran" panose="00000500000000000000" pitchFamily="2" charset="-78"/>
              </a:rPr>
              <a:t>مقياس: الاستراتيجية والهيكل التنظيمي</a:t>
            </a:r>
            <a:endParaRPr lang="fr-FR" sz="2400" dirty="0">
              <a:latin typeface="Amiri Quran" panose="00000500000000000000" pitchFamily="2" charset="-78"/>
              <a:cs typeface="Amiri Quran" panose="00000500000000000000" pitchFamily="2" charset="-78"/>
            </a:endParaRPr>
          </a:p>
        </p:txBody>
      </p:sp>
    </p:spTree>
    <p:extLst>
      <p:ext uri="{BB962C8B-B14F-4D97-AF65-F5344CB8AC3E}">
        <p14:creationId xmlns:p14="http://schemas.microsoft.com/office/powerpoint/2010/main" val="3090949915"/>
      </p:ext>
    </p:extLst>
  </p:cSld>
  <p:clrMapOvr>
    <a:masterClrMapping/>
  </p:clrMapOvr>
  <mc:AlternateContent xmlns:mc="http://schemas.openxmlformats.org/markup-compatibility/2006" xmlns:p14="http://schemas.microsoft.com/office/powerpoint/2010/main">
    <mc:Choice Requires="p14">
      <p:transition spd="slow" p14:dur="2000" advTm="55752"/>
    </mc:Choice>
    <mc:Fallback xmlns="">
      <p:transition spd="slow" advTm="55752"/>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rtl="1"/>
            <a:r>
              <a:rPr lang="ar-DZ" dirty="0"/>
              <a:t>الشكل رقم </a:t>
            </a:r>
            <a:r>
              <a:rPr lang="ar-DZ" dirty="0" smtClean="0"/>
              <a:t>(2)أثر </a:t>
            </a:r>
            <a:r>
              <a:rPr lang="ar-DZ" dirty="0"/>
              <a:t>أنماط التكنولوجيا على أبعاد الهيكل التنظيمي</a:t>
            </a:r>
            <a:r>
              <a:rPr lang="fr-FR" dirty="0"/>
              <a:t/>
            </a:r>
            <a:br>
              <a:rPr lang="fr-FR" dirty="0"/>
            </a:b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747566958"/>
              </p:ext>
            </p:extLst>
          </p:nvPr>
        </p:nvGraphicFramePr>
        <p:xfrm>
          <a:off x="1700010" y="2678806"/>
          <a:ext cx="8293995" cy="2851019"/>
        </p:xfrm>
        <a:graphic>
          <a:graphicData uri="http://schemas.openxmlformats.org/drawingml/2006/table">
            <a:tbl>
              <a:tblPr rtl="1" firstRow="1" firstCol="1" bandRow="1">
                <a:tableStyleId>{5C22544A-7EE6-4342-B048-85BDC9FD1C3A}</a:tableStyleId>
              </a:tblPr>
              <a:tblGrid>
                <a:gridCol w="4082602"/>
                <a:gridCol w="4211393"/>
              </a:tblGrid>
              <a:tr h="1481070">
                <a:tc>
                  <a:txBody>
                    <a:bodyPr/>
                    <a:lstStyle/>
                    <a:p>
                      <a:pPr algn="ctr" rtl="1">
                        <a:lnSpc>
                          <a:spcPct val="107000"/>
                        </a:lnSpc>
                        <a:spcAft>
                          <a:spcPts val="0"/>
                        </a:spcAft>
                      </a:pPr>
                      <a:r>
                        <a:rPr lang="ar-DZ" sz="1200" b="1" u="sng" dirty="0">
                          <a:solidFill>
                            <a:schemeClr val="tx1"/>
                          </a:solidFill>
                          <a:effectLst/>
                        </a:rPr>
                        <a:t>هيكل وسط العضوية</a:t>
                      </a:r>
                      <a:endParaRPr lang="fr-FR" sz="1200" b="1" dirty="0">
                        <a:solidFill>
                          <a:schemeClr val="tx1"/>
                        </a:solidFill>
                        <a:effectLst/>
                      </a:endParaRPr>
                    </a:p>
                    <a:p>
                      <a:pPr algn="just" rtl="1">
                        <a:lnSpc>
                          <a:spcPct val="107000"/>
                        </a:lnSpc>
                        <a:spcAft>
                          <a:spcPts val="0"/>
                        </a:spcAft>
                      </a:pPr>
                      <a:r>
                        <a:rPr lang="ar-DZ" sz="1200" b="1" dirty="0">
                          <a:solidFill>
                            <a:schemeClr val="tx1"/>
                          </a:solidFill>
                          <a:effectLst/>
                        </a:rPr>
                        <a:t>- الرسمية وسط</a:t>
                      </a:r>
                      <a:endParaRPr lang="fr-FR" sz="1200" b="1" dirty="0">
                        <a:solidFill>
                          <a:schemeClr val="tx1"/>
                        </a:solidFill>
                        <a:effectLst/>
                      </a:endParaRPr>
                    </a:p>
                    <a:p>
                      <a:pPr algn="just" rtl="1">
                        <a:lnSpc>
                          <a:spcPct val="107000"/>
                        </a:lnSpc>
                        <a:spcAft>
                          <a:spcPts val="0"/>
                        </a:spcAft>
                      </a:pPr>
                      <a:r>
                        <a:rPr lang="ar-DZ" sz="1200" b="1" dirty="0">
                          <a:solidFill>
                            <a:schemeClr val="tx1"/>
                          </a:solidFill>
                          <a:effectLst/>
                        </a:rPr>
                        <a:t>- المركزية وسط</a:t>
                      </a:r>
                      <a:endParaRPr lang="fr-FR" sz="1200" b="1" dirty="0">
                        <a:solidFill>
                          <a:schemeClr val="tx1"/>
                        </a:solidFill>
                        <a:effectLst/>
                      </a:endParaRPr>
                    </a:p>
                    <a:p>
                      <a:pPr algn="just" rtl="1">
                        <a:lnSpc>
                          <a:spcPct val="107000"/>
                        </a:lnSpc>
                        <a:spcAft>
                          <a:spcPts val="0"/>
                        </a:spcAft>
                      </a:pPr>
                      <a:r>
                        <a:rPr lang="ar-DZ" sz="1200" b="1" dirty="0">
                          <a:solidFill>
                            <a:schemeClr val="tx1"/>
                          </a:solidFill>
                          <a:effectLst/>
                        </a:rPr>
                        <a:t>- امتلاك العاملين لخبرات</a:t>
                      </a:r>
                      <a:endParaRPr lang="fr-FR" sz="1200" b="1" dirty="0">
                        <a:solidFill>
                          <a:schemeClr val="tx1"/>
                        </a:solidFill>
                        <a:effectLst/>
                      </a:endParaRPr>
                    </a:p>
                    <a:p>
                      <a:pPr algn="just" rtl="1">
                        <a:lnSpc>
                          <a:spcPct val="107000"/>
                        </a:lnSpc>
                        <a:spcAft>
                          <a:spcPts val="0"/>
                        </a:spcAft>
                      </a:pPr>
                      <a:r>
                        <a:rPr lang="ar-DZ" sz="1200" b="1" dirty="0">
                          <a:solidFill>
                            <a:schemeClr val="tx1"/>
                          </a:solidFill>
                          <a:effectLst/>
                        </a:rPr>
                        <a:t>- نطاق الرقابة وسط إلى واسع</a:t>
                      </a:r>
                      <a:endParaRPr lang="fr-FR" sz="1200" b="1" dirty="0">
                        <a:solidFill>
                          <a:schemeClr val="tx1"/>
                        </a:solidFill>
                        <a:effectLst/>
                      </a:endParaRPr>
                    </a:p>
                    <a:p>
                      <a:pPr algn="just" rtl="1">
                        <a:lnSpc>
                          <a:spcPct val="107000"/>
                        </a:lnSpc>
                        <a:spcAft>
                          <a:spcPts val="0"/>
                        </a:spcAft>
                      </a:pPr>
                      <a:r>
                        <a:rPr lang="ar-DZ" sz="1200" b="1" dirty="0">
                          <a:solidFill>
                            <a:schemeClr val="tx1"/>
                          </a:solidFill>
                          <a:effectLst/>
                        </a:rPr>
                        <a:t>- اتصالات أفقية وشفوية </a:t>
                      </a:r>
                      <a:endParaRPr lang="fr-FR" sz="1200" b="1" dirty="0">
                        <a:solidFill>
                          <a:schemeClr val="tx1"/>
                        </a:solidFill>
                        <a:effectLst/>
                      </a:endParaRPr>
                    </a:p>
                    <a:p>
                      <a:pPr algn="l" rtl="1">
                        <a:lnSpc>
                          <a:spcPct val="107000"/>
                        </a:lnSpc>
                        <a:spcAft>
                          <a:spcPts val="0"/>
                        </a:spcAft>
                      </a:pPr>
                      <a:r>
                        <a:rPr lang="ar-DZ" sz="1200" b="1" dirty="0">
                          <a:solidFill>
                            <a:schemeClr val="tx1"/>
                          </a:solidFill>
                          <a:effectLst/>
                        </a:rPr>
                        <a:t>الحرفية</a:t>
                      </a:r>
                      <a:endParaRPr lang="fr-FR" sz="12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pPr algn="ctr" rtl="1">
                        <a:lnSpc>
                          <a:spcPct val="107000"/>
                        </a:lnSpc>
                        <a:spcAft>
                          <a:spcPts val="0"/>
                        </a:spcAft>
                      </a:pPr>
                      <a:r>
                        <a:rPr lang="ar-DZ" sz="1200" b="1" u="sng" dirty="0">
                          <a:solidFill>
                            <a:schemeClr val="tx1"/>
                          </a:solidFill>
                          <a:effectLst/>
                        </a:rPr>
                        <a:t>الهيكل العضوي</a:t>
                      </a:r>
                      <a:endParaRPr lang="fr-FR" sz="1200" b="1" dirty="0">
                        <a:solidFill>
                          <a:schemeClr val="tx1"/>
                        </a:solidFill>
                        <a:effectLst/>
                      </a:endParaRPr>
                    </a:p>
                    <a:p>
                      <a:pPr algn="just" rtl="1">
                        <a:lnSpc>
                          <a:spcPct val="107000"/>
                        </a:lnSpc>
                        <a:spcAft>
                          <a:spcPts val="0"/>
                        </a:spcAft>
                      </a:pPr>
                      <a:r>
                        <a:rPr lang="ar-DZ" sz="1200" b="1" dirty="0">
                          <a:solidFill>
                            <a:schemeClr val="tx1"/>
                          </a:solidFill>
                          <a:effectLst/>
                        </a:rPr>
                        <a:t>- الرسمية منخفضة</a:t>
                      </a:r>
                      <a:endParaRPr lang="fr-FR" sz="1200" b="1" dirty="0">
                        <a:solidFill>
                          <a:schemeClr val="tx1"/>
                        </a:solidFill>
                        <a:effectLst/>
                      </a:endParaRPr>
                    </a:p>
                    <a:p>
                      <a:pPr algn="just" rtl="1">
                        <a:lnSpc>
                          <a:spcPct val="107000"/>
                        </a:lnSpc>
                        <a:spcAft>
                          <a:spcPts val="0"/>
                        </a:spcAft>
                      </a:pPr>
                      <a:r>
                        <a:rPr lang="ar-DZ" sz="1200" b="1" dirty="0">
                          <a:solidFill>
                            <a:schemeClr val="tx1"/>
                          </a:solidFill>
                          <a:effectLst/>
                        </a:rPr>
                        <a:t>- المركزية منخفضة</a:t>
                      </a:r>
                      <a:endParaRPr lang="fr-FR" sz="1200" b="1" dirty="0">
                        <a:solidFill>
                          <a:schemeClr val="tx1"/>
                        </a:solidFill>
                        <a:effectLst/>
                      </a:endParaRPr>
                    </a:p>
                    <a:p>
                      <a:pPr algn="just" rtl="1">
                        <a:lnSpc>
                          <a:spcPct val="107000"/>
                        </a:lnSpc>
                        <a:spcAft>
                          <a:spcPts val="0"/>
                        </a:spcAft>
                      </a:pPr>
                      <a:r>
                        <a:rPr lang="ar-DZ" sz="1200" b="1" dirty="0">
                          <a:solidFill>
                            <a:schemeClr val="tx1"/>
                          </a:solidFill>
                          <a:effectLst/>
                        </a:rPr>
                        <a:t>- تعزيز خبرات العاملين بالتدريب </a:t>
                      </a:r>
                      <a:endParaRPr lang="fr-FR" sz="1200" b="1" dirty="0">
                        <a:solidFill>
                          <a:schemeClr val="tx1"/>
                        </a:solidFill>
                        <a:effectLst/>
                      </a:endParaRPr>
                    </a:p>
                    <a:p>
                      <a:pPr algn="just" rtl="1">
                        <a:lnSpc>
                          <a:spcPct val="107000"/>
                        </a:lnSpc>
                        <a:spcAft>
                          <a:spcPts val="0"/>
                        </a:spcAft>
                      </a:pPr>
                      <a:r>
                        <a:rPr lang="ar-DZ" sz="1200" b="1" dirty="0">
                          <a:solidFill>
                            <a:schemeClr val="tx1"/>
                          </a:solidFill>
                          <a:effectLst/>
                        </a:rPr>
                        <a:t>- نطاق رقابة من وسط إلى ضيق</a:t>
                      </a:r>
                      <a:endParaRPr lang="fr-FR" sz="1200" b="1" dirty="0">
                        <a:solidFill>
                          <a:schemeClr val="tx1"/>
                        </a:solidFill>
                        <a:effectLst/>
                      </a:endParaRPr>
                    </a:p>
                    <a:p>
                      <a:pPr algn="just" rtl="1">
                        <a:lnSpc>
                          <a:spcPct val="107000"/>
                        </a:lnSpc>
                        <a:spcAft>
                          <a:spcPts val="0"/>
                        </a:spcAft>
                      </a:pPr>
                      <a:r>
                        <a:rPr lang="ar-DZ" sz="1200" b="1" dirty="0">
                          <a:solidFill>
                            <a:schemeClr val="tx1"/>
                          </a:solidFill>
                          <a:effectLst/>
                        </a:rPr>
                        <a:t>- اتصالات أفقية ومقابلات </a:t>
                      </a:r>
                      <a:endParaRPr lang="fr-FR" sz="1200" b="1" dirty="0">
                        <a:solidFill>
                          <a:schemeClr val="tx1"/>
                        </a:solidFill>
                        <a:effectLst/>
                      </a:endParaRPr>
                    </a:p>
                    <a:p>
                      <a:pPr algn="just" rtl="0">
                        <a:lnSpc>
                          <a:spcPct val="107000"/>
                        </a:lnSpc>
                        <a:spcAft>
                          <a:spcPts val="0"/>
                        </a:spcAft>
                      </a:pPr>
                      <a:r>
                        <a:rPr lang="ar-DZ" sz="1200" b="1" dirty="0">
                          <a:solidFill>
                            <a:schemeClr val="tx1"/>
                          </a:solidFill>
                          <a:effectLst/>
                        </a:rPr>
                        <a:t>غير روتينية</a:t>
                      </a:r>
                      <a:endParaRPr lang="fr-FR" sz="12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4">
                        <a:lumMod val="40000"/>
                        <a:lumOff val="60000"/>
                      </a:schemeClr>
                    </a:solidFill>
                  </a:tcPr>
                </a:tc>
              </a:tr>
              <a:tr h="0">
                <a:tc>
                  <a:txBody>
                    <a:bodyPr/>
                    <a:lstStyle/>
                    <a:p>
                      <a:pPr algn="ctr" rtl="1">
                        <a:lnSpc>
                          <a:spcPct val="107000"/>
                        </a:lnSpc>
                        <a:spcAft>
                          <a:spcPts val="0"/>
                        </a:spcAft>
                      </a:pPr>
                      <a:r>
                        <a:rPr lang="ar-DZ" sz="1200" b="1" u="sng" dirty="0">
                          <a:solidFill>
                            <a:schemeClr val="tx1"/>
                          </a:solidFill>
                          <a:effectLst/>
                        </a:rPr>
                        <a:t>هيكل آلي</a:t>
                      </a:r>
                      <a:endParaRPr lang="fr-FR" sz="1200" b="1" dirty="0">
                        <a:solidFill>
                          <a:schemeClr val="tx1"/>
                        </a:solidFill>
                        <a:effectLst/>
                      </a:endParaRPr>
                    </a:p>
                    <a:p>
                      <a:pPr algn="just" rtl="1">
                        <a:lnSpc>
                          <a:spcPct val="107000"/>
                        </a:lnSpc>
                        <a:spcAft>
                          <a:spcPts val="0"/>
                        </a:spcAft>
                      </a:pPr>
                      <a:r>
                        <a:rPr lang="ar-DZ" sz="1200" b="1" dirty="0">
                          <a:solidFill>
                            <a:schemeClr val="tx1"/>
                          </a:solidFill>
                          <a:effectLst/>
                        </a:rPr>
                        <a:t>- رسمية عالية</a:t>
                      </a:r>
                      <a:endParaRPr lang="fr-FR" sz="1200" b="1" dirty="0">
                        <a:solidFill>
                          <a:schemeClr val="tx1"/>
                        </a:solidFill>
                        <a:effectLst/>
                      </a:endParaRPr>
                    </a:p>
                    <a:p>
                      <a:pPr algn="just" rtl="1">
                        <a:lnSpc>
                          <a:spcPct val="107000"/>
                        </a:lnSpc>
                        <a:spcAft>
                          <a:spcPts val="0"/>
                        </a:spcAft>
                      </a:pPr>
                      <a:r>
                        <a:rPr lang="ar-DZ" sz="1200" b="1" dirty="0">
                          <a:solidFill>
                            <a:schemeClr val="tx1"/>
                          </a:solidFill>
                          <a:effectLst/>
                        </a:rPr>
                        <a:t>- مركزية عالية</a:t>
                      </a:r>
                      <a:endParaRPr lang="fr-FR" sz="1200" b="1" dirty="0">
                        <a:solidFill>
                          <a:schemeClr val="tx1"/>
                        </a:solidFill>
                        <a:effectLst/>
                      </a:endParaRPr>
                    </a:p>
                    <a:p>
                      <a:pPr algn="just" rtl="1">
                        <a:lnSpc>
                          <a:spcPct val="107000"/>
                        </a:lnSpc>
                        <a:spcAft>
                          <a:spcPts val="0"/>
                        </a:spcAft>
                      </a:pPr>
                      <a:r>
                        <a:rPr lang="ar-DZ" sz="1200" b="1" dirty="0">
                          <a:solidFill>
                            <a:schemeClr val="tx1"/>
                          </a:solidFill>
                          <a:effectLst/>
                        </a:rPr>
                        <a:t>- خبرة وتدريب قليل</a:t>
                      </a:r>
                      <a:endParaRPr lang="fr-FR" sz="1200" b="1" dirty="0">
                        <a:solidFill>
                          <a:schemeClr val="tx1"/>
                        </a:solidFill>
                        <a:effectLst/>
                      </a:endParaRPr>
                    </a:p>
                    <a:p>
                      <a:pPr algn="just" rtl="1">
                        <a:lnSpc>
                          <a:spcPct val="107000"/>
                        </a:lnSpc>
                        <a:spcAft>
                          <a:spcPts val="0"/>
                        </a:spcAft>
                      </a:pPr>
                      <a:r>
                        <a:rPr lang="ar-DZ" sz="1200" b="1" dirty="0">
                          <a:solidFill>
                            <a:schemeClr val="tx1"/>
                          </a:solidFill>
                          <a:effectLst/>
                        </a:rPr>
                        <a:t>- نطاق رقابة واسع</a:t>
                      </a:r>
                      <a:endParaRPr lang="fr-FR" sz="1200" b="1" dirty="0">
                        <a:solidFill>
                          <a:schemeClr val="tx1"/>
                        </a:solidFill>
                        <a:effectLst/>
                      </a:endParaRPr>
                    </a:p>
                    <a:p>
                      <a:pPr algn="just" rtl="1">
                        <a:lnSpc>
                          <a:spcPct val="107000"/>
                        </a:lnSpc>
                        <a:spcAft>
                          <a:spcPts val="0"/>
                        </a:spcAft>
                      </a:pPr>
                      <a:r>
                        <a:rPr lang="ar-DZ" sz="1200" b="1" dirty="0">
                          <a:solidFill>
                            <a:schemeClr val="tx1"/>
                          </a:solidFill>
                          <a:effectLst/>
                        </a:rPr>
                        <a:t>- اتصالات عمودية مكتوبة</a:t>
                      </a:r>
                      <a:endParaRPr lang="fr-FR" sz="1200" b="1" dirty="0">
                        <a:solidFill>
                          <a:schemeClr val="tx1"/>
                        </a:solidFill>
                        <a:effectLst/>
                      </a:endParaRPr>
                    </a:p>
                    <a:p>
                      <a:pPr algn="l" rtl="1">
                        <a:lnSpc>
                          <a:spcPct val="107000"/>
                        </a:lnSpc>
                        <a:spcAft>
                          <a:spcPts val="0"/>
                        </a:spcAft>
                      </a:pPr>
                      <a:r>
                        <a:rPr lang="ar-DZ" sz="1200" b="1" dirty="0">
                          <a:solidFill>
                            <a:schemeClr val="tx1"/>
                          </a:solidFill>
                          <a:effectLst/>
                        </a:rPr>
                        <a:t>روتينية</a:t>
                      </a:r>
                      <a:endParaRPr lang="fr-FR" sz="12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40000"/>
                        <a:lumOff val="60000"/>
                      </a:schemeClr>
                    </a:solidFill>
                  </a:tcPr>
                </a:tc>
                <a:tc>
                  <a:txBody>
                    <a:bodyPr/>
                    <a:lstStyle/>
                    <a:p>
                      <a:pPr algn="ctr" rtl="1">
                        <a:lnSpc>
                          <a:spcPct val="107000"/>
                        </a:lnSpc>
                        <a:spcAft>
                          <a:spcPts val="0"/>
                        </a:spcAft>
                      </a:pPr>
                      <a:r>
                        <a:rPr lang="ar-DZ" sz="1200" b="1" u="sng" dirty="0">
                          <a:solidFill>
                            <a:schemeClr val="tx1"/>
                          </a:solidFill>
                          <a:effectLst/>
                        </a:rPr>
                        <a:t>هيكل وسط الآلية</a:t>
                      </a:r>
                      <a:endParaRPr lang="fr-FR" sz="1200" b="1" dirty="0">
                        <a:solidFill>
                          <a:schemeClr val="tx1"/>
                        </a:solidFill>
                        <a:effectLst/>
                      </a:endParaRPr>
                    </a:p>
                    <a:p>
                      <a:pPr algn="just" rtl="1">
                        <a:lnSpc>
                          <a:spcPct val="107000"/>
                        </a:lnSpc>
                        <a:spcAft>
                          <a:spcPts val="0"/>
                        </a:spcAft>
                      </a:pPr>
                      <a:r>
                        <a:rPr lang="ar-DZ" sz="1200" b="1" dirty="0">
                          <a:solidFill>
                            <a:schemeClr val="tx1"/>
                          </a:solidFill>
                          <a:effectLst/>
                        </a:rPr>
                        <a:t>- رسمية وسط</a:t>
                      </a:r>
                      <a:endParaRPr lang="fr-FR" sz="1200" b="1" dirty="0">
                        <a:solidFill>
                          <a:schemeClr val="tx1"/>
                        </a:solidFill>
                        <a:effectLst/>
                      </a:endParaRPr>
                    </a:p>
                    <a:p>
                      <a:pPr algn="just" rtl="1">
                        <a:lnSpc>
                          <a:spcPct val="107000"/>
                        </a:lnSpc>
                        <a:spcAft>
                          <a:spcPts val="0"/>
                        </a:spcAft>
                      </a:pPr>
                      <a:r>
                        <a:rPr lang="ar-DZ" sz="1200" b="1" dirty="0">
                          <a:solidFill>
                            <a:schemeClr val="tx1"/>
                          </a:solidFill>
                          <a:effectLst/>
                        </a:rPr>
                        <a:t>- مركزية وسط</a:t>
                      </a:r>
                      <a:endParaRPr lang="fr-FR" sz="1200" b="1" dirty="0">
                        <a:solidFill>
                          <a:schemeClr val="tx1"/>
                        </a:solidFill>
                        <a:effectLst/>
                      </a:endParaRPr>
                    </a:p>
                    <a:p>
                      <a:pPr algn="just" rtl="1">
                        <a:lnSpc>
                          <a:spcPct val="107000"/>
                        </a:lnSpc>
                        <a:spcAft>
                          <a:spcPts val="0"/>
                        </a:spcAft>
                      </a:pPr>
                      <a:r>
                        <a:rPr lang="ar-DZ" sz="1200" b="1" dirty="0">
                          <a:solidFill>
                            <a:schemeClr val="tx1"/>
                          </a:solidFill>
                          <a:effectLst/>
                        </a:rPr>
                        <a:t>- تدريب رسمي</a:t>
                      </a:r>
                      <a:endParaRPr lang="fr-FR" sz="1200" b="1" dirty="0">
                        <a:solidFill>
                          <a:schemeClr val="tx1"/>
                        </a:solidFill>
                        <a:effectLst/>
                      </a:endParaRPr>
                    </a:p>
                    <a:p>
                      <a:pPr algn="just" rtl="1">
                        <a:lnSpc>
                          <a:spcPct val="107000"/>
                        </a:lnSpc>
                        <a:spcAft>
                          <a:spcPts val="0"/>
                        </a:spcAft>
                      </a:pPr>
                      <a:r>
                        <a:rPr lang="ar-DZ" sz="1200" b="1" dirty="0">
                          <a:solidFill>
                            <a:schemeClr val="tx1"/>
                          </a:solidFill>
                          <a:effectLst/>
                        </a:rPr>
                        <a:t>- نطاق رقابة وسط</a:t>
                      </a:r>
                      <a:endParaRPr lang="fr-FR" sz="1200" b="1" dirty="0">
                        <a:solidFill>
                          <a:schemeClr val="tx1"/>
                        </a:solidFill>
                        <a:effectLst/>
                      </a:endParaRPr>
                    </a:p>
                    <a:p>
                      <a:pPr algn="just" rtl="1">
                        <a:lnSpc>
                          <a:spcPct val="107000"/>
                        </a:lnSpc>
                        <a:spcAft>
                          <a:spcPts val="0"/>
                        </a:spcAft>
                      </a:pPr>
                      <a:r>
                        <a:rPr lang="ar-DZ" sz="1200" b="1" dirty="0">
                          <a:solidFill>
                            <a:schemeClr val="tx1"/>
                          </a:solidFill>
                          <a:effectLst/>
                        </a:rPr>
                        <a:t>- اتصالات مكتوبة وشفوية</a:t>
                      </a:r>
                      <a:endParaRPr lang="fr-FR" sz="1200" b="1" dirty="0">
                        <a:solidFill>
                          <a:schemeClr val="tx1"/>
                        </a:solidFill>
                        <a:effectLst/>
                      </a:endParaRPr>
                    </a:p>
                    <a:p>
                      <a:pPr algn="just" rtl="0">
                        <a:lnSpc>
                          <a:spcPct val="107000"/>
                        </a:lnSpc>
                        <a:spcAft>
                          <a:spcPts val="0"/>
                        </a:spcAft>
                      </a:pPr>
                      <a:r>
                        <a:rPr lang="ar-DZ" sz="1200" b="1" dirty="0">
                          <a:solidFill>
                            <a:schemeClr val="tx1"/>
                          </a:solidFill>
                          <a:effectLst/>
                        </a:rPr>
                        <a:t>هندسية</a:t>
                      </a:r>
                      <a:endParaRPr lang="fr-FR" sz="12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val="28902013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ar-DZ" dirty="0" smtClean="0"/>
              <a:t>محددات الهيكل التنظيمي</a:t>
            </a:r>
            <a:endParaRPr lang="fr-FR" dirty="0"/>
          </a:p>
        </p:txBody>
      </p:sp>
      <p:sp>
        <p:nvSpPr>
          <p:cNvPr id="3" name="Sous-titre 2"/>
          <p:cNvSpPr>
            <a:spLocks noGrp="1"/>
          </p:cNvSpPr>
          <p:nvPr>
            <p:ph type="subTitle" idx="1"/>
          </p:nvPr>
        </p:nvSpPr>
        <p:spPr/>
        <p:txBody>
          <a:bodyPr>
            <a:normAutofit/>
          </a:bodyPr>
          <a:lstStyle/>
          <a:p>
            <a:r>
              <a:rPr lang="ar-DZ" sz="4800" dirty="0" smtClean="0"/>
              <a:t>3- البيئة</a:t>
            </a:r>
            <a:endParaRPr lang="fr-FR" sz="4800" dirty="0"/>
          </a:p>
        </p:txBody>
      </p:sp>
    </p:spTree>
    <p:extLst>
      <p:ext uri="{BB962C8B-B14F-4D97-AF65-F5344CB8AC3E}">
        <p14:creationId xmlns:p14="http://schemas.microsoft.com/office/powerpoint/2010/main" val="1572646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ar-DZ" b="1"/>
              <a:t>أ- مفهوم البيئة: </a:t>
            </a:r>
            <a:r>
              <a:rPr lang="fr-FR"/>
              <a:t/>
            </a:r>
            <a:br>
              <a:rPr lang="fr-FR"/>
            </a:br>
            <a:endParaRPr lang="fr-FR"/>
          </a:p>
        </p:txBody>
      </p:sp>
      <p:sp>
        <p:nvSpPr>
          <p:cNvPr id="3" name="Espace réservé du contenu 2"/>
          <p:cNvSpPr>
            <a:spLocks noGrp="1"/>
          </p:cNvSpPr>
          <p:nvPr>
            <p:ph idx="1"/>
          </p:nvPr>
        </p:nvSpPr>
        <p:spPr/>
        <p:txBody>
          <a:bodyPr>
            <a:normAutofit lnSpcReduction="10000"/>
          </a:bodyPr>
          <a:lstStyle/>
          <a:p>
            <a:pPr marL="0" indent="0" algn="r" rtl="1">
              <a:buNone/>
            </a:pPr>
            <a:r>
              <a:rPr lang="ar-SA" smtClean="0"/>
              <a:t>في </a:t>
            </a:r>
            <a:r>
              <a:rPr lang="ar-SA"/>
              <a:t>الواقع لا يوجد تعريف مُحدد للبيئة، غير أنّ التعريفات الأكثر قبولا هي تلك التي تُعرف البيئة على أنّها القوى أو المتغيرات التي تتأثر بها المؤسسة، ولا تستطيع السيطرة عليها، ولكن يمكنها التساير معها بالتغير والتغيير. </a:t>
            </a:r>
            <a:r>
              <a:rPr lang="ar-SA" dirty="0"/>
              <a:t>وهكذا يمكن أن نستنتج أن البيئة يمكن أن تكون </a:t>
            </a:r>
            <a:endParaRPr lang="fr-FR"/>
          </a:p>
          <a:p>
            <a:pPr lvl="0" algn="r" rtl="1"/>
            <a:r>
              <a:rPr lang="ar-DZ"/>
              <a:t>البيئة العامة: هي كل ما هو خارج التنظيم بما في ذلك الظروف الاجتماعية، الاقتصادية، السياسية، القانونية، الثقافية، الطبيعية، المحلية والدولية.</a:t>
            </a:r>
            <a:endParaRPr lang="fr-FR"/>
          </a:p>
          <a:p>
            <a:pPr lvl="0" algn="r" rtl="1"/>
            <a:r>
              <a:rPr lang="ar-DZ"/>
              <a:t>البيئة الخاصة: وهي البيئة الأكثر تحديدا وتأثيرا على التنظيم، فهي التي تؤثر على التنظيم بشكل مباشر بدءا من المناخ التنظيمي السائد داخل المؤسسة (بيئة داخلية) والأطراف ذات العلاقة مع التنظيم من موردين عملاء منافسين، جهات حكومية رقابية، جماعات ضغط، نقابات عمالية ...</a:t>
            </a:r>
            <a:endParaRPr lang="fr-FR"/>
          </a:p>
          <a:p>
            <a:pPr algn="r"/>
            <a:endParaRPr lang="fr-FR" dirty="0"/>
          </a:p>
        </p:txBody>
      </p:sp>
    </p:spTree>
    <p:extLst>
      <p:ext uri="{BB962C8B-B14F-4D97-AF65-F5344CB8AC3E}">
        <p14:creationId xmlns:p14="http://schemas.microsoft.com/office/powerpoint/2010/main" val="725692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 </a:t>
            </a:r>
            <a:r>
              <a:rPr lang="ar-DZ" b="1"/>
              <a:t>ب- أثر عدم التأكيد البيئي على نمط الهيكل التنظيمي:</a:t>
            </a:r>
            <a:r>
              <a:rPr lang="fr-FR"/>
              <a:t/>
            </a:r>
            <a:br>
              <a:rPr lang="fr-FR"/>
            </a:br>
            <a:endParaRPr lang="fr-FR"/>
          </a:p>
        </p:txBody>
      </p:sp>
      <p:sp>
        <p:nvSpPr>
          <p:cNvPr id="3" name="Espace réservé du contenu 2"/>
          <p:cNvSpPr>
            <a:spLocks noGrp="1"/>
          </p:cNvSpPr>
          <p:nvPr>
            <p:ph idx="1"/>
          </p:nvPr>
        </p:nvSpPr>
        <p:spPr/>
        <p:txBody>
          <a:bodyPr>
            <a:normAutofit/>
          </a:bodyPr>
          <a:lstStyle/>
          <a:p>
            <a:pPr marL="0" indent="0" algn="r" rtl="1">
              <a:buNone/>
            </a:pPr>
            <a:r>
              <a:rPr lang="ar-DZ"/>
              <a:t>	1- حالات عدم التأكد البيئي:</a:t>
            </a:r>
            <a:endParaRPr lang="fr-FR"/>
          </a:p>
          <a:p>
            <a:pPr marL="0" indent="0" algn="r" rtl="1">
              <a:buNone/>
            </a:pPr>
            <a:r>
              <a:rPr lang="ar-DZ"/>
              <a:t>* التعقيد البيئي: يشير إلى قوة وعدد وتداخلات واعتمادية مكونات البيئة العامة والخاصة، والتي ترى المنظمة ضرورة التعامل معها باعتبارها أحد مصادر توليد عدم التأكد البيئي.</a:t>
            </a:r>
            <a:endParaRPr lang="fr-FR"/>
          </a:p>
          <a:p>
            <a:pPr marL="0" indent="0" algn="ctr" rtl="1">
              <a:buNone/>
            </a:pPr>
            <a:r>
              <a:rPr lang="ar-DZ"/>
              <a:t>تعقيد بيئي</a:t>
            </a:r>
            <a:r>
              <a:rPr lang="fr-FR">
                <a:sym typeface="Symbol" panose="05050102010706020507" pitchFamily="18" charset="2"/>
              </a:rPr>
              <a:t></a:t>
            </a:r>
            <a:r>
              <a:rPr lang="ar-DZ"/>
              <a:t> بساطة بيئية</a:t>
            </a:r>
            <a:endParaRPr lang="fr-FR"/>
          </a:p>
          <a:p>
            <a:pPr marL="0" indent="0" algn="ctr" rtl="1">
              <a:buNone/>
            </a:pPr>
            <a:r>
              <a:rPr lang="ar-DZ"/>
              <a:t>مكونات وعناصر كثيرة						</a:t>
            </a:r>
            <a:r>
              <a:rPr lang="ar-DZ"/>
              <a:t>	</a:t>
            </a:r>
            <a:r>
              <a:rPr lang="ar-DZ" smtClean="0"/>
              <a:t>                       مكونات </a:t>
            </a:r>
            <a:r>
              <a:rPr lang="ar-DZ"/>
              <a:t>وعناصر قليلة</a:t>
            </a:r>
            <a:endParaRPr lang="fr-FR"/>
          </a:p>
          <a:p>
            <a:pPr marL="0" indent="0" algn="ctr" rtl="1">
              <a:buNone/>
            </a:pPr>
            <a:r>
              <a:rPr lang="ar-DZ"/>
              <a:t>متنوعة ومتفاعلة ومتداخلة					</a:t>
            </a:r>
            <a:r>
              <a:rPr lang="ar-DZ"/>
              <a:t>	</a:t>
            </a:r>
            <a:r>
              <a:rPr lang="ar-DZ" smtClean="0"/>
              <a:t>  متشابهة </a:t>
            </a:r>
            <a:r>
              <a:rPr lang="ar-DZ"/>
              <a:t>متماثلة بأنماط تفاعلها وتداخلها</a:t>
            </a:r>
            <a:endParaRPr lang="fr-FR"/>
          </a:p>
          <a:p>
            <a:pPr marL="0" indent="0" algn="r" rtl="1">
              <a:buNone/>
            </a:pPr>
            <a:endParaRPr lang="fr-FR" dirty="0"/>
          </a:p>
        </p:txBody>
      </p:sp>
      <p:grpSp>
        <p:nvGrpSpPr>
          <p:cNvPr id="5" name="Groupe 4"/>
          <p:cNvGrpSpPr/>
          <p:nvPr/>
        </p:nvGrpSpPr>
        <p:grpSpPr>
          <a:xfrm>
            <a:off x="3490175" y="5437718"/>
            <a:ext cx="6297768" cy="438150"/>
            <a:chOff x="0" y="0"/>
            <a:chExt cx="4829175" cy="438150"/>
          </a:xfrm>
        </p:grpSpPr>
        <p:sp>
          <p:nvSpPr>
            <p:cNvPr id="6" name="Zone de texte 2"/>
            <p:cNvSpPr txBox="1">
              <a:spLocks noChangeArrowheads="1"/>
            </p:cNvSpPr>
            <p:nvPr/>
          </p:nvSpPr>
          <p:spPr bwMode="auto">
            <a:xfrm>
              <a:off x="0" y="0"/>
              <a:ext cx="4829175" cy="438150"/>
            </a:xfrm>
            <a:prstGeom prst="rect">
              <a:avLst/>
            </a:prstGeom>
            <a:solidFill>
              <a:schemeClr val="accent4">
                <a:lumMod val="20000"/>
                <a:lumOff val="80000"/>
              </a:schemeClr>
            </a:solidFill>
            <a:ln w="9525">
              <a:solidFill>
                <a:srgbClr val="000000"/>
              </a:solidFill>
              <a:miter lim="800000"/>
              <a:headEnd/>
              <a:tailEnd/>
            </a:ln>
          </p:spPr>
          <p:txBody>
            <a:bodyPr rot="0" vert="horz" wrap="square" lIns="91440" tIns="45720" rIns="91440" bIns="45720" anchor="t" anchorCtr="0">
              <a:noAutofit/>
            </a:bodyPr>
            <a:lstStyle/>
            <a:p>
              <a:pPr algn="ctr" rtl="1">
                <a:lnSpc>
                  <a:spcPct val="107000"/>
                </a:lnSpc>
                <a:spcAft>
                  <a:spcPts val="0"/>
                </a:spcAft>
              </a:pPr>
              <a:r>
                <a:rPr lang="ar-DZ" sz="2000">
                  <a:effectLst/>
                  <a:latin typeface="Calibri" panose="020F0502020204030204" pitchFamily="34" charset="0"/>
                  <a:ea typeface="Calibri" panose="020F0502020204030204" pitchFamily="34" charset="0"/>
                  <a:cs typeface="Simplified Arabic" panose="02020603050405020304" pitchFamily="18" charset="-78"/>
                </a:rPr>
                <a:t>عالي                  حالة عدم التأكد                منخفض</a:t>
              </a:r>
              <a:endParaRPr lang="fr-FR" sz="200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0"/>
                </a:spcAft>
              </a:pPr>
              <a:r>
                <a:rPr lang="ar-DZ" sz="2000">
                  <a:effectLst/>
                  <a:latin typeface="Calibri" panose="020F0502020204030204" pitchFamily="34" charset="0"/>
                  <a:ea typeface="Calibri" panose="020F0502020204030204" pitchFamily="34" charset="0"/>
                  <a:cs typeface="Simplified Arabic" panose="02020603050405020304" pitchFamily="18" charset="-78"/>
                </a:rPr>
                <a:t> </a:t>
              </a:r>
              <a:endParaRPr lang="fr-FR" sz="20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FR" sz="2000" dirty="0">
                  <a:effectLst/>
                  <a:latin typeface="Calibri" panose="020F0502020204030204" pitchFamily="34" charset="0"/>
                  <a:ea typeface="Calibri" panose="020F0502020204030204" pitchFamily="34" charset="0"/>
                  <a:cs typeface="Arial" panose="020B0604020202020204" pitchFamily="34" charset="0"/>
                </a:rPr>
                <a:t> </a:t>
              </a:r>
            </a:p>
          </p:txBody>
        </p:sp>
        <p:cxnSp>
          <p:nvCxnSpPr>
            <p:cNvPr id="7" name="Connecteur droit avec flèche 6"/>
            <p:cNvCxnSpPr/>
            <p:nvPr/>
          </p:nvCxnSpPr>
          <p:spPr>
            <a:xfrm>
              <a:off x="2924175" y="247650"/>
              <a:ext cx="88582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flipH="1">
              <a:off x="1152525" y="247650"/>
              <a:ext cx="7620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9" name="Rectangle 7"/>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2366183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95401" y="1642531"/>
            <a:ext cx="9601196" cy="3318936"/>
          </a:xfrm>
        </p:spPr>
        <p:txBody>
          <a:bodyPr>
            <a:normAutofit lnSpcReduction="10000"/>
          </a:bodyPr>
          <a:lstStyle/>
          <a:p>
            <a:pPr marL="0" indent="0" algn="r" rtl="1">
              <a:buNone/>
            </a:pPr>
            <a:r>
              <a:rPr lang="ar-DZ"/>
              <a:t>* الحركية البيئية: تدل على درجة سرعة تغير مكونات البيئة العامة والخاصة عبر الزمن، والتي ترى المنظمة ضرورة التعامل معها باعتبارها أحد مصادر توليد عدم التأكد البيئي</a:t>
            </a:r>
            <a:endParaRPr lang="fr-FR"/>
          </a:p>
          <a:p>
            <a:pPr marL="0" indent="0" algn="r" rtl="1">
              <a:buNone/>
            </a:pPr>
            <a:endParaRPr lang="ar-DZ" smtClean="0"/>
          </a:p>
          <a:p>
            <a:pPr marL="0" indent="0" algn="r" rtl="1">
              <a:buNone/>
            </a:pPr>
            <a:endParaRPr lang="ar-DZ" dirty="0"/>
          </a:p>
          <a:p>
            <a:pPr marL="0" indent="0" algn="ctr" rtl="1">
              <a:buNone/>
            </a:pPr>
            <a:r>
              <a:rPr lang="ar-DZ" dirty="0" smtClean="0"/>
              <a:t>حركية </a:t>
            </a:r>
            <a:r>
              <a:rPr lang="ar-DZ" dirty="0"/>
              <a:t>بيئية</a:t>
            </a:r>
            <a:r>
              <a:rPr lang="fr-FR">
                <a:sym typeface="Symbol" panose="05050102010706020507" pitchFamily="18" charset="2"/>
              </a:rPr>
              <a:t></a:t>
            </a:r>
            <a:r>
              <a:rPr lang="ar-DZ"/>
              <a:t> استقرار بيئي</a:t>
            </a:r>
            <a:endParaRPr lang="fr-FR"/>
          </a:p>
          <a:p>
            <a:pPr marL="0" indent="0" algn="ctr" rtl="1">
              <a:buNone/>
            </a:pPr>
            <a:r>
              <a:rPr lang="ar-DZ"/>
              <a:t>معدلات التغير في المكونات	</a:t>
            </a:r>
            <a:r>
              <a:rPr lang="ar-DZ"/>
              <a:t>	</a:t>
            </a:r>
            <a:r>
              <a:rPr lang="ar-DZ" smtClean="0"/>
              <a:t>            </a:t>
            </a:r>
            <a:r>
              <a:rPr lang="ar-DZ"/>
              <a:t>					معدلات التغير في المكونات</a:t>
            </a:r>
            <a:endParaRPr lang="fr-FR"/>
          </a:p>
          <a:p>
            <a:pPr marL="0" indent="0" algn="ctr" rtl="1">
              <a:buNone/>
            </a:pPr>
            <a:r>
              <a:rPr lang="ar-DZ"/>
              <a:t>	مرتفعة وسريعة</a:t>
            </a:r>
            <a:r>
              <a:rPr lang="ar-DZ"/>
              <a:t>	</a:t>
            </a:r>
            <a:r>
              <a:rPr lang="ar-DZ" smtClean="0"/>
              <a:t>                                                      </a:t>
            </a:r>
            <a:r>
              <a:rPr lang="ar-DZ"/>
              <a:t>	</a:t>
            </a:r>
            <a:r>
              <a:rPr lang="ar-DZ" smtClean="0"/>
              <a:t>	قليلة </a:t>
            </a:r>
            <a:r>
              <a:rPr lang="ar-DZ"/>
              <a:t>وبطيئة</a:t>
            </a:r>
            <a:endParaRPr lang="fr-FR"/>
          </a:p>
          <a:p>
            <a:pPr marL="0" indent="0" algn="r">
              <a:buNone/>
            </a:pPr>
            <a:endParaRPr lang="fr-FR" dirty="0"/>
          </a:p>
        </p:txBody>
      </p:sp>
      <p:sp>
        <p:nvSpPr>
          <p:cNvPr id="9" name="Rectangle 7"/>
          <p:cNvSpPr>
            <a:spLocks noChangeArrowheads="1"/>
          </p:cNvSpPr>
          <p:nvPr/>
        </p:nvSpPr>
        <p:spPr bwMode="auto">
          <a:xfrm>
            <a:off x="0" y="-45720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1" eaLnBrk="0" fontAlgn="base" latinLnBrk="0" hangingPunct="0">
              <a:lnSpc>
                <a:spcPct val="100000"/>
              </a:lnSpc>
              <a:spcBef>
                <a:spcPct val="0"/>
              </a:spcBef>
              <a:spcAft>
                <a:spcPct val="0"/>
              </a:spcAft>
              <a:buClrTx/>
              <a:buSzTx/>
              <a:buFontTx/>
              <a:buNone/>
              <a:tabLst/>
            </a:pPr>
            <a:r>
              <a:rPr kumimoji="0" lang="ar-DZ" altLang="fr-FR" sz="1400" b="0" i="0" u="none" strike="noStrike" cap="none" normalizeH="0" baseline="0" smtClean="0">
                <a:ln>
                  <a:noFill/>
                </a:ln>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rPr>
              <a:t>	</a:t>
            </a:r>
            <a:r>
              <a:rPr kumimoji="0" lang="ar-DZ" altLang="fr-FR" sz="1200" b="0" i="0" u="none" strike="noStrike" cap="none" normalizeH="0" baseline="0" smtClean="0">
                <a:ln>
                  <a:noFill/>
                </a:ln>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rPr>
              <a:t>مرتفعة وسريعة					          			قليلة وبطيئة</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grpSp>
        <p:nvGrpSpPr>
          <p:cNvPr id="17" name="Groupe 16"/>
          <p:cNvGrpSpPr/>
          <p:nvPr/>
        </p:nvGrpSpPr>
        <p:grpSpPr>
          <a:xfrm>
            <a:off x="1983348" y="4844567"/>
            <a:ext cx="7663628" cy="709328"/>
            <a:chOff x="0" y="0"/>
            <a:chExt cx="4829175" cy="438150"/>
          </a:xfrm>
        </p:grpSpPr>
        <p:sp>
          <p:nvSpPr>
            <p:cNvPr id="18" name="Zone de texte 2"/>
            <p:cNvSpPr txBox="1">
              <a:spLocks noChangeArrowheads="1"/>
            </p:cNvSpPr>
            <p:nvPr/>
          </p:nvSpPr>
          <p:spPr bwMode="auto">
            <a:xfrm>
              <a:off x="0" y="0"/>
              <a:ext cx="4829175" cy="438150"/>
            </a:xfrm>
            <a:prstGeom prst="rect">
              <a:avLst/>
            </a:prstGeom>
            <a:solidFill>
              <a:schemeClr val="accent4">
                <a:lumMod val="20000"/>
                <a:lumOff val="80000"/>
              </a:schemeClr>
            </a:solidFill>
            <a:ln w="9525">
              <a:solidFill>
                <a:srgbClr val="000000"/>
              </a:solidFill>
              <a:miter lim="800000"/>
              <a:headEnd/>
              <a:tailEnd/>
            </a:ln>
          </p:spPr>
          <p:txBody>
            <a:bodyPr rot="0" vert="horz" wrap="square" lIns="91440" tIns="45720" rIns="91440" bIns="45720" anchor="t" anchorCtr="0">
              <a:noAutofit/>
            </a:bodyPr>
            <a:lstStyle/>
            <a:p>
              <a:pPr algn="ctr" rtl="1">
                <a:lnSpc>
                  <a:spcPct val="107000"/>
                </a:lnSpc>
                <a:spcAft>
                  <a:spcPts val="0"/>
                </a:spcAft>
              </a:pPr>
              <a:r>
                <a:rPr lang="ar-DZ" sz="2400">
                  <a:effectLst/>
                  <a:latin typeface="Calibri" panose="020F0502020204030204" pitchFamily="34" charset="0"/>
                  <a:ea typeface="Calibri" panose="020F0502020204030204" pitchFamily="34" charset="0"/>
                  <a:cs typeface="Simplified Arabic" panose="02020603050405020304" pitchFamily="18" charset="-78"/>
                </a:rPr>
                <a:t>عالي                  حالة عدم التأكد                منخفض</a:t>
              </a:r>
              <a:endParaRPr lang="fr-FR" sz="240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0"/>
                </a:spcAft>
              </a:pPr>
              <a:r>
                <a:rPr lang="ar-DZ" sz="2400">
                  <a:effectLst/>
                  <a:latin typeface="Calibri" panose="020F0502020204030204" pitchFamily="34" charset="0"/>
                  <a:ea typeface="Calibri" panose="020F0502020204030204" pitchFamily="34" charset="0"/>
                  <a:cs typeface="Simplified Arabic" panose="02020603050405020304" pitchFamily="18" charset="-78"/>
                </a:rPr>
                <a:t> </a:t>
              </a:r>
              <a:endParaRPr lang="fr-FR" sz="24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FR" sz="2400" dirty="0">
                  <a:effectLst/>
                  <a:latin typeface="Calibri" panose="020F0502020204030204" pitchFamily="34" charset="0"/>
                  <a:ea typeface="Calibri" panose="020F0502020204030204" pitchFamily="34" charset="0"/>
                  <a:cs typeface="Arial" panose="020B0604020202020204" pitchFamily="34" charset="0"/>
                </a:rPr>
                <a:t> </a:t>
              </a:r>
            </a:p>
          </p:txBody>
        </p:sp>
        <p:cxnSp>
          <p:nvCxnSpPr>
            <p:cNvPr id="19" name="Connecteur droit avec flèche 18"/>
            <p:cNvCxnSpPr/>
            <p:nvPr/>
          </p:nvCxnSpPr>
          <p:spPr>
            <a:xfrm>
              <a:off x="2924175" y="247650"/>
              <a:ext cx="88582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flipH="1">
              <a:off x="1152525" y="247650"/>
              <a:ext cx="7620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1" name="Rectangle 21"/>
          <p:cNvSpPr>
            <a:spLocks noChangeArrowheads="1"/>
          </p:cNvSpPr>
          <p:nvPr/>
        </p:nvSpPr>
        <p:spPr bwMode="auto">
          <a:xfrm>
            <a:off x="0" y="164813"/>
            <a:ext cx="115288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1" eaLnBrk="0" fontAlgn="base" latinLnBrk="0" hangingPunct="0">
              <a:lnSpc>
                <a:spcPct val="100000"/>
              </a:lnSpc>
              <a:spcBef>
                <a:spcPct val="0"/>
              </a:spcBef>
              <a:spcAft>
                <a:spcPct val="0"/>
              </a:spcAft>
              <a:buClrTx/>
              <a:buSzTx/>
              <a:buFontTx/>
              <a:buNone/>
              <a:tabLst/>
            </a:pPr>
            <a:r>
              <a:rPr kumimoji="0" lang="ar-DZ" altLang="fr-FR" sz="1400" b="0" i="0" u="none" strike="noStrike" cap="none" normalizeH="0" baseline="0" smtClean="0">
                <a:ln>
                  <a:noFill/>
                </a:ln>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rPr>
              <a:t>	</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2782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2" y="824248"/>
            <a:ext cx="9601196" cy="1461751"/>
          </a:xfrm>
        </p:spPr>
        <p:txBody>
          <a:bodyPr>
            <a:noAutofit/>
          </a:bodyPr>
          <a:lstStyle/>
          <a:p>
            <a:pPr algn="r" rtl="1"/>
            <a:r>
              <a:rPr lang="ar-DZ" sz="2000"/>
              <a:t>* الغنى البيئي: يرتبط هذا المصدر بمقدار الموارد المتاحة لدعم المجال الحيوي لعمل المنظمة، فإذا كانت هذه الموارد متوفرة في البيئة ومتاحة بحيث يسهل الحصول عليها كانت البيئة غنية وسهلت عمل المنظمة، أما إذا كانت الموارد قليلة بسبب محدوديتها أو أنها يصعب الحصول عليها بسبب المنافسة العالية فإن هذه البيئة تكون فقيرة ويزداد فيها عدم التأكد </a:t>
            </a:r>
            <a:r>
              <a:rPr lang="ar-DZ" sz="2000"/>
              <a:t>البيئي</a:t>
            </a:r>
            <a:r>
              <a:rPr lang="ar-DZ" sz="2000" smtClean="0"/>
              <a:t>.</a:t>
            </a:r>
            <a:r>
              <a:rPr lang="fr-FR" sz="2000"/>
              <a:t/>
            </a:r>
            <a:br>
              <a:rPr lang="fr-FR" sz="2000"/>
            </a:br>
            <a:endParaRPr lang="fr-FR" sz="2000"/>
          </a:p>
        </p:txBody>
      </p:sp>
      <p:grpSp>
        <p:nvGrpSpPr>
          <p:cNvPr id="11" name="Groupe 10"/>
          <p:cNvGrpSpPr/>
          <p:nvPr/>
        </p:nvGrpSpPr>
        <p:grpSpPr>
          <a:xfrm>
            <a:off x="2433134" y="4319267"/>
            <a:ext cx="7325731" cy="1051223"/>
            <a:chOff x="0" y="-1"/>
            <a:chExt cx="4829175" cy="767887"/>
          </a:xfrm>
        </p:grpSpPr>
        <p:sp>
          <p:nvSpPr>
            <p:cNvPr id="12" name="Zone de texte 2"/>
            <p:cNvSpPr txBox="1">
              <a:spLocks noChangeArrowheads="1"/>
            </p:cNvSpPr>
            <p:nvPr/>
          </p:nvSpPr>
          <p:spPr bwMode="auto">
            <a:xfrm>
              <a:off x="0" y="-1"/>
              <a:ext cx="4829175" cy="767887"/>
            </a:xfrm>
            <a:prstGeom prst="rect">
              <a:avLst/>
            </a:prstGeom>
            <a:solidFill>
              <a:schemeClr val="accent4">
                <a:lumMod val="20000"/>
                <a:lumOff val="80000"/>
              </a:schemeClr>
            </a:solidFill>
            <a:ln w="9525">
              <a:solidFill>
                <a:srgbClr val="000000"/>
              </a:solidFill>
              <a:miter lim="800000"/>
              <a:headEnd/>
              <a:tailEnd/>
            </a:ln>
          </p:spPr>
          <p:txBody>
            <a:bodyPr rot="0" vert="horz" wrap="square" lIns="91440" tIns="45720" rIns="91440" bIns="45720" anchor="t" anchorCtr="0">
              <a:noAutofit/>
            </a:bodyPr>
            <a:lstStyle/>
            <a:p>
              <a:pPr algn="ctr" rtl="1">
                <a:lnSpc>
                  <a:spcPct val="107000"/>
                </a:lnSpc>
              </a:pPr>
              <a:r>
                <a:rPr lang="ar-DZ" sz="2800" smtClean="0">
                  <a:latin typeface="Calibri" panose="020F0502020204030204" pitchFamily="34" charset="0"/>
                  <a:ea typeface="Calibri" panose="020F0502020204030204" pitchFamily="34" charset="0"/>
                  <a:cs typeface="Simplified Arabic" panose="02020603050405020304" pitchFamily="18" charset="-78"/>
                </a:rPr>
                <a:t>منخفض          </a:t>
              </a:r>
              <a:r>
                <a:rPr lang="ar-DZ" sz="2800">
                  <a:latin typeface="Calibri" panose="020F0502020204030204" pitchFamily="34" charset="0"/>
                  <a:ea typeface="Calibri" panose="020F0502020204030204" pitchFamily="34" charset="0"/>
                  <a:cs typeface="Simplified Arabic" panose="02020603050405020304" pitchFamily="18" charset="-78"/>
                </a:rPr>
                <a:t>حالة </a:t>
              </a:r>
              <a:r>
                <a:rPr lang="ar-DZ" sz="2800">
                  <a:latin typeface="Calibri" panose="020F0502020204030204" pitchFamily="34" charset="0"/>
                  <a:ea typeface="Calibri" panose="020F0502020204030204" pitchFamily="34" charset="0"/>
                  <a:cs typeface="Simplified Arabic" panose="02020603050405020304" pitchFamily="18" charset="-78"/>
                </a:rPr>
                <a:t>عدم </a:t>
              </a:r>
              <a:r>
                <a:rPr lang="ar-DZ" sz="2800" smtClean="0">
                  <a:latin typeface="Calibri" panose="020F0502020204030204" pitchFamily="34" charset="0"/>
                  <a:ea typeface="Calibri" panose="020F0502020204030204" pitchFamily="34" charset="0"/>
                  <a:cs typeface="Simplified Arabic" panose="02020603050405020304" pitchFamily="18" charset="-78"/>
                </a:rPr>
                <a:t>التأكد            عالي</a:t>
              </a:r>
              <a:endParaRPr lang="fr-FR" sz="2800">
                <a:latin typeface="Calibri" panose="020F0502020204030204" pitchFamily="34" charset="0"/>
                <a:ea typeface="Calibri" panose="020F0502020204030204" pitchFamily="34" charset="0"/>
                <a:cs typeface="Arial" panose="020B0604020202020204" pitchFamily="34" charset="0"/>
              </a:endParaRPr>
            </a:p>
            <a:p>
              <a:pPr algn="ctr" rtl="1">
                <a:lnSpc>
                  <a:spcPct val="107000"/>
                </a:lnSpc>
                <a:spcAft>
                  <a:spcPts val="0"/>
                </a:spcAft>
              </a:pPr>
              <a:r>
                <a:rPr lang="ar-DZ" sz="2800">
                  <a:effectLst/>
                  <a:latin typeface="Calibri" panose="020F0502020204030204" pitchFamily="34" charset="0"/>
                  <a:ea typeface="Calibri" panose="020F0502020204030204" pitchFamily="34" charset="0"/>
                  <a:cs typeface="Simplified Arabic" panose="02020603050405020304" pitchFamily="18" charset="-78"/>
                </a:rPr>
                <a:t> </a:t>
              </a:r>
              <a:endParaRPr lang="fr-FR" sz="28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FR" sz="2800" dirty="0">
                  <a:effectLst/>
                  <a:latin typeface="Calibri" panose="020F0502020204030204" pitchFamily="34" charset="0"/>
                  <a:ea typeface="Calibri" panose="020F0502020204030204" pitchFamily="34" charset="0"/>
                  <a:cs typeface="Arial" panose="020B0604020202020204" pitchFamily="34" charset="0"/>
                </a:rPr>
                <a:t> </a:t>
              </a:r>
            </a:p>
          </p:txBody>
        </p:sp>
        <p:cxnSp>
          <p:nvCxnSpPr>
            <p:cNvPr id="13" name="Connecteur droit avec flèche 12"/>
            <p:cNvCxnSpPr/>
            <p:nvPr/>
          </p:nvCxnSpPr>
          <p:spPr>
            <a:xfrm>
              <a:off x="2924175" y="247650"/>
              <a:ext cx="73559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flipH="1">
              <a:off x="991218" y="247650"/>
              <a:ext cx="7620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5" name="Rectangle 14"/>
          <p:cNvSpPr/>
          <p:nvPr/>
        </p:nvSpPr>
        <p:spPr>
          <a:xfrm>
            <a:off x="1569076" y="2843864"/>
            <a:ext cx="9053848" cy="1475404"/>
          </a:xfrm>
          <a:prstGeom prst="rect">
            <a:avLst/>
          </a:prstGeom>
        </p:spPr>
        <p:txBody>
          <a:bodyPr wrap="square">
            <a:spAutoFit/>
          </a:bodyPr>
          <a:lstStyle/>
          <a:p>
            <a:pPr algn="ctr" rtl="1">
              <a:lnSpc>
                <a:spcPct val="107000"/>
              </a:lnSpc>
              <a:spcAft>
                <a:spcPts val="0"/>
              </a:spcAft>
            </a:pPr>
            <a:r>
              <a:rPr lang="ar-DZ" sz="2800">
                <a:latin typeface="Calibri" panose="020F0502020204030204" pitchFamily="34" charset="0"/>
                <a:ea typeface="Calibri" panose="020F0502020204030204" pitchFamily="34" charset="0"/>
                <a:cs typeface="Simplified Arabic" panose="02020603050405020304" pitchFamily="18" charset="-78"/>
              </a:rPr>
              <a:t>بيئة </a:t>
            </a:r>
            <a:r>
              <a:rPr lang="ar-DZ" sz="2800">
                <a:latin typeface="Calibri" panose="020F0502020204030204" pitchFamily="34" charset="0"/>
                <a:ea typeface="Calibri" panose="020F0502020204030204" pitchFamily="34" charset="0"/>
                <a:cs typeface="Simplified Arabic" panose="02020603050405020304" pitchFamily="18" charset="-78"/>
              </a:rPr>
              <a:t>غنية</a:t>
            </a:r>
            <a:r>
              <a:rPr lang="fr-FR" sz="2800" smtClean="0">
                <a:latin typeface="Simplified Arabic" panose="02020603050405020304" pitchFamily="18" charset="-78"/>
                <a:ea typeface="Calibri" panose="020F0502020204030204" pitchFamily="34" charset="0"/>
                <a:cs typeface="Simplified Arabic" panose="02020603050405020304" pitchFamily="18" charset="-78"/>
                <a:sym typeface="Symbol" panose="05050102010706020507" pitchFamily="18" charset="2"/>
              </a:rPr>
              <a:t></a:t>
            </a:r>
            <a:r>
              <a:rPr lang="ar-DZ" sz="2800" smtClean="0">
                <a:latin typeface="Calibri" panose="020F0502020204030204" pitchFamily="34" charset="0"/>
                <a:ea typeface="Calibri" panose="020F0502020204030204" pitchFamily="34" charset="0"/>
                <a:cs typeface="Simplified Arabic" panose="02020603050405020304" pitchFamily="18" charset="-78"/>
              </a:rPr>
              <a:t> </a:t>
            </a:r>
            <a:r>
              <a:rPr lang="ar-DZ" sz="2800">
                <a:latin typeface="Calibri" panose="020F0502020204030204" pitchFamily="34" charset="0"/>
                <a:ea typeface="Calibri" panose="020F0502020204030204" pitchFamily="34" charset="0"/>
                <a:cs typeface="Simplified Arabic" panose="02020603050405020304" pitchFamily="18" charset="-78"/>
              </a:rPr>
              <a:t>بيئة فقيرة</a:t>
            </a:r>
            <a:endParaRPr lang="fr-FR" sz="2800">
              <a:latin typeface="Calibri" panose="020F0502020204030204" pitchFamily="34" charset="0"/>
              <a:ea typeface="Calibri" panose="020F0502020204030204" pitchFamily="34" charset="0"/>
              <a:cs typeface="Arial" panose="020B0604020202020204" pitchFamily="34" charset="0"/>
            </a:endParaRPr>
          </a:p>
          <a:p>
            <a:pPr algn="ctr" rtl="1">
              <a:lnSpc>
                <a:spcPct val="107000"/>
              </a:lnSpc>
              <a:spcAft>
                <a:spcPts val="0"/>
              </a:spcAft>
            </a:pPr>
            <a:r>
              <a:rPr lang="ar-DZ" sz="2800">
                <a:latin typeface="Calibri" panose="020F0502020204030204" pitchFamily="34" charset="0"/>
                <a:ea typeface="Calibri" panose="020F0502020204030204" pitchFamily="34" charset="0"/>
                <a:cs typeface="Simplified Arabic" panose="02020603050405020304" pitchFamily="18" charset="-78"/>
              </a:rPr>
              <a:t>الموارد متوفرة بغزارة								موارد محدودة سواء ما توفرت</a:t>
            </a:r>
            <a:endParaRPr lang="fr-FR" sz="2800">
              <a:latin typeface="Calibri" panose="020F0502020204030204" pitchFamily="34" charset="0"/>
              <a:ea typeface="Calibri" panose="020F0502020204030204" pitchFamily="34" charset="0"/>
              <a:cs typeface="Arial" panose="020B0604020202020204" pitchFamily="34" charset="0"/>
            </a:endParaRPr>
          </a:p>
          <a:p>
            <a:pPr algn="ctr" rtl="1">
              <a:lnSpc>
                <a:spcPct val="107000"/>
              </a:lnSpc>
              <a:spcAft>
                <a:spcPts val="0"/>
              </a:spcAft>
            </a:pPr>
            <a:r>
              <a:rPr lang="ar-DZ" sz="2800">
                <a:latin typeface="Calibri" panose="020F0502020204030204" pitchFamily="34" charset="0"/>
                <a:ea typeface="Calibri" panose="020F0502020204030204" pitchFamily="34" charset="0"/>
                <a:cs typeface="Simplified Arabic" panose="02020603050405020304" pitchFamily="18" charset="-78"/>
              </a:rPr>
              <a:t>ويمكن الحصول عليها								فإن المنافسة شديدة عليها</a:t>
            </a:r>
            <a:endParaRPr lang="fr-FR" sz="280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46243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ar-DZ" altLang="fr-FR" b="1" dirty="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الشكل رقم(03)حالات عدم التأكد البيئي</a:t>
            </a:r>
            <a:r>
              <a:rPr lang="fr-FR" altLang="fr-FR" sz="3600" dirty="0">
                <a:solidFill>
                  <a:schemeClr val="tx1"/>
                </a:solidFill>
              </a:rPr>
              <a:t/>
            </a:r>
            <a:br>
              <a:rPr lang="fr-FR" altLang="fr-FR" sz="3600" dirty="0">
                <a:solidFill>
                  <a:schemeClr val="tx1"/>
                </a:solidFill>
              </a:rPr>
            </a:br>
            <a:endParaRPr lang="fr-FR" dirty="0"/>
          </a:p>
        </p:txBody>
      </p:sp>
      <p:sp>
        <p:nvSpPr>
          <p:cNvPr id="3" name="Espace réservé du contenu 2"/>
          <p:cNvSpPr>
            <a:spLocks noGrp="1"/>
          </p:cNvSpPr>
          <p:nvPr>
            <p:ph idx="1"/>
          </p:nvPr>
        </p:nvSpPr>
        <p:spPr/>
        <p:txBody>
          <a:bodyPr/>
          <a:lstStyle/>
          <a:p>
            <a:pPr marL="0" indent="0">
              <a:buNone/>
            </a:pPr>
            <a:endParaRPr lang="fr-FR" dirty="0"/>
          </a:p>
        </p:txBody>
      </p:sp>
      <p:grpSp>
        <p:nvGrpSpPr>
          <p:cNvPr id="4" name="Groupe 3"/>
          <p:cNvGrpSpPr/>
          <p:nvPr/>
        </p:nvGrpSpPr>
        <p:grpSpPr>
          <a:xfrm>
            <a:off x="3427167" y="3467543"/>
            <a:ext cx="1940638" cy="1318667"/>
            <a:chOff x="0" y="0"/>
            <a:chExt cx="1365250" cy="1174750"/>
          </a:xfrm>
        </p:grpSpPr>
        <p:sp>
          <p:nvSpPr>
            <p:cNvPr id="18" name="Ellipse 17"/>
            <p:cNvSpPr/>
            <p:nvPr/>
          </p:nvSpPr>
          <p:spPr>
            <a:xfrm>
              <a:off x="0" y="0"/>
              <a:ext cx="1365250" cy="450850"/>
            </a:xfrm>
            <a:prstGeom prst="ellipse">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rtl="1">
                <a:lnSpc>
                  <a:spcPct val="107000"/>
                </a:lnSpc>
                <a:spcAft>
                  <a:spcPts val="800"/>
                </a:spcAft>
              </a:pPr>
              <a:r>
                <a:rPr lang="ar-DZ" sz="2400">
                  <a:effectLst/>
                  <a:ea typeface="Calibri" panose="020F0502020204030204" pitchFamily="34" charset="0"/>
                  <a:cs typeface="Arabic Typesetting" panose="03020402040406030203" pitchFamily="66" charset="-78"/>
                </a:rPr>
                <a:t>بساطة بيئي</a:t>
              </a:r>
              <a:endParaRPr lang="fr-FR" sz="2400">
                <a:effectLst/>
                <a:ea typeface="Calibri" panose="020F0502020204030204" pitchFamily="34" charset="0"/>
                <a:cs typeface="Arial" panose="020B0604020202020204" pitchFamily="34" charset="0"/>
              </a:endParaRPr>
            </a:p>
          </p:txBody>
        </p:sp>
        <p:sp>
          <p:nvSpPr>
            <p:cNvPr id="19" name="Ellipse 18"/>
            <p:cNvSpPr/>
            <p:nvPr/>
          </p:nvSpPr>
          <p:spPr>
            <a:xfrm>
              <a:off x="0" y="349250"/>
              <a:ext cx="1365250" cy="450850"/>
            </a:xfrm>
            <a:prstGeom prst="ellipse">
              <a:avLst/>
            </a:prstGeom>
            <a:no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rtl="1">
                <a:lnSpc>
                  <a:spcPct val="107000"/>
                </a:lnSpc>
                <a:spcAft>
                  <a:spcPts val="800"/>
                </a:spcAft>
              </a:pPr>
              <a:r>
                <a:rPr lang="ar-DZ" sz="2400">
                  <a:effectLst/>
                  <a:ea typeface="Calibri" panose="020F0502020204030204" pitchFamily="34" charset="0"/>
                  <a:cs typeface="Arabic Typesetting" panose="03020402040406030203" pitchFamily="66" charset="-78"/>
                </a:rPr>
                <a:t>استقرار بيئي</a:t>
              </a:r>
              <a:endParaRPr lang="fr-FR" sz="2400">
                <a:effectLst/>
                <a:ea typeface="Calibri" panose="020F0502020204030204" pitchFamily="34" charset="0"/>
                <a:cs typeface="Arial" panose="020B0604020202020204" pitchFamily="34" charset="0"/>
              </a:endParaRPr>
            </a:p>
          </p:txBody>
        </p:sp>
        <p:sp>
          <p:nvSpPr>
            <p:cNvPr id="20" name="Ellipse 19"/>
            <p:cNvSpPr/>
            <p:nvPr/>
          </p:nvSpPr>
          <p:spPr>
            <a:xfrm>
              <a:off x="0" y="723900"/>
              <a:ext cx="1365250" cy="450850"/>
            </a:xfrm>
            <a:prstGeom prst="ellipse">
              <a:avLst/>
            </a:prstGeom>
            <a:no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rtl="1">
                <a:lnSpc>
                  <a:spcPct val="107000"/>
                </a:lnSpc>
                <a:spcAft>
                  <a:spcPts val="800"/>
                </a:spcAft>
              </a:pPr>
              <a:r>
                <a:rPr lang="ar-DZ" sz="2400">
                  <a:effectLst/>
                  <a:ea typeface="Calibri" panose="020F0502020204030204" pitchFamily="34" charset="0"/>
                  <a:cs typeface="Arabic Typesetting" panose="03020402040406030203" pitchFamily="66" charset="-78"/>
                </a:rPr>
                <a:t>غنى بيئي</a:t>
              </a:r>
              <a:endParaRPr lang="fr-FR" sz="2400">
                <a:effectLst/>
                <a:ea typeface="Calibri" panose="020F0502020204030204" pitchFamily="34" charset="0"/>
                <a:cs typeface="Arial" panose="020B0604020202020204" pitchFamily="34" charset="0"/>
              </a:endParaRPr>
            </a:p>
          </p:txBody>
        </p:sp>
      </p:grpSp>
      <p:sp>
        <p:nvSpPr>
          <p:cNvPr id="5" name="Arc 4"/>
          <p:cNvSpPr/>
          <p:nvPr/>
        </p:nvSpPr>
        <p:spPr>
          <a:xfrm>
            <a:off x="4915889" y="3709545"/>
            <a:ext cx="514494" cy="905247"/>
          </a:xfrm>
          <a:prstGeom prst="arc">
            <a:avLst>
              <a:gd name="adj1" fmla="val 16200000"/>
              <a:gd name="adj2" fmla="val 5185420"/>
            </a:avLst>
          </a:prstGeom>
          <a:ln>
            <a:tailEnd type="stealth"/>
          </a:ln>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2400"/>
          </a:p>
        </p:txBody>
      </p:sp>
      <p:sp>
        <p:nvSpPr>
          <p:cNvPr id="6" name="Arc 5"/>
          <p:cNvSpPr/>
          <p:nvPr/>
        </p:nvSpPr>
        <p:spPr>
          <a:xfrm flipH="1" flipV="1">
            <a:off x="3260731" y="3697151"/>
            <a:ext cx="514494" cy="905247"/>
          </a:xfrm>
          <a:prstGeom prst="arc">
            <a:avLst>
              <a:gd name="adj1" fmla="val 16200000"/>
              <a:gd name="adj2" fmla="val 5185420"/>
            </a:avLst>
          </a:prstGeom>
          <a:ln>
            <a:tailEnd type="stealth"/>
          </a:ln>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2400"/>
          </a:p>
        </p:txBody>
      </p:sp>
      <p:grpSp>
        <p:nvGrpSpPr>
          <p:cNvPr id="7" name="Groupe 6"/>
          <p:cNvGrpSpPr/>
          <p:nvPr/>
        </p:nvGrpSpPr>
        <p:grpSpPr>
          <a:xfrm>
            <a:off x="6084273" y="3461193"/>
            <a:ext cx="2554420" cy="1318667"/>
            <a:chOff x="0" y="0"/>
            <a:chExt cx="1797050" cy="1174750"/>
          </a:xfrm>
        </p:grpSpPr>
        <p:grpSp>
          <p:nvGrpSpPr>
            <p:cNvPr id="12" name="Groupe 11"/>
            <p:cNvGrpSpPr/>
            <p:nvPr/>
          </p:nvGrpSpPr>
          <p:grpSpPr>
            <a:xfrm>
              <a:off x="228600" y="0"/>
              <a:ext cx="1365250" cy="1174750"/>
              <a:chOff x="0" y="0"/>
              <a:chExt cx="1365250" cy="1174750"/>
            </a:xfrm>
          </p:grpSpPr>
          <p:sp>
            <p:nvSpPr>
              <p:cNvPr id="15" name="Ellipse 14"/>
              <p:cNvSpPr/>
              <p:nvPr/>
            </p:nvSpPr>
            <p:spPr>
              <a:xfrm>
                <a:off x="0" y="0"/>
                <a:ext cx="1365250" cy="450850"/>
              </a:xfrm>
              <a:prstGeom prst="ellipse">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rtl="1">
                  <a:lnSpc>
                    <a:spcPct val="107000"/>
                  </a:lnSpc>
                  <a:spcAft>
                    <a:spcPts val="800"/>
                  </a:spcAft>
                </a:pPr>
                <a:r>
                  <a:rPr lang="ar-DZ" sz="2400">
                    <a:effectLst/>
                    <a:ea typeface="Calibri" panose="020F0502020204030204" pitchFamily="34" charset="0"/>
                    <a:cs typeface="Arabic Typesetting" panose="03020402040406030203" pitchFamily="66" charset="-78"/>
                  </a:rPr>
                  <a:t>تعقيد بيئي</a:t>
                </a:r>
                <a:endParaRPr lang="fr-FR" sz="2400">
                  <a:effectLst/>
                  <a:ea typeface="Calibri" panose="020F0502020204030204" pitchFamily="34" charset="0"/>
                  <a:cs typeface="Arial" panose="020B0604020202020204" pitchFamily="34" charset="0"/>
                </a:endParaRPr>
              </a:p>
            </p:txBody>
          </p:sp>
          <p:sp>
            <p:nvSpPr>
              <p:cNvPr id="16" name="Ellipse 15"/>
              <p:cNvSpPr/>
              <p:nvPr/>
            </p:nvSpPr>
            <p:spPr>
              <a:xfrm>
                <a:off x="0" y="349250"/>
                <a:ext cx="1365250" cy="450850"/>
              </a:xfrm>
              <a:prstGeom prst="ellipse">
                <a:avLst/>
              </a:prstGeom>
              <a:no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rtl="1">
                  <a:lnSpc>
                    <a:spcPct val="107000"/>
                  </a:lnSpc>
                  <a:spcAft>
                    <a:spcPts val="800"/>
                  </a:spcAft>
                </a:pPr>
                <a:r>
                  <a:rPr lang="ar-DZ" sz="2400">
                    <a:effectLst/>
                    <a:ea typeface="Calibri" panose="020F0502020204030204" pitchFamily="34" charset="0"/>
                    <a:cs typeface="Arabic Typesetting" panose="03020402040406030203" pitchFamily="66" charset="-78"/>
                  </a:rPr>
                  <a:t>حركية بيئية</a:t>
                </a:r>
                <a:endParaRPr lang="fr-FR" sz="2400">
                  <a:effectLst/>
                  <a:ea typeface="Calibri" panose="020F0502020204030204" pitchFamily="34" charset="0"/>
                  <a:cs typeface="Arial" panose="020B0604020202020204" pitchFamily="34" charset="0"/>
                </a:endParaRPr>
              </a:p>
            </p:txBody>
          </p:sp>
          <p:sp>
            <p:nvSpPr>
              <p:cNvPr id="17" name="Ellipse 16"/>
              <p:cNvSpPr/>
              <p:nvPr/>
            </p:nvSpPr>
            <p:spPr>
              <a:xfrm>
                <a:off x="0" y="723900"/>
                <a:ext cx="1365250" cy="450850"/>
              </a:xfrm>
              <a:prstGeom prst="ellipse">
                <a:avLst/>
              </a:prstGeom>
              <a:no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rtl="1">
                  <a:lnSpc>
                    <a:spcPct val="107000"/>
                  </a:lnSpc>
                  <a:spcAft>
                    <a:spcPts val="800"/>
                  </a:spcAft>
                </a:pPr>
                <a:r>
                  <a:rPr lang="ar-DZ" sz="2400">
                    <a:effectLst/>
                    <a:ea typeface="Calibri" panose="020F0502020204030204" pitchFamily="34" charset="0"/>
                    <a:cs typeface="Arabic Typesetting" panose="03020402040406030203" pitchFamily="66" charset="-78"/>
                  </a:rPr>
                  <a:t>فقر بيئي</a:t>
                </a:r>
                <a:endParaRPr lang="fr-FR" sz="2400">
                  <a:effectLst/>
                  <a:ea typeface="Calibri" panose="020F0502020204030204" pitchFamily="34" charset="0"/>
                  <a:cs typeface="Arial" panose="020B0604020202020204" pitchFamily="34" charset="0"/>
                </a:endParaRPr>
              </a:p>
            </p:txBody>
          </p:sp>
        </p:grpSp>
        <p:sp>
          <p:nvSpPr>
            <p:cNvPr id="13" name="Arc 12"/>
            <p:cNvSpPr/>
            <p:nvPr/>
          </p:nvSpPr>
          <p:spPr>
            <a:xfrm>
              <a:off x="1435100" y="184150"/>
              <a:ext cx="361950" cy="806450"/>
            </a:xfrm>
            <a:prstGeom prst="arc">
              <a:avLst>
                <a:gd name="adj1" fmla="val 16200000"/>
                <a:gd name="adj2" fmla="val 5185420"/>
              </a:avLst>
            </a:prstGeom>
            <a:ln>
              <a:tailEnd type="stealth"/>
            </a:ln>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2400"/>
            </a:p>
          </p:txBody>
        </p:sp>
        <p:sp>
          <p:nvSpPr>
            <p:cNvPr id="14" name="Arc 13"/>
            <p:cNvSpPr/>
            <p:nvPr/>
          </p:nvSpPr>
          <p:spPr>
            <a:xfrm flipH="1" flipV="1">
              <a:off x="0" y="171450"/>
              <a:ext cx="361950" cy="806450"/>
            </a:xfrm>
            <a:prstGeom prst="arc">
              <a:avLst>
                <a:gd name="adj1" fmla="val 16200000"/>
                <a:gd name="adj2" fmla="val 5185420"/>
              </a:avLst>
            </a:prstGeom>
            <a:ln>
              <a:tailEnd type="stealth"/>
            </a:ln>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2400"/>
            </a:p>
          </p:txBody>
        </p:sp>
      </p:grpSp>
      <p:grpSp>
        <p:nvGrpSpPr>
          <p:cNvPr id="8" name="Groupe 7"/>
          <p:cNvGrpSpPr/>
          <p:nvPr/>
        </p:nvGrpSpPr>
        <p:grpSpPr>
          <a:xfrm>
            <a:off x="2292439" y="4790941"/>
            <a:ext cx="6864440" cy="566670"/>
            <a:chOff x="0" y="0"/>
            <a:chExt cx="4829175" cy="504825"/>
          </a:xfrm>
        </p:grpSpPr>
        <p:sp>
          <p:nvSpPr>
            <p:cNvPr id="9" name="Zone de texte 2"/>
            <p:cNvSpPr txBox="1">
              <a:spLocks noChangeArrowheads="1"/>
            </p:cNvSpPr>
            <p:nvPr/>
          </p:nvSpPr>
          <p:spPr bwMode="auto">
            <a:xfrm>
              <a:off x="0" y="0"/>
              <a:ext cx="4829175" cy="504825"/>
            </a:xfrm>
            <a:prstGeom prst="rect">
              <a:avLst/>
            </a:prstGeom>
            <a:noFill/>
            <a:ln w="9525">
              <a:noFill/>
              <a:miter lim="800000"/>
              <a:headEnd/>
              <a:tailEnd/>
            </a:ln>
          </p:spPr>
          <p:txBody>
            <a:bodyPr rot="0" vert="horz" wrap="square" lIns="91440" tIns="45720" rIns="91440" bIns="45720" anchor="t" anchorCtr="0">
              <a:noAutofit/>
            </a:bodyPr>
            <a:lstStyle/>
            <a:p>
              <a:pPr algn="ctr" rtl="1">
                <a:lnSpc>
                  <a:spcPct val="107000"/>
                </a:lnSpc>
                <a:spcAft>
                  <a:spcPts val="0"/>
                </a:spcAft>
              </a:pPr>
              <a:r>
                <a:rPr lang="ar-DZ" sz="2400" dirty="0">
                  <a:effectLst/>
                  <a:latin typeface="Calibri" panose="020F0502020204030204" pitchFamily="34" charset="0"/>
                  <a:ea typeface="Calibri" panose="020F0502020204030204" pitchFamily="34" charset="0"/>
                  <a:cs typeface="Simplified Arabic" panose="02020603050405020304" pitchFamily="18" charset="-78"/>
                </a:rPr>
                <a:t>عالي                  حالة عدم التأكد                منخفض</a:t>
              </a:r>
              <a:endParaRPr lang="fr-FR" sz="24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0"/>
                </a:spcAft>
              </a:pPr>
              <a:r>
                <a:rPr lang="ar-DZ" sz="2400" dirty="0">
                  <a:effectLst/>
                  <a:latin typeface="Calibri" panose="020F0502020204030204" pitchFamily="34" charset="0"/>
                  <a:ea typeface="Calibri" panose="020F0502020204030204" pitchFamily="34" charset="0"/>
                  <a:cs typeface="Simplified Arabic" panose="02020603050405020304" pitchFamily="18" charset="-78"/>
                </a:rPr>
                <a:t> </a:t>
              </a:r>
              <a:endParaRPr lang="fr-FR" sz="2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FR" sz="2400" dirty="0">
                  <a:effectLst/>
                  <a:latin typeface="Calibri" panose="020F0502020204030204" pitchFamily="34" charset="0"/>
                  <a:ea typeface="Calibri" panose="020F0502020204030204" pitchFamily="34" charset="0"/>
                  <a:cs typeface="Arial" panose="020B0604020202020204" pitchFamily="34" charset="0"/>
                </a:rPr>
                <a:t> </a:t>
              </a:r>
            </a:p>
          </p:txBody>
        </p:sp>
        <p:cxnSp>
          <p:nvCxnSpPr>
            <p:cNvPr id="10" name="Connecteur droit avec flèche 9"/>
            <p:cNvCxnSpPr/>
            <p:nvPr/>
          </p:nvCxnSpPr>
          <p:spPr>
            <a:xfrm>
              <a:off x="2924175" y="219075"/>
              <a:ext cx="781050" cy="952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flipH="1">
              <a:off x="1219200" y="219075"/>
              <a:ext cx="666750" cy="952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77260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ar-DZ" b="1" dirty="0"/>
              <a:t>ج- تأثير البيئة على الهيكل التنظيمي</a:t>
            </a:r>
            <a:r>
              <a:rPr lang="fr-FR" dirty="0"/>
              <a:t/>
            </a:r>
            <a:br>
              <a:rPr lang="fr-FR" dirty="0"/>
            </a:br>
            <a:endParaRPr lang="fr-FR" dirty="0"/>
          </a:p>
        </p:txBody>
      </p:sp>
      <p:sp>
        <p:nvSpPr>
          <p:cNvPr id="3" name="Espace réservé du contenu 2"/>
          <p:cNvSpPr>
            <a:spLocks noGrp="1"/>
          </p:cNvSpPr>
          <p:nvPr>
            <p:ph idx="1"/>
          </p:nvPr>
        </p:nvSpPr>
        <p:spPr>
          <a:xfrm>
            <a:off x="940158" y="1970469"/>
            <a:ext cx="10419008" cy="4211390"/>
          </a:xfrm>
        </p:spPr>
        <p:txBody>
          <a:bodyPr>
            <a:noAutofit/>
          </a:bodyPr>
          <a:lstStyle/>
          <a:p>
            <a:pPr marL="0" indent="0" algn="r" rtl="1">
              <a:buNone/>
            </a:pPr>
            <a:r>
              <a:rPr lang="ar-DZ" sz="1700" b="1" dirty="0"/>
              <a:t>ج-1 دراسة بيرن (</a:t>
            </a:r>
            <a:r>
              <a:rPr lang="fr-FR" sz="1700" b="1" dirty="0" err="1"/>
              <a:t>Burn</a:t>
            </a:r>
            <a:r>
              <a:rPr lang="ar-DZ" sz="1700" b="1" dirty="0"/>
              <a:t>) </a:t>
            </a:r>
            <a:r>
              <a:rPr lang="ar-DZ" sz="1700" b="1" dirty="0" err="1"/>
              <a:t>وستولكر</a:t>
            </a:r>
            <a:r>
              <a:rPr lang="ar-DZ" sz="1700" b="1" dirty="0"/>
              <a:t> (</a:t>
            </a:r>
            <a:r>
              <a:rPr lang="fr-FR" sz="1700" b="1" dirty="0" err="1"/>
              <a:t>Stalker</a:t>
            </a:r>
            <a:r>
              <a:rPr lang="ar-DZ" sz="1700" b="1" dirty="0"/>
              <a:t>):</a:t>
            </a:r>
            <a:endParaRPr lang="fr-FR" sz="1700" dirty="0"/>
          </a:p>
          <a:p>
            <a:pPr marL="0" indent="0" algn="r" rtl="1">
              <a:buNone/>
            </a:pPr>
            <a:r>
              <a:rPr lang="ar-DZ" sz="1700" dirty="0"/>
              <a:t>	قام الباحثان بدراسة على 20 مصنعا في بريطانيا </a:t>
            </a:r>
            <a:r>
              <a:rPr lang="ar-DZ" sz="1700" dirty="0" err="1"/>
              <a:t>واستكلندا</a:t>
            </a:r>
            <a:r>
              <a:rPr lang="ar-DZ" sz="1700" dirty="0"/>
              <a:t> للتعرف على أثر بيئة العمل على نمط الهيكل التنظيمي. وتم اختيار (التكنولوجيا/الأسواق) للتعرف على مدى التغير في البيئة حيث حددا نوعان من البيئة: بيئة مستقرة وبيئة ديناميكية. </a:t>
            </a:r>
            <a:r>
              <a:rPr lang="ar-SA" sz="1700" dirty="0"/>
              <a:t>وأشارا إلى أنّ أكثر المؤسسات نجاحاً هي تلك التي اختارت هيكلاً تنظيمياً يتوافق مع المتطلبات البيئية. كما وجدا اختلافاً كبيراً في نمط الهيكل تبعاً لنوع البيئة ودَونا ذلك تحت نمطين من الهياكل التنظيمية هما</a:t>
            </a:r>
            <a:r>
              <a:rPr lang="fr-FR" sz="1700" dirty="0"/>
              <a:t>:</a:t>
            </a:r>
          </a:p>
          <a:p>
            <a:pPr marL="0" lvl="0" indent="0" algn="r" rtl="1">
              <a:buNone/>
            </a:pPr>
            <a:r>
              <a:rPr lang="ar-SA" sz="1700" u="sng" dirty="0"/>
              <a:t>الهيكل التنظيمي الميكانيكي</a:t>
            </a:r>
            <a:r>
              <a:rPr lang="ar-SA" sz="1700" dirty="0"/>
              <a:t>: ويطلق عليه أيضا الهيكل الآلي أو الكلاسيكي أو البيروقراطي، حيث يتصف بوظائف روتينية جداً تتحقق من خلال التخصص والرسمية العالية والرقابة الشديدة. كما يتميز بسلطة مركزية، نطاق إشراف ضيق وعملية صنع القرارات التي تتبع سلسلة الأوامر. لذا يتناسب مع البيئة التي تتميز بالثبات والاستقرار ودرجة منخفضة من عدم التأكد، مثل المؤسسات التي تنشط في مجال المواد الغذائية عموماً، الألبسة العادية، الأدوات والتجهيزات المدرسية والمكتبية، المؤسسات المختصة في بناء المنشآت القاعدية كالمطارات والسكك الحديدية، المؤسسات العمومية التابعة للدولة كمؤسسات الشرطة والجيش</a:t>
            </a:r>
            <a:r>
              <a:rPr lang="fr-FR" sz="1700" dirty="0"/>
              <a:t>.</a:t>
            </a:r>
          </a:p>
          <a:p>
            <a:pPr marL="0" lvl="0" indent="0" algn="r" rtl="1">
              <a:buNone/>
            </a:pPr>
            <a:r>
              <a:rPr lang="ar-SA" sz="1700" dirty="0"/>
              <a:t>الهيكل التنظيمي العضوي: يتصف بمستوى مُتدني من الرسمية وعالي من اللامركزية ودرجة منخفضة من التخصص، كما يعتمد على الاتصالات في جميع الاتجاهات. فهو يمتاز بدرجة عالية من المرونة والقابلية للتكيف مع البيئة المتغيرة</a:t>
            </a:r>
            <a:r>
              <a:rPr lang="ar-SA" sz="1700" dirty="0" smtClean="0"/>
              <a:t>. </a:t>
            </a:r>
            <a:r>
              <a:rPr lang="ar-SA" sz="1700" dirty="0"/>
              <a:t>لذا يتناسب مع البيئة المعقدة والتي تتصف بدرجة عالية من عدم التأكد. فتتبناه المؤسسات التي تنشط في مجال التكنولوجيا، </a:t>
            </a:r>
            <a:r>
              <a:rPr lang="ar-SA" sz="1700" dirty="0" err="1"/>
              <a:t>الالكترونيك</a:t>
            </a:r>
            <a:r>
              <a:rPr lang="ar-SA" sz="1700" dirty="0"/>
              <a:t>، الاتصال، الكيمياء، البحوث الصيدلانية، مراكز البحث ومكاتب الدراسات التسويقية والاقتصادية</a:t>
            </a:r>
            <a:r>
              <a:rPr lang="fr-FR" sz="1700" dirty="0"/>
              <a:t>.</a:t>
            </a:r>
          </a:p>
          <a:p>
            <a:pPr marL="0" indent="0" algn="r">
              <a:buNone/>
            </a:pPr>
            <a:endParaRPr lang="fr-FR" sz="1700" dirty="0"/>
          </a:p>
        </p:txBody>
      </p:sp>
    </p:spTree>
    <p:extLst>
      <p:ext uri="{BB962C8B-B14F-4D97-AF65-F5344CB8AC3E}">
        <p14:creationId xmlns:p14="http://schemas.microsoft.com/office/powerpoint/2010/main" val="2317259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1296903672"/>
              </p:ext>
            </p:extLst>
          </p:nvPr>
        </p:nvGraphicFramePr>
        <p:xfrm>
          <a:off x="2034861" y="2665928"/>
          <a:ext cx="7946266" cy="3116687"/>
        </p:xfrm>
        <a:graphic>
          <a:graphicData uri="http://schemas.openxmlformats.org/drawingml/2006/table">
            <a:tbl>
              <a:tblPr rtl="1" firstRow="1" firstCol="1" bandRow="1">
                <a:tableStyleId>{5C22544A-7EE6-4342-B048-85BDC9FD1C3A}</a:tableStyleId>
              </a:tblPr>
              <a:tblGrid>
                <a:gridCol w="1819380"/>
                <a:gridCol w="3063443"/>
                <a:gridCol w="3063443"/>
              </a:tblGrid>
              <a:tr h="445241">
                <a:tc>
                  <a:txBody>
                    <a:bodyPr/>
                    <a:lstStyle/>
                    <a:p>
                      <a:pPr algn="ctr" rtl="1">
                        <a:lnSpc>
                          <a:spcPct val="115000"/>
                        </a:lnSpc>
                        <a:spcAft>
                          <a:spcPts val="0"/>
                        </a:spcAft>
                      </a:pPr>
                      <a:r>
                        <a:rPr lang="ar-SA" sz="1400">
                          <a:effectLst/>
                        </a:rPr>
                        <a:t>الخصائص</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ar-SA" sz="1400">
                          <a:effectLst/>
                        </a:rPr>
                        <a:t>هيكل تنظيمي ذو طبيعة آلية</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ar-SA" sz="1400">
                          <a:effectLst/>
                        </a:rPr>
                        <a:t>هيكل تنظيمي ذو طبيعة </a:t>
                      </a:r>
                      <a:r>
                        <a:rPr lang="ar-DZ" sz="1400">
                          <a:effectLst/>
                        </a:rPr>
                        <a:t>عضوية</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445241">
                <a:tc>
                  <a:txBody>
                    <a:bodyPr/>
                    <a:lstStyle/>
                    <a:p>
                      <a:pPr algn="ctr" rtl="1">
                        <a:lnSpc>
                          <a:spcPct val="115000"/>
                        </a:lnSpc>
                        <a:spcAft>
                          <a:spcPts val="0"/>
                        </a:spcAft>
                      </a:pPr>
                      <a:r>
                        <a:rPr lang="ar-SA" sz="1400">
                          <a:effectLst/>
                        </a:rPr>
                        <a:t>تعريف المهمة</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ar-SA" sz="1400">
                          <a:effectLst/>
                        </a:rPr>
                        <a:t>دقيق</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ar-SA" sz="1400">
                          <a:effectLst/>
                        </a:rPr>
                        <a:t>مرن</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445241">
                <a:tc>
                  <a:txBody>
                    <a:bodyPr/>
                    <a:lstStyle/>
                    <a:p>
                      <a:pPr algn="ctr" rtl="1">
                        <a:lnSpc>
                          <a:spcPct val="115000"/>
                        </a:lnSpc>
                        <a:spcAft>
                          <a:spcPts val="0"/>
                        </a:spcAft>
                      </a:pPr>
                      <a:r>
                        <a:rPr lang="ar-SA" sz="1400">
                          <a:effectLst/>
                        </a:rPr>
                        <a:t>الاتصالات</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ar-SA" sz="1400">
                          <a:effectLst/>
                        </a:rPr>
                        <a:t>عمودية</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ar-SA" sz="1400">
                          <a:effectLst/>
                        </a:rPr>
                        <a:t>شبكة للمعلومات(دوران المعلومة)</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445241">
                <a:tc>
                  <a:txBody>
                    <a:bodyPr/>
                    <a:lstStyle/>
                    <a:p>
                      <a:pPr algn="ctr" rtl="1">
                        <a:lnSpc>
                          <a:spcPct val="115000"/>
                        </a:lnSpc>
                        <a:spcAft>
                          <a:spcPts val="0"/>
                        </a:spcAft>
                      </a:pPr>
                      <a:r>
                        <a:rPr lang="ar-SA" sz="1400">
                          <a:effectLst/>
                        </a:rPr>
                        <a:t>الرسمية</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ar-SA" sz="1400">
                          <a:effectLst/>
                        </a:rPr>
                        <a:t>عالية</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ar-SA" sz="1400">
                          <a:effectLst/>
                        </a:rPr>
                        <a:t>منخفضة</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445241">
                <a:tc>
                  <a:txBody>
                    <a:bodyPr/>
                    <a:lstStyle/>
                    <a:p>
                      <a:pPr algn="ctr" rtl="1">
                        <a:lnSpc>
                          <a:spcPct val="115000"/>
                        </a:lnSpc>
                        <a:spcAft>
                          <a:spcPts val="0"/>
                        </a:spcAft>
                      </a:pPr>
                      <a:r>
                        <a:rPr lang="ar-SA" sz="1400">
                          <a:effectLst/>
                        </a:rPr>
                        <a:t>الرقابة</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ar-SA" sz="1400">
                          <a:effectLst/>
                        </a:rPr>
                        <a:t>عالية</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ar-SA" sz="1400">
                          <a:effectLst/>
                        </a:rPr>
                        <a:t>منخفضة</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445241">
                <a:tc>
                  <a:txBody>
                    <a:bodyPr/>
                    <a:lstStyle/>
                    <a:p>
                      <a:pPr algn="ctr" rtl="1">
                        <a:lnSpc>
                          <a:spcPct val="115000"/>
                        </a:lnSpc>
                        <a:spcAft>
                          <a:spcPts val="0"/>
                        </a:spcAft>
                      </a:pPr>
                      <a:r>
                        <a:rPr lang="ar-SA" sz="1400">
                          <a:effectLst/>
                        </a:rPr>
                        <a:t>التأثير</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ar-SA" sz="1400">
                          <a:effectLst/>
                        </a:rPr>
                        <a:t>السلطة</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ar-SA" sz="1400">
                          <a:effectLst/>
                        </a:rPr>
                        <a:t>الخبرة</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445241">
                <a:tc>
                  <a:txBody>
                    <a:bodyPr/>
                    <a:lstStyle/>
                    <a:p>
                      <a:pPr algn="ctr" rtl="1">
                        <a:lnSpc>
                          <a:spcPct val="115000"/>
                        </a:lnSpc>
                        <a:spcAft>
                          <a:spcPts val="0"/>
                        </a:spcAft>
                      </a:pPr>
                      <a:r>
                        <a:rPr lang="ar-SA" sz="1400">
                          <a:effectLst/>
                        </a:rPr>
                        <a:t>نوع النموذج</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ar-SA" sz="1400">
                          <a:effectLst/>
                        </a:rPr>
                        <a:t>مركزي بيروقراطي</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ar-SA" sz="1400" dirty="0">
                          <a:effectLst/>
                        </a:rPr>
                        <a:t>مركزية منخفضة(</a:t>
                      </a:r>
                      <a:r>
                        <a:rPr lang="ar-SA" sz="1400" dirty="0" err="1">
                          <a:effectLst/>
                        </a:rPr>
                        <a:t>المصفوفي</a:t>
                      </a:r>
                      <a:r>
                        <a:rPr lang="ar-SA" sz="1400" dirty="0">
                          <a:effectLst/>
                        </a:rPr>
                        <a:t> مثلا)</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val="2483341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r" rtl="1"/>
            <a:r>
              <a:rPr lang="ar-SA" b="1" dirty="0"/>
              <a:t>ج-2 دراسة </a:t>
            </a:r>
            <a:r>
              <a:rPr lang="ar-SA" b="1" dirty="0" err="1"/>
              <a:t>إميري</a:t>
            </a:r>
            <a:r>
              <a:rPr lang="ar-SA" b="1" dirty="0"/>
              <a:t> </a:t>
            </a:r>
            <a:r>
              <a:rPr lang="fr-FR" b="1" dirty="0"/>
              <a:t>Frederick Edmund EMERY</a:t>
            </a:r>
            <a:r>
              <a:rPr lang="ar-SA" b="1" dirty="0"/>
              <a:t> </a:t>
            </a:r>
            <a:r>
              <a:rPr lang="ar-SA" b="1" dirty="0" err="1"/>
              <a:t>وتريست</a:t>
            </a:r>
            <a:r>
              <a:rPr lang="ar-SA" b="1" dirty="0"/>
              <a:t> </a:t>
            </a:r>
            <a:r>
              <a:rPr lang="fr-FR" b="1" dirty="0" err="1"/>
              <a:t>Eric</a:t>
            </a:r>
            <a:r>
              <a:rPr lang="fr-FR" b="1" dirty="0"/>
              <a:t> </a:t>
            </a:r>
            <a:r>
              <a:rPr lang="fr-FR" b="1" dirty="0" err="1"/>
              <a:t>Lansdown</a:t>
            </a:r>
            <a:r>
              <a:rPr lang="fr-FR" b="1" dirty="0"/>
              <a:t> TRIST</a:t>
            </a:r>
            <a:r>
              <a:rPr lang="fr-FR" dirty="0"/>
              <a:t/>
            </a:r>
            <a:br>
              <a:rPr lang="fr-FR" dirty="0"/>
            </a:br>
            <a:endParaRPr lang="fr-FR" dirty="0"/>
          </a:p>
        </p:txBody>
      </p:sp>
      <p:sp>
        <p:nvSpPr>
          <p:cNvPr id="3" name="Espace réservé du contenu 2"/>
          <p:cNvSpPr>
            <a:spLocks noGrp="1"/>
          </p:cNvSpPr>
          <p:nvPr>
            <p:ph idx="1"/>
          </p:nvPr>
        </p:nvSpPr>
        <p:spPr/>
        <p:txBody>
          <a:bodyPr>
            <a:normAutofit fontScale="70000" lnSpcReduction="20000"/>
          </a:bodyPr>
          <a:lstStyle/>
          <a:p>
            <a:pPr lvl="0" algn="r" rtl="1"/>
            <a:r>
              <a:rPr lang="ar-SA" b="1" dirty="0"/>
              <a:t>البيئة الهادئة</a:t>
            </a:r>
            <a:r>
              <a:rPr lang="ar-SA" dirty="0"/>
              <a:t>: وهذه تُمثل بيئة قليلة التعقد، فرغم أنّ المؤسسة قد لا تستطيع التنبؤ بكافة المتغيرات البيئية، إلاّ أنّها تستطيع في ظل هذا الوضع العمل بشكل مستقل عن هذه الظروف، حيث لا تُشكل البيئة بمتغيراتها تهديداً أو قلقاً كبيراً للمديرين ولا تُؤثر كثيراً على نمط قراراتهم؛</a:t>
            </a:r>
            <a:endParaRPr lang="fr-FR" dirty="0"/>
          </a:p>
          <a:p>
            <a:pPr lvl="0" algn="r" rtl="1"/>
            <a:r>
              <a:rPr lang="ar-SA" b="1" dirty="0"/>
              <a:t>البيئة الهادئة مع بعض التقلبات</a:t>
            </a:r>
            <a:r>
              <a:rPr lang="ar-SA" dirty="0"/>
              <a:t>: تتميز هذه البيئة بحدوث تغيرات ولكنّها متوقعة، ولذلك فإنّ استمرار المؤسسة يعتمد على دقة التنبؤات بتلك التغيرات، مما يُعطي أهمية كبيرة وبالغة لعملية التخطيط. وهي مهمة تستطيع المؤسسات كبيرة الحجم القيام بها من خلال تشكيل اللجان التي تتشكل منها كافة الأطراف مما يحول دون حصول المفاجآت في المدخلات أو في توزيع المخرجات؛</a:t>
            </a:r>
            <a:endParaRPr lang="fr-FR" dirty="0"/>
          </a:p>
          <a:p>
            <a:pPr lvl="0" algn="r" rtl="1"/>
            <a:r>
              <a:rPr lang="ar-SA" b="1" dirty="0"/>
              <a:t>البيئة المزعجة المتغيرة</a:t>
            </a:r>
            <a:r>
              <a:rPr lang="ar-SA" dirty="0"/>
              <a:t>: البيئة هنا معقدة بها عدة منافسين يتجهون إلى غاية واحدة، فلابد من أخذها بالحسبان عند وضع التنبؤات، ولذلك فمن المهم تبني المؤسسات لأسلوب المرونة في العمل، واتباع اللامركزية كوسيلة للبناء، والترحيب بالأفكار الجديدة من الجميع للتعامل مع هذه الظروف؛</a:t>
            </a:r>
            <a:endParaRPr lang="fr-FR" dirty="0"/>
          </a:p>
          <a:p>
            <a:pPr lvl="0" algn="r" rtl="1"/>
            <a:r>
              <a:rPr lang="ar-SA" b="1" dirty="0"/>
              <a:t>البيئة المضطربة</a:t>
            </a:r>
            <a:r>
              <a:rPr lang="ar-SA" dirty="0"/>
              <a:t>: أكثر البيئات حركة وتغير بها عنصر عدم التأكد عالي جداً لأنّ التغيير مستمر والمتغيرات متداخلة بسبب العلاقات مع المؤسسات الأخرى، والتفاعل مع المجتمع، والمؤسسات الاقتصادية والاعتماد المتزايد على البحث والتطوير من أجل التعامل مع المتنافسين</a:t>
            </a:r>
            <a:r>
              <a:rPr lang="fr-FR" dirty="0"/>
              <a:t>.</a:t>
            </a:r>
          </a:p>
          <a:p>
            <a:pPr marL="0" indent="0" algn="r">
              <a:buNone/>
            </a:pPr>
            <a:endParaRPr lang="fr-FR" dirty="0"/>
          </a:p>
        </p:txBody>
      </p:sp>
    </p:spTree>
    <p:extLst>
      <p:ext uri="{BB962C8B-B14F-4D97-AF65-F5344CB8AC3E}">
        <p14:creationId xmlns:p14="http://schemas.microsoft.com/office/powerpoint/2010/main" val="3430059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ar-DZ" dirty="0" smtClean="0"/>
              <a:t>محددات الهيكل التنظيمي</a:t>
            </a:r>
            <a:endParaRPr lang="fr-FR" dirty="0"/>
          </a:p>
        </p:txBody>
      </p:sp>
      <p:sp>
        <p:nvSpPr>
          <p:cNvPr id="3" name="Sous-titre 2"/>
          <p:cNvSpPr>
            <a:spLocks noGrp="1"/>
          </p:cNvSpPr>
          <p:nvPr>
            <p:ph type="subTitle" idx="1"/>
          </p:nvPr>
        </p:nvSpPr>
        <p:spPr/>
        <p:txBody>
          <a:bodyPr/>
          <a:lstStyle/>
          <a:p>
            <a:r>
              <a:rPr lang="ar-DZ" dirty="0" smtClean="0"/>
              <a:t>2- التكنولوجيا</a:t>
            </a:r>
            <a:endParaRPr lang="fr-FR" dirty="0"/>
          </a:p>
        </p:txBody>
      </p:sp>
    </p:spTree>
    <p:extLst>
      <p:ext uri="{BB962C8B-B14F-4D97-AF65-F5344CB8AC3E}">
        <p14:creationId xmlns:p14="http://schemas.microsoft.com/office/powerpoint/2010/main" val="32950116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rtl="1"/>
            <a:r>
              <a:rPr lang="ar-SA" sz="1800" b="1" dirty="0"/>
              <a:t>ج-3 دراسة لورنس </a:t>
            </a:r>
            <a:r>
              <a:rPr lang="fr-FR" sz="1800" b="1" dirty="0" err="1"/>
              <a:t>R.Paul</a:t>
            </a:r>
            <a:r>
              <a:rPr lang="fr-FR" sz="1800" b="1" dirty="0"/>
              <a:t> LAWRENCE</a:t>
            </a:r>
            <a:r>
              <a:rPr lang="ar-SA" sz="1800" b="1" dirty="0"/>
              <a:t> ولورش </a:t>
            </a:r>
            <a:r>
              <a:rPr lang="fr-FR" sz="1800" b="1" dirty="0" err="1"/>
              <a:t>W.Jay</a:t>
            </a:r>
            <a:r>
              <a:rPr lang="fr-FR" sz="1800" b="1" dirty="0"/>
              <a:t> LORSCH</a:t>
            </a:r>
            <a:r>
              <a:rPr lang="fr-FR" sz="1800" dirty="0"/>
              <a:t/>
            </a:r>
            <a:br>
              <a:rPr lang="fr-FR" sz="1800" dirty="0"/>
            </a:br>
            <a:endParaRPr lang="fr-FR" sz="1700" dirty="0"/>
          </a:p>
        </p:txBody>
      </p:sp>
      <p:sp>
        <p:nvSpPr>
          <p:cNvPr id="3" name="Espace réservé du contenu 2"/>
          <p:cNvSpPr>
            <a:spLocks noGrp="1"/>
          </p:cNvSpPr>
          <p:nvPr>
            <p:ph idx="1"/>
          </p:nvPr>
        </p:nvSpPr>
        <p:spPr/>
        <p:txBody>
          <a:bodyPr/>
          <a:lstStyle/>
          <a:p>
            <a:pPr marL="0" indent="0" algn="r">
              <a:buNone/>
            </a:pPr>
            <a:r>
              <a:rPr lang="ar-SA" dirty="0"/>
              <a:t>ذهبا إلى أبعد من الدراسات السابقة في البحث عن طبيعة العلاقة بين البيئات المختلفة والهيكلة الفعالة. إذ أجرا دراسة على عشرة (10) مؤسسات صناعية في مجال البلاستيك، الغذاء والحاويات. وذلك لاعتقادهما أنّ هذه المجالات الثلاثة هي الأكثر تفاوتاً من حيث درجة عدم استقرار البيئة:</a:t>
            </a:r>
            <a:r>
              <a:rPr lang="fr-FR" dirty="0"/>
              <a:t/>
            </a:r>
            <a:br>
              <a:rPr lang="fr-FR" dirty="0"/>
            </a:br>
            <a:endParaRPr lang="fr-FR" dirty="0"/>
          </a:p>
        </p:txBody>
      </p:sp>
    </p:spTree>
    <p:extLst>
      <p:ext uri="{BB962C8B-B14F-4D97-AF65-F5344CB8AC3E}">
        <p14:creationId xmlns:p14="http://schemas.microsoft.com/office/powerpoint/2010/main" val="3434143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normAutofit/>
          </a:bodyPr>
          <a:lstStyle/>
          <a:p>
            <a:pPr marL="0" indent="0" algn="r" rtl="1">
              <a:buNone/>
            </a:pPr>
            <a:r>
              <a:rPr lang="ar-SA" dirty="0"/>
              <a:t>ذهبا إلى أبعد من الدراسات السابقة في البحث عن طبيعة العلاقة بين البيئات المختلفة والهيكلة الفعالة. إذ أجرا دراسة على عشرة (10) مؤسسات صناعية في مجال البلاستيك، الغذاء والحاويات. وذلك لاعتقادهما أنّ هذه المجالات الثلاثة هي الأكثر تفاوتاً من حيث درجة عدم استقرار البيئة:</a:t>
            </a:r>
            <a:endParaRPr lang="fr-FR" dirty="0"/>
          </a:p>
          <a:p>
            <a:pPr lvl="0" algn="r" rtl="1"/>
            <a:r>
              <a:rPr lang="ar-SA" dirty="0"/>
              <a:t>مجال صناعة البلاستيك: بيئة متغيرة وغير مستقرة-معقدة (تنوع المنتجات ودورة حياة المنتوج صغيرة)</a:t>
            </a:r>
            <a:endParaRPr lang="fr-FR" dirty="0"/>
          </a:p>
          <a:p>
            <a:pPr lvl="0" algn="r" rtl="1"/>
            <a:r>
              <a:rPr lang="ar-SA" dirty="0"/>
              <a:t>مجال صناعة الحاويات: بيئة مستقرة إلى حد ما (دورة حياة المنتوج طويلة)</a:t>
            </a:r>
            <a:endParaRPr lang="fr-FR" dirty="0"/>
          </a:p>
          <a:p>
            <a:pPr lvl="0" algn="r" rtl="1"/>
            <a:r>
              <a:rPr lang="ar-SA" dirty="0"/>
              <a:t>مجال صناعة الغذاء: بيئة بين الاستقرار والتغيير.</a:t>
            </a:r>
            <a:endParaRPr lang="fr-FR" dirty="0"/>
          </a:p>
          <a:p>
            <a:pPr marL="0" indent="0" algn="r">
              <a:buNone/>
            </a:pPr>
            <a:endParaRPr lang="fr-FR" dirty="0"/>
          </a:p>
        </p:txBody>
      </p:sp>
    </p:spTree>
    <p:extLst>
      <p:ext uri="{BB962C8B-B14F-4D97-AF65-F5344CB8AC3E}">
        <p14:creationId xmlns:p14="http://schemas.microsoft.com/office/powerpoint/2010/main" val="13929355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92500" lnSpcReduction="10000"/>
          </a:bodyPr>
          <a:lstStyle/>
          <a:p>
            <a:pPr lvl="0" algn="r" rtl="1"/>
            <a:r>
              <a:rPr lang="ar-SA" b="1" dirty="0"/>
              <a:t>التمايز</a:t>
            </a:r>
            <a:r>
              <a:rPr lang="ar-SA" dirty="0"/>
              <a:t>: ويعني المدى الذي يتم فيه تقسيم المؤسسة إلى وحدات تنظيمية فرعية. فالمؤسسات التي تحتوي على عدد كبير من الوحدات التنظيمية الفرعية هي مؤسسات عالية التمايز، أما تلك التي تحتوي على عدد محدود من الوحدات التنظيمية الفرعية فهي تُطبق درجة مُنخفضة من التمايز؛</a:t>
            </a:r>
            <a:endParaRPr lang="fr-FR" dirty="0"/>
          </a:p>
          <a:p>
            <a:pPr lvl="0" algn="r" rtl="1"/>
            <a:r>
              <a:rPr lang="ar-SA" b="1" dirty="0"/>
              <a:t>التكامل</a:t>
            </a:r>
            <a:r>
              <a:rPr lang="ar-SA" dirty="0"/>
              <a:t>: فيؤشر إلى مدى أهمية التعاون والاعتماد المتبادل بين الوحدات التنظيمية والأقسام الإدارية</a:t>
            </a:r>
            <a:r>
              <a:rPr lang="fr-FR" dirty="0"/>
              <a:t>.</a:t>
            </a:r>
          </a:p>
          <a:p>
            <a:pPr marL="0" indent="0" algn="r" rtl="1">
              <a:buNone/>
            </a:pPr>
            <a:r>
              <a:rPr lang="ar-SA" dirty="0"/>
              <a:t>ويرى الباحثان أن درجة كلاً من التمايز والتكامل تتوقف على درجة استقرار البيئة التي تعمل فيها الوحدات التنظيمية الفرعية للمؤسسة. حيث اتفقا على أنّ للبيئة الخارجية التي تعمل فيها المؤسسة تأثيراً على تصميم هيكلها التنظيمي، ولكنهما في نفس الوقت يعتقدان أنّ مثل هذا التأثير يختلف بين الوحدات المختلفة داخل نفس المؤسسة، بل الأكثر من ذلك يرى الباحثان أن لكل وحدة تنظيمية بيئة مختلفة تؤثر فيها، وأنّ هذه الوحدات تستجيب من خلال تنمية الملامح والخصائص الفريدة لها كالتمايز والتكامل</a:t>
            </a:r>
            <a:r>
              <a:rPr lang="fr-FR" dirty="0"/>
              <a:t>.</a:t>
            </a:r>
          </a:p>
          <a:p>
            <a:pPr marL="0" indent="0" algn="r">
              <a:buNone/>
            </a:pPr>
            <a:endParaRPr lang="fr-FR" dirty="0"/>
          </a:p>
        </p:txBody>
      </p:sp>
    </p:spTree>
    <p:extLst>
      <p:ext uri="{BB962C8B-B14F-4D97-AF65-F5344CB8AC3E}">
        <p14:creationId xmlns:p14="http://schemas.microsoft.com/office/powerpoint/2010/main" val="2724239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ar-DZ" dirty="0" smtClean="0"/>
              <a:t>محددات الهيكل التنظيمي</a:t>
            </a:r>
            <a:endParaRPr lang="fr-FR" dirty="0"/>
          </a:p>
        </p:txBody>
      </p:sp>
      <p:sp>
        <p:nvSpPr>
          <p:cNvPr id="3" name="Sous-titre 2"/>
          <p:cNvSpPr>
            <a:spLocks noGrp="1"/>
          </p:cNvSpPr>
          <p:nvPr>
            <p:ph type="subTitle" idx="1"/>
          </p:nvPr>
        </p:nvSpPr>
        <p:spPr/>
        <p:txBody>
          <a:bodyPr>
            <a:normAutofit/>
          </a:bodyPr>
          <a:lstStyle/>
          <a:p>
            <a:r>
              <a:rPr lang="ar-DZ" sz="4800" dirty="0" smtClean="0"/>
              <a:t>3- حجم المؤسسة</a:t>
            </a:r>
            <a:endParaRPr lang="fr-FR" sz="4800" dirty="0"/>
          </a:p>
        </p:txBody>
      </p:sp>
    </p:spTree>
    <p:extLst>
      <p:ext uri="{BB962C8B-B14F-4D97-AF65-F5344CB8AC3E}">
        <p14:creationId xmlns:p14="http://schemas.microsoft.com/office/powerpoint/2010/main" val="17627735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lgn="ctr">
              <a:buNone/>
            </a:pPr>
            <a:r>
              <a:rPr lang="ar-DZ" dirty="0"/>
              <a:t>يتفق معظم الباحثون في موضوع الحجم على اعتماد مؤشر عدد العاملين لوصف المنظمة بكبيرة الحجم أو صغيرة الحجم على اعتبار أن مؤشر عدد العاملين له علاقة بباقي المؤشرات الأخرى: راس المال، الأصول، المبيعات، ...</a:t>
            </a:r>
            <a:endParaRPr lang="fr-FR" dirty="0"/>
          </a:p>
          <a:p>
            <a:pPr marL="0" indent="0" algn="ctr">
              <a:buNone/>
            </a:pPr>
            <a:endParaRPr lang="fr-FR" dirty="0"/>
          </a:p>
        </p:txBody>
      </p:sp>
    </p:spTree>
    <p:extLst>
      <p:ext uri="{BB962C8B-B14F-4D97-AF65-F5344CB8AC3E}">
        <p14:creationId xmlns:p14="http://schemas.microsoft.com/office/powerpoint/2010/main" val="2719362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ar-DZ" b="1" u="sng" dirty="0"/>
              <a:t>الجدول </a:t>
            </a:r>
            <a:r>
              <a:rPr lang="ar-DZ" b="1" u="sng" dirty="0" smtClean="0"/>
              <a:t>رقم(2) </a:t>
            </a:r>
            <a:r>
              <a:rPr lang="ar-DZ" b="1" u="sng" dirty="0"/>
              <a:t>: المقارنة بين خصائص المؤسسات الكبيرة والمؤسسات الصغيرة</a:t>
            </a:r>
            <a:r>
              <a:rPr lang="fr-FR" dirty="0"/>
              <a:t/>
            </a:r>
            <a:br>
              <a:rPr lang="fr-FR" dirty="0"/>
            </a:b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526780872"/>
              </p:ext>
            </p:extLst>
          </p:nvPr>
        </p:nvGraphicFramePr>
        <p:xfrm>
          <a:off x="1635618" y="2743201"/>
          <a:ext cx="8139448" cy="3052292"/>
        </p:xfrm>
        <a:graphic>
          <a:graphicData uri="http://schemas.openxmlformats.org/drawingml/2006/table">
            <a:tbl>
              <a:tblPr rtl="1" firstRow="1" firstCol="1" lastRow="1" lastCol="1" bandRow="1" bandCol="1">
                <a:tableStyleId>{21E4AEA4-8DFA-4A89-87EB-49C32662AFE0}</a:tableStyleId>
              </a:tblPr>
              <a:tblGrid>
                <a:gridCol w="4066330"/>
                <a:gridCol w="4073118"/>
              </a:tblGrid>
              <a:tr h="367343">
                <a:tc>
                  <a:txBody>
                    <a:bodyPr/>
                    <a:lstStyle/>
                    <a:p>
                      <a:pPr algn="ctr" rtl="0">
                        <a:lnSpc>
                          <a:spcPct val="107000"/>
                        </a:lnSpc>
                        <a:spcAft>
                          <a:spcPts val="800"/>
                        </a:spcAft>
                      </a:pPr>
                      <a:r>
                        <a:rPr lang="ar-DZ" sz="1700">
                          <a:effectLst/>
                        </a:rPr>
                        <a:t>المؤسسات الكبيرة الحجم</a:t>
                      </a:r>
                      <a:endParaRPr lang="fr-FR" sz="1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07000"/>
                        </a:lnSpc>
                        <a:spcAft>
                          <a:spcPts val="800"/>
                        </a:spcAft>
                      </a:pPr>
                      <a:r>
                        <a:rPr lang="ar-DZ" sz="1700">
                          <a:effectLst/>
                        </a:rPr>
                        <a:t>المؤسسات الصغيرة الحجم</a:t>
                      </a:r>
                      <a:endParaRPr lang="fr-FR" sz="1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2684949">
                <a:tc>
                  <a:txBody>
                    <a:bodyPr/>
                    <a:lstStyle/>
                    <a:p>
                      <a:pPr marL="342900" lvl="0" indent="-342900" algn="justLow" rtl="1">
                        <a:lnSpc>
                          <a:spcPct val="107000"/>
                        </a:lnSpc>
                        <a:spcAft>
                          <a:spcPts val="0"/>
                        </a:spcAft>
                        <a:buFont typeface="Symbol" panose="05050102010706020507" pitchFamily="18" charset="2"/>
                        <a:buChar char="-"/>
                        <a:tabLst>
                          <a:tab pos="194945" algn="l"/>
                        </a:tabLst>
                      </a:pPr>
                      <a:r>
                        <a:rPr lang="ar-DZ" sz="1700">
                          <a:effectLst/>
                        </a:rPr>
                        <a:t>تمتاز بالنمطية والإنتاج المعقد والذي يحتاج إلى تكنولوجيا عالية.</a:t>
                      </a:r>
                      <a:endParaRPr lang="fr-FR" sz="1700">
                        <a:effectLst/>
                      </a:endParaRPr>
                    </a:p>
                    <a:p>
                      <a:pPr marL="342900" lvl="0" indent="-342900" algn="justLow" rtl="1">
                        <a:lnSpc>
                          <a:spcPct val="107000"/>
                        </a:lnSpc>
                        <a:spcAft>
                          <a:spcPts val="0"/>
                        </a:spcAft>
                        <a:buFont typeface="Symbol" panose="05050102010706020507" pitchFamily="18" charset="2"/>
                        <a:buChar char="-"/>
                        <a:tabLst>
                          <a:tab pos="194945" algn="l"/>
                        </a:tabLst>
                      </a:pPr>
                      <a:r>
                        <a:rPr lang="ar-DZ" sz="1700">
                          <a:effectLst/>
                        </a:rPr>
                        <a:t>لها القدرة على تطوير علاقات قوية مع شركائها مما يجعلها تتجه إلى العمل في بيئة أكثر استقرار.</a:t>
                      </a:r>
                      <a:endParaRPr lang="fr-FR" sz="1700">
                        <a:effectLst/>
                      </a:endParaRPr>
                    </a:p>
                    <a:p>
                      <a:pPr marL="342900" marR="10795" lvl="0" indent="-342900" algn="justLow" rtl="1">
                        <a:lnSpc>
                          <a:spcPct val="107000"/>
                        </a:lnSpc>
                        <a:spcAft>
                          <a:spcPts val="0"/>
                        </a:spcAft>
                        <a:buFont typeface="Symbol" panose="05050102010706020507" pitchFamily="18" charset="2"/>
                        <a:buChar char="-"/>
                        <a:tabLst>
                          <a:tab pos="194945" algn="l"/>
                        </a:tabLst>
                      </a:pPr>
                      <a:r>
                        <a:rPr lang="ar-DZ" sz="1700">
                          <a:effectLst/>
                        </a:rPr>
                        <a:t>يميل الهيكل التنظيمي إلى النموذج العضوي والذي يعتمد على درجة أقل من المركزية والتخصص ويساعد على الإبداع</a:t>
                      </a:r>
                      <a:endParaRPr lang="fr-FR"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Low" rtl="1">
                        <a:lnSpc>
                          <a:spcPct val="107000"/>
                        </a:lnSpc>
                        <a:spcAft>
                          <a:spcPts val="0"/>
                        </a:spcAft>
                        <a:buFont typeface="Symbol" panose="05050102010706020507" pitchFamily="18" charset="2"/>
                        <a:buChar char="-"/>
                        <a:tabLst>
                          <a:tab pos="194945" algn="l"/>
                        </a:tabLst>
                      </a:pPr>
                      <a:r>
                        <a:rPr lang="ar-DZ" sz="1700" dirty="0">
                          <a:effectLst/>
                        </a:rPr>
                        <a:t>تمتاز بالمرونة وقدرة على التكيف مع متغيرات البيئة الخارجية وسهولة تغيير النشاط.</a:t>
                      </a:r>
                      <a:endParaRPr lang="fr-FR" sz="1700" dirty="0">
                        <a:effectLst/>
                      </a:endParaRPr>
                    </a:p>
                    <a:p>
                      <a:pPr marL="342900" lvl="0" indent="-342900" algn="justLow" rtl="1">
                        <a:lnSpc>
                          <a:spcPct val="107000"/>
                        </a:lnSpc>
                        <a:spcAft>
                          <a:spcPts val="0"/>
                        </a:spcAft>
                        <a:buFont typeface="Symbol" panose="05050102010706020507" pitchFamily="18" charset="2"/>
                        <a:buChar char="-"/>
                        <a:tabLst>
                          <a:tab pos="194945" algn="l"/>
                        </a:tabLst>
                      </a:pPr>
                      <a:r>
                        <a:rPr lang="ar-DZ" sz="1700" dirty="0">
                          <a:effectLst/>
                        </a:rPr>
                        <a:t>تقوم العلاقات على الواقعية والولاء بين العمال بغرض تحقيق أهداف المؤسسة.</a:t>
                      </a:r>
                      <a:endParaRPr lang="fr-FR" sz="1700" dirty="0">
                        <a:effectLst/>
                      </a:endParaRPr>
                    </a:p>
                    <a:p>
                      <a:pPr marL="342900" lvl="0" indent="-342900" algn="justLow" rtl="1">
                        <a:lnSpc>
                          <a:spcPct val="107000"/>
                        </a:lnSpc>
                        <a:spcAft>
                          <a:spcPts val="0"/>
                        </a:spcAft>
                        <a:buFont typeface="Symbol" panose="05050102010706020507" pitchFamily="18" charset="2"/>
                        <a:buChar char="-"/>
                        <a:tabLst>
                          <a:tab pos="194945" algn="l"/>
                        </a:tabLst>
                      </a:pPr>
                      <a:r>
                        <a:rPr lang="ar-DZ" sz="1700" dirty="0">
                          <a:effectLst/>
                        </a:rPr>
                        <a:t>يميل الهيكل التنظيمي إلى النموذج الكلاسيكي ويتجه إلى اعتماد الرسمية من خلال المزيد من القواعد واللوائح التنظيمية للتحكم في عملية الرقابة.</a:t>
                      </a:r>
                      <a:endParaRPr lang="fr-F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921928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ar-DZ" b="1" dirty="0"/>
              <a:t>الشكل رقم () تأثير حجم المنظمة على أبعاد الهيكل التنظيمي وخصائصه</a:t>
            </a:r>
            <a:r>
              <a:rPr lang="fr-FR" dirty="0"/>
              <a:t/>
            </a:r>
            <a:br>
              <a:rPr lang="fr-FR" dirty="0"/>
            </a:b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675510290"/>
              </p:ext>
            </p:extLst>
          </p:nvPr>
        </p:nvGraphicFramePr>
        <p:xfrm>
          <a:off x="1867437" y="2446985"/>
          <a:ext cx="7817475" cy="3675691"/>
        </p:xfrm>
        <a:graphic>
          <a:graphicData uri="http://schemas.openxmlformats.org/drawingml/2006/table">
            <a:tbl>
              <a:tblPr rtl="1" firstRow="1" firstCol="1" bandRow="1">
                <a:tableStyleId>{5C22544A-7EE6-4342-B048-85BDC9FD1C3A}</a:tableStyleId>
              </a:tblPr>
              <a:tblGrid>
                <a:gridCol w="1731381"/>
                <a:gridCol w="1991350"/>
                <a:gridCol w="2292460"/>
                <a:gridCol w="1802284"/>
              </a:tblGrid>
              <a:tr h="503741">
                <a:tc>
                  <a:txBody>
                    <a:bodyPr/>
                    <a:lstStyle/>
                    <a:p>
                      <a:pPr algn="l" rtl="1">
                        <a:lnSpc>
                          <a:spcPct val="107000"/>
                        </a:lnSpc>
                        <a:spcAft>
                          <a:spcPts val="0"/>
                        </a:spcAft>
                      </a:pPr>
                      <a:r>
                        <a:rPr lang="ar-DZ" sz="1600" dirty="0">
                          <a:effectLst/>
                        </a:rPr>
                        <a:t>           الحجم</a:t>
                      </a:r>
                      <a:endParaRPr lang="fr-FR" sz="1600" dirty="0">
                        <a:effectLst/>
                      </a:endParaRPr>
                    </a:p>
                    <a:p>
                      <a:pPr algn="r" rtl="1">
                        <a:lnSpc>
                          <a:spcPct val="107000"/>
                        </a:lnSpc>
                        <a:spcAft>
                          <a:spcPts val="0"/>
                        </a:spcAft>
                      </a:pPr>
                      <a:r>
                        <a:rPr lang="ar-DZ" sz="1600" dirty="0" smtClean="0">
                          <a:effectLst/>
                        </a:rPr>
                        <a:t>الهيكل    </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66327" marR="66327" marT="0" marB="0" anchor="ctr"/>
                </a:tc>
                <a:tc>
                  <a:txBody>
                    <a:bodyPr/>
                    <a:lstStyle/>
                    <a:p>
                      <a:pPr algn="ctr" rtl="1">
                        <a:lnSpc>
                          <a:spcPct val="107000"/>
                        </a:lnSpc>
                        <a:spcAft>
                          <a:spcPts val="0"/>
                        </a:spcAft>
                      </a:pPr>
                      <a:r>
                        <a:rPr lang="ar-DZ" sz="1400" dirty="0">
                          <a:effectLst/>
                        </a:rPr>
                        <a:t>منظمات صغيرة الحجم</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66327" marR="66327" marT="0" marB="0" anchor="ctr"/>
                </a:tc>
                <a:tc>
                  <a:txBody>
                    <a:bodyPr/>
                    <a:lstStyle/>
                    <a:p>
                      <a:pPr algn="ctr" rtl="1">
                        <a:lnSpc>
                          <a:spcPct val="107000"/>
                        </a:lnSpc>
                        <a:spcAft>
                          <a:spcPts val="0"/>
                        </a:spcAft>
                      </a:pPr>
                      <a:r>
                        <a:rPr lang="ar-DZ" sz="1400">
                          <a:effectLst/>
                        </a:rPr>
                        <a:t>مزبح</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6327" marR="66327" marT="0" marB="0" anchor="ctr"/>
                </a:tc>
                <a:tc>
                  <a:txBody>
                    <a:bodyPr/>
                    <a:lstStyle/>
                    <a:p>
                      <a:pPr algn="ctr" rtl="1">
                        <a:lnSpc>
                          <a:spcPct val="107000"/>
                        </a:lnSpc>
                        <a:spcAft>
                          <a:spcPts val="0"/>
                        </a:spcAft>
                      </a:pPr>
                      <a:r>
                        <a:rPr lang="ar-DZ" sz="1600" dirty="0">
                          <a:effectLst/>
                        </a:rPr>
                        <a:t>منظمات كبيرة الحجم</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66327" marR="66327" marT="0" marB="0" anchor="ctr"/>
                </a:tc>
              </a:tr>
              <a:tr h="3166738">
                <a:tc>
                  <a:txBody>
                    <a:bodyPr/>
                    <a:lstStyle/>
                    <a:p>
                      <a:pPr algn="ctr" rtl="1">
                        <a:lnSpc>
                          <a:spcPct val="107000"/>
                        </a:lnSpc>
                        <a:spcAft>
                          <a:spcPts val="0"/>
                        </a:spcAft>
                      </a:pPr>
                      <a:r>
                        <a:rPr lang="ar-DZ" sz="1600" u="sng" dirty="0">
                          <a:effectLst/>
                        </a:rPr>
                        <a:t>الأبعاد</a:t>
                      </a:r>
                      <a:endParaRPr lang="fr-FR" sz="1600" dirty="0">
                        <a:effectLst/>
                      </a:endParaRPr>
                    </a:p>
                    <a:p>
                      <a:pPr algn="ctr" rtl="1">
                        <a:lnSpc>
                          <a:spcPct val="107000"/>
                        </a:lnSpc>
                        <a:spcAft>
                          <a:spcPts val="0"/>
                        </a:spcAft>
                      </a:pPr>
                      <a:r>
                        <a:rPr lang="ar-DZ" sz="1600" dirty="0">
                          <a:effectLst/>
                        </a:rPr>
                        <a:t>- التعقيد</a:t>
                      </a:r>
                      <a:endParaRPr lang="fr-FR" sz="1600" dirty="0">
                        <a:effectLst/>
                      </a:endParaRPr>
                    </a:p>
                    <a:p>
                      <a:pPr algn="ctr" rtl="1">
                        <a:lnSpc>
                          <a:spcPct val="107000"/>
                        </a:lnSpc>
                        <a:spcAft>
                          <a:spcPts val="0"/>
                        </a:spcAft>
                      </a:pPr>
                      <a:r>
                        <a:rPr lang="ar-DZ" sz="1600" dirty="0">
                          <a:effectLst/>
                        </a:rPr>
                        <a:t>- الرسمية</a:t>
                      </a:r>
                      <a:endParaRPr lang="fr-FR" sz="1600" dirty="0">
                        <a:effectLst/>
                      </a:endParaRPr>
                    </a:p>
                    <a:p>
                      <a:pPr algn="ctr" rtl="1">
                        <a:lnSpc>
                          <a:spcPct val="107000"/>
                        </a:lnSpc>
                        <a:spcAft>
                          <a:spcPts val="0"/>
                        </a:spcAft>
                      </a:pPr>
                      <a:r>
                        <a:rPr lang="ar-DZ" sz="1600" dirty="0">
                          <a:effectLst/>
                        </a:rPr>
                        <a:t>- المركزية</a:t>
                      </a:r>
                      <a:endParaRPr lang="fr-FR" sz="1600" dirty="0">
                        <a:effectLst/>
                      </a:endParaRPr>
                    </a:p>
                    <a:p>
                      <a:pPr algn="ctr" rtl="1">
                        <a:lnSpc>
                          <a:spcPct val="107000"/>
                        </a:lnSpc>
                        <a:spcAft>
                          <a:spcPts val="0"/>
                        </a:spcAft>
                      </a:pPr>
                      <a:r>
                        <a:rPr lang="ar-DZ" sz="1600" dirty="0">
                          <a:effectLst/>
                        </a:rPr>
                        <a:t>- الهرمية</a:t>
                      </a:r>
                      <a:endParaRPr lang="fr-FR" sz="1600" dirty="0">
                        <a:effectLst/>
                      </a:endParaRPr>
                    </a:p>
                    <a:p>
                      <a:pPr algn="ctr" rtl="1">
                        <a:lnSpc>
                          <a:spcPct val="107000"/>
                        </a:lnSpc>
                        <a:spcAft>
                          <a:spcPts val="0"/>
                        </a:spcAft>
                      </a:pPr>
                      <a:r>
                        <a:rPr lang="ar-DZ" sz="1600" u="sng" dirty="0">
                          <a:effectLst/>
                        </a:rPr>
                        <a:t>الخصائص</a:t>
                      </a:r>
                      <a:endParaRPr lang="fr-FR" sz="1600" dirty="0">
                        <a:effectLst/>
                      </a:endParaRPr>
                    </a:p>
                    <a:p>
                      <a:pPr algn="ctr" rtl="1">
                        <a:lnSpc>
                          <a:spcPct val="107000"/>
                        </a:lnSpc>
                        <a:spcAft>
                          <a:spcPts val="0"/>
                        </a:spcAft>
                      </a:pPr>
                      <a:r>
                        <a:rPr lang="ar-DZ" sz="1600" dirty="0">
                          <a:effectLst/>
                        </a:rPr>
                        <a:t>- ثبات/مرونة</a:t>
                      </a:r>
                      <a:endParaRPr lang="fr-FR" sz="1600" dirty="0">
                        <a:effectLst/>
                      </a:endParaRPr>
                    </a:p>
                    <a:p>
                      <a:pPr algn="ctr" rtl="1">
                        <a:lnSpc>
                          <a:spcPct val="107000"/>
                        </a:lnSpc>
                        <a:spcAft>
                          <a:spcPts val="0"/>
                        </a:spcAft>
                      </a:pPr>
                      <a:r>
                        <a:rPr lang="ar-DZ" sz="1600" dirty="0">
                          <a:effectLst/>
                        </a:rPr>
                        <a:t>- تكامل/اختلاف</a:t>
                      </a:r>
                      <a:endParaRPr lang="fr-FR" sz="1600" dirty="0">
                        <a:effectLst/>
                      </a:endParaRPr>
                    </a:p>
                    <a:p>
                      <a:pPr algn="ctr" rtl="1">
                        <a:lnSpc>
                          <a:spcPct val="107000"/>
                        </a:lnSpc>
                        <a:spcAft>
                          <a:spcPts val="0"/>
                        </a:spcAft>
                      </a:pPr>
                      <a:r>
                        <a:rPr lang="ar-DZ" sz="1600" dirty="0">
                          <a:effectLst/>
                        </a:rPr>
                        <a:t>- الاتصالات</a:t>
                      </a:r>
                      <a:endParaRPr lang="fr-FR" sz="1600" dirty="0">
                        <a:effectLst/>
                      </a:endParaRPr>
                    </a:p>
                    <a:p>
                      <a:pPr algn="ctr" rtl="1">
                        <a:lnSpc>
                          <a:spcPct val="107000"/>
                        </a:lnSpc>
                        <a:spcAft>
                          <a:spcPts val="0"/>
                        </a:spcAft>
                      </a:pPr>
                      <a:r>
                        <a:rPr lang="ar-DZ" sz="1600" dirty="0">
                          <a:effectLst/>
                        </a:rPr>
                        <a:t>- نطاق الإشراف</a:t>
                      </a:r>
                      <a:endParaRPr lang="fr-FR" sz="1600" dirty="0">
                        <a:effectLst/>
                      </a:endParaRPr>
                    </a:p>
                    <a:p>
                      <a:pPr algn="ctr" rtl="1">
                        <a:lnSpc>
                          <a:spcPct val="107000"/>
                        </a:lnSpc>
                        <a:spcAft>
                          <a:spcPts val="0"/>
                        </a:spcAft>
                      </a:pPr>
                      <a:r>
                        <a:rPr lang="ar-DZ" sz="1600" dirty="0">
                          <a:effectLst/>
                        </a:rPr>
                        <a:t>- عدد المستويات</a:t>
                      </a:r>
                      <a:endParaRPr lang="fr-FR" sz="1600" dirty="0">
                        <a:effectLst/>
                      </a:endParaRPr>
                    </a:p>
                    <a:p>
                      <a:pPr algn="ctr" rtl="1">
                        <a:lnSpc>
                          <a:spcPct val="107000"/>
                        </a:lnSpc>
                        <a:spcAft>
                          <a:spcPts val="0"/>
                        </a:spcAft>
                      </a:pPr>
                      <a:r>
                        <a:rPr lang="ar-DZ" sz="1600" dirty="0">
                          <a:effectLst/>
                        </a:rPr>
                        <a:t>- التخصص</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66327" marR="66327" marT="0" marB="0"/>
                </a:tc>
                <a:tc>
                  <a:txBody>
                    <a:bodyPr/>
                    <a:lstStyle/>
                    <a:p>
                      <a:pPr algn="just" rtl="1">
                        <a:lnSpc>
                          <a:spcPct val="107000"/>
                        </a:lnSpc>
                        <a:spcAft>
                          <a:spcPts val="0"/>
                        </a:spcAft>
                      </a:pPr>
                      <a:r>
                        <a:rPr lang="ar-DZ" sz="1400" dirty="0">
                          <a:effectLst/>
                        </a:rPr>
                        <a:t> </a:t>
                      </a:r>
                      <a:endParaRPr lang="fr-FR" sz="1100" dirty="0">
                        <a:effectLst/>
                      </a:endParaRPr>
                    </a:p>
                    <a:p>
                      <a:pPr algn="ctr" rtl="1">
                        <a:lnSpc>
                          <a:spcPct val="107000"/>
                        </a:lnSpc>
                        <a:spcAft>
                          <a:spcPts val="0"/>
                        </a:spcAft>
                      </a:pPr>
                      <a:r>
                        <a:rPr lang="ar-DZ" sz="1600" dirty="0">
                          <a:effectLst/>
                        </a:rPr>
                        <a:t>قليل</a:t>
                      </a:r>
                      <a:endParaRPr lang="fr-FR" sz="1600" dirty="0">
                        <a:effectLst/>
                      </a:endParaRPr>
                    </a:p>
                    <a:p>
                      <a:pPr algn="ctr" rtl="1">
                        <a:lnSpc>
                          <a:spcPct val="107000"/>
                        </a:lnSpc>
                        <a:spcAft>
                          <a:spcPts val="0"/>
                        </a:spcAft>
                      </a:pPr>
                      <a:r>
                        <a:rPr lang="ar-DZ" sz="1600" dirty="0">
                          <a:effectLst/>
                        </a:rPr>
                        <a:t>منخفضة</a:t>
                      </a:r>
                      <a:endParaRPr lang="fr-FR" sz="1600" dirty="0">
                        <a:effectLst/>
                      </a:endParaRPr>
                    </a:p>
                    <a:p>
                      <a:pPr algn="ctr" rtl="1">
                        <a:lnSpc>
                          <a:spcPct val="107000"/>
                        </a:lnSpc>
                        <a:spcAft>
                          <a:spcPts val="0"/>
                        </a:spcAft>
                      </a:pPr>
                      <a:r>
                        <a:rPr lang="ar-DZ" sz="1600" dirty="0">
                          <a:effectLst/>
                        </a:rPr>
                        <a:t>عالية</a:t>
                      </a:r>
                      <a:endParaRPr lang="fr-FR" sz="1600" dirty="0">
                        <a:effectLst/>
                      </a:endParaRPr>
                    </a:p>
                    <a:p>
                      <a:pPr algn="ctr" rtl="1">
                        <a:lnSpc>
                          <a:spcPct val="107000"/>
                        </a:lnSpc>
                        <a:spcAft>
                          <a:spcPts val="0"/>
                        </a:spcAft>
                      </a:pPr>
                      <a:r>
                        <a:rPr lang="ar-DZ" sz="1600" dirty="0">
                          <a:effectLst/>
                        </a:rPr>
                        <a:t>محدودة</a:t>
                      </a:r>
                      <a:endParaRPr lang="fr-FR" sz="1600" dirty="0">
                        <a:effectLst/>
                      </a:endParaRPr>
                    </a:p>
                    <a:p>
                      <a:pPr algn="ctr" rtl="1">
                        <a:lnSpc>
                          <a:spcPct val="107000"/>
                        </a:lnSpc>
                        <a:spcAft>
                          <a:spcPts val="0"/>
                        </a:spcAft>
                      </a:pPr>
                      <a:r>
                        <a:rPr lang="ar-DZ" sz="1600" dirty="0">
                          <a:effectLst/>
                        </a:rPr>
                        <a:t> </a:t>
                      </a:r>
                      <a:endParaRPr lang="fr-FR" sz="1600" dirty="0">
                        <a:effectLst/>
                      </a:endParaRPr>
                    </a:p>
                    <a:p>
                      <a:pPr algn="ctr" rtl="1">
                        <a:lnSpc>
                          <a:spcPct val="107000"/>
                        </a:lnSpc>
                        <a:spcAft>
                          <a:spcPts val="0"/>
                        </a:spcAft>
                      </a:pPr>
                      <a:r>
                        <a:rPr lang="ar-DZ" sz="1600" dirty="0">
                          <a:effectLst/>
                        </a:rPr>
                        <a:t>مرونة</a:t>
                      </a:r>
                      <a:endParaRPr lang="fr-FR" sz="1600" dirty="0">
                        <a:effectLst/>
                      </a:endParaRPr>
                    </a:p>
                    <a:p>
                      <a:pPr algn="ctr" rtl="1">
                        <a:lnSpc>
                          <a:spcPct val="107000"/>
                        </a:lnSpc>
                        <a:spcAft>
                          <a:spcPts val="0"/>
                        </a:spcAft>
                      </a:pPr>
                      <a:r>
                        <a:rPr lang="ar-DZ" sz="1600" dirty="0">
                          <a:effectLst/>
                        </a:rPr>
                        <a:t>تكامل</a:t>
                      </a:r>
                      <a:endParaRPr lang="fr-FR" sz="1600" dirty="0">
                        <a:effectLst/>
                      </a:endParaRPr>
                    </a:p>
                    <a:p>
                      <a:pPr algn="ctr" rtl="1">
                        <a:lnSpc>
                          <a:spcPct val="107000"/>
                        </a:lnSpc>
                        <a:spcAft>
                          <a:spcPts val="0"/>
                        </a:spcAft>
                      </a:pPr>
                      <a:r>
                        <a:rPr lang="ar-DZ" sz="1600" dirty="0">
                          <a:effectLst/>
                        </a:rPr>
                        <a:t>مباشرة</a:t>
                      </a:r>
                      <a:endParaRPr lang="fr-FR" sz="1600" dirty="0">
                        <a:effectLst/>
                      </a:endParaRPr>
                    </a:p>
                    <a:p>
                      <a:pPr algn="ctr" rtl="1">
                        <a:lnSpc>
                          <a:spcPct val="107000"/>
                        </a:lnSpc>
                        <a:spcAft>
                          <a:spcPts val="0"/>
                        </a:spcAft>
                      </a:pPr>
                      <a:r>
                        <a:rPr lang="ar-DZ" sz="1600" dirty="0">
                          <a:effectLst/>
                        </a:rPr>
                        <a:t>واسع</a:t>
                      </a:r>
                      <a:endParaRPr lang="fr-FR" sz="1600" dirty="0">
                        <a:effectLst/>
                      </a:endParaRPr>
                    </a:p>
                    <a:p>
                      <a:pPr algn="ctr" rtl="1">
                        <a:lnSpc>
                          <a:spcPct val="107000"/>
                        </a:lnSpc>
                        <a:spcAft>
                          <a:spcPts val="0"/>
                        </a:spcAft>
                      </a:pPr>
                      <a:r>
                        <a:rPr lang="ar-DZ" sz="1600" dirty="0">
                          <a:effectLst/>
                        </a:rPr>
                        <a:t>قليلة</a:t>
                      </a:r>
                      <a:endParaRPr lang="fr-FR" sz="1600" dirty="0">
                        <a:effectLst/>
                      </a:endParaRPr>
                    </a:p>
                    <a:p>
                      <a:pPr algn="ctr" rtl="1">
                        <a:lnSpc>
                          <a:spcPct val="107000"/>
                        </a:lnSpc>
                        <a:spcAft>
                          <a:spcPts val="0"/>
                        </a:spcAft>
                      </a:pPr>
                      <a:r>
                        <a:rPr lang="ar-DZ" sz="1600" dirty="0">
                          <a:effectLst/>
                        </a:rPr>
                        <a:t>محدود وغير واضح</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66327" marR="66327" marT="0" marB="0"/>
                </a:tc>
                <a:tc>
                  <a:txBody>
                    <a:bodyPr/>
                    <a:lstStyle/>
                    <a:p>
                      <a:pPr algn="just" rtl="1">
                        <a:lnSpc>
                          <a:spcPct val="107000"/>
                        </a:lnSpc>
                        <a:spcAft>
                          <a:spcPts val="0"/>
                        </a:spcAft>
                      </a:pPr>
                      <a:endParaRPr lang="fr-FR" sz="1100" dirty="0">
                        <a:effectLst/>
                      </a:endParaRPr>
                    </a:p>
                    <a:p>
                      <a:pPr algn="ctr" rtl="1">
                        <a:lnSpc>
                          <a:spcPct val="107000"/>
                        </a:lnSpc>
                        <a:spcAft>
                          <a:spcPts val="0"/>
                        </a:spcAft>
                      </a:pPr>
                      <a:endParaRPr lang="ar-DZ" sz="1400" dirty="0" smtClean="0">
                        <a:effectLst/>
                        <a:latin typeface="Calibri" panose="020F0502020204030204" pitchFamily="34" charset="0"/>
                        <a:ea typeface="Calibri" panose="020F0502020204030204" pitchFamily="34" charset="0"/>
                        <a:cs typeface="Arial" panose="020B0604020202020204" pitchFamily="34" charset="0"/>
                      </a:endParaRPr>
                    </a:p>
                    <a:p>
                      <a:pPr algn="ctr" rtl="1">
                        <a:lnSpc>
                          <a:spcPct val="107000"/>
                        </a:lnSpc>
                        <a:spcAft>
                          <a:spcPts val="0"/>
                        </a:spcAft>
                      </a:pPr>
                      <a:endParaRPr lang="ar-DZ" sz="1400" dirty="0" smtClean="0">
                        <a:effectLst/>
                        <a:latin typeface="Calibri" panose="020F0502020204030204" pitchFamily="34" charset="0"/>
                        <a:ea typeface="Calibri" panose="020F0502020204030204" pitchFamily="34" charset="0"/>
                        <a:cs typeface="Arial" panose="020B0604020202020204" pitchFamily="34" charset="0"/>
                      </a:endParaRPr>
                    </a:p>
                    <a:p>
                      <a:pPr algn="ctr" rtl="1">
                        <a:lnSpc>
                          <a:spcPct val="107000"/>
                        </a:lnSpc>
                        <a:spcAft>
                          <a:spcPts val="0"/>
                        </a:spcAft>
                      </a:pPr>
                      <a:endParaRPr lang="ar-DZ" sz="1400" dirty="0" smtClean="0">
                        <a:effectLst/>
                        <a:latin typeface="Calibri" panose="020F0502020204030204" pitchFamily="34" charset="0"/>
                        <a:ea typeface="Calibri" panose="020F0502020204030204" pitchFamily="34" charset="0"/>
                        <a:cs typeface="Arial" panose="020B0604020202020204" pitchFamily="34" charset="0"/>
                      </a:endParaRPr>
                    </a:p>
                    <a:p>
                      <a:pPr algn="ctr" rtl="1">
                        <a:lnSpc>
                          <a:spcPct val="107000"/>
                        </a:lnSpc>
                        <a:spcAft>
                          <a:spcPts val="0"/>
                        </a:spcAft>
                      </a:pPr>
                      <a:endParaRPr lang="ar-DZ" sz="1400" dirty="0" smtClean="0">
                        <a:effectLst/>
                        <a:latin typeface="Calibri" panose="020F0502020204030204" pitchFamily="34" charset="0"/>
                        <a:ea typeface="Calibri" panose="020F0502020204030204" pitchFamily="34" charset="0"/>
                        <a:cs typeface="Arial" panose="020B0604020202020204" pitchFamily="34" charset="0"/>
                      </a:endParaRPr>
                    </a:p>
                    <a:p>
                      <a:pPr algn="ctr" rtl="1">
                        <a:lnSpc>
                          <a:spcPct val="107000"/>
                        </a:lnSpc>
                        <a:spcAft>
                          <a:spcPts val="0"/>
                        </a:spcAft>
                      </a:pP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66327" marR="66327" marT="0" marB="0"/>
                </a:tc>
                <a:tc>
                  <a:txBody>
                    <a:bodyPr/>
                    <a:lstStyle/>
                    <a:p>
                      <a:pPr algn="ctr" rtl="1">
                        <a:lnSpc>
                          <a:spcPct val="107000"/>
                        </a:lnSpc>
                        <a:spcAft>
                          <a:spcPts val="0"/>
                        </a:spcAft>
                      </a:pPr>
                      <a:r>
                        <a:rPr lang="ar-DZ" sz="1600" dirty="0">
                          <a:effectLst/>
                        </a:rPr>
                        <a:t> </a:t>
                      </a:r>
                      <a:endParaRPr lang="fr-FR" sz="1600" dirty="0">
                        <a:effectLst/>
                      </a:endParaRPr>
                    </a:p>
                    <a:p>
                      <a:pPr algn="ctr" rtl="1">
                        <a:lnSpc>
                          <a:spcPct val="107000"/>
                        </a:lnSpc>
                        <a:spcAft>
                          <a:spcPts val="0"/>
                        </a:spcAft>
                      </a:pPr>
                      <a:r>
                        <a:rPr lang="ar-DZ" sz="1600" dirty="0">
                          <a:effectLst/>
                        </a:rPr>
                        <a:t>كبير</a:t>
                      </a:r>
                      <a:endParaRPr lang="fr-FR" sz="1600" dirty="0">
                        <a:effectLst/>
                      </a:endParaRPr>
                    </a:p>
                    <a:p>
                      <a:pPr algn="ctr" rtl="1">
                        <a:lnSpc>
                          <a:spcPct val="107000"/>
                        </a:lnSpc>
                        <a:spcAft>
                          <a:spcPts val="0"/>
                        </a:spcAft>
                      </a:pPr>
                      <a:r>
                        <a:rPr lang="ar-DZ" sz="1600" dirty="0">
                          <a:effectLst/>
                        </a:rPr>
                        <a:t>عالية</a:t>
                      </a:r>
                      <a:endParaRPr lang="fr-FR" sz="1600" dirty="0">
                        <a:effectLst/>
                      </a:endParaRPr>
                    </a:p>
                    <a:p>
                      <a:pPr algn="ctr" rtl="1">
                        <a:lnSpc>
                          <a:spcPct val="107000"/>
                        </a:lnSpc>
                        <a:spcAft>
                          <a:spcPts val="0"/>
                        </a:spcAft>
                      </a:pPr>
                      <a:r>
                        <a:rPr lang="ar-DZ" sz="1600" dirty="0">
                          <a:effectLst/>
                        </a:rPr>
                        <a:t>لا مركزية</a:t>
                      </a:r>
                      <a:endParaRPr lang="fr-FR" sz="1600" dirty="0">
                        <a:effectLst/>
                      </a:endParaRPr>
                    </a:p>
                    <a:p>
                      <a:pPr algn="ctr" rtl="1">
                        <a:lnSpc>
                          <a:spcPct val="107000"/>
                        </a:lnSpc>
                        <a:spcAft>
                          <a:spcPts val="0"/>
                        </a:spcAft>
                      </a:pPr>
                      <a:r>
                        <a:rPr lang="ar-DZ" sz="1600" dirty="0">
                          <a:effectLst/>
                        </a:rPr>
                        <a:t>متنامية</a:t>
                      </a:r>
                      <a:endParaRPr lang="fr-FR" sz="1600" dirty="0">
                        <a:effectLst/>
                      </a:endParaRPr>
                    </a:p>
                    <a:p>
                      <a:pPr algn="ctr" rtl="1">
                        <a:lnSpc>
                          <a:spcPct val="107000"/>
                        </a:lnSpc>
                        <a:spcAft>
                          <a:spcPts val="0"/>
                        </a:spcAft>
                      </a:pPr>
                      <a:r>
                        <a:rPr lang="ar-DZ" sz="1600" dirty="0">
                          <a:effectLst/>
                        </a:rPr>
                        <a:t> </a:t>
                      </a:r>
                      <a:endParaRPr lang="fr-FR" sz="1600" dirty="0">
                        <a:effectLst/>
                      </a:endParaRPr>
                    </a:p>
                    <a:p>
                      <a:pPr algn="ctr" rtl="1">
                        <a:lnSpc>
                          <a:spcPct val="107000"/>
                        </a:lnSpc>
                        <a:spcAft>
                          <a:spcPts val="0"/>
                        </a:spcAft>
                      </a:pPr>
                      <a:r>
                        <a:rPr lang="ar-DZ" sz="1600" dirty="0">
                          <a:effectLst/>
                        </a:rPr>
                        <a:t>ثبات</a:t>
                      </a:r>
                      <a:endParaRPr lang="fr-FR" sz="1600" dirty="0">
                        <a:effectLst/>
                      </a:endParaRPr>
                    </a:p>
                    <a:p>
                      <a:pPr algn="ctr" rtl="1">
                        <a:lnSpc>
                          <a:spcPct val="107000"/>
                        </a:lnSpc>
                        <a:spcAft>
                          <a:spcPts val="0"/>
                        </a:spcAft>
                      </a:pPr>
                      <a:r>
                        <a:rPr lang="ar-DZ" sz="1600" dirty="0">
                          <a:effectLst/>
                        </a:rPr>
                        <a:t>اختلاف وتنوع</a:t>
                      </a:r>
                      <a:endParaRPr lang="fr-FR" sz="1600" dirty="0">
                        <a:effectLst/>
                      </a:endParaRPr>
                    </a:p>
                    <a:p>
                      <a:pPr algn="ctr" rtl="1">
                        <a:lnSpc>
                          <a:spcPct val="107000"/>
                        </a:lnSpc>
                        <a:spcAft>
                          <a:spcPts val="0"/>
                        </a:spcAft>
                      </a:pPr>
                      <a:r>
                        <a:rPr lang="ar-DZ" sz="1600" dirty="0">
                          <a:effectLst/>
                        </a:rPr>
                        <a:t>غير مباشرة</a:t>
                      </a:r>
                      <a:endParaRPr lang="fr-FR" sz="1600" dirty="0">
                        <a:effectLst/>
                      </a:endParaRPr>
                    </a:p>
                    <a:p>
                      <a:pPr algn="ctr" rtl="1">
                        <a:lnSpc>
                          <a:spcPct val="107000"/>
                        </a:lnSpc>
                        <a:spcAft>
                          <a:spcPts val="0"/>
                        </a:spcAft>
                      </a:pPr>
                      <a:r>
                        <a:rPr lang="ar-DZ" sz="1600" dirty="0">
                          <a:effectLst/>
                        </a:rPr>
                        <a:t>ضيق</a:t>
                      </a:r>
                      <a:endParaRPr lang="fr-FR" sz="1600" dirty="0">
                        <a:effectLst/>
                      </a:endParaRPr>
                    </a:p>
                    <a:p>
                      <a:pPr algn="ctr" rtl="1">
                        <a:lnSpc>
                          <a:spcPct val="107000"/>
                        </a:lnSpc>
                        <a:spcAft>
                          <a:spcPts val="0"/>
                        </a:spcAft>
                      </a:pPr>
                      <a:r>
                        <a:rPr lang="ar-DZ" sz="1600" dirty="0">
                          <a:effectLst/>
                        </a:rPr>
                        <a:t>كثير</a:t>
                      </a:r>
                      <a:endParaRPr lang="fr-FR" sz="1600" dirty="0">
                        <a:effectLst/>
                      </a:endParaRPr>
                    </a:p>
                    <a:p>
                      <a:pPr algn="ctr" rtl="1">
                        <a:lnSpc>
                          <a:spcPct val="107000"/>
                        </a:lnSpc>
                        <a:spcAft>
                          <a:spcPts val="0"/>
                        </a:spcAft>
                      </a:pPr>
                      <a:r>
                        <a:rPr lang="ar-DZ" sz="1600" dirty="0">
                          <a:effectLst/>
                        </a:rPr>
                        <a:t>واضح مهني واحترافي</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66327" marR="66327" marT="0" marB="0"/>
                </a:tc>
              </a:tr>
            </a:tbl>
          </a:graphicData>
        </a:graphic>
      </p:graphicFrame>
      <p:pic>
        <p:nvPicPr>
          <p:cNvPr id="8195" name="Image 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4501" y="2953483"/>
            <a:ext cx="1984700" cy="1211470"/>
          </a:xfrm>
          <a:prstGeom prst="rect">
            <a:avLst/>
          </a:prstGeom>
          <a:noFill/>
          <a:extLst>
            <a:ext uri="{909E8E84-426E-40DD-AFC4-6F175D3DCCD1}">
              <a14:hiddenFill xmlns:a14="http://schemas.microsoft.com/office/drawing/2010/main">
                <a:solidFill>
                  <a:srgbClr val="FFFFFF"/>
                </a:solidFill>
              </a14:hiddenFill>
            </a:ext>
          </a:extLst>
        </p:spPr>
      </p:pic>
      <p:pic>
        <p:nvPicPr>
          <p:cNvPr id="8196" name="Image 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4501" y="4346239"/>
            <a:ext cx="1984700" cy="1384077"/>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9" name="Groupe 8"/>
          <p:cNvGrpSpPr/>
          <p:nvPr/>
        </p:nvGrpSpPr>
        <p:grpSpPr>
          <a:xfrm flipH="1">
            <a:off x="4143901" y="2492056"/>
            <a:ext cx="1149420" cy="329288"/>
            <a:chOff x="0" y="0"/>
            <a:chExt cx="806450" cy="425450"/>
          </a:xfrm>
        </p:grpSpPr>
        <p:sp>
          <p:nvSpPr>
            <p:cNvPr id="10" name="Arc 9"/>
            <p:cNvSpPr/>
            <p:nvPr/>
          </p:nvSpPr>
          <p:spPr>
            <a:xfrm rot="5400000">
              <a:off x="222250" y="-158750"/>
              <a:ext cx="361950" cy="806450"/>
            </a:xfrm>
            <a:prstGeom prst="arc">
              <a:avLst>
                <a:gd name="adj1" fmla="val 16200000"/>
                <a:gd name="adj2" fmla="val 5185420"/>
              </a:avLst>
            </a:prstGeom>
            <a:ln>
              <a:tailEnd type="stealth"/>
            </a:ln>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2400"/>
            </a:p>
          </p:txBody>
        </p:sp>
        <p:sp>
          <p:nvSpPr>
            <p:cNvPr id="11" name="Arc 10"/>
            <p:cNvSpPr/>
            <p:nvPr/>
          </p:nvSpPr>
          <p:spPr>
            <a:xfrm rot="5400000" flipH="1" flipV="1">
              <a:off x="222250" y="-222250"/>
              <a:ext cx="361950" cy="806450"/>
            </a:xfrm>
            <a:prstGeom prst="arc">
              <a:avLst>
                <a:gd name="adj1" fmla="val 16200000"/>
                <a:gd name="adj2" fmla="val 5185420"/>
              </a:avLst>
            </a:prstGeom>
            <a:ln>
              <a:tailEnd type="stealth"/>
            </a:ln>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2400"/>
            </a:p>
          </p:txBody>
        </p:sp>
      </p:grpSp>
      <p:sp>
        <p:nvSpPr>
          <p:cNvPr id="5" name="ZoneTexte 4"/>
          <p:cNvSpPr txBox="1"/>
          <p:nvPr/>
        </p:nvSpPr>
        <p:spPr>
          <a:xfrm>
            <a:off x="4288665" y="3210058"/>
            <a:ext cx="1236372" cy="962058"/>
          </a:xfrm>
          <a:prstGeom prst="rect">
            <a:avLst/>
          </a:prstGeom>
          <a:noFill/>
        </p:spPr>
        <p:txBody>
          <a:bodyPr wrap="square" rtlCol="0">
            <a:spAutoFit/>
          </a:bodyPr>
          <a:lstStyle/>
          <a:p>
            <a:pPr algn="ctr" rtl="1">
              <a:lnSpc>
                <a:spcPct val="107000"/>
              </a:lnSpc>
              <a:spcAft>
                <a:spcPts val="0"/>
              </a:spcAft>
            </a:pPr>
            <a:r>
              <a:rPr lang="ar-DZ" dirty="0"/>
              <a:t>تداخل </a:t>
            </a:r>
            <a:endParaRPr lang="fr-FR" sz="1400" dirty="0"/>
          </a:p>
          <a:p>
            <a:pPr algn="ctr" rtl="1">
              <a:lnSpc>
                <a:spcPct val="107000"/>
              </a:lnSpc>
              <a:spcAft>
                <a:spcPts val="0"/>
              </a:spcAft>
            </a:pPr>
            <a:r>
              <a:rPr lang="ar-DZ" dirty="0"/>
              <a:t>في الأبعاد</a:t>
            </a:r>
          </a:p>
          <a:p>
            <a:endParaRPr lang="fr-FR" dirty="0"/>
          </a:p>
        </p:txBody>
      </p:sp>
      <p:sp>
        <p:nvSpPr>
          <p:cNvPr id="13" name="ZoneTexte 12"/>
          <p:cNvSpPr txBox="1"/>
          <p:nvPr/>
        </p:nvSpPr>
        <p:spPr>
          <a:xfrm>
            <a:off x="4288665" y="4677959"/>
            <a:ext cx="1236372" cy="720454"/>
          </a:xfrm>
          <a:prstGeom prst="rect">
            <a:avLst/>
          </a:prstGeom>
          <a:noFill/>
        </p:spPr>
        <p:txBody>
          <a:bodyPr wrap="square" rtlCol="0">
            <a:spAutoFit/>
          </a:bodyPr>
          <a:lstStyle/>
          <a:p>
            <a:pPr algn="ctr" rtl="1">
              <a:lnSpc>
                <a:spcPct val="107000"/>
              </a:lnSpc>
              <a:spcAft>
                <a:spcPts val="0"/>
              </a:spcAft>
            </a:pPr>
            <a:r>
              <a:rPr lang="ar-DZ" sz="1300" dirty="0"/>
              <a:t>تداخل </a:t>
            </a:r>
            <a:endParaRPr lang="fr-FR" sz="1300" dirty="0"/>
          </a:p>
          <a:p>
            <a:pPr algn="ctr" rtl="1">
              <a:lnSpc>
                <a:spcPct val="107000"/>
              </a:lnSpc>
              <a:spcAft>
                <a:spcPts val="0"/>
              </a:spcAft>
            </a:pPr>
            <a:r>
              <a:rPr lang="ar-DZ" sz="1300" dirty="0"/>
              <a:t>في </a:t>
            </a:r>
            <a:r>
              <a:rPr lang="ar-DZ" sz="1300" dirty="0" smtClean="0"/>
              <a:t>الخصائص</a:t>
            </a:r>
            <a:endParaRPr lang="ar-DZ" sz="1300" dirty="0"/>
          </a:p>
          <a:p>
            <a:endParaRPr lang="fr-FR" sz="1300" dirty="0"/>
          </a:p>
        </p:txBody>
      </p:sp>
    </p:spTree>
    <p:extLst>
      <p:ext uri="{BB962C8B-B14F-4D97-AF65-F5344CB8AC3E}">
        <p14:creationId xmlns:p14="http://schemas.microsoft.com/office/powerpoint/2010/main" val="15231476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42"/>
          <p:cNvSpPr>
            <a:spLocks noChangeArrowheads="1"/>
          </p:cNvSpPr>
          <p:nvPr/>
        </p:nvSpPr>
        <p:spPr bwMode="auto">
          <a:xfrm>
            <a:off x="1687132" y="-3953207"/>
            <a:ext cx="1503049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49263" algn="l" defTabSz="914400" rtl="1" eaLnBrk="0" fontAlgn="base" latinLnBrk="0" hangingPunct="0">
              <a:lnSpc>
                <a:spcPct val="100000"/>
              </a:lnSpc>
              <a:spcBef>
                <a:spcPct val="0"/>
              </a:spcBef>
              <a:spcAft>
                <a:spcPct val="0"/>
              </a:spcAft>
              <a:buClrTx/>
              <a:buSzTx/>
              <a:buFontTx/>
              <a:buNone/>
              <a:tabLst/>
            </a:pPr>
            <a:r>
              <a:rPr kumimoji="0" lang="ar-DZ" altLang="fr-FR" sz="1400" b="1" i="0" u="sng" strike="noStrike" cap="none" normalizeH="0" baseline="0" smtClean="0">
                <a:ln>
                  <a:noFill/>
                </a:ln>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rPr>
              <a:t>الشكل رقم(1) : العلاقة بين الحجم والهيكل التنظيمي</a:t>
            </a:r>
            <a:endParaRPr kumimoji="0" lang="fr-FR" altLang="fr-FR" sz="1100" b="0" i="0" u="none" strike="noStrike" cap="none" normalizeH="0" baseline="0" smtClean="0">
              <a:ln>
                <a:noFill/>
              </a:ln>
              <a:solidFill>
                <a:schemeClr val="tx1"/>
              </a:solidFill>
              <a:effectLst/>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grpSp>
        <p:nvGrpSpPr>
          <p:cNvPr id="23" name="Groupe 22"/>
          <p:cNvGrpSpPr>
            <a:grpSpLocks/>
          </p:cNvGrpSpPr>
          <p:nvPr/>
        </p:nvGrpSpPr>
        <p:grpSpPr bwMode="auto">
          <a:xfrm>
            <a:off x="1484243" y="2557671"/>
            <a:ext cx="9037983" cy="2968486"/>
            <a:chOff x="748" y="7803"/>
            <a:chExt cx="10169" cy="3032"/>
          </a:xfrm>
        </p:grpSpPr>
        <p:sp>
          <p:nvSpPr>
            <p:cNvPr id="24" name="Text Box 3"/>
            <p:cNvSpPr txBox="1">
              <a:spLocks noChangeArrowheads="1"/>
            </p:cNvSpPr>
            <p:nvPr/>
          </p:nvSpPr>
          <p:spPr bwMode="auto">
            <a:xfrm>
              <a:off x="3294" y="7920"/>
              <a:ext cx="4140" cy="54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algn="ctr">
                <a:lnSpc>
                  <a:spcPct val="107000"/>
                </a:lnSpc>
                <a:spcAft>
                  <a:spcPts val="800"/>
                </a:spcAft>
              </a:pPr>
              <a:r>
                <a:rPr lang="ar-DZ" sz="1500">
                  <a:effectLst/>
                  <a:latin typeface="Calibri" panose="020F0502020204030204" pitchFamily="34" charset="0"/>
                  <a:ea typeface="Calibri" panose="020F0502020204030204" pitchFamily="34" charset="0"/>
                  <a:cs typeface="Arial" panose="020B0604020202020204" pitchFamily="34" charset="0"/>
                </a:rPr>
                <a:t>يزيد التعقيد: الأفقي والرأسي والجغرافي</a:t>
              </a:r>
              <a:endParaRPr lang="fr-FR" sz="1100">
                <a:effectLst/>
                <a:latin typeface="Calibri" panose="020F0502020204030204" pitchFamily="34" charset="0"/>
                <a:ea typeface="Calibri" panose="020F0502020204030204" pitchFamily="34" charset="0"/>
                <a:cs typeface="Arial" panose="020B0604020202020204" pitchFamily="34" charset="0"/>
              </a:endParaRPr>
            </a:p>
          </p:txBody>
        </p:sp>
        <p:sp>
          <p:nvSpPr>
            <p:cNvPr id="25" name="Text Box 4"/>
            <p:cNvSpPr txBox="1">
              <a:spLocks noChangeArrowheads="1"/>
            </p:cNvSpPr>
            <p:nvPr/>
          </p:nvSpPr>
          <p:spPr bwMode="auto">
            <a:xfrm>
              <a:off x="3294" y="9000"/>
              <a:ext cx="4140" cy="54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algn="ctr">
                <a:lnSpc>
                  <a:spcPct val="107000"/>
                </a:lnSpc>
                <a:spcAft>
                  <a:spcPts val="800"/>
                </a:spcAft>
              </a:pPr>
              <a:r>
                <a:rPr lang="ar-DZ" sz="1500">
                  <a:effectLst/>
                  <a:latin typeface="Calibri" panose="020F0502020204030204" pitchFamily="34" charset="0"/>
                  <a:ea typeface="Calibri" panose="020F0502020204030204" pitchFamily="34" charset="0"/>
                  <a:cs typeface="Arial" panose="020B0604020202020204" pitchFamily="34" charset="0"/>
                </a:rPr>
                <a:t>تنخفض المركزية</a:t>
              </a:r>
              <a:endParaRPr lang="fr-FR" sz="1100">
                <a:effectLst/>
                <a:latin typeface="Calibri" panose="020F0502020204030204" pitchFamily="34" charset="0"/>
                <a:ea typeface="Calibri" panose="020F0502020204030204" pitchFamily="34" charset="0"/>
                <a:cs typeface="Arial" panose="020B0604020202020204" pitchFamily="34" charset="0"/>
              </a:endParaRPr>
            </a:p>
          </p:txBody>
        </p:sp>
        <p:sp>
          <p:nvSpPr>
            <p:cNvPr id="26" name="Text Box 5"/>
            <p:cNvSpPr txBox="1">
              <a:spLocks noChangeArrowheads="1"/>
            </p:cNvSpPr>
            <p:nvPr/>
          </p:nvSpPr>
          <p:spPr bwMode="auto">
            <a:xfrm>
              <a:off x="3294" y="10080"/>
              <a:ext cx="4140" cy="54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algn="ctr">
                <a:lnSpc>
                  <a:spcPct val="107000"/>
                </a:lnSpc>
                <a:spcAft>
                  <a:spcPts val="800"/>
                </a:spcAft>
              </a:pPr>
              <a:r>
                <a:rPr lang="ar-DZ" sz="1500">
                  <a:effectLst/>
                  <a:latin typeface="Calibri" panose="020F0502020204030204" pitchFamily="34" charset="0"/>
                  <a:ea typeface="Calibri" panose="020F0502020204030204" pitchFamily="34" charset="0"/>
                  <a:cs typeface="Arial" panose="020B0604020202020204" pitchFamily="34" charset="0"/>
                </a:rPr>
                <a:t>تزداد الرسمية</a:t>
              </a:r>
              <a:endParaRPr lang="fr-FR" sz="1100">
                <a:effectLst/>
                <a:latin typeface="Calibri" panose="020F0502020204030204" pitchFamily="34" charset="0"/>
                <a:ea typeface="Calibri" panose="020F0502020204030204" pitchFamily="34" charset="0"/>
                <a:cs typeface="Arial" panose="020B0604020202020204" pitchFamily="34" charset="0"/>
              </a:endParaRPr>
            </a:p>
          </p:txBody>
        </p:sp>
        <p:sp>
          <p:nvSpPr>
            <p:cNvPr id="27" name="Text Box 6"/>
            <p:cNvSpPr txBox="1">
              <a:spLocks noChangeArrowheads="1"/>
            </p:cNvSpPr>
            <p:nvPr/>
          </p:nvSpPr>
          <p:spPr bwMode="auto">
            <a:xfrm>
              <a:off x="774" y="7803"/>
              <a:ext cx="1980"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07000"/>
                </a:lnSpc>
                <a:spcAft>
                  <a:spcPts val="800"/>
                </a:spcAft>
              </a:pPr>
              <a:r>
                <a:rPr lang="ar-DZ" sz="1500">
                  <a:effectLst/>
                  <a:latin typeface="Calibri" panose="020F0502020204030204" pitchFamily="34" charset="0"/>
                  <a:ea typeface="Calibri" panose="020F0502020204030204" pitchFamily="34" charset="0"/>
                  <a:cs typeface="Arial" panose="020B0604020202020204" pitchFamily="34" charset="0"/>
                </a:rPr>
                <a:t>زيادة الحاجة</a:t>
              </a:r>
              <a:endParaRPr lang="fr-FR" sz="110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ar-DZ" sz="1500">
                  <a:effectLst/>
                  <a:latin typeface="Calibri" panose="020F0502020204030204" pitchFamily="34" charset="0"/>
                  <a:ea typeface="Calibri" panose="020F0502020204030204" pitchFamily="34" charset="0"/>
                  <a:cs typeface="Arial" panose="020B0604020202020204" pitchFamily="34" charset="0"/>
                </a:rPr>
                <a:t>للتنسيق والرقابة</a:t>
              </a:r>
              <a:endParaRPr lang="fr-FR" sz="1100">
                <a:effectLst/>
                <a:latin typeface="Calibri" panose="020F0502020204030204" pitchFamily="34" charset="0"/>
                <a:ea typeface="Calibri" panose="020F0502020204030204" pitchFamily="34" charset="0"/>
                <a:cs typeface="Arial" panose="020B0604020202020204" pitchFamily="34" charset="0"/>
              </a:endParaRPr>
            </a:p>
          </p:txBody>
        </p:sp>
        <p:cxnSp>
          <p:nvCxnSpPr>
            <p:cNvPr id="28" name="Line 7"/>
            <p:cNvCxnSpPr>
              <a:cxnSpLocks noChangeShapeType="1"/>
            </p:cNvCxnSpPr>
            <p:nvPr/>
          </p:nvCxnSpPr>
          <p:spPr bwMode="auto">
            <a:xfrm flipH="1">
              <a:off x="2754" y="8178"/>
              <a:ext cx="36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9" name="Text Box 8"/>
            <p:cNvSpPr txBox="1">
              <a:spLocks noChangeArrowheads="1"/>
            </p:cNvSpPr>
            <p:nvPr/>
          </p:nvSpPr>
          <p:spPr bwMode="auto">
            <a:xfrm>
              <a:off x="2574" y="8714"/>
              <a:ext cx="900" cy="2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07000"/>
                </a:lnSpc>
                <a:spcAft>
                  <a:spcPts val="800"/>
                </a:spcAft>
              </a:pPr>
              <a:r>
                <a:rPr lang="fr-FR" sz="8000">
                  <a:effectLst/>
                  <a:latin typeface="Calibri" panose="020F0502020204030204" pitchFamily="34" charset="0"/>
                  <a:ea typeface="Calibri" panose="020F0502020204030204" pitchFamily="34" charset="0"/>
                  <a:cs typeface="Arial" panose="020B0604020202020204" pitchFamily="34" charset="0"/>
                </a:rPr>
                <a:t>{</a:t>
              </a:r>
              <a:endParaRPr lang="fr-FR" sz="1100">
                <a:effectLst/>
                <a:latin typeface="Calibri" panose="020F0502020204030204" pitchFamily="34" charset="0"/>
                <a:ea typeface="Calibri" panose="020F0502020204030204" pitchFamily="34" charset="0"/>
                <a:cs typeface="Arial" panose="020B0604020202020204" pitchFamily="34" charset="0"/>
              </a:endParaRPr>
            </a:p>
          </p:txBody>
        </p:sp>
        <p:sp>
          <p:nvSpPr>
            <p:cNvPr id="30" name="Text Box 9"/>
            <p:cNvSpPr txBox="1">
              <a:spLocks noChangeArrowheads="1"/>
            </p:cNvSpPr>
            <p:nvPr/>
          </p:nvSpPr>
          <p:spPr bwMode="auto">
            <a:xfrm>
              <a:off x="748" y="9451"/>
              <a:ext cx="1980"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07000"/>
                </a:lnSpc>
                <a:spcAft>
                  <a:spcPts val="800"/>
                </a:spcAft>
              </a:pPr>
              <a:r>
                <a:rPr lang="ar-DZ" sz="1500">
                  <a:effectLst/>
                  <a:latin typeface="Calibri" panose="020F0502020204030204" pitchFamily="34" charset="0"/>
                  <a:ea typeface="Calibri" panose="020F0502020204030204" pitchFamily="34" charset="0"/>
                  <a:cs typeface="Arial" panose="020B0604020202020204" pitchFamily="34" charset="0"/>
                </a:rPr>
                <a:t>تهيئة وتقديم</a:t>
              </a:r>
              <a:endParaRPr lang="fr-FR" sz="110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ar-DZ" sz="1500">
                  <a:effectLst/>
                  <a:latin typeface="Calibri" panose="020F0502020204030204" pitchFamily="34" charset="0"/>
                  <a:ea typeface="Calibri" panose="020F0502020204030204" pitchFamily="34" charset="0"/>
                  <a:cs typeface="Arial" panose="020B0604020202020204" pitchFamily="34" charset="0"/>
                </a:rPr>
                <a:t>للتنسيق والرقابة</a:t>
              </a:r>
              <a:endParaRPr lang="fr-FR" sz="1100">
                <a:effectLst/>
                <a:latin typeface="Calibri" panose="020F0502020204030204" pitchFamily="34" charset="0"/>
                <a:ea typeface="Calibri" panose="020F0502020204030204" pitchFamily="34" charset="0"/>
                <a:cs typeface="Arial" panose="020B0604020202020204" pitchFamily="34" charset="0"/>
              </a:endParaRPr>
            </a:p>
          </p:txBody>
        </p:sp>
        <p:grpSp>
          <p:nvGrpSpPr>
            <p:cNvPr id="31" name="Group 10"/>
            <p:cNvGrpSpPr>
              <a:grpSpLocks/>
            </p:cNvGrpSpPr>
            <p:nvPr/>
          </p:nvGrpSpPr>
          <p:grpSpPr bwMode="auto">
            <a:xfrm>
              <a:off x="7434" y="8191"/>
              <a:ext cx="1620" cy="2160"/>
              <a:chOff x="7434" y="8100"/>
              <a:chExt cx="1620" cy="2160"/>
            </a:xfrm>
          </p:grpSpPr>
          <p:cxnSp>
            <p:nvCxnSpPr>
              <p:cNvPr id="34" name="Line 11"/>
              <p:cNvCxnSpPr>
                <a:cxnSpLocks noChangeShapeType="1"/>
              </p:cNvCxnSpPr>
              <p:nvPr/>
            </p:nvCxnSpPr>
            <p:spPr bwMode="auto">
              <a:xfrm flipH="1">
                <a:off x="7434" y="8100"/>
                <a:ext cx="54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5" name="Line 12"/>
              <p:cNvCxnSpPr>
                <a:cxnSpLocks noChangeShapeType="1"/>
              </p:cNvCxnSpPr>
              <p:nvPr/>
            </p:nvCxnSpPr>
            <p:spPr bwMode="auto">
              <a:xfrm flipH="1">
                <a:off x="7434" y="9180"/>
                <a:ext cx="162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6" name="Line 13"/>
              <p:cNvCxnSpPr>
                <a:cxnSpLocks noChangeShapeType="1"/>
              </p:cNvCxnSpPr>
              <p:nvPr/>
            </p:nvCxnSpPr>
            <p:spPr bwMode="auto">
              <a:xfrm flipH="1">
                <a:off x="7434" y="10260"/>
                <a:ext cx="54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7" name="Line 14"/>
              <p:cNvCxnSpPr>
                <a:cxnSpLocks noChangeShapeType="1"/>
              </p:cNvCxnSpPr>
              <p:nvPr/>
            </p:nvCxnSpPr>
            <p:spPr bwMode="auto">
              <a:xfrm flipH="1" flipV="1">
                <a:off x="7974" y="8100"/>
                <a:ext cx="108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8" name="Line 15"/>
              <p:cNvCxnSpPr>
                <a:cxnSpLocks noChangeShapeType="1"/>
              </p:cNvCxnSpPr>
              <p:nvPr/>
            </p:nvCxnSpPr>
            <p:spPr bwMode="auto">
              <a:xfrm flipH="1">
                <a:off x="7974" y="9180"/>
                <a:ext cx="108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sp>
          <p:nvSpPr>
            <p:cNvPr id="32" name="Oval 16"/>
            <p:cNvSpPr>
              <a:spLocks noChangeArrowheads="1"/>
            </p:cNvSpPr>
            <p:nvPr/>
          </p:nvSpPr>
          <p:spPr bwMode="auto">
            <a:xfrm>
              <a:off x="9234" y="8551"/>
              <a:ext cx="1440" cy="144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33" name="Text Box 17"/>
            <p:cNvSpPr txBox="1">
              <a:spLocks noChangeArrowheads="1"/>
            </p:cNvSpPr>
            <p:nvPr/>
          </p:nvSpPr>
          <p:spPr bwMode="auto">
            <a:xfrm>
              <a:off x="8937" y="8835"/>
              <a:ext cx="1980"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07000"/>
                </a:lnSpc>
                <a:spcAft>
                  <a:spcPts val="800"/>
                </a:spcAft>
              </a:pPr>
              <a:r>
                <a:rPr lang="ar-DZ" sz="1500">
                  <a:effectLst/>
                  <a:latin typeface="Calibri" panose="020F0502020204030204" pitchFamily="34" charset="0"/>
                  <a:ea typeface="Calibri" panose="020F0502020204030204" pitchFamily="34" charset="0"/>
                  <a:cs typeface="Arial" panose="020B0604020202020204" pitchFamily="34" charset="0"/>
                </a:rPr>
                <a:t>كلما زاد</a:t>
              </a:r>
              <a:endParaRPr lang="fr-FR" sz="110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ar-DZ" sz="1500">
                  <a:effectLst/>
                  <a:latin typeface="Calibri" panose="020F0502020204030204" pitchFamily="34" charset="0"/>
                  <a:ea typeface="Calibri" panose="020F0502020204030204" pitchFamily="34" charset="0"/>
                  <a:cs typeface="Arial" panose="020B0604020202020204" pitchFamily="34" charset="0"/>
                </a:rPr>
                <a:t>الحجم</a:t>
              </a:r>
              <a:endParaRPr lang="fr-FR" sz="1100">
                <a:effectLst/>
                <a:latin typeface="Calibri" panose="020F0502020204030204" pitchFamily="34" charset="0"/>
                <a:ea typeface="Calibri" panose="020F0502020204030204" pitchFamily="34" charset="0"/>
                <a:cs typeface="Arial" panose="020B0604020202020204" pitchFamily="34" charset="0"/>
              </a:endParaRPr>
            </a:p>
          </p:txBody>
        </p:sp>
      </p:grpSp>
      <p:sp>
        <p:nvSpPr>
          <p:cNvPr id="39" name="Rectangle 50"/>
          <p:cNvSpPr>
            <a:spLocks noChangeArrowheads="1"/>
          </p:cNvSpPr>
          <p:nvPr/>
        </p:nvSpPr>
        <p:spPr bwMode="auto">
          <a:xfrm>
            <a:off x="1687132" y="-3432220"/>
            <a:ext cx="15030494"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sp>
        <p:nvSpPr>
          <p:cNvPr id="40" name="ZoneTexte 39"/>
          <p:cNvSpPr txBox="1"/>
          <p:nvPr/>
        </p:nvSpPr>
        <p:spPr>
          <a:xfrm>
            <a:off x="2332383" y="1126435"/>
            <a:ext cx="7089913" cy="769441"/>
          </a:xfrm>
          <a:prstGeom prst="rect">
            <a:avLst/>
          </a:prstGeom>
          <a:noFill/>
        </p:spPr>
        <p:txBody>
          <a:bodyPr wrap="square" rtlCol="0">
            <a:spAutoFit/>
          </a:bodyPr>
          <a:lstStyle/>
          <a:p>
            <a:pPr algn="ctr"/>
            <a:r>
              <a:rPr lang="ar-DZ" sz="2200" b="1" u="sng" dirty="0"/>
              <a:t>الشكل رقم(1) : العلاقة بين الحجم والهيكل التنظيمي</a:t>
            </a:r>
            <a:endParaRPr lang="fr-FR" sz="2200" dirty="0"/>
          </a:p>
          <a:p>
            <a:pPr algn="ctr"/>
            <a:endParaRPr lang="fr-FR" sz="2200" dirty="0"/>
          </a:p>
        </p:txBody>
      </p:sp>
    </p:spTree>
    <p:extLst>
      <p:ext uri="{BB962C8B-B14F-4D97-AF65-F5344CB8AC3E}">
        <p14:creationId xmlns:p14="http://schemas.microsoft.com/office/powerpoint/2010/main" val="1572296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smtClean="0"/>
              <a:t>1- تعريف التكنولوجيا</a:t>
            </a:r>
            <a:endParaRPr lang="fr-FR" dirty="0"/>
          </a:p>
        </p:txBody>
      </p:sp>
      <p:sp>
        <p:nvSpPr>
          <p:cNvPr id="3" name="Espace réservé du contenu 2"/>
          <p:cNvSpPr>
            <a:spLocks noGrp="1"/>
          </p:cNvSpPr>
          <p:nvPr>
            <p:ph idx="1"/>
          </p:nvPr>
        </p:nvSpPr>
        <p:spPr/>
        <p:txBody>
          <a:bodyPr/>
          <a:lstStyle/>
          <a:p>
            <a:pPr algn="r" rtl="1"/>
            <a:r>
              <a:rPr lang="ar-DZ" dirty="0"/>
              <a:t>توليفة المهارات والمعرفة والقدرات والأساليب والمواد والآلات والحسابات والأدوات والمعدات التي يستخدمها الأفراد لإجراء عمليات تحويل أو تغيير المواد الأولية إلى سلع وخدمات ذات قيمة.</a:t>
            </a:r>
            <a:endParaRPr lang="fr-FR" dirty="0"/>
          </a:p>
          <a:p>
            <a:pPr algn="r" rtl="1"/>
            <a:r>
              <a:rPr lang="ar-DZ" dirty="0"/>
              <a:t>تلعب التكنولوجيا دورا مهما في اختيار الهيكل التنظيمي للمنظمة لأن طبيعة التكنولوجيا تحدد طبيعة العمل ووسائل تنظيمه، ونوع الوظائف التي يجب تأديتها وعلاقات العمل بين هذه الوظائف. </a:t>
            </a:r>
            <a:r>
              <a:rPr lang="ar-SA" dirty="0"/>
              <a:t>فتستخدم المؤسسات العديد من الأنواع التكنولوجية في تحويل مدخلاتها إلى مخرجات. ولقد وجِد أنّ هناك علاقات قوية ما بين حجم العمليات الإنتاجية وما بين الهيكل المتبع في المؤسسة. كما وُجد أيضاً أنّ أداء المؤسسة يعتمد لدرجة كبيرة على مدى التناسب ما بين التكنولوجيات المستخدمة والهيكل التنظيمي.</a:t>
            </a:r>
            <a:endParaRPr lang="fr-FR" dirty="0"/>
          </a:p>
        </p:txBody>
      </p:sp>
    </p:spTree>
    <p:extLst>
      <p:ext uri="{BB962C8B-B14F-4D97-AF65-F5344CB8AC3E}">
        <p14:creationId xmlns:p14="http://schemas.microsoft.com/office/powerpoint/2010/main" val="23756616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rtl="1"/>
            <a:r>
              <a:rPr lang="ar-DZ" dirty="0" smtClean="0"/>
              <a:t>2-1- </a:t>
            </a:r>
            <a:r>
              <a:rPr lang="ar-DZ" b="1" dirty="0" smtClean="0"/>
              <a:t>دراسة </a:t>
            </a:r>
            <a:r>
              <a:rPr lang="ar-DZ" b="1" dirty="0"/>
              <a:t>جون وود وارد (1958-1965) </a:t>
            </a:r>
            <a:r>
              <a:rPr lang="fr-FR" b="1" dirty="0"/>
              <a:t>Joan Woodward</a:t>
            </a:r>
            <a:r>
              <a:rPr lang="ar-DZ" b="1" dirty="0"/>
              <a:t>:</a:t>
            </a:r>
            <a:r>
              <a:rPr lang="fr-FR" dirty="0"/>
              <a:t/>
            </a:r>
            <a:br>
              <a:rPr lang="fr-FR" dirty="0"/>
            </a:br>
            <a:endParaRPr lang="fr-FR" dirty="0"/>
          </a:p>
        </p:txBody>
      </p:sp>
      <p:sp>
        <p:nvSpPr>
          <p:cNvPr id="3" name="Espace réservé du contenu 2"/>
          <p:cNvSpPr>
            <a:spLocks noGrp="1"/>
          </p:cNvSpPr>
          <p:nvPr>
            <p:ph idx="1"/>
          </p:nvPr>
        </p:nvSpPr>
        <p:spPr/>
        <p:txBody>
          <a:bodyPr>
            <a:normAutofit fontScale="85000" lnSpcReduction="10000"/>
          </a:bodyPr>
          <a:lstStyle/>
          <a:p>
            <a:pPr lvl="0" algn="r" rtl="1"/>
            <a:r>
              <a:rPr lang="ar-DZ" dirty="0"/>
              <a:t>مصانع ذات تكنولوجيا تتبع نظم إنتاج الوحدات أو المجموعات الصغيرة (</a:t>
            </a:r>
            <a:r>
              <a:rPr lang="fr-FR" dirty="0"/>
              <a:t>Small-batch Production</a:t>
            </a:r>
            <a:r>
              <a:rPr lang="ar-DZ" dirty="0"/>
              <a:t>) إنتاج سلعة واحدة أو عددا محدودا من السلع (صناعة الأدوات العلمية).</a:t>
            </a:r>
            <a:endParaRPr lang="fr-FR" dirty="0"/>
          </a:p>
          <a:p>
            <a:pPr lvl="0" algn="r" rtl="1"/>
            <a:r>
              <a:rPr lang="ar-DZ" dirty="0"/>
              <a:t>مصانع تتبع تكنولوجيا تعتمد أسلوب تجميع مجموعات كبيرة وبكميات كبيرة (</a:t>
            </a:r>
            <a:r>
              <a:rPr lang="fr-FR" dirty="0"/>
              <a:t>Large-Batch and Mass-Production</a:t>
            </a:r>
            <a:r>
              <a:rPr lang="ar-DZ" dirty="0"/>
              <a:t>) : أي </a:t>
            </a:r>
            <a:r>
              <a:rPr lang="ar-SA" dirty="0"/>
              <a:t>بمعنى الإنتاج بكميات كبيرة وبنفس المواصفات ومتكرر وغالبا من خلال خطوط إنتاج تتولى تجميع عدد من الأجزاء النمطية المكونة للمنتَج كما في صناعة السيارات. وهي منخفضة التكاليف للوحدة مع زيادة الإنتاج أحيانا بغرض التخزين للطلبات المستقبلية ولا يتدخل الزبون بشكل مباشر في تحديد مواصفات المنتًج؛</a:t>
            </a:r>
            <a:endParaRPr lang="fr-FR" dirty="0"/>
          </a:p>
          <a:p>
            <a:pPr lvl="0" algn="r" rtl="1"/>
            <a:r>
              <a:rPr lang="ar-DZ" dirty="0"/>
              <a:t>مصانع تتبع تكنولوجيا أسلوب العمليات وبشكل أوتوماتيكي (</a:t>
            </a:r>
            <a:r>
              <a:rPr lang="fr-FR" dirty="0" err="1"/>
              <a:t>Process</a:t>
            </a:r>
            <a:r>
              <a:rPr lang="fr-FR" dirty="0"/>
              <a:t> Production</a:t>
            </a:r>
            <a:r>
              <a:rPr lang="ar-DZ" dirty="0"/>
              <a:t>): </a:t>
            </a:r>
            <a:r>
              <a:rPr lang="ar-SA" dirty="0"/>
              <a:t>هي عملية معقدة فنياً وتتم العملية الإنتاجية بواسطة الآلات التي يتحكم بها آلياً ويتم إنتاج نفس المنتَج بنفس الطريقة لفترة زمنية غير محدودة كصناعة تكرير النفط والصناعات الكيميائية والآلات معدة لتصنيع منتَج واحد فقط وليس جاهزة لآخر والتغيير قليل جداً والعمال موجودون للمراقبة أو إصلاح الآلات إذا تعطلت ويمتلكون مهارات خاصة. </a:t>
            </a:r>
            <a:endParaRPr lang="fr-FR" dirty="0"/>
          </a:p>
          <a:p>
            <a:pPr algn="r" rtl="1"/>
            <a:endParaRPr lang="fr-FR" dirty="0"/>
          </a:p>
        </p:txBody>
      </p:sp>
    </p:spTree>
    <p:extLst>
      <p:ext uri="{BB962C8B-B14F-4D97-AF65-F5344CB8AC3E}">
        <p14:creationId xmlns:p14="http://schemas.microsoft.com/office/powerpoint/2010/main" val="10520538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rtl="1"/>
            <a:r>
              <a:rPr lang="ar-SA" b="1" dirty="0"/>
              <a:t>الجدول </a:t>
            </a:r>
            <a:r>
              <a:rPr lang="ar-SA" b="1" dirty="0" smtClean="0"/>
              <a:t>(</a:t>
            </a:r>
            <a:r>
              <a:rPr lang="ar-DZ" b="1" dirty="0" smtClean="0"/>
              <a:t>1</a:t>
            </a:r>
            <a:r>
              <a:rPr lang="ar-DZ" b="1" dirty="0"/>
              <a:t>) </a:t>
            </a:r>
            <a:r>
              <a:rPr lang="ar-SA" b="1" dirty="0"/>
              <a:t>استنتاجات </a:t>
            </a:r>
            <a:r>
              <a:rPr lang="fr-FR" b="1" dirty="0"/>
              <a:t>WOODWARD</a:t>
            </a:r>
            <a:r>
              <a:rPr lang="ar-SA" b="1" dirty="0"/>
              <a:t> بشأن العلاقة بين التعقيد التكنولوجي والخصائص الهيكلة</a:t>
            </a:r>
            <a:r>
              <a:rPr lang="fr-FR" dirty="0"/>
              <a:t/>
            </a:r>
            <a:br>
              <a:rPr lang="fr-FR" dirty="0"/>
            </a:b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769851728"/>
              </p:ext>
            </p:extLst>
          </p:nvPr>
        </p:nvGraphicFramePr>
        <p:xfrm>
          <a:off x="1841680" y="2601531"/>
          <a:ext cx="8242478" cy="3193964"/>
        </p:xfrm>
        <a:graphic>
          <a:graphicData uri="http://schemas.openxmlformats.org/drawingml/2006/table">
            <a:tbl>
              <a:tblPr rtl="1" firstRow="1" firstCol="1" bandRow="1">
                <a:tableStyleId>{5C22544A-7EE6-4342-B048-85BDC9FD1C3A}</a:tableStyleId>
              </a:tblPr>
              <a:tblGrid>
                <a:gridCol w="3672750"/>
                <a:gridCol w="1571857"/>
                <a:gridCol w="1466049"/>
                <a:gridCol w="1531822"/>
              </a:tblGrid>
              <a:tr h="709769">
                <a:tc>
                  <a:txBody>
                    <a:bodyPr/>
                    <a:lstStyle/>
                    <a:p>
                      <a:pPr algn="l" rtl="1">
                        <a:lnSpc>
                          <a:spcPct val="107000"/>
                        </a:lnSpc>
                        <a:spcAft>
                          <a:spcPts val="0"/>
                        </a:spcAft>
                      </a:pPr>
                      <a:r>
                        <a:rPr lang="ar-SA" sz="1200">
                          <a:effectLst/>
                        </a:rPr>
                        <a:t>التعقيد التكنولوجي</a:t>
                      </a:r>
                      <a:endParaRPr lang="fr-FR" sz="1100">
                        <a:effectLst/>
                      </a:endParaRPr>
                    </a:p>
                    <a:p>
                      <a:pPr algn="just" rtl="1">
                        <a:lnSpc>
                          <a:spcPct val="107000"/>
                        </a:lnSpc>
                        <a:spcAft>
                          <a:spcPts val="0"/>
                        </a:spcAft>
                      </a:pPr>
                      <a:r>
                        <a:rPr lang="ar-SA" sz="1200">
                          <a:effectLst/>
                        </a:rPr>
                        <a:t>الخصائص الهيكلية</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200">
                          <a:effectLst/>
                        </a:rPr>
                        <a:t>الإنتاج بالوحدة</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200">
                          <a:effectLst/>
                        </a:rPr>
                        <a:t>الإنتاج الواسع</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200">
                          <a:effectLst/>
                        </a:rPr>
                        <a:t>الإنتاج المستمر</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54885">
                <a:tc>
                  <a:txBody>
                    <a:bodyPr/>
                    <a:lstStyle/>
                    <a:p>
                      <a:pPr algn="just" rtl="1">
                        <a:lnSpc>
                          <a:spcPct val="107000"/>
                        </a:lnSpc>
                        <a:spcAft>
                          <a:spcPts val="0"/>
                        </a:spcAft>
                      </a:pPr>
                      <a:r>
                        <a:rPr lang="ar-SA" sz="1200">
                          <a:effectLst/>
                        </a:rPr>
                        <a:t>درجة التعقيد</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200">
                          <a:effectLst/>
                        </a:rPr>
                        <a:t>منخفضة</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200">
                          <a:effectLst/>
                        </a:rPr>
                        <a:t>عالية</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200">
                          <a:effectLst/>
                        </a:rPr>
                        <a:t>منخفضة</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54885">
                <a:tc>
                  <a:txBody>
                    <a:bodyPr/>
                    <a:lstStyle/>
                    <a:p>
                      <a:pPr algn="just" rtl="1">
                        <a:lnSpc>
                          <a:spcPct val="107000"/>
                        </a:lnSpc>
                        <a:spcAft>
                          <a:spcPts val="0"/>
                        </a:spcAft>
                      </a:pPr>
                      <a:r>
                        <a:rPr lang="ar-SA" sz="1200">
                          <a:effectLst/>
                        </a:rPr>
                        <a:t>درجة الرسمية</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200">
                          <a:effectLst/>
                        </a:rPr>
                        <a:t>منخفضة</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200">
                          <a:effectLst/>
                        </a:rPr>
                        <a:t>عالية</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200">
                          <a:effectLst/>
                        </a:rPr>
                        <a:t>منخفضة</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54885">
                <a:tc>
                  <a:txBody>
                    <a:bodyPr/>
                    <a:lstStyle/>
                    <a:p>
                      <a:pPr algn="just" rtl="1">
                        <a:lnSpc>
                          <a:spcPct val="107000"/>
                        </a:lnSpc>
                        <a:spcAft>
                          <a:spcPts val="0"/>
                        </a:spcAft>
                      </a:pPr>
                      <a:r>
                        <a:rPr lang="ar-SA" sz="1200">
                          <a:effectLst/>
                        </a:rPr>
                        <a:t>درجة المركزية</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200">
                          <a:effectLst/>
                        </a:rPr>
                        <a:t>منخفضة</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200">
                          <a:effectLst/>
                        </a:rPr>
                        <a:t>عالية</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200">
                          <a:effectLst/>
                        </a:rPr>
                        <a:t>منخفضة</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54885">
                <a:tc>
                  <a:txBody>
                    <a:bodyPr/>
                    <a:lstStyle/>
                    <a:p>
                      <a:pPr algn="just" rtl="1">
                        <a:lnSpc>
                          <a:spcPct val="107000"/>
                        </a:lnSpc>
                        <a:spcAft>
                          <a:spcPts val="0"/>
                        </a:spcAft>
                      </a:pPr>
                      <a:r>
                        <a:rPr lang="ar-SA" sz="1200">
                          <a:effectLst/>
                        </a:rPr>
                        <a:t>نطاق الإشراف</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200">
                          <a:effectLst/>
                        </a:rPr>
                        <a:t>معتدل</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200">
                          <a:effectLst/>
                        </a:rPr>
                        <a:t>واسع</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200">
                          <a:effectLst/>
                        </a:rPr>
                        <a:t>ضيق</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54885">
                <a:tc>
                  <a:txBody>
                    <a:bodyPr/>
                    <a:lstStyle/>
                    <a:p>
                      <a:pPr algn="just" rtl="1">
                        <a:lnSpc>
                          <a:spcPct val="107000"/>
                        </a:lnSpc>
                        <a:spcAft>
                          <a:spcPts val="0"/>
                        </a:spcAft>
                      </a:pPr>
                      <a:r>
                        <a:rPr lang="ar-SA" sz="1200">
                          <a:effectLst/>
                        </a:rPr>
                        <a:t>عدد المستويات الإدارية</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200">
                          <a:effectLst/>
                        </a:rPr>
                        <a:t>قليل</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200">
                          <a:effectLst/>
                        </a:rPr>
                        <a:t>متوسط</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200">
                          <a:effectLst/>
                        </a:rPr>
                        <a:t>كبير</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54885">
                <a:tc>
                  <a:txBody>
                    <a:bodyPr/>
                    <a:lstStyle/>
                    <a:p>
                      <a:pPr algn="just" rtl="1">
                        <a:lnSpc>
                          <a:spcPct val="107000"/>
                        </a:lnSpc>
                        <a:spcAft>
                          <a:spcPts val="0"/>
                        </a:spcAft>
                      </a:pPr>
                      <a:r>
                        <a:rPr lang="ar-SA" sz="1200">
                          <a:effectLst/>
                        </a:rPr>
                        <a:t>نسبة العمالة المباشرة إلى غير المباشرة</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200">
                          <a:effectLst/>
                        </a:rPr>
                        <a:t>عالية</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200">
                          <a:effectLst/>
                        </a:rPr>
                        <a:t>معتدلة</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200">
                          <a:effectLst/>
                        </a:rPr>
                        <a:t>منخفضة</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54885">
                <a:tc>
                  <a:txBody>
                    <a:bodyPr/>
                    <a:lstStyle/>
                    <a:p>
                      <a:pPr algn="just" rtl="1">
                        <a:lnSpc>
                          <a:spcPct val="107000"/>
                        </a:lnSpc>
                        <a:spcAft>
                          <a:spcPts val="0"/>
                        </a:spcAft>
                      </a:pPr>
                      <a:r>
                        <a:rPr lang="ar-SA" sz="1200">
                          <a:effectLst/>
                        </a:rPr>
                        <a:t>نسبة الوظائف التنفيذية إلى الوظائف الاستشارية</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200">
                          <a:effectLst/>
                        </a:rPr>
                        <a:t>عالية</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200">
                          <a:effectLst/>
                        </a:rPr>
                        <a:t>معتدلة</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200" dirty="0">
                          <a:effectLst/>
                        </a:rPr>
                        <a:t>منخفضة</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val="2737344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rtl="1"/>
            <a:r>
              <a:rPr lang="ar-DZ" b="1" dirty="0"/>
              <a:t>الشكل (01) درجة التعقيد التقني والهيكل التنظيمي.</a:t>
            </a:r>
            <a:r>
              <a:rPr lang="fr-FR" dirty="0"/>
              <a:t/>
            </a:r>
            <a:br>
              <a:rPr lang="fr-FR" dirty="0"/>
            </a:b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4289889508"/>
              </p:ext>
            </p:extLst>
          </p:nvPr>
        </p:nvGraphicFramePr>
        <p:xfrm>
          <a:off x="2163652" y="2426738"/>
          <a:ext cx="7521261" cy="3368447"/>
        </p:xfrm>
        <a:graphic>
          <a:graphicData uri="http://schemas.openxmlformats.org/drawingml/2006/table">
            <a:tbl>
              <a:tblPr rtl="1" firstRow="1" firstCol="1" bandRow="1">
                <a:tableStyleId>{5C22544A-7EE6-4342-B048-85BDC9FD1C3A}</a:tableStyleId>
              </a:tblPr>
              <a:tblGrid>
                <a:gridCol w="2472211"/>
                <a:gridCol w="1795306"/>
                <a:gridCol w="1910237"/>
                <a:gridCol w="1343507"/>
              </a:tblGrid>
              <a:tr h="436725">
                <a:tc>
                  <a:txBody>
                    <a:bodyPr/>
                    <a:lstStyle/>
                    <a:p>
                      <a:pPr algn="just" rtl="1">
                        <a:lnSpc>
                          <a:spcPct val="107000"/>
                        </a:lnSpc>
                        <a:spcAft>
                          <a:spcPts val="0"/>
                        </a:spcAft>
                      </a:pPr>
                      <a:r>
                        <a:rPr lang="ar-DZ" sz="1200" dirty="0">
                          <a:effectLst/>
                        </a:rPr>
                        <a:t> </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66808" marR="66808" marT="0" marB="0"/>
                </a:tc>
                <a:tc gridSpan="3">
                  <a:txBody>
                    <a:bodyPr/>
                    <a:lstStyle/>
                    <a:p>
                      <a:pPr algn="ctr" rtl="1">
                        <a:lnSpc>
                          <a:spcPct val="107000"/>
                        </a:lnSpc>
                        <a:spcAft>
                          <a:spcPts val="0"/>
                        </a:spcAft>
                      </a:pPr>
                      <a:r>
                        <a:rPr lang="ar-DZ" sz="1200">
                          <a:effectLst/>
                        </a:rPr>
                        <a:t>التعقيد التقني</a:t>
                      </a:r>
                      <a:endParaRPr lang="fr-FR" sz="1100">
                        <a:effectLst/>
                      </a:endParaRPr>
                    </a:p>
                    <a:p>
                      <a:pPr algn="just" rtl="1">
                        <a:lnSpc>
                          <a:spcPct val="107000"/>
                        </a:lnSpc>
                        <a:spcAft>
                          <a:spcPts val="0"/>
                        </a:spcAft>
                      </a:pPr>
                      <a:r>
                        <a:rPr lang="ar-DZ" sz="1200">
                          <a:effectLst/>
                        </a:rPr>
                        <a:t>منخفض</a:t>
                      </a:r>
                      <a:r>
                        <a:rPr lang="fr-FR" sz="1200">
                          <a:effectLst/>
                          <a:sym typeface="Symbol" panose="05050102010706020507" pitchFamily="18" charset="2"/>
                        </a:rPr>
                        <a:t></a:t>
                      </a:r>
                      <a:r>
                        <a:rPr lang="ar-DZ" sz="1200">
                          <a:effectLst/>
                        </a:rPr>
                        <a:t> عالي</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6808" marR="66808" marT="0" marB="0"/>
                </a:tc>
                <a:tc hMerge="1">
                  <a:txBody>
                    <a:bodyPr/>
                    <a:lstStyle/>
                    <a:p>
                      <a:endParaRPr lang="fr-FR"/>
                    </a:p>
                  </a:txBody>
                  <a:tcPr/>
                </a:tc>
                <a:tc hMerge="1">
                  <a:txBody>
                    <a:bodyPr/>
                    <a:lstStyle/>
                    <a:p>
                      <a:endParaRPr lang="fr-FR"/>
                    </a:p>
                  </a:txBody>
                  <a:tcPr/>
                </a:tc>
              </a:tr>
              <a:tr h="190650">
                <a:tc>
                  <a:txBody>
                    <a:bodyPr/>
                    <a:lstStyle/>
                    <a:p>
                      <a:pPr algn="just" rtl="1">
                        <a:lnSpc>
                          <a:spcPct val="107000"/>
                        </a:lnSpc>
                        <a:spcAft>
                          <a:spcPts val="0"/>
                        </a:spcAft>
                      </a:pPr>
                      <a:r>
                        <a:rPr lang="ar-DZ" sz="1200">
                          <a:effectLst/>
                        </a:rPr>
                        <a:t>خصائص الهيكل التنظيمي</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6808" marR="66808" marT="0" marB="0" anchor="ctr"/>
                </a:tc>
                <a:tc>
                  <a:txBody>
                    <a:bodyPr/>
                    <a:lstStyle/>
                    <a:p>
                      <a:pPr algn="just" rtl="1">
                        <a:lnSpc>
                          <a:spcPct val="107000"/>
                        </a:lnSpc>
                        <a:spcAft>
                          <a:spcPts val="0"/>
                        </a:spcAft>
                      </a:pPr>
                      <a:r>
                        <a:rPr lang="ar-DZ" sz="1200">
                          <a:effectLst/>
                        </a:rPr>
                        <a:t>تكنولوجيا الدفعات الصغيرة</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6808" marR="66808" marT="0" marB="0" anchor="ctr"/>
                </a:tc>
                <a:tc>
                  <a:txBody>
                    <a:bodyPr/>
                    <a:lstStyle/>
                    <a:p>
                      <a:pPr algn="just" rtl="1">
                        <a:lnSpc>
                          <a:spcPct val="107000"/>
                        </a:lnSpc>
                        <a:spcAft>
                          <a:spcPts val="0"/>
                        </a:spcAft>
                      </a:pPr>
                      <a:r>
                        <a:rPr lang="ar-DZ" sz="1200">
                          <a:effectLst/>
                        </a:rPr>
                        <a:t>تكنولوجيا المجموعات الكبيرة</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6808" marR="66808" marT="0" marB="0" anchor="ctr"/>
                </a:tc>
                <a:tc>
                  <a:txBody>
                    <a:bodyPr/>
                    <a:lstStyle/>
                    <a:p>
                      <a:pPr algn="just" rtl="1">
                        <a:lnSpc>
                          <a:spcPct val="107000"/>
                        </a:lnSpc>
                        <a:spcAft>
                          <a:spcPts val="0"/>
                        </a:spcAft>
                      </a:pPr>
                      <a:r>
                        <a:rPr lang="ar-DZ" sz="1200">
                          <a:effectLst/>
                        </a:rPr>
                        <a:t>تكنولوجيا العمليات</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6808" marR="66808" marT="0" marB="0" anchor="ctr"/>
                </a:tc>
              </a:tr>
              <a:tr h="190650">
                <a:tc>
                  <a:txBody>
                    <a:bodyPr/>
                    <a:lstStyle/>
                    <a:p>
                      <a:pPr algn="just" rtl="1">
                        <a:lnSpc>
                          <a:spcPct val="107000"/>
                        </a:lnSpc>
                        <a:spcAft>
                          <a:spcPts val="0"/>
                        </a:spcAft>
                      </a:pPr>
                      <a:r>
                        <a:rPr lang="ar-DZ" sz="1200">
                          <a:effectLst/>
                        </a:rPr>
                        <a:t>مستوى الهرمية</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6808" marR="66808" marT="0" marB="0" anchor="ctr"/>
                </a:tc>
                <a:tc>
                  <a:txBody>
                    <a:bodyPr/>
                    <a:lstStyle/>
                    <a:p>
                      <a:pPr algn="just" rtl="1">
                        <a:lnSpc>
                          <a:spcPct val="107000"/>
                        </a:lnSpc>
                        <a:spcAft>
                          <a:spcPts val="0"/>
                        </a:spcAft>
                      </a:pPr>
                      <a:r>
                        <a:rPr lang="ar-DZ" sz="1200">
                          <a:effectLst/>
                        </a:rPr>
                        <a:t>3</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6808" marR="66808" marT="0" marB="0" anchor="ctr"/>
                </a:tc>
                <a:tc>
                  <a:txBody>
                    <a:bodyPr/>
                    <a:lstStyle/>
                    <a:p>
                      <a:pPr algn="just" rtl="1">
                        <a:lnSpc>
                          <a:spcPct val="107000"/>
                        </a:lnSpc>
                        <a:spcAft>
                          <a:spcPts val="0"/>
                        </a:spcAft>
                      </a:pPr>
                      <a:r>
                        <a:rPr lang="ar-DZ" sz="1200">
                          <a:effectLst/>
                        </a:rPr>
                        <a:t>4</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6808" marR="66808" marT="0" marB="0" anchor="ctr"/>
                </a:tc>
                <a:tc>
                  <a:txBody>
                    <a:bodyPr/>
                    <a:lstStyle/>
                    <a:p>
                      <a:pPr algn="just" rtl="1">
                        <a:lnSpc>
                          <a:spcPct val="107000"/>
                        </a:lnSpc>
                        <a:spcAft>
                          <a:spcPts val="0"/>
                        </a:spcAft>
                      </a:pPr>
                      <a:r>
                        <a:rPr lang="ar-DZ" sz="1200">
                          <a:effectLst/>
                        </a:rPr>
                        <a:t>6</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6808" marR="66808" marT="0" marB="0" anchor="ctr"/>
                </a:tc>
              </a:tr>
              <a:tr h="190650">
                <a:tc>
                  <a:txBody>
                    <a:bodyPr/>
                    <a:lstStyle/>
                    <a:p>
                      <a:pPr algn="just" rtl="1">
                        <a:lnSpc>
                          <a:spcPct val="107000"/>
                        </a:lnSpc>
                        <a:spcAft>
                          <a:spcPts val="0"/>
                        </a:spcAft>
                      </a:pPr>
                      <a:r>
                        <a:rPr lang="ar-DZ" sz="1200">
                          <a:effectLst/>
                        </a:rPr>
                        <a:t>نطاق الإشراف للمديرين التنفيذيين</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6808" marR="66808" marT="0" marB="0" anchor="ctr"/>
                </a:tc>
                <a:tc>
                  <a:txBody>
                    <a:bodyPr/>
                    <a:lstStyle/>
                    <a:p>
                      <a:pPr algn="just" rtl="1">
                        <a:lnSpc>
                          <a:spcPct val="107000"/>
                        </a:lnSpc>
                        <a:spcAft>
                          <a:spcPts val="0"/>
                        </a:spcAft>
                      </a:pPr>
                      <a:r>
                        <a:rPr lang="ar-DZ" sz="1200">
                          <a:effectLst/>
                        </a:rPr>
                        <a:t>4</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6808" marR="66808" marT="0" marB="0" anchor="ctr"/>
                </a:tc>
                <a:tc>
                  <a:txBody>
                    <a:bodyPr/>
                    <a:lstStyle/>
                    <a:p>
                      <a:pPr algn="just" rtl="1">
                        <a:lnSpc>
                          <a:spcPct val="107000"/>
                        </a:lnSpc>
                        <a:spcAft>
                          <a:spcPts val="0"/>
                        </a:spcAft>
                      </a:pPr>
                      <a:r>
                        <a:rPr lang="ar-DZ" sz="1200">
                          <a:effectLst/>
                        </a:rPr>
                        <a:t>7</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6808" marR="66808" marT="0" marB="0" anchor="ctr"/>
                </a:tc>
                <a:tc>
                  <a:txBody>
                    <a:bodyPr/>
                    <a:lstStyle/>
                    <a:p>
                      <a:pPr algn="just" rtl="1">
                        <a:lnSpc>
                          <a:spcPct val="107000"/>
                        </a:lnSpc>
                        <a:spcAft>
                          <a:spcPts val="0"/>
                        </a:spcAft>
                      </a:pPr>
                      <a:r>
                        <a:rPr lang="ar-DZ" sz="1200">
                          <a:effectLst/>
                        </a:rPr>
                        <a:t>10</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6808" marR="66808" marT="0" marB="0" anchor="ctr"/>
                </a:tc>
              </a:tr>
              <a:tr h="402703">
                <a:tc>
                  <a:txBody>
                    <a:bodyPr/>
                    <a:lstStyle/>
                    <a:p>
                      <a:pPr algn="just" rtl="1">
                        <a:lnSpc>
                          <a:spcPct val="107000"/>
                        </a:lnSpc>
                        <a:spcAft>
                          <a:spcPts val="0"/>
                        </a:spcAft>
                      </a:pPr>
                      <a:r>
                        <a:rPr lang="ar-DZ" sz="1200">
                          <a:effectLst/>
                        </a:rPr>
                        <a:t>نطاق الرقابة للمشرفين المباشرين على خطوط الإنتاج</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6808" marR="66808" marT="0" marB="0" anchor="ctr"/>
                </a:tc>
                <a:tc>
                  <a:txBody>
                    <a:bodyPr/>
                    <a:lstStyle/>
                    <a:p>
                      <a:pPr algn="just" rtl="1">
                        <a:lnSpc>
                          <a:spcPct val="107000"/>
                        </a:lnSpc>
                        <a:spcAft>
                          <a:spcPts val="0"/>
                        </a:spcAft>
                      </a:pPr>
                      <a:r>
                        <a:rPr lang="ar-DZ" sz="1200">
                          <a:effectLst/>
                        </a:rPr>
                        <a:t>23</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6808" marR="66808" marT="0" marB="0" anchor="ctr"/>
                </a:tc>
                <a:tc>
                  <a:txBody>
                    <a:bodyPr/>
                    <a:lstStyle/>
                    <a:p>
                      <a:pPr algn="just" rtl="1">
                        <a:lnSpc>
                          <a:spcPct val="107000"/>
                        </a:lnSpc>
                        <a:spcAft>
                          <a:spcPts val="0"/>
                        </a:spcAft>
                      </a:pPr>
                      <a:r>
                        <a:rPr lang="ar-DZ" sz="1200">
                          <a:effectLst/>
                        </a:rPr>
                        <a:t>48</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6808" marR="66808" marT="0" marB="0" anchor="ctr"/>
                </a:tc>
                <a:tc>
                  <a:txBody>
                    <a:bodyPr/>
                    <a:lstStyle/>
                    <a:p>
                      <a:pPr algn="just" rtl="1">
                        <a:lnSpc>
                          <a:spcPct val="107000"/>
                        </a:lnSpc>
                        <a:spcAft>
                          <a:spcPts val="0"/>
                        </a:spcAft>
                      </a:pPr>
                      <a:r>
                        <a:rPr lang="ar-DZ" sz="1200">
                          <a:effectLst/>
                        </a:rPr>
                        <a:t>15</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6808" marR="66808" marT="0" marB="0" anchor="ctr"/>
                </a:tc>
              </a:tr>
              <a:tr h="953249">
                <a:tc>
                  <a:txBody>
                    <a:bodyPr/>
                    <a:lstStyle/>
                    <a:p>
                      <a:pPr algn="just" rtl="1">
                        <a:lnSpc>
                          <a:spcPct val="107000"/>
                        </a:lnSpc>
                        <a:spcAft>
                          <a:spcPts val="0"/>
                        </a:spcAft>
                      </a:pPr>
                      <a:r>
                        <a:rPr lang="ar-DZ" sz="1200">
                          <a:effectLst/>
                        </a:rPr>
                        <a:t>الشكل التقريبي للمنظمة</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6808" marR="66808" marT="0" marB="0" anchor="ctr"/>
                </a:tc>
                <a:tc>
                  <a:txBody>
                    <a:bodyPr/>
                    <a:lstStyle/>
                    <a:p>
                      <a:pPr algn="just" rtl="1">
                        <a:lnSpc>
                          <a:spcPct val="107000"/>
                        </a:lnSpc>
                        <a:spcAft>
                          <a:spcPts val="0"/>
                        </a:spcAft>
                      </a:pPr>
                      <a:endParaRPr lang="ar-DZ" sz="1200" dirty="0">
                        <a:effectLst/>
                      </a:endParaRPr>
                    </a:p>
                    <a:p>
                      <a:pPr algn="just" rtl="1">
                        <a:lnSpc>
                          <a:spcPct val="107000"/>
                        </a:lnSpc>
                        <a:spcAft>
                          <a:spcPts val="0"/>
                        </a:spcAft>
                      </a:pPr>
                      <a:r>
                        <a:rPr lang="ar-DZ" sz="1200" dirty="0">
                          <a:effectLst/>
                        </a:rPr>
                        <a:t> </a:t>
                      </a:r>
                      <a:endParaRPr lang="fr-FR" sz="1100" dirty="0">
                        <a:effectLst/>
                      </a:endParaRPr>
                    </a:p>
                    <a:p>
                      <a:pPr algn="just" rtl="1">
                        <a:lnSpc>
                          <a:spcPct val="107000"/>
                        </a:lnSpc>
                        <a:spcAft>
                          <a:spcPts val="0"/>
                        </a:spcAft>
                      </a:pPr>
                      <a:r>
                        <a:rPr lang="ar-DZ" sz="1200" dirty="0">
                          <a:effectLst/>
                        </a:rPr>
                        <a:t> </a:t>
                      </a:r>
                      <a:endParaRPr lang="fr-FR" sz="1100" dirty="0">
                        <a:effectLst/>
                      </a:endParaRPr>
                    </a:p>
                    <a:p>
                      <a:pPr algn="just" rtl="1">
                        <a:lnSpc>
                          <a:spcPct val="107000"/>
                        </a:lnSpc>
                        <a:spcAft>
                          <a:spcPts val="0"/>
                        </a:spcAft>
                      </a:pPr>
                      <a:r>
                        <a:rPr lang="ar-DZ" sz="1200" dirty="0">
                          <a:effectLst/>
                        </a:rPr>
                        <a:t> </a:t>
                      </a:r>
                      <a:endParaRPr lang="fr-FR" sz="1100" dirty="0">
                        <a:effectLst/>
                      </a:endParaRPr>
                    </a:p>
                    <a:p>
                      <a:pPr algn="just" rtl="1">
                        <a:lnSpc>
                          <a:spcPct val="107000"/>
                        </a:lnSpc>
                        <a:spcAft>
                          <a:spcPts val="0"/>
                        </a:spcAft>
                      </a:pPr>
                      <a:r>
                        <a:rPr lang="ar-DZ" sz="1200" dirty="0">
                          <a:effectLst/>
                        </a:rPr>
                        <a:t> </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66808" marR="66808" marT="0" marB="0" anchor="ctr"/>
                </a:tc>
                <a:tc>
                  <a:txBody>
                    <a:bodyPr/>
                    <a:lstStyle/>
                    <a:p>
                      <a:pPr algn="just" rtl="1">
                        <a:lnSpc>
                          <a:spcPct val="107000"/>
                        </a:lnSpc>
                        <a:spcAft>
                          <a:spcPts val="0"/>
                        </a:spcAft>
                      </a:pPr>
                      <a:endParaRPr lang="ar-DZ" sz="1200" dirty="0">
                        <a:effectLst/>
                        <a:latin typeface="Calibri" panose="020F0502020204030204" pitchFamily="34" charset="0"/>
                        <a:ea typeface="Calibri" panose="020F0502020204030204" pitchFamily="34" charset="0"/>
                        <a:cs typeface="Simplified Arabic" panose="02020603050405020304" pitchFamily="18" charset="-78"/>
                      </a:endParaRPr>
                    </a:p>
                  </a:txBody>
                  <a:tcPr marL="66808" marR="66808" marT="0" marB="0" anchor="ctr"/>
                </a:tc>
                <a:tc>
                  <a:txBody>
                    <a:bodyPr/>
                    <a:lstStyle/>
                    <a:p>
                      <a:pPr algn="just" rtl="1">
                        <a:lnSpc>
                          <a:spcPct val="107000"/>
                        </a:lnSpc>
                        <a:spcAft>
                          <a:spcPts val="0"/>
                        </a:spcAft>
                      </a:pPr>
                      <a:endParaRPr lang="ar-DZ" sz="1200">
                        <a:effectLst/>
                        <a:latin typeface="Calibri" panose="020F0502020204030204" pitchFamily="34" charset="0"/>
                        <a:ea typeface="Calibri" panose="020F0502020204030204" pitchFamily="34" charset="0"/>
                        <a:cs typeface="Simplified Arabic" panose="02020603050405020304" pitchFamily="18" charset="-78"/>
                      </a:endParaRPr>
                    </a:p>
                  </a:txBody>
                  <a:tcPr marL="66808" marR="66808" marT="0" marB="0" anchor="ctr"/>
                </a:tc>
              </a:tr>
              <a:tr h="571949">
                <a:tc>
                  <a:txBody>
                    <a:bodyPr/>
                    <a:lstStyle/>
                    <a:p>
                      <a:pPr algn="just" rtl="1">
                        <a:lnSpc>
                          <a:spcPct val="107000"/>
                        </a:lnSpc>
                        <a:spcAft>
                          <a:spcPts val="0"/>
                        </a:spcAft>
                      </a:pPr>
                      <a:r>
                        <a:rPr lang="ar-DZ" sz="1200">
                          <a:effectLst/>
                        </a:rPr>
                        <a:t>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6808" marR="66808" marT="0" marB="0" anchor="ctr"/>
                </a:tc>
                <a:tc>
                  <a:txBody>
                    <a:bodyPr/>
                    <a:lstStyle/>
                    <a:p>
                      <a:pPr algn="just" rtl="1">
                        <a:lnSpc>
                          <a:spcPct val="107000"/>
                        </a:lnSpc>
                        <a:spcAft>
                          <a:spcPts val="0"/>
                        </a:spcAft>
                      </a:pPr>
                      <a:r>
                        <a:rPr lang="ar-DZ" sz="1200">
                          <a:effectLst/>
                        </a:rPr>
                        <a:t>مسطح نسبيا مع نطاق رقابة ضيق</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6808" marR="66808" marT="0" marB="0" anchor="ctr"/>
                </a:tc>
                <a:tc>
                  <a:txBody>
                    <a:bodyPr/>
                    <a:lstStyle/>
                    <a:p>
                      <a:pPr algn="just" rtl="1">
                        <a:lnSpc>
                          <a:spcPct val="107000"/>
                        </a:lnSpc>
                        <a:spcAft>
                          <a:spcPts val="0"/>
                        </a:spcAft>
                      </a:pPr>
                      <a:r>
                        <a:rPr lang="ar-DZ" sz="1200">
                          <a:effectLst/>
                        </a:rPr>
                        <a:t>طويل نسبيا مع نطاق رقابة واسع</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6808" marR="66808" marT="0" marB="0" anchor="ctr"/>
                </a:tc>
                <a:tc>
                  <a:txBody>
                    <a:bodyPr/>
                    <a:lstStyle/>
                    <a:p>
                      <a:pPr algn="just" rtl="1">
                        <a:lnSpc>
                          <a:spcPct val="107000"/>
                        </a:lnSpc>
                        <a:spcAft>
                          <a:spcPts val="0"/>
                        </a:spcAft>
                      </a:pPr>
                      <a:r>
                        <a:rPr lang="ar-DZ" sz="1200">
                          <a:effectLst/>
                        </a:rPr>
                        <a:t>طويل كثيرا مع نطاق رقابة ضيق جدا</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6808" marR="66808" marT="0" marB="0" anchor="ctr"/>
                </a:tc>
              </a:tr>
              <a:tr h="190650">
                <a:tc>
                  <a:txBody>
                    <a:bodyPr/>
                    <a:lstStyle/>
                    <a:p>
                      <a:pPr algn="just" rtl="1">
                        <a:lnSpc>
                          <a:spcPct val="107000"/>
                        </a:lnSpc>
                        <a:spcAft>
                          <a:spcPts val="0"/>
                        </a:spcAft>
                      </a:pPr>
                      <a:r>
                        <a:rPr lang="ar-DZ" sz="1200">
                          <a:effectLst/>
                        </a:rPr>
                        <a:t>نمط الهيكل</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6808" marR="66808" marT="0" marB="0" anchor="ctr"/>
                </a:tc>
                <a:tc>
                  <a:txBody>
                    <a:bodyPr/>
                    <a:lstStyle/>
                    <a:p>
                      <a:pPr algn="just" rtl="1">
                        <a:lnSpc>
                          <a:spcPct val="107000"/>
                        </a:lnSpc>
                        <a:spcAft>
                          <a:spcPts val="0"/>
                        </a:spcAft>
                      </a:pPr>
                      <a:r>
                        <a:rPr lang="ar-DZ" sz="1200">
                          <a:effectLst/>
                        </a:rPr>
                        <a:t>عضوي</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6808" marR="66808" marT="0" marB="0" anchor="ctr"/>
                </a:tc>
                <a:tc>
                  <a:txBody>
                    <a:bodyPr/>
                    <a:lstStyle/>
                    <a:p>
                      <a:pPr algn="just" rtl="1">
                        <a:lnSpc>
                          <a:spcPct val="107000"/>
                        </a:lnSpc>
                        <a:spcAft>
                          <a:spcPts val="0"/>
                        </a:spcAft>
                      </a:pPr>
                      <a:r>
                        <a:rPr lang="ar-DZ" sz="1200">
                          <a:effectLst/>
                        </a:rPr>
                        <a:t>ميكانيكي</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6808" marR="66808" marT="0" marB="0" anchor="ctr"/>
                </a:tc>
                <a:tc>
                  <a:txBody>
                    <a:bodyPr/>
                    <a:lstStyle/>
                    <a:p>
                      <a:pPr algn="just" rtl="1">
                        <a:lnSpc>
                          <a:spcPct val="107000"/>
                        </a:lnSpc>
                        <a:spcAft>
                          <a:spcPts val="0"/>
                        </a:spcAft>
                      </a:pPr>
                      <a:r>
                        <a:rPr lang="ar-DZ" sz="1200">
                          <a:effectLst/>
                        </a:rPr>
                        <a:t>عضوي</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6808" marR="66808" marT="0" marB="0" anchor="ctr"/>
                </a:tc>
              </a:tr>
              <a:tr h="190650">
                <a:tc>
                  <a:txBody>
                    <a:bodyPr/>
                    <a:lstStyle/>
                    <a:p>
                      <a:pPr algn="just" rtl="1">
                        <a:lnSpc>
                          <a:spcPct val="107000"/>
                        </a:lnSpc>
                        <a:spcAft>
                          <a:spcPts val="0"/>
                        </a:spcAft>
                      </a:pPr>
                      <a:r>
                        <a:rPr lang="ar-DZ" sz="1200">
                          <a:effectLst/>
                        </a:rPr>
                        <a:t>كلف العمليات</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6808" marR="66808" marT="0" marB="0" anchor="ctr"/>
                </a:tc>
                <a:tc>
                  <a:txBody>
                    <a:bodyPr/>
                    <a:lstStyle/>
                    <a:p>
                      <a:pPr algn="just" rtl="1">
                        <a:lnSpc>
                          <a:spcPct val="107000"/>
                        </a:lnSpc>
                        <a:spcAft>
                          <a:spcPts val="0"/>
                        </a:spcAft>
                      </a:pPr>
                      <a:r>
                        <a:rPr lang="ar-DZ" sz="1200">
                          <a:effectLst/>
                        </a:rPr>
                        <a:t>عالية</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6808" marR="66808" marT="0" marB="0" anchor="ctr"/>
                </a:tc>
                <a:tc>
                  <a:txBody>
                    <a:bodyPr/>
                    <a:lstStyle/>
                    <a:p>
                      <a:pPr algn="just" rtl="1">
                        <a:lnSpc>
                          <a:spcPct val="107000"/>
                        </a:lnSpc>
                        <a:spcAft>
                          <a:spcPts val="0"/>
                        </a:spcAft>
                      </a:pPr>
                      <a:r>
                        <a:rPr lang="ar-DZ" sz="1200">
                          <a:effectLst/>
                        </a:rPr>
                        <a:t>وسط</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6808" marR="66808" marT="0" marB="0" anchor="ctr"/>
                </a:tc>
                <a:tc>
                  <a:txBody>
                    <a:bodyPr/>
                    <a:lstStyle/>
                    <a:p>
                      <a:pPr algn="just" rtl="1">
                        <a:lnSpc>
                          <a:spcPct val="107000"/>
                        </a:lnSpc>
                        <a:spcAft>
                          <a:spcPts val="0"/>
                        </a:spcAft>
                      </a:pPr>
                      <a:r>
                        <a:rPr lang="ar-DZ" sz="1200" dirty="0">
                          <a:effectLst/>
                        </a:rPr>
                        <a:t>منخفضة</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66808" marR="66808" marT="0" marB="0" anchor="ctr"/>
                </a:tc>
              </a:tr>
            </a:tbl>
          </a:graphicData>
        </a:graphic>
      </p:graphicFrame>
      <p:sp>
        <p:nvSpPr>
          <p:cNvPr id="5" name="Pentagone régulier 4"/>
          <p:cNvSpPr/>
          <p:nvPr/>
        </p:nvSpPr>
        <p:spPr>
          <a:xfrm>
            <a:off x="4034901" y="11196638"/>
            <a:ext cx="829928" cy="733425"/>
          </a:xfrm>
          <a:prstGeom prst="pent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nvGrpSpPr>
          <p:cNvPr id="6" name="Groupe 5"/>
          <p:cNvGrpSpPr/>
          <p:nvPr/>
        </p:nvGrpSpPr>
        <p:grpSpPr>
          <a:xfrm>
            <a:off x="4888545" y="11306175"/>
            <a:ext cx="1623242" cy="666750"/>
            <a:chOff x="0" y="0"/>
            <a:chExt cx="1266825" cy="666750"/>
          </a:xfrm>
        </p:grpSpPr>
        <p:sp>
          <p:nvSpPr>
            <p:cNvPr id="7" name="Pentagone régulier 106"/>
            <p:cNvSpPr/>
            <p:nvPr/>
          </p:nvSpPr>
          <p:spPr>
            <a:xfrm>
              <a:off x="276225" y="0"/>
              <a:ext cx="657225" cy="581025"/>
            </a:xfrm>
            <a:custGeom>
              <a:avLst/>
              <a:gdLst>
                <a:gd name="connsiteX0" fmla="*/ 1 w 695325"/>
                <a:gd name="connsiteY0" fmla="*/ 287419 h 752475"/>
                <a:gd name="connsiteX1" fmla="*/ 347663 w 695325"/>
                <a:gd name="connsiteY1" fmla="*/ 0 h 752475"/>
                <a:gd name="connsiteX2" fmla="*/ 695324 w 695325"/>
                <a:gd name="connsiteY2" fmla="*/ 287419 h 752475"/>
                <a:gd name="connsiteX3" fmla="*/ 562529 w 695325"/>
                <a:gd name="connsiteY3" fmla="*/ 752473 h 752475"/>
                <a:gd name="connsiteX4" fmla="*/ 132796 w 695325"/>
                <a:gd name="connsiteY4" fmla="*/ 752473 h 752475"/>
                <a:gd name="connsiteX5" fmla="*/ 1 w 695325"/>
                <a:gd name="connsiteY5" fmla="*/ 287419 h 752475"/>
                <a:gd name="connsiteX0" fmla="*/ 0 w 695323"/>
                <a:gd name="connsiteY0" fmla="*/ 287419 h 771525"/>
                <a:gd name="connsiteX1" fmla="*/ 347662 w 695323"/>
                <a:gd name="connsiteY1" fmla="*/ 0 h 771525"/>
                <a:gd name="connsiteX2" fmla="*/ 695323 w 695323"/>
                <a:gd name="connsiteY2" fmla="*/ 287419 h 771525"/>
                <a:gd name="connsiteX3" fmla="*/ 562528 w 695323"/>
                <a:gd name="connsiteY3" fmla="*/ 752473 h 771525"/>
                <a:gd name="connsiteX4" fmla="*/ 56595 w 695323"/>
                <a:gd name="connsiteY4" fmla="*/ 771525 h 771525"/>
                <a:gd name="connsiteX5" fmla="*/ 0 w 695323"/>
                <a:gd name="connsiteY5" fmla="*/ 287419 h 771525"/>
                <a:gd name="connsiteX0" fmla="*/ 0 w 695323"/>
                <a:gd name="connsiteY0" fmla="*/ 287419 h 800100"/>
                <a:gd name="connsiteX1" fmla="*/ 347662 w 695323"/>
                <a:gd name="connsiteY1" fmla="*/ 0 h 800100"/>
                <a:gd name="connsiteX2" fmla="*/ 695323 w 695323"/>
                <a:gd name="connsiteY2" fmla="*/ 287419 h 800100"/>
                <a:gd name="connsiteX3" fmla="*/ 638798 w 695323"/>
                <a:gd name="connsiteY3" fmla="*/ 800100 h 800100"/>
                <a:gd name="connsiteX4" fmla="*/ 56595 w 695323"/>
                <a:gd name="connsiteY4" fmla="*/ 771525 h 800100"/>
                <a:gd name="connsiteX5" fmla="*/ 0 w 695323"/>
                <a:gd name="connsiteY5" fmla="*/ 287419 h 800100"/>
                <a:gd name="connsiteX0" fmla="*/ 0 w 695323"/>
                <a:gd name="connsiteY0" fmla="*/ 287419 h 821165"/>
                <a:gd name="connsiteX1" fmla="*/ 347662 w 695323"/>
                <a:gd name="connsiteY1" fmla="*/ 0 h 821165"/>
                <a:gd name="connsiteX2" fmla="*/ 695323 w 695323"/>
                <a:gd name="connsiteY2" fmla="*/ 287419 h 821165"/>
                <a:gd name="connsiteX3" fmla="*/ 638798 w 695323"/>
                <a:gd name="connsiteY3" fmla="*/ 800100 h 821165"/>
                <a:gd name="connsiteX4" fmla="*/ 56595 w 695323"/>
                <a:gd name="connsiteY4" fmla="*/ 771525 h 821165"/>
                <a:gd name="connsiteX5" fmla="*/ 0 w 695323"/>
                <a:gd name="connsiteY5" fmla="*/ 287419 h 821165"/>
                <a:gd name="connsiteX0" fmla="*/ 0 w 695323"/>
                <a:gd name="connsiteY0" fmla="*/ 287419 h 834800"/>
                <a:gd name="connsiteX1" fmla="*/ 347662 w 695323"/>
                <a:gd name="connsiteY1" fmla="*/ 0 h 834800"/>
                <a:gd name="connsiteX2" fmla="*/ 695323 w 695323"/>
                <a:gd name="connsiteY2" fmla="*/ 287419 h 834800"/>
                <a:gd name="connsiteX3" fmla="*/ 638798 w 695323"/>
                <a:gd name="connsiteY3" fmla="*/ 800100 h 834800"/>
                <a:gd name="connsiteX4" fmla="*/ 0 w 695323"/>
                <a:gd name="connsiteY4" fmla="*/ 819260 h 834800"/>
                <a:gd name="connsiteX5" fmla="*/ 0 w 695323"/>
                <a:gd name="connsiteY5" fmla="*/ 287419 h 834800"/>
                <a:gd name="connsiteX0" fmla="*/ 0 w 695323"/>
                <a:gd name="connsiteY0" fmla="*/ 287419 h 858450"/>
                <a:gd name="connsiteX1" fmla="*/ 347662 w 695323"/>
                <a:gd name="connsiteY1" fmla="*/ 0 h 858450"/>
                <a:gd name="connsiteX2" fmla="*/ 695323 w 695323"/>
                <a:gd name="connsiteY2" fmla="*/ 287419 h 858450"/>
                <a:gd name="connsiteX3" fmla="*/ 695323 w 695323"/>
                <a:gd name="connsiteY3" fmla="*/ 834800 h 858450"/>
                <a:gd name="connsiteX4" fmla="*/ 0 w 695323"/>
                <a:gd name="connsiteY4" fmla="*/ 819260 h 858450"/>
                <a:gd name="connsiteX5" fmla="*/ 0 w 695323"/>
                <a:gd name="connsiteY5" fmla="*/ 287419 h 858450"/>
                <a:gd name="connsiteX0" fmla="*/ 0 w 786846"/>
                <a:gd name="connsiteY0" fmla="*/ 819260 h 926300"/>
                <a:gd name="connsiteX1" fmla="*/ 0 w 786846"/>
                <a:gd name="connsiteY1" fmla="*/ 287419 h 926300"/>
                <a:gd name="connsiteX2" fmla="*/ 347662 w 786846"/>
                <a:gd name="connsiteY2" fmla="*/ 0 h 926300"/>
                <a:gd name="connsiteX3" fmla="*/ 695323 w 786846"/>
                <a:gd name="connsiteY3" fmla="*/ 287419 h 926300"/>
                <a:gd name="connsiteX4" fmla="*/ 786846 w 786846"/>
                <a:gd name="connsiteY4" fmla="*/ 926300 h 926300"/>
                <a:gd name="connsiteX0" fmla="*/ 0 w 710577"/>
                <a:gd name="connsiteY0" fmla="*/ 819260 h 878618"/>
                <a:gd name="connsiteX1" fmla="*/ 0 w 710577"/>
                <a:gd name="connsiteY1" fmla="*/ 287419 h 878618"/>
                <a:gd name="connsiteX2" fmla="*/ 347662 w 710577"/>
                <a:gd name="connsiteY2" fmla="*/ 0 h 878618"/>
                <a:gd name="connsiteX3" fmla="*/ 695323 w 710577"/>
                <a:gd name="connsiteY3" fmla="*/ 287419 h 878618"/>
                <a:gd name="connsiteX4" fmla="*/ 710577 w 710577"/>
                <a:gd name="connsiteY4" fmla="*/ 878618 h 878618"/>
                <a:gd name="connsiteX0" fmla="*/ 0 w 710577"/>
                <a:gd name="connsiteY0" fmla="*/ 819260 h 878618"/>
                <a:gd name="connsiteX1" fmla="*/ 0 w 710577"/>
                <a:gd name="connsiteY1" fmla="*/ 287419 h 878618"/>
                <a:gd name="connsiteX2" fmla="*/ 347662 w 710577"/>
                <a:gd name="connsiteY2" fmla="*/ 0 h 878618"/>
                <a:gd name="connsiteX3" fmla="*/ 695323 w 710577"/>
                <a:gd name="connsiteY3" fmla="*/ 287419 h 878618"/>
                <a:gd name="connsiteX4" fmla="*/ 710577 w 710577"/>
                <a:gd name="connsiteY4" fmla="*/ 878618 h 878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577" h="878618">
                  <a:moveTo>
                    <a:pt x="0" y="819260"/>
                  </a:moveTo>
                  <a:lnTo>
                    <a:pt x="0" y="287419"/>
                  </a:lnTo>
                  <a:lnTo>
                    <a:pt x="347662" y="0"/>
                  </a:lnTo>
                  <a:lnTo>
                    <a:pt x="695323" y="287419"/>
                  </a:lnTo>
                  <a:cubicBezTo>
                    <a:pt x="695323" y="469879"/>
                    <a:pt x="710577" y="878618"/>
                    <a:pt x="710577" y="87861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cxnSp>
          <p:nvCxnSpPr>
            <p:cNvPr id="8" name="Connecteur droit 7"/>
            <p:cNvCxnSpPr/>
            <p:nvPr/>
          </p:nvCxnSpPr>
          <p:spPr>
            <a:xfrm flipH="1">
              <a:off x="0" y="542925"/>
              <a:ext cx="276225" cy="104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933450" y="581025"/>
              <a:ext cx="333375" cy="857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Pentagone régulier 110"/>
          <p:cNvSpPr/>
          <p:nvPr/>
        </p:nvSpPr>
        <p:spPr>
          <a:xfrm>
            <a:off x="6811521" y="11212513"/>
            <a:ext cx="901124" cy="733425"/>
          </a:xfrm>
          <a:custGeom>
            <a:avLst/>
            <a:gdLst>
              <a:gd name="connsiteX0" fmla="*/ 1 w 704850"/>
              <a:gd name="connsiteY0" fmla="*/ 280143 h 733425"/>
              <a:gd name="connsiteX1" fmla="*/ 352425 w 704850"/>
              <a:gd name="connsiteY1" fmla="*/ 0 h 733425"/>
              <a:gd name="connsiteX2" fmla="*/ 704849 w 704850"/>
              <a:gd name="connsiteY2" fmla="*/ 280143 h 733425"/>
              <a:gd name="connsiteX3" fmla="*/ 570235 w 704850"/>
              <a:gd name="connsiteY3" fmla="*/ 733423 h 733425"/>
              <a:gd name="connsiteX4" fmla="*/ 134615 w 704850"/>
              <a:gd name="connsiteY4" fmla="*/ 733423 h 733425"/>
              <a:gd name="connsiteX5" fmla="*/ 1 w 704850"/>
              <a:gd name="connsiteY5" fmla="*/ 280143 h 733425"/>
              <a:gd name="connsiteX0" fmla="*/ 134614 w 704848"/>
              <a:gd name="connsiteY0" fmla="*/ 733423 h 824863"/>
              <a:gd name="connsiteX1" fmla="*/ 0 w 704848"/>
              <a:gd name="connsiteY1" fmla="*/ 280143 h 824863"/>
              <a:gd name="connsiteX2" fmla="*/ 352424 w 704848"/>
              <a:gd name="connsiteY2" fmla="*/ 0 h 824863"/>
              <a:gd name="connsiteX3" fmla="*/ 704848 w 704848"/>
              <a:gd name="connsiteY3" fmla="*/ 280143 h 824863"/>
              <a:gd name="connsiteX4" fmla="*/ 661674 w 704848"/>
              <a:gd name="connsiteY4" fmla="*/ 824863 h 824863"/>
              <a:gd name="connsiteX0" fmla="*/ 0 w 704848"/>
              <a:gd name="connsiteY0" fmla="*/ 819779 h 824863"/>
              <a:gd name="connsiteX1" fmla="*/ 0 w 704848"/>
              <a:gd name="connsiteY1" fmla="*/ 280143 h 824863"/>
              <a:gd name="connsiteX2" fmla="*/ 352424 w 704848"/>
              <a:gd name="connsiteY2" fmla="*/ 0 h 824863"/>
              <a:gd name="connsiteX3" fmla="*/ 704848 w 704848"/>
              <a:gd name="connsiteY3" fmla="*/ 280143 h 824863"/>
              <a:gd name="connsiteX4" fmla="*/ 661674 w 704848"/>
              <a:gd name="connsiteY4" fmla="*/ 824863 h 824863"/>
              <a:gd name="connsiteX0" fmla="*/ 0 w 704848"/>
              <a:gd name="connsiteY0" fmla="*/ 819779 h 824863"/>
              <a:gd name="connsiteX1" fmla="*/ 0 w 704848"/>
              <a:gd name="connsiteY1" fmla="*/ 280143 h 824863"/>
              <a:gd name="connsiteX2" fmla="*/ 352424 w 704848"/>
              <a:gd name="connsiteY2" fmla="*/ 0 h 824863"/>
              <a:gd name="connsiteX3" fmla="*/ 704848 w 704848"/>
              <a:gd name="connsiteY3" fmla="*/ 280143 h 824863"/>
              <a:gd name="connsiteX4" fmla="*/ 704848 w 704848"/>
              <a:gd name="connsiteY4" fmla="*/ 824863 h 824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4848" h="824863">
                <a:moveTo>
                  <a:pt x="0" y="819779"/>
                </a:moveTo>
                <a:lnTo>
                  <a:pt x="0" y="280143"/>
                </a:lnTo>
                <a:lnTo>
                  <a:pt x="352424" y="0"/>
                </a:lnTo>
                <a:lnTo>
                  <a:pt x="704848" y="280143"/>
                </a:lnTo>
                <a:cubicBezTo>
                  <a:pt x="659977" y="431236"/>
                  <a:pt x="704848" y="824863"/>
                  <a:pt x="704848" y="82486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1" name="Pentagone régulier 110"/>
          <p:cNvSpPr/>
          <p:nvPr/>
        </p:nvSpPr>
        <p:spPr>
          <a:xfrm>
            <a:off x="5946094" y="3886588"/>
            <a:ext cx="704215" cy="733425"/>
          </a:xfrm>
          <a:custGeom>
            <a:avLst/>
            <a:gdLst>
              <a:gd name="connsiteX0" fmla="*/ 1 w 704850"/>
              <a:gd name="connsiteY0" fmla="*/ 280143 h 733425"/>
              <a:gd name="connsiteX1" fmla="*/ 352425 w 704850"/>
              <a:gd name="connsiteY1" fmla="*/ 0 h 733425"/>
              <a:gd name="connsiteX2" fmla="*/ 704849 w 704850"/>
              <a:gd name="connsiteY2" fmla="*/ 280143 h 733425"/>
              <a:gd name="connsiteX3" fmla="*/ 570235 w 704850"/>
              <a:gd name="connsiteY3" fmla="*/ 733423 h 733425"/>
              <a:gd name="connsiteX4" fmla="*/ 134615 w 704850"/>
              <a:gd name="connsiteY4" fmla="*/ 733423 h 733425"/>
              <a:gd name="connsiteX5" fmla="*/ 1 w 704850"/>
              <a:gd name="connsiteY5" fmla="*/ 280143 h 733425"/>
              <a:gd name="connsiteX0" fmla="*/ 134614 w 704848"/>
              <a:gd name="connsiteY0" fmla="*/ 733423 h 824863"/>
              <a:gd name="connsiteX1" fmla="*/ 0 w 704848"/>
              <a:gd name="connsiteY1" fmla="*/ 280143 h 824863"/>
              <a:gd name="connsiteX2" fmla="*/ 352424 w 704848"/>
              <a:gd name="connsiteY2" fmla="*/ 0 h 824863"/>
              <a:gd name="connsiteX3" fmla="*/ 704848 w 704848"/>
              <a:gd name="connsiteY3" fmla="*/ 280143 h 824863"/>
              <a:gd name="connsiteX4" fmla="*/ 661674 w 704848"/>
              <a:gd name="connsiteY4" fmla="*/ 824863 h 824863"/>
              <a:gd name="connsiteX0" fmla="*/ 0 w 704848"/>
              <a:gd name="connsiteY0" fmla="*/ 819779 h 824863"/>
              <a:gd name="connsiteX1" fmla="*/ 0 w 704848"/>
              <a:gd name="connsiteY1" fmla="*/ 280143 h 824863"/>
              <a:gd name="connsiteX2" fmla="*/ 352424 w 704848"/>
              <a:gd name="connsiteY2" fmla="*/ 0 h 824863"/>
              <a:gd name="connsiteX3" fmla="*/ 704848 w 704848"/>
              <a:gd name="connsiteY3" fmla="*/ 280143 h 824863"/>
              <a:gd name="connsiteX4" fmla="*/ 661674 w 704848"/>
              <a:gd name="connsiteY4" fmla="*/ 824863 h 824863"/>
              <a:gd name="connsiteX0" fmla="*/ 0 w 704848"/>
              <a:gd name="connsiteY0" fmla="*/ 819779 h 824863"/>
              <a:gd name="connsiteX1" fmla="*/ 0 w 704848"/>
              <a:gd name="connsiteY1" fmla="*/ 280143 h 824863"/>
              <a:gd name="connsiteX2" fmla="*/ 352424 w 704848"/>
              <a:gd name="connsiteY2" fmla="*/ 0 h 824863"/>
              <a:gd name="connsiteX3" fmla="*/ 704848 w 704848"/>
              <a:gd name="connsiteY3" fmla="*/ 280143 h 824863"/>
              <a:gd name="connsiteX4" fmla="*/ 704848 w 704848"/>
              <a:gd name="connsiteY4" fmla="*/ 824863 h 824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4848" h="824863">
                <a:moveTo>
                  <a:pt x="0" y="819779"/>
                </a:moveTo>
                <a:lnTo>
                  <a:pt x="0" y="280143"/>
                </a:lnTo>
                <a:lnTo>
                  <a:pt x="352424" y="0"/>
                </a:lnTo>
                <a:lnTo>
                  <a:pt x="704848" y="280143"/>
                </a:lnTo>
                <a:cubicBezTo>
                  <a:pt x="659977" y="431236"/>
                  <a:pt x="704848" y="824863"/>
                  <a:pt x="704848" y="82486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nvGrpSpPr>
          <p:cNvPr id="12" name="Groupe 11"/>
          <p:cNvGrpSpPr/>
          <p:nvPr/>
        </p:nvGrpSpPr>
        <p:grpSpPr>
          <a:xfrm>
            <a:off x="3816452" y="3986600"/>
            <a:ext cx="1266825" cy="666750"/>
            <a:chOff x="0" y="0"/>
            <a:chExt cx="1266825" cy="666750"/>
          </a:xfrm>
        </p:grpSpPr>
        <p:sp>
          <p:nvSpPr>
            <p:cNvPr id="13" name="Pentagone régulier 106"/>
            <p:cNvSpPr/>
            <p:nvPr/>
          </p:nvSpPr>
          <p:spPr>
            <a:xfrm>
              <a:off x="276225" y="0"/>
              <a:ext cx="657225" cy="581025"/>
            </a:xfrm>
            <a:custGeom>
              <a:avLst/>
              <a:gdLst>
                <a:gd name="connsiteX0" fmla="*/ 1 w 695325"/>
                <a:gd name="connsiteY0" fmla="*/ 287419 h 752475"/>
                <a:gd name="connsiteX1" fmla="*/ 347663 w 695325"/>
                <a:gd name="connsiteY1" fmla="*/ 0 h 752475"/>
                <a:gd name="connsiteX2" fmla="*/ 695324 w 695325"/>
                <a:gd name="connsiteY2" fmla="*/ 287419 h 752475"/>
                <a:gd name="connsiteX3" fmla="*/ 562529 w 695325"/>
                <a:gd name="connsiteY3" fmla="*/ 752473 h 752475"/>
                <a:gd name="connsiteX4" fmla="*/ 132796 w 695325"/>
                <a:gd name="connsiteY4" fmla="*/ 752473 h 752475"/>
                <a:gd name="connsiteX5" fmla="*/ 1 w 695325"/>
                <a:gd name="connsiteY5" fmla="*/ 287419 h 752475"/>
                <a:gd name="connsiteX0" fmla="*/ 0 w 695323"/>
                <a:gd name="connsiteY0" fmla="*/ 287419 h 771525"/>
                <a:gd name="connsiteX1" fmla="*/ 347662 w 695323"/>
                <a:gd name="connsiteY1" fmla="*/ 0 h 771525"/>
                <a:gd name="connsiteX2" fmla="*/ 695323 w 695323"/>
                <a:gd name="connsiteY2" fmla="*/ 287419 h 771525"/>
                <a:gd name="connsiteX3" fmla="*/ 562528 w 695323"/>
                <a:gd name="connsiteY3" fmla="*/ 752473 h 771525"/>
                <a:gd name="connsiteX4" fmla="*/ 56595 w 695323"/>
                <a:gd name="connsiteY4" fmla="*/ 771525 h 771525"/>
                <a:gd name="connsiteX5" fmla="*/ 0 w 695323"/>
                <a:gd name="connsiteY5" fmla="*/ 287419 h 771525"/>
                <a:gd name="connsiteX0" fmla="*/ 0 w 695323"/>
                <a:gd name="connsiteY0" fmla="*/ 287419 h 800100"/>
                <a:gd name="connsiteX1" fmla="*/ 347662 w 695323"/>
                <a:gd name="connsiteY1" fmla="*/ 0 h 800100"/>
                <a:gd name="connsiteX2" fmla="*/ 695323 w 695323"/>
                <a:gd name="connsiteY2" fmla="*/ 287419 h 800100"/>
                <a:gd name="connsiteX3" fmla="*/ 638798 w 695323"/>
                <a:gd name="connsiteY3" fmla="*/ 800100 h 800100"/>
                <a:gd name="connsiteX4" fmla="*/ 56595 w 695323"/>
                <a:gd name="connsiteY4" fmla="*/ 771525 h 800100"/>
                <a:gd name="connsiteX5" fmla="*/ 0 w 695323"/>
                <a:gd name="connsiteY5" fmla="*/ 287419 h 800100"/>
                <a:gd name="connsiteX0" fmla="*/ 0 w 695323"/>
                <a:gd name="connsiteY0" fmla="*/ 287419 h 821165"/>
                <a:gd name="connsiteX1" fmla="*/ 347662 w 695323"/>
                <a:gd name="connsiteY1" fmla="*/ 0 h 821165"/>
                <a:gd name="connsiteX2" fmla="*/ 695323 w 695323"/>
                <a:gd name="connsiteY2" fmla="*/ 287419 h 821165"/>
                <a:gd name="connsiteX3" fmla="*/ 638798 w 695323"/>
                <a:gd name="connsiteY3" fmla="*/ 800100 h 821165"/>
                <a:gd name="connsiteX4" fmla="*/ 56595 w 695323"/>
                <a:gd name="connsiteY4" fmla="*/ 771525 h 821165"/>
                <a:gd name="connsiteX5" fmla="*/ 0 w 695323"/>
                <a:gd name="connsiteY5" fmla="*/ 287419 h 821165"/>
                <a:gd name="connsiteX0" fmla="*/ 0 w 695323"/>
                <a:gd name="connsiteY0" fmla="*/ 287419 h 834800"/>
                <a:gd name="connsiteX1" fmla="*/ 347662 w 695323"/>
                <a:gd name="connsiteY1" fmla="*/ 0 h 834800"/>
                <a:gd name="connsiteX2" fmla="*/ 695323 w 695323"/>
                <a:gd name="connsiteY2" fmla="*/ 287419 h 834800"/>
                <a:gd name="connsiteX3" fmla="*/ 638798 w 695323"/>
                <a:gd name="connsiteY3" fmla="*/ 800100 h 834800"/>
                <a:gd name="connsiteX4" fmla="*/ 0 w 695323"/>
                <a:gd name="connsiteY4" fmla="*/ 819260 h 834800"/>
                <a:gd name="connsiteX5" fmla="*/ 0 w 695323"/>
                <a:gd name="connsiteY5" fmla="*/ 287419 h 834800"/>
                <a:gd name="connsiteX0" fmla="*/ 0 w 695323"/>
                <a:gd name="connsiteY0" fmla="*/ 287419 h 858450"/>
                <a:gd name="connsiteX1" fmla="*/ 347662 w 695323"/>
                <a:gd name="connsiteY1" fmla="*/ 0 h 858450"/>
                <a:gd name="connsiteX2" fmla="*/ 695323 w 695323"/>
                <a:gd name="connsiteY2" fmla="*/ 287419 h 858450"/>
                <a:gd name="connsiteX3" fmla="*/ 695323 w 695323"/>
                <a:gd name="connsiteY3" fmla="*/ 834800 h 858450"/>
                <a:gd name="connsiteX4" fmla="*/ 0 w 695323"/>
                <a:gd name="connsiteY4" fmla="*/ 819260 h 858450"/>
                <a:gd name="connsiteX5" fmla="*/ 0 w 695323"/>
                <a:gd name="connsiteY5" fmla="*/ 287419 h 858450"/>
                <a:gd name="connsiteX0" fmla="*/ 0 w 786846"/>
                <a:gd name="connsiteY0" fmla="*/ 819260 h 926300"/>
                <a:gd name="connsiteX1" fmla="*/ 0 w 786846"/>
                <a:gd name="connsiteY1" fmla="*/ 287419 h 926300"/>
                <a:gd name="connsiteX2" fmla="*/ 347662 w 786846"/>
                <a:gd name="connsiteY2" fmla="*/ 0 h 926300"/>
                <a:gd name="connsiteX3" fmla="*/ 695323 w 786846"/>
                <a:gd name="connsiteY3" fmla="*/ 287419 h 926300"/>
                <a:gd name="connsiteX4" fmla="*/ 786846 w 786846"/>
                <a:gd name="connsiteY4" fmla="*/ 926300 h 926300"/>
                <a:gd name="connsiteX0" fmla="*/ 0 w 710577"/>
                <a:gd name="connsiteY0" fmla="*/ 819260 h 878618"/>
                <a:gd name="connsiteX1" fmla="*/ 0 w 710577"/>
                <a:gd name="connsiteY1" fmla="*/ 287419 h 878618"/>
                <a:gd name="connsiteX2" fmla="*/ 347662 w 710577"/>
                <a:gd name="connsiteY2" fmla="*/ 0 h 878618"/>
                <a:gd name="connsiteX3" fmla="*/ 695323 w 710577"/>
                <a:gd name="connsiteY3" fmla="*/ 287419 h 878618"/>
                <a:gd name="connsiteX4" fmla="*/ 710577 w 710577"/>
                <a:gd name="connsiteY4" fmla="*/ 878618 h 878618"/>
                <a:gd name="connsiteX0" fmla="*/ 0 w 710577"/>
                <a:gd name="connsiteY0" fmla="*/ 819260 h 878618"/>
                <a:gd name="connsiteX1" fmla="*/ 0 w 710577"/>
                <a:gd name="connsiteY1" fmla="*/ 287419 h 878618"/>
                <a:gd name="connsiteX2" fmla="*/ 347662 w 710577"/>
                <a:gd name="connsiteY2" fmla="*/ 0 h 878618"/>
                <a:gd name="connsiteX3" fmla="*/ 695323 w 710577"/>
                <a:gd name="connsiteY3" fmla="*/ 287419 h 878618"/>
                <a:gd name="connsiteX4" fmla="*/ 710577 w 710577"/>
                <a:gd name="connsiteY4" fmla="*/ 878618 h 878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577" h="878618">
                  <a:moveTo>
                    <a:pt x="0" y="819260"/>
                  </a:moveTo>
                  <a:lnTo>
                    <a:pt x="0" y="287419"/>
                  </a:lnTo>
                  <a:lnTo>
                    <a:pt x="347662" y="0"/>
                  </a:lnTo>
                  <a:lnTo>
                    <a:pt x="695323" y="287419"/>
                  </a:lnTo>
                  <a:cubicBezTo>
                    <a:pt x="695323" y="469879"/>
                    <a:pt x="710577" y="878618"/>
                    <a:pt x="710577" y="87861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cxnSp>
          <p:nvCxnSpPr>
            <p:cNvPr id="14" name="Connecteur droit 13"/>
            <p:cNvCxnSpPr/>
            <p:nvPr/>
          </p:nvCxnSpPr>
          <p:spPr>
            <a:xfrm flipH="1">
              <a:off x="0" y="542925"/>
              <a:ext cx="276225" cy="104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933450" y="581025"/>
              <a:ext cx="333375" cy="857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Pentagone régulier 15"/>
          <p:cNvSpPr/>
          <p:nvPr/>
        </p:nvSpPr>
        <p:spPr>
          <a:xfrm>
            <a:off x="2511527" y="3910399"/>
            <a:ext cx="647700" cy="733425"/>
          </a:xfrm>
          <a:prstGeom prst="pent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Tree>
    <p:extLst>
      <p:ext uri="{BB962C8B-B14F-4D97-AF65-F5344CB8AC3E}">
        <p14:creationId xmlns:p14="http://schemas.microsoft.com/office/powerpoint/2010/main" val="34822838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rtl="1"/>
            <a:r>
              <a:rPr lang="ar-DZ" b="1" dirty="0" smtClean="0"/>
              <a:t>2-2- </a:t>
            </a:r>
            <a:r>
              <a:rPr lang="ar-DZ" b="1" dirty="0"/>
              <a:t>دراسة جيمس </a:t>
            </a:r>
            <a:r>
              <a:rPr lang="ar-DZ" b="1" dirty="0" err="1"/>
              <a:t>ثومبسون</a:t>
            </a:r>
            <a:r>
              <a:rPr lang="ar-DZ" b="1" dirty="0"/>
              <a:t> 1967 </a:t>
            </a:r>
            <a:r>
              <a:rPr lang="fr-FR" b="1" dirty="0"/>
              <a:t>James Thompson</a:t>
            </a:r>
            <a:r>
              <a:rPr lang="ar-DZ" b="1" dirty="0"/>
              <a:t>:</a:t>
            </a:r>
            <a:r>
              <a:rPr lang="fr-FR" dirty="0"/>
              <a:t/>
            </a:r>
            <a:br>
              <a:rPr lang="fr-FR" dirty="0"/>
            </a:br>
            <a:endParaRPr lang="fr-FR" dirty="0"/>
          </a:p>
        </p:txBody>
      </p:sp>
      <p:sp>
        <p:nvSpPr>
          <p:cNvPr id="3" name="Espace réservé du contenu 2"/>
          <p:cNvSpPr>
            <a:spLocks noGrp="1"/>
          </p:cNvSpPr>
          <p:nvPr>
            <p:ph idx="1"/>
          </p:nvPr>
        </p:nvSpPr>
        <p:spPr>
          <a:xfrm>
            <a:off x="1295401" y="2472744"/>
            <a:ext cx="9601196" cy="3403124"/>
          </a:xfrm>
        </p:spPr>
        <p:txBody>
          <a:bodyPr>
            <a:normAutofit fontScale="62500" lnSpcReduction="20000"/>
          </a:bodyPr>
          <a:lstStyle/>
          <a:p>
            <a:pPr marL="0" indent="0" algn="r" rtl="1">
              <a:buNone/>
            </a:pPr>
            <a:r>
              <a:rPr lang="ar-DZ" b="1" dirty="0"/>
              <a:t>صنف </a:t>
            </a:r>
            <a:r>
              <a:rPr lang="ar-DZ" b="1" dirty="0" err="1"/>
              <a:t>ثومبسون</a:t>
            </a:r>
            <a:r>
              <a:rPr lang="ar-DZ" b="1" dirty="0"/>
              <a:t> التكنولوجيا إلى ثلاثة أنواع وهي:</a:t>
            </a:r>
            <a:endParaRPr lang="fr-FR" b="1" dirty="0"/>
          </a:p>
          <a:p>
            <a:pPr lvl="0" algn="r" rtl="1"/>
            <a:r>
              <a:rPr lang="ar-DZ" dirty="0"/>
              <a:t>التكنولوجيا المتسلسلة المترابطة: أي أن علميات الإنتاج تمر بخطوات متتابعة ومتربطة ببعضها البعض، حيث لا يمكن الانتقال من مرحلة قبل إتمام المرحلة السابقة لها. </a:t>
            </a:r>
            <a:r>
              <a:rPr lang="ar-SA" dirty="0"/>
              <a:t>ومن أمثلتها خطوط التجميع في الإنتاج الواسع. وتقع حالة عدم التأكد فيها على جانبي المدخلات والمخرجات في المؤسسة وأحد أفضل وسائل الاستجابة لحالة عدم التأكد هو التكامل العمودي للأمام أو الخلف أو كليهما. ونظراً لأن التكنولوجيا هنا فيها اعتمادية متبادلة بين العمليات فإنّها لا تتكيف مع المتطلبات المتغيرة بسهولة</a:t>
            </a:r>
            <a:r>
              <a:rPr lang="fr-FR" dirty="0"/>
              <a:t>.</a:t>
            </a:r>
          </a:p>
          <a:p>
            <a:pPr lvl="0" algn="r" rtl="1"/>
            <a:r>
              <a:rPr lang="ar-DZ" dirty="0"/>
              <a:t>التكنولوجيا الوسيطة: </a:t>
            </a:r>
            <a:r>
              <a:rPr lang="ar-SA" dirty="0"/>
              <a:t>تعمل هذه التكنولوجيا في ظل </a:t>
            </a:r>
            <a:r>
              <a:rPr lang="ar-SA" dirty="0" err="1"/>
              <a:t>إعتمادية</a:t>
            </a:r>
            <a:r>
              <a:rPr lang="ar-SA" dirty="0"/>
              <a:t> مشتركة. وهذا يعني أنّ كل وحدة تعتمد على موارد مشتركة إلى حد ما أو التي تجمع من خلال الوحدات الأخرى، ولكنها تكون مستقلة عن هذه الوحدات. وقد أعطى </a:t>
            </a:r>
            <a:r>
              <a:rPr lang="fr-FR" dirty="0"/>
              <a:t>THOMSON</a:t>
            </a:r>
            <a:r>
              <a:rPr lang="ar-SA" dirty="0"/>
              <a:t> مثلاً لهذا النوع من التكنولوجيا البنوك التي تعمل كوسيط بين المقترضين والمودعين. والبريد الذي يعمل وسيطاً بين مرسلي ومتلقي الرسائل. وقد تتوقف قوة وسلامة البنك ككل على وجود عدة فروع. ولكن هذه الفروع تعمل مستقلة عن بعضها البعض أي أنّ كل بنك لديه مودعيه ومقترضيه. ويتميز هذا النوع من التكنولوجيا بدرجة معقولة من قابلية التكيف مع متطلبات التغيير</a:t>
            </a:r>
            <a:r>
              <a:rPr lang="fr-FR" dirty="0"/>
              <a:t>.</a:t>
            </a:r>
          </a:p>
          <a:p>
            <a:pPr lvl="0" algn="r" rtl="1"/>
            <a:r>
              <a:rPr lang="ar-DZ" dirty="0"/>
              <a:t>التكنولوجيا المكثفة: تتصف بكون مراحل العمليات والأنشطة المختصة بالمدخلات والعمليات والمخرجات غير مستقلة، متداخلة متبادلة الاعتمادية وتركز المنظمات التي تستعمل هذه التكنولوجيا على فعالية الأداء من ضمن سرعة تقديم الخدمة وتحسين نوعيتها أكثر من الاهتمام بالربحية (تقليل النفقات). </a:t>
            </a:r>
            <a:r>
              <a:rPr lang="ar-SA" dirty="0"/>
              <a:t>ويُعتبر الاعتماد والمعلومات المتبادلة مهمة لأنّ كل مهمة تعتبر مميزة وفريدة. ومن أمثلتها التكنولوجيا المطبقة في حال فريق بحث ذوي مهارات وتخصصات مختلفة، وخير ما يشير على ذلك حسب رأي </a:t>
            </a:r>
            <a:r>
              <a:rPr lang="fr-FR" dirty="0"/>
              <a:t>THOMSON</a:t>
            </a:r>
            <a:r>
              <a:rPr lang="ar-SA" dirty="0"/>
              <a:t> المستشفيات العامة والجامعات والمختبرات</a:t>
            </a:r>
            <a:r>
              <a:rPr lang="fr-FR" dirty="0"/>
              <a:t>.</a:t>
            </a:r>
          </a:p>
          <a:p>
            <a:pPr marL="0" indent="0" algn="r" rtl="1">
              <a:buNone/>
            </a:pPr>
            <a:endParaRPr lang="fr-FR" dirty="0"/>
          </a:p>
        </p:txBody>
      </p:sp>
    </p:spTree>
    <p:extLst>
      <p:ext uri="{BB962C8B-B14F-4D97-AF65-F5344CB8AC3E}">
        <p14:creationId xmlns:p14="http://schemas.microsoft.com/office/powerpoint/2010/main" val="8298139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rtl="1"/>
            <a:r>
              <a:rPr lang="ar-DZ" b="1" dirty="0" smtClean="0"/>
              <a:t>2-3-  </a:t>
            </a:r>
            <a:r>
              <a:rPr lang="ar-DZ" b="1" dirty="0"/>
              <a:t>دراسة </a:t>
            </a:r>
            <a:r>
              <a:rPr lang="ar-DZ" b="1" dirty="0" err="1"/>
              <a:t>تشارلس</a:t>
            </a:r>
            <a:r>
              <a:rPr lang="ar-DZ" b="1" dirty="0"/>
              <a:t> بيرو 1970 </a:t>
            </a:r>
            <a:r>
              <a:rPr lang="fr-FR" b="1" dirty="0"/>
              <a:t>Charles </a:t>
            </a:r>
            <a:r>
              <a:rPr lang="fr-FR" b="1" dirty="0" err="1"/>
              <a:t>Perrow</a:t>
            </a:r>
            <a:r>
              <a:rPr lang="ar-DZ" b="1" dirty="0"/>
              <a:t>:</a:t>
            </a:r>
            <a:r>
              <a:rPr lang="fr-FR" dirty="0"/>
              <a:t/>
            </a:r>
            <a:br>
              <a:rPr lang="fr-FR" dirty="0"/>
            </a:br>
            <a:endParaRPr lang="fr-FR" dirty="0"/>
          </a:p>
        </p:txBody>
      </p:sp>
      <p:sp>
        <p:nvSpPr>
          <p:cNvPr id="3" name="Espace réservé du contenu 2"/>
          <p:cNvSpPr>
            <a:spLocks noGrp="1"/>
          </p:cNvSpPr>
          <p:nvPr>
            <p:ph idx="1"/>
          </p:nvPr>
        </p:nvSpPr>
        <p:spPr/>
        <p:txBody>
          <a:bodyPr>
            <a:normAutofit fontScale="55000" lnSpcReduction="20000"/>
          </a:bodyPr>
          <a:lstStyle/>
          <a:p>
            <a:pPr marL="0" indent="0" algn="r" rtl="1">
              <a:buNone/>
            </a:pPr>
            <a:r>
              <a:rPr lang="ar-QA" dirty="0"/>
              <a:t>بحث في تكنولوجيا المعرفة </a:t>
            </a:r>
            <a:r>
              <a:rPr lang="fr-FR" dirty="0" err="1"/>
              <a:t>Knowledge</a:t>
            </a:r>
            <a:r>
              <a:rPr lang="fr-FR" dirty="0"/>
              <a:t> </a:t>
            </a:r>
            <a:r>
              <a:rPr lang="fr-FR" dirty="0" err="1"/>
              <a:t>Technology</a:t>
            </a:r>
            <a:r>
              <a:rPr lang="ar-QA" dirty="0"/>
              <a:t>  وأعتبرها  أكثر أهمية من  تكنولوجيا  الإنتاج و أنها تعتمد على  بُعدين  أساسيين  هما :  </a:t>
            </a:r>
            <a:endParaRPr lang="fr-FR" dirty="0"/>
          </a:p>
          <a:p>
            <a:pPr marL="0" indent="0" algn="ctr" rtl="1">
              <a:buNone/>
            </a:pPr>
            <a:r>
              <a:rPr lang="ar-DZ" dirty="0"/>
              <a:t>[التكنولوجيا = المعرفة ≠ الآلة] </a:t>
            </a:r>
            <a:endParaRPr lang="fr-FR" dirty="0"/>
          </a:p>
          <a:p>
            <a:pPr lvl="0" algn="r" rtl="1"/>
            <a:r>
              <a:rPr lang="ar-DZ" sz="2700" dirty="0"/>
              <a:t>البعد الأول: يصف مدى تنوع المهام، فكلما كانت المهام قليلة التنوع ذات طبيعة روتينية تحتاج إلى قدرات توقع بسيطة، أو أنها مهام متنوعة غير روتينية وتحتاج إلى العديد من التوقعات.</a:t>
            </a:r>
            <a:endParaRPr lang="fr-FR" sz="2700" dirty="0"/>
          </a:p>
          <a:p>
            <a:pPr lvl="0" algn="r" rtl="1"/>
            <a:r>
              <a:rPr lang="ar-DZ" sz="2700" dirty="0"/>
              <a:t>البعد الثاني: ويصف مدى تحليل وفهم المهام، حيث يمكن أن تكون المهام بسيطة ومعروفة (تتعامل مع مشاكل عادية سهلة روتينية) أو تكون مهام غير معروفة ولا يسهل تحليلها، مرتبطة بمشاكل غير عادية.</a:t>
            </a:r>
            <a:endParaRPr lang="fr-FR" sz="2700" dirty="0"/>
          </a:p>
          <a:p>
            <a:pPr algn="r" rtl="1"/>
            <a:r>
              <a:rPr lang="ar-DZ" sz="2700" dirty="0"/>
              <a:t>وبتفاعل هذين البعدين نتج أربع أنواع من التكنولوجيا:</a:t>
            </a:r>
            <a:endParaRPr lang="fr-FR" sz="2700" dirty="0"/>
          </a:p>
          <a:p>
            <a:pPr lvl="0" algn="r" rtl="1"/>
            <a:r>
              <a:rPr lang="ar-SA" sz="2700" b="1" dirty="0"/>
              <a:t>التكنولوجيا الروتينية</a:t>
            </a:r>
            <a:r>
              <a:rPr lang="ar-SA" sz="2700" dirty="0"/>
              <a:t>: تتصف بأنّها ليس فيها أعمالاً استثنائية ومتنوعة، بل مهام سهلة الحل؛</a:t>
            </a:r>
            <a:endParaRPr lang="fr-FR" sz="2700" dirty="0"/>
          </a:p>
          <a:p>
            <a:pPr lvl="0" algn="r" rtl="1"/>
            <a:r>
              <a:rPr lang="ar-SA" sz="2700" b="1" dirty="0"/>
              <a:t>التكنولوجيا الحرفية</a:t>
            </a:r>
            <a:r>
              <a:rPr lang="ar-SA" sz="2700" dirty="0"/>
              <a:t>: تتميز بأنّها تتعامل مع قضايا تتكرر مع مرور الوقت وغير متنوعة كثيراً. ومع ذلك معالجتها والوصول لحلول بشأنها تستلزم خبرة خاصة</a:t>
            </a:r>
            <a:r>
              <a:rPr lang="fr-FR" sz="2700" dirty="0"/>
              <a:t>.</a:t>
            </a:r>
          </a:p>
          <a:p>
            <a:pPr lvl="0" algn="r" rtl="1"/>
            <a:r>
              <a:rPr lang="ar-SA" sz="2700" b="1" dirty="0"/>
              <a:t>التكنولوجيا غير الروتينية</a:t>
            </a:r>
            <a:r>
              <a:rPr lang="ar-SA" sz="2700" dirty="0"/>
              <a:t>: تتصف بكثرة وتنوع الأعمال وصعوبة التعامل معها؛</a:t>
            </a:r>
            <a:endParaRPr lang="fr-FR" sz="2700" dirty="0"/>
          </a:p>
          <a:p>
            <a:pPr lvl="0" algn="r" rtl="1"/>
            <a:r>
              <a:rPr lang="ar-SA" sz="2700" b="1" dirty="0"/>
              <a:t>التكنولوجيا الهندسية</a:t>
            </a:r>
            <a:r>
              <a:rPr lang="ar-SA" sz="2700" dirty="0"/>
              <a:t>: تتميز بوجود عدد كبير من المشاكل المختلفة التي ينبغي التعامل معها بطريقة منتظمة وعقلانية؛</a:t>
            </a:r>
            <a:endParaRPr lang="fr-FR" sz="2700" dirty="0"/>
          </a:p>
          <a:p>
            <a:pPr marL="0" indent="0" algn="r" rtl="1">
              <a:buNone/>
            </a:pPr>
            <a:endParaRPr lang="fr-FR" dirty="0"/>
          </a:p>
        </p:txBody>
      </p:sp>
    </p:spTree>
    <p:extLst>
      <p:ext uri="{BB962C8B-B14F-4D97-AF65-F5344CB8AC3E}">
        <p14:creationId xmlns:p14="http://schemas.microsoft.com/office/powerpoint/2010/main" val="26275008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rtl="1"/>
            <a:r>
              <a:rPr lang="ar-DZ" b="1" dirty="0"/>
              <a:t>أنماط التكنولوجيا حسب </a:t>
            </a:r>
            <a:r>
              <a:rPr lang="ar-DZ" b="1" dirty="0" err="1"/>
              <a:t>تشارلس</a:t>
            </a:r>
            <a:r>
              <a:rPr lang="ar-DZ" b="1" dirty="0"/>
              <a:t> بيرو</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551073630"/>
              </p:ext>
            </p:extLst>
          </p:nvPr>
        </p:nvGraphicFramePr>
        <p:xfrm>
          <a:off x="1403795" y="2472745"/>
          <a:ext cx="8899303" cy="3593203"/>
        </p:xfrm>
        <a:graphic>
          <a:graphicData uri="http://schemas.openxmlformats.org/drawingml/2006/table">
            <a:tbl>
              <a:tblPr rtl="1" firstRow="1" firstCol="1" bandRow="1">
                <a:tableStyleId>{5C22544A-7EE6-4342-B048-85BDC9FD1C3A}</a:tableStyleId>
              </a:tblPr>
              <a:tblGrid>
                <a:gridCol w="2364046"/>
                <a:gridCol w="2364046"/>
                <a:gridCol w="2364046"/>
                <a:gridCol w="1807165"/>
              </a:tblGrid>
              <a:tr h="523891">
                <a:tc>
                  <a:txBody>
                    <a:bodyPr/>
                    <a:lstStyle/>
                    <a:p>
                      <a:pPr algn="just" rtl="1">
                        <a:lnSpc>
                          <a:spcPct val="107000"/>
                        </a:lnSpc>
                        <a:spcAft>
                          <a:spcPts val="0"/>
                        </a:spcAft>
                      </a:pPr>
                      <a:r>
                        <a:rPr lang="ar-DZ" sz="1200" dirty="0">
                          <a:solidFill>
                            <a:schemeClr val="tx1"/>
                          </a:solidFill>
                          <a:effectLst/>
                        </a:rPr>
                        <a:t> </a:t>
                      </a:r>
                      <a:endParaRPr lang="fr-FR"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R w="12700" cap="flat" cmpd="sng" algn="ctr">
                      <a:noFill/>
                      <a:prstDash val="solid"/>
                      <a:round/>
                      <a:headEnd type="none" w="med" len="med"/>
                      <a:tailEnd type="none" w="med" len="med"/>
                    </a:lnR>
                    <a:noFill/>
                  </a:tcPr>
                </a:tc>
                <a:tc gridSpan="2">
                  <a:txBody>
                    <a:bodyPr/>
                    <a:lstStyle/>
                    <a:p>
                      <a:pPr algn="ctr" rtl="1">
                        <a:lnSpc>
                          <a:spcPts val="1200"/>
                        </a:lnSpc>
                        <a:spcAft>
                          <a:spcPts val="0"/>
                        </a:spcAft>
                      </a:pPr>
                      <a:r>
                        <a:rPr lang="ar-DZ" sz="1200" dirty="0" smtClean="0">
                          <a:solidFill>
                            <a:schemeClr val="tx1"/>
                          </a:solidFill>
                          <a:effectLst/>
                        </a:rPr>
                        <a:t>تنوع المهام</a:t>
                      </a:r>
                      <a:endParaRPr lang="fr-FR" sz="1100" dirty="0">
                        <a:solidFill>
                          <a:schemeClr val="tx1"/>
                        </a:solidFill>
                        <a:effectLst/>
                      </a:endParaRPr>
                    </a:p>
                    <a:p>
                      <a:pPr algn="ctr" rtl="1">
                        <a:lnSpc>
                          <a:spcPts val="1200"/>
                        </a:lnSpc>
                        <a:spcAft>
                          <a:spcPts val="0"/>
                        </a:spcAft>
                      </a:pPr>
                      <a:r>
                        <a:rPr lang="ar-DZ" sz="1200" dirty="0">
                          <a:solidFill>
                            <a:schemeClr val="tx1"/>
                          </a:solidFill>
                          <a:effectLst/>
                        </a:rPr>
                        <a:t>منخفض				                 مرتفع</a:t>
                      </a:r>
                      <a:endParaRPr lang="fr-FR"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hMerge="1">
                  <a:txBody>
                    <a:bodyPr/>
                    <a:lstStyle/>
                    <a:p>
                      <a:endParaRPr lang="fr-FR"/>
                    </a:p>
                  </a:txBody>
                  <a:tcPr/>
                </a:tc>
                <a:tc>
                  <a:txBody>
                    <a:bodyPr/>
                    <a:lstStyle/>
                    <a:p>
                      <a:pPr algn="just" rtl="1">
                        <a:lnSpc>
                          <a:spcPct val="107000"/>
                        </a:lnSpc>
                        <a:spcAft>
                          <a:spcPts val="0"/>
                        </a:spcAft>
                      </a:pPr>
                      <a:r>
                        <a:rPr lang="ar-DZ" sz="1200" dirty="0">
                          <a:solidFill>
                            <a:schemeClr val="tx1"/>
                          </a:solidFill>
                          <a:effectLst/>
                        </a:rPr>
                        <a:t> </a:t>
                      </a:r>
                      <a:endParaRPr lang="fr-FR"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noFill/>
                      <a:prstDash val="solid"/>
                      <a:round/>
                      <a:headEnd type="none" w="med" len="med"/>
                      <a:tailEnd type="none" w="med" len="med"/>
                    </a:lnL>
                    <a:noFill/>
                  </a:tcPr>
                </a:tc>
              </a:tr>
              <a:tr h="1207808">
                <a:tc rowSpan="2">
                  <a:txBody>
                    <a:bodyPr/>
                    <a:lstStyle/>
                    <a:p>
                      <a:pPr algn="l" rtl="1">
                        <a:lnSpc>
                          <a:spcPct val="107000"/>
                        </a:lnSpc>
                        <a:spcAft>
                          <a:spcPts val="0"/>
                        </a:spcAft>
                      </a:pPr>
                      <a:r>
                        <a:rPr lang="ar-DZ" sz="1200" dirty="0">
                          <a:solidFill>
                            <a:schemeClr val="tx1"/>
                          </a:solidFill>
                          <a:effectLst/>
                        </a:rPr>
                        <a:t>منخفضة</a:t>
                      </a:r>
                      <a:endParaRPr lang="fr-FR" sz="1100" dirty="0">
                        <a:solidFill>
                          <a:schemeClr val="tx1"/>
                        </a:solidFill>
                        <a:effectLst/>
                      </a:endParaRPr>
                    </a:p>
                    <a:p>
                      <a:pPr algn="just" rtl="1">
                        <a:lnSpc>
                          <a:spcPct val="107000"/>
                        </a:lnSpc>
                        <a:spcAft>
                          <a:spcPts val="0"/>
                        </a:spcAft>
                      </a:pPr>
                      <a:r>
                        <a:rPr lang="ar-DZ" sz="1200" dirty="0">
                          <a:solidFill>
                            <a:schemeClr val="tx1"/>
                          </a:solidFill>
                          <a:effectLst/>
                        </a:rPr>
                        <a:t> </a:t>
                      </a:r>
                      <a:endParaRPr lang="fr-FR" sz="1100" dirty="0">
                        <a:solidFill>
                          <a:schemeClr val="tx1"/>
                        </a:solidFill>
                        <a:effectLst/>
                      </a:endParaRPr>
                    </a:p>
                    <a:p>
                      <a:pPr algn="l" rtl="1">
                        <a:lnSpc>
                          <a:spcPct val="107000"/>
                        </a:lnSpc>
                        <a:spcAft>
                          <a:spcPts val="0"/>
                        </a:spcAft>
                      </a:pPr>
                      <a:r>
                        <a:rPr lang="ar-DZ" sz="1200" dirty="0">
                          <a:solidFill>
                            <a:schemeClr val="tx1"/>
                          </a:solidFill>
                          <a:effectLst/>
                        </a:rPr>
                        <a:t>القدرة على</a:t>
                      </a:r>
                      <a:endParaRPr lang="fr-FR" sz="1100" dirty="0">
                        <a:solidFill>
                          <a:schemeClr val="tx1"/>
                        </a:solidFill>
                        <a:effectLst/>
                      </a:endParaRPr>
                    </a:p>
                    <a:p>
                      <a:pPr algn="l" rtl="1">
                        <a:lnSpc>
                          <a:spcPct val="107000"/>
                        </a:lnSpc>
                        <a:spcAft>
                          <a:spcPts val="0"/>
                        </a:spcAft>
                      </a:pPr>
                      <a:r>
                        <a:rPr lang="ar-DZ" sz="1200" dirty="0">
                          <a:solidFill>
                            <a:schemeClr val="tx1"/>
                          </a:solidFill>
                          <a:effectLst/>
                        </a:rPr>
                        <a:t> تحليل المهام</a:t>
                      </a:r>
                      <a:endParaRPr lang="fr-FR" sz="1100" dirty="0">
                        <a:solidFill>
                          <a:schemeClr val="tx1"/>
                        </a:solidFill>
                        <a:effectLst/>
                      </a:endParaRPr>
                    </a:p>
                    <a:p>
                      <a:pPr algn="just" rtl="1">
                        <a:lnSpc>
                          <a:spcPct val="107000"/>
                        </a:lnSpc>
                        <a:spcAft>
                          <a:spcPts val="0"/>
                        </a:spcAft>
                      </a:pPr>
                      <a:r>
                        <a:rPr lang="ar-DZ" sz="1200" dirty="0">
                          <a:solidFill>
                            <a:schemeClr val="tx1"/>
                          </a:solidFill>
                          <a:effectLst/>
                        </a:rPr>
                        <a:t> </a:t>
                      </a:r>
                      <a:endParaRPr lang="fr-FR" sz="1100" dirty="0">
                        <a:solidFill>
                          <a:schemeClr val="tx1"/>
                        </a:solidFill>
                        <a:effectLst/>
                      </a:endParaRPr>
                    </a:p>
                    <a:p>
                      <a:pPr algn="l" rtl="1">
                        <a:lnSpc>
                          <a:spcPct val="107000"/>
                        </a:lnSpc>
                        <a:spcAft>
                          <a:spcPts val="0"/>
                        </a:spcAft>
                      </a:pPr>
                      <a:endParaRPr lang="ar-DZ" sz="1200" dirty="0" smtClean="0">
                        <a:solidFill>
                          <a:schemeClr val="tx1"/>
                        </a:solidFill>
                        <a:effectLst/>
                      </a:endParaRPr>
                    </a:p>
                    <a:p>
                      <a:pPr algn="l" rtl="1">
                        <a:lnSpc>
                          <a:spcPct val="107000"/>
                        </a:lnSpc>
                        <a:spcAft>
                          <a:spcPts val="0"/>
                        </a:spcAft>
                      </a:pPr>
                      <a:r>
                        <a:rPr lang="ar-DZ" sz="1200" dirty="0" smtClean="0">
                          <a:solidFill>
                            <a:schemeClr val="tx1"/>
                          </a:solidFill>
                          <a:effectLst/>
                        </a:rPr>
                        <a:t>مرتفعة</a:t>
                      </a:r>
                      <a:endParaRPr lang="fr-FR"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noFill/>
                  </a:tcPr>
                </a:tc>
                <a:tc>
                  <a:txBody>
                    <a:bodyPr/>
                    <a:lstStyle/>
                    <a:p>
                      <a:pPr algn="ctr" rtl="1">
                        <a:lnSpc>
                          <a:spcPct val="107000"/>
                        </a:lnSpc>
                        <a:spcAft>
                          <a:spcPts val="0"/>
                        </a:spcAft>
                      </a:pPr>
                      <a:r>
                        <a:rPr lang="ar-DZ" sz="1200" dirty="0">
                          <a:effectLst/>
                        </a:rPr>
                        <a:t>2- الحرفية</a:t>
                      </a:r>
                      <a:endParaRPr lang="fr-FR" sz="1100" dirty="0">
                        <a:effectLst/>
                      </a:endParaRPr>
                    </a:p>
                    <a:p>
                      <a:pPr algn="ctr" rtl="1">
                        <a:lnSpc>
                          <a:spcPct val="107000"/>
                        </a:lnSpc>
                        <a:spcAft>
                          <a:spcPts val="0"/>
                        </a:spcAft>
                      </a:pPr>
                      <a:r>
                        <a:rPr lang="ar-DZ" sz="1200" dirty="0">
                          <a:effectLst/>
                        </a:rPr>
                        <a:t>شركة النقش والفنون</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rtl="1">
                        <a:lnSpc>
                          <a:spcPct val="107000"/>
                        </a:lnSpc>
                        <a:spcAft>
                          <a:spcPts val="0"/>
                        </a:spcAft>
                      </a:pPr>
                      <a:r>
                        <a:rPr lang="ar-DZ" sz="1200" dirty="0">
                          <a:effectLst/>
                        </a:rPr>
                        <a:t>3-غير روتينية</a:t>
                      </a:r>
                      <a:endParaRPr lang="fr-FR" sz="1100" dirty="0">
                        <a:effectLst/>
                      </a:endParaRPr>
                    </a:p>
                    <a:p>
                      <a:pPr algn="ctr" rtl="1">
                        <a:lnSpc>
                          <a:spcPct val="107000"/>
                        </a:lnSpc>
                        <a:spcAft>
                          <a:spcPts val="0"/>
                        </a:spcAft>
                      </a:pPr>
                      <a:r>
                        <a:rPr lang="ar-DZ" sz="1200" dirty="0">
                          <a:effectLst/>
                        </a:rPr>
                        <a:t>مراكز البحث والتطوير</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rtl="1">
                        <a:lnSpc>
                          <a:spcPct val="107000"/>
                        </a:lnSpc>
                        <a:spcAft>
                          <a:spcPts val="0"/>
                        </a:spcAft>
                      </a:pPr>
                      <a:endParaRPr lang="ar-DZ" sz="1200" b="1" dirty="0" smtClean="0">
                        <a:effectLst/>
                      </a:endParaRPr>
                    </a:p>
                    <a:p>
                      <a:pPr algn="r" rtl="1">
                        <a:lnSpc>
                          <a:spcPct val="107000"/>
                        </a:lnSpc>
                        <a:spcAft>
                          <a:spcPts val="0"/>
                        </a:spcAft>
                      </a:pPr>
                      <a:r>
                        <a:rPr lang="ar-DZ" sz="1200" b="1" dirty="0" smtClean="0">
                          <a:effectLst/>
                        </a:rPr>
                        <a:t>مهام </a:t>
                      </a:r>
                      <a:r>
                        <a:rPr lang="ar-DZ" sz="1200" b="1" dirty="0">
                          <a:effectLst/>
                        </a:rPr>
                        <a:t>غير روتينية يصعب برمجة الحلول فيها</a:t>
                      </a:r>
                      <a:endParaRPr lang="fr-FR"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noFill/>
                  </a:tcPr>
                </a:tc>
              </a:tr>
              <a:tr h="1207808">
                <a:tc vMerge="1">
                  <a:txBody>
                    <a:bodyPr/>
                    <a:lstStyle/>
                    <a:p>
                      <a:endParaRPr lang="fr-FR"/>
                    </a:p>
                  </a:txBody>
                  <a:tcPr/>
                </a:tc>
                <a:tc>
                  <a:txBody>
                    <a:bodyPr/>
                    <a:lstStyle/>
                    <a:p>
                      <a:pPr algn="ctr" rtl="1">
                        <a:lnSpc>
                          <a:spcPct val="107000"/>
                        </a:lnSpc>
                        <a:spcAft>
                          <a:spcPts val="0"/>
                        </a:spcAft>
                      </a:pPr>
                      <a:r>
                        <a:rPr lang="ar-DZ" sz="1200" dirty="0">
                          <a:effectLst/>
                        </a:rPr>
                        <a:t>1- روتينية</a:t>
                      </a:r>
                      <a:endParaRPr lang="fr-FR" sz="1100" dirty="0">
                        <a:effectLst/>
                      </a:endParaRPr>
                    </a:p>
                    <a:p>
                      <a:pPr algn="ctr" rtl="1">
                        <a:lnSpc>
                          <a:spcPct val="107000"/>
                        </a:lnSpc>
                        <a:spcAft>
                          <a:spcPts val="0"/>
                        </a:spcAft>
                      </a:pPr>
                      <a:r>
                        <a:rPr lang="ar-DZ" sz="1200" dirty="0">
                          <a:effectLst/>
                        </a:rPr>
                        <a:t>شركات البناء الجاهز</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rtl="1">
                        <a:lnSpc>
                          <a:spcPct val="107000"/>
                        </a:lnSpc>
                        <a:spcAft>
                          <a:spcPts val="0"/>
                        </a:spcAft>
                      </a:pPr>
                      <a:r>
                        <a:rPr lang="ar-DZ" sz="1200" dirty="0">
                          <a:effectLst/>
                        </a:rPr>
                        <a:t>4- هندسية</a:t>
                      </a:r>
                      <a:endParaRPr lang="fr-FR" sz="1100" dirty="0">
                        <a:effectLst/>
                      </a:endParaRPr>
                    </a:p>
                    <a:p>
                      <a:pPr algn="ctr" rtl="1">
                        <a:lnSpc>
                          <a:spcPct val="107000"/>
                        </a:lnSpc>
                        <a:spcAft>
                          <a:spcPts val="0"/>
                        </a:spcAft>
                      </a:pPr>
                      <a:r>
                        <a:rPr lang="ar-DZ" sz="1200" dirty="0">
                          <a:effectLst/>
                        </a:rPr>
                        <a:t>الشركات الصناعية الميكانيكية</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DZ" sz="1200" b="1" dirty="0">
                          <a:effectLst/>
                        </a:rPr>
                        <a:t>مهام روتينية مع إمكانية برمجة حلول</a:t>
                      </a:r>
                      <a:endParaRPr lang="fr-FR"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noFill/>
                  </a:tcPr>
                </a:tc>
              </a:tr>
              <a:tr h="653696">
                <a:tc>
                  <a:txBody>
                    <a:bodyPr/>
                    <a:lstStyle/>
                    <a:p>
                      <a:pPr algn="just" rtl="1">
                        <a:lnSpc>
                          <a:spcPct val="107000"/>
                        </a:lnSpc>
                        <a:spcAft>
                          <a:spcPts val="0"/>
                        </a:spcAft>
                      </a:pPr>
                      <a:r>
                        <a:rPr lang="ar-DZ" sz="1200" dirty="0">
                          <a:solidFill>
                            <a:schemeClr val="tx1"/>
                          </a:solidFill>
                          <a:effectLst/>
                        </a:rPr>
                        <a:t> </a:t>
                      </a:r>
                      <a:endParaRPr lang="fr-FR"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ctr" rtl="1">
                        <a:lnSpc>
                          <a:spcPct val="107000"/>
                        </a:lnSpc>
                        <a:spcAft>
                          <a:spcPts val="0"/>
                        </a:spcAft>
                      </a:pPr>
                      <a:r>
                        <a:rPr lang="ar-DZ" sz="1200" b="1" dirty="0">
                          <a:effectLst/>
                        </a:rPr>
                        <a:t>مهام روتينية                 </a:t>
                      </a:r>
                      <a:endParaRPr lang="fr-FR" sz="1100" b="1" dirty="0">
                        <a:effectLst/>
                      </a:endParaRPr>
                    </a:p>
                    <a:p>
                      <a:pPr algn="ctr" rtl="1">
                        <a:lnSpc>
                          <a:spcPct val="107000"/>
                        </a:lnSpc>
                        <a:spcAft>
                          <a:spcPts val="0"/>
                        </a:spcAft>
                      </a:pPr>
                      <a:r>
                        <a:rPr lang="ar-DZ" sz="1200" b="1" dirty="0">
                          <a:effectLst/>
                        </a:rPr>
                        <a:t>استثناءات قليلة</a:t>
                      </a:r>
                      <a:endParaRPr lang="fr-FR"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algn="ctr" rtl="1">
                        <a:lnSpc>
                          <a:spcPct val="107000"/>
                        </a:lnSpc>
                        <a:spcAft>
                          <a:spcPts val="0"/>
                        </a:spcAft>
                      </a:pPr>
                      <a:r>
                        <a:rPr lang="ar-DZ" sz="1200" b="1" dirty="0">
                          <a:effectLst/>
                        </a:rPr>
                        <a:t>مهام غير روتينية</a:t>
                      </a:r>
                      <a:endParaRPr lang="fr-FR" sz="1100" b="1" dirty="0">
                        <a:effectLst/>
                      </a:endParaRPr>
                    </a:p>
                    <a:p>
                      <a:pPr algn="ctr" rtl="1">
                        <a:lnSpc>
                          <a:spcPct val="107000"/>
                        </a:lnSpc>
                        <a:spcAft>
                          <a:spcPts val="0"/>
                        </a:spcAft>
                      </a:pPr>
                      <a:r>
                        <a:rPr lang="ar-DZ" sz="1200" b="1" dirty="0">
                          <a:effectLst/>
                        </a:rPr>
                        <a:t>استثناءات عديدة</a:t>
                      </a:r>
                      <a:endParaRPr lang="fr-FR"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just" rtl="1">
                        <a:lnSpc>
                          <a:spcPct val="107000"/>
                        </a:lnSpc>
                        <a:spcAft>
                          <a:spcPts val="0"/>
                        </a:spcAft>
                      </a:pPr>
                      <a:r>
                        <a:rPr lang="ar-DZ" sz="1200" dirty="0">
                          <a:effectLst/>
                        </a:rPr>
                        <a:t> </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noFill/>
                      <a:prstDash val="solid"/>
                      <a:round/>
                      <a:headEnd type="none" w="med" len="med"/>
                      <a:tailEnd type="none" w="med" len="med"/>
                    </a:lnL>
                    <a:noFill/>
                  </a:tcPr>
                </a:tc>
              </a:tr>
            </a:tbl>
          </a:graphicData>
        </a:graphic>
      </p:graphicFrame>
      <p:sp>
        <p:nvSpPr>
          <p:cNvPr id="5"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49263" algn="l" defTabSz="914400" rtl="1" eaLnBrk="0" fontAlgn="base" latinLnBrk="0" hangingPunct="0">
              <a:lnSpc>
                <a:spcPct val="100000"/>
              </a:lnSpc>
              <a:spcBef>
                <a:spcPct val="0"/>
              </a:spcBef>
              <a:spcAft>
                <a:spcPct val="0"/>
              </a:spcAft>
              <a:buClrTx/>
              <a:buSzTx/>
              <a:buFontTx/>
              <a:buNone/>
              <a:tabLst/>
            </a:pPr>
            <a:r>
              <a:rPr kumimoji="0" lang="ar-DZ" altLang="fr-FR" sz="1400" b="1" i="0" u="none" strike="noStrike" cap="none" normalizeH="0" baseline="0" smtClean="0">
                <a:ln>
                  <a:noFill/>
                </a:ln>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rPr>
              <a:t>الشكل رقم (2)أنماط التكنولوجيا حسب تشارلس بيرو</a:t>
            </a:r>
            <a:endParaRPr kumimoji="0" lang="fr-FR" altLang="fr-FR" sz="1100" b="0" i="0" u="none" strike="noStrike" cap="none" normalizeH="0" baseline="0" smtClean="0">
              <a:ln>
                <a:noFill/>
              </a:ln>
              <a:solidFill>
                <a:schemeClr val="tx1"/>
              </a:solidFill>
              <a:effectLst/>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749912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197</TotalTime>
  <Words>2186</Words>
  <Application>Microsoft Office PowerPoint</Application>
  <PresentationFormat>Grand écran</PresentationFormat>
  <Paragraphs>324</Paragraphs>
  <Slides>27</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27</vt:i4>
      </vt:variant>
    </vt:vector>
  </HeadingPairs>
  <TitlesOfParts>
    <vt:vector size="36" baseType="lpstr">
      <vt:lpstr>Amiri Quran</vt:lpstr>
      <vt:lpstr>Arabic Typesetting</vt:lpstr>
      <vt:lpstr>Arial</vt:lpstr>
      <vt:lpstr>Calibri</vt:lpstr>
      <vt:lpstr>Garamond</vt:lpstr>
      <vt:lpstr>Simplified Arabic</vt:lpstr>
      <vt:lpstr>Symbol</vt:lpstr>
      <vt:lpstr>Times New Roman</vt:lpstr>
      <vt:lpstr>Organique</vt:lpstr>
      <vt:lpstr>Présentation PowerPoint</vt:lpstr>
      <vt:lpstr>محددات الهيكل التنظيمي</vt:lpstr>
      <vt:lpstr>1- تعريف التكنولوجيا</vt:lpstr>
      <vt:lpstr>2-1- دراسة جون وود وارد (1958-1965) Joan Woodward: </vt:lpstr>
      <vt:lpstr>الجدول (1) استنتاجات WOODWARD بشأن العلاقة بين التعقيد التكنولوجي والخصائص الهيكلة </vt:lpstr>
      <vt:lpstr>الشكل (01) درجة التعقيد التقني والهيكل التنظيمي. </vt:lpstr>
      <vt:lpstr>2-2- دراسة جيمس ثومبسون 1967 James Thompson: </vt:lpstr>
      <vt:lpstr>2-3-  دراسة تشارلس بيرو 1970 Charles Perrow: </vt:lpstr>
      <vt:lpstr>أنماط التكنولوجيا حسب تشارلس بيرو</vt:lpstr>
      <vt:lpstr>الشكل رقم (2)أثر أنماط التكنولوجيا على أبعاد الهيكل التنظيمي </vt:lpstr>
      <vt:lpstr>محددات الهيكل التنظيمي</vt:lpstr>
      <vt:lpstr>أ- مفهوم البيئة:  </vt:lpstr>
      <vt:lpstr> ب- أثر عدم التأكيد البيئي على نمط الهيكل التنظيمي: </vt:lpstr>
      <vt:lpstr>Présentation PowerPoint</vt:lpstr>
      <vt:lpstr>* الغنى البيئي: يرتبط هذا المصدر بمقدار الموارد المتاحة لدعم المجال الحيوي لعمل المنظمة، فإذا كانت هذه الموارد متوفرة في البيئة ومتاحة بحيث يسهل الحصول عليها كانت البيئة غنية وسهلت عمل المنظمة، أما إذا كانت الموارد قليلة بسبب محدوديتها أو أنها يصعب الحصول عليها بسبب المنافسة العالية فإن هذه البيئة تكون فقيرة ويزداد فيها عدم التأكد البيئي. </vt:lpstr>
      <vt:lpstr>الشكل رقم(03)حالات عدم التأكد البيئي </vt:lpstr>
      <vt:lpstr>ج- تأثير البيئة على الهيكل التنظيمي </vt:lpstr>
      <vt:lpstr>Présentation PowerPoint</vt:lpstr>
      <vt:lpstr>ج-2 دراسة إميري Frederick Edmund EMERY وتريست Eric Lansdown TRIST </vt:lpstr>
      <vt:lpstr>ج-3 دراسة لورنس R.Paul LAWRENCE ولورش W.Jay LORSCH </vt:lpstr>
      <vt:lpstr>Présentation PowerPoint</vt:lpstr>
      <vt:lpstr>Présentation PowerPoint</vt:lpstr>
      <vt:lpstr>محددات الهيكل التنظيمي</vt:lpstr>
      <vt:lpstr>Présentation PowerPoint</vt:lpstr>
      <vt:lpstr>الجدول رقم(2) : المقارنة بين خصائص المؤسسات الكبيرة والمؤسسات الصغيرة </vt:lpstr>
      <vt:lpstr>الشكل رقم () تأثير حجم المنظمة على أبعاد الهيكل التنظيمي وخصائصه </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محددات الهيكل التنظيمي</dc:title>
  <dc:creator>gherbi wahiba</dc:creator>
  <cp:lastModifiedBy>gherbi wahiba</cp:lastModifiedBy>
  <cp:revision>12</cp:revision>
  <dcterms:created xsi:type="dcterms:W3CDTF">2021-01-12T19:45:01Z</dcterms:created>
  <dcterms:modified xsi:type="dcterms:W3CDTF">2021-01-19T20:38:44Z</dcterms:modified>
</cp:coreProperties>
</file>