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9" r:id="rId4"/>
    <p:sldId id="258"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a:srgbClr val="CC3399"/>
    <a:srgbClr val="70AC2E"/>
    <a:srgbClr val="C19FFF"/>
    <a:srgbClr val="CAB4EA"/>
    <a:srgbClr val="D3B5E9"/>
    <a:srgbClr val="D68B1C"/>
    <a:srgbClr val="FFE0A3"/>
    <a:srgbClr val="D0005E"/>
    <a:srgbClr val="BE026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24"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8DD2EE1-40E7-4E9A-84E1-249810A35EB1}" type="doc">
      <dgm:prSet loTypeId="urn:microsoft.com/office/officeart/2005/8/layout/hierarchy2" loCatId="hierarchy" qsTypeId="urn:microsoft.com/office/officeart/2005/8/quickstyle/3d3" qsCatId="3D" csTypeId="urn:microsoft.com/office/officeart/2005/8/colors/accent2_2" csCatId="accent2" phldr="1"/>
      <dgm:spPr/>
      <dgm:t>
        <a:bodyPr/>
        <a:lstStyle/>
        <a:p>
          <a:endParaRPr lang="fr-FR"/>
        </a:p>
      </dgm:t>
    </dgm:pt>
    <dgm:pt modelId="{C8E17BBD-17AF-443B-B89B-BAC52EF0C762}">
      <dgm:prSet phldrT="[Texte]"/>
      <dgm:spPr/>
      <dgm:t>
        <a:bodyPr/>
        <a:lstStyle/>
        <a:p>
          <a:r>
            <a:rPr lang="ar-SA" b="1" dirty="0" smtClean="0"/>
            <a:t>الإدارة الالكترونية</a:t>
          </a:r>
          <a:endParaRPr lang="fr-FR" b="1" dirty="0"/>
        </a:p>
      </dgm:t>
    </dgm:pt>
    <dgm:pt modelId="{49F339B5-71E2-4367-839E-537F45F08E87}" type="parTrans" cxnId="{057212F2-8002-485F-972C-5725350CB1BC}">
      <dgm:prSet/>
      <dgm:spPr/>
      <dgm:t>
        <a:bodyPr/>
        <a:lstStyle/>
        <a:p>
          <a:endParaRPr lang="fr-FR"/>
        </a:p>
      </dgm:t>
    </dgm:pt>
    <dgm:pt modelId="{B46CB2AD-2BD5-4FC5-9886-251513C107CB}" type="sibTrans" cxnId="{057212F2-8002-485F-972C-5725350CB1BC}">
      <dgm:prSet/>
      <dgm:spPr/>
      <dgm:t>
        <a:bodyPr/>
        <a:lstStyle/>
        <a:p>
          <a:endParaRPr lang="fr-FR"/>
        </a:p>
      </dgm:t>
    </dgm:pt>
    <dgm:pt modelId="{F7FF0223-EAF7-4D45-997F-251D4EE2405D}">
      <dgm:prSet phldrT="[Texte]"/>
      <dgm:spPr/>
      <dgm:t>
        <a:bodyPr/>
        <a:lstStyle/>
        <a:p>
          <a:r>
            <a:rPr lang="ar-DZ" b="1" dirty="0" smtClean="0"/>
            <a:t>الأعمال </a:t>
          </a:r>
          <a:r>
            <a:rPr lang="ar-DZ" b="1" dirty="0"/>
            <a:t>الالكترونية</a:t>
          </a:r>
          <a:endParaRPr lang="fr-FR" b="1" dirty="0"/>
        </a:p>
      </dgm:t>
    </dgm:pt>
    <dgm:pt modelId="{C259BD06-2049-4BC1-B403-807A950F7EC8}" type="parTrans" cxnId="{0DC3E927-C53E-4890-A2AC-5C2E70FB95DE}">
      <dgm:prSet/>
      <dgm:spPr/>
      <dgm:t>
        <a:bodyPr/>
        <a:lstStyle/>
        <a:p>
          <a:endParaRPr lang="fr-FR"/>
        </a:p>
      </dgm:t>
    </dgm:pt>
    <dgm:pt modelId="{81A81579-8888-4AAB-8833-AD83A3E01FC5}" type="sibTrans" cxnId="{0DC3E927-C53E-4890-A2AC-5C2E70FB95DE}">
      <dgm:prSet/>
      <dgm:spPr/>
      <dgm:t>
        <a:bodyPr/>
        <a:lstStyle/>
        <a:p>
          <a:endParaRPr lang="fr-FR"/>
        </a:p>
      </dgm:t>
    </dgm:pt>
    <dgm:pt modelId="{0592A8B7-87C1-4A9A-AE40-AF28B95A272B}">
      <dgm:prSet phldrT="[Texte]"/>
      <dgm:spPr/>
      <dgm:t>
        <a:bodyPr/>
        <a:lstStyle/>
        <a:p>
          <a:r>
            <a:rPr lang="ar-DZ" b="1" dirty="0" smtClean="0"/>
            <a:t>الأعمال الالكترونية </a:t>
          </a:r>
          <a:r>
            <a:rPr lang="ar-DZ" b="1" dirty="0"/>
            <a:t>غير التجارية</a:t>
          </a:r>
          <a:endParaRPr lang="fr-FR" b="1" dirty="0"/>
        </a:p>
      </dgm:t>
    </dgm:pt>
    <dgm:pt modelId="{D9701D9F-F419-467E-89B5-F058394F9CEA}" type="parTrans" cxnId="{48DBD910-AAAD-4829-B458-46DAE527D60F}">
      <dgm:prSet/>
      <dgm:spPr/>
      <dgm:t>
        <a:bodyPr/>
        <a:lstStyle/>
        <a:p>
          <a:endParaRPr lang="fr-FR"/>
        </a:p>
      </dgm:t>
    </dgm:pt>
    <dgm:pt modelId="{72265D26-D2A7-4C12-99F1-299138DFF38B}" type="sibTrans" cxnId="{48DBD910-AAAD-4829-B458-46DAE527D60F}">
      <dgm:prSet/>
      <dgm:spPr/>
      <dgm:t>
        <a:bodyPr/>
        <a:lstStyle/>
        <a:p>
          <a:endParaRPr lang="fr-FR"/>
        </a:p>
      </dgm:t>
    </dgm:pt>
    <dgm:pt modelId="{D108EA36-BBF2-4947-92C3-1F1002CE4622}">
      <dgm:prSet phldrT="[Texte]"/>
      <dgm:spPr/>
      <dgm:t>
        <a:bodyPr/>
        <a:lstStyle/>
        <a:p>
          <a:r>
            <a:rPr lang="ar-DZ" b="1" dirty="0"/>
            <a:t>التجارة </a:t>
          </a:r>
          <a:r>
            <a:rPr lang="ar-DZ" b="1" dirty="0" err="1" smtClean="0"/>
            <a:t>الالكت</a:t>
          </a:r>
          <a:r>
            <a:rPr lang="ar-SA" b="1" dirty="0" smtClean="0"/>
            <a:t>ر</a:t>
          </a:r>
          <a:r>
            <a:rPr lang="ar-DZ" b="1" dirty="0" smtClean="0"/>
            <a:t>ونية</a:t>
          </a:r>
          <a:endParaRPr lang="fr-FR" b="1" dirty="0"/>
        </a:p>
      </dgm:t>
    </dgm:pt>
    <dgm:pt modelId="{167D512D-FFCA-4886-BA05-7F3E356F6267}" type="parTrans" cxnId="{CBD828A0-CCCB-4451-B17B-B13B807ECF57}">
      <dgm:prSet/>
      <dgm:spPr/>
      <dgm:t>
        <a:bodyPr/>
        <a:lstStyle/>
        <a:p>
          <a:endParaRPr lang="fr-FR"/>
        </a:p>
      </dgm:t>
    </dgm:pt>
    <dgm:pt modelId="{CAACB4C6-814E-49E0-A509-270B495E5777}" type="sibTrans" cxnId="{CBD828A0-CCCB-4451-B17B-B13B807ECF57}">
      <dgm:prSet/>
      <dgm:spPr/>
      <dgm:t>
        <a:bodyPr/>
        <a:lstStyle/>
        <a:p>
          <a:endParaRPr lang="fr-FR"/>
        </a:p>
      </dgm:t>
    </dgm:pt>
    <dgm:pt modelId="{C7D6211E-F1EC-46AD-961D-031DE0216315}">
      <dgm:prSet phldrT="[Texte]"/>
      <dgm:spPr/>
      <dgm:t>
        <a:bodyPr/>
        <a:lstStyle/>
        <a:p>
          <a:r>
            <a:rPr lang="ar-DZ" b="1" dirty="0"/>
            <a:t>الحكومة الالكترونية</a:t>
          </a:r>
          <a:endParaRPr lang="fr-FR" b="1" dirty="0"/>
        </a:p>
      </dgm:t>
    </dgm:pt>
    <dgm:pt modelId="{17A6871D-D1F6-46EC-B79A-F65751CC8952}" type="parTrans" cxnId="{14DFF973-3E36-4E54-ABDD-9A7CE4E0EF5D}">
      <dgm:prSet/>
      <dgm:spPr/>
      <dgm:t>
        <a:bodyPr/>
        <a:lstStyle/>
        <a:p>
          <a:endParaRPr lang="fr-FR"/>
        </a:p>
      </dgm:t>
    </dgm:pt>
    <dgm:pt modelId="{8338F6A8-82A1-4DC9-A0AC-1E5B5F173041}" type="sibTrans" cxnId="{14DFF973-3E36-4E54-ABDD-9A7CE4E0EF5D}">
      <dgm:prSet/>
      <dgm:spPr/>
      <dgm:t>
        <a:bodyPr/>
        <a:lstStyle/>
        <a:p>
          <a:endParaRPr lang="fr-FR"/>
        </a:p>
      </dgm:t>
    </dgm:pt>
    <dgm:pt modelId="{D984B669-9DC8-4DB0-8763-31E5FD0CDC82}" type="pres">
      <dgm:prSet presAssocID="{F8DD2EE1-40E7-4E9A-84E1-249810A35EB1}" presName="diagram" presStyleCnt="0">
        <dgm:presLayoutVars>
          <dgm:chPref val="1"/>
          <dgm:dir/>
          <dgm:animOne val="branch"/>
          <dgm:animLvl val="lvl"/>
          <dgm:resizeHandles val="exact"/>
        </dgm:presLayoutVars>
      </dgm:prSet>
      <dgm:spPr/>
      <dgm:t>
        <a:bodyPr/>
        <a:lstStyle/>
        <a:p>
          <a:endParaRPr lang="fr-FR"/>
        </a:p>
      </dgm:t>
    </dgm:pt>
    <dgm:pt modelId="{8196740A-9D0C-481A-AAF5-7902FA2ADAE1}" type="pres">
      <dgm:prSet presAssocID="{C8E17BBD-17AF-443B-B89B-BAC52EF0C762}" presName="root1" presStyleCnt="0"/>
      <dgm:spPr/>
      <dgm:t>
        <a:bodyPr/>
        <a:lstStyle/>
        <a:p>
          <a:endParaRPr lang="fr-FR"/>
        </a:p>
      </dgm:t>
    </dgm:pt>
    <dgm:pt modelId="{FA2BCD15-4BEC-48FA-9728-2BEE2FBA6796}" type="pres">
      <dgm:prSet presAssocID="{C8E17BBD-17AF-443B-B89B-BAC52EF0C762}" presName="LevelOneTextNode" presStyleLbl="node0" presStyleIdx="0" presStyleCnt="1">
        <dgm:presLayoutVars>
          <dgm:chPref val="3"/>
        </dgm:presLayoutVars>
      </dgm:prSet>
      <dgm:spPr/>
      <dgm:t>
        <a:bodyPr/>
        <a:lstStyle/>
        <a:p>
          <a:endParaRPr lang="fr-FR"/>
        </a:p>
      </dgm:t>
    </dgm:pt>
    <dgm:pt modelId="{54831A0F-5932-439E-B07E-8A8DB69A9029}" type="pres">
      <dgm:prSet presAssocID="{C8E17BBD-17AF-443B-B89B-BAC52EF0C762}" presName="level2hierChild" presStyleCnt="0"/>
      <dgm:spPr/>
      <dgm:t>
        <a:bodyPr/>
        <a:lstStyle/>
        <a:p>
          <a:endParaRPr lang="fr-FR"/>
        </a:p>
      </dgm:t>
    </dgm:pt>
    <dgm:pt modelId="{CC70C3AF-C60A-4C33-B9FF-8D4EDC9407EE}" type="pres">
      <dgm:prSet presAssocID="{C259BD06-2049-4BC1-B403-807A950F7EC8}" presName="conn2-1" presStyleLbl="parChTrans1D2" presStyleIdx="0" presStyleCnt="2"/>
      <dgm:spPr/>
      <dgm:t>
        <a:bodyPr/>
        <a:lstStyle/>
        <a:p>
          <a:endParaRPr lang="fr-FR"/>
        </a:p>
      </dgm:t>
    </dgm:pt>
    <dgm:pt modelId="{AD441FC9-EF7A-40BA-89BD-186E098637EA}" type="pres">
      <dgm:prSet presAssocID="{C259BD06-2049-4BC1-B403-807A950F7EC8}" presName="connTx" presStyleLbl="parChTrans1D2" presStyleIdx="0" presStyleCnt="2"/>
      <dgm:spPr/>
      <dgm:t>
        <a:bodyPr/>
        <a:lstStyle/>
        <a:p>
          <a:endParaRPr lang="fr-FR"/>
        </a:p>
      </dgm:t>
    </dgm:pt>
    <dgm:pt modelId="{7468F4F9-9FEC-46C5-99F3-48033DE3276B}" type="pres">
      <dgm:prSet presAssocID="{F7FF0223-EAF7-4D45-997F-251D4EE2405D}" presName="root2" presStyleCnt="0"/>
      <dgm:spPr/>
      <dgm:t>
        <a:bodyPr/>
        <a:lstStyle/>
        <a:p>
          <a:endParaRPr lang="fr-FR"/>
        </a:p>
      </dgm:t>
    </dgm:pt>
    <dgm:pt modelId="{01EC719A-EA9C-4D9A-B17B-03CF535036DA}" type="pres">
      <dgm:prSet presAssocID="{F7FF0223-EAF7-4D45-997F-251D4EE2405D}" presName="LevelTwoTextNode" presStyleLbl="node2" presStyleIdx="0" presStyleCnt="2">
        <dgm:presLayoutVars>
          <dgm:chPref val="3"/>
        </dgm:presLayoutVars>
      </dgm:prSet>
      <dgm:spPr/>
      <dgm:t>
        <a:bodyPr/>
        <a:lstStyle/>
        <a:p>
          <a:endParaRPr lang="fr-FR"/>
        </a:p>
      </dgm:t>
    </dgm:pt>
    <dgm:pt modelId="{3C48B2AE-B52C-4EF7-B3FC-464F04E3A9C5}" type="pres">
      <dgm:prSet presAssocID="{F7FF0223-EAF7-4D45-997F-251D4EE2405D}" presName="level3hierChild" presStyleCnt="0"/>
      <dgm:spPr/>
      <dgm:t>
        <a:bodyPr/>
        <a:lstStyle/>
        <a:p>
          <a:endParaRPr lang="fr-FR"/>
        </a:p>
      </dgm:t>
    </dgm:pt>
    <dgm:pt modelId="{26EFEC05-9671-434F-A1A5-E174D99C7BE4}" type="pres">
      <dgm:prSet presAssocID="{D9701D9F-F419-467E-89B5-F058394F9CEA}" presName="conn2-1" presStyleLbl="parChTrans1D3" presStyleIdx="0" presStyleCnt="2"/>
      <dgm:spPr/>
      <dgm:t>
        <a:bodyPr/>
        <a:lstStyle/>
        <a:p>
          <a:endParaRPr lang="fr-FR"/>
        </a:p>
      </dgm:t>
    </dgm:pt>
    <dgm:pt modelId="{58A7DBFF-A8B7-4108-9D23-A2FE1573C8DE}" type="pres">
      <dgm:prSet presAssocID="{D9701D9F-F419-467E-89B5-F058394F9CEA}" presName="connTx" presStyleLbl="parChTrans1D3" presStyleIdx="0" presStyleCnt="2"/>
      <dgm:spPr/>
      <dgm:t>
        <a:bodyPr/>
        <a:lstStyle/>
        <a:p>
          <a:endParaRPr lang="fr-FR"/>
        </a:p>
      </dgm:t>
    </dgm:pt>
    <dgm:pt modelId="{AC416B6C-BD0F-408E-803A-E6A1F16EF83D}" type="pres">
      <dgm:prSet presAssocID="{0592A8B7-87C1-4A9A-AE40-AF28B95A272B}" presName="root2" presStyleCnt="0"/>
      <dgm:spPr/>
      <dgm:t>
        <a:bodyPr/>
        <a:lstStyle/>
        <a:p>
          <a:endParaRPr lang="fr-FR"/>
        </a:p>
      </dgm:t>
    </dgm:pt>
    <dgm:pt modelId="{8A5130EB-E735-46FC-989D-2FEE4C09F457}" type="pres">
      <dgm:prSet presAssocID="{0592A8B7-87C1-4A9A-AE40-AF28B95A272B}" presName="LevelTwoTextNode" presStyleLbl="node3" presStyleIdx="0" presStyleCnt="2">
        <dgm:presLayoutVars>
          <dgm:chPref val="3"/>
        </dgm:presLayoutVars>
      </dgm:prSet>
      <dgm:spPr/>
      <dgm:t>
        <a:bodyPr/>
        <a:lstStyle/>
        <a:p>
          <a:endParaRPr lang="fr-FR"/>
        </a:p>
      </dgm:t>
    </dgm:pt>
    <dgm:pt modelId="{C6CB94E7-9080-4050-AA28-2581A74835B1}" type="pres">
      <dgm:prSet presAssocID="{0592A8B7-87C1-4A9A-AE40-AF28B95A272B}" presName="level3hierChild" presStyleCnt="0"/>
      <dgm:spPr/>
      <dgm:t>
        <a:bodyPr/>
        <a:lstStyle/>
        <a:p>
          <a:endParaRPr lang="fr-FR"/>
        </a:p>
      </dgm:t>
    </dgm:pt>
    <dgm:pt modelId="{DE60DB3C-D0B8-4072-AD03-AD2D89034E47}" type="pres">
      <dgm:prSet presAssocID="{167D512D-FFCA-4886-BA05-7F3E356F6267}" presName="conn2-1" presStyleLbl="parChTrans1D3" presStyleIdx="1" presStyleCnt="2"/>
      <dgm:spPr/>
      <dgm:t>
        <a:bodyPr/>
        <a:lstStyle/>
        <a:p>
          <a:endParaRPr lang="fr-FR"/>
        </a:p>
      </dgm:t>
    </dgm:pt>
    <dgm:pt modelId="{49EB49A5-5571-4411-A656-A2EF8BE91841}" type="pres">
      <dgm:prSet presAssocID="{167D512D-FFCA-4886-BA05-7F3E356F6267}" presName="connTx" presStyleLbl="parChTrans1D3" presStyleIdx="1" presStyleCnt="2"/>
      <dgm:spPr/>
      <dgm:t>
        <a:bodyPr/>
        <a:lstStyle/>
        <a:p>
          <a:endParaRPr lang="fr-FR"/>
        </a:p>
      </dgm:t>
    </dgm:pt>
    <dgm:pt modelId="{FAE78121-A04F-4E04-B9F2-9543719388C0}" type="pres">
      <dgm:prSet presAssocID="{D108EA36-BBF2-4947-92C3-1F1002CE4622}" presName="root2" presStyleCnt="0"/>
      <dgm:spPr/>
      <dgm:t>
        <a:bodyPr/>
        <a:lstStyle/>
        <a:p>
          <a:endParaRPr lang="fr-FR"/>
        </a:p>
      </dgm:t>
    </dgm:pt>
    <dgm:pt modelId="{9194742F-8105-4B1F-9901-7C8A7BC0285D}" type="pres">
      <dgm:prSet presAssocID="{D108EA36-BBF2-4947-92C3-1F1002CE4622}" presName="LevelTwoTextNode" presStyleLbl="node3" presStyleIdx="1" presStyleCnt="2">
        <dgm:presLayoutVars>
          <dgm:chPref val="3"/>
        </dgm:presLayoutVars>
      </dgm:prSet>
      <dgm:spPr/>
      <dgm:t>
        <a:bodyPr/>
        <a:lstStyle/>
        <a:p>
          <a:endParaRPr lang="fr-FR"/>
        </a:p>
      </dgm:t>
    </dgm:pt>
    <dgm:pt modelId="{F6D7555A-739A-4B77-95DB-3CB44151749B}" type="pres">
      <dgm:prSet presAssocID="{D108EA36-BBF2-4947-92C3-1F1002CE4622}" presName="level3hierChild" presStyleCnt="0"/>
      <dgm:spPr/>
      <dgm:t>
        <a:bodyPr/>
        <a:lstStyle/>
        <a:p>
          <a:endParaRPr lang="fr-FR"/>
        </a:p>
      </dgm:t>
    </dgm:pt>
    <dgm:pt modelId="{4C4C5F0C-6BC3-4E9A-BBC6-7F3A8283ED93}" type="pres">
      <dgm:prSet presAssocID="{17A6871D-D1F6-46EC-B79A-F65751CC8952}" presName="conn2-1" presStyleLbl="parChTrans1D2" presStyleIdx="1" presStyleCnt="2"/>
      <dgm:spPr/>
      <dgm:t>
        <a:bodyPr/>
        <a:lstStyle/>
        <a:p>
          <a:endParaRPr lang="fr-FR"/>
        </a:p>
      </dgm:t>
    </dgm:pt>
    <dgm:pt modelId="{0EBB60DB-6655-4483-9FA1-BA7F53F94CBB}" type="pres">
      <dgm:prSet presAssocID="{17A6871D-D1F6-46EC-B79A-F65751CC8952}" presName="connTx" presStyleLbl="parChTrans1D2" presStyleIdx="1" presStyleCnt="2"/>
      <dgm:spPr/>
      <dgm:t>
        <a:bodyPr/>
        <a:lstStyle/>
        <a:p>
          <a:endParaRPr lang="fr-FR"/>
        </a:p>
      </dgm:t>
    </dgm:pt>
    <dgm:pt modelId="{8F68E3D8-382D-45B9-8CE1-3CBB5B5F7377}" type="pres">
      <dgm:prSet presAssocID="{C7D6211E-F1EC-46AD-961D-031DE0216315}" presName="root2" presStyleCnt="0"/>
      <dgm:spPr/>
      <dgm:t>
        <a:bodyPr/>
        <a:lstStyle/>
        <a:p>
          <a:endParaRPr lang="fr-FR"/>
        </a:p>
      </dgm:t>
    </dgm:pt>
    <dgm:pt modelId="{74087CDE-8A5D-45E0-A652-2BF8A80B2E37}" type="pres">
      <dgm:prSet presAssocID="{C7D6211E-F1EC-46AD-961D-031DE0216315}" presName="LevelTwoTextNode" presStyleLbl="node2" presStyleIdx="1" presStyleCnt="2">
        <dgm:presLayoutVars>
          <dgm:chPref val="3"/>
        </dgm:presLayoutVars>
      </dgm:prSet>
      <dgm:spPr/>
      <dgm:t>
        <a:bodyPr/>
        <a:lstStyle/>
        <a:p>
          <a:endParaRPr lang="fr-FR"/>
        </a:p>
      </dgm:t>
    </dgm:pt>
    <dgm:pt modelId="{62BC92D3-3DE1-4196-80A1-4E4CD46B890E}" type="pres">
      <dgm:prSet presAssocID="{C7D6211E-F1EC-46AD-961D-031DE0216315}" presName="level3hierChild" presStyleCnt="0"/>
      <dgm:spPr/>
      <dgm:t>
        <a:bodyPr/>
        <a:lstStyle/>
        <a:p>
          <a:endParaRPr lang="fr-FR"/>
        </a:p>
      </dgm:t>
    </dgm:pt>
  </dgm:ptLst>
  <dgm:cxnLst>
    <dgm:cxn modelId="{12D90B53-A54A-4A68-B5F1-81E229F8111C}" type="presOf" srcId="{D9701D9F-F419-467E-89B5-F058394F9CEA}" destId="{26EFEC05-9671-434F-A1A5-E174D99C7BE4}" srcOrd="0" destOrd="0" presId="urn:microsoft.com/office/officeart/2005/8/layout/hierarchy2"/>
    <dgm:cxn modelId="{30CF2B50-E9DE-4907-B960-74D55534C4B3}" type="presOf" srcId="{F7FF0223-EAF7-4D45-997F-251D4EE2405D}" destId="{01EC719A-EA9C-4D9A-B17B-03CF535036DA}" srcOrd="0" destOrd="0" presId="urn:microsoft.com/office/officeart/2005/8/layout/hierarchy2"/>
    <dgm:cxn modelId="{59CB95F4-4C7E-4BC9-A70F-DFD27DABEFEC}" type="presOf" srcId="{17A6871D-D1F6-46EC-B79A-F65751CC8952}" destId="{4C4C5F0C-6BC3-4E9A-BBC6-7F3A8283ED93}" srcOrd="0" destOrd="0" presId="urn:microsoft.com/office/officeart/2005/8/layout/hierarchy2"/>
    <dgm:cxn modelId="{0A6E8F80-C76A-4DA9-8BE7-2231ECC771F7}" type="presOf" srcId="{F8DD2EE1-40E7-4E9A-84E1-249810A35EB1}" destId="{D984B669-9DC8-4DB0-8763-31E5FD0CDC82}" srcOrd="0" destOrd="0" presId="urn:microsoft.com/office/officeart/2005/8/layout/hierarchy2"/>
    <dgm:cxn modelId="{14DFF973-3E36-4E54-ABDD-9A7CE4E0EF5D}" srcId="{C8E17BBD-17AF-443B-B89B-BAC52EF0C762}" destId="{C7D6211E-F1EC-46AD-961D-031DE0216315}" srcOrd="1" destOrd="0" parTransId="{17A6871D-D1F6-46EC-B79A-F65751CC8952}" sibTransId="{8338F6A8-82A1-4DC9-A0AC-1E5B5F173041}"/>
    <dgm:cxn modelId="{6E49F5E2-077A-40EB-8C41-8E3ED56625F4}" type="presOf" srcId="{C259BD06-2049-4BC1-B403-807A950F7EC8}" destId="{AD441FC9-EF7A-40BA-89BD-186E098637EA}" srcOrd="1" destOrd="0" presId="urn:microsoft.com/office/officeart/2005/8/layout/hierarchy2"/>
    <dgm:cxn modelId="{057212F2-8002-485F-972C-5725350CB1BC}" srcId="{F8DD2EE1-40E7-4E9A-84E1-249810A35EB1}" destId="{C8E17BBD-17AF-443B-B89B-BAC52EF0C762}" srcOrd="0" destOrd="0" parTransId="{49F339B5-71E2-4367-839E-537F45F08E87}" sibTransId="{B46CB2AD-2BD5-4FC5-9886-251513C107CB}"/>
    <dgm:cxn modelId="{BF417DF2-417F-4E25-801B-CF5E3D9C8F0D}" type="presOf" srcId="{C7D6211E-F1EC-46AD-961D-031DE0216315}" destId="{74087CDE-8A5D-45E0-A652-2BF8A80B2E37}" srcOrd="0" destOrd="0" presId="urn:microsoft.com/office/officeart/2005/8/layout/hierarchy2"/>
    <dgm:cxn modelId="{0DC3E927-C53E-4890-A2AC-5C2E70FB95DE}" srcId="{C8E17BBD-17AF-443B-B89B-BAC52EF0C762}" destId="{F7FF0223-EAF7-4D45-997F-251D4EE2405D}" srcOrd="0" destOrd="0" parTransId="{C259BD06-2049-4BC1-B403-807A950F7EC8}" sibTransId="{81A81579-8888-4AAB-8833-AD83A3E01FC5}"/>
    <dgm:cxn modelId="{A230E680-9815-4D7F-BA67-CE54C09A2DA1}" type="presOf" srcId="{167D512D-FFCA-4886-BA05-7F3E356F6267}" destId="{49EB49A5-5571-4411-A656-A2EF8BE91841}" srcOrd="1" destOrd="0" presId="urn:microsoft.com/office/officeart/2005/8/layout/hierarchy2"/>
    <dgm:cxn modelId="{5F6F1BD4-24D8-4F60-AE68-1AC48508279F}" type="presOf" srcId="{0592A8B7-87C1-4A9A-AE40-AF28B95A272B}" destId="{8A5130EB-E735-46FC-989D-2FEE4C09F457}" srcOrd="0" destOrd="0" presId="urn:microsoft.com/office/officeart/2005/8/layout/hierarchy2"/>
    <dgm:cxn modelId="{48DBD910-AAAD-4829-B458-46DAE527D60F}" srcId="{F7FF0223-EAF7-4D45-997F-251D4EE2405D}" destId="{0592A8B7-87C1-4A9A-AE40-AF28B95A272B}" srcOrd="0" destOrd="0" parTransId="{D9701D9F-F419-467E-89B5-F058394F9CEA}" sibTransId="{72265D26-D2A7-4C12-99F1-299138DFF38B}"/>
    <dgm:cxn modelId="{E3936FB5-A4EC-4A55-B7E6-FA6A97CDE5F0}" type="presOf" srcId="{17A6871D-D1F6-46EC-B79A-F65751CC8952}" destId="{0EBB60DB-6655-4483-9FA1-BA7F53F94CBB}" srcOrd="1" destOrd="0" presId="urn:microsoft.com/office/officeart/2005/8/layout/hierarchy2"/>
    <dgm:cxn modelId="{5D5F7FEA-A67E-49F8-8D4B-97FC621ABD37}" type="presOf" srcId="{C8E17BBD-17AF-443B-B89B-BAC52EF0C762}" destId="{FA2BCD15-4BEC-48FA-9728-2BEE2FBA6796}" srcOrd="0" destOrd="0" presId="urn:microsoft.com/office/officeart/2005/8/layout/hierarchy2"/>
    <dgm:cxn modelId="{2C16989B-23F6-4199-AC2A-683B91A53CBF}" type="presOf" srcId="{C259BD06-2049-4BC1-B403-807A950F7EC8}" destId="{CC70C3AF-C60A-4C33-B9FF-8D4EDC9407EE}" srcOrd="0" destOrd="0" presId="urn:microsoft.com/office/officeart/2005/8/layout/hierarchy2"/>
    <dgm:cxn modelId="{2E3C9C37-DD45-4902-9A8E-4E4168C0D4C9}" type="presOf" srcId="{D9701D9F-F419-467E-89B5-F058394F9CEA}" destId="{58A7DBFF-A8B7-4108-9D23-A2FE1573C8DE}" srcOrd="1" destOrd="0" presId="urn:microsoft.com/office/officeart/2005/8/layout/hierarchy2"/>
    <dgm:cxn modelId="{CBD828A0-CCCB-4451-B17B-B13B807ECF57}" srcId="{F7FF0223-EAF7-4D45-997F-251D4EE2405D}" destId="{D108EA36-BBF2-4947-92C3-1F1002CE4622}" srcOrd="1" destOrd="0" parTransId="{167D512D-FFCA-4886-BA05-7F3E356F6267}" sibTransId="{CAACB4C6-814E-49E0-A509-270B495E5777}"/>
    <dgm:cxn modelId="{5878538E-2D6B-40A0-B8C5-97C18ACE9901}" type="presOf" srcId="{D108EA36-BBF2-4947-92C3-1F1002CE4622}" destId="{9194742F-8105-4B1F-9901-7C8A7BC0285D}" srcOrd="0" destOrd="0" presId="urn:microsoft.com/office/officeart/2005/8/layout/hierarchy2"/>
    <dgm:cxn modelId="{AD9C63C5-7035-4606-B56F-1E405A66E474}" type="presOf" srcId="{167D512D-FFCA-4886-BA05-7F3E356F6267}" destId="{DE60DB3C-D0B8-4072-AD03-AD2D89034E47}" srcOrd="0" destOrd="0" presId="urn:microsoft.com/office/officeart/2005/8/layout/hierarchy2"/>
    <dgm:cxn modelId="{1A401586-0AA1-42EB-98F1-47A0EB78792B}" type="presParOf" srcId="{D984B669-9DC8-4DB0-8763-31E5FD0CDC82}" destId="{8196740A-9D0C-481A-AAF5-7902FA2ADAE1}" srcOrd="0" destOrd="0" presId="urn:microsoft.com/office/officeart/2005/8/layout/hierarchy2"/>
    <dgm:cxn modelId="{5AB67413-4198-4402-9384-D064669BB9F1}" type="presParOf" srcId="{8196740A-9D0C-481A-AAF5-7902FA2ADAE1}" destId="{FA2BCD15-4BEC-48FA-9728-2BEE2FBA6796}" srcOrd="0" destOrd="0" presId="urn:microsoft.com/office/officeart/2005/8/layout/hierarchy2"/>
    <dgm:cxn modelId="{46093E8A-C7CB-4EDC-BC9D-4422A2CE16A6}" type="presParOf" srcId="{8196740A-9D0C-481A-AAF5-7902FA2ADAE1}" destId="{54831A0F-5932-439E-B07E-8A8DB69A9029}" srcOrd="1" destOrd="0" presId="urn:microsoft.com/office/officeart/2005/8/layout/hierarchy2"/>
    <dgm:cxn modelId="{36A8F2C1-5CA5-4058-AD03-5F0FD5D173AE}" type="presParOf" srcId="{54831A0F-5932-439E-B07E-8A8DB69A9029}" destId="{CC70C3AF-C60A-4C33-B9FF-8D4EDC9407EE}" srcOrd="0" destOrd="0" presId="urn:microsoft.com/office/officeart/2005/8/layout/hierarchy2"/>
    <dgm:cxn modelId="{BB059AEB-0D19-46EF-8E2D-55C1F1209304}" type="presParOf" srcId="{CC70C3AF-C60A-4C33-B9FF-8D4EDC9407EE}" destId="{AD441FC9-EF7A-40BA-89BD-186E098637EA}" srcOrd="0" destOrd="0" presId="urn:microsoft.com/office/officeart/2005/8/layout/hierarchy2"/>
    <dgm:cxn modelId="{A70D2E08-2953-4555-935E-7F2AE2B762F3}" type="presParOf" srcId="{54831A0F-5932-439E-B07E-8A8DB69A9029}" destId="{7468F4F9-9FEC-46C5-99F3-48033DE3276B}" srcOrd="1" destOrd="0" presId="urn:microsoft.com/office/officeart/2005/8/layout/hierarchy2"/>
    <dgm:cxn modelId="{E6FED6BC-C2F3-49F6-97EB-CEBDD1AA1C42}" type="presParOf" srcId="{7468F4F9-9FEC-46C5-99F3-48033DE3276B}" destId="{01EC719A-EA9C-4D9A-B17B-03CF535036DA}" srcOrd="0" destOrd="0" presId="urn:microsoft.com/office/officeart/2005/8/layout/hierarchy2"/>
    <dgm:cxn modelId="{C87714B3-8E3B-4D9E-833B-5AEC6884A3BC}" type="presParOf" srcId="{7468F4F9-9FEC-46C5-99F3-48033DE3276B}" destId="{3C48B2AE-B52C-4EF7-B3FC-464F04E3A9C5}" srcOrd="1" destOrd="0" presId="urn:microsoft.com/office/officeart/2005/8/layout/hierarchy2"/>
    <dgm:cxn modelId="{9441CD14-5B20-45E9-9E1A-504FFBF02930}" type="presParOf" srcId="{3C48B2AE-B52C-4EF7-B3FC-464F04E3A9C5}" destId="{26EFEC05-9671-434F-A1A5-E174D99C7BE4}" srcOrd="0" destOrd="0" presId="urn:microsoft.com/office/officeart/2005/8/layout/hierarchy2"/>
    <dgm:cxn modelId="{5E05DF22-3B7E-46CE-8B02-DCE6605C915C}" type="presParOf" srcId="{26EFEC05-9671-434F-A1A5-E174D99C7BE4}" destId="{58A7DBFF-A8B7-4108-9D23-A2FE1573C8DE}" srcOrd="0" destOrd="0" presId="urn:microsoft.com/office/officeart/2005/8/layout/hierarchy2"/>
    <dgm:cxn modelId="{205E440F-20E8-4D30-AF95-538332486B3E}" type="presParOf" srcId="{3C48B2AE-B52C-4EF7-B3FC-464F04E3A9C5}" destId="{AC416B6C-BD0F-408E-803A-E6A1F16EF83D}" srcOrd="1" destOrd="0" presId="urn:microsoft.com/office/officeart/2005/8/layout/hierarchy2"/>
    <dgm:cxn modelId="{7DABC9C3-EAA0-4834-B6FA-0470DF97E31A}" type="presParOf" srcId="{AC416B6C-BD0F-408E-803A-E6A1F16EF83D}" destId="{8A5130EB-E735-46FC-989D-2FEE4C09F457}" srcOrd="0" destOrd="0" presId="urn:microsoft.com/office/officeart/2005/8/layout/hierarchy2"/>
    <dgm:cxn modelId="{839812D2-3D84-42AF-A8EA-46C617BE1009}" type="presParOf" srcId="{AC416B6C-BD0F-408E-803A-E6A1F16EF83D}" destId="{C6CB94E7-9080-4050-AA28-2581A74835B1}" srcOrd="1" destOrd="0" presId="urn:microsoft.com/office/officeart/2005/8/layout/hierarchy2"/>
    <dgm:cxn modelId="{B139B4B1-BB92-4947-9300-7E8A16A1F325}" type="presParOf" srcId="{3C48B2AE-B52C-4EF7-B3FC-464F04E3A9C5}" destId="{DE60DB3C-D0B8-4072-AD03-AD2D89034E47}" srcOrd="2" destOrd="0" presId="urn:microsoft.com/office/officeart/2005/8/layout/hierarchy2"/>
    <dgm:cxn modelId="{B8CDD474-FBE3-4CF2-8DA2-1A9F67DCBA0B}" type="presParOf" srcId="{DE60DB3C-D0B8-4072-AD03-AD2D89034E47}" destId="{49EB49A5-5571-4411-A656-A2EF8BE91841}" srcOrd="0" destOrd="0" presId="urn:microsoft.com/office/officeart/2005/8/layout/hierarchy2"/>
    <dgm:cxn modelId="{C106CF17-176C-4697-BD3A-011E57D89D2B}" type="presParOf" srcId="{3C48B2AE-B52C-4EF7-B3FC-464F04E3A9C5}" destId="{FAE78121-A04F-4E04-B9F2-9543719388C0}" srcOrd="3" destOrd="0" presId="urn:microsoft.com/office/officeart/2005/8/layout/hierarchy2"/>
    <dgm:cxn modelId="{6F55B093-3635-4242-B821-F4CD2A9B9E88}" type="presParOf" srcId="{FAE78121-A04F-4E04-B9F2-9543719388C0}" destId="{9194742F-8105-4B1F-9901-7C8A7BC0285D}" srcOrd="0" destOrd="0" presId="urn:microsoft.com/office/officeart/2005/8/layout/hierarchy2"/>
    <dgm:cxn modelId="{E4131A81-1E53-49D7-857F-16A2CC105700}" type="presParOf" srcId="{FAE78121-A04F-4E04-B9F2-9543719388C0}" destId="{F6D7555A-739A-4B77-95DB-3CB44151749B}" srcOrd="1" destOrd="0" presId="urn:microsoft.com/office/officeart/2005/8/layout/hierarchy2"/>
    <dgm:cxn modelId="{921CA216-B85A-40A2-9878-4A3B8FE691B8}" type="presParOf" srcId="{54831A0F-5932-439E-B07E-8A8DB69A9029}" destId="{4C4C5F0C-6BC3-4E9A-BBC6-7F3A8283ED93}" srcOrd="2" destOrd="0" presId="urn:microsoft.com/office/officeart/2005/8/layout/hierarchy2"/>
    <dgm:cxn modelId="{B0647369-5F76-4D89-8109-B4C47683452B}" type="presParOf" srcId="{4C4C5F0C-6BC3-4E9A-BBC6-7F3A8283ED93}" destId="{0EBB60DB-6655-4483-9FA1-BA7F53F94CBB}" srcOrd="0" destOrd="0" presId="urn:microsoft.com/office/officeart/2005/8/layout/hierarchy2"/>
    <dgm:cxn modelId="{B7B359AB-0305-40D3-A790-00AAA07AB6C4}" type="presParOf" srcId="{54831A0F-5932-439E-B07E-8A8DB69A9029}" destId="{8F68E3D8-382D-45B9-8CE1-3CBB5B5F7377}" srcOrd="3" destOrd="0" presId="urn:microsoft.com/office/officeart/2005/8/layout/hierarchy2"/>
    <dgm:cxn modelId="{0A4EECDC-B178-4DC9-9D3A-3EC5C676A16A}" type="presParOf" srcId="{8F68E3D8-382D-45B9-8CE1-3CBB5B5F7377}" destId="{74087CDE-8A5D-45E0-A652-2BF8A80B2E37}" srcOrd="0" destOrd="0" presId="urn:microsoft.com/office/officeart/2005/8/layout/hierarchy2"/>
    <dgm:cxn modelId="{24F4EEBE-A4B3-4652-A3AE-9590EC044EE8}" type="presParOf" srcId="{8F68E3D8-382D-45B9-8CE1-3CBB5B5F7377}" destId="{62BC92D3-3DE1-4196-80A1-4E4CD46B890E}" srcOrd="1" destOrd="0" presId="urn:microsoft.com/office/officeart/2005/8/layout/hierarchy2"/>
  </dgm:cxnLst>
  <dgm:bg/>
  <dgm:whole/>
</dgm:dataModel>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07763C-4999-4C62-81C5-7248E1F45923}" type="datetimeFigureOut">
              <a:rPr lang="fr-FR" smtClean="0"/>
              <a:pPr/>
              <a:t>26/10/2021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0614A6-C157-4BE1-B589-051EB97F9052}"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EA0614A6-C157-4BE1-B589-051EB97F9052}" type="slidenum">
              <a:rPr lang="fr-FR" smtClean="0"/>
              <a:pPr/>
              <a:t>5</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59785" y="680310"/>
            <a:ext cx="7772400" cy="763525"/>
          </a:xfrm>
          <a:effectLst>
            <a:outerShdw blurRad="25400" dist="38100" dir="1920000" algn="tl" rotWithShape="0">
              <a:schemeClr val="bg1"/>
            </a:outerShdw>
          </a:effectLst>
        </p:spPr>
        <p:txBody>
          <a:bodyPr>
            <a:normAutofit/>
          </a:bodyPr>
          <a:lstStyle>
            <a:lvl1pPr algn="r">
              <a:defRPr sz="3600">
                <a:solidFill>
                  <a:schemeClr val="accent6">
                    <a:lumMod val="75000"/>
                  </a:schemeClr>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434130" y="1596540"/>
            <a:ext cx="6400800" cy="1221640"/>
          </a:xfrm>
        </p:spPr>
        <p:txBody>
          <a:bodyPr>
            <a:normAutofit/>
          </a:bodyPr>
          <a:lstStyle>
            <a:lvl1pPr marL="0" indent="0" algn="r">
              <a:buNone/>
              <a:defRPr sz="2600">
                <a:solidFill>
                  <a:schemeClr val="bg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a:t>
            </a:r>
          </a:p>
          <a:p>
            <a:r>
              <a:rPr lang="en-US" dirty="0" smtClean="0"/>
              <a:t>Master subtitle style</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10/26/2021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‹N°›</a:t>
            </a:fld>
            <a:endParaRPr lang="en-US"/>
          </a:p>
        </p:txBody>
      </p:sp>
    </p:spTree>
    <p:extLst>
      <p:ext uri="{BB962C8B-B14F-4D97-AF65-F5344CB8AC3E}">
        <p14:creationId xmlns=""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10/26/2021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‹N°›</a:t>
            </a:fld>
            <a:endParaRPr lang="en-US"/>
          </a:p>
        </p:txBody>
      </p:sp>
    </p:spTree>
    <p:extLst>
      <p:ext uri="{BB962C8B-B14F-4D97-AF65-F5344CB8AC3E}">
        <p14:creationId xmlns=""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10/26/2021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‹N°›</a:t>
            </a:fld>
            <a:endParaRPr lang="en-US"/>
          </a:p>
        </p:txBody>
      </p:sp>
    </p:spTree>
    <p:extLst>
      <p:ext uri="{BB962C8B-B14F-4D97-AF65-F5344CB8AC3E}">
        <p14:creationId xmlns=""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74F12-AA26-4AC8-9962-C36BB8F32554}" type="datetimeFigureOut">
              <a:rPr lang="en-US" smtClean="0"/>
              <a:pPr/>
              <a:t>10/26/2021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‹N°›</a:t>
            </a:fld>
            <a:endParaRPr lang="en-US"/>
          </a:p>
        </p:txBody>
      </p:sp>
    </p:spTree>
    <p:extLst>
      <p:ext uri="{BB962C8B-B14F-4D97-AF65-F5344CB8AC3E}">
        <p14:creationId xmlns=""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8965" y="833015"/>
            <a:ext cx="8229600" cy="458115"/>
          </a:xfrm>
          <a:effectLst/>
        </p:spPr>
        <p:txBody>
          <a:bodyPr>
            <a:normAutofit/>
          </a:bodyPr>
          <a:lstStyle>
            <a:lvl1pPr algn="r">
              <a:defRPr sz="3600">
                <a:solidFill>
                  <a:schemeClr val="accent6">
                    <a:lumMod val="75000"/>
                  </a:schemeClr>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48965" y="1596541"/>
            <a:ext cx="8229600" cy="4428444"/>
          </a:xfrm>
        </p:spPr>
        <p:txBody>
          <a:bodyPr/>
          <a:lstStyle>
            <a:lvl1pPr>
              <a:defRPr sz="2800">
                <a:solidFill>
                  <a:schemeClr val="bg1">
                    <a:lumMod val="50000"/>
                  </a:schemeClr>
                </a:solidFill>
              </a:defRPr>
            </a:lvl1pPr>
            <a:lvl2pPr>
              <a:defRPr>
                <a:solidFill>
                  <a:schemeClr val="bg1">
                    <a:lumMod val="50000"/>
                  </a:schemeClr>
                </a:solidFill>
              </a:defRPr>
            </a:lvl2pPr>
            <a:lvl3pPr>
              <a:defRPr>
                <a:solidFill>
                  <a:schemeClr val="bg1">
                    <a:lumMod val="50000"/>
                  </a:schemeClr>
                </a:solidFill>
              </a:defRPr>
            </a:lvl3pPr>
            <a:lvl4pPr>
              <a:defRPr>
                <a:solidFill>
                  <a:schemeClr val="bg1">
                    <a:lumMod val="50000"/>
                  </a:schemeClr>
                </a:solidFill>
              </a:defRPr>
            </a:lvl4pPr>
            <a:lvl5pPr>
              <a:defRPr>
                <a:solidFill>
                  <a:schemeClr val="bg1">
                    <a:lumMod val="50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10/26/2021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‹N°›</a:t>
            </a:fld>
            <a:endParaRPr lang="en-US"/>
          </a:p>
        </p:txBody>
      </p:sp>
    </p:spTree>
    <p:extLst>
      <p:ext uri="{BB962C8B-B14F-4D97-AF65-F5344CB8AC3E}">
        <p14:creationId xmlns=""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76014" y="527605"/>
            <a:ext cx="7016195" cy="610820"/>
          </a:xfrm>
        </p:spPr>
        <p:txBody>
          <a:bodyPr>
            <a:normAutofit/>
          </a:bodyPr>
          <a:lstStyle>
            <a:lvl1pPr algn="l">
              <a:defRPr sz="3600">
                <a:solidFill>
                  <a:schemeClr val="accent6">
                    <a:lumMod val="75000"/>
                  </a:schemeClr>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1976015" y="1291130"/>
            <a:ext cx="7016195" cy="4581150"/>
          </a:xfrm>
        </p:spPr>
        <p:txBody>
          <a:bodyPr/>
          <a:lstStyle>
            <a:lvl1pPr>
              <a:defRPr sz="2800">
                <a:solidFill>
                  <a:schemeClr val="bg1">
                    <a:lumMod val="50000"/>
                  </a:schemeClr>
                </a:solidFill>
              </a:defRPr>
            </a:lvl1pPr>
            <a:lvl2pPr>
              <a:defRPr>
                <a:solidFill>
                  <a:schemeClr val="bg1">
                    <a:lumMod val="50000"/>
                  </a:schemeClr>
                </a:solidFill>
              </a:defRPr>
            </a:lvl2pPr>
            <a:lvl3pPr>
              <a:defRPr>
                <a:solidFill>
                  <a:schemeClr val="bg1">
                    <a:lumMod val="50000"/>
                  </a:schemeClr>
                </a:solidFill>
              </a:defRPr>
            </a:lvl3pPr>
            <a:lvl4pPr>
              <a:defRPr>
                <a:solidFill>
                  <a:schemeClr val="bg1">
                    <a:lumMod val="50000"/>
                  </a:schemeClr>
                </a:solidFill>
              </a:defRPr>
            </a:lvl4pPr>
            <a:lvl5pPr>
              <a:defRPr>
                <a:solidFill>
                  <a:schemeClr val="bg1">
                    <a:lumMod val="50000"/>
                  </a:schemeClr>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10/26/2021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‹N°›</a:t>
            </a:fld>
            <a:endParaRPr lang="en-US"/>
          </a:p>
        </p:txBody>
      </p:sp>
    </p:spTree>
    <p:extLst>
      <p:ext uri="{BB962C8B-B14F-4D97-AF65-F5344CB8AC3E}">
        <p14:creationId xmlns=""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10/26/2021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‹N°›</a:t>
            </a:fld>
            <a:endParaRPr lang="en-US"/>
          </a:p>
        </p:txBody>
      </p:sp>
    </p:spTree>
    <p:extLst>
      <p:ext uri="{BB962C8B-B14F-4D97-AF65-F5344CB8AC3E}">
        <p14:creationId xmlns=""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074F12-AA26-4AC8-9962-C36BB8F32554}" type="datetimeFigureOut">
              <a:rPr lang="en-US" smtClean="0"/>
              <a:pPr/>
              <a:t>10/26/2021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‹N°›</a:t>
            </a:fld>
            <a:endParaRPr lang="en-US"/>
          </a:p>
        </p:txBody>
      </p:sp>
    </p:spTree>
    <p:extLst>
      <p:ext uri="{BB962C8B-B14F-4D97-AF65-F5344CB8AC3E}">
        <p14:creationId xmlns=""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1670" y="833015"/>
            <a:ext cx="8229600" cy="610820"/>
          </a:xfrm>
          <a:effectLst/>
        </p:spPr>
        <p:txBody>
          <a:bodyPr>
            <a:normAutofit/>
          </a:bodyPr>
          <a:lstStyle>
            <a:lvl1pPr algn="r">
              <a:defRPr sz="3600">
                <a:solidFill>
                  <a:schemeClr val="accent6">
                    <a:lumMod val="75000"/>
                  </a:schemeClr>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1670" y="1577497"/>
            <a:ext cx="4040188" cy="639762"/>
          </a:xfrm>
        </p:spPr>
        <p:txBody>
          <a:bodyPr anchor="b"/>
          <a:lstStyle>
            <a:lvl1pPr marL="0" indent="0">
              <a:buNone/>
              <a:defRPr sz="2400" b="1">
                <a:solidFill>
                  <a:schemeClr val="accent6">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601670" y="2207360"/>
            <a:ext cx="4040188" cy="3035058"/>
          </a:xfrm>
        </p:spPr>
        <p:txBody>
          <a:bodyPr/>
          <a:lstStyle>
            <a:lvl1pPr>
              <a:defRPr sz="2400">
                <a:solidFill>
                  <a:schemeClr val="bg1">
                    <a:lumMod val="50000"/>
                  </a:schemeClr>
                </a:solidFill>
              </a:defRPr>
            </a:lvl1pPr>
            <a:lvl2pPr>
              <a:defRPr sz="2000">
                <a:solidFill>
                  <a:schemeClr val="bg1">
                    <a:lumMod val="50000"/>
                  </a:schemeClr>
                </a:solidFill>
              </a:defRPr>
            </a:lvl2pPr>
            <a:lvl3pPr>
              <a:defRPr sz="1800">
                <a:solidFill>
                  <a:schemeClr val="bg1">
                    <a:lumMod val="50000"/>
                  </a:schemeClr>
                </a:solidFill>
              </a:defRPr>
            </a:lvl3pPr>
            <a:lvl4pPr>
              <a:defRPr sz="1600">
                <a:solidFill>
                  <a:schemeClr val="bg1">
                    <a:lumMod val="50000"/>
                  </a:schemeClr>
                </a:solidFill>
              </a:defRPr>
            </a:lvl4pPr>
            <a:lvl5pPr>
              <a:defRPr sz="1600">
                <a:solidFill>
                  <a:schemeClr val="bg1">
                    <a:lumMod val="50000"/>
                  </a:schemeClr>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36790" y="1577497"/>
            <a:ext cx="4041775" cy="639762"/>
          </a:xfrm>
        </p:spPr>
        <p:txBody>
          <a:bodyPr anchor="b"/>
          <a:lstStyle>
            <a:lvl1pPr marL="0" indent="0">
              <a:buNone/>
              <a:defRPr sz="2400" b="1">
                <a:solidFill>
                  <a:schemeClr val="accent6">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36790" y="2207360"/>
            <a:ext cx="4041775" cy="3035058"/>
          </a:xfrm>
        </p:spPr>
        <p:txBody>
          <a:bodyPr/>
          <a:lstStyle>
            <a:lvl1pPr>
              <a:defRPr sz="2400">
                <a:solidFill>
                  <a:schemeClr val="bg1">
                    <a:lumMod val="50000"/>
                  </a:schemeClr>
                </a:solidFill>
              </a:defRPr>
            </a:lvl1pPr>
            <a:lvl2pPr>
              <a:defRPr sz="2000">
                <a:solidFill>
                  <a:schemeClr val="bg1">
                    <a:lumMod val="50000"/>
                  </a:schemeClr>
                </a:solidFill>
              </a:defRPr>
            </a:lvl2pPr>
            <a:lvl3pPr>
              <a:defRPr sz="1800">
                <a:solidFill>
                  <a:schemeClr val="bg1">
                    <a:lumMod val="50000"/>
                  </a:schemeClr>
                </a:solidFill>
              </a:defRPr>
            </a:lvl3pPr>
            <a:lvl4pPr>
              <a:defRPr sz="1600">
                <a:solidFill>
                  <a:schemeClr val="bg1">
                    <a:lumMod val="50000"/>
                  </a:schemeClr>
                </a:solidFill>
              </a:defRPr>
            </a:lvl4pPr>
            <a:lvl5pPr>
              <a:defRPr sz="1600">
                <a:solidFill>
                  <a:schemeClr val="bg1">
                    <a:lumMod val="50000"/>
                  </a:schemeClr>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53074F12-AA26-4AC8-9962-C36BB8F32554}" type="datetimeFigureOut">
              <a:rPr lang="en-US" smtClean="0"/>
              <a:pPr/>
              <a:t>10/26/2021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‹N°›</a:t>
            </a:fld>
            <a:endParaRPr lang="en-US"/>
          </a:p>
        </p:txBody>
      </p:sp>
    </p:spTree>
    <p:extLst>
      <p:ext uri="{BB962C8B-B14F-4D97-AF65-F5344CB8AC3E}">
        <p14:creationId xmlns=""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074F12-AA26-4AC8-9962-C36BB8F32554}" type="datetimeFigureOut">
              <a:rPr lang="en-US" smtClean="0"/>
              <a:pPr/>
              <a:t>10/26/2021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‹N°›</a:t>
            </a:fld>
            <a:endParaRPr lang="en-US"/>
          </a:p>
        </p:txBody>
      </p:sp>
    </p:spTree>
    <p:extLst>
      <p:ext uri="{BB962C8B-B14F-4D97-AF65-F5344CB8AC3E}">
        <p14:creationId xmlns=""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10/26/2021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‹N°›</a:t>
            </a:fld>
            <a:endParaRPr lang="en-US"/>
          </a:p>
        </p:txBody>
      </p:sp>
    </p:spTree>
    <p:extLst>
      <p:ext uri="{BB962C8B-B14F-4D97-AF65-F5344CB8AC3E}">
        <p14:creationId xmlns=""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10/26/2021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‹N°›</a:t>
            </a:fld>
            <a:endParaRPr lang="en-US"/>
          </a:p>
        </p:txBody>
      </p:sp>
    </p:spTree>
    <p:extLst>
      <p:ext uri="{BB962C8B-B14F-4D97-AF65-F5344CB8AC3E}">
        <p14:creationId xmlns=""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10/26/2021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‹N°›</a:t>
            </a:fld>
            <a:endParaRPr lang="en-US"/>
          </a:p>
        </p:txBody>
      </p:sp>
    </p:spTree>
    <p:extLst>
      <p:ext uri="{BB962C8B-B14F-4D97-AF65-F5344CB8AC3E}">
        <p14:creationId xmlns=""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59785" y="285728"/>
            <a:ext cx="7772400" cy="1158107"/>
          </a:xfrm>
        </p:spPr>
        <p:txBody>
          <a:bodyPr>
            <a:normAutofit fontScale="90000"/>
          </a:bodyPr>
          <a:lstStyle/>
          <a:p>
            <a:r>
              <a:rPr lang="ar-SA" b="1" dirty="0" smtClean="0">
                <a:solidFill>
                  <a:schemeClr val="tx1"/>
                </a:solidFill>
                <a:latin typeface="Traditional Arabic" pitchFamily="18" charset="-78"/>
                <a:cs typeface="Traditional Arabic" pitchFamily="18" charset="-78"/>
              </a:rPr>
              <a:t>مقياس الإدارة الالكترونية للموارد البشرية</a:t>
            </a:r>
            <a:r>
              <a:rPr lang="ar-DZ" b="1" dirty="0" smtClean="0">
                <a:solidFill>
                  <a:schemeClr val="tx1"/>
                </a:solidFill>
                <a:latin typeface="Traditional Arabic" pitchFamily="18" charset="-78"/>
                <a:cs typeface="Traditional Arabic" pitchFamily="18" charset="-78"/>
              </a:rPr>
              <a:t>  </a:t>
            </a:r>
            <a:br>
              <a:rPr lang="ar-DZ" b="1" dirty="0" smtClean="0">
                <a:solidFill>
                  <a:schemeClr val="tx1"/>
                </a:solidFill>
                <a:latin typeface="Traditional Arabic" pitchFamily="18" charset="-78"/>
                <a:cs typeface="Traditional Arabic" pitchFamily="18" charset="-78"/>
              </a:rPr>
            </a:br>
            <a:r>
              <a:rPr lang="ar-SA" b="1" dirty="0" smtClean="0">
                <a:solidFill>
                  <a:schemeClr val="tx1"/>
                </a:solidFill>
                <a:latin typeface="Traditional Arabic" pitchFamily="18" charset="-78"/>
                <a:cs typeface="Traditional Arabic" pitchFamily="18" charset="-78"/>
              </a:rPr>
              <a:t>الأستاذة : </a:t>
            </a:r>
            <a:r>
              <a:rPr lang="ar-SA" b="1" dirty="0" err="1" smtClean="0">
                <a:solidFill>
                  <a:schemeClr val="tx1"/>
                </a:solidFill>
                <a:latin typeface="Traditional Arabic" pitchFamily="18" charset="-78"/>
                <a:cs typeface="Traditional Arabic" pitchFamily="18" charset="-78"/>
              </a:rPr>
              <a:t>داسي</a:t>
            </a:r>
            <a:r>
              <a:rPr lang="ar-SA" b="1" dirty="0" smtClean="0">
                <a:solidFill>
                  <a:schemeClr val="tx1"/>
                </a:solidFill>
                <a:latin typeface="Traditional Arabic" pitchFamily="18" charset="-78"/>
                <a:cs typeface="Traditional Arabic" pitchFamily="18" charset="-78"/>
              </a:rPr>
              <a:t> وهيبة</a:t>
            </a:r>
            <a:endParaRPr lang="en-US" b="1" dirty="0">
              <a:latin typeface="Traditional Arabic" pitchFamily="18" charset="-78"/>
              <a:cs typeface="Traditional Arabic" pitchFamily="18" charset="-78"/>
            </a:endParaRPr>
          </a:p>
        </p:txBody>
      </p:sp>
      <p:sp>
        <p:nvSpPr>
          <p:cNvPr id="3" name="Subtitle 2"/>
          <p:cNvSpPr>
            <a:spLocks noGrp="1"/>
          </p:cNvSpPr>
          <p:nvPr>
            <p:ph type="subTitle" idx="1"/>
          </p:nvPr>
        </p:nvSpPr>
        <p:spPr>
          <a:xfrm>
            <a:off x="2000232" y="5429264"/>
            <a:ext cx="6400800" cy="1221640"/>
          </a:xfrm>
        </p:spPr>
        <p:txBody>
          <a:bodyPr>
            <a:normAutofit fontScale="92500"/>
          </a:bodyPr>
          <a:lstStyle/>
          <a:p>
            <a:pPr rtl="1">
              <a:buFont typeface="Wingdings" pitchFamily="2" charset="2"/>
              <a:buChar char="ü"/>
            </a:pPr>
            <a:r>
              <a:rPr lang="ar-SA" b="1" dirty="0" smtClean="0">
                <a:solidFill>
                  <a:schemeClr val="tx1"/>
                </a:solidFill>
              </a:rPr>
              <a:t>برنامج المقياس</a:t>
            </a:r>
            <a:r>
              <a:rPr lang="ar-DZ" b="1" dirty="0" smtClean="0">
                <a:solidFill>
                  <a:schemeClr val="tx1"/>
                </a:solidFill>
              </a:rPr>
              <a:t> </a:t>
            </a:r>
          </a:p>
          <a:p>
            <a:pPr rtl="1">
              <a:buFont typeface="Wingdings" pitchFamily="2" charset="2"/>
              <a:buChar char="ü"/>
            </a:pPr>
            <a:r>
              <a:rPr lang="ar-SA" b="1" smtClean="0">
                <a:solidFill>
                  <a:schemeClr val="tx1"/>
                </a:solidFill>
              </a:rPr>
              <a:t>المحاضرة الأولى: </a:t>
            </a:r>
            <a:r>
              <a:rPr lang="ar-SA" b="1" dirty="0" smtClean="0">
                <a:solidFill>
                  <a:schemeClr val="tx1"/>
                </a:solidFill>
              </a:rPr>
              <a:t>مفاهيم أساسية حول الإدارة الالكترونية</a:t>
            </a:r>
            <a:endParaRPr lang="ar-DZ" b="1" dirty="0" smtClean="0">
              <a:solidFill>
                <a:schemeClr val="tx1"/>
              </a:solidFill>
            </a:endParaRPr>
          </a:p>
          <a:p>
            <a:endParaRPr lang="en-US" dirty="0"/>
          </a:p>
        </p:txBody>
      </p:sp>
    </p:spTree>
    <p:extLst>
      <p:ext uri="{BB962C8B-B14F-4D97-AF65-F5344CB8AC3E}">
        <p14:creationId xmlns="" xmlns:p14="http://schemas.microsoft.com/office/powerpoint/2010/main" val="3639203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180180" y="285728"/>
            <a:ext cx="4963820" cy="458115"/>
          </a:xfrm>
        </p:spPr>
        <p:txBody>
          <a:bodyPr>
            <a:normAutofit fontScale="90000"/>
          </a:bodyPr>
          <a:lstStyle/>
          <a:p>
            <a:pPr algn="ctr"/>
            <a:r>
              <a:rPr lang="ar-SA" b="1" dirty="0" smtClean="0">
                <a:solidFill>
                  <a:schemeClr val="tx1"/>
                </a:solidFill>
              </a:rPr>
              <a:t>عناصر الإدارة الالكترونية</a:t>
            </a:r>
            <a:endParaRPr lang="fr-FR" b="1" dirty="0">
              <a:solidFill>
                <a:schemeClr val="tx1"/>
              </a:solidFill>
            </a:endParaRPr>
          </a:p>
        </p:txBody>
      </p:sp>
      <p:sp>
        <p:nvSpPr>
          <p:cNvPr id="3" name="Espace réservé du contenu 2"/>
          <p:cNvSpPr>
            <a:spLocks noGrp="1"/>
          </p:cNvSpPr>
          <p:nvPr>
            <p:ph idx="1"/>
          </p:nvPr>
        </p:nvSpPr>
        <p:spPr>
          <a:xfrm>
            <a:off x="642910" y="857232"/>
            <a:ext cx="8035654" cy="5786478"/>
          </a:xfrm>
        </p:spPr>
        <p:txBody>
          <a:bodyPr>
            <a:normAutofit fontScale="85000" lnSpcReduction="10000"/>
          </a:bodyPr>
          <a:lstStyle/>
          <a:p>
            <a:pPr marL="609600" indent="-609600" algn="just" rtl="1">
              <a:buNone/>
              <a:defRPr/>
            </a:pPr>
            <a:r>
              <a:rPr lang="ar-DZ" b="1" dirty="0" smtClean="0"/>
              <a:t> </a:t>
            </a:r>
            <a:r>
              <a:rPr lang="ar-SA" sz="3100" dirty="0" smtClean="0">
                <a:solidFill>
                  <a:schemeClr val="tx1"/>
                </a:solidFill>
                <a:latin typeface="Traditional Arabic" pitchFamily="18" charset="-78"/>
                <a:cs typeface="Traditional Arabic" pitchFamily="18" charset="-78"/>
              </a:rPr>
              <a:t>تشمل عناصر الإدارة الالكترونية ثلاثة مكونات أساسية </a:t>
            </a:r>
            <a:r>
              <a:rPr lang="ar-SA" sz="3100" dirty="0" smtClean="0">
                <a:solidFill>
                  <a:schemeClr val="tx1"/>
                </a:solidFill>
                <a:latin typeface="Traditional Arabic" pitchFamily="18" charset="-78"/>
                <a:cs typeface="Traditional Arabic" pitchFamily="18" charset="-78"/>
              </a:rPr>
              <a:t>هي: </a:t>
            </a:r>
          </a:p>
          <a:p>
            <a:pPr marL="609600" indent="-609600" algn="just" rtl="1">
              <a:buNone/>
              <a:defRPr/>
            </a:pPr>
            <a:endParaRPr lang="ar-SA" sz="3100" dirty="0" smtClean="0">
              <a:solidFill>
                <a:schemeClr val="tx1"/>
              </a:solidFill>
              <a:latin typeface="Traditional Arabic" pitchFamily="18" charset="-78"/>
              <a:cs typeface="Traditional Arabic" pitchFamily="18" charset="-78"/>
            </a:endParaRPr>
          </a:p>
          <a:p>
            <a:pPr marL="609600" indent="-609600" algn="just" rtl="1">
              <a:buNone/>
              <a:defRPr/>
            </a:pPr>
            <a:r>
              <a:rPr lang="ar-SA" sz="3100" dirty="0" smtClean="0">
                <a:solidFill>
                  <a:schemeClr val="tx1"/>
                </a:solidFill>
                <a:latin typeface="Traditional Arabic" pitchFamily="18" charset="-78"/>
                <a:cs typeface="Traditional Arabic" pitchFamily="18" charset="-78"/>
              </a:rPr>
              <a:t>أولا: </a:t>
            </a:r>
            <a:r>
              <a:rPr lang="ar-SA" sz="3100" b="1" dirty="0" smtClean="0">
                <a:solidFill>
                  <a:schemeClr val="tx1"/>
                </a:solidFill>
                <a:latin typeface="Traditional Arabic" pitchFamily="18" charset="-78"/>
                <a:cs typeface="Traditional Arabic" pitchFamily="18" charset="-78"/>
              </a:rPr>
              <a:t>المكونات المادية للحاسوب</a:t>
            </a:r>
            <a:r>
              <a:rPr lang="fr-FR" sz="3100" b="1" dirty="0" smtClean="0">
                <a:solidFill>
                  <a:schemeClr val="tx1"/>
                </a:solidFill>
                <a:latin typeface="Traditional Arabic" pitchFamily="18" charset="-78"/>
                <a:cs typeface="Traditional Arabic" pitchFamily="18" charset="-78"/>
              </a:rPr>
              <a:t> </a:t>
            </a:r>
            <a:r>
              <a:rPr lang="ar-SA" sz="3100" b="1" dirty="0" smtClean="0">
                <a:solidFill>
                  <a:schemeClr val="tx1"/>
                </a:solidFill>
                <a:latin typeface="Traditional Arabic" pitchFamily="18" charset="-78"/>
                <a:cs typeface="Traditional Arabic" pitchFamily="18" charset="-78"/>
              </a:rPr>
              <a:t>: </a:t>
            </a:r>
            <a:r>
              <a:rPr lang="ar-SA" sz="3100" dirty="0" smtClean="0">
                <a:solidFill>
                  <a:schemeClr val="tx1"/>
                </a:solidFill>
                <a:latin typeface="Traditional Arabic" pitchFamily="18" charset="-78"/>
                <a:cs typeface="Traditional Arabic" pitchFamily="18" charset="-78"/>
              </a:rPr>
              <a:t>التي تضم أجهزة الحاسوب </a:t>
            </a:r>
            <a:r>
              <a:rPr lang="ar-SA" sz="3100" dirty="0" err="1" smtClean="0">
                <a:solidFill>
                  <a:schemeClr val="tx1"/>
                </a:solidFill>
                <a:latin typeface="Traditional Arabic" pitchFamily="18" charset="-78"/>
                <a:cs typeface="Traditional Arabic" pitchFamily="18" charset="-78"/>
              </a:rPr>
              <a:t>والخوادم</a:t>
            </a:r>
            <a:r>
              <a:rPr lang="ar-SA" sz="3100" dirty="0" smtClean="0">
                <a:solidFill>
                  <a:schemeClr val="tx1"/>
                </a:solidFill>
                <a:latin typeface="Traditional Arabic" pitchFamily="18" charset="-78"/>
                <a:cs typeface="Traditional Arabic" pitchFamily="18" charset="-78"/>
              </a:rPr>
              <a:t> ونظمها وملحقاتها كالطابعات والكاميرات وأجهزة الصوت والماسحات الضوئية وأجهزة عرض المعلومات ووسائط التخزين </a:t>
            </a:r>
            <a:endParaRPr lang="fr-FR" sz="3100" dirty="0" smtClean="0">
              <a:solidFill>
                <a:schemeClr val="tx1"/>
              </a:solidFill>
              <a:latin typeface="Traditional Arabic" pitchFamily="18" charset="-78"/>
              <a:cs typeface="Traditional Arabic" pitchFamily="18" charset="-78"/>
            </a:endParaRPr>
          </a:p>
          <a:p>
            <a:pPr marL="609600" indent="-609600" algn="just" rtl="1">
              <a:buNone/>
              <a:defRPr/>
            </a:pPr>
            <a:r>
              <a:rPr lang="ar-SA" sz="3100" dirty="0" smtClean="0">
                <a:solidFill>
                  <a:schemeClr val="tx1"/>
                </a:solidFill>
                <a:latin typeface="Traditional Arabic" pitchFamily="18" charset="-78"/>
                <a:cs typeface="Traditional Arabic" pitchFamily="18" charset="-78"/>
              </a:rPr>
              <a:t>وغيرها.</a:t>
            </a:r>
          </a:p>
          <a:p>
            <a:pPr marL="609600" indent="-609600" algn="just" rtl="1">
              <a:buNone/>
              <a:defRPr/>
            </a:pPr>
            <a:r>
              <a:rPr lang="ar-SA" sz="3100" dirty="0" smtClean="0">
                <a:solidFill>
                  <a:schemeClr val="tx1"/>
                </a:solidFill>
                <a:latin typeface="Traditional Arabic" pitchFamily="18" charset="-78"/>
                <a:cs typeface="Traditional Arabic" pitchFamily="18" charset="-78"/>
              </a:rPr>
              <a:t> ثانيا: </a:t>
            </a:r>
            <a:r>
              <a:rPr lang="ar-SA" sz="3100" b="1" dirty="0" smtClean="0">
                <a:solidFill>
                  <a:schemeClr val="tx1"/>
                </a:solidFill>
                <a:latin typeface="Traditional Arabic" pitchFamily="18" charset="-78"/>
                <a:cs typeface="Traditional Arabic" pitchFamily="18" charset="-78"/>
              </a:rPr>
              <a:t>البرمجيات  : </a:t>
            </a:r>
            <a:r>
              <a:rPr lang="ar-SA" sz="3100" dirty="0" smtClean="0">
                <a:solidFill>
                  <a:schemeClr val="tx1"/>
                </a:solidFill>
                <a:latin typeface="Traditional Arabic" pitchFamily="18" charset="-78"/>
                <a:cs typeface="Traditional Arabic" pitchFamily="18" charset="-78"/>
              </a:rPr>
              <a:t>وتشعل برامج النظام مثل نظم التشغيل، ونظم إدارة الشبكة، والجداول الالكترونية، وأدوات تدقيق البرمجة، كما تضم برامج التطبيقات مثل برامج البريد الالكتروني، وبرامج التجارة، وقواعد البيانات، وبرامج إدارة المشروعات</a:t>
            </a:r>
          </a:p>
          <a:p>
            <a:pPr marL="609600" indent="-609600" algn="just" rtl="1">
              <a:buNone/>
              <a:defRPr/>
            </a:pPr>
            <a:r>
              <a:rPr lang="ar-SA" sz="3100" dirty="0" smtClean="0">
                <a:solidFill>
                  <a:schemeClr val="tx1"/>
                </a:solidFill>
                <a:latin typeface="Traditional Arabic" pitchFamily="18" charset="-78"/>
                <a:cs typeface="Traditional Arabic" pitchFamily="18" charset="-78"/>
              </a:rPr>
              <a:t>ثالثا: </a:t>
            </a:r>
            <a:r>
              <a:rPr lang="ar-SA" sz="3100" b="1" dirty="0" smtClean="0">
                <a:solidFill>
                  <a:schemeClr val="tx1"/>
                </a:solidFill>
                <a:latin typeface="Traditional Arabic" pitchFamily="18" charset="-78"/>
                <a:cs typeface="Traditional Arabic" pitchFamily="18" charset="-78"/>
              </a:rPr>
              <a:t>شبكة الاتصالات</a:t>
            </a:r>
            <a:r>
              <a:rPr lang="fr-FR" sz="3100" b="1" dirty="0" smtClean="0">
                <a:solidFill>
                  <a:schemeClr val="tx1"/>
                </a:solidFill>
                <a:latin typeface="Traditional Arabic" pitchFamily="18" charset="-78"/>
                <a:cs typeface="Traditional Arabic" pitchFamily="18" charset="-78"/>
              </a:rPr>
              <a:t> </a:t>
            </a:r>
            <a:r>
              <a:rPr lang="ar-SA" sz="3100" b="1" dirty="0" smtClean="0">
                <a:solidFill>
                  <a:schemeClr val="tx1"/>
                </a:solidFill>
                <a:latin typeface="Traditional Arabic" pitchFamily="18" charset="-78"/>
                <a:cs typeface="Traditional Arabic" pitchFamily="18" charset="-78"/>
              </a:rPr>
              <a:t>: </a:t>
            </a:r>
            <a:r>
              <a:rPr lang="ar-SA" sz="3100" dirty="0" smtClean="0">
                <a:solidFill>
                  <a:schemeClr val="tx1"/>
                </a:solidFill>
                <a:latin typeface="Traditional Arabic" pitchFamily="18" charset="-78"/>
                <a:cs typeface="Traditional Arabic" pitchFamily="18" charset="-78"/>
              </a:rPr>
              <a:t>الذي يعد العنصر الأهم من الناحية الفنية إذ بدونه لا وجود للإدارة الالكترونية ويشمل الشبكات بمختلف أنواعها: الانترنت، الانترانت، </a:t>
            </a:r>
            <a:r>
              <a:rPr lang="ar-SA" sz="3100" dirty="0" err="1" smtClean="0">
                <a:solidFill>
                  <a:schemeClr val="tx1"/>
                </a:solidFill>
                <a:latin typeface="Traditional Arabic" pitchFamily="18" charset="-78"/>
                <a:cs typeface="Traditional Arabic" pitchFamily="18" charset="-78"/>
              </a:rPr>
              <a:t>الأكسترانت</a:t>
            </a:r>
            <a:r>
              <a:rPr lang="ar-SA" sz="3100" dirty="0" smtClean="0">
                <a:solidFill>
                  <a:schemeClr val="tx1"/>
                </a:solidFill>
                <a:latin typeface="Traditional Arabic" pitchFamily="18" charset="-78"/>
                <a:cs typeface="Traditional Arabic" pitchFamily="18" charset="-78"/>
              </a:rPr>
              <a:t>.</a:t>
            </a:r>
          </a:p>
          <a:p>
            <a:pPr marL="609600" indent="-609600" algn="just" rtl="1">
              <a:buNone/>
              <a:defRPr/>
            </a:pPr>
            <a:r>
              <a:rPr lang="ar-SA" sz="3100" dirty="0" smtClean="0">
                <a:solidFill>
                  <a:schemeClr val="tx1"/>
                </a:solidFill>
                <a:latin typeface="Traditional Arabic" pitchFamily="18" charset="-78"/>
                <a:cs typeface="Traditional Arabic" pitchFamily="18" charset="-78"/>
              </a:rPr>
              <a:t> ويقع في قلب هذه العناصر </a:t>
            </a:r>
            <a:r>
              <a:rPr lang="ar-SA" sz="3100" b="1" dirty="0" smtClean="0">
                <a:solidFill>
                  <a:schemeClr val="tx1"/>
                </a:solidFill>
                <a:latin typeface="Traditional Arabic" pitchFamily="18" charset="-78"/>
                <a:cs typeface="Traditional Arabic" pitchFamily="18" charset="-78"/>
              </a:rPr>
              <a:t>صناع المعرفة </a:t>
            </a:r>
            <a:r>
              <a:rPr lang="ar-SA" sz="3100" dirty="0" smtClean="0">
                <a:solidFill>
                  <a:schemeClr val="tx1"/>
                </a:solidFill>
                <a:latin typeface="Traditional Arabic" pitchFamily="18" charset="-78"/>
                <a:cs typeface="Traditional Arabic" pitchFamily="18" charset="-78"/>
              </a:rPr>
              <a:t>من الموارد البشرية، والذين يمثلون القيادات الرقمية من البنية الإنسانية والوظيفية لمنظومة الإدارة الالكترونية، وكل ما يشمل رأس المال البشري والمديرون.</a:t>
            </a:r>
            <a:endParaRPr lang="fr-FR" sz="3100" dirty="0">
              <a:solidFill>
                <a:schemeClr val="tx1"/>
              </a:solidFill>
              <a:latin typeface="Traditional Arabic" pitchFamily="18" charset="-78"/>
              <a:cs typeface="Traditional Arabic" pitchFamily="18"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57620" y="214290"/>
            <a:ext cx="5045088" cy="610820"/>
          </a:xfrm>
        </p:spPr>
        <p:txBody>
          <a:bodyPr>
            <a:normAutofit/>
          </a:bodyPr>
          <a:lstStyle/>
          <a:p>
            <a:pPr algn="ctr"/>
            <a:r>
              <a:rPr lang="ar-SA" sz="2800" b="1" dirty="0" smtClean="0">
                <a:solidFill>
                  <a:schemeClr val="tx1"/>
                </a:solidFill>
                <a:latin typeface="Traditional Arabic" pitchFamily="18" charset="-78"/>
                <a:cs typeface="Traditional Arabic" pitchFamily="18" charset="-78"/>
              </a:rPr>
              <a:t>مزايا وعيوب الإدارة الالكترونية</a:t>
            </a:r>
            <a:endParaRPr lang="fr-FR" sz="2800" b="1" dirty="0">
              <a:solidFill>
                <a:schemeClr val="tx1"/>
              </a:solidFill>
              <a:latin typeface="Traditional Arabic" pitchFamily="18" charset="-78"/>
              <a:cs typeface="Traditional Arabic" pitchFamily="18" charset="-78"/>
            </a:endParaRPr>
          </a:p>
        </p:txBody>
      </p:sp>
      <p:sp>
        <p:nvSpPr>
          <p:cNvPr id="3" name="Espace réservé du texte 2"/>
          <p:cNvSpPr>
            <a:spLocks noGrp="1"/>
          </p:cNvSpPr>
          <p:nvPr>
            <p:ph type="body" idx="1"/>
          </p:nvPr>
        </p:nvSpPr>
        <p:spPr>
          <a:xfrm>
            <a:off x="0" y="1571612"/>
            <a:ext cx="2928926" cy="639762"/>
          </a:xfrm>
        </p:spPr>
        <p:txBody>
          <a:bodyPr>
            <a:normAutofit/>
          </a:bodyPr>
          <a:lstStyle/>
          <a:p>
            <a:pPr algn="r"/>
            <a:r>
              <a:rPr lang="ar-SA" dirty="0" smtClean="0">
                <a:solidFill>
                  <a:schemeClr val="tx1"/>
                </a:solidFill>
              </a:rPr>
              <a:t>عيوب الإدارة الالكترونية</a:t>
            </a:r>
            <a:endParaRPr lang="fr-FR" dirty="0">
              <a:solidFill>
                <a:schemeClr val="tx1"/>
              </a:solidFill>
            </a:endParaRPr>
          </a:p>
        </p:txBody>
      </p:sp>
      <p:sp>
        <p:nvSpPr>
          <p:cNvPr id="4" name="Espace réservé du contenu 3"/>
          <p:cNvSpPr>
            <a:spLocks noGrp="1"/>
          </p:cNvSpPr>
          <p:nvPr>
            <p:ph sz="half" idx="2"/>
          </p:nvPr>
        </p:nvSpPr>
        <p:spPr>
          <a:xfrm>
            <a:off x="142844" y="2207360"/>
            <a:ext cx="2714644" cy="1936020"/>
          </a:xfrm>
        </p:spPr>
        <p:txBody>
          <a:bodyPr/>
          <a:lstStyle/>
          <a:p>
            <a:pPr algn="r" rtl="1"/>
            <a:r>
              <a:rPr lang="ar-SA" dirty="0" smtClean="0">
                <a:solidFill>
                  <a:schemeClr val="tx1"/>
                </a:solidFill>
              </a:rPr>
              <a:t>غياب اللمسة البشرية</a:t>
            </a:r>
          </a:p>
          <a:p>
            <a:pPr algn="r" rtl="1"/>
            <a:r>
              <a:rPr lang="ar-SA" dirty="0" smtClean="0">
                <a:solidFill>
                  <a:schemeClr val="tx1"/>
                </a:solidFill>
              </a:rPr>
              <a:t>الأمن الالكتروني </a:t>
            </a:r>
          </a:p>
          <a:p>
            <a:pPr algn="r" rtl="1"/>
            <a:r>
              <a:rPr lang="ar-SA" dirty="0" smtClean="0">
                <a:solidFill>
                  <a:schemeClr val="tx1"/>
                </a:solidFill>
              </a:rPr>
              <a:t>التبعية للخارج</a:t>
            </a:r>
          </a:p>
          <a:p>
            <a:pPr algn="r" rtl="1"/>
            <a:r>
              <a:rPr lang="ar-SA" dirty="0" smtClean="0">
                <a:solidFill>
                  <a:schemeClr val="tx1"/>
                </a:solidFill>
              </a:rPr>
              <a:t>شلل الإدارة</a:t>
            </a:r>
          </a:p>
          <a:p>
            <a:pPr algn="r"/>
            <a:endParaRPr lang="fr-FR" dirty="0"/>
          </a:p>
        </p:txBody>
      </p:sp>
      <p:sp>
        <p:nvSpPr>
          <p:cNvPr id="5" name="Espace réservé du texte 4"/>
          <p:cNvSpPr>
            <a:spLocks noGrp="1"/>
          </p:cNvSpPr>
          <p:nvPr>
            <p:ph type="body" sz="quarter" idx="3"/>
          </p:nvPr>
        </p:nvSpPr>
        <p:spPr>
          <a:xfrm>
            <a:off x="4572000" y="1142984"/>
            <a:ext cx="4041775" cy="639762"/>
          </a:xfrm>
        </p:spPr>
        <p:txBody>
          <a:bodyPr/>
          <a:lstStyle/>
          <a:p>
            <a:pPr algn="r"/>
            <a:r>
              <a:rPr lang="ar-SA" dirty="0" smtClean="0">
                <a:solidFill>
                  <a:schemeClr val="tx1"/>
                </a:solidFill>
              </a:rPr>
              <a:t>مزايا الإدارة الالكترونية</a:t>
            </a:r>
            <a:endParaRPr lang="fr-FR" dirty="0">
              <a:solidFill>
                <a:schemeClr val="tx1"/>
              </a:solidFill>
            </a:endParaRPr>
          </a:p>
        </p:txBody>
      </p:sp>
      <p:sp>
        <p:nvSpPr>
          <p:cNvPr id="6" name="Espace réservé du contenu 5"/>
          <p:cNvSpPr>
            <a:spLocks noGrp="1"/>
          </p:cNvSpPr>
          <p:nvPr>
            <p:ph sz="quarter" idx="4"/>
          </p:nvPr>
        </p:nvSpPr>
        <p:spPr>
          <a:xfrm>
            <a:off x="4071934" y="1928802"/>
            <a:ext cx="4535193" cy="4714908"/>
          </a:xfrm>
        </p:spPr>
        <p:txBody>
          <a:bodyPr/>
          <a:lstStyle/>
          <a:p>
            <a:pPr algn="just" rtl="1"/>
            <a:r>
              <a:rPr lang="ar-SA" dirty="0" smtClean="0">
                <a:solidFill>
                  <a:schemeClr val="tx1"/>
                </a:solidFill>
              </a:rPr>
              <a:t>إنشاء قنوات اتصال بين الزبون </a:t>
            </a:r>
            <a:r>
              <a:rPr lang="ar-SA" dirty="0" err="1" smtClean="0">
                <a:solidFill>
                  <a:schemeClr val="tx1"/>
                </a:solidFill>
              </a:rPr>
              <a:t>و</a:t>
            </a:r>
            <a:r>
              <a:rPr lang="ar-SA" dirty="0" smtClean="0">
                <a:solidFill>
                  <a:schemeClr val="tx1"/>
                </a:solidFill>
              </a:rPr>
              <a:t> مؤسسات الأعمال ، ومنظمات المجتمع المختلفة من جهة والحكومة من جهة أخرى .</a:t>
            </a:r>
          </a:p>
          <a:p>
            <a:pPr algn="just" rtl="1"/>
            <a:r>
              <a:rPr lang="ar-SA" dirty="0" smtClean="0">
                <a:solidFill>
                  <a:schemeClr val="tx1"/>
                </a:solidFill>
              </a:rPr>
              <a:t>توفير المعلومات لجميع الأطراف</a:t>
            </a:r>
          </a:p>
          <a:p>
            <a:pPr algn="just" rtl="1"/>
            <a:r>
              <a:rPr lang="ar-SA" dirty="0" smtClean="0">
                <a:solidFill>
                  <a:schemeClr val="tx1"/>
                </a:solidFill>
              </a:rPr>
              <a:t>تسويق </a:t>
            </a:r>
            <a:r>
              <a:rPr lang="ar-SA" dirty="0" smtClean="0">
                <a:solidFill>
                  <a:schemeClr val="tx1"/>
                </a:solidFill>
              </a:rPr>
              <a:t>المنتجات داخل وخارج الوطن.</a:t>
            </a:r>
          </a:p>
          <a:p>
            <a:pPr algn="just" rtl="1"/>
            <a:r>
              <a:rPr lang="ar-SA" dirty="0" smtClean="0">
                <a:solidFill>
                  <a:schemeClr val="tx1"/>
                </a:solidFill>
              </a:rPr>
              <a:t>تقليل التكاليف</a:t>
            </a:r>
          </a:p>
          <a:p>
            <a:pPr algn="just" rtl="1"/>
            <a:r>
              <a:rPr lang="ar-SA" dirty="0" smtClean="0">
                <a:solidFill>
                  <a:schemeClr val="tx1"/>
                </a:solidFill>
              </a:rPr>
              <a:t>تبسيط العمليات والإجراءات الإدارية .</a:t>
            </a:r>
          </a:p>
          <a:p>
            <a:pPr algn="just" rtl="1"/>
            <a:r>
              <a:rPr lang="ar-SA" dirty="0" smtClean="0">
                <a:solidFill>
                  <a:schemeClr val="tx1"/>
                </a:solidFill>
              </a:rPr>
              <a:t>التوسع في استخدام </a:t>
            </a:r>
            <a:r>
              <a:rPr lang="ar-SA" dirty="0" err="1" smtClean="0">
                <a:solidFill>
                  <a:schemeClr val="tx1"/>
                </a:solidFill>
              </a:rPr>
              <a:t>تنكنولوجيا</a:t>
            </a:r>
            <a:r>
              <a:rPr lang="ar-SA" dirty="0" smtClean="0">
                <a:solidFill>
                  <a:schemeClr val="tx1"/>
                </a:solidFill>
              </a:rPr>
              <a:t> </a:t>
            </a:r>
            <a:r>
              <a:rPr lang="ar-SA" dirty="0" smtClean="0">
                <a:solidFill>
                  <a:schemeClr val="tx1"/>
                </a:solidFill>
              </a:rPr>
              <a:t>المعلومات </a:t>
            </a:r>
            <a:r>
              <a:rPr lang="ar-SA" dirty="0" err="1" smtClean="0">
                <a:solidFill>
                  <a:schemeClr val="tx1"/>
                </a:solidFill>
              </a:rPr>
              <a:t>و</a:t>
            </a:r>
            <a:r>
              <a:rPr lang="ar-SA" dirty="0" smtClean="0">
                <a:solidFill>
                  <a:schemeClr val="tx1"/>
                </a:solidFill>
              </a:rPr>
              <a:t> الاتصالات  </a:t>
            </a:r>
            <a:r>
              <a:rPr lang="ar-SA" dirty="0" smtClean="0">
                <a:solidFill>
                  <a:schemeClr val="tx1"/>
                </a:solidFill>
              </a:rPr>
              <a:t>لسد الفجوة الرقمية مع الدول المتقدمة. </a:t>
            </a:r>
          </a:p>
          <a:p>
            <a:pPr algn="just" rtl="1">
              <a:buNone/>
            </a:pPr>
            <a:endParaRPr lang="ar-SA" dirty="0" smtClean="0">
              <a:solidFill>
                <a:schemeClr val="tx1"/>
              </a:solidFill>
            </a:endParaRPr>
          </a:p>
          <a:p>
            <a:pPr algn="just" rtl="1"/>
            <a:endParaRPr lang="ar-SA" dirty="0" smtClean="0">
              <a:solidFill>
                <a:schemeClr val="tx1"/>
              </a:solidFill>
            </a:endParaRPr>
          </a:p>
          <a:p>
            <a:pPr algn="just" rtl="1"/>
            <a:endParaRPr lang="fr-FR"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3372" y="214290"/>
            <a:ext cx="4729138" cy="458115"/>
          </a:xfrm>
        </p:spPr>
        <p:txBody>
          <a:bodyPr>
            <a:normAutofit fontScale="90000"/>
          </a:bodyPr>
          <a:lstStyle/>
          <a:p>
            <a:r>
              <a:rPr lang="ar-SA" b="1" dirty="0" smtClean="0">
                <a:solidFill>
                  <a:schemeClr val="tx1"/>
                </a:solidFill>
                <a:latin typeface="Traditional Arabic" pitchFamily="18" charset="-78"/>
                <a:cs typeface="Traditional Arabic" pitchFamily="18" charset="-78"/>
              </a:rPr>
              <a:t>برنامج المقياس</a:t>
            </a:r>
            <a:endParaRPr lang="en-US" b="1" dirty="0">
              <a:solidFill>
                <a:schemeClr val="tx1"/>
              </a:solidFill>
              <a:latin typeface="Traditional Arabic" pitchFamily="18" charset="-78"/>
              <a:cs typeface="Traditional Arabic" pitchFamily="18" charset="-78"/>
            </a:endParaRPr>
          </a:p>
        </p:txBody>
      </p:sp>
      <p:sp>
        <p:nvSpPr>
          <p:cNvPr id="3" name="Content Placeholder 2"/>
          <p:cNvSpPr>
            <a:spLocks noGrp="1"/>
          </p:cNvSpPr>
          <p:nvPr>
            <p:ph idx="1"/>
          </p:nvPr>
        </p:nvSpPr>
        <p:spPr>
          <a:xfrm>
            <a:off x="214282" y="714356"/>
            <a:ext cx="8715436" cy="5929354"/>
          </a:xfrm>
        </p:spPr>
        <p:txBody>
          <a:bodyPr>
            <a:normAutofit fontScale="85000" lnSpcReduction="20000"/>
          </a:bodyPr>
          <a:lstStyle/>
          <a:p>
            <a:pPr marL="514350" indent="-514350" algn="just" rtl="1">
              <a:buNone/>
              <a:defRPr/>
            </a:pPr>
            <a:r>
              <a:rPr lang="ar-SA" b="1" dirty="0" smtClean="0">
                <a:latin typeface="Traditional Arabic" pitchFamily="18" charset="-78"/>
                <a:cs typeface="Traditional Arabic" pitchFamily="18" charset="-78"/>
              </a:rPr>
              <a:t>1- </a:t>
            </a:r>
            <a:r>
              <a:rPr lang="ar-SA" b="1" dirty="0" smtClean="0">
                <a:solidFill>
                  <a:schemeClr val="tx1"/>
                </a:solidFill>
                <a:latin typeface="Traditional Arabic" pitchFamily="18" charset="-78"/>
                <a:cs typeface="Traditional Arabic" pitchFamily="18" charset="-78"/>
              </a:rPr>
              <a:t> المحاضرة الأولى : مفاهيم أساسية حول الإدارة الالكترونية  وتتضمن مفهوم الإدارة الالكترونية، خصائص الإدارة الالكترونية، أهداف الإدارة الالكترونية، أهميتها الإدارة الالكترونية، الفروق بين الإدارة الالكترونية والإدارة التقليدية ، عناصر الإدارة الالكترونية.</a:t>
            </a:r>
          </a:p>
          <a:p>
            <a:pPr marL="514350" indent="-514350" algn="just" rtl="1">
              <a:buNone/>
              <a:defRPr/>
            </a:pPr>
            <a:r>
              <a:rPr lang="ar-SA" b="1" dirty="0" smtClean="0">
                <a:solidFill>
                  <a:schemeClr val="tx1"/>
                </a:solidFill>
                <a:latin typeface="Traditional Arabic" pitchFamily="18" charset="-78"/>
                <a:cs typeface="Traditional Arabic" pitchFamily="18" charset="-78"/>
              </a:rPr>
              <a:t>2- المحاضرة الثانية: متطلبات الإدارة الالكترونية وتتضمن المتطلبات الإدارية، الموارد البشرية ، المتطلبات التقنية ، المتطلبات القانونية ، المتطلبات الاجتماعية....</a:t>
            </a:r>
          </a:p>
          <a:p>
            <a:pPr marL="514350" indent="-514350" algn="just" rtl="1">
              <a:buNone/>
              <a:defRPr/>
            </a:pPr>
            <a:r>
              <a:rPr lang="ar-SA" b="1" dirty="0" smtClean="0">
                <a:solidFill>
                  <a:schemeClr val="tx1"/>
                </a:solidFill>
                <a:latin typeface="Traditional Arabic" pitchFamily="18" charset="-78"/>
                <a:cs typeface="Traditional Arabic" pitchFamily="18" charset="-78"/>
              </a:rPr>
              <a:t>3- المحاضرة الثالثة : وظائف الإدارة الالكترونية: تتضمن التخطيط الالكتروني، التنظيم الالكتروني، القيادة الالكترونية، الرقابة الالكترونية</a:t>
            </a:r>
          </a:p>
          <a:p>
            <a:pPr marL="514350" indent="-514350" algn="just" rtl="1">
              <a:buNone/>
              <a:defRPr/>
            </a:pPr>
            <a:r>
              <a:rPr lang="ar-SA" b="1" dirty="0" smtClean="0">
                <a:solidFill>
                  <a:schemeClr val="tx1"/>
                </a:solidFill>
                <a:latin typeface="Traditional Arabic" pitchFamily="18" charset="-78"/>
                <a:cs typeface="Traditional Arabic" pitchFamily="18" charset="-78"/>
              </a:rPr>
              <a:t>4- المحاضرة الرابعة: مفاهيم أساسية حول إدارة الموارد البشرية تتضمن المفهوم ، أهداف ، الأهمية ، وظائف إدارة الموارد البشرية</a:t>
            </a:r>
          </a:p>
          <a:p>
            <a:pPr marL="514350" indent="-514350" algn="just" rtl="1">
              <a:buNone/>
              <a:defRPr/>
            </a:pPr>
            <a:r>
              <a:rPr lang="ar-SA" b="1" dirty="0" smtClean="0">
                <a:solidFill>
                  <a:schemeClr val="tx1"/>
                </a:solidFill>
                <a:latin typeface="Traditional Arabic" pitchFamily="18" charset="-78"/>
                <a:cs typeface="Traditional Arabic" pitchFamily="18" charset="-78"/>
              </a:rPr>
              <a:t>5- المحاضرة الخامسة: مفاهيم أساسية حول إدارة الالكترونية للموارد البشرية: تتضمن المفهوم ، الأهمية، الأهداف....</a:t>
            </a:r>
          </a:p>
          <a:p>
            <a:pPr marL="514350" indent="-514350" algn="just" rtl="1">
              <a:buNone/>
              <a:defRPr/>
            </a:pPr>
            <a:r>
              <a:rPr lang="ar-SA" b="1" dirty="0" smtClean="0">
                <a:solidFill>
                  <a:schemeClr val="tx1"/>
                </a:solidFill>
                <a:latin typeface="Traditional Arabic" pitchFamily="18" charset="-78"/>
                <a:cs typeface="Traditional Arabic" pitchFamily="18" charset="-78"/>
              </a:rPr>
              <a:t>6- المحاضرة السادسة: الخدمة الذاتية للموظف: تتضمن المفهوم : الأهمية، الأهداف ، الايجابيات والسلبيات، مثال حول الخدمة الذاتية للموظف</a:t>
            </a:r>
          </a:p>
          <a:p>
            <a:pPr marL="514350" indent="-514350" algn="just" rtl="1">
              <a:buNone/>
              <a:defRPr/>
            </a:pPr>
            <a:r>
              <a:rPr lang="ar-SA" b="1" dirty="0" smtClean="0">
                <a:solidFill>
                  <a:schemeClr val="tx1"/>
                </a:solidFill>
                <a:latin typeface="Traditional Arabic" pitchFamily="18" charset="-78"/>
                <a:cs typeface="Traditional Arabic" pitchFamily="18" charset="-78"/>
              </a:rPr>
              <a:t>7- المحاضرة السابعة: العمل عن بعد: وتتضمن المفهوم ، خصائص، الأهمية، الأهداف، الفوائد ، عيوب </a:t>
            </a:r>
          </a:p>
          <a:p>
            <a:pPr marL="514350" indent="-514350" algn="just" rtl="1">
              <a:buNone/>
              <a:defRPr/>
            </a:pPr>
            <a:r>
              <a:rPr lang="ar-SA" b="1" dirty="0" smtClean="0">
                <a:solidFill>
                  <a:schemeClr val="tx1"/>
                </a:solidFill>
                <a:latin typeface="Traditional Arabic" pitchFamily="18" charset="-78"/>
                <a:cs typeface="Traditional Arabic" pitchFamily="18" charset="-78"/>
              </a:rPr>
              <a:t>8- المحاضرة الثامنة: التوظيف الالكتروني: ويتضمن المفهوم، مراحل التوظيف الالكتروني، ....عيوب </a:t>
            </a:r>
          </a:p>
          <a:p>
            <a:pPr marL="514350" indent="-514350" algn="just" rtl="1">
              <a:buNone/>
              <a:defRPr/>
            </a:pPr>
            <a:r>
              <a:rPr lang="ar-SA" b="1" dirty="0" smtClean="0">
                <a:solidFill>
                  <a:schemeClr val="tx1"/>
                </a:solidFill>
                <a:latin typeface="Traditional Arabic" pitchFamily="18" charset="-78"/>
                <a:cs typeface="Traditional Arabic" pitchFamily="18" charset="-78"/>
              </a:rPr>
              <a:t>9- المحاضرة التاسعة: التدريب الالكتروني: ويتضمن المفهوم ، الأهمية،  الايجابيات .....عيوب</a:t>
            </a:r>
          </a:p>
          <a:p>
            <a:pPr marL="514350" indent="-514350" algn="just" rtl="1">
              <a:buNone/>
              <a:defRPr/>
            </a:pPr>
            <a:r>
              <a:rPr lang="ar-SA" b="1" dirty="0" smtClean="0">
                <a:solidFill>
                  <a:schemeClr val="tx1"/>
                </a:solidFill>
                <a:latin typeface="Traditional Arabic" pitchFamily="18" charset="-78"/>
                <a:cs typeface="Traditional Arabic" pitchFamily="18" charset="-78"/>
              </a:rPr>
              <a:t>10- المحاضرة العاشرة : التعويضات الالكترونية </a:t>
            </a:r>
            <a:r>
              <a:rPr lang="ar-SA" b="1" dirty="0" err="1" smtClean="0">
                <a:solidFill>
                  <a:schemeClr val="tx1"/>
                </a:solidFill>
                <a:latin typeface="Traditional Arabic" pitchFamily="18" charset="-78"/>
                <a:cs typeface="Traditional Arabic" pitchFamily="18" charset="-78"/>
              </a:rPr>
              <a:t>و</a:t>
            </a:r>
            <a:r>
              <a:rPr lang="ar-SA" b="1" dirty="0" smtClean="0">
                <a:solidFill>
                  <a:schemeClr val="tx1"/>
                </a:solidFill>
                <a:latin typeface="Traditional Arabic" pitchFamily="18" charset="-78"/>
                <a:cs typeface="Traditional Arabic" pitchFamily="18" charset="-78"/>
              </a:rPr>
              <a:t> تقييم الأداء .</a:t>
            </a:r>
            <a:endParaRPr lang="fr-FR" b="1" dirty="0" smtClean="0">
              <a:solidFill>
                <a:schemeClr val="tx1"/>
              </a:solidFill>
              <a:latin typeface="Traditional Arabic" pitchFamily="18" charset="-78"/>
              <a:cs typeface="Traditional Arabic" pitchFamily="18" charset="-78"/>
            </a:endParaRPr>
          </a:p>
          <a:p>
            <a:pPr algn="r" rtl="1"/>
            <a:endParaRPr lang="en-US" dirty="0" smtClean="0"/>
          </a:p>
          <a:p>
            <a:pPr algn="r" rtl="1">
              <a:buNone/>
            </a:pPr>
            <a:endParaRPr lang="ar-SA" dirty="0" smtClean="0">
              <a:solidFill>
                <a:schemeClr val="tx1"/>
              </a:solidFill>
            </a:endParaRPr>
          </a:p>
          <a:p>
            <a:pPr algn="r" rtl="1"/>
            <a:endParaRPr lang="en-US" dirty="0"/>
          </a:p>
        </p:txBody>
      </p:sp>
    </p:spTree>
    <p:extLst>
      <p:ext uri="{BB962C8B-B14F-4D97-AF65-F5344CB8AC3E}">
        <p14:creationId xmlns="" xmlns:p14="http://schemas.microsoft.com/office/powerpoint/2010/main" val="41033094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1928794" y="285728"/>
            <a:ext cx="7016195" cy="610820"/>
          </a:xfrm>
        </p:spPr>
        <p:txBody>
          <a:bodyPr>
            <a:normAutofit/>
          </a:bodyPr>
          <a:lstStyle/>
          <a:p>
            <a:pPr algn="r"/>
            <a:r>
              <a:rPr lang="ar-SA" sz="2800" b="1" dirty="0" smtClean="0">
                <a:solidFill>
                  <a:schemeClr val="tx1"/>
                </a:solidFill>
                <a:latin typeface="Traditional Arabic" pitchFamily="18" charset="-78"/>
                <a:cs typeface="Traditional Arabic" pitchFamily="18" charset="-78"/>
              </a:rPr>
              <a:t>المحاضرة الأولى : مفاهيم أساسية حول الإدارة الالكترونية </a:t>
            </a:r>
            <a:endParaRPr lang="en-US" sz="2800" b="1" dirty="0">
              <a:latin typeface="Traditional Arabic" pitchFamily="18" charset="-78"/>
              <a:cs typeface="Traditional Arabic" pitchFamily="18" charset="-78"/>
            </a:endParaRPr>
          </a:p>
        </p:txBody>
      </p:sp>
      <p:sp>
        <p:nvSpPr>
          <p:cNvPr id="5" name="Content Placeholder 4"/>
          <p:cNvSpPr>
            <a:spLocks noGrp="1"/>
          </p:cNvSpPr>
          <p:nvPr>
            <p:ph idx="1"/>
          </p:nvPr>
        </p:nvSpPr>
        <p:spPr/>
        <p:txBody>
          <a:bodyPr/>
          <a:lstStyle/>
          <a:p>
            <a:pPr algn="just" rtl="1">
              <a:lnSpc>
                <a:spcPct val="80000"/>
              </a:lnSpc>
              <a:buNone/>
            </a:pPr>
            <a:r>
              <a:rPr lang="ar-SA" b="1" dirty="0" smtClean="0">
                <a:solidFill>
                  <a:schemeClr val="tx1"/>
                </a:solidFill>
                <a:latin typeface="Traditional Arabic" pitchFamily="18" charset="-78"/>
                <a:cs typeface="Traditional Arabic" pitchFamily="18" charset="-78"/>
              </a:rPr>
              <a:t>تمهيد:</a:t>
            </a:r>
          </a:p>
          <a:p>
            <a:pPr algn="just" rtl="1">
              <a:lnSpc>
                <a:spcPct val="80000"/>
              </a:lnSpc>
              <a:buNone/>
            </a:pPr>
            <a:r>
              <a:rPr lang="ar-SA" b="1" dirty="0" smtClean="0">
                <a:solidFill>
                  <a:schemeClr val="tx1"/>
                </a:solidFill>
                <a:latin typeface="Traditional Arabic" pitchFamily="18" charset="-78"/>
                <a:cs typeface="Traditional Arabic" pitchFamily="18" charset="-78"/>
              </a:rPr>
              <a:t>تواجه دول العالم نوعان من التحديات، تتمثل الأولى في مشكلة الفساد الإداري والتعثر في تقديمها للخدمات خاصة الدول العربية،  ومن جهة أخرى يمر العالم اليوم بمرحلة انتقالية تشمل تحولات جذرية عميقة وشاملة في كافة المجالات ، أين يتعاظم دور تكنولوجيا المعلومات الحديثة في ذلك. مما احدث قفزة نوعية في مجال تطوير العمل </a:t>
            </a:r>
            <a:r>
              <a:rPr lang="ar-SA" b="1" dirty="0" err="1" smtClean="0">
                <a:solidFill>
                  <a:schemeClr val="tx1"/>
                </a:solidFill>
                <a:latin typeface="Traditional Arabic" pitchFamily="18" charset="-78"/>
                <a:cs typeface="Traditional Arabic" pitchFamily="18" charset="-78"/>
              </a:rPr>
              <a:t>وكفائته</a:t>
            </a:r>
            <a:r>
              <a:rPr lang="ar-SA" b="1" dirty="0" smtClean="0">
                <a:solidFill>
                  <a:schemeClr val="tx1"/>
                </a:solidFill>
                <a:latin typeface="Traditional Arabic" pitchFamily="18" charset="-78"/>
                <a:cs typeface="Traditional Arabic" pitchFamily="18" charset="-78"/>
              </a:rPr>
              <a:t> ودقته </a:t>
            </a:r>
            <a:r>
              <a:rPr lang="ar-SA" b="1" dirty="0" err="1" smtClean="0">
                <a:solidFill>
                  <a:schemeClr val="tx1"/>
                </a:solidFill>
                <a:latin typeface="Traditional Arabic" pitchFamily="18" charset="-78"/>
                <a:cs typeface="Traditional Arabic" pitchFamily="18" charset="-78"/>
              </a:rPr>
              <a:t>و</a:t>
            </a:r>
            <a:r>
              <a:rPr lang="ar-SA" b="1" dirty="0" smtClean="0">
                <a:solidFill>
                  <a:schemeClr val="tx1"/>
                </a:solidFill>
                <a:latin typeface="Traditional Arabic" pitchFamily="18" charset="-78"/>
                <a:cs typeface="Traditional Arabic" pitchFamily="18" charset="-78"/>
              </a:rPr>
              <a:t> زيادة إنتاجيته من خلال تسخير الحاسوب والانترنت للقيام بكثير من الأعمال كانت تؤدى بشكل تقليدي.خاصة في أزمة </a:t>
            </a:r>
            <a:r>
              <a:rPr lang="ar-SA" b="1" dirty="0" err="1" smtClean="0">
                <a:solidFill>
                  <a:schemeClr val="tx1"/>
                </a:solidFill>
                <a:latin typeface="Traditional Arabic" pitchFamily="18" charset="-78"/>
                <a:cs typeface="Traditional Arabic" pitchFamily="18" charset="-78"/>
              </a:rPr>
              <a:t>كوفيد</a:t>
            </a:r>
            <a:r>
              <a:rPr lang="ar-SA" b="1" dirty="0" smtClean="0">
                <a:solidFill>
                  <a:schemeClr val="tx1"/>
                </a:solidFill>
                <a:latin typeface="Traditional Arabic" pitchFamily="18" charset="-78"/>
                <a:cs typeface="Traditional Arabic" pitchFamily="18" charset="-78"/>
              </a:rPr>
              <a:t> 19.</a:t>
            </a:r>
            <a:endParaRPr lang="ar-DZ" b="1" dirty="0" smtClean="0">
              <a:solidFill>
                <a:schemeClr val="tx1"/>
              </a:solidFill>
              <a:latin typeface="Traditional Arabic" pitchFamily="18" charset="-78"/>
              <a:cs typeface="Traditional Arabic" pitchFamily="18" charset="-78"/>
            </a:endParaRPr>
          </a:p>
          <a:p>
            <a:pPr>
              <a:buNone/>
            </a:pPr>
            <a:endParaRPr lang="en-US" dirty="0" smtClean="0"/>
          </a:p>
        </p:txBody>
      </p:sp>
    </p:spTree>
    <p:extLst>
      <p:ext uri="{BB962C8B-B14F-4D97-AF65-F5344CB8AC3E}">
        <p14:creationId xmlns="" xmlns:p14="http://schemas.microsoft.com/office/powerpoint/2010/main" val="11016338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786446" y="214290"/>
            <a:ext cx="3116262" cy="610820"/>
          </a:xfrm>
        </p:spPr>
        <p:txBody>
          <a:bodyPr>
            <a:normAutofit fontScale="90000"/>
          </a:bodyPr>
          <a:lstStyle/>
          <a:p>
            <a:pPr algn="ctr"/>
            <a:r>
              <a:rPr lang="ar-SA" b="1" dirty="0" smtClean="0">
                <a:solidFill>
                  <a:schemeClr val="accent2">
                    <a:lumMod val="50000"/>
                  </a:schemeClr>
                </a:solidFill>
                <a:latin typeface="Traditional Arabic" pitchFamily="18" charset="-78"/>
                <a:cs typeface="Traditional Arabic" pitchFamily="18" charset="-78"/>
              </a:rPr>
              <a:t>مفهوم الإدارة الالكترونية</a:t>
            </a:r>
            <a:endParaRPr lang="en-US" b="1" dirty="0">
              <a:solidFill>
                <a:schemeClr val="accent2">
                  <a:lumMod val="50000"/>
                </a:schemeClr>
              </a:solidFill>
              <a:latin typeface="Traditional Arabic" pitchFamily="18" charset="-78"/>
              <a:cs typeface="Traditional Arabic" pitchFamily="18" charset="-78"/>
            </a:endParaRPr>
          </a:p>
        </p:txBody>
      </p:sp>
      <p:sp>
        <p:nvSpPr>
          <p:cNvPr id="5" name="Text Placeholder 4"/>
          <p:cNvSpPr>
            <a:spLocks noGrp="1"/>
          </p:cNvSpPr>
          <p:nvPr>
            <p:ph type="body" idx="1"/>
          </p:nvPr>
        </p:nvSpPr>
        <p:spPr>
          <a:xfrm>
            <a:off x="357158" y="1071546"/>
            <a:ext cx="2214578" cy="639762"/>
          </a:xfrm>
        </p:spPr>
        <p:txBody>
          <a:bodyPr/>
          <a:lstStyle/>
          <a:p>
            <a:r>
              <a:rPr lang="ar-SA" dirty="0" smtClean="0">
                <a:solidFill>
                  <a:schemeClr val="accent2">
                    <a:lumMod val="50000"/>
                  </a:schemeClr>
                </a:solidFill>
              </a:rPr>
              <a:t>المفهوم الثاني</a:t>
            </a:r>
            <a:endParaRPr lang="en-US" dirty="0">
              <a:solidFill>
                <a:schemeClr val="accent2">
                  <a:lumMod val="50000"/>
                </a:schemeClr>
              </a:solidFill>
            </a:endParaRPr>
          </a:p>
        </p:txBody>
      </p:sp>
      <p:sp>
        <p:nvSpPr>
          <p:cNvPr id="6" name="Content Placeholder 5"/>
          <p:cNvSpPr>
            <a:spLocks noGrp="1"/>
          </p:cNvSpPr>
          <p:nvPr>
            <p:ph sz="half" idx="2"/>
          </p:nvPr>
        </p:nvSpPr>
        <p:spPr>
          <a:xfrm>
            <a:off x="285720" y="1785926"/>
            <a:ext cx="4040188" cy="1928826"/>
          </a:xfrm>
        </p:spPr>
        <p:txBody>
          <a:bodyPr/>
          <a:lstStyle/>
          <a:p>
            <a:pPr algn="just" rtl="1">
              <a:buNone/>
            </a:pPr>
            <a:r>
              <a:rPr lang="ar-DZ" b="1" dirty="0" smtClean="0">
                <a:solidFill>
                  <a:schemeClr val="tx1"/>
                </a:solidFill>
                <a:latin typeface="Traditional Arabic" pitchFamily="18" charset="-78"/>
                <a:cs typeface="Traditional Arabic" pitchFamily="18" charset="-78"/>
              </a:rPr>
              <a:t>عملية </a:t>
            </a:r>
            <a:r>
              <a:rPr lang="ar-SA" b="1" dirty="0" err="1" smtClean="0">
                <a:solidFill>
                  <a:schemeClr val="tx1"/>
                </a:solidFill>
                <a:latin typeface="Traditional Arabic" pitchFamily="18" charset="-78"/>
                <a:cs typeface="Traditional Arabic" pitchFamily="18" charset="-78"/>
              </a:rPr>
              <a:t>مكننة</a:t>
            </a:r>
            <a:r>
              <a:rPr lang="ar-DZ" b="1" dirty="0" smtClean="0">
                <a:solidFill>
                  <a:schemeClr val="tx1"/>
                </a:solidFill>
                <a:latin typeface="Traditional Arabic" pitchFamily="18" charset="-78"/>
                <a:cs typeface="Traditional Arabic" pitchFamily="18" charset="-78"/>
              </a:rPr>
              <a:t> جميع مهام وأنشطة المؤسسة الإدارية للوصول إلى تحقيق أهداف الإدارة الجديدة في تقليل استخدام الورق</a:t>
            </a:r>
            <a:r>
              <a:rPr lang="ar-SA" b="1" dirty="0" smtClean="0">
                <a:solidFill>
                  <a:schemeClr val="tx1"/>
                </a:solidFill>
                <a:latin typeface="Traditional Arabic" pitchFamily="18" charset="-78"/>
                <a:cs typeface="Traditional Arabic" pitchFamily="18" charset="-78"/>
              </a:rPr>
              <a:t>،</a:t>
            </a:r>
            <a:r>
              <a:rPr lang="ar-DZ" b="1" dirty="0" smtClean="0">
                <a:solidFill>
                  <a:schemeClr val="tx1"/>
                </a:solidFill>
                <a:latin typeface="Traditional Arabic" pitchFamily="18" charset="-78"/>
                <a:cs typeface="Traditional Arabic" pitchFamily="18" charset="-78"/>
              </a:rPr>
              <a:t> وتبسيط الإجراءات والقضاء على الروتين والانجاز السريع والدقيق للمهام والمعاملات</a:t>
            </a:r>
            <a:endParaRPr lang="ar-SA" b="1" dirty="0" smtClean="0">
              <a:solidFill>
                <a:schemeClr val="tx1"/>
              </a:solidFill>
              <a:latin typeface="Traditional Arabic" pitchFamily="18" charset="-78"/>
              <a:cs typeface="Traditional Arabic" pitchFamily="18" charset="-78"/>
            </a:endParaRPr>
          </a:p>
          <a:p>
            <a:pPr>
              <a:buNone/>
            </a:pPr>
            <a:endParaRPr lang="en-US" dirty="0" smtClean="0"/>
          </a:p>
          <a:p>
            <a:pPr>
              <a:buNone/>
            </a:pPr>
            <a:endParaRPr lang="en-US" dirty="0" smtClean="0"/>
          </a:p>
          <a:p>
            <a:pPr>
              <a:buNone/>
            </a:pPr>
            <a:endParaRPr lang="en-US" dirty="0"/>
          </a:p>
        </p:txBody>
      </p:sp>
      <p:sp>
        <p:nvSpPr>
          <p:cNvPr id="7" name="Text Placeholder 6"/>
          <p:cNvSpPr>
            <a:spLocks noGrp="1"/>
          </p:cNvSpPr>
          <p:nvPr>
            <p:ph type="body" sz="quarter" idx="3"/>
          </p:nvPr>
        </p:nvSpPr>
        <p:spPr>
          <a:xfrm>
            <a:off x="4286248" y="3357562"/>
            <a:ext cx="2177739" cy="639762"/>
          </a:xfrm>
        </p:spPr>
        <p:txBody>
          <a:bodyPr/>
          <a:lstStyle/>
          <a:p>
            <a:r>
              <a:rPr lang="ar-SA" dirty="0" smtClean="0">
                <a:solidFill>
                  <a:schemeClr val="tx1"/>
                </a:solidFill>
              </a:rPr>
              <a:t>المفهوم الثالث</a:t>
            </a:r>
            <a:endParaRPr lang="en-US" dirty="0">
              <a:solidFill>
                <a:schemeClr val="tx1"/>
              </a:solidFill>
            </a:endParaRPr>
          </a:p>
        </p:txBody>
      </p:sp>
      <p:sp>
        <p:nvSpPr>
          <p:cNvPr id="8" name="Content Placeholder 7"/>
          <p:cNvSpPr>
            <a:spLocks noGrp="1"/>
          </p:cNvSpPr>
          <p:nvPr>
            <p:ph sz="quarter" idx="4"/>
          </p:nvPr>
        </p:nvSpPr>
        <p:spPr>
          <a:xfrm>
            <a:off x="4714876" y="1643050"/>
            <a:ext cx="4041775" cy="1793144"/>
          </a:xfrm>
        </p:spPr>
        <p:txBody>
          <a:bodyPr/>
          <a:lstStyle/>
          <a:p>
            <a:pPr algn="ctr">
              <a:buNone/>
            </a:pPr>
            <a:r>
              <a:rPr lang="ar-DZ" b="1" dirty="0" smtClean="0">
                <a:solidFill>
                  <a:schemeClr val="tx1"/>
                </a:solidFill>
                <a:latin typeface="Traditional Arabic" pitchFamily="18" charset="-78"/>
                <a:cs typeface="Traditional Arabic" pitchFamily="18" charset="-78"/>
              </a:rPr>
              <a:t>هي تحويل الأعمال والخدمات الإدارية التقليدية </a:t>
            </a:r>
            <a:r>
              <a:rPr lang="ar-DZ" b="1" dirty="0" err="1" smtClean="0">
                <a:solidFill>
                  <a:schemeClr val="tx1"/>
                </a:solidFill>
                <a:latin typeface="Traditional Arabic" pitchFamily="18" charset="-78"/>
                <a:cs typeface="Traditional Arabic" pitchFamily="18" charset="-78"/>
              </a:rPr>
              <a:t>و</a:t>
            </a:r>
            <a:r>
              <a:rPr lang="ar-DZ" b="1" dirty="0" smtClean="0">
                <a:solidFill>
                  <a:schemeClr val="tx1"/>
                </a:solidFill>
                <a:latin typeface="Traditional Arabic" pitchFamily="18" charset="-78"/>
                <a:cs typeface="Traditional Arabic" pitchFamily="18" charset="-78"/>
              </a:rPr>
              <a:t> الإجراءات الطويلة والمعقدة باستخدام الورق إلى أعمال الكترونية تنفذ بصورة عالية ودقة متناهية</a:t>
            </a:r>
            <a:r>
              <a:rPr lang="ar-SA" dirty="0" smtClean="0">
                <a:latin typeface="Traditional Arabic" pitchFamily="18" charset="-78"/>
                <a:cs typeface="Traditional Arabic" pitchFamily="18" charset="-78"/>
              </a:rPr>
              <a:t>.</a:t>
            </a:r>
          </a:p>
          <a:p>
            <a:pPr>
              <a:buNone/>
            </a:pPr>
            <a:endParaRPr lang="en-US" dirty="0"/>
          </a:p>
        </p:txBody>
      </p:sp>
      <p:sp>
        <p:nvSpPr>
          <p:cNvPr id="9" name="Text Placeholder 6"/>
          <p:cNvSpPr txBox="1">
            <a:spLocks/>
          </p:cNvSpPr>
          <p:nvPr/>
        </p:nvSpPr>
        <p:spPr>
          <a:xfrm>
            <a:off x="6643702" y="857232"/>
            <a:ext cx="2177739" cy="639762"/>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ar-SA" sz="2400" b="1" i="0" u="none" strike="noStrike" kern="1200" cap="none" spc="0" normalizeH="0" baseline="0" noProof="0" dirty="0" smtClean="0">
                <a:ln>
                  <a:noFill/>
                </a:ln>
                <a:solidFill>
                  <a:schemeClr val="tx1"/>
                </a:solidFill>
                <a:effectLst/>
                <a:uLnTx/>
                <a:uFillTx/>
                <a:latin typeface="+mn-lt"/>
                <a:ea typeface="+mn-ea"/>
                <a:cs typeface="+mn-cs"/>
              </a:rPr>
              <a:t>المفهوم الأول </a:t>
            </a:r>
            <a:endParaRPr kumimoji="0" lang="en-US" sz="2400" b="1" i="0" u="none" strike="noStrike" kern="1200" cap="none" spc="0" normalizeH="0" baseline="0" noProof="0" dirty="0">
              <a:ln>
                <a:noFill/>
              </a:ln>
              <a:solidFill>
                <a:schemeClr val="tx1"/>
              </a:solidFill>
              <a:effectLst/>
              <a:uLnTx/>
              <a:uFillTx/>
              <a:latin typeface="+mn-lt"/>
              <a:ea typeface="+mn-ea"/>
              <a:cs typeface="+mn-cs"/>
            </a:endParaRPr>
          </a:p>
        </p:txBody>
      </p:sp>
      <p:sp>
        <p:nvSpPr>
          <p:cNvPr id="10" name="Content Placeholder 7"/>
          <p:cNvSpPr txBox="1">
            <a:spLocks/>
          </p:cNvSpPr>
          <p:nvPr/>
        </p:nvSpPr>
        <p:spPr>
          <a:xfrm>
            <a:off x="500034" y="4000504"/>
            <a:ext cx="8286808" cy="2571768"/>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a:ln>
                <a:noFill/>
              </a:ln>
              <a:solidFill>
                <a:schemeClr val="bg1">
                  <a:lumMod val="50000"/>
                </a:schemeClr>
              </a:solidFill>
              <a:effectLst/>
              <a:uLnTx/>
              <a:uFillTx/>
              <a:latin typeface="+mn-lt"/>
              <a:ea typeface="+mn-ea"/>
              <a:cs typeface="+mn-cs"/>
            </a:endParaRPr>
          </a:p>
        </p:txBody>
      </p:sp>
      <p:sp>
        <p:nvSpPr>
          <p:cNvPr id="11" name="Content Placeholder 7"/>
          <p:cNvSpPr txBox="1">
            <a:spLocks/>
          </p:cNvSpPr>
          <p:nvPr/>
        </p:nvSpPr>
        <p:spPr>
          <a:xfrm>
            <a:off x="214282" y="4214818"/>
            <a:ext cx="8501122" cy="2357454"/>
          </a:xfrm>
          <a:prstGeom prst="rect">
            <a:avLst/>
          </a:prstGeom>
        </p:spPr>
        <p:txBody>
          <a:bodyPr vert="horz" lIns="91440" tIns="45720" rIns="91440" bIns="45720" rtlCol="0">
            <a:normAutofit fontScale="85000" lnSpcReduction="20000"/>
          </a:bodyPr>
          <a:lstStyle/>
          <a:p>
            <a:pPr algn="r" rtl="1">
              <a:spcBef>
                <a:spcPct val="0"/>
              </a:spcBef>
            </a:pPr>
            <a:r>
              <a:rPr lang="ar-DZ" sz="3000" b="1" dirty="0" smtClean="0">
                <a:latin typeface="Traditional Arabic" pitchFamily="18" charset="-78"/>
                <a:cs typeface="Traditional Arabic" pitchFamily="18" charset="-78"/>
              </a:rPr>
              <a:t>بأنها العملية الإدارية القائمة على الإمكانات المتميزة للانترنت وشبكات الأعمال في التخطيط وتوجيه الرقابة والتنظيم على الموارد والقدرات الجوهرية للشركة بدون حدود لأجل تحقيق أهداف الشركة أي إن الإدارة الالكترونية تتميز بالآتي:</a:t>
            </a:r>
            <a:endParaRPr lang="fr-FR" sz="3000" b="1" dirty="0" smtClean="0">
              <a:latin typeface="Traditional Arabic" pitchFamily="18" charset="-78"/>
              <a:cs typeface="Traditional Arabic" pitchFamily="18" charset="-78"/>
            </a:endParaRPr>
          </a:p>
          <a:p>
            <a:pPr algn="r" rtl="1">
              <a:spcBef>
                <a:spcPct val="0"/>
              </a:spcBef>
              <a:buFont typeface="Wingdings" pitchFamily="2" charset="2"/>
              <a:buChar char="ü"/>
            </a:pPr>
            <a:r>
              <a:rPr lang="ar-DZ" sz="3000" b="1" dirty="0" smtClean="0">
                <a:latin typeface="Traditional Arabic" pitchFamily="18" charset="-78"/>
                <a:cs typeface="Traditional Arabic" pitchFamily="18" charset="-78"/>
              </a:rPr>
              <a:t>أنها العملية الإدارية وهذا يعنى أنها لا تخرج عن نطاق خبرتنا الواسعة في الإدارة سواء في تحديد الأهداف ورسم السياسات وتوجيه الموارد وفق خيارات إستراتيجية وعملية الرقابة عليها.</a:t>
            </a:r>
            <a:endParaRPr lang="fr-FR" sz="3000" b="1" dirty="0" smtClean="0">
              <a:latin typeface="Traditional Arabic" pitchFamily="18" charset="-78"/>
              <a:cs typeface="Traditional Arabic" pitchFamily="18" charset="-78"/>
            </a:endParaRPr>
          </a:p>
          <a:p>
            <a:pPr algn="r" rtl="1">
              <a:buFont typeface="Wingdings" pitchFamily="2" charset="2"/>
              <a:buChar char="ü"/>
            </a:pPr>
            <a:r>
              <a:rPr lang="ar-DZ" sz="3000" b="1" dirty="0" smtClean="0">
                <a:latin typeface="Traditional Arabic" pitchFamily="18" charset="-78"/>
                <a:cs typeface="Traditional Arabic" pitchFamily="18" charset="-78"/>
              </a:rPr>
              <a:t>إمكانات متميزة للانترنت وهي التي تفسر البعد الالكتروني لمصطلح الإدارة الالكترونية</a:t>
            </a:r>
            <a:endParaRPr lang="ar-SA" sz="3000" b="1" dirty="0" smtClean="0">
              <a:latin typeface="Traditional Arabic" pitchFamily="18" charset="-78"/>
              <a:cs typeface="Traditional Arabic" pitchFamily="18" charset="-78"/>
            </a:endParaRPr>
          </a:p>
          <a:p>
            <a:pPr marL="342900" marR="0" lvl="0" indent="-342900" algn="r" defTabSz="914400" rtl="0" eaLnBrk="1" fontAlgn="auto" latinLnBrk="0" hangingPunct="1">
              <a:lnSpc>
                <a:spcPct val="100000"/>
              </a:lnSpc>
              <a:spcBef>
                <a:spcPct val="20000"/>
              </a:spcBef>
              <a:spcAft>
                <a:spcPts val="0"/>
              </a:spcAft>
              <a:buClrTx/>
              <a:buSzTx/>
              <a:buFont typeface="Arial" pitchFamily="34" charset="0"/>
              <a:buNone/>
              <a:tabLst/>
              <a:defRPr/>
            </a:pPr>
            <a:r>
              <a:rPr kumimoji="0" lang="ar-SA" sz="2400" b="0" i="0" u="none" strike="noStrike" kern="1200" cap="none" spc="0" normalizeH="0" baseline="0" noProof="0" dirty="0" smtClean="0">
                <a:ln>
                  <a:noFill/>
                </a:ln>
                <a:solidFill>
                  <a:schemeClr val="bg1">
                    <a:lumMod val="50000"/>
                  </a:schemeClr>
                </a:solidFill>
                <a:effectLst/>
                <a:uLnTx/>
                <a:uFillTx/>
                <a:latin typeface="Traditional Arabic" pitchFamily="18" charset="-78"/>
                <a:ea typeface="+mn-ea"/>
                <a:cs typeface="Traditional Arabic" pitchFamily="18" charset="-78"/>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2400" b="0" i="0" u="none" strike="noStrike" kern="1200" cap="none" spc="0" normalizeH="0" baseline="0" noProof="0" dirty="0">
              <a:ln>
                <a:noFill/>
              </a:ln>
              <a:solidFill>
                <a:schemeClr val="bg1">
                  <a:lumMod val="50000"/>
                </a:schemeClr>
              </a:solidFill>
              <a:effectLst/>
              <a:uLnTx/>
              <a:uFillTx/>
              <a:latin typeface="+mn-lt"/>
              <a:ea typeface="+mn-ea"/>
              <a:cs typeface="+mn-cs"/>
            </a:endParaRPr>
          </a:p>
        </p:txBody>
      </p:sp>
    </p:spTree>
    <p:extLst>
      <p:ext uri="{BB962C8B-B14F-4D97-AF65-F5344CB8AC3E}">
        <p14:creationId xmlns="" xmlns:p14="http://schemas.microsoft.com/office/powerpoint/2010/main" val="41707837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286512" y="214290"/>
            <a:ext cx="2474235" cy="605550"/>
          </a:xfrm>
        </p:spPr>
        <p:txBody>
          <a:bodyPr>
            <a:normAutofit fontScale="90000"/>
          </a:bodyPr>
          <a:lstStyle/>
          <a:p>
            <a:r>
              <a:rPr lang="ar-SA" b="1" dirty="0" smtClean="0">
                <a:solidFill>
                  <a:schemeClr val="tx1"/>
                </a:solidFill>
                <a:latin typeface="Traditional Arabic" pitchFamily="18" charset="-78"/>
                <a:cs typeface="Traditional Arabic" pitchFamily="18" charset="-78"/>
              </a:rPr>
              <a:t>المفهوم الرابع</a:t>
            </a:r>
            <a:endParaRPr lang="fr-FR" b="1" dirty="0">
              <a:solidFill>
                <a:schemeClr val="tx1"/>
              </a:solidFill>
              <a:latin typeface="Traditional Arabic" pitchFamily="18" charset="-78"/>
              <a:cs typeface="Traditional Arabic" pitchFamily="18" charset="-78"/>
            </a:endParaRPr>
          </a:p>
        </p:txBody>
      </p:sp>
      <p:sp>
        <p:nvSpPr>
          <p:cNvPr id="3" name="Sous-titre 2"/>
          <p:cNvSpPr>
            <a:spLocks noGrp="1"/>
          </p:cNvSpPr>
          <p:nvPr>
            <p:ph type="subTitle" idx="1"/>
          </p:nvPr>
        </p:nvSpPr>
        <p:spPr>
          <a:xfrm>
            <a:off x="3286116" y="857232"/>
            <a:ext cx="5548814" cy="1143008"/>
          </a:xfrm>
        </p:spPr>
        <p:txBody>
          <a:bodyPr>
            <a:normAutofit lnSpcReduction="10000"/>
          </a:bodyPr>
          <a:lstStyle/>
          <a:p>
            <a:r>
              <a:rPr lang="ar-SA" sz="2400" dirty="0" smtClean="0">
                <a:latin typeface="Traditional Arabic" pitchFamily="18" charset="-78"/>
                <a:cs typeface="Traditional Arabic" pitchFamily="18" charset="-78"/>
              </a:rPr>
              <a:t> "</a:t>
            </a:r>
            <a:r>
              <a:rPr lang="ar-SA" sz="2400" b="1" dirty="0" smtClean="0">
                <a:solidFill>
                  <a:schemeClr val="tx1"/>
                </a:solidFill>
                <a:latin typeface="Traditional Arabic" pitchFamily="18" charset="-78"/>
                <a:cs typeface="Traditional Arabic" pitchFamily="18" charset="-78"/>
              </a:rPr>
              <a:t>الانتقال من إنجاز المعاملات </a:t>
            </a:r>
            <a:r>
              <a:rPr lang="ar-SA" sz="2400" b="1" dirty="0" err="1" smtClean="0">
                <a:solidFill>
                  <a:schemeClr val="tx1"/>
                </a:solidFill>
                <a:latin typeface="Traditional Arabic" pitchFamily="18" charset="-78"/>
                <a:cs typeface="Traditional Arabic" pitchFamily="18" charset="-78"/>
              </a:rPr>
              <a:t>و</a:t>
            </a:r>
            <a:r>
              <a:rPr lang="ar-SA" sz="2400" b="1" dirty="0" smtClean="0">
                <a:solidFill>
                  <a:schemeClr val="tx1"/>
                </a:solidFill>
                <a:latin typeface="Traditional Arabic" pitchFamily="18" charset="-78"/>
                <a:cs typeface="Traditional Arabic" pitchFamily="18" charset="-78"/>
              </a:rPr>
              <a:t> تقديم الخدمات العامة من الطريقة التقليدية اليدوية إلى الشكل الالكتروني من أجل استخدام أمثل للوقت والمال والجهد".</a:t>
            </a:r>
            <a:endParaRPr lang="fr-FR" b="1" dirty="0">
              <a:solidFill>
                <a:schemeClr val="tx1"/>
              </a:solidFill>
            </a:endParaRPr>
          </a:p>
        </p:txBody>
      </p:sp>
      <p:sp>
        <p:nvSpPr>
          <p:cNvPr id="4" name="Sous-titre 2"/>
          <p:cNvSpPr txBox="1">
            <a:spLocks/>
          </p:cNvSpPr>
          <p:nvPr/>
        </p:nvSpPr>
        <p:spPr>
          <a:xfrm>
            <a:off x="428596" y="2143116"/>
            <a:ext cx="8477772" cy="1143008"/>
          </a:xfrm>
          <a:prstGeom prst="rect">
            <a:avLst/>
          </a:prstGeom>
        </p:spPr>
        <p:txBody>
          <a:bodyPr vert="horz" lIns="91440" tIns="45720" rIns="91440" bIns="45720" rtlCol="0">
            <a:normAutofit/>
          </a:bodyPr>
          <a:lstStyle/>
          <a:p>
            <a:pPr marL="0" marR="0" lvl="0" indent="0" algn="r" defTabSz="914400" rtl="0" eaLnBrk="1" fontAlgn="auto" latinLnBrk="0" hangingPunct="1">
              <a:lnSpc>
                <a:spcPct val="100000"/>
              </a:lnSpc>
              <a:spcBef>
                <a:spcPct val="20000"/>
              </a:spcBef>
              <a:spcAft>
                <a:spcPts val="0"/>
              </a:spcAft>
              <a:buClrTx/>
              <a:buSzTx/>
              <a:buFont typeface="Arial" pitchFamily="34" charset="0"/>
              <a:buNone/>
              <a:tabLst/>
              <a:defRPr/>
            </a:pPr>
            <a:r>
              <a:rPr kumimoji="0" lang="ar-SA" sz="2400" b="0" i="0" u="none" strike="noStrike" kern="1200" cap="none" spc="0" normalizeH="0" baseline="0" noProof="0" dirty="0" smtClean="0">
                <a:ln>
                  <a:noFill/>
                </a:ln>
                <a:solidFill>
                  <a:schemeClr val="bg1">
                    <a:lumMod val="50000"/>
                  </a:schemeClr>
                </a:solidFill>
                <a:effectLst/>
                <a:uLnTx/>
                <a:uFillTx/>
                <a:latin typeface="Traditional Arabic" pitchFamily="18" charset="-78"/>
                <a:ea typeface="+mn-ea"/>
                <a:cs typeface="Traditional Arabic" pitchFamily="18" charset="-78"/>
              </a:rPr>
              <a:t> </a:t>
            </a:r>
            <a:endParaRPr kumimoji="0" lang="fr-FR" sz="2600" b="1" i="0" u="none" strike="noStrike" kern="1200" cap="none" spc="0" normalizeH="0" baseline="0" noProof="0" dirty="0">
              <a:ln>
                <a:noFill/>
              </a:ln>
              <a:solidFill>
                <a:schemeClr val="tx1"/>
              </a:solidFill>
              <a:effectLst/>
              <a:uLnTx/>
              <a:uFillTx/>
              <a:latin typeface="+mn-lt"/>
              <a:ea typeface="+mn-ea"/>
              <a:cs typeface="+mn-cs"/>
            </a:endParaRPr>
          </a:p>
        </p:txBody>
      </p:sp>
      <p:sp>
        <p:nvSpPr>
          <p:cNvPr id="5" name="Rectangle 4"/>
          <p:cNvSpPr/>
          <p:nvPr/>
        </p:nvSpPr>
        <p:spPr>
          <a:xfrm>
            <a:off x="642910" y="2071678"/>
            <a:ext cx="8072462" cy="954107"/>
          </a:xfrm>
          <a:prstGeom prst="rect">
            <a:avLst/>
          </a:prstGeom>
        </p:spPr>
        <p:txBody>
          <a:bodyPr wrap="square">
            <a:spAutoFit/>
          </a:bodyPr>
          <a:lstStyle/>
          <a:p>
            <a:pPr algn="ctr"/>
            <a:r>
              <a:rPr lang="ar-SA" sz="2800" b="1" dirty="0" smtClean="0">
                <a:latin typeface="Traditional Arabic" pitchFamily="18" charset="-78"/>
                <a:cs typeface="Traditional Arabic" pitchFamily="18" charset="-78"/>
              </a:rPr>
              <a:t>توضيح  العلاقة بين المصطلحات: الإدارة الالكترونية، الأعمال الالكترونية، </a:t>
            </a:r>
          </a:p>
          <a:p>
            <a:pPr algn="ctr"/>
            <a:r>
              <a:rPr lang="ar-SA" sz="2800" b="1" dirty="0" smtClean="0">
                <a:latin typeface="Traditional Arabic" pitchFamily="18" charset="-78"/>
                <a:cs typeface="Traditional Arabic" pitchFamily="18" charset="-78"/>
              </a:rPr>
              <a:t>والحكومة الالكترونية</a:t>
            </a:r>
            <a:endParaRPr lang="fr-FR" sz="2800" b="1" dirty="0">
              <a:latin typeface="Traditional Arabic" pitchFamily="18" charset="-78"/>
              <a:cs typeface="Traditional Arabic" pitchFamily="18" charset="-78"/>
            </a:endParaRPr>
          </a:p>
        </p:txBody>
      </p:sp>
      <p:sp>
        <p:nvSpPr>
          <p:cNvPr id="7" name="Sous-titre 2"/>
          <p:cNvSpPr txBox="1">
            <a:spLocks/>
          </p:cNvSpPr>
          <p:nvPr/>
        </p:nvSpPr>
        <p:spPr>
          <a:xfrm>
            <a:off x="714348" y="3000372"/>
            <a:ext cx="8001056" cy="3286148"/>
          </a:xfrm>
          <a:prstGeom prst="rect">
            <a:avLst/>
          </a:prstGeom>
        </p:spPr>
        <p:txBody>
          <a:bodyPr vert="horz" lIns="91440" tIns="45720" rIns="91440" bIns="45720" rtlCol="0">
            <a:normAutofit/>
          </a:bodyPr>
          <a:lstStyle/>
          <a:p>
            <a:pPr marL="0" marR="0" lvl="0" indent="0" algn="r" defTabSz="914400" rtl="0" eaLnBrk="1" fontAlgn="auto" latinLnBrk="0" hangingPunct="1">
              <a:lnSpc>
                <a:spcPct val="100000"/>
              </a:lnSpc>
              <a:spcBef>
                <a:spcPct val="20000"/>
              </a:spcBef>
              <a:spcAft>
                <a:spcPts val="0"/>
              </a:spcAft>
              <a:buClrTx/>
              <a:buSzTx/>
              <a:buFont typeface="Arial" pitchFamily="34" charset="0"/>
              <a:buNone/>
              <a:tabLst/>
              <a:defRPr/>
            </a:pPr>
            <a:r>
              <a:rPr kumimoji="0" lang="ar-SA" sz="2400" b="0" i="0" u="none" strike="noStrike" kern="1200" cap="none" spc="0" normalizeH="0" baseline="0" noProof="0" dirty="0" smtClean="0">
                <a:ln>
                  <a:noFill/>
                </a:ln>
                <a:solidFill>
                  <a:schemeClr val="bg1">
                    <a:lumMod val="50000"/>
                  </a:schemeClr>
                </a:solidFill>
                <a:effectLst/>
                <a:uLnTx/>
                <a:uFillTx/>
                <a:latin typeface="Traditional Arabic" pitchFamily="18" charset="-78"/>
                <a:ea typeface="+mn-ea"/>
                <a:cs typeface="Traditional Arabic" pitchFamily="18" charset="-78"/>
              </a:rPr>
              <a:t> </a:t>
            </a:r>
            <a:endParaRPr kumimoji="0" lang="fr-FR" sz="2600" b="1" i="0" u="none" strike="noStrike" kern="1200" cap="none" spc="0" normalizeH="0" baseline="0" noProof="0" dirty="0">
              <a:ln>
                <a:noFill/>
              </a:ln>
              <a:solidFill>
                <a:schemeClr val="tx1"/>
              </a:solidFill>
              <a:effectLst/>
              <a:uLnTx/>
              <a:uFillTx/>
              <a:latin typeface="+mn-lt"/>
              <a:ea typeface="+mn-ea"/>
              <a:cs typeface="+mn-cs"/>
            </a:endParaRPr>
          </a:p>
        </p:txBody>
      </p:sp>
      <p:sp>
        <p:nvSpPr>
          <p:cNvPr id="8" name="Sous-titre 2"/>
          <p:cNvSpPr txBox="1">
            <a:spLocks/>
          </p:cNvSpPr>
          <p:nvPr/>
        </p:nvSpPr>
        <p:spPr>
          <a:xfrm>
            <a:off x="500034" y="3571876"/>
            <a:ext cx="7906268" cy="3000396"/>
          </a:xfrm>
          <a:prstGeom prst="rect">
            <a:avLst/>
          </a:prstGeom>
        </p:spPr>
        <p:txBody>
          <a:bodyPr vert="horz" lIns="91440" tIns="45720" rIns="91440" bIns="45720" rtlCol="0">
            <a:normAutofit/>
          </a:bodyPr>
          <a:lstStyle/>
          <a:p>
            <a:pPr marL="0" marR="0" lvl="0" indent="0" algn="r" defTabSz="914400" rtl="0" eaLnBrk="1" fontAlgn="auto" latinLnBrk="0" hangingPunct="1">
              <a:lnSpc>
                <a:spcPct val="100000"/>
              </a:lnSpc>
              <a:spcBef>
                <a:spcPct val="20000"/>
              </a:spcBef>
              <a:spcAft>
                <a:spcPts val="0"/>
              </a:spcAft>
              <a:buClrTx/>
              <a:buSzTx/>
              <a:buFont typeface="Arial" pitchFamily="34" charset="0"/>
              <a:buNone/>
              <a:tabLst/>
              <a:defRPr/>
            </a:pPr>
            <a:r>
              <a:rPr kumimoji="0" lang="ar-SA" sz="2400" b="1" i="0" u="none" strike="noStrike" kern="1200" cap="none" spc="0" normalizeH="0" baseline="0" noProof="0" dirty="0" smtClean="0">
                <a:ln>
                  <a:noFill/>
                </a:ln>
                <a:solidFill>
                  <a:schemeClr val="tx1"/>
                </a:solidFill>
                <a:effectLst/>
                <a:uLnTx/>
                <a:uFillTx/>
                <a:latin typeface="Traditional Arabic" pitchFamily="18" charset="-78"/>
                <a:ea typeface="+mn-ea"/>
                <a:cs typeface="Traditional Arabic" pitchFamily="18" charset="-78"/>
              </a:rPr>
              <a:t>.</a:t>
            </a:r>
            <a:endParaRPr kumimoji="0" lang="fr-FR" sz="2600" b="1" i="0" u="none" strike="noStrike" kern="1200" cap="none" spc="0" normalizeH="0" baseline="0" noProof="0" dirty="0">
              <a:ln>
                <a:noFill/>
              </a:ln>
              <a:solidFill>
                <a:schemeClr val="tx1"/>
              </a:solidFill>
              <a:effectLst/>
              <a:uLnTx/>
              <a:uFillTx/>
              <a:latin typeface="+mn-lt"/>
              <a:ea typeface="+mn-ea"/>
              <a:cs typeface="+mn-cs"/>
            </a:endParaRPr>
          </a:p>
        </p:txBody>
      </p:sp>
      <p:sp>
        <p:nvSpPr>
          <p:cNvPr id="9" name="Sous-titre 2"/>
          <p:cNvSpPr txBox="1">
            <a:spLocks/>
          </p:cNvSpPr>
          <p:nvPr/>
        </p:nvSpPr>
        <p:spPr>
          <a:xfrm>
            <a:off x="785786" y="3500438"/>
            <a:ext cx="7977706" cy="2143140"/>
          </a:xfrm>
          <a:prstGeom prst="rect">
            <a:avLst/>
          </a:prstGeom>
        </p:spPr>
        <p:txBody>
          <a:bodyPr vert="horz" lIns="91440" tIns="45720" rIns="91440" bIns="45720" rtlCol="0">
            <a:normAutofit/>
          </a:bodyPr>
          <a:lstStyle/>
          <a:p>
            <a:pPr algn="just" rtl="1"/>
            <a:r>
              <a:rPr lang="ar-DZ" sz="2800" b="1" dirty="0" smtClean="0">
                <a:latin typeface="Traditional Arabic" pitchFamily="18" charset="-78"/>
                <a:cs typeface="Traditional Arabic" pitchFamily="18" charset="-78"/>
              </a:rPr>
              <a:t>الإدارة الالكترونية باعتبارها منظومة متكاملة </a:t>
            </a:r>
            <a:r>
              <a:rPr lang="ar-DZ" sz="2800" b="1" dirty="0" err="1" smtClean="0">
                <a:latin typeface="Traditional Arabic" pitchFamily="18" charset="-78"/>
                <a:cs typeface="Traditional Arabic" pitchFamily="18" charset="-78"/>
              </a:rPr>
              <a:t>و</a:t>
            </a:r>
            <a:r>
              <a:rPr lang="ar-DZ" sz="2800" b="1" dirty="0" smtClean="0">
                <a:latin typeface="Traditional Arabic" pitchFamily="18" charset="-78"/>
                <a:cs typeface="Traditional Arabic" pitchFamily="18" charset="-78"/>
              </a:rPr>
              <a:t> بنية وظيفية </a:t>
            </a:r>
            <a:r>
              <a:rPr lang="ar-DZ" sz="2800" b="1" dirty="0" err="1" smtClean="0">
                <a:latin typeface="Traditional Arabic" pitchFamily="18" charset="-78"/>
                <a:cs typeface="Traditional Arabic" pitchFamily="18" charset="-78"/>
              </a:rPr>
              <a:t>و</a:t>
            </a:r>
            <a:r>
              <a:rPr lang="ar-DZ" sz="2800" b="1" dirty="0" smtClean="0">
                <a:latin typeface="Traditional Arabic" pitchFamily="18" charset="-78"/>
                <a:cs typeface="Traditional Arabic" pitchFamily="18" charset="-78"/>
              </a:rPr>
              <a:t> تقنية مفتوحة هي إطار يشمل كل من الأعمال الالكترونية للدلالة على الإدارة الإلكترونية للأعمال </a:t>
            </a:r>
            <a:r>
              <a:rPr lang="ar-DZ" sz="2800" b="1" dirty="0" err="1" smtClean="0">
                <a:latin typeface="Traditional Arabic" pitchFamily="18" charset="-78"/>
                <a:cs typeface="Traditional Arabic" pitchFamily="18" charset="-78"/>
              </a:rPr>
              <a:t>و</a:t>
            </a:r>
            <a:r>
              <a:rPr lang="ar-DZ" sz="2800" b="1" dirty="0" smtClean="0">
                <a:latin typeface="Traditional Arabic" pitchFamily="18" charset="-78"/>
                <a:cs typeface="Traditional Arabic" pitchFamily="18" charset="-78"/>
              </a:rPr>
              <a:t> الحكومة الالكترونية للدلالة على الإدارة الالكترونية لأعمال الحكومة الموجهة  للمواطنين أو الموجهة للأعمال المؤسسات أو دوائر الحكومة المختلفة</a:t>
            </a:r>
            <a:r>
              <a:rPr lang="ar-SA" sz="2800" b="1" dirty="0" smtClean="0">
                <a:latin typeface="Traditional Arabic" pitchFamily="18" charset="-78"/>
                <a:cs typeface="Traditional Arabic" pitchFamily="18" charset="-78"/>
              </a:rPr>
              <a:t>.</a:t>
            </a:r>
            <a:endParaRPr lang="fr-FR" sz="2800" b="1" dirty="0" smtClean="0">
              <a:latin typeface="Traditional Arabic" pitchFamily="18" charset="-78"/>
              <a:cs typeface="Traditional Arabic" pitchFamily="18"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p:txBody>
          <a:bodyPr/>
          <a:lstStyle/>
          <a:p>
            <a:pPr algn="r"/>
            <a:r>
              <a:rPr lang="ar-SA" dirty="0" smtClean="0">
                <a:solidFill>
                  <a:schemeClr val="tx1"/>
                </a:solidFill>
                <a:latin typeface="Traditional Arabic" pitchFamily="18" charset="-78"/>
                <a:cs typeface="Traditional Arabic" pitchFamily="18" charset="-78"/>
              </a:rPr>
              <a:t>الحكومة الالكترونية</a:t>
            </a:r>
            <a:endParaRPr lang="fr-FR" dirty="0">
              <a:solidFill>
                <a:schemeClr val="tx1"/>
              </a:solidFill>
              <a:latin typeface="Traditional Arabic" pitchFamily="18" charset="-78"/>
              <a:cs typeface="Traditional Arabic" pitchFamily="18" charset="-78"/>
            </a:endParaRPr>
          </a:p>
        </p:txBody>
      </p:sp>
      <p:sp>
        <p:nvSpPr>
          <p:cNvPr id="4" name="Espace réservé du contenu 3"/>
          <p:cNvSpPr>
            <a:spLocks noGrp="1"/>
          </p:cNvSpPr>
          <p:nvPr>
            <p:ph sz="half" idx="2"/>
          </p:nvPr>
        </p:nvSpPr>
        <p:spPr>
          <a:xfrm>
            <a:off x="601670" y="2207360"/>
            <a:ext cx="4040188" cy="4222036"/>
          </a:xfrm>
        </p:spPr>
        <p:txBody>
          <a:bodyPr>
            <a:normAutofit/>
          </a:bodyPr>
          <a:lstStyle/>
          <a:p>
            <a:pPr algn="just" rtl="1"/>
            <a:r>
              <a:rPr lang="ar-DZ" sz="2200" b="1" dirty="0" smtClean="0">
                <a:solidFill>
                  <a:schemeClr val="tx1"/>
                </a:solidFill>
                <a:latin typeface="Traditional Arabic" pitchFamily="18" charset="-78"/>
                <a:cs typeface="Traditional Arabic" pitchFamily="18" charset="-78"/>
              </a:rPr>
              <a:t>يمكن تعريف الحكومة الالكترونية بأنها حكومة تدار الكترونيا بحيث تستخدم التقنيات الحديثة من تكنولوجيا المعلومات </a:t>
            </a:r>
            <a:r>
              <a:rPr lang="ar-DZ" sz="2200" b="1" dirty="0" err="1" smtClean="0">
                <a:solidFill>
                  <a:schemeClr val="tx1"/>
                </a:solidFill>
                <a:latin typeface="Traditional Arabic" pitchFamily="18" charset="-78"/>
                <a:cs typeface="Traditional Arabic" pitchFamily="18" charset="-78"/>
              </a:rPr>
              <a:t>و</a:t>
            </a:r>
            <a:r>
              <a:rPr lang="ar-DZ" sz="2200" b="1" dirty="0" smtClean="0">
                <a:solidFill>
                  <a:schemeClr val="tx1"/>
                </a:solidFill>
                <a:latin typeface="Traditional Arabic" pitchFamily="18" charset="-78"/>
                <a:cs typeface="Traditional Arabic" pitchFamily="18" charset="-78"/>
              </a:rPr>
              <a:t> الاتصال كأدوات لتحقيق أهدافها السياسية </a:t>
            </a:r>
            <a:r>
              <a:rPr lang="ar-DZ" sz="2200" b="1" dirty="0" err="1" smtClean="0">
                <a:solidFill>
                  <a:schemeClr val="tx1"/>
                </a:solidFill>
                <a:latin typeface="Traditional Arabic" pitchFamily="18" charset="-78"/>
                <a:cs typeface="Traditional Arabic" pitchFamily="18" charset="-78"/>
              </a:rPr>
              <a:t>و</a:t>
            </a:r>
            <a:r>
              <a:rPr lang="ar-DZ" sz="2200" b="1" dirty="0" smtClean="0">
                <a:solidFill>
                  <a:schemeClr val="tx1"/>
                </a:solidFill>
                <a:latin typeface="Traditional Arabic" pitchFamily="18" charset="-78"/>
                <a:cs typeface="Traditional Arabic" pitchFamily="18" charset="-78"/>
              </a:rPr>
              <a:t> الاقتصادية </a:t>
            </a:r>
            <a:r>
              <a:rPr lang="ar-DZ" sz="2200" b="1" dirty="0" err="1" smtClean="0">
                <a:solidFill>
                  <a:schemeClr val="tx1"/>
                </a:solidFill>
                <a:latin typeface="Traditional Arabic" pitchFamily="18" charset="-78"/>
                <a:cs typeface="Traditional Arabic" pitchFamily="18" charset="-78"/>
              </a:rPr>
              <a:t>و</a:t>
            </a:r>
            <a:r>
              <a:rPr lang="ar-DZ" sz="2200" b="1" dirty="0" smtClean="0">
                <a:solidFill>
                  <a:schemeClr val="tx1"/>
                </a:solidFill>
                <a:latin typeface="Traditional Arabic" pitchFamily="18" charset="-78"/>
                <a:cs typeface="Traditional Arabic" pitchFamily="18" charset="-78"/>
              </a:rPr>
              <a:t> الاجتماعية </a:t>
            </a:r>
            <a:r>
              <a:rPr lang="ar-DZ" sz="2200" b="1" dirty="0" err="1" smtClean="0">
                <a:solidFill>
                  <a:schemeClr val="tx1"/>
                </a:solidFill>
                <a:latin typeface="Traditional Arabic" pitchFamily="18" charset="-78"/>
                <a:cs typeface="Traditional Arabic" pitchFamily="18" charset="-78"/>
              </a:rPr>
              <a:t>و</a:t>
            </a:r>
            <a:r>
              <a:rPr lang="ar-DZ" sz="2200" b="1" dirty="0" smtClean="0">
                <a:solidFill>
                  <a:schemeClr val="tx1"/>
                </a:solidFill>
                <a:latin typeface="Traditional Arabic" pitchFamily="18" charset="-78"/>
                <a:cs typeface="Traditional Arabic" pitchFamily="18" charset="-78"/>
              </a:rPr>
              <a:t> القانونية في ظل الإطار التنظيمي </a:t>
            </a:r>
            <a:r>
              <a:rPr lang="ar-DZ" sz="2200" b="1" dirty="0" err="1" smtClean="0">
                <a:solidFill>
                  <a:schemeClr val="tx1"/>
                </a:solidFill>
                <a:latin typeface="Traditional Arabic" pitchFamily="18" charset="-78"/>
                <a:cs typeface="Traditional Arabic" pitchFamily="18" charset="-78"/>
              </a:rPr>
              <a:t>و</a:t>
            </a:r>
            <a:r>
              <a:rPr lang="ar-DZ" sz="2200" b="1" dirty="0" smtClean="0">
                <a:solidFill>
                  <a:schemeClr val="tx1"/>
                </a:solidFill>
                <a:latin typeface="Traditional Arabic" pitchFamily="18" charset="-78"/>
                <a:cs typeface="Traditional Arabic" pitchFamily="18" charset="-78"/>
              </a:rPr>
              <a:t> التشريعي الذي يحكم العمل بالمؤسسات الحكومية مع إحداث تغييرات جذرية في النظم </a:t>
            </a:r>
            <a:r>
              <a:rPr lang="ar-DZ" sz="2200" b="1" dirty="0" err="1" smtClean="0">
                <a:solidFill>
                  <a:schemeClr val="tx1"/>
                </a:solidFill>
                <a:latin typeface="Traditional Arabic" pitchFamily="18" charset="-78"/>
                <a:cs typeface="Traditional Arabic" pitchFamily="18" charset="-78"/>
              </a:rPr>
              <a:t>و</a:t>
            </a:r>
            <a:r>
              <a:rPr lang="ar-DZ" sz="2200" b="1" dirty="0" smtClean="0">
                <a:solidFill>
                  <a:schemeClr val="tx1"/>
                </a:solidFill>
                <a:latin typeface="Traditional Arabic" pitchFamily="18" charset="-78"/>
                <a:cs typeface="Traditional Arabic" pitchFamily="18" charset="-78"/>
              </a:rPr>
              <a:t> الممارسات الإدارية المطبقة في هذه المؤسسات بما يتوافق مع الدور الجديد للدولة للوفاء بمتطلبات عصر المعرفة مما يعود على المواطن بالرفاهية </a:t>
            </a:r>
            <a:r>
              <a:rPr lang="ar-DZ" sz="2200" b="1" dirty="0" err="1" smtClean="0">
                <a:solidFill>
                  <a:schemeClr val="tx1"/>
                </a:solidFill>
                <a:latin typeface="Traditional Arabic" pitchFamily="18" charset="-78"/>
                <a:cs typeface="Traditional Arabic" pitchFamily="18" charset="-78"/>
              </a:rPr>
              <a:t>و</a:t>
            </a:r>
            <a:r>
              <a:rPr lang="ar-DZ" sz="2200" b="1" dirty="0" smtClean="0">
                <a:solidFill>
                  <a:schemeClr val="tx1"/>
                </a:solidFill>
                <a:latin typeface="Traditional Arabic" pitchFamily="18" charset="-78"/>
                <a:cs typeface="Traditional Arabic" pitchFamily="18" charset="-78"/>
              </a:rPr>
              <a:t> جودة الحياة</a:t>
            </a:r>
            <a:r>
              <a:rPr lang="ar-SA" sz="2200" b="1" dirty="0" smtClean="0">
                <a:solidFill>
                  <a:schemeClr val="tx1"/>
                </a:solidFill>
                <a:latin typeface="Traditional Arabic" pitchFamily="18" charset="-78"/>
                <a:cs typeface="Traditional Arabic" pitchFamily="18" charset="-78"/>
              </a:rPr>
              <a:t>.</a:t>
            </a:r>
            <a:endParaRPr lang="fr-FR" sz="2200" b="1" dirty="0" smtClean="0">
              <a:solidFill>
                <a:schemeClr val="tx1"/>
              </a:solidFill>
              <a:latin typeface="Traditional Arabic" pitchFamily="18" charset="-78"/>
              <a:cs typeface="Traditional Arabic" pitchFamily="18" charset="-78"/>
            </a:endParaRPr>
          </a:p>
          <a:p>
            <a:pPr algn="just" rtl="1"/>
            <a:endParaRPr lang="fr-FR" dirty="0">
              <a:solidFill>
                <a:schemeClr val="tx1"/>
              </a:solidFill>
            </a:endParaRPr>
          </a:p>
        </p:txBody>
      </p:sp>
      <p:sp>
        <p:nvSpPr>
          <p:cNvPr id="5" name="Espace réservé du texte 4"/>
          <p:cNvSpPr>
            <a:spLocks noGrp="1"/>
          </p:cNvSpPr>
          <p:nvPr>
            <p:ph type="body" sz="quarter" idx="3"/>
          </p:nvPr>
        </p:nvSpPr>
        <p:spPr/>
        <p:txBody>
          <a:bodyPr/>
          <a:lstStyle/>
          <a:p>
            <a:pPr algn="r"/>
            <a:r>
              <a:rPr lang="ar-SA" dirty="0" smtClean="0">
                <a:solidFill>
                  <a:schemeClr val="tx1"/>
                </a:solidFill>
                <a:latin typeface="Traditional Arabic" pitchFamily="18" charset="-78"/>
                <a:cs typeface="Traditional Arabic" pitchFamily="18" charset="-78"/>
              </a:rPr>
              <a:t>الأعمال الالكترونية</a:t>
            </a:r>
            <a:endParaRPr lang="fr-FR" dirty="0">
              <a:solidFill>
                <a:schemeClr val="tx1"/>
              </a:solidFill>
              <a:latin typeface="Traditional Arabic" pitchFamily="18" charset="-78"/>
              <a:cs typeface="Traditional Arabic" pitchFamily="18" charset="-78"/>
            </a:endParaRPr>
          </a:p>
        </p:txBody>
      </p:sp>
      <p:sp>
        <p:nvSpPr>
          <p:cNvPr id="6" name="Espace réservé du contenu 5"/>
          <p:cNvSpPr>
            <a:spLocks noGrp="1"/>
          </p:cNvSpPr>
          <p:nvPr>
            <p:ph sz="quarter" idx="4"/>
          </p:nvPr>
        </p:nvSpPr>
        <p:spPr>
          <a:xfrm>
            <a:off x="4636790" y="2207360"/>
            <a:ext cx="4041775" cy="2150334"/>
          </a:xfrm>
        </p:spPr>
        <p:txBody>
          <a:bodyPr>
            <a:normAutofit fontScale="92500" lnSpcReduction="20000"/>
          </a:bodyPr>
          <a:lstStyle/>
          <a:p>
            <a:pPr algn="just" rtl="1">
              <a:lnSpc>
                <a:spcPct val="80000"/>
              </a:lnSpc>
              <a:buNone/>
            </a:pPr>
            <a:r>
              <a:rPr lang="ar-SA" b="1" dirty="0" smtClean="0">
                <a:solidFill>
                  <a:schemeClr val="tx1"/>
                </a:solidFill>
                <a:latin typeface="Traditional Arabic" pitchFamily="18" charset="-78"/>
                <a:cs typeface="Traditional Arabic" pitchFamily="18" charset="-78"/>
              </a:rPr>
              <a:t>يمكن تصنيف الأعمال الإلكترونية إلى التصنيفات الآتية </a:t>
            </a:r>
            <a:r>
              <a:rPr lang="ar-SA" dirty="0" smtClean="0">
                <a:solidFill>
                  <a:schemeClr val="tx1"/>
                </a:solidFill>
                <a:latin typeface="Traditional Arabic" pitchFamily="18" charset="-78"/>
                <a:cs typeface="Traditional Arabic" pitchFamily="18" charset="-78"/>
              </a:rPr>
              <a:t>: </a:t>
            </a:r>
          </a:p>
          <a:p>
            <a:pPr algn="just" rtl="1">
              <a:lnSpc>
                <a:spcPct val="80000"/>
              </a:lnSpc>
              <a:buNone/>
            </a:pPr>
            <a:endParaRPr lang="fr-FR" dirty="0" smtClean="0">
              <a:solidFill>
                <a:schemeClr val="tx1"/>
              </a:solidFill>
              <a:latin typeface="Traditional Arabic" pitchFamily="18" charset="-78"/>
              <a:cs typeface="Traditional Arabic" pitchFamily="18" charset="-78"/>
            </a:endParaRPr>
          </a:p>
          <a:p>
            <a:pPr algn="just" rtl="1">
              <a:lnSpc>
                <a:spcPct val="80000"/>
              </a:lnSpc>
              <a:buFont typeface="Wingdings" pitchFamily="2" charset="2"/>
              <a:buChar char="ü"/>
            </a:pPr>
            <a:r>
              <a:rPr lang="ar-SA" b="1" dirty="0" smtClean="0">
                <a:solidFill>
                  <a:schemeClr val="tx1"/>
                </a:solidFill>
                <a:latin typeface="Traditional Arabic" pitchFamily="18" charset="-78"/>
                <a:cs typeface="Traditional Arabic" pitchFamily="18" charset="-78"/>
              </a:rPr>
              <a:t>المنظمات المدعومة بالأعمال الالكترونية:</a:t>
            </a:r>
          </a:p>
          <a:p>
            <a:pPr algn="just" rtl="1">
              <a:lnSpc>
                <a:spcPct val="80000"/>
              </a:lnSpc>
              <a:buNone/>
            </a:pPr>
            <a:endParaRPr lang="fr-FR" dirty="0" smtClean="0">
              <a:solidFill>
                <a:schemeClr val="tx1"/>
              </a:solidFill>
              <a:latin typeface="Traditional Arabic" pitchFamily="18" charset="-78"/>
              <a:cs typeface="Traditional Arabic" pitchFamily="18" charset="-78"/>
            </a:endParaRPr>
          </a:p>
          <a:p>
            <a:pPr algn="just" rtl="1">
              <a:lnSpc>
                <a:spcPct val="80000"/>
              </a:lnSpc>
              <a:buFont typeface="Wingdings" pitchFamily="2" charset="2"/>
              <a:buChar char="ü"/>
            </a:pPr>
            <a:r>
              <a:rPr lang="ar-SA" b="1" dirty="0" smtClean="0">
                <a:solidFill>
                  <a:schemeClr val="tx1"/>
                </a:solidFill>
                <a:latin typeface="Traditional Arabic" pitchFamily="18" charset="-78"/>
                <a:cs typeface="Traditional Arabic" pitchFamily="18" charset="-78"/>
              </a:rPr>
              <a:t>المنظمات الممكنة بالأعمال الالكترونية</a:t>
            </a:r>
          </a:p>
          <a:p>
            <a:pPr algn="just" rtl="1">
              <a:lnSpc>
                <a:spcPct val="80000"/>
              </a:lnSpc>
              <a:buNone/>
            </a:pPr>
            <a:endParaRPr lang="ar-SA" b="1" dirty="0" smtClean="0">
              <a:solidFill>
                <a:schemeClr val="tx1"/>
              </a:solidFill>
              <a:latin typeface="Traditional Arabic" pitchFamily="18" charset="-78"/>
              <a:cs typeface="Traditional Arabic" pitchFamily="18" charset="-78"/>
            </a:endParaRPr>
          </a:p>
          <a:p>
            <a:pPr algn="just" rtl="1">
              <a:lnSpc>
                <a:spcPct val="80000"/>
              </a:lnSpc>
              <a:buFont typeface="Wingdings" pitchFamily="2" charset="2"/>
              <a:buChar char="ü"/>
            </a:pPr>
            <a:r>
              <a:rPr lang="ar-SA" b="1" dirty="0" smtClean="0">
                <a:solidFill>
                  <a:schemeClr val="tx1"/>
                </a:solidFill>
                <a:latin typeface="Traditional Arabic" pitchFamily="18" charset="-78"/>
                <a:cs typeface="Traditional Arabic" pitchFamily="18" charset="-78"/>
              </a:rPr>
              <a:t>منظمات الأعمال الالكترونية الشاملة:</a:t>
            </a:r>
            <a:endParaRPr lang="fr-FR"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e 1"/>
          <p:cNvGraphicFramePr/>
          <p:nvPr/>
        </p:nvGraphicFramePr>
        <p:xfrm>
          <a:off x="1219200" y="1447800"/>
          <a:ext cx="5486400" cy="3505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27805" y="142852"/>
            <a:ext cx="7016195" cy="682258"/>
          </a:xfrm>
        </p:spPr>
        <p:txBody>
          <a:bodyPr>
            <a:normAutofit fontScale="90000"/>
          </a:bodyPr>
          <a:lstStyle/>
          <a:p>
            <a:pPr algn="r"/>
            <a:r>
              <a:rPr lang="ar-SA" sz="2700" b="1" dirty="0" smtClean="0">
                <a:solidFill>
                  <a:schemeClr val="tx1"/>
                </a:solidFill>
              </a:rPr>
              <a:t/>
            </a:r>
            <a:br>
              <a:rPr lang="ar-SA" sz="2700" b="1" dirty="0" smtClean="0">
                <a:solidFill>
                  <a:schemeClr val="tx1"/>
                </a:solidFill>
              </a:rPr>
            </a:br>
            <a:r>
              <a:rPr lang="ar-SA" sz="2700" b="1" dirty="0" smtClean="0">
                <a:solidFill>
                  <a:schemeClr val="tx1"/>
                </a:solidFill>
              </a:rPr>
              <a:t>خصائص الإدارة الإلكترونية .</a:t>
            </a:r>
            <a:r>
              <a:rPr lang="ar-SA" dirty="0" smtClean="0"/>
              <a:t/>
            </a:r>
            <a:br>
              <a:rPr lang="ar-SA" dirty="0" smtClean="0"/>
            </a:br>
            <a:endParaRPr lang="fr-FR" dirty="0"/>
          </a:p>
        </p:txBody>
      </p:sp>
      <p:sp>
        <p:nvSpPr>
          <p:cNvPr id="3" name="Espace réservé du contenu 2"/>
          <p:cNvSpPr>
            <a:spLocks noGrp="1"/>
          </p:cNvSpPr>
          <p:nvPr>
            <p:ph idx="1"/>
          </p:nvPr>
        </p:nvSpPr>
        <p:spPr>
          <a:xfrm>
            <a:off x="3286116" y="857232"/>
            <a:ext cx="5658873" cy="5429288"/>
          </a:xfrm>
        </p:spPr>
        <p:txBody>
          <a:bodyPr>
            <a:normAutofit lnSpcReduction="10000"/>
          </a:bodyPr>
          <a:lstStyle/>
          <a:p>
            <a:pPr marL="274320" indent="-274320" algn="r" rtl="1">
              <a:buFont typeface="Wingdings" pitchFamily="2" charset="2"/>
              <a:buChar char="ü"/>
              <a:defRPr/>
            </a:pPr>
            <a:r>
              <a:rPr lang="ar-SA" b="1" dirty="0" smtClean="0">
                <a:solidFill>
                  <a:schemeClr val="tx1"/>
                </a:solidFill>
                <a:latin typeface="Traditional Arabic" pitchFamily="18" charset="-78"/>
                <a:cs typeface="Traditional Arabic" pitchFamily="18" charset="-78"/>
              </a:rPr>
              <a:t>إدارة بلا أوراق: </a:t>
            </a:r>
            <a:r>
              <a:rPr lang="ar-SA" dirty="0" smtClean="0">
                <a:solidFill>
                  <a:schemeClr val="tx1"/>
                </a:solidFill>
                <a:latin typeface="Traditional Arabic" pitchFamily="18" charset="-78"/>
                <a:cs typeface="Traditional Arabic" pitchFamily="18" charset="-78"/>
              </a:rPr>
              <a:t>حيث تتكون من الأرشيف الإليكتروني والبريد الإليكتروني والأدلة والمفكرات الإليكترونية والرسائل الصوتية ونظم تطبيقات المتابعة الآلية</a:t>
            </a:r>
            <a:r>
              <a:rPr lang="fr-FR" dirty="0" smtClean="0">
                <a:solidFill>
                  <a:schemeClr val="tx1"/>
                </a:solidFill>
                <a:latin typeface="Traditional Arabic" pitchFamily="18" charset="-78"/>
                <a:cs typeface="Traditional Arabic" pitchFamily="18" charset="-78"/>
              </a:rPr>
              <a:t>. </a:t>
            </a:r>
          </a:p>
          <a:p>
            <a:pPr marL="274320" indent="-274320" algn="r" rtl="1">
              <a:buFont typeface="Wingdings" pitchFamily="2" charset="2"/>
              <a:buChar char="ü"/>
              <a:defRPr/>
            </a:pPr>
            <a:r>
              <a:rPr lang="ar-SA" b="1" dirty="0" smtClean="0">
                <a:solidFill>
                  <a:schemeClr val="tx1"/>
                </a:solidFill>
                <a:latin typeface="Traditional Arabic" pitchFamily="18" charset="-78"/>
                <a:cs typeface="Traditional Arabic" pitchFamily="18" charset="-78"/>
              </a:rPr>
              <a:t>إدارة بلا مكان </a:t>
            </a:r>
            <a:r>
              <a:rPr lang="ar-SA" dirty="0" smtClean="0">
                <a:solidFill>
                  <a:schemeClr val="tx1"/>
                </a:solidFill>
                <a:latin typeface="Traditional Arabic" pitchFamily="18" charset="-78"/>
                <a:cs typeface="Traditional Arabic" pitchFamily="18" charset="-78"/>
              </a:rPr>
              <a:t>: وتتمثل في عدم  الالتزام بالقيد المكاني من خلال استعمال : التليفون المحمول والمؤتمرات الإليكترونية والعمل عن بعد من خلال المؤسسات </a:t>
            </a:r>
            <a:r>
              <a:rPr lang="ar-DZ" dirty="0" smtClean="0">
                <a:solidFill>
                  <a:schemeClr val="tx1"/>
                </a:solidFill>
                <a:latin typeface="Traditional Arabic" pitchFamily="18" charset="-78"/>
                <a:cs typeface="Traditional Arabic" pitchFamily="18" charset="-78"/>
              </a:rPr>
              <a:t>الافتراضية </a:t>
            </a:r>
            <a:endParaRPr lang="fr-FR" dirty="0" smtClean="0">
              <a:solidFill>
                <a:schemeClr val="tx1"/>
              </a:solidFill>
              <a:latin typeface="Traditional Arabic" pitchFamily="18" charset="-78"/>
              <a:cs typeface="Traditional Arabic" pitchFamily="18" charset="-78"/>
            </a:endParaRPr>
          </a:p>
          <a:p>
            <a:pPr marL="274320" indent="-274320" algn="r" rtl="1">
              <a:buFont typeface="Wingdings" pitchFamily="2" charset="2"/>
              <a:buChar char="ü"/>
              <a:defRPr/>
            </a:pPr>
            <a:r>
              <a:rPr lang="ar-SA" b="1" dirty="0" smtClean="0">
                <a:solidFill>
                  <a:schemeClr val="tx1"/>
                </a:solidFill>
                <a:latin typeface="Traditional Arabic" pitchFamily="18" charset="-78"/>
                <a:cs typeface="Traditional Arabic" pitchFamily="18" charset="-78"/>
              </a:rPr>
              <a:t>إدارة بلا زمان </a:t>
            </a:r>
            <a:r>
              <a:rPr lang="fr-FR" b="1" dirty="0" smtClean="0">
                <a:solidFill>
                  <a:schemeClr val="tx1"/>
                </a:solidFill>
                <a:latin typeface="Traditional Arabic" pitchFamily="18" charset="-78"/>
                <a:cs typeface="Traditional Arabic" pitchFamily="18" charset="-78"/>
              </a:rPr>
              <a:t>: </a:t>
            </a:r>
            <a:r>
              <a:rPr lang="ar-SA" dirty="0" smtClean="0">
                <a:solidFill>
                  <a:schemeClr val="tx1"/>
                </a:solidFill>
                <a:latin typeface="Traditional Arabic" pitchFamily="18" charset="-78"/>
                <a:cs typeface="Traditional Arabic" pitchFamily="18" charset="-78"/>
              </a:rPr>
              <a:t>تستمر 24 ساعة متواصلة ففكرة الليل والنهار والصيف والشتاء هي أفكار لم يعد لها مكان في العالم الجديد .لذلك لابد من العمل المتواصل لمدة 24 خلال 7 </a:t>
            </a:r>
            <a:r>
              <a:rPr lang="ar-SA" dirty="0" err="1" smtClean="0">
                <a:solidFill>
                  <a:schemeClr val="tx1"/>
                </a:solidFill>
                <a:latin typeface="Traditional Arabic" pitchFamily="18" charset="-78"/>
                <a:cs typeface="Traditional Arabic" pitchFamily="18" charset="-78"/>
              </a:rPr>
              <a:t>ايام</a:t>
            </a:r>
            <a:r>
              <a:rPr lang="ar-SA" dirty="0" smtClean="0">
                <a:solidFill>
                  <a:schemeClr val="tx1"/>
                </a:solidFill>
                <a:latin typeface="Traditional Arabic" pitchFamily="18" charset="-78"/>
                <a:cs typeface="Traditional Arabic" pitchFamily="18" charset="-78"/>
              </a:rPr>
              <a:t>.</a:t>
            </a:r>
            <a:endParaRPr lang="fr-FR" dirty="0" smtClean="0">
              <a:solidFill>
                <a:schemeClr val="tx1"/>
              </a:solidFill>
              <a:latin typeface="Traditional Arabic" pitchFamily="18" charset="-78"/>
              <a:cs typeface="Traditional Arabic" pitchFamily="18" charset="-78"/>
            </a:endParaRPr>
          </a:p>
          <a:p>
            <a:pPr marL="274320" indent="-274320" algn="r" rtl="1">
              <a:buFont typeface="Wingdings" pitchFamily="2" charset="2"/>
              <a:buChar char="ü"/>
              <a:defRPr/>
            </a:pPr>
            <a:r>
              <a:rPr lang="ar-SA" b="1" dirty="0" smtClean="0">
                <a:solidFill>
                  <a:schemeClr val="tx1"/>
                </a:solidFill>
                <a:latin typeface="Traditional Arabic" pitchFamily="18" charset="-78"/>
                <a:cs typeface="Traditional Arabic" pitchFamily="18" charset="-78"/>
              </a:rPr>
              <a:t>إدارة بلا تنظيمات جامدة: </a:t>
            </a:r>
            <a:r>
              <a:rPr lang="ar-SA" dirty="0" smtClean="0">
                <a:solidFill>
                  <a:schemeClr val="tx1"/>
                </a:solidFill>
                <a:latin typeface="Traditional Arabic" pitchFamily="18" charset="-78"/>
                <a:cs typeface="Traditional Arabic" pitchFamily="18" charset="-78"/>
              </a:rPr>
              <a:t>فهي تعمل من خلال المؤسسات الشبكية والمؤسسات الذكية.</a:t>
            </a:r>
            <a:endParaRPr lang="fr-FR" dirty="0" smtClean="0">
              <a:solidFill>
                <a:schemeClr val="tx1"/>
              </a:solidFill>
              <a:latin typeface="Traditional Arabic" pitchFamily="18" charset="-78"/>
              <a:cs typeface="Traditional Arabic" pitchFamily="18" charset="-78"/>
            </a:endParaRPr>
          </a:p>
          <a:p>
            <a:pPr algn="r"/>
            <a:endParaRPr lang="fr-F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ar-SA" sz="3200" b="1" dirty="0" smtClean="0"/>
              <a:t>أهداف الإدارة الالكترونية</a:t>
            </a:r>
            <a:endParaRPr lang="fr-FR" sz="3200" b="1" dirty="0"/>
          </a:p>
        </p:txBody>
      </p:sp>
      <p:sp>
        <p:nvSpPr>
          <p:cNvPr id="4" name="Espace réservé du contenu 3"/>
          <p:cNvSpPr>
            <a:spLocks noGrp="1"/>
          </p:cNvSpPr>
          <p:nvPr>
            <p:ph sz="half" idx="2"/>
          </p:nvPr>
        </p:nvSpPr>
        <p:spPr>
          <a:xfrm>
            <a:off x="571472" y="1600201"/>
            <a:ext cx="8115328" cy="4043378"/>
          </a:xfrm>
        </p:spPr>
        <p:txBody>
          <a:bodyPr/>
          <a:lstStyle/>
          <a:p>
            <a:pPr algn="r" rtl="1">
              <a:buFont typeface="Wingdings" pitchFamily="2" charset="2"/>
              <a:buChar char="ü"/>
            </a:pPr>
            <a:r>
              <a:rPr lang="ar-DZ" dirty="0" smtClean="0">
                <a:latin typeface="Traditional Arabic" pitchFamily="18" charset="-78"/>
                <a:cs typeface="Traditional Arabic" pitchFamily="18" charset="-78"/>
              </a:rPr>
              <a:t>تقديم الخدمات للمستفيدين بصورة مرضية طول اليوم </a:t>
            </a:r>
            <a:r>
              <a:rPr lang="ar-DZ" dirty="0" err="1" smtClean="0">
                <a:latin typeface="Traditional Arabic" pitchFamily="18" charset="-78"/>
                <a:cs typeface="Traditional Arabic" pitchFamily="18" charset="-78"/>
              </a:rPr>
              <a:t>و</a:t>
            </a:r>
            <a:r>
              <a:rPr lang="ar-DZ" dirty="0" smtClean="0">
                <a:latin typeface="Traditional Arabic" pitchFamily="18" charset="-78"/>
                <a:cs typeface="Traditional Arabic" pitchFamily="18" charset="-78"/>
              </a:rPr>
              <a:t> طيلة أيام الأسبوع.</a:t>
            </a:r>
            <a:endParaRPr lang="fr-FR" dirty="0" smtClean="0">
              <a:latin typeface="Traditional Arabic" pitchFamily="18" charset="-78"/>
              <a:cs typeface="Traditional Arabic" pitchFamily="18" charset="-78"/>
            </a:endParaRPr>
          </a:p>
          <a:p>
            <a:pPr algn="r" rtl="1">
              <a:buFont typeface="Wingdings" pitchFamily="2" charset="2"/>
              <a:buChar char="ü"/>
            </a:pPr>
            <a:r>
              <a:rPr lang="ar-DZ" dirty="0" smtClean="0">
                <a:latin typeface="Traditional Arabic" pitchFamily="18" charset="-78"/>
                <a:cs typeface="Traditional Arabic" pitchFamily="18" charset="-78"/>
              </a:rPr>
              <a:t>تحقيق السرعة المطلوبة لإنجاز </a:t>
            </a:r>
            <a:r>
              <a:rPr lang="ar-DZ" dirty="0" err="1" smtClean="0">
                <a:latin typeface="Traditional Arabic" pitchFamily="18" charset="-78"/>
                <a:cs typeface="Traditional Arabic" pitchFamily="18" charset="-78"/>
              </a:rPr>
              <a:t>اجراءات</a:t>
            </a:r>
            <a:r>
              <a:rPr lang="ar-DZ" dirty="0" smtClean="0">
                <a:latin typeface="Traditional Arabic" pitchFamily="18" charset="-78"/>
                <a:cs typeface="Traditional Arabic" pitchFamily="18" charset="-78"/>
              </a:rPr>
              <a:t> العمل </a:t>
            </a:r>
            <a:r>
              <a:rPr lang="ar-DZ" dirty="0" err="1" smtClean="0">
                <a:latin typeface="Traditional Arabic" pitchFamily="18" charset="-78"/>
                <a:cs typeface="Traditional Arabic" pitchFamily="18" charset="-78"/>
              </a:rPr>
              <a:t>و</a:t>
            </a:r>
            <a:r>
              <a:rPr lang="ar-DZ" dirty="0" smtClean="0">
                <a:latin typeface="Traditional Arabic" pitchFamily="18" charset="-78"/>
                <a:cs typeface="Traditional Arabic" pitchFamily="18" charset="-78"/>
              </a:rPr>
              <a:t> ب</a:t>
            </a:r>
            <a:r>
              <a:rPr lang="ar-SA" dirty="0" smtClean="0">
                <a:latin typeface="Traditional Arabic" pitchFamily="18" charset="-78"/>
                <a:cs typeface="Traditional Arabic" pitchFamily="18" charset="-78"/>
              </a:rPr>
              <a:t>أقل </a:t>
            </a:r>
            <a:r>
              <a:rPr lang="ar-DZ" dirty="0" smtClean="0">
                <a:latin typeface="Traditional Arabic" pitchFamily="18" charset="-78"/>
                <a:cs typeface="Traditional Arabic" pitchFamily="18" charset="-78"/>
              </a:rPr>
              <a:t>تكلفة</a:t>
            </a:r>
            <a:r>
              <a:rPr lang="ar-SA" dirty="0" smtClean="0">
                <a:latin typeface="Traditional Arabic" pitchFamily="18" charset="-78"/>
                <a:cs typeface="Traditional Arabic" pitchFamily="18" charset="-78"/>
              </a:rPr>
              <a:t>.</a:t>
            </a:r>
          </a:p>
          <a:p>
            <a:pPr algn="r" rtl="1">
              <a:buFont typeface="Wingdings" pitchFamily="2" charset="2"/>
              <a:buChar char="ü"/>
            </a:pPr>
            <a:r>
              <a:rPr lang="ar-SA" dirty="0" smtClean="0">
                <a:latin typeface="Traditional Arabic" pitchFamily="18" charset="-78"/>
                <a:cs typeface="Traditional Arabic" pitchFamily="18" charset="-78"/>
              </a:rPr>
              <a:t>رفع من جودة الخدمات المقدمة.</a:t>
            </a:r>
            <a:endParaRPr lang="fr-FR" dirty="0" smtClean="0">
              <a:latin typeface="Traditional Arabic" pitchFamily="18" charset="-78"/>
              <a:cs typeface="Traditional Arabic" pitchFamily="18" charset="-78"/>
            </a:endParaRPr>
          </a:p>
          <a:p>
            <a:pPr algn="r" rtl="1">
              <a:buFont typeface="Wingdings" pitchFamily="2" charset="2"/>
              <a:buChar char="ü"/>
            </a:pPr>
            <a:r>
              <a:rPr lang="ar-DZ" dirty="0" err="1" smtClean="0">
                <a:latin typeface="Traditional Arabic" pitchFamily="18" charset="-78"/>
                <a:cs typeface="Traditional Arabic" pitchFamily="18" charset="-78"/>
              </a:rPr>
              <a:t>ايجاد</a:t>
            </a:r>
            <a:r>
              <a:rPr lang="ar-DZ" dirty="0" smtClean="0">
                <a:latin typeface="Traditional Arabic" pitchFamily="18" charset="-78"/>
                <a:cs typeface="Traditional Arabic" pitchFamily="18" charset="-78"/>
              </a:rPr>
              <a:t> مجتمع قادر على التعامل مع معطيات العصر التقني.</a:t>
            </a:r>
            <a:endParaRPr lang="fr-FR" dirty="0" smtClean="0">
              <a:latin typeface="Traditional Arabic" pitchFamily="18" charset="-78"/>
              <a:cs typeface="Traditional Arabic" pitchFamily="18" charset="-78"/>
            </a:endParaRPr>
          </a:p>
          <a:p>
            <a:pPr algn="r" rtl="1">
              <a:buFont typeface="Wingdings" pitchFamily="2" charset="2"/>
              <a:buChar char="ü"/>
            </a:pPr>
            <a:r>
              <a:rPr lang="ar-DZ" dirty="0" smtClean="0">
                <a:latin typeface="Traditional Arabic" pitchFamily="18" charset="-78"/>
                <a:cs typeface="Traditional Arabic" pitchFamily="18" charset="-78"/>
              </a:rPr>
              <a:t>تعميق مفهوم الشفافية </a:t>
            </a:r>
            <a:r>
              <a:rPr lang="ar-DZ" dirty="0" err="1" smtClean="0">
                <a:latin typeface="Traditional Arabic" pitchFamily="18" charset="-78"/>
                <a:cs typeface="Traditional Arabic" pitchFamily="18" charset="-78"/>
              </a:rPr>
              <a:t>و</a:t>
            </a:r>
            <a:r>
              <a:rPr lang="ar-DZ" dirty="0" smtClean="0">
                <a:latin typeface="Traditional Arabic" pitchFamily="18" charset="-78"/>
                <a:cs typeface="Traditional Arabic" pitchFamily="18" charset="-78"/>
              </a:rPr>
              <a:t> البعد عن المحسوبية.</a:t>
            </a:r>
            <a:endParaRPr lang="fr-FR" dirty="0" smtClean="0">
              <a:latin typeface="Traditional Arabic" pitchFamily="18" charset="-78"/>
              <a:cs typeface="Traditional Arabic" pitchFamily="18" charset="-78"/>
            </a:endParaRPr>
          </a:p>
          <a:p>
            <a:pPr algn="r" rtl="1">
              <a:buFont typeface="Wingdings" pitchFamily="2" charset="2"/>
              <a:buChar char="ü"/>
            </a:pPr>
            <a:r>
              <a:rPr lang="ar-DZ" dirty="0" smtClean="0">
                <a:latin typeface="Traditional Arabic" pitchFamily="18" charset="-78"/>
                <a:cs typeface="Traditional Arabic" pitchFamily="18" charset="-78"/>
              </a:rPr>
              <a:t>زيادة حجم الاستثمارات التجارية.</a:t>
            </a:r>
            <a:endParaRPr lang="fr-FR" dirty="0" smtClean="0">
              <a:latin typeface="Traditional Arabic" pitchFamily="18" charset="-78"/>
              <a:cs typeface="Traditional Arabic" pitchFamily="18" charset="-78"/>
            </a:endParaRPr>
          </a:p>
          <a:p>
            <a:pPr algn="r" rtl="1">
              <a:buFont typeface="Wingdings" pitchFamily="2" charset="2"/>
              <a:buChar char="ü"/>
            </a:pPr>
            <a:r>
              <a:rPr lang="ar-DZ" dirty="0" smtClean="0">
                <a:latin typeface="Traditional Arabic" pitchFamily="18" charset="-78"/>
                <a:cs typeface="Traditional Arabic" pitchFamily="18" charset="-78"/>
              </a:rPr>
              <a:t>الحفاظ على سرية المعلومات </a:t>
            </a:r>
            <a:r>
              <a:rPr lang="ar-DZ" dirty="0" err="1" smtClean="0">
                <a:latin typeface="Traditional Arabic" pitchFamily="18" charset="-78"/>
                <a:cs typeface="Traditional Arabic" pitchFamily="18" charset="-78"/>
              </a:rPr>
              <a:t>و</a:t>
            </a:r>
            <a:r>
              <a:rPr lang="ar-DZ" dirty="0" smtClean="0">
                <a:latin typeface="Traditional Arabic" pitchFamily="18" charset="-78"/>
                <a:cs typeface="Traditional Arabic" pitchFamily="18" charset="-78"/>
              </a:rPr>
              <a:t> تقليل مخاطر فقدانها.</a:t>
            </a:r>
            <a:endParaRPr lang="fr-FR" dirty="0" smtClean="0">
              <a:latin typeface="Traditional Arabic" pitchFamily="18" charset="-78"/>
              <a:cs typeface="Traditional Arabic" pitchFamily="18" charset="-78"/>
            </a:endParaRPr>
          </a:p>
          <a:p>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507</TotalTime>
  <Words>1006</Words>
  <Application>Microsoft Office PowerPoint</Application>
  <PresentationFormat>Affichage à l'écran (4:3)</PresentationFormat>
  <Paragraphs>88</Paragraphs>
  <Slides>11</Slides>
  <Notes>1</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Office Theme</vt:lpstr>
      <vt:lpstr>مقياس الإدارة الالكترونية للموارد البشرية   الأستاذة : داسي وهيبة</vt:lpstr>
      <vt:lpstr>برنامج المقياس</vt:lpstr>
      <vt:lpstr>المحاضرة الأولى : مفاهيم أساسية حول الإدارة الالكترونية </vt:lpstr>
      <vt:lpstr>مفهوم الإدارة الالكترونية</vt:lpstr>
      <vt:lpstr>المفهوم الرابع</vt:lpstr>
      <vt:lpstr>Diapositive 6</vt:lpstr>
      <vt:lpstr>Diapositive 7</vt:lpstr>
      <vt:lpstr> خصائص الإدارة الإلكترونية . </vt:lpstr>
      <vt:lpstr>أهداف الإدارة الالكترونية</vt:lpstr>
      <vt:lpstr>عناصر الإدارة الالكترونية</vt:lpstr>
      <vt:lpstr>مزايا وعيوب الإدارة الالكترونية</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hp</cp:lastModifiedBy>
  <cp:revision>79</cp:revision>
  <dcterms:created xsi:type="dcterms:W3CDTF">2013-08-21T19:17:07Z</dcterms:created>
  <dcterms:modified xsi:type="dcterms:W3CDTF">2021-10-26T15:04:16Z</dcterms:modified>
</cp:coreProperties>
</file>