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8" r:id="rId2"/>
    <p:sldId id="265" r:id="rId3"/>
    <p:sldId id="256" r:id="rId4"/>
    <p:sldId id="276" r:id="rId5"/>
    <p:sldId id="289" r:id="rId6"/>
    <p:sldId id="277" r:id="rId7"/>
    <p:sldId id="272" r:id="rId8"/>
    <p:sldId id="278" r:id="rId9"/>
    <p:sldId id="279" r:id="rId10"/>
    <p:sldId id="280" r:id="rId11"/>
    <p:sldId id="281" r:id="rId12"/>
    <p:sldId id="282" r:id="rId13"/>
    <p:sldId id="284" r:id="rId14"/>
    <p:sldId id="285" r:id="rId15"/>
    <p:sldId id="286" r:id="rId16"/>
    <p:sldId id="287" r:id="rId17"/>
    <p:sldId id="288"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660"/>
  </p:normalViewPr>
  <p:slideViewPr>
    <p:cSldViewPr>
      <p:cViewPr varScale="1">
        <p:scale>
          <a:sx n="68" d="100"/>
          <a:sy n="68" d="100"/>
        </p:scale>
        <p:origin x="-810" y="-96"/>
      </p:cViewPr>
      <p:guideLst>
        <p:guide orient="horz" pos="2160"/>
        <p:guide pos="384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B05874-FD3D-4566-972D-960F680E4C4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ED00ACD-1DE9-4785-BFF7-C911FB6B66B3}">
      <dgm:prSet phldrT="[Texte]" custT="1"/>
      <dgm:spPr/>
      <dgm:t>
        <a:bodyPr/>
        <a:lstStyle/>
        <a:p>
          <a:pPr rtl="1"/>
          <a:r>
            <a:rPr lang="ar-DZ" sz="3200" dirty="0" smtClean="0">
              <a:solidFill>
                <a:schemeClr val="bg1"/>
              </a:solidFill>
              <a:latin typeface="Times New Roman" pitchFamily="18" charset="0"/>
              <a:cs typeface="Times New Roman" pitchFamily="18" charset="0"/>
            </a:rPr>
            <a:t>تعريف1</a:t>
          </a:r>
          <a:endParaRPr lang="fr-FR" sz="3200" dirty="0">
            <a:solidFill>
              <a:schemeClr val="bg1"/>
            </a:solidFill>
            <a:latin typeface="Times New Roman" pitchFamily="18" charset="0"/>
            <a:cs typeface="Times New Roman" pitchFamily="18" charset="0"/>
          </a:endParaRPr>
        </a:p>
      </dgm:t>
    </dgm:pt>
    <dgm:pt modelId="{E50A665C-C15A-4406-843F-6871B6CDC353}" type="parTrans" cxnId="{7C63A3DF-31F2-4DF6-B019-ABC71D13FB9D}">
      <dgm:prSet/>
      <dgm:spPr/>
      <dgm:t>
        <a:bodyPr/>
        <a:lstStyle/>
        <a:p>
          <a:endParaRPr lang="fr-FR"/>
        </a:p>
      </dgm:t>
    </dgm:pt>
    <dgm:pt modelId="{5952395B-5722-486F-92F3-1F5589EB1ACC}" type="sibTrans" cxnId="{7C63A3DF-31F2-4DF6-B019-ABC71D13FB9D}">
      <dgm:prSet/>
      <dgm:spPr/>
      <dgm:t>
        <a:bodyPr/>
        <a:lstStyle/>
        <a:p>
          <a:endParaRPr lang="fr-FR"/>
        </a:p>
      </dgm:t>
    </dgm:pt>
    <dgm:pt modelId="{7E935DD3-C4D6-4107-82C0-B58556FB9ADB}">
      <dgm:prSet phldrT="[Texte]"/>
      <dgm:spPr/>
      <dgm:t>
        <a:bodyPr/>
        <a:lstStyle/>
        <a:p>
          <a:pPr rtl="1"/>
          <a:r>
            <a:rPr lang="ar-DZ" dirty="0" smtClean="0">
              <a:latin typeface="Arial" pitchFamily="34" charset="0"/>
              <a:cs typeface="Arial" pitchFamily="34" charset="0"/>
            </a:rPr>
            <a:t>هي عبارة عن أنشطة تجارية أو خدمية تتعلق بالاستثمار في بلد آخر أي بيع وشراء السلع أو الخدمات عبر حدود دولتين أو أكثر.</a:t>
          </a:r>
          <a:endParaRPr lang="fr-FR" dirty="0"/>
        </a:p>
      </dgm:t>
    </dgm:pt>
    <dgm:pt modelId="{A45DC606-8823-4D4C-92EA-DF50325F5E2B}" type="parTrans" cxnId="{E88085D7-CC43-4030-B493-AD91F24554D4}">
      <dgm:prSet/>
      <dgm:spPr/>
      <dgm:t>
        <a:bodyPr/>
        <a:lstStyle/>
        <a:p>
          <a:endParaRPr lang="fr-FR"/>
        </a:p>
      </dgm:t>
    </dgm:pt>
    <dgm:pt modelId="{C2A7676F-560E-4B0E-B95A-88C1DA7F81FB}" type="sibTrans" cxnId="{E88085D7-CC43-4030-B493-AD91F24554D4}">
      <dgm:prSet/>
      <dgm:spPr/>
      <dgm:t>
        <a:bodyPr/>
        <a:lstStyle/>
        <a:p>
          <a:endParaRPr lang="fr-FR"/>
        </a:p>
      </dgm:t>
    </dgm:pt>
    <dgm:pt modelId="{4ADB61C2-7A60-424E-92EF-A63C67D632E1}">
      <dgm:prSet phldrT="[Texte]" custT="1"/>
      <dgm:spPr/>
      <dgm:t>
        <a:bodyPr/>
        <a:lstStyle/>
        <a:p>
          <a:pPr rtl="1"/>
          <a:r>
            <a:rPr lang="ar-DZ" sz="2800" dirty="0" smtClean="0">
              <a:solidFill>
                <a:schemeClr val="bg1"/>
              </a:solidFill>
              <a:latin typeface="Times New Roman" pitchFamily="18" charset="0"/>
              <a:cs typeface="Times New Roman" pitchFamily="18" charset="0"/>
            </a:rPr>
            <a:t>تعريف 2</a:t>
          </a:r>
          <a:endParaRPr lang="fr-FR" sz="2800" dirty="0">
            <a:solidFill>
              <a:schemeClr val="bg1"/>
            </a:solidFill>
            <a:latin typeface="Times New Roman" pitchFamily="18" charset="0"/>
            <a:cs typeface="Times New Roman" pitchFamily="18" charset="0"/>
          </a:endParaRPr>
        </a:p>
      </dgm:t>
    </dgm:pt>
    <dgm:pt modelId="{D637CF54-B3C1-43AD-B879-FFE875CCA318}" type="parTrans" cxnId="{E8EFC9D7-5606-4BD0-99A9-A7AAEA88BD7C}">
      <dgm:prSet/>
      <dgm:spPr/>
      <dgm:t>
        <a:bodyPr/>
        <a:lstStyle/>
        <a:p>
          <a:endParaRPr lang="fr-FR"/>
        </a:p>
      </dgm:t>
    </dgm:pt>
    <dgm:pt modelId="{5392E966-EA1E-4B85-BE3C-7E2AB1695C57}" type="sibTrans" cxnId="{E8EFC9D7-5606-4BD0-99A9-A7AAEA88BD7C}">
      <dgm:prSet/>
      <dgm:spPr/>
      <dgm:t>
        <a:bodyPr/>
        <a:lstStyle/>
        <a:p>
          <a:endParaRPr lang="fr-FR"/>
        </a:p>
      </dgm:t>
    </dgm:pt>
    <dgm:pt modelId="{EA83B59B-26B8-4833-9901-B1433D51672C}">
      <dgm:prSet phldrT="[Texte]"/>
      <dgm:spPr/>
      <dgm:t>
        <a:bodyPr/>
        <a:lstStyle/>
        <a:p>
          <a:pPr rtl="1"/>
          <a:r>
            <a:rPr lang="ar-SA" i="0" dirty="0" smtClean="0">
              <a:latin typeface="Times New Roman" pitchFamily="18" charset="0"/>
              <a:cs typeface="Times New Roman" pitchFamily="18" charset="0"/>
            </a:rPr>
            <a:t>هي </a:t>
          </a:r>
          <a:r>
            <a:rPr lang="ar-DZ" i="0" dirty="0" smtClean="0">
              <a:latin typeface="Times New Roman" pitchFamily="18" charset="0"/>
              <a:cs typeface="Times New Roman" pitchFamily="18" charset="0"/>
            </a:rPr>
            <a:t>الشركات</a:t>
          </a:r>
          <a:r>
            <a:rPr lang="ar-SA" i="0" dirty="0" smtClean="0">
              <a:latin typeface="Times New Roman" pitchFamily="18" charset="0"/>
              <a:cs typeface="Times New Roman" pitchFamily="18" charset="0"/>
            </a:rPr>
            <a:t> التي لديها على </a:t>
          </a:r>
          <a:r>
            <a:rPr lang="ar-DZ" i="0" dirty="0" smtClean="0">
              <a:latin typeface="Times New Roman" pitchFamily="18" charset="0"/>
              <a:cs typeface="Times New Roman" pitchFamily="18" charset="0"/>
            </a:rPr>
            <a:t>الأقل</a:t>
          </a:r>
          <a:r>
            <a:rPr lang="ar-SA" i="0" dirty="0" smtClean="0">
              <a:latin typeface="Times New Roman" pitchFamily="18" charset="0"/>
              <a:cs typeface="Times New Roman" pitchFamily="18" charset="0"/>
            </a:rPr>
            <a:t> عمل خارج حدود دولتها</a:t>
          </a:r>
          <a:r>
            <a:rPr lang="ar-DZ" i="0" dirty="0" smtClean="0">
              <a:latin typeface="Times New Roman" pitchFamily="18" charset="0"/>
              <a:cs typeface="Times New Roman" pitchFamily="18" charset="0"/>
            </a:rPr>
            <a:t>.</a:t>
          </a:r>
          <a:endParaRPr lang="fr-FR" dirty="0">
            <a:latin typeface="Times New Roman" pitchFamily="18" charset="0"/>
            <a:cs typeface="Times New Roman" pitchFamily="18" charset="0"/>
          </a:endParaRPr>
        </a:p>
      </dgm:t>
    </dgm:pt>
    <dgm:pt modelId="{9195CA9C-FA43-483B-BE92-71952440CDDE}" type="parTrans" cxnId="{111C91D3-3BFB-4487-93FB-319FE653DA0A}">
      <dgm:prSet/>
      <dgm:spPr/>
      <dgm:t>
        <a:bodyPr/>
        <a:lstStyle/>
        <a:p>
          <a:endParaRPr lang="fr-FR"/>
        </a:p>
      </dgm:t>
    </dgm:pt>
    <dgm:pt modelId="{FA0F9FD6-3CDE-4CF4-A3C6-204A92BF1100}" type="sibTrans" cxnId="{111C91D3-3BFB-4487-93FB-319FE653DA0A}">
      <dgm:prSet/>
      <dgm:spPr/>
      <dgm:t>
        <a:bodyPr/>
        <a:lstStyle/>
        <a:p>
          <a:endParaRPr lang="fr-FR"/>
        </a:p>
      </dgm:t>
    </dgm:pt>
    <dgm:pt modelId="{CE0C5EEF-B6F0-496C-8DAE-BA758F540683}" type="pres">
      <dgm:prSet presAssocID="{37B05874-FD3D-4566-972D-960F680E4C4E}" presName="linearFlow" presStyleCnt="0">
        <dgm:presLayoutVars>
          <dgm:dir val="rev"/>
          <dgm:animLvl val="lvl"/>
          <dgm:resizeHandles val="exact"/>
        </dgm:presLayoutVars>
      </dgm:prSet>
      <dgm:spPr/>
      <dgm:t>
        <a:bodyPr/>
        <a:lstStyle/>
        <a:p>
          <a:endParaRPr lang="fr-FR"/>
        </a:p>
      </dgm:t>
    </dgm:pt>
    <dgm:pt modelId="{50EF4E54-EADF-444B-829F-93998BA7D985}" type="pres">
      <dgm:prSet presAssocID="{6ED00ACD-1DE9-4785-BFF7-C911FB6B66B3}" presName="composite" presStyleCnt="0"/>
      <dgm:spPr/>
    </dgm:pt>
    <dgm:pt modelId="{6237228F-6600-460E-A016-5B755316FBB1}" type="pres">
      <dgm:prSet presAssocID="{6ED00ACD-1DE9-4785-BFF7-C911FB6B66B3}" presName="parentText" presStyleLbl="alignNode1" presStyleIdx="0" presStyleCnt="2">
        <dgm:presLayoutVars>
          <dgm:chMax val="1"/>
          <dgm:bulletEnabled val="1"/>
        </dgm:presLayoutVars>
      </dgm:prSet>
      <dgm:spPr/>
      <dgm:t>
        <a:bodyPr/>
        <a:lstStyle/>
        <a:p>
          <a:endParaRPr lang="fr-FR"/>
        </a:p>
      </dgm:t>
    </dgm:pt>
    <dgm:pt modelId="{CE08F93B-3D19-4E83-9F88-94064107B74B}" type="pres">
      <dgm:prSet presAssocID="{6ED00ACD-1DE9-4785-BFF7-C911FB6B66B3}" presName="descendantText" presStyleLbl="alignAcc1" presStyleIdx="0" presStyleCnt="2">
        <dgm:presLayoutVars>
          <dgm:bulletEnabled val="1"/>
        </dgm:presLayoutVars>
      </dgm:prSet>
      <dgm:spPr/>
      <dgm:t>
        <a:bodyPr/>
        <a:lstStyle/>
        <a:p>
          <a:endParaRPr lang="fr-FR"/>
        </a:p>
      </dgm:t>
    </dgm:pt>
    <dgm:pt modelId="{9A878665-0423-4345-9611-41E91EFAD226}" type="pres">
      <dgm:prSet presAssocID="{5952395B-5722-486F-92F3-1F5589EB1ACC}" presName="sp" presStyleCnt="0"/>
      <dgm:spPr/>
    </dgm:pt>
    <dgm:pt modelId="{04B13CFF-7CDF-4518-85A7-8D08CBF3B362}" type="pres">
      <dgm:prSet presAssocID="{4ADB61C2-7A60-424E-92EF-A63C67D632E1}" presName="composite" presStyleCnt="0"/>
      <dgm:spPr/>
    </dgm:pt>
    <dgm:pt modelId="{39E8625C-AE22-40B1-A01F-5ECF1288A228}" type="pres">
      <dgm:prSet presAssocID="{4ADB61C2-7A60-424E-92EF-A63C67D632E1}" presName="parentText" presStyleLbl="alignNode1" presStyleIdx="1" presStyleCnt="2">
        <dgm:presLayoutVars>
          <dgm:chMax val="1"/>
          <dgm:bulletEnabled val="1"/>
        </dgm:presLayoutVars>
      </dgm:prSet>
      <dgm:spPr/>
      <dgm:t>
        <a:bodyPr/>
        <a:lstStyle/>
        <a:p>
          <a:endParaRPr lang="fr-FR"/>
        </a:p>
      </dgm:t>
    </dgm:pt>
    <dgm:pt modelId="{0E4DDE52-0220-4701-8C91-1D3882F739DA}" type="pres">
      <dgm:prSet presAssocID="{4ADB61C2-7A60-424E-92EF-A63C67D632E1}" presName="descendantText" presStyleLbl="alignAcc1" presStyleIdx="1" presStyleCnt="2">
        <dgm:presLayoutVars>
          <dgm:bulletEnabled val="1"/>
        </dgm:presLayoutVars>
      </dgm:prSet>
      <dgm:spPr/>
      <dgm:t>
        <a:bodyPr/>
        <a:lstStyle/>
        <a:p>
          <a:endParaRPr lang="fr-FR"/>
        </a:p>
      </dgm:t>
    </dgm:pt>
  </dgm:ptLst>
  <dgm:cxnLst>
    <dgm:cxn modelId="{111C91D3-3BFB-4487-93FB-319FE653DA0A}" srcId="{4ADB61C2-7A60-424E-92EF-A63C67D632E1}" destId="{EA83B59B-26B8-4833-9901-B1433D51672C}" srcOrd="0" destOrd="0" parTransId="{9195CA9C-FA43-483B-BE92-71952440CDDE}" sibTransId="{FA0F9FD6-3CDE-4CF4-A3C6-204A92BF1100}"/>
    <dgm:cxn modelId="{E88085D7-CC43-4030-B493-AD91F24554D4}" srcId="{6ED00ACD-1DE9-4785-BFF7-C911FB6B66B3}" destId="{7E935DD3-C4D6-4107-82C0-B58556FB9ADB}" srcOrd="0" destOrd="0" parTransId="{A45DC606-8823-4D4C-92EA-DF50325F5E2B}" sibTransId="{C2A7676F-560E-4B0E-B95A-88C1DA7F81FB}"/>
    <dgm:cxn modelId="{460C4F45-EB7D-422A-88DA-6E56DF6B43A1}" type="presOf" srcId="{7E935DD3-C4D6-4107-82C0-B58556FB9ADB}" destId="{CE08F93B-3D19-4E83-9F88-94064107B74B}" srcOrd="0" destOrd="0" presId="urn:microsoft.com/office/officeart/2005/8/layout/chevron2"/>
    <dgm:cxn modelId="{7C63A3DF-31F2-4DF6-B019-ABC71D13FB9D}" srcId="{37B05874-FD3D-4566-972D-960F680E4C4E}" destId="{6ED00ACD-1DE9-4785-BFF7-C911FB6B66B3}" srcOrd="0" destOrd="0" parTransId="{E50A665C-C15A-4406-843F-6871B6CDC353}" sibTransId="{5952395B-5722-486F-92F3-1F5589EB1ACC}"/>
    <dgm:cxn modelId="{5291BB2D-0C1D-45D5-8347-A8CAA3CD5745}" type="presOf" srcId="{37B05874-FD3D-4566-972D-960F680E4C4E}" destId="{CE0C5EEF-B6F0-496C-8DAE-BA758F540683}" srcOrd="0" destOrd="0" presId="urn:microsoft.com/office/officeart/2005/8/layout/chevron2"/>
    <dgm:cxn modelId="{E8EFC9D7-5606-4BD0-99A9-A7AAEA88BD7C}" srcId="{37B05874-FD3D-4566-972D-960F680E4C4E}" destId="{4ADB61C2-7A60-424E-92EF-A63C67D632E1}" srcOrd="1" destOrd="0" parTransId="{D637CF54-B3C1-43AD-B879-FFE875CCA318}" sibTransId="{5392E966-EA1E-4B85-BE3C-7E2AB1695C57}"/>
    <dgm:cxn modelId="{862B9121-C2BA-4625-BEC4-A7B2619AE282}" type="presOf" srcId="{4ADB61C2-7A60-424E-92EF-A63C67D632E1}" destId="{39E8625C-AE22-40B1-A01F-5ECF1288A228}" srcOrd="0" destOrd="0" presId="urn:microsoft.com/office/officeart/2005/8/layout/chevron2"/>
    <dgm:cxn modelId="{70C7C8D5-CFBE-4E78-8C72-7E1F93715897}" type="presOf" srcId="{EA83B59B-26B8-4833-9901-B1433D51672C}" destId="{0E4DDE52-0220-4701-8C91-1D3882F739DA}" srcOrd="0" destOrd="0" presId="urn:microsoft.com/office/officeart/2005/8/layout/chevron2"/>
    <dgm:cxn modelId="{DF3A1B2C-1B77-444E-9CA2-95F4D90BEF8F}" type="presOf" srcId="{6ED00ACD-1DE9-4785-BFF7-C911FB6B66B3}" destId="{6237228F-6600-460E-A016-5B755316FBB1}" srcOrd="0" destOrd="0" presId="urn:microsoft.com/office/officeart/2005/8/layout/chevron2"/>
    <dgm:cxn modelId="{6C558721-173D-4E8E-837D-BEA28D00CD1E}" type="presParOf" srcId="{CE0C5EEF-B6F0-496C-8DAE-BA758F540683}" destId="{50EF4E54-EADF-444B-829F-93998BA7D985}" srcOrd="0" destOrd="0" presId="urn:microsoft.com/office/officeart/2005/8/layout/chevron2"/>
    <dgm:cxn modelId="{C3C10529-946F-440F-94F5-75C442B239E6}" type="presParOf" srcId="{50EF4E54-EADF-444B-829F-93998BA7D985}" destId="{6237228F-6600-460E-A016-5B755316FBB1}" srcOrd="0" destOrd="0" presId="urn:microsoft.com/office/officeart/2005/8/layout/chevron2"/>
    <dgm:cxn modelId="{6BE6B6C7-AAE7-4CE2-9005-C89C9C3AB29D}" type="presParOf" srcId="{50EF4E54-EADF-444B-829F-93998BA7D985}" destId="{CE08F93B-3D19-4E83-9F88-94064107B74B}" srcOrd="1" destOrd="0" presId="urn:microsoft.com/office/officeart/2005/8/layout/chevron2"/>
    <dgm:cxn modelId="{A764E963-F0CB-40A0-AAF0-01AB43020FCD}" type="presParOf" srcId="{CE0C5EEF-B6F0-496C-8DAE-BA758F540683}" destId="{9A878665-0423-4345-9611-41E91EFAD226}" srcOrd="1" destOrd="0" presId="urn:microsoft.com/office/officeart/2005/8/layout/chevron2"/>
    <dgm:cxn modelId="{CC42384A-CEAE-49E7-8380-D8B5C87E105F}" type="presParOf" srcId="{CE0C5EEF-B6F0-496C-8DAE-BA758F540683}" destId="{04B13CFF-7CDF-4518-85A7-8D08CBF3B362}" srcOrd="2" destOrd="0" presId="urn:microsoft.com/office/officeart/2005/8/layout/chevron2"/>
    <dgm:cxn modelId="{F1DFEBA6-E47F-4751-8D89-BA1B2D4DBA9D}" type="presParOf" srcId="{04B13CFF-7CDF-4518-85A7-8D08CBF3B362}" destId="{39E8625C-AE22-40B1-A01F-5ECF1288A228}" srcOrd="0" destOrd="0" presId="urn:microsoft.com/office/officeart/2005/8/layout/chevron2"/>
    <dgm:cxn modelId="{10648CF8-882B-4022-AF52-A39D8DC0EBE0}" type="presParOf" srcId="{04B13CFF-7CDF-4518-85A7-8D08CBF3B362}" destId="{0E4DDE52-0220-4701-8C91-1D3882F739DA}"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B8EB96-E1FB-4841-8A3F-E2ADB49E0012}" type="datetimeFigureOut">
              <a:rPr lang="fr-FR" smtClean="0"/>
              <a:pPr/>
              <a:t>25/10/2021</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D3D841-D1A3-4DD4-A205-A941B82C790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3D3D841-D1A3-4DD4-A205-A941B82C7906}" type="slidenum">
              <a:rPr lang="fr-FR" smtClean="0"/>
              <a:pPr/>
              <a:t>13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3D3D841-D1A3-4DD4-A205-A941B82C7906}"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dirty="0"/>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dirty="0"/>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dirty="0"/>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dirty="0"/>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Cliquez pour 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dirty="0"/>
              <a:t>Cliquez pour 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dirty="0"/>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dirty="0"/>
              <a:t>Cliquez pour 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10/25/2021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dirty="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dirty="0"/>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dirty="0"/>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dirty="0"/>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Cliquez pour 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dirty="0"/>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dirty="0"/>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10/25/2021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dirty="0"/>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10/25/2021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dirty="0"/>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dirty="0"/>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dirty="0"/>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10/25/2021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dirty="0"/>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10/25/2021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 name="Image 9" descr="biskra.jpg">
            <a:extLst>
              <a:ext uri="{FF2B5EF4-FFF2-40B4-BE49-F238E27FC236}">
                <a16:creationId xmlns:a16="http://schemas.microsoft.com/office/drawing/2014/main" xmlns="" id="{83C11438-B6F9-064E-9D40-577711B8097A}"/>
              </a:ext>
            </a:extLst>
          </p:cNvPr>
          <p:cNvPicPr>
            <a:picLocks noChangeAspect="1"/>
          </p:cNvPicPr>
          <p:nvPr/>
        </p:nvPicPr>
        <p:blipFill>
          <a:blip r:embed="rId2"/>
          <a:stretch>
            <a:fillRect/>
          </a:stretch>
        </p:blipFill>
        <p:spPr>
          <a:xfrm>
            <a:off x="9008013" y="357168"/>
            <a:ext cx="1246909" cy="13781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2" name="Image 11" descr="biskra.jpg">
            <a:extLst>
              <a:ext uri="{FF2B5EF4-FFF2-40B4-BE49-F238E27FC236}">
                <a16:creationId xmlns:a16="http://schemas.microsoft.com/office/drawing/2014/main" xmlns="" id="{9E0D98FC-47EA-4E4F-B9D6-743875AE6D74}"/>
              </a:ext>
            </a:extLst>
          </p:cNvPr>
          <p:cNvPicPr>
            <a:picLocks noChangeAspect="1"/>
          </p:cNvPicPr>
          <p:nvPr/>
        </p:nvPicPr>
        <p:blipFill>
          <a:blip r:embed="rId2"/>
          <a:stretch>
            <a:fillRect/>
          </a:stretch>
        </p:blipFill>
        <p:spPr>
          <a:xfrm rot="10800000" flipH="1" flipV="1">
            <a:off x="1946064" y="357168"/>
            <a:ext cx="1255283" cy="138741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ZoneTexte 4">
            <a:extLst>
              <a:ext uri="{FF2B5EF4-FFF2-40B4-BE49-F238E27FC236}">
                <a16:creationId xmlns:a16="http://schemas.microsoft.com/office/drawing/2014/main" xmlns="" id="{0A79FE82-89D1-F14E-9149-F15D61235100}"/>
              </a:ext>
            </a:extLst>
          </p:cNvPr>
          <p:cNvSpPr txBox="1"/>
          <p:nvPr/>
        </p:nvSpPr>
        <p:spPr>
          <a:xfrm>
            <a:off x="3019858" y="544257"/>
            <a:ext cx="6095380" cy="1569660"/>
          </a:xfrm>
          <a:prstGeom prst="rect">
            <a:avLst/>
          </a:prstGeom>
          <a:noFill/>
        </p:spPr>
        <p:txBody>
          <a:bodyPr wrap="square">
            <a:spAutoFit/>
          </a:bodyPr>
          <a:lstStyle/>
          <a:p>
            <a:pPr algn="ctr" rtl="1"/>
            <a:r>
              <a:rPr lang="ar-DZ" sz="2400" b="1" dirty="0">
                <a:solidFill>
                  <a:schemeClr val="bg1"/>
                </a:solidFill>
                <a:latin typeface="Times New Roman" pitchFamily="18" charset="0"/>
                <a:cs typeface="Times New Roman" pitchFamily="18" charset="0"/>
              </a:rPr>
              <a:t>وزارة التعليم العالي والبحث العلمي</a:t>
            </a:r>
            <a:br>
              <a:rPr lang="ar-DZ" sz="2400" b="1" dirty="0">
                <a:solidFill>
                  <a:schemeClr val="bg1"/>
                </a:solidFill>
                <a:latin typeface="Times New Roman" pitchFamily="18" charset="0"/>
                <a:cs typeface="Times New Roman" pitchFamily="18" charset="0"/>
              </a:rPr>
            </a:br>
            <a:r>
              <a:rPr lang="ar-DZ" sz="2400" b="1" dirty="0">
                <a:solidFill>
                  <a:schemeClr val="bg1"/>
                </a:solidFill>
                <a:latin typeface="Times New Roman" pitchFamily="18" charset="0"/>
                <a:cs typeface="Times New Roman" pitchFamily="18" charset="0"/>
              </a:rPr>
              <a:t>جامعة محمد خيضر–بسكرة-</a:t>
            </a:r>
            <a:br>
              <a:rPr lang="ar-DZ" sz="2400" b="1" dirty="0">
                <a:solidFill>
                  <a:schemeClr val="bg1"/>
                </a:solidFill>
                <a:latin typeface="Times New Roman" pitchFamily="18" charset="0"/>
                <a:cs typeface="Times New Roman" pitchFamily="18" charset="0"/>
              </a:rPr>
            </a:br>
            <a:r>
              <a:rPr lang="ar-DZ" sz="2400" b="1" dirty="0">
                <a:solidFill>
                  <a:schemeClr val="bg1"/>
                </a:solidFill>
                <a:latin typeface="Times New Roman" pitchFamily="18" charset="0"/>
                <a:cs typeface="Times New Roman" pitchFamily="18" charset="0"/>
              </a:rPr>
              <a:t>كلية العلوم الاقتصادية والتجارية وعلوم التسيير</a:t>
            </a:r>
            <a:br>
              <a:rPr lang="ar-DZ" sz="2400" b="1" dirty="0">
                <a:solidFill>
                  <a:schemeClr val="bg1"/>
                </a:solidFill>
                <a:latin typeface="Times New Roman" pitchFamily="18" charset="0"/>
                <a:cs typeface="Times New Roman" pitchFamily="18" charset="0"/>
              </a:rPr>
            </a:br>
            <a:r>
              <a:rPr lang="ar-DZ" sz="2400" b="1" dirty="0">
                <a:solidFill>
                  <a:schemeClr val="bg1"/>
                </a:solidFill>
                <a:latin typeface="Times New Roman" pitchFamily="18" charset="0"/>
                <a:cs typeface="Times New Roman" pitchFamily="18" charset="0"/>
              </a:rPr>
              <a:t>قسم علوم التسيير</a:t>
            </a:r>
            <a:endParaRPr lang="" sz="2400" b="1" dirty="0">
              <a:solidFill>
                <a:schemeClr val="bg1"/>
              </a:solidFill>
              <a:latin typeface="Times New Roman" pitchFamily="18" charset="0"/>
              <a:cs typeface="Times New Roman" pitchFamily="18" charset="0"/>
            </a:endParaRPr>
          </a:p>
        </p:txBody>
      </p:sp>
      <p:sp>
        <p:nvSpPr>
          <p:cNvPr id="6" name="ZoneTexte 5">
            <a:extLst>
              <a:ext uri="{FF2B5EF4-FFF2-40B4-BE49-F238E27FC236}">
                <a16:creationId xmlns:a16="http://schemas.microsoft.com/office/drawing/2014/main" xmlns="" id="{91267734-8A70-9643-99BE-3D0E0BD9DE8C}"/>
              </a:ext>
            </a:extLst>
          </p:cNvPr>
          <p:cNvSpPr txBox="1"/>
          <p:nvPr/>
        </p:nvSpPr>
        <p:spPr>
          <a:xfrm>
            <a:off x="309522" y="1922419"/>
            <a:ext cx="11449832" cy="830997"/>
          </a:xfrm>
          <a:prstGeom prst="rect">
            <a:avLst/>
          </a:prstGeom>
          <a:noFill/>
        </p:spPr>
        <p:txBody>
          <a:bodyPr wrap="square">
            <a:spAutoFit/>
          </a:bodyPr>
          <a:lstStyle/>
          <a:p>
            <a:pPr algn="r" rtl="1"/>
            <a:r>
              <a:rPr lang="ar-AE" sz="2400" dirty="0">
                <a:solidFill>
                  <a:schemeClr val="bg1"/>
                </a:solidFill>
                <a:latin typeface="Times New Roman" pitchFamily="18" charset="0"/>
                <a:cs typeface="Times New Roman" pitchFamily="18" charset="0"/>
              </a:rPr>
              <a:t>السنة  : </a:t>
            </a:r>
            <a:r>
              <a:rPr lang="ar-DZ" sz="2400" dirty="0" smtClean="0">
                <a:solidFill>
                  <a:schemeClr val="bg1"/>
                </a:solidFill>
                <a:latin typeface="Times New Roman" pitchFamily="18" charset="0"/>
                <a:cs typeface="Times New Roman" pitchFamily="18" charset="0"/>
              </a:rPr>
              <a:t>ثانية</a:t>
            </a:r>
            <a:r>
              <a:rPr lang="ar-AE" sz="2400" dirty="0" smtClean="0">
                <a:solidFill>
                  <a:schemeClr val="bg1"/>
                </a:solidFill>
                <a:latin typeface="Times New Roman" pitchFamily="18" charset="0"/>
                <a:cs typeface="Times New Roman" pitchFamily="18" charset="0"/>
              </a:rPr>
              <a:t> </a:t>
            </a:r>
            <a:r>
              <a:rPr lang="ar-AE" sz="2400" dirty="0" err="1" smtClean="0">
                <a:solidFill>
                  <a:schemeClr val="bg1"/>
                </a:solidFill>
                <a:latin typeface="Times New Roman" pitchFamily="18" charset="0"/>
                <a:cs typeface="Times New Roman" pitchFamily="18" charset="0"/>
              </a:rPr>
              <a:t>ماستر</a:t>
            </a:r>
            <a:r>
              <a:rPr lang="ar-DZ" sz="2400" dirty="0" smtClean="0">
                <a:solidFill>
                  <a:schemeClr val="bg1"/>
                </a:solidFill>
                <a:latin typeface="Times New Roman" pitchFamily="18" charset="0"/>
                <a:cs typeface="Times New Roman" pitchFamily="18" charset="0"/>
              </a:rPr>
              <a:t>                                                                           </a:t>
            </a:r>
            <a:r>
              <a:rPr lang="ar-AE" sz="2400" dirty="0" smtClean="0">
                <a:solidFill>
                  <a:schemeClr val="bg1"/>
                </a:solidFill>
                <a:latin typeface="Times New Roman" pitchFamily="18" charset="0"/>
                <a:cs typeface="Times New Roman" pitchFamily="18" charset="0"/>
              </a:rPr>
              <a:t>  تخصص : إدارة  موارد بشرية</a:t>
            </a:r>
            <a:endParaRPr lang="ar-SA" sz="2000" dirty="0">
              <a:solidFill>
                <a:schemeClr val="bg1"/>
              </a:solidFill>
              <a:latin typeface="Times New Roman" pitchFamily="18" charset="0"/>
              <a:cs typeface="Times New Roman" pitchFamily="18" charset="0"/>
            </a:endParaRPr>
          </a:p>
          <a:p>
            <a:pPr algn="r" rtl="1"/>
            <a:r>
              <a:rPr lang="ar-AE" sz="2400" dirty="0">
                <a:solidFill>
                  <a:schemeClr val="bg1"/>
                </a:solidFill>
                <a:latin typeface="Times New Roman" pitchFamily="18" charset="0"/>
                <a:cs typeface="Times New Roman" pitchFamily="18" charset="0"/>
              </a:rPr>
              <a:t>قسم :  علوم </a:t>
            </a:r>
            <a:r>
              <a:rPr lang="ar-AE" sz="2400" dirty="0" smtClean="0">
                <a:solidFill>
                  <a:schemeClr val="bg1"/>
                </a:solidFill>
                <a:latin typeface="Times New Roman" pitchFamily="18" charset="0"/>
                <a:cs typeface="Times New Roman" pitchFamily="18" charset="0"/>
              </a:rPr>
              <a:t>التسيير</a:t>
            </a:r>
            <a:r>
              <a:rPr lang="ar-DZ" sz="2400" dirty="0" smtClean="0">
                <a:solidFill>
                  <a:schemeClr val="bg1"/>
                </a:solidFill>
                <a:latin typeface="Times New Roman" pitchFamily="18" charset="0"/>
                <a:cs typeface="Times New Roman" pitchFamily="18" charset="0"/>
              </a:rPr>
              <a:t>                                                                        مقياس: الإدارة الدولية للموارد البشرية</a:t>
            </a:r>
            <a:endParaRPr lang="ar-SA" sz="2400" dirty="0">
              <a:solidFill>
                <a:schemeClr val="bg1"/>
              </a:solidFill>
              <a:latin typeface="Times New Roman" pitchFamily="18" charset="0"/>
              <a:cs typeface="Times New Roman" pitchFamily="18" charset="0"/>
            </a:endParaRPr>
          </a:p>
        </p:txBody>
      </p:sp>
      <p:sp>
        <p:nvSpPr>
          <p:cNvPr id="3" name="ZoneTexte 2">
            <a:extLst>
              <a:ext uri="{FF2B5EF4-FFF2-40B4-BE49-F238E27FC236}">
                <a16:creationId xmlns:a16="http://schemas.microsoft.com/office/drawing/2014/main" xmlns="" id="{1B2032FE-C775-BE42-89A5-2DB72B42DFF3}"/>
              </a:ext>
            </a:extLst>
          </p:cNvPr>
          <p:cNvSpPr txBox="1"/>
          <p:nvPr/>
        </p:nvSpPr>
        <p:spPr>
          <a:xfrm>
            <a:off x="9705688" y="4988258"/>
            <a:ext cx="2053665" cy="1200329"/>
          </a:xfrm>
          <a:prstGeom prst="rect">
            <a:avLst/>
          </a:prstGeom>
          <a:noFill/>
        </p:spPr>
        <p:txBody>
          <a:bodyPr wrap="square" rtlCol="0">
            <a:spAutoFit/>
          </a:bodyPr>
          <a:lstStyle/>
          <a:p>
            <a:pPr algn="r" rtl="1"/>
            <a:r>
              <a:rPr lang="ar-SA" sz="2400" dirty="0">
                <a:solidFill>
                  <a:schemeClr val="bg1"/>
                </a:solidFill>
                <a:latin typeface="Times New Roman" pitchFamily="18" charset="0"/>
                <a:cs typeface="Times New Roman" pitchFamily="18" charset="0"/>
              </a:rPr>
              <a:t>من إعداد :</a:t>
            </a:r>
          </a:p>
          <a:p>
            <a:pPr algn="r" rtl="1"/>
            <a:r>
              <a:rPr lang="ar-DZ" sz="2400" b="1" dirty="0" smtClean="0">
                <a:solidFill>
                  <a:schemeClr val="bg1"/>
                </a:solidFill>
                <a:latin typeface="Times New Roman" pitchFamily="18" charset="0"/>
                <a:cs typeface="Times New Roman" pitchFamily="18" charset="0"/>
              </a:rPr>
              <a:t>عائشة </a:t>
            </a:r>
            <a:r>
              <a:rPr lang="ar-DZ" sz="2400" b="1" dirty="0" err="1" smtClean="0">
                <a:solidFill>
                  <a:schemeClr val="bg1"/>
                </a:solidFill>
                <a:latin typeface="Times New Roman" pitchFamily="18" charset="0"/>
                <a:cs typeface="Times New Roman" pitchFamily="18" charset="0"/>
              </a:rPr>
              <a:t>بو</a:t>
            </a:r>
            <a:r>
              <a:rPr lang="ar-DZ" sz="2400" b="1" dirty="0" smtClean="0">
                <a:solidFill>
                  <a:schemeClr val="bg1"/>
                </a:solidFill>
                <a:latin typeface="Times New Roman" pitchFamily="18" charset="0"/>
                <a:cs typeface="Times New Roman" pitchFamily="18" charset="0"/>
              </a:rPr>
              <a:t> </a:t>
            </a:r>
            <a:r>
              <a:rPr lang="ar-DZ" sz="2400" b="1" dirty="0" err="1" smtClean="0">
                <a:solidFill>
                  <a:schemeClr val="bg1"/>
                </a:solidFill>
                <a:latin typeface="Times New Roman" pitchFamily="18" charset="0"/>
                <a:cs typeface="Times New Roman" pitchFamily="18" charset="0"/>
              </a:rPr>
              <a:t>حنيك</a:t>
            </a:r>
            <a:endParaRPr lang="ar-SA" sz="2400" b="1" dirty="0">
              <a:solidFill>
                <a:schemeClr val="bg1"/>
              </a:solidFill>
              <a:latin typeface="Times New Roman" pitchFamily="18" charset="0"/>
              <a:cs typeface="Times New Roman" pitchFamily="18" charset="0"/>
            </a:endParaRPr>
          </a:p>
          <a:p>
            <a:pPr algn="r" rtl="1"/>
            <a:r>
              <a:rPr lang="ar-SA" sz="2400" b="1" dirty="0">
                <a:solidFill>
                  <a:schemeClr val="bg1"/>
                </a:solidFill>
                <a:latin typeface="Times New Roman" pitchFamily="18" charset="0"/>
                <a:cs typeface="Times New Roman" pitchFamily="18" charset="0"/>
              </a:rPr>
              <a:t>نهاد بن مبارك </a:t>
            </a:r>
          </a:p>
        </p:txBody>
      </p:sp>
      <p:sp>
        <p:nvSpPr>
          <p:cNvPr id="4" name="ZoneTexte 3">
            <a:extLst>
              <a:ext uri="{FF2B5EF4-FFF2-40B4-BE49-F238E27FC236}">
                <a16:creationId xmlns:a16="http://schemas.microsoft.com/office/drawing/2014/main" xmlns="" id="{F921A12C-FFB5-9D46-BC2C-5FF6C506C58B}"/>
              </a:ext>
            </a:extLst>
          </p:cNvPr>
          <p:cNvSpPr txBox="1"/>
          <p:nvPr/>
        </p:nvSpPr>
        <p:spPr>
          <a:xfrm rot="10800000" flipV="1">
            <a:off x="358425" y="5150211"/>
            <a:ext cx="2613184" cy="830997"/>
          </a:xfrm>
          <a:prstGeom prst="rect">
            <a:avLst/>
          </a:prstGeom>
          <a:noFill/>
        </p:spPr>
        <p:txBody>
          <a:bodyPr wrap="square" rtlCol="0">
            <a:spAutoFit/>
          </a:bodyPr>
          <a:lstStyle/>
          <a:p>
            <a:pPr algn="r" rtl="1"/>
            <a:r>
              <a:rPr lang="ar-DZ" sz="2400" dirty="0" smtClean="0">
                <a:solidFill>
                  <a:schemeClr val="bg1"/>
                </a:solidFill>
                <a:latin typeface="Times New Roman" pitchFamily="18" charset="0"/>
                <a:cs typeface="Times New Roman" pitchFamily="18" charset="0"/>
              </a:rPr>
              <a:t>أستاذة المقياس</a:t>
            </a:r>
            <a:r>
              <a:rPr lang="ar-SA" sz="2400" dirty="0" smtClean="0">
                <a:solidFill>
                  <a:schemeClr val="bg1"/>
                </a:solidFill>
                <a:latin typeface="Times New Roman" pitchFamily="18" charset="0"/>
                <a:cs typeface="Times New Roman" pitchFamily="18" charset="0"/>
              </a:rPr>
              <a:t>:</a:t>
            </a:r>
            <a:endParaRPr lang="ar-SA" sz="2400" dirty="0">
              <a:solidFill>
                <a:schemeClr val="bg1"/>
              </a:solidFill>
              <a:latin typeface="Times New Roman" pitchFamily="18" charset="0"/>
              <a:cs typeface="Times New Roman" pitchFamily="18" charset="0"/>
            </a:endParaRPr>
          </a:p>
          <a:p>
            <a:pPr algn="r" rtl="1"/>
            <a:r>
              <a:rPr lang="ar-SA" sz="2400" b="1" dirty="0">
                <a:solidFill>
                  <a:schemeClr val="bg1"/>
                </a:solidFill>
                <a:latin typeface="Times New Roman" pitchFamily="18" charset="0"/>
                <a:cs typeface="Times New Roman" pitchFamily="18" charset="0"/>
              </a:rPr>
              <a:t>أ.أقطي جوهرة.</a:t>
            </a:r>
            <a:endParaRPr lang="" sz="2400" b="1" dirty="0">
              <a:solidFill>
                <a:schemeClr val="bg1"/>
              </a:solidFill>
              <a:latin typeface="Times New Roman" pitchFamily="18" charset="0"/>
              <a:cs typeface="Times New Roman" pitchFamily="18" charset="0"/>
            </a:endParaRPr>
          </a:p>
        </p:txBody>
      </p:sp>
      <p:sp>
        <p:nvSpPr>
          <p:cNvPr id="7" name="ZoneTexte 6">
            <a:extLst>
              <a:ext uri="{FF2B5EF4-FFF2-40B4-BE49-F238E27FC236}">
                <a16:creationId xmlns:a16="http://schemas.microsoft.com/office/drawing/2014/main" xmlns="" id="{D52D5F2A-CA53-FE4B-9349-7580E0CCC5FC}"/>
              </a:ext>
            </a:extLst>
          </p:cNvPr>
          <p:cNvSpPr txBox="1"/>
          <p:nvPr/>
        </p:nvSpPr>
        <p:spPr>
          <a:xfrm>
            <a:off x="4474461" y="6129077"/>
            <a:ext cx="3243077" cy="461665"/>
          </a:xfrm>
          <a:prstGeom prst="rect">
            <a:avLst/>
          </a:prstGeom>
          <a:noFill/>
        </p:spPr>
        <p:txBody>
          <a:bodyPr wrap="square" rtlCol="0">
            <a:spAutoFit/>
          </a:bodyPr>
          <a:lstStyle/>
          <a:p>
            <a:pPr algn="r" rtl="1"/>
            <a:r>
              <a:rPr lang="ar-SA" sz="2400" dirty="0">
                <a:solidFill>
                  <a:schemeClr val="bg1"/>
                </a:solidFill>
                <a:latin typeface="Times New Roman" pitchFamily="18" charset="0"/>
                <a:cs typeface="Times New Roman" pitchFamily="18" charset="0"/>
              </a:rPr>
              <a:t>السنة الجامعية : </a:t>
            </a:r>
            <a:r>
              <a:rPr lang="ar-SA" sz="2400" dirty="0" smtClean="0">
                <a:solidFill>
                  <a:schemeClr val="bg1"/>
                </a:solidFill>
                <a:latin typeface="Times New Roman" pitchFamily="18" charset="0"/>
                <a:cs typeface="Times New Roman" pitchFamily="18" charset="0"/>
              </a:rPr>
              <a:t>202</a:t>
            </a:r>
            <a:r>
              <a:rPr lang="ar-DZ" sz="2400" dirty="0" smtClean="0">
                <a:solidFill>
                  <a:schemeClr val="bg1"/>
                </a:solidFill>
                <a:latin typeface="Times New Roman" pitchFamily="18" charset="0"/>
                <a:cs typeface="Times New Roman" pitchFamily="18" charset="0"/>
              </a:rPr>
              <a:t>2</a:t>
            </a:r>
            <a:r>
              <a:rPr lang="ar-SA" sz="2400" dirty="0" smtClean="0">
                <a:solidFill>
                  <a:schemeClr val="bg1"/>
                </a:solidFill>
                <a:latin typeface="Times New Roman" pitchFamily="18" charset="0"/>
                <a:cs typeface="Times New Roman" pitchFamily="18" charset="0"/>
              </a:rPr>
              <a:t>/202</a:t>
            </a:r>
            <a:r>
              <a:rPr lang="ar-DZ" sz="2400" dirty="0" smtClean="0">
                <a:solidFill>
                  <a:schemeClr val="bg1"/>
                </a:solidFill>
                <a:latin typeface="Times New Roman" pitchFamily="18" charset="0"/>
                <a:cs typeface="Times New Roman" pitchFamily="18" charset="0"/>
              </a:rPr>
              <a:t>1</a:t>
            </a:r>
            <a:endParaRPr lang="" sz="2400" dirty="0">
              <a:solidFill>
                <a:schemeClr val="bg1"/>
              </a:solidFill>
              <a:latin typeface="Times New Roman" pitchFamily="18" charset="0"/>
              <a:cs typeface="Times New Roman" pitchFamily="18" charset="0"/>
            </a:endParaRPr>
          </a:p>
        </p:txBody>
      </p:sp>
      <p:sp>
        <p:nvSpPr>
          <p:cNvPr id="13" name="Ruban : courbé et incliné vers le haut 12">
            <a:extLst>
              <a:ext uri="{FF2B5EF4-FFF2-40B4-BE49-F238E27FC236}">
                <a16:creationId xmlns:a16="http://schemas.microsoft.com/office/drawing/2014/main" xmlns="" id="{B72A933C-0C08-E64B-AE76-0B00763AD970}"/>
              </a:ext>
            </a:extLst>
          </p:cNvPr>
          <p:cNvSpPr/>
          <p:nvPr/>
        </p:nvSpPr>
        <p:spPr>
          <a:xfrm>
            <a:off x="1952596" y="2786058"/>
            <a:ext cx="7715303" cy="2241856"/>
          </a:xfrm>
          <a:prstGeom prst="ellipseRibbon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latin typeface="Times New Roman" pitchFamily="18" charset="0"/>
                <a:cs typeface="Times New Roman" pitchFamily="18" charset="0"/>
              </a:rPr>
              <a:t>بحث حول :</a:t>
            </a:r>
          </a:p>
          <a:p>
            <a:pPr algn="ctr" rtl="1"/>
            <a:r>
              <a:rPr lang="ar-SA" sz="2800" b="1" dirty="0">
                <a:latin typeface="Times New Roman" pitchFamily="18" charset="0"/>
                <a:cs typeface="Times New Roman" pitchFamily="18" charset="0"/>
              </a:rPr>
              <a:t> </a:t>
            </a:r>
            <a:r>
              <a:rPr lang="ar-DZ" sz="2800" b="1" dirty="0" smtClean="0">
                <a:latin typeface="Times New Roman" pitchFamily="18" charset="0"/>
                <a:cs typeface="Times New Roman" pitchFamily="18" charset="0"/>
              </a:rPr>
              <a:t>الشركات الدولية وشركات متعددة الجنسيات</a:t>
            </a:r>
            <a:endParaRPr lang="" sz="28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206312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600" dirty="0" smtClean="0">
                <a:latin typeface="Times New Roman" pitchFamily="18" charset="0"/>
                <a:cs typeface="Times New Roman" pitchFamily="18" charset="0"/>
              </a:rPr>
              <a:t>2 الاستثمار الأجنبي غير المباشر </a:t>
            </a:r>
            <a:endParaRPr lang="fr-FR" sz="3600" dirty="0">
              <a:latin typeface="Times New Roman" pitchFamily="18" charset="0"/>
              <a:cs typeface="Times New Roman" pitchFamily="18" charset="0"/>
            </a:endParaRPr>
          </a:p>
        </p:txBody>
      </p:sp>
      <p:sp>
        <p:nvSpPr>
          <p:cNvPr id="3" name="Espace réservé du texte 2"/>
          <p:cNvSpPr>
            <a:spLocks noGrp="1"/>
          </p:cNvSpPr>
          <p:nvPr>
            <p:ph type="body" idx="1"/>
          </p:nvPr>
        </p:nvSpPr>
        <p:spPr>
          <a:xfrm>
            <a:off x="2472639" y="2138358"/>
            <a:ext cx="2337477" cy="576262"/>
          </a:xfrm>
        </p:spPr>
        <p:txBody>
          <a:bodyPr/>
          <a:lstStyle/>
          <a:p>
            <a:pPr algn="r"/>
            <a:r>
              <a:rPr lang="ar-DZ" sz="4000" b="1" dirty="0" smtClean="0">
                <a:latin typeface="Times New Roman" pitchFamily="18" charset="0"/>
                <a:ea typeface="Tahoma" pitchFamily="34" charset="0"/>
                <a:cs typeface="Times New Roman" pitchFamily="18" charset="0"/>
              </a:rPr>
              <a:t>أشكاله</a:t>
            </a:r>
            <a:r>
              <a:rPr lang="ar-DZ" sz="4000" b="1" dirty="0" smtClean="0">
                <a:latin typeface="Tahoma" pitchFamily="34" charset="0"/>
                <a:ea typeface="Tahoma" pitchFamily="34" charset="0"/>
                <a:cs typeface="Tahoma" pitchFamily="34" charset="0"/>
              </a:rPr>
              <a:t> </a:t>
            </a:r>
            <a:r>
              <a:rPr lang="ar-DZ" sz="3200" b="1" dirty="0" smtClean="0">
                <a:latin typeface="Tahoma" pitchFamily="34" charset="0"/>
                <a:ea typeface="Tahoma" pitchFamily="34" charset="0"/>
                <a:cs typeface="Tahoma" pitchFamily="34" charset="0"/>
              </a:rPr>
              <a:t>: </a:t>
            </a:r>
            <a:endParaRPr lang="fr-FR" b="1" dirty="0">
              <a:latin typeface="Tahoma" pitchFamily="34" charset="0"/>
              <a:ea typeface="Tahoma" pitchFamily="34" charset="0"/>
              <a:cs typeface="Tahoma" pitchFamily="34" charset="0"/>
            </a:endParaRPr>
          </a:p>
        </p:txBody>
      </p:sp>
      <p:sp>
        <p:nvSpPr>
          <p:cNvPr id="4" name="Espace réservé du contenu 3"/>
          <p:cNvSpPr>
            <a:spLocks noGrp="1"/>
          </p:cNvSpPr>
          <p:nvPr>
            <p:ph sz="half" idx="2"/>
          </p:nvPr>
        </p:nvSpPr>
        <p:spPr>
          <a:xfrm>
            <a:off x="0" y="3071810"/>
            <a:ext cx="5695063" cy="4106862"/>
          </a:xfrm>
        </p:spPr>
        <p:txBody>
          <a:bodyPr>
            <a:normAutofit/>
          </a:bodyPr>
          <a:lstStyle/>
          <a:p>
            <a:pPr algn="r" rtl="1">
              <a:buNone/>
            </a:pPr>
            <a:r>
              <a:rPr lang="ar-DZ" sz="2800" b="1" dirty="0" smtClean="0">
                <a:latin typeface="Times New Roman" pitchFamily="18" charset="0"/>
                <a:cs typeface="Times New Roman" pitchFamily="18" charset="0"/>
              </a:rPr>
              <a:t>شراء السندات الدولية وشهادات الإيداع المصرفية الدولية المقومة بالعملات الأجنبية وشهادات الإيداع في  سوق العملات الدولية.</a:t>
            </a:r>
            <a:endParaRPr lang="fr-FR" sz="2800" b="1" dirty="0" smtClean="0">
              <a:latin typeface="Times New Roman" pitchFamily="18" charset="0"/>
              <a:cs typeface="Times New Roman" pitchFamily="18" charset="0"/>
            </a:endParaRPr>
          </a:p>
          <a:p>
            <a:pPr algn="r" rtl="1">
              <a:buNone/>
            </a:pPr>
            <a:r>
              <a:rPr lang="ar-DZ" sz="2800" b="1" dirty="0" smtClean="0">
                <a:latin typeface="Times New Roman" pitchFamily="18" charset="0"/>
                <a:cs typeface="Times New Roman" pitchFamily="18" charset="0"/>
              </a:rPr>
              <a:t>شراء سندات الدين ( العام أو الخاص).</a:t>
            </a:r>
            <a:endParaRPr lang="fr-FR" sz="2800" b="1" dirty="0" smtClean="0">
              <a:latin typeface="Times New Roman" pitchFamily="18" charset="0"/>
              <a:cs typeface="Times New Roman" pitchFamily="18" charset="0"/>
            </a:endParaRPr>
          </a:p>
          <a:p>
            <a:pPr algn="r" rtl="1">
              <a:buNone/>
            </a:pPr>
            <a:r>
              <a:rPr lang="ar-DZ" sz="2800" b="1" dirty="0" smtClean="0">
                <a:latin typeface="Times New Roman" pitchFamily="18" charset="0"/>
                <a:cs typeface="Times New Roman" pitchFamily="18" charset="0"/>
              </a:rPr>
              <a:t>الإيداع في البنوك الوطنية.</a:t>
            </a:r>
            <a:endParaRPr lang="fr-FR" sz="2800" b="1" dirty="0" smtClean="0">
              <a:latin typeface="Times New Roman" pitchFamily="18" charset="0"/>
              <a:cs typeface="Times New Roman" pitchFamily="18" charset="0"/>
            </a:endParaRPr>
          </a:p>
          <a:p>
            <a:pPr algn="r" rtl="1">
              <a:buNone/>
            </a:pPr>
            <a:r>
              <a:rPr lang="ar-DZ" sz="2800" b="1" dirty="0" smtClean="0">
                <a:latin typeface="Times New Roman" pitchFamily="18" charset="0"/>
                <a:cs typeface="Times New Roman" pitchFamily="18" charset="0"/>
              </a:rPr>
              <a:t>شراء الذهب والمعادن النادرة.</a:t>
            </a:r>
            <a:endParaRPr lang="fr-FR" sz="2800" b="1" dirty="0" smtClean="0">
              <a:latin typeface="Times New Roman" pitchFamily="18" charset="0"/>
              <a:cs typeface="Times New Roman" pitchFamily="18" charset="0"/>
            </a:endParaRPr>
          </a:p>
          <a:p>
            <a:pPr algn="r" rtl="1">
              <a:buNone/>
            </a:pPr>
            <a:r>
              <a:rPr lang="ar-DZ" sz="2800" b="1" dirty="0" smtClean="0">
                <a:latin typeface="Times New Roman" pitchFamily="18" charset="0"/>
                <a:cs typeface="Times New Roman" pitchFamily="18" charset="0"/>
              </a:rPr>
              <a:t>شراء القيم المنقولة. </a:t>
            </a:r>
            <a:endParaRPr lang="fr-FR" sz="2400" b="1" dirty="0" smtClean="0">
              <a:latin typeface="Times New Roman" pitchFamily="18" charset="0"/>
              <a:cs typeface="Times New Roman" pitchFamily="18" charset="0"/>
            </a:endParaRPr>
          </a:p>
          <a:p>
            <a:endParaRPr lang="fr-FR" dirty="0"/>
          </a:p>
        </p:txBody>
      </p:sp>
      <p:sp>
        <p:nvSpPr>
          <p:cNvPr id="5" name="Espace réservé du texte 4"/>
          <p:cNvSpPr>
            <a:spLocks noGrp="1"/>
          </p:cNvSpPr>
          <p:nvPr>
            <p:ph type="body" sz="quarter" idx="3"/>
          </p:nvPr>
        </p:nvSpPr>
        <p:spPr>
          <a:xfrm>
            <a:off x="8596330" y="2071678"/>
            <a:ext cx="1714098" cy="576262"/>
          </a:xfrm>
        </p:spPr>
        <p:txBody>
          <a:bodyPr/>
          <a:lstStyle/>
          <a:p>
            <a:pPr algn="r"/>
            <a:r>
              <a:rPr lang="ar-DZ" sz="4000" b="1" dirty="0" smtClean="0">
                <a:latin typeface="Times New Roman" pitchFamily="18" charset="0"/>
                <a:cs typeface="Times New Roman" pitchFamily="18" charset="0"/>
              </a:rPr>
              <a:t>تعريفه</a:t>
            </a:r>
            <a:endParaRPr lang="fr-FR" sz="4000" b="1" dirty="0">
              <a:latin typeface="Times New Roman" pitchFamily="18" charset="0"/>
              <a:cs typeface="Times New Roman" pitchFamily="18" charset="0"/>
            </a:endParaRPr>
          </a:p>
        </p:txBody>
      </p:sp>
      <p:sp>
        <p:nvSpPr>
          <p:cNvPr id="6" name="Espace réservé du contenu 5"/>
          <p:cNvSpPr>
            <a:spLocks noGrp="1"/>
          </p:cNvSpPr>
          <p:nvPr>
            <p:ph sz="quarter" idx="4"/>
          </p:nvPr>
        </p:nvSpPr>
        <p:spPr>
          <a:xfrm>
            <a:off x="6902209" y="2965452"/>
            <a:ext cx="5194583" cy="3749696"/>
          </a:xfrm>
        </p:spPr>
        <p:txBody>
          <a:bodyPr>
            <a:noAutofit/>
          </a:bodyPr>
          <a:lstStyle/>
          <a:p>
            <a:pPr lvl="0" algn="just" rtl="1">
              <a:buNone/>
            </a:pPr>
            <a:r>
              <a:rPr lang="ar-DZ" sz="2800" b="1" dirty="0" smtClean="0">
                <a:latin typeface="Times New Roman" pitchFamily="18" charset="0"/>
                <a:cs typeface="Times New Roman" pitchFamily="18" charset="0"/>
              </a:rPr>
              <a:t>          يعرف هذا النوع بالاستثمار </a:t>
            </a:r>
            <a:r>
              <a:rPr lang="ar-DZ" sz="2800" b="1" dirty="0" err="1" smtClean="0">
                <a:latin typeface="Times New Roman" pitchFamily="18" charset="0"/>
                <a:cs typeface="Times New Roman" pitchFamily="18" charset="0"/>
              </a:rPr>
              <a:t>المحفظي</a:t>
            </a:r>
            <a:r>
              <a:rPr lang="ar-DZ" sz="2800" b="1" dirty="0" smtClean="0">
                <a:latin typeface="Times New Roman" pitchFamily="18" charset="0"/>
                <a:cs typeface="Times New Roman" pitchFamily="18" charset="0"/>
              </a:rPr>
              <a:t> والذي يقوم على أساس شراء الأجانب للأسهم والسندات الخاصة أو الحكومية في البلد المضيف بقصد المضاربة والاستفادة من فروق أسعار الأوراق المالية شرط أن لا يكون في حوزة الأجانب من الأسهم ما يمكنهم من حق إدارة المشروع أو الإشراف عليه.     </a:t>
            </a:r>
            <a:endParaRPr lang="fr-FR" sz="2800" b="1" dirty="0" smtClean="0">
              <a:latin typeface="Times New Roman" pitchFamily="18" charset="0"/>
              <a:cs typeface="Times New Roman" pitchFamily="18" charset="0"/>
            </a:endParaRPr>
          </a:p>
        </p:txBody>
      </p:sp>
      <p:sp>
        <p:nvSpPr>
          <p:cNvPr id="7" name="Rectangle à coins arrondis 6"/>
          <p:cNvSpPr/>
          <p:nvPr/>
        </p:nvSpPr>
        <p:spPr>
          <a:xfrm>
            <a:off x="6596066" y="2928934"/>
            <a:ext cx="5357850" cy="3643338"/>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Flèche gauche 7"/>
          <p:cNvSpPr/>
          <p:nvPr/>
        </p:nvSpPr>
        <p:spPr>
          <a:xfrm>
            <a:off x="10596594" y="2000240"/>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gauche 8"/>
          <p:cNvSpPr/>
          <p:nvPr/>
        </p:nvSpPr>
        <p:spPr>
          <a:xfrm>
            <a:off x="5238744" y="2214554"/>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6238876" y="2571744"/>
            <a:ext cx="71438" cy="39290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10800000">
            <a:off x="5667372" y="335756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10800000">
            <a:off x="5667372" y="485776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10800000">
            <a:off x="5667372" y="592933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10800000">
            <a:off x="5738810" y="6500834"/>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10800000">
            <a:off x="5667372" y="535782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0000" y="214290"/>
            <a:ext cx="10571998" cy="1571636"/>
          </a:xfrm>
        </p:spPr>
        <p:txBody>
          <a:bodyPr/>
          <a:lstStyle/>
          <a:p>
            <a:pPr algn="ctr" rtl="1"/>
            <a:r>
              <a:rPr lang="ar-DZ" sz="3200" dirty="0" smtClean="0">
                <a:solidFill>
                  <a:srgbClr val="FFFF00"/>
                </a:solidFill>
                <a:latin typeface="Times New Roman" pitchFamily="18" charset="0"/>
                <a:cs typeface="Times New Roman" pitchFamily="18" charset="0"/>
              </a:rPr>
              <a:t>المطلب الثالث: </a:t>
            </a:r>
            <a:r>
              <a:rPr lang="ar-DZ" sz="3200" dirty="0" smtClean="0">
                <a:latin typeface="Times New Roman" pitchFamily="18" charset="0"/>
                <a:cs typeface="Times New Roman" pitchFamily="18" charset="0"/>
              </a:rPr>
              <a:t>دوافع التوجه نحو الشركات الدولية وقائمة الشركات الدولية الرائدة </a:t>
            </a:r>
            <a:br>
              <a:rPr lang="ar-DZ" sz="3200" dirty="0" smtClean="0">
                <a:latin typeface="Times New Roman" pitchFamily="18" charset="0"/>
                <a:cs typeface="Times New Roman" pitchFamily="18" charset="0"/>
              </a:rPr>
            </a:br>
            <a:r>
              <a:rPr lang="ar-DZ" sz="3200" dirty="0" smtClean="0">
                <a:latin typeface="Times New Roman" pitchFamily="18" charset="0"/>
                <a:cs typeface="Times New Roman" pitchFamily="18" charset="0"/>
              </a:rPr>
              <a:t> </a:t>
            </a:r>
            <a:r>
              <a:rPr lang="ar-DZ" sz="3200" dirty="0" smtClean="0">
                <a:solidFill>
                  <a:schemeClr val="bg1"/>
                </a:solidFill>
                <a:latin typeface="Times New Roman" pitchFamily="18" charset="0"/>
                <a:cs typeface="Times New Roman" pitchFamily="18" charset="0"/>
              </a:rPr>
              <a:t>1) الدوافع: </a:t>
            </a:r>
            <a:endParaRPr lang="fr-FR" sz="3200" dirty="0">
              <a:solidFill>
                <a:schemeClr val="bg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38084" y="2214578"/>
            <a:ext cx="11072890" cy="4786322"/>
          </a:xfrm>
        </p:spPr>
        <p:txBody>
          <a:bodyPr>
            <a:noAutofit/>
          </a:bodyPr>
          <a:lstStyle/>
          <a:p>
            <a:pPr algn="r" rtl="1">
              <a:buFont typeface="Arial" pitchFamily="34" charset="0"/>
              <a:buChar char="•"/>
            </a:pPr>
            <a:r>
              <a:rPr lang="ar-SA" sz="2800" b="1" dirty="0" smtClean="0">
                <a:latin typeface="Times New Roman" pitchFamily="18" charset="0"/>
                <a:cs typeface="Times New Roman" pitchFamily="18" charset="0"/>
              </a:rPr>
              <a:t>تزايد الانفتاح الاقتصادي والتجاري الواسع بين دول العالم</a:t>
            </a:r>
            <a:endParaRPr lang="fr-FR" sz="2800" b="1" dirty="0" smtClean="0">
              <a:latin typeface="Times New Roman" pitchFamily="18" charset="0"/>
              <a:cs typeface="Times New Roman" pitchFamily="18" charset="0"/>
            </a:endParaRPr>
          </a:p>
          <a:p>
            <a:pPr algn="r" rtl="1">
              <a:buFont typeface="Arial" pitchFamily="34" charset="0"/>
              <a:buChar char="•"/>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تقديم الدول المضيفة إعفاءات الضريبية وتسهيلات القانونية لتشجيع الاستثمار الأجنبي</a:t>
            </a:r>
            <a:endParaRPr lang="fr-FR" sz="2800" b="1" dirty="0" smtClean="0">
              <a:latin typeface="Times New Roman" pitchFamily="18" charset="0"/>
              <a:cs typeface="Times New Roman" pitchFamily="18" charset="0"/>
            </a:endParaRPr>
          </a:p>
          <a:p>
            <a:pPr algn="r" rtl="1">
              <a:buFont typeface="Arial" pitchFamily="34" charset="0"/>
              <a:buChar char="•"/>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انخفاض التكاليف الإنتاج سبب حجمها الضخم </a:t>
            </a:r>
            <a:endParaRPr lang="fr-FR" sz="2800" b="1" dirty="0" smtClean="0">
              <a:latin typeface="Times New Roman" pitchFamily="18" charset="0"/>
              <a:cs typeface="Times New Roman" pitchFamily="18" charset="0"/>
            </a:endParaRPr>
          </a:p>
          <a:p>
            <a:pPr algn="r" rtl="1">
              <a:buFont typeface="Arial" pitchFamily="34" charset="0"/>
              <a:buChar char="•"/>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انخفاض مقدار أجور </a:t>
            </a:r>
            <a:r>
              <a:rPr lang="ar-SA" sz="2800" b="1" dirty="0" err="1" smtClean="0">
                <a:latin typeface="Times New Roman" pitchFamily="18" charset="0"/>
                <a:cs typeface="Times New Roman" pitchFamily="18" charset="0"/>
              </a:rPr>
              <a:t>و</a:t>
            </a:r>
            <a:r>
              <a:rPr lang="ar-SA" sz="2800" b="1" dirty="0" smtClean="0">
                <a:latin typeface="Times New Roman" pitchFamily="18" charset="0"/>
                <a:cs typeface="Times New Roman" pitchFamily="18" charset="0"/>
              </a:rPr>
              <a:t> تعويضات اليد العاملة في الدولة المضيفة</a:t>
            </a:r>
            <a:endParaRPr lang="fr-FR" sz="2800" b="1" dirty="0" smtClean="0">
              <a:latin typeface="Times New Roman" pitchFamily="18" charset="0"/>
              <a:cs typeface="Times New Roman" pitchFamily="18" charset="0"/>
            </a:endParaRPr>
          </a:p>
          <a:p>
            <a:pPr algn="r" rtl="1">
              <a:buFont typeface="Arial" pitchFamily="34" charset="0"/>
              <a:buChar char="•"/>
            </a:pPr>
            <a:r>
              <a:rPr lang="ar-DZ" sz="2800" b="1" dirty="0" smtClean="0">
                <a:latin typeface="Times New Roman" pitchFamily="18" charset="0"/>
                <a:cs typeface="Times New Roman" pitchFamily="18" charset="0"/>
              </a:rPr>
              <a:t> </a:t>
            </a:r>
            <a:r>
              <a:rPr lang="ar-SA" sz="2800" b="1" dirty="0" smtClean="0">
                <a:latin typeface="Times New Roman" pitchFamily="18" charset="0"/>
                <a:cs typeface="Times New Roman" pitchFamily="18" charset="0"/>
              </a:rPr>
              <a:t>احتكارها للسلع </a:t>
            </a:r>
            <a:r>
              <a:rPr lang="ar-SA" sz="2800" b="1" dirty="0" err="1" smtClean="0">
                <a:latin typeface="Times New Roman" pitchFamily="18" charset="0"/>
                <a:cs typeface="Times New Roman" pitchFamily="18" charset="0"/>
              </a:rPr>
              <a:t>و</a:t>
            </a:r>
            <a:r>
              <a:rPr lang="ar-SA" sz="2800" b="1" dirty="0" smtClean="0">
                <a:latin typeface="Times New Roman" pitchFamily="18" charset="0"/>
                <a:cs typeface="Times New Roman" pitchFamily="18" charset="0"/>
              </a:rPr>
              <a:t> الخدمات نظير الجودة العالية</a:t>
            </a:r>
            <a:endParaRPr lang="fr-FR" sz="2800" b="1" dirty="0" smtClean="0">
              <a:latin typeface="Times New Roman" pitchFamily="18" charset="0"/>
              <a:cs typeface="Times New Roman" pitchFamily="18" charset="0"/>
            </a:endParaRPr>
          </a:p>
          <a:p>
            <a:pPr algn="r" rtl="1">
              <a:buFont typeface="Arial" pitchFamily="34" charset="0"/>
              <a:buChar char="•"/>
            </a:pPr>
            <a:r>
              <a:rPr lang="ar-SA" sz="2800" b="1" dirty="0" smtClean="0">
                <a:latin typeface="Times New Roman" pitchFamily="18" charset="0"/>
                <a:cs typeface="Times New Roman" pitchFamily="18" charset="0"/>
              </a:rPr>
              <a:t>رغبة الدول المضيفة في الاستفادة من خبرات الأجنبية الخاصة بهذه الشركات</a:t>
            </a:r>
            <a:endParaRPr lang="ar-DZ" sz="2800" b="1"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200" dirty="0" smtClean="0">
                <a:solidFill>
                  <a:srgbClr val="FFFF00"/>
                </a:solidFill>
                <a:latin typeface="Times New Roman" pitchFamily="18" charset="0"/>
                <a:cs typeface="Times New Roman" pitchFamily="18" charset="0"/>
              </a:rPr>
              <a:t>المطلب الرابع: </a:t>
            </a:r>
            <a:r>
              <a:rPr lang="ar-DZ" sz="3200" dirty="0" smtClean="0">
                <a:latin typeface="Times New Roman" pitchFamily="18" charset="0"/>
                <a:cs typeface="Times New Roman" pitchFamily="18" charset="0"/>
              </a:rPr>
              <a:t>سلبيات وإيجابيات التوجه نحو الشركات الدولية</a:t>
            </a:r>
            <a:br>
              <a:rPr lang="ar-DZ" sz="3200" dirty="0" smtClean="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texte 2"/>
          <p:cNvSpPr>
            <a:spLocks noGrp="1"/>
          </p:cNvSpPr>
          <p:nvPr>
            <p:ph type="body" idx="1"/>
          </p:nvPr>
        </p:nvSpPr>
        <p:spPr>
          <a:xfrm>
            <a:off x="814729" y="2174875"/>
            <a:ext cx="3638198" cy="576262"/>
          </a:xfrm>
        </p:spPr>
        <p:txBody>
          <a:bodyPr/>
          <a:lstStyle/>
          <a:p>
            <a:pPr algn="r"/>
            <a:r>
              <a:rPr lang="ar-DZ" sz="4000" b="1" i="1" dirty="0" smtClean="0">
                <a:latin typeface="Times New Roman" pitchFamily="18" charset="0"/>
                <a:ea typeface="Tahoma" pitchFamily="34" charset="0"/>
                <a:cs typeface="Times New Roman" pitchFamily="18" charset="0"/>
              </a:rPr>
              <a:t> الإيجابيات :</a:t>
            </a:r>
            <a:endParaRPr lang="fr-FR" sz="4000" b="1" i="1" dirty="0">
              <a:latin typeface="Times New Roman" pitchFamily="18" charset="0"/>
              <a:ea typeface="Tahoma" pitchFamily="34" charset="0"/>
              <a:cs typeface="Times New Roman" pitchFamily="18" charset="0"/>
            </a:endParaRPr>
          </a:p>
        </p:txBody>
      </p:sp>
      <p:sp>
        <p:nvSpPr>
          <p:cNvPr id="4" name="Espace réservé du contenu 3"/>
          <p:cNvSpPr>
            <a:spLocks noGrp="1"/>
          </p:cNvSpPr>
          <p:nvPr>
            <p:ph sz="half" idx="2"/>
          </p:nvPr>
        </p:nvSpPr>
        <p:spPr>
          <a:xfrm>
            <a:off x="0" y="3179766"/>
            <a:ext cx="6004585" cy="3178192"/>
          </a:xfrm>
        </p:spPr>
        <p:txBody>
          <a:bodyPr>
            <a:normAutofit/>
          </a:bodyPr>
          <a:lstStyle/>
          <a:p>
            <a:pPr algn="r" rtl="1">
              <a:buFont typeface="Arial" pitchFamily="34" charset="0"/>
              <a:buChar char="•"/>
            </a:pPr>
            <a:r>
              <a:rPr lang="ar-SA" sz="2800" b="1" dirty="0" smtClean="0">
                <a:latin typeface="Times New Roman" pitchFamily="18" charset="0"/>
                <a:cs typeface="Times New Roman" pitchFamily="18" charset="0"/>
              </a:rPr>
              <a:t>توفير الاحتياجات المتزايدة من السلع والخدمات في السوق البلد المضيف وبالنوعية المطلوبة</a:t>
            </a:r>
            <a:endParaRPr lang="fr-FR" sz="2800" b="1" dirty="0" smtClean="0">
              <a:latin typeface="Times New Roman" pitchFamily="18" charset="0"/>
              <a:cs typeface="Times New Roman" pitchFamily="18" charset="0"/>
            </a:endParaRPr>
          </a:p>
          <a:p>
            <a:pPr algn="r" rtl="1">
              <a:buFont typeface="Arial" pitchFamily="34" charset="0"/>
              <a:buChar char="•"/>
            </a:pPr>
            <a:r>
              <a:rPr lang="ar-SA" sz="2800" b="1" dirty="0" smtClean="0">
                <a:latin typeface="Times New Roman" pitchFamily="18" charset="0"/>
                <a:cs typeface="Times New Roman" pitchFamily="18" charset="0"/>
              </a:rPr>
              <a:t>التعرف على أساليب إدارة لحديثة والقيام بتطبيقها في المنشآت الوطنية</a:t>
            </a:r>
            <a:endParaRPr lang="fr-FR" sz="2800" b="1" dirty="0" smtClean="0">
              <a:latin typeface="Times New Roman" pitchFamily="18" charset="0"/>
              <a:cs typeface="Times New Roman" pitchFamily="18" charset="0"/>
            </a:endParaRPr>
          </a:p>
          <a:p>
            <a:pPr algn="r" rtl="1">
              <a:buFont typeface="Arial" pitchFamily="34" charset="0"/>
              <a:buChar char="•"/>
            </a:pPr>
            <a:r>
              <a:rPr lang="ar-SA" sz="2800" b="1" dirty="0" smtClean="0">
                <a:latin typeface="Times New Roman" pitchFamily="18" charset="0"/>
                <a:cs typeface="Times New Roman" pitchFamily="18" charset="0"/>
              </a:rPr>
              <a:t>المساهمة في تشغيل العمال المرتفعة وخصوصا في الدول النامية</a:t>
            </a:r>
            <a:r>
              <a:rPr lang="fr-FR" sz="2800" b="1" dirty="0" smtClean="0">
                <a:latin typeface="Times New Roman" pitchFamily="18" charset="0"/>
                <a:cs typeface="Times New Roman" pitchFamily="18" charset="0"/>
              </a:rPr>
              <a:t> .</a:t>
            </a:r>
          </a:p>
          <a:p>
            <a:endParaRPr lang="fr-FR" dirty="0"/>
          </a:p>
        </p:txBody>
      </p:sp>
      <p:sp>
        <p:nvSpPr>
          <p:cNvPr id="5" name="Espace réservé du texte 4"/>
          <p:cNvSpPr>
            <a:spLocks noGrp="1"/>
          </p:cNvSpPr>
          <p:nvPr>
            <p:ph type="body" sz="quarter" idx="3"/>
          </p:nvPr>
        </p:nvSpPr>
        <p:spPr>
          <a:xfrm>
            <a:off x="7953388" y="2071678"/>
            <a:ext cx="2357040" cy="576262"/>
          </a:xfrm>
        </p:spPr>
        <p:txBody>
          <a:bodyPr/>
          <a:lstStyle/>
          <a:p>
            <a:pPr algn="r"/>
            <a:r>
              <a:rPr lang="ar-DZ" sz="4000" b="1" i="1" dirty="0" smtClean="0">
                <a:latin typeface="Times New Roman" pitchFamily="18" charset="0"/>
                <a:ea typeface="Tahoma" pitchFamily="34" charset="0"/>
                <a:cs typeface="Times New Roman" pitchFamily="18" charset="0"/>
              </a:rPr>
              <a:t>السلبيات</a:t>
            </a:r>
            <a:r>
              <a:rPr lang="ar-DZ" sz="4000" b="1" dirty="0" smtClean="0">
                <a:latin typeface="Times New Roman" pitchFamily="18" charset="0"/>
                <a:ea typeface="Tahoma" pitchFamily="34" charset="0"/>
                <a:cs typeface="Times New Roman" pitchFamily="18" charset="0"/>
              </a:rPr>
              <a:t> </a:t>
            </a:r>
            <a:r>
              <a:rPr lang="ar-DZ" sz="4000" b="1" i="1" dirty="0" smtClean="0">
                <a:latin typeface="Times New Roman" pitchFamily="18" charset="0"/>
                <a:ea typeface="Tahoma" pitchFamily="34" charset="0"/>
                <a:cs typeface="Times New Roman" pitchFamily="18" charset="0"/>
              </a:rPr>
              <a:t>:</a:t>
            </a:r>
            <a:endParaRPr lang="fr-FR" sz="4000" b="1" i="1" dirty="0">
              <a:latin typeface="Times New Roman" pitchFamily="18" charset="0"/>
              <a:ea typeface="Tahoma" pitchFamily="34" charset="0"/>
              <a:cs typeface="Times New Roman" pitchFamily="18" charset="0"/>
            </a:endParaRPr>
          </a:p>
        </p:txBody>
      </p:sp>
      <p:sp>
        <p:nvSpPr>
          <p:cNvPr id="6" name="Espace réservé du contenu 5"/>
          <p:cNvSpPr>
            <a:spLocks noGrp="1"/>
          </p:cNvSpPr>
          <p:nvPr>
            <p:ph sz="quarter" idx="4"/>
          </p:nvPr>
        </p:nvSpPr>
        <p:spPr>
          <a:xfrm>
            <a:off x="6167438" y="3214686"/>
            <a:ext cx="5786477" cy="3964010"/>
          </a:xfrm>
        </p:spPr>
        <p:txBody>
          <a:bodyPr>
            <a:normAutofit/>
          </a:bodyPr>
          <a:lstStyle/>
          <a:p>
            <a:pPr algn="r" rtl="1">
              <a:buFont typeface="Arial" pitchFamily="34" charset="0"/>
              <a:buChar char="•"/>
            </a:pPr>
            <a:r>
              <a:rPr lang="ar-SA" sz="2800" b="1" dirty="0" smtClean="0">
                <a:latin typeface="Times New Roman" pitchFamily="18" charset="0"/>
                <a:cs typeface="Times New Roman" pitchFamily="18" charset="0"/>
              </a:rPr>
              <a:t>التأثير السلبي على ثقافة الدولة المضيفة والنمط الاستهلاكي السائد</a:t>
            </a:r>
            <a:endParaRPr lang="fr-FR" sz="2800" b="1" dirty="0" smtClean="0">
              <a:latin typeface="Times New Roman" pitchFamily="18" charset="0"/>
              <a:cs typeface="Times New Roman" pitchFamily="18" charset="0"/>
            </a:endParaRPr>
          </a:p>
          <a:p>
            <a:pPr algn="r" rtl="1">
              <a:buFont typeface="Arial" pitchFamily="34" charset="0"/>
              <a:buChar char="•"/>
            </a:pPr>
            <a:r>
              <a:rPr lang="ar-SA" sz="2800" b="1" dirty="0" smtClean="0">
                <a:latin typeface="Times New Roman" pitchFamily="18" charset="0"/>
                <a:cs typeface="Times New Roman" pitchFamily="18" charset="0"/>
              </a:rPr>
              <a:t>الضغط على البلد المضيف بسبب المزايا الاحتكارية التي تقدمها الشركات الدولية</a:t>
            </a:r>
            <a:endParaRPr lang="fr-FR" sz="2800" b="1" dirty="0" smtClean="0">
              <a:latin typeface="Times New Roman" pitchFamily="18" charset="0"/>
              <a:cs typeface="Times New Roman" pitchFamily="18" charset="0"/>
            </a:endParaRPr>
          </a:p>
          <a:p>
            <a:pPr algn="r" rtl="1">
              <a:buFont typeface="Arial" pitchFamily="34" charset="0"/>
              <a:buChar char="•"/>
            </a:pPr>
            <a:r>
              <a:rPr lang="ar-SA" sz="2800" b="1" dirty="0" smtClean="0">
                <a:latin typeface="Times New Roman" pitchFamily="18" charset="0"/>
                <a:cs typeface="Times New Roman" pitchFamily="18" charset="0"/>
              </a:rPr>
              <a:t>الاعتماد على التقنيات المتقدمة التي يمكن أن تدخل مكان العامل وتعمل على استبعاد تشغيل العمالة وطنية </a:t>
            </a:r>
            <a:endParaRPr lang="fr-FR" sz="2800" b="1" dirty="0" smtClean="0">
              <a:latin typeface="Times New Roman" pitchFamily="18" charset="0"/>
              <a:cs typeface="Times New Roman" pitchFamily="18" charset="0"/>
            </a:endParaRPr>
          </a:p>
          <a:p>
            <a:pPr algn="r" rtl="1"/>
            <a:endParaRPr lang="fr-FR" dirty="0"/>
          </a:p>
        </p:txBody>
      </p:sp>
      <p:sp>
        <p:nvSpPr>
          <p:cNvPr id="7" name="Flèche gauche 6"/>
          <p:cNvSpPr/>
          <p:nvPr/>
        </p:nvSpPr>
        <p:spPr>
          <a:xfrm>
            <a:off x="10596594" y="2000240"/>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gauche 7"/>
          <p:cNvSpPr/>
          <p:nvPr/>
        </p:nvSpPr>
        <p:spPr>
          <a:xfrm>
            <a:off x="4524364" y="2071678"/>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0000" y="0"/>
            <a:ext cx="10571998" cy="1428736"/>
          </a:xfrm>
        </p:spPr>
        <p:txBody>
          <a:bodyPr/>
          <a:lstStyle/>
          <a:p>
            <a:pPr algn="ctr" rtl="1"/>
            <a:r>
              <a:rPr lang="ar-DZ" sz="3200" dirty="0" smtClean="0">
                <a:solidFill>
                  <a:srgbClr val="C00000"/>
                </a:solidFill>
                <a:latin typeface="Times New Roman" pitchFamily="18" charset="0"/>
                <a:cs typeface="Times New Roman" pitchFamily="18" charset="0"/>
              </a:rPr>
              <a:t>المبحث الثاني: شركات متعددة الجنسيات </a:t>
            </a:r>
            <a:r>
              <a:rPr lang="ar-DZ" sz="2400" dirty="0" smtClean="0">
                <a:latin typeface="Times New Roman" pitchFamily="18" charset="0"/>
                <a:cs typeface="Times New Roman" pitchFamily="18" charset="0"/>
              </a:rPr>
              <a:t/>
            </a:r>
            <a:br>
              <a:rPr lang="ar-DZ" sz="2400" dirty="0" smtClean="0">
                <a:latin typeface="Times New Roman" pitchFamily="18" charset="0"/>
                <a:cs typeface="Times New Roman" pitchFamily="18" charset="0"/>
              </a:rPr>
            </a:br>
            <a:r>
              <a:rPr lang="ar-DZ" sz="2800" dirty="0" smtClean="0">
                <a:solidFill>
                  <a:srgbClr val="FFFF00"/>
                </a:solidFill>
                <a:latin typeface="Times New Roman" pitchFamily="18" charset="0"/>
                <a:cs typeface="Times New Roman" pitchFamily="18" charset="0"/>
              </a:rPr>
              <a:t>المطلب الأول: </a:t>
            </a:r>
            <a:r>
              <a:rPr lang="ar-DZ" sz="2800" dirty="0" smtClean="0">
                <a:latin typeface="Times New Roman" pitchFamily="18" charset="0"/>
                <a:cs typeface="Times New Roman" pitchFamily="18" charset="0"/>
              </a:rPr>
              <a:t>تعريف شركات متعددة الجنسيات وأنواعها </a:t>
            </a:r>
            <a:br>
              <a:rPr lang="ar-DZ" sz="2800" dirty="0" smtClean="0">
                <a:latin typeface="Times New Roman" pitchFamily="18" charset="0"/>
                <a:cs typeface="Times New Roman" pitchFamily="18" charset="0"/>
              </a:rPr>
            </a:br>
            <a:r>
              <a:rPr lang="ar-DZ" sz="2800" dirty="0" smtClean="0">
                <a:latin typeface="Times New Roman" pitchFamily="18" charset="0"/>
                <a:cs typeface="Times New Roman" pitchFamily="18" charset="0"/>
              </a:rPr>
              <a:t>أولا: تعريفها  </a:t>
            </a:r>
            <a:endParaRPr lang="fr-FR" sz="2400" dirty="0">
              <a:latin typeface="Times New Roman" pitchFamily="18" charset="0"/>
              <a:cs typeface="Times New Roman" pitchFamily="18" charset="0"/>
            </a:endParaRPr>
          </a:p>
        </p:txBody>
      </p:sp>
      <p:sp>
        <p:nvSpPr>
          <p:cNvPr id="4" name="Rectangle à coins arrondis 3"/>
          <p:cNvSpPr/>
          <p:nvPr/>
        </p:nvSpPr>
        <p:spPr>
          <a:xfrm>
            <a:off x="666712" y="2428868"/>
            <a:ext cx="10072758" cy="21431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sz="2800" b="1" dirty="0" smtClean="0">
                <a:solidFill>
                  <a:schemeClr val="bg1"/>
                </a:solidFill>
                <a:latin typeface="Times New Roman" pitchFamily="18" charset="0"/>
                <a:cs typeface="Times New Roman" pitchFamily="18" charset="0"/>
              </a:rPr>
              <a:t>      </a:t>
            </a:r>
            <a:r>
              <a:rPr lang="ar-SA" sz="2800" b="1" dirty="0" smtClean="0">
                <a:solidFill>
                  <a:schemeClr val="bg1"/>
                </a:solidFill>
                <a:latin typeface="Times New Roman" pitchFamily="18" charset="0"/>
                <a:cs typeface="Times New Roman" pitchFamily="18" charset="0"/>
              </a:rPr>
              <a:t>يمكن أن نعرف الشركة المتعددة الجنسيات بأنها مجموعة من الشركات التابعة التي تزاول كل منها نشاطا في دول مختلفة وتتمتع كل منها بجنسية مختلفة والتي تخضع لسيطرة شركة واحدة هي الشركة الأم التي تقوم بإدارة هذه الشركات التابعة كلها في إطار إستراتجية عالمية</a:t>
            </a:r>
            <a:r>
              <a:rPr lang="ar-DZ" sz="2800" b="1" dirty="0" smtClean="0">
                <a:solidFill>
                  <a:schemeClr val="bg1"/>
                </a:solidFill>
                <a:latin typeface="Times New Roman" pitchFamily="18" charset="0"/>
                <a:cs typeface="Times New Roman" pitchFamily="18" charset="0"/>
              </a:rPr>
              <a:t> </a:t>
            </a:r>
            <a:r>
              <a:rPr lang="ar-SA" sz="2800" b="1" dirty="0" smtClean="0">
                <a:solidFill>
                  <a:schemeClr val="bg1"/>
                </a:solidFill>
                <a:latin typeface="Times New Roman" pitchFamily="18" charset="0"/>
                <a:cs typeface="Times New Roman" pitchFamily="18" charset="0"/>
              </a:rPr>
              <a:t>موحدة</a:t>
            </a:r>
            <a:endParaRPr lang="fr-FR" sz="2800" b="1" dirty="0">
              <a:solidFill>
                <a:schemeClr val="bg1"/>
              </a:solidFill>
              <a:latin typeface="Times New Roman" pitchFamily="18" charset="0"/>
              <a:cs typeface="Times New Roman" pitchFamily="18" charset="0"/>
            </a:endParaRPr>
          </a:p>
        </p:txBody>
      </p:sp>
      <p:sp>
        <p:nvSpPr>
          <p:cNvPr id="6" name="Rectangle à coins arrondis 5"/>
          <p:cNvSpPr/>
          <p:nvPr/>
        </p:nvSpPr>
        <p:spPr>
          <a:xfrm>
            <a:off x="380960" y="5072074"/>
            <a:ext cx="8501122" cy="1428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smtClean="0">
                <a:solidFill>
                  <a:schemeClr val="bg1"/>
                </a:solidFill>
                <a:latin typeface="Times New Roman" pitchFamily="18" charset="0"/>
                <a:cs typeface="Times New Roman" pitchFamily="18" charset="0"/>
              </a:rPr>
              <a:t> هي شركات تنتج وتبيع منتجاتها في عدد من الدول تميزها عن الشركات التي تنتج في بلد واحد وتصدر للأسواق الخارجية.</a:t>
            </a:r>
            <a:endParaRPr lang="fr-FR" sz="2800" b="1" dirty="0">
              <a:solidFill>
                <a:schemeClr val="bg1"/>
              </a:solidFill>
            </a:endParaRPr>
          </a:p>
        </p:txBody>
      </p:sp>
      <p:sp>
        <p:nvSpPr>
          <p:cNvPr id="7" name="Organigramme : Connecteur 6"/>
          <p:cNvSpPr/>
          <p:nvPr/>
        </p:nvSpPr>
        <p:spPr>
          <a:xfrm>
            <a:off x="10953784" y="2357430"/>
            <a:ext cx="785818" cy="1143008"/>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400" b="1" i="1" dirty="0" smtClean="0">
                <a:solidFill>
                  <a:schemeClr val="bg1"/>
                </a:solidFill>
              </a:rPr>
              <a:t>1</a:t>
            </a:r>
            <a:endParaRPr lang="fr-FR" b="1" i="1" dirty="0">
              <a:solidFill>
                <a:schemeClr val="bg1"/>
              </a:solidFill>
            </a:endParaRPr>
          </a:p>
        </p:txBody>
      </p:sp>
      <p:sp>
        <p:nvSpPr>
          <p:cNvPr id="8" name="Organigramme : Connecteur 7"/>
          <p:cNvSpPr/>
          <p:nvPr/>
        </p:nvSpPr>
        <p:spPr>
          <a:xfrm>
            <a:off x="9024958" y="4786322"/>
            <a:ext cx="785818" cy="92869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400" b="1" i="1" dirty="0" smtClean="0">
                <a:solidFill>
                  <a:schemeClr val="bg1"/>
                </a:solidFill>
              </a:rPr>
              <a:t>2</a:t>
            </a:r>
            <a:endParaRPr lang="fr-FR" b="1" i="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600" dirty="0" smtClean="0">
                <a:latin typeface="Times New Roman" pitchFamily="18" charset="0"/>
                <a:cs typeface="Times New Roman" pitchFamily="18" charset="0"/>
              </a:rPr>
              <a:t>ثانيا: أنواعها</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5238744" y="3071810"/>
            <a:ext cx="6000792" cy="3286148"/>
          </a:xfrm>
        </p:spPr>
        <p:txBody>
          <a:bodyPr>
            <a:noAutofit/>
          </a:bodyPr>
          <a:lstStyle/>
          <a:p>
            <a:pPr lvl="0" algn="r" rtl="1">
              <a:buNone/>
            </a:pPr>
            <a:r>
              <a:rPr lang="ar-DZ" sz="2400" b="1" dirty="0" smtClean="0">
                <a:latin typeface="Times New Roman" pitchFamily="18" charset="0"/>
                <a:cs typeface="Times New Roman" pitchFamily="18" charset="0"/>
              </a:rPr>
              <a:t> </a:t>
            </a:r>
            <a:r>
              <a:rPr lang="ar-SA" sz="2400" b="1" dirty="0" smtClean="0">
                <a:latin typeface="Times New Roman" pitchFamily="18" charset="0"/>
                <a:cs typeface="Times New Roman" pitchFamily="18" charset="0"/>
              </a:rPr>
              <a:t>الشركة بتركيز مركزي: الإدارة فيها مركزية والتنظيم والإنتاج تحت إشراف الشركة الأم.</a:t>
            </a:r>
            <a:endParaRPr lang="fr-FR" sz="2400" b="1" dirty="0" smtClean="0">
              <a:latin typeface="Times New Roman" pitchFamily="18" charset="0"/>
              <a:cs typeface="Times New Roman" pitchFamily="18" charset="0"/>
            </a:endParaRPr>
          </a:p>
          <a:p>
            <a:pPr lvl="0" algn="r" rtl="1">
              <a:buNone/>
            </a:pPr>
            <a:r>
              <a:rPr lang="ar-DZ" sz="2400" b="1" dirty="0" smtClean="0">
                <a:latin typeface="Times New Roman" pitchFamily="18" charset="0"/>
                <a:cs typeface="Times New Roman" pitchFamily="18" charset="0"/>
              </a:rPr>
              <a:t> </a:t>
            </a:r>
            <a:r>
              <a:rPr lang="ar-SA" sz="2400" b="1" dirty="0" smtClean="0">
                <a:latin typeface="Times New Roman" pitchFamily="18" charset="0"/>
                <a:cs typeface="Times New Roman" pitchFamily="18" charset="0"/>
              </a:rPr>
              <a:t>الشركة بتركيز متعدد: الإدارة فيها لامركزية، تتمتع الفروع بنوع من الاستقلالية تسمح للشركة الأم من متابعة التسيير مع التغيرات الحاصلة في البلد المستقبل.</a:t>
            </a:r>
            <a:endParaRPr lang="fr-FR" sz="2400" b="1" dirty="0" smtClean="0">
              <a:latin typeface="Times New Roman" pitchFamily="18" charset="0"/>
              <a:cs typeface="Times New Roman" pitchFamily="18" charset="0"/>
            </a:endParaRPr>
          </a:p>
          <a:p>
            <a:pPr algn="r" rtl="1">
              <a:buNone/>
            </a:pPr>
            <a:r>
              <a:rPr lang="ar-DZ" sz="2400" b="1" dirty="0" smtClean="0">
                <a:latin typeface="Times New Roman" pitchFamily="18" charset="0"/>
                <a:cs typeface="Times New Roman" pitchFamily="18" charset="0"/>
              </a:rPr>
              <a:t>  </a:t>
            </a:r>
            <a:r>
              <a:rPr lang="ar-SA" sz="2400" b="1" dirty="0" smtClean="0">
                <a:latin typeface="Times New Roman" pitchFamily="18" charset="0"/>
                <a:cs typeface="Times New Roman" pitchFamily="18" charset="0"/>
              </a:rPr>
              <a:t>الشركة بتركيز جغرافي: اللامركزية فيها واضحة جدا مع مشاركة الفروع.</a:t>
            </a:r>
            <a:r>
              <a:rPr lang="ar-DZ" sz="2400" b="1" dirty="0" smtClean="0">
                <a:latin typeface="Times New Roman" pitchFamily="18" charset="0"/>
                <a:cs typeface="Times New Roman" pitchFamily="18" charset="0"/>
              </a:rPr>
              <a:t> </a:t>
            </a:r>
            <a:endParaRPr lang="fr-FR" sz="2400" b="1" dirty="0">
              <a:latin typeface="Times New Roman" pitchFamily="18" charset="0"/>
              <a:cs typeface="Times New Roman" pitchFamily="18" charset="0"/>
            </a:endParaRPr>
          </a:p>
        </p:txBody>
      </p:sp>
      <p:sp>
        <p:nvSpPr>
          <p:cNvPr id="4" name="ZoneTexte 3"/>
          <p:cNvSpPr txBox="1"/>
          <p:nvPr/>
        </p:nvSpPr>
        <p:spPr>
          <a:xfrm>
            <a:off x="952464" y="3049502"/>
            <a:ext cx="3000396" cy="2308324"/>
          </a:xfrm>
          <a:prstGeom prst="rect">
            <a:avLst/>
          </a:prstGeom>
          <a:noFill/>
        </p:spPr>
        <p:txBody>
          <a:bodyPr wrap="square" rtlCol="0">
            <a:spAutoFit/>
          </a:bodyPr>
          <a:lstStyle/>
          <a:p>
            <a:pPr lvl="0" algn="r" rtl="1">
              <a:lnSpc>
                <a:spcPct val="150000"/>
              </a:lnSpc>
            </a:pPr>
            <a:r>
              <a:rPr lang="ar-SA" sz="2800" b="1" dirty="0" smtClean="0">
                <a:latin typeface="Times New Roman" pitchFamily="18" charset="0"/>
                <a:cs typeface="Times New Roman" pitchFamily="18" charset="0"/>
              </a:rPr>
              <a:t>قطاع الموارد الطبيعية</a:t>
            </a:r>
            <a:endParaRPr lang="fr-FR" sz="2800" b="1" dirty="0" smtClean="0">
              <a:latin typeface="Times New Roman" pitchFamily="18" charset="0"/>
              <a:cs typeface="Times New Roman" pitchFamily="18" charset="0"/>
            </a:endParaRPr>
          </a:p>
          <a:p>
            <a:pPr lvl="0" algn="r" rtl="1">
              <a:lnSpc>
                <a:spcPct val="150000"/>
              </a:lnSpc>
            </a:pPr>
            <a:r>
              <a:rPr lang="ar-DZ" sz="2800" b="1" dirty="0" smtClean="0">
                <a:latin typeface="Times New Roman" pitchFamily="18" charset="0"/>
                <a:cs typeface="Times New Roman" pitchFamily="18" charset="0"/>
              </a:rPr>
              <a:t>القطاع الصناعي </a:t>
            </a:r>
            <a:endParaRPr lang="fr-FR" sz="2800" b="1" dirty="0" smtClean="0">
              <a:latin typeface="Times New Roman" pitchFamily="18" charset="0"/>
              <a:cs typeface="Times New Roman" pitchFamily="18" charset="0"/>
            </a:endParaRPr>
          </a:p>
          <a:p>
            <a:pPr lvl="0" algn="r" rtl="1">
              <a:lnSpc>
                <a:spcPct val="150000"/>
              </a:lnSpc>
            </a:pPr>
            <a:r>
              <a:rPr lang="ar-DZ" sz="2800" b="1" dirty="0" smtClean="0">
                <a:latin typeface="Times New Roman" pitchFamily="18" charset="0"/>
                <a:cs typeface="Times New Roman" pitchFamily="18" charset="0"/>
              </a:rPr>
              <a:t>القطاع </a:t>
            </a:r>
            <a:r>
              <a:rPr lang="ar-DZ" sz="2800" b="1" dirty="0" err="1" smtClean="0">
                <a:latin typeface="Times New Roman" pitchFamily="18" charset="0"/>
                <a:cs typeface="Times New Roman" pitchFamily="18" charset="0"/>
              </a:rPr>
              <a:t>الخدماتي</a:t>
            </a:r>
            <a:r>
              <a:rPr lang="ar-DZ" sz="2800" b="1" dirty="0" smtClean="0">
                <a:latin typeface="Times New Roman" pitchFamily="18" charset="0"/>
                <a:cs typeface="Times New Roman" pitchFamily="18" charset="0"/>
              </a:rPr>
              <a:t> </a:t>
            </a:r>
            <a:endParaRPr lang="fr-FR" sz="2800" b="1" dirty="0" smtClean="0">
              <a:latin typeface="Times New Roman" pitchFamily="18" charset="0"/>
              <a:cs typeface="Times New Roman" pitchFamily="18" charset="0"/>
            </a:endParaRPr>
          </a:p>
          <a:p>
            <a:pPr algn="r"/>
            <a:endParaRPr lang="fr-FR" dirty="0"/>
          </a:p>
        </p:txBody>
      </p:sp>
      <p:sp>
        <p:nvSpPr>
          <p:cNvPr id="5" name="ZoneTexte 4"/>
          <p:cNvSpPr txBox="1"/>
          <p:nvPr/>
        </p:nvSpPr>
        <p:spPr>
          <a:xfrm>
            <a:off x="6238876" y="2071678"/>
            <a:ext cx="4643470" cy="1354217"/>
          </a:xfrm>
          <a:prstGeom prst="rect">
            <a:avLst/>
          </a:prstGeom>
          <a:noFill/>
        </p:spPr>
        <p:txBody>
          <a:bodyPr wrap="square" rtlCol="0">
            <a:spAutoFit/>
          </a:bodyPr>
          <a:lstStyle/>
          <a:p>
            <a:pPr lvl="0" algn="ctr"/>
            <a:r>
              <a:rPr lang="ar-SA" sz="3200" b="1" i="1" dirty="0" smtClean="0">
                <a:latin typeface="Times New Roman" pitchFamily="18" charset="0"/>
                <a:ea typeface="Tahoma" pitchFamily="34" charset="0"/>
                <a:cs typeface="Times New Roman" pitchFamily="18" charset="0"/>
              </a:rPr>
              <a:t>حسب القوة الاقتصادية والأصل</a:t>
            </a:r>
            <a:r>
              <a:rPr lang="ar-DZ" sz="3200" b="1" i="1" dirty="0" smtClean="0">
                <a:latin typeface="Times New Roman" pitchFamily="18" charset="0"/>
                <a:ea typeface="Tahoma" pitchFamily="34" charset="0"/>
                <a:cs typeface="Times New Roman" pitchFamily="18" charset="0"/>
              </a:rPr>
              <a:t> </a:t>
            </a:r>
            <a:r>
              <a:rPr lang="ar-SA" sz="3200" b="1" i="1" dirty="0" smtClean="0">
                <a:latin typeface="Times New Roman" pitchFamily="18" charset="0"/>
                <a:ea typeface="Tahoma" pitchFamily="34" charset="0"/>
                <a:cs typeface="Times New Roman" pitchFamily="18" charset="0"/>
              </a:rPr>
              <a:t> الوطني</a:t>
            </a:r>
            <a:r>
              <a:rPr lang="ar-DZ" sz="3200" b="1" i="1" dirty="0" smtClean="0">
                <a:latin typeface="Times New Roman" pitchFamily="18" charset="0"/>
                <a:ea typeface="Tahoma" pitchFamily="34" charset="0"/>
                <a:cs typeface="Times New Roman" pitchFamily="18" charset="0"/>
              </a:rPr>
              <a:t> :</a:t>
            </a:r>
            <a:endParaRPr lang="fr-FR" sz="3200" b="1" i="1" dirty="0" smtClean="0">
              <a:latin typeface="Times New Roman" pitchFamily="18" charset="0"/>
              <a:ea typeface="Tahoma" pitchFamily="34" charset="0"/>
              <a:cs typeface="Times New Roman" pitchFamily="18" charset="0"/>
            </a:endParaRPr>
          </a:p>
          <a:p>
            <a:endParaRPr lang="fr-FR" dirty="0"/>
          </a:p>
        </p:txBody>
      </p:sp>
      <p:sp>
        <p:nvSpPr>
          <p:cNvPr id="6" name="ZoneTexte 5"/>
          <p:cNvSpPr txBox="1"/>
          <p:nvPr/>
        </p:nvSpPr>
        <p:spPr>
          <a:xfrm>
            <a:off x="0" y="2357430"/>
            <a:ext cx="3738546" cy="584775"/>
          </a:xfrm>
          <a:prstGeom prst="rect">
            <a:avLst/>
          </a:prstGeom>
          <a:noFill/>
        </p:spPr>
        <p:txBody>
          <a:bodyPr wrap="square" rtlCol="0">
            <a:spAutoFit/>
          </a:bodyPr>
          <a:lstStyle/>
          <a:p>
            <a:pPr marL="457200" lvl="0" indent="-457200" algn="r" rtl="1">
              <a:buNone/>
            </a:pPr>
            <a:r>
              <a:rPr lang="ar-SA" sz="3200" b="1" i="1" dirty="0" smtClean="0">
                <a:latin typeface="Times New Roman" pitchFamily="18" charset="0"/>
                <a:ea typeface="Tahoma" pitchFamily="34" charset="0"/>
                <a:cs typeface="Times New Roman" pitchFamily="18" charset="0"/>
              </a:rPr>
              <a:t>حسب قطاع النشاط</a:t>
            </a:r>
            <a:r>
              <a:rPr lang="ar-DZ" sz="3200" b="1" i="1" dirty="0" smtClean="0">
                <a:latin typeface="Times New Roman" pitchFamily="18" charset="0"/>
                <a:ea typeface="Tahoma" pitchFamily="34" charset="0"/>
                <a:cs typeface="Times New Roman" pitchFamily="18" charset="0"/>
              </a:rPr>
              <a:t> </a:t>
            </a:r>
            <a:r>
              <a:rPr lang="ar-SA" sz="3200" b="1" i="1" dirty="0" smtClean="0">
                <a:latin typeface="Times New Roman" pitchFamily="18" charset="0"/>
                <a:ea typeface="Tahoma" pitchFamily="34" charset="0"/>
                <a:cs typeface="Times New Roman" pitchFamily="18" charset="0"/>
              </a:rPr>
              <a:t>:</a:t>
            </a:r>
            <a:endParaRPr lang="fr-FR" sz="3200" i="1" dirty="0" smtClean="0">
              <a:latin typeface="Times New Roman" pitchFamily="18" charset="0"/>
              <a:ea typeface="Tahoma" pitchFamily="34" charset="0"/>
              <a:cs typeface="Times New Roman" pitchFamily="18" charset="0"/>
            </a:endParaRPr>
          </a:p>
        </p:txBody>
      </p:sp>
      <p:sp>
        <p:nvSpPr>
          <p:cNvPr id="7" name="Flèche gauche 6"/>
          <p:cNvSpPr/>
          <p:nvPr/>
        </p:nvSpPr>
        <p:spPr>
          <a:xfrm>
            <a:off x="10882346" y="1928802"/>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 name="Connecteur droit 8"/>
          <p:cNvCxnSpPr>
            <a:stCxn id="7" idx="3"/>
          </p:cNvCxnSpPr>
          <p:nvPr/>
        </p:nvCxnSpPr>
        <p:spPr>
          <a:xfrm>
            <a:off x="11882478" y="2285992"/>
            <a:ext cx="1588" cy="32147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10800000">
            <a:off x="11096660" y="3357562"/>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10800000">
            <a:off x="11096660" y="4357694"/>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10800000">
            <a:off x="11096660" y="5500702"/>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Flèche gauche 15"/>
          <p:cNvSpPr/>
          <p:nvPr/>
        </p:nvSpPr>
        <p:spPr>
          <a:xfrm>
            <a:off x="3738546" y="2214554"/>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8" name="Connecteur droit 17"/>
          <p:cNvCxnSpPr>
            <a:stCxn id="16" idx="3"/>
          </p:cNvCxnSpPr>
          <p:nvPr/>
        </p:nvCxnSpPr>
        <p:spPr>
          <a:xfrm>
            <a:off x="4738678" y="2571744"/>
            <a:ext cx="1588" cy="2286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10800000">
            <a:off x="3952860" y="3500438"/>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10800000">
            <a:off x="3952860" y="4143380"/>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10800000">
            <a:off x="3952860" y="4786322"/>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200" dirty="0" smtClean="0">
                <a:solidFill>
                  <a:srgbClr val="FFFF00"/>
                </a:solidFill>
                <a:latin typeface="Times New Roman" pitchFamily="18" charset="0"/>
                <a:cs typeface="Times New Roman" pitchFamily="18" charset="0"/>
              </a:rPr>
              <a:t>المطلب الثاني: </a:t>
            </a:r>
            <a:r>
              <a:rPr lang="ar-DZ" sz="3200" dirty="0" smtClean="0">
                <a:latin typeface="Times New Roman" pitchFamily="18" charset="0"/>
                <a:cs typeface="Times New Roman" pitchFamily="18" charset="0"/>
              </a:rPr>
              <a:t>خصائص شركات متعددة الجنسيات</a:t>
            </a:r>
            <a:endParaRPr lang="fr-FR" sz="3200" dirty="0">
              <a:latin typeface="Times New Roman" pitchFamily="18" charset="0"/>
              <a:cs typeface="Times New Roman" pitchFamily="18" charset="0"/>
            </a:endParaRPr>
          </a:p>
        </p:txBody>
      </p:sp>
      <p:sp>
        <p:nvSpPr>
          <p:cNvPr id="5" name="Ellipse 4"/>
          <p:cNvSpPr/>
          <p:nvPr/>
        </p:nvSpPr>
        <p:spPr>
          <a:xfrm>
            <a:off x="2881290" y="2000240"/>
            <a:ext cx="3309918" cy="1571636"/>
          </a:xfrm>
          <a:prstGeom prst="ellipse">
            <a:avLst/>
          </a:prstGeom>
          <a:effectLst>
            <a:innerShdw blurRad="63500" dist="50800" dir="18900000">
              <a:prstClr val="black">
                <a:alpha val="50000"/>
              </a:prstClr>
            </a:innerShdw>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r" rtl="1"/>
            <a:r>
              <a:rPr lang="ar-DZ" sz="2800" b="1" dirty="0" smtClean="0">
                <a:solidFill>
                  <a:schemeClr val="bg1"/>
                </a:solidFill>
                <a:latin typeface="Times New Roman" pitchFamily="18" charset="0"/>
                <a:cs typeface="Times New Roman" pitchFamily="18" charset="0"/>
              </a:rPr>
              <a:t>ضخامة الحجم </a:t>
            </a:r>
            <a:endParaRPr lang="fr-FR" sz="2000" b="1" dirty="0" smtClean="0">
              <a:solidFill>
                <a:schemeClr val="bg1"/>
              </a:solidFill>
              <a:latin typeface="Times New Roman" pitchFamily="18" charset="0"/>
              <a:cs typeface="Times New Roman" pitchFamily="18" charset="0"/>
            </a:endParaRPr>
          </a:p>
        </p:txBody>
      </p:sp>
      <p:sp>
        <p:nvSpPr>
          <p:cNvPr id="6" name="Ellipse 5"/>
          <p:cNvSpPr/>
          <p:nvPr/>
        </p:nvSpPr>
        <p:spPr>
          <a:xfrm>
            <a:off x="1738282" y="3286124"/>
            <a:ext cx="3309918" cy="1571636"/>
          </a:xfrm>
          <a:prstGeom prst="ellipse">
            <a:avLst/>
          </a:prstGeom>
          <a:effectLst>
            <a:innerShdw blurRad="63500" dist="50800" dir="18900000">
              <a:prstClr val="black">
                <a:alpha val="50000"/>
              </a:prstClr>
            </a:innerShdw>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r" rtl="1"/>
            <a:r>
              <a:rPr lang="ar-SA" sz="2800" b="1" dirty="0" smtClean="0">
                <a:solidFill>
                  <a:schemeClr val="bg1"/>
                </a:solidFill>
                <a:latin typeface="Times New Roman" pitchFamily="18" charset="0"/>
                <a:cs typeface="Times New Roman" pitchFamily="18" charset="0"/>
              </a:rPr>
              <a:t>ازدياد درجة تنوع الأنشطة </a:t>
            </a:r>
            <a:endParaRPr lang="fr-FR" sz="2000" b="1" dirty="0" smtClean="0">
              <a:solidFill>
                <a:schemeClr val="bg1"/>
              </a:solidFill>
              <a:latin typeface="Times New Roman" pitchFamily="18" charset="0"/>
              <a:cs typeface="Times New Roman" pitchFamily="18" charset="0"/>
            </a:endParaRPr>
          </a:p>
          <a:p>
            <a:pPr lvl="1" algn="r" rtl="1"/>
            <a:endParaRPr lang="fr-FR" sz="2000" b="1" dirty="0" smtClean="0">
              <a:solidFill>
                <a:schemeClr val="bg1"/>
              </a:solidFill>
              <a:latin typeface="Times New Roman" pitchFamily="18" charset="0"/>
              <a:cs typeface="Times New Roman" pitchFamily="18" charset="0"/>
            </a:endParaRPr>
          </a:p>
        </p:txBody>
      </p:sp>
      <p:sp>
        <p:nvSpPr>
          <p:cNvPr id="9" name="Ellipse 8"/>
          <p:cNvSpPr/>
          <p:nvPr/>
        </p:nvSpPr>
        <p:spPr>
          <a:xfrm>
            <a:off x="8096264" y="2143116"/>
            <a:ext cx="4357718" cy="1571636"/>
          </a:xfrm>
          <a:prstGeom prst="ellipse">
            <a:avLst/>
          </a:prstGeom>
          <a:effectLst>
            <a:innerShdw blurRad="63500" dist="50800" dir="18900000">
              <a:prstClr val="black">
                <a:alpha val="50000"/>
              </a:prstClr>
            </a:innerShdw>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r" rtl="1"/>
            <a:r>
              <a:rPr lang="ar-SA" sz="3200" b="1" dirty="0" smtClean="0">
                <a:solidFill>
                  <a:schemeClr val="bg1"/>
                </a:solidFill>
                <a:latin typeface="Times New Roman" pitchFamily="18" charset="0"/>
                <a:cs typeface="Times New Roman" pitchFamily="18" charset="0"/>
              </a:rPr>
              <a:t>إقامة التحالفات الإستراتيجية </a:t>
            </a:r>
            <a:endParaRPr lang="fr-FR" sz="2400" b="1" dirty="0" smtClean="0">
              <a:solidFill>
                <a:schemeClr val="bg1"/>
              </a:solidFill>
              <a:latin typeface="Times New Roman" pitchFamily="18" charset="0"/>
              <a:cs typeface="Times New Roman" pitchFamily="18" charset="0"/>
            </a:endParaRPr>
          </a:p>
          <a:p>
            <a:pPr lvl="1" algn="r" rtl="1"/>
            <a:endParaRPr lang="fr-FR" sz="2000" b="1" dirty="0" smtClean="0">
              <a:solidFill>
                <a:schemeClr val="bg1"/>
              </a:solidFill>
              <a:latin typeface="Times New Roman" pitchFamily="18" charset="0"/>
              <a:cs typeface="Times New Roman" pitchFamily="18" charset="0"/>
            </a:endParaRPr>
          </a:p>
        </p:txBody>
      </p:sp>
      <p:sp>
        <p:nvSpPr>
          <p:cNvPr id="10" name="Ellipse 9"/>
          <p:cNvSpPr/>
          <p:nvPr/>
        </p:nvSpPr>
        <p:spPr>
          <a:xfrm>
            <a:off x="452398" y="4643446"/>
            <a:ext cx="3809984" cy="1571636"/>
          </a:xfrm>
          <a:prstGeom prst="ellipse">
            <a:avLst/>
          </a:prstGeom>
          <a:effectLst>
            <a:innerShdw blurRad="63500" dist="50800" dir="18900000">
              <a:prstClr val="black">
                <a:alpha val="50000"/>
              </a:prstClr>
            </a:innerShdw>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rtl="1"/>
            <a:r>
              <a:rPr lang="ar-SA" sz="2800" b="1" dirty="0" smtClean="0">
                <a:solidFill>
                  <a:schemeClr val="bg1"/>
                </a:solidFill>
                <a:latin typeface="Times New Roman" pitchFamily="18" charset="0"/>
                <a:cs typeface="Times New Roman" pitchFamily="18" charset="0"/>
              </a:rPr>
              <a:t>المزايا</a:t>
            </a:r>
            <a:r>
              <a:rPr lang="ar-DZ" sz="2800" b="1" dirty="0" smtClean="0">
                <a:solidFill>
                  <a:schemeClr val="bg1"/>
                </a:solidFill>
                <a:latin typeface="Times New Roman" pitchFamily="18" charset="0"/>
                <a:cs typeface="Times New Roman" pitchFamily="18" charset="0"/>
              </a:rPr>
              <a:t> </a:t>
            </a:r>
            <a:r>
              <a:rPr lang="ar-SA" sz="2800" b="1" dirty="0" err="1" smtClean="0">
                <a:solidFill>
                  <a:schemeClr val="bg1"/>
                </a:solidFill>
                <a:latin typeface="Times New Roman" pitchFamily="18" charset="0"/>
                <a:cs typeface="Times New Roman" pitchFamily="18" charset="0"/>
              </a:rPr>
              <a:t>الاحتك</a:t>
            </a:r>
            <a:r>
              <a:rPr lang="ar-DZ" sz="2800" b="1" dirty="0" err="1" smtClean="0">
                <a:solidFill>
                  <a:schemeClr val="bg1"/>
                </a:solidFill>
                <a:latin typeface="Times New Roman" pitchFamily="18" charset="0"/>
                <a:cs typeface="Times New Roman" pitchFamily="18" charset="0"/>
              </a:rPr>
              <a:t>ار</a:t>
            </a:r>
            <a:r>
              <a:rPr lang="ar-SA" sz="2800" b="1" dirty="0" err="1" smtClean="0">
                <a:solidFill>
                  <a:schemeClr val="bg1"/>
                </a:solidFill>
                <a:latin typeface="Times New Roman" pitchFamily="18" charset="0"/>
                <a:cs typeface="Times New Roman" pitchFamily="18" charset="0"/>
              </a:rPr>
              <a:t>ية</a:t>
            </a:r>
            <a:endParaRPr lang="fr-FR" sz="2800" b="1" dirty="0" smtClean="0">
              <a:solidFill>
                <a:schemeClr val="bg1"/>
              </a:solidFill>
              <a:latin typeface="Times New Roman" pitchFamily="18" charset="0"/>
              <a:cs typeface="Times New Roman" pitchFamily="18" charset="0"/>
            </a:endParaRPr>
          </a:p>
          <a:p>
            <a:pPr lvl="1" algn="ctr" rtl="1"/>
            <a:endParaRPr lang="fr-FR" sz="2000" b="1" dirty="0" smtClean="0">
              <a:solidFill>
                <a:schemeClr val="bg1"/>
              </a:solidFill>
              <a:latin typeface="Times New Roman" pitchFamily="18" charset="0"/>
              <a:cs typeface="Times New Roman" pitchFamily="18" charset="0"/>
            </a:endParaRPr>
          </a:p>
        </p:txBody>
      </p:sp>
      <p:sp>
        <p:nvSpPr>
          <p:cNvPr id="11" name="Ellipse 10"/>
          <p:cNvSpPr/>
          <p:nvPr/>
        </p:nvSpPr>
        <p:spPr>
          <a:xfrm>
            <a:off x="6810380" y="3429000"/>
            <a:ext cx="4333820" cy="1571636"/>
          </a:xfrm>
          <a:prstGeom prst="ellipse">
            <a:avLst/>
          </a:prstGeom>
          <a:effectLst>
            <a:innerShdw blurRad="63500" dist="50800" dir="18900000">
              <a:prstClr val="black">
                <a:alpha val="50000"/>
              </a:prstClr>
            </a:innerShdw>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r" rtl="1"/>
            <a:r>
              <a:rPr lang="ar-DZ" sz="3200" b="1" dirty="0" smtClean="0">
                <a:solidFill>
                  <a:schemeClr val="bg1"/>
                </a:solidFill>
                <a:latin typeface="Times New Roman" pitchFamily="18" charset="0"/>
                <a:cs typeface="Times New Roman" pitchFamily="18" charset="0"/>
              </a:rPr>
              <a:t>الانتشار الجغرافي </a:t>
            </a:r>
            <a:endParaRPr lang="fr-FR" sz="2400" b="1" dirty="0" smtClean="0">
              <a:solidFill>
                <a:schemeClr val="bg1"/>
              </a:solidFill>
              <a:latin typeface="Times New Roman" pitchFamily="18" charset="0"/>
              <a:cs typeface="Times New Roman" pitchFamily="18" charset="0"/>
            </a:endParaRPr>
          </a:p>
          <a:p>
            <a:pPr lvl="1" algn="r" rtl="1"/>
            <a:endParaRPr lang="fr-FR" sz="2000" b="1" dirty="0" smtClean="0">
              <a:solidFill>
                <a:schemeClr val="bg1"/>
              </a:solidFill>
              <a:latin typeface="Times New Roman" pitchFamily="18" charset="0"/>
              <a:cs typeface="Times New Roman" pitchFamily="18" charset="0"/>
            </a:endParaRPr>
          </a:p>
        </p:txBody>
      </p:sp>
      <p:sp>
        <p:nvSpPr>
          <p:cNvPr id="14" name="Ellipse 13"/>
          <p:cNvSpPr/>
          <p:nvPr/>
        </p:nvSpPr>
        <p:spPr>
          <a:xfrm>
            <a:off x="5453058" y="4786322"/>
            <a:ext cx="5000660" cy="1785950"/>
          </a:xfrm>
          <a:prstGeom prst="ellipse">
            <a:avLst/>
          </a:prstGeom>
          <a:effectLst>
            <a:innerShdw blurRad="63500" dist="50800" dir="18900000">
              <a:prstClr val="black">
                <a:alpha val="50000"/>
              </a:prstClr>
            </a:innerShdw>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r" rtl="1"/>
            <a:r>
              <a:rPr lang="ar-SA" sz="2800" b="1" dirty="0" smtClean="0">
                <a:solidFill>
                  <a:schemeClr val="bg1"/>
                </a:solidFill>
                <a:latin typeface="Times New Roman" pitchFamily="18" charset="0"/>
                <a:cs typeface="Times New Roman" pitchFamily="18" charset="0"/>
              </a:rPr>
              <a:t>القدرة على تحويل الإنتاج والاستثمار على مستوى العالم</a:t>
            </a:r>
            <a:endParaRPr lang="fr-FR" sz="2000" b="1" dirty="0" smtClean="0">
              <a:solidFill>
                <a:schemeClr val="bg1"/>
              </a:solidFill>
              <a:latin typeface="Times New Roman" pitchFamily="18" charset="0"/>
              <a:cs typeface="Times New Roman" pitchFamily="18" charset="0"/>
            </a:endParaRPr>
          </a:p>
          <a:p>
            <a:pPr lvl="1" algn="r" rtl="1"/>
            <a:endParaRPr lang="fr-FR" sz="2000" b="1" dirty="0" smtClean="0">
              <a:solidFill>
                <a:schemeClr val="bg1"/>
              </a:solidFill>
              <a:latin typeface="Times New Roman" pitchFamily="18" charset="0"/>
              <a:cs typeface="Times New Roman" pitchFamily="18" charset="0"/>
            </a:endParaRPr>
          </a:p>
        </p:txBody>
      </p:sp>
      <p:sp>
        <p:nvSpPr>
          <p:cNvPr id="15" name="Organigramme : Connecteur 14"/>
          <p:cNvSpPr/>
          <p:nvPr/>
        </p:nvSpPr>
        <p:spPr>
          <a:xfrm>
            <a:off x="5310182" y="2500306"/>
            <a:ext cx="428628" cy="57150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2400" b="1" i="1" dirty="0" smtClean="0">
                <a:solidFill>
                  <a:schemeClr val="accent1"/>
                </a:solidFill>
              </a:rPr>
              <a:t>4</a:t>
            </a:r>
            <a:endParaRPr lang="fr-FR" sz="2400" b="1" i="1" dirty="0">
              <a:solidFill>
                <a:schemeClr val="accent1"/>
              </a:solidFill>
            </a:endParaRPr>
          </a:p>
        </p:txBody>
      </p:sp>
      <p:sp>
        <p:nvSpPr>
          <p:cNvPr id="16" name="Organigramme : Connecteur 15"/>
          <p:cNvSpPr/>
          <p:nvPr/>
        </p:nvSpPr>
        <p:spPr>
          <a:xfrm>
            <a:off x="9525024" y="5429264"/>
            <a:ext cx="428628" cy="57150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2400" b="1" i="1" dirty="0" smtClean="0">
                <a:solidFill>
                  <a:schemeClr val="accent1"/>
                </a:solidFill>
              </a:rPr>
              <a:t>3</a:t>
            </a:r>
            <a:endParaRPr lang="fr-FR" sz="2400" b="1" i="1" dirty="0">
              <a:solidFill>
                <a:schemeClr val="accent1"/>
              </a:solidFill>
            </a:endParaRPr>
          </a:p>
        </p:txBody>
      </p:sp>
      <p:sp>
        <p:nvSpPr>
          <p:cNvPr id="17" name="Organigramme : Connecteur 16"/>
          <p:cNvSpPr/>
          <p:nvPr/>
        </p:nvSpPr>
        <p:spPr>
          <a:xfrm>
            <a:off x="10239404" y="3857628"/>
            <a:ext cx="428628" cy="57150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2400" b="1" i="1" dirty="0" smtClean="0">
                <a:solidFill>
                  <a:schemeClr val="accent1"/>
                </a:solidFill>
              </a:rPr>
              <a:t>2</a:t>
            </a:r>
            <a:endParaRPr lang="fr-FR" sz="2400" b="1" i="1" dirty="0">
              <a:solidFill>
                <a:schemeClr val="accent1"/>
              </a:solidFill>
            </a:endParaRPr>
          </a:p>
        </p:txBody>
      </p:sp>
      <p:sp>
        <p:nvSpPr>
          <p:cNvPr id="18" name="Organigramme : Connecteur 17"/>
          <p:cNvSpPr/>
          <p:nvPr/>
        </p:nvSpPr>
        <p:spPr>
          <a:xfrm>
            <a:off x="11453850" y="2571744"/>
            <a:ext cx="428628" cy="57150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2400" b="1" i="1" dirty="0" smtClean="0">
                <a:solidFill>
                  <a:schemeClr val="accent1"/>
                </a:solidFill>
              </a:rPr>
              <a:t>1</a:t>
            </a:r>
            <a:endParaRPr lang="fr-FR" sz="2400" b="1" i="1" dirty="0">
              <a:solidFill>
                <a:schemeClr val="accent1"/>
              </a:solidFill>
            </a:endParaRPr>
          </a:p>
        </p:txBody>
      </p:sp>
      <p:sp>
        <p:nvSpPr>
          <p:cNvPr id="19" name="Organigramme : Connecteur 18"/>
          <p:cNvSpPr/>
          <p:nvPr/>
        </p:nvSpPr>
        <p:spPr>
          <a:xfrm>
            <a:off x="3452794" y="5000636"/>
            <a:ext cx="428628" cy="57150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2400" b="1" i="1" dirty="0" smtClean="0">
                <a:solidFill>
                  <a:schemeClr val="accent1"/>
                </a:solidFill>
              </a:rPr>
              <a:t>6</a:t>
            </a:r>
            <a:endParaRPr lang="fr-FR" sz="2400" b="1" i="1" dirty="0">
              <a:solidFill>
                <a:schemeClr val="accent1"/>
              </a:solidFill>
            </a:endParaRPr>
          </a:p>
        </p:txBody>
      </p:sp>
      <p:sp>
        <p:nvSpPr>
          <p:cNvPr id="20" name="Organigramme : Connecteur 19"/>
          <p:cNvSpPr/>
          <p:nvPr/>
        </p:nvSpPr>
        <p:spPr>
          <a:xfrm>
            <a:off x="4238612" y="3714752"/>
            <a:ext cx="428628" cy="571504"/>
          </a:xfrm>
          <a:prstGeom prst="flowChartConnector">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sz="2400" b="1" i="1" dirty="0" smtClean="0">
                <a:solidFill>
                  <a:schemeClr val="accent1"/>
                </a:solidFill>
              </a:rPr>
              <a:t>5</a:t>
            </a:r>
            <a:endParaRPr lang="fr-FR" sz="2400" b="1" i="1" dirty="0">
              <a:solidFill>
                <a:schemeClr val="accen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à coins arrondis 12"/>
          <p:cNvSpPr/>
          <p:nvPr/>
        </p:nvSpPr>
        <p:spPr>
          <a:xfrm>
            <a:off x="6667504" y="2214554"/>
            <a:ext cx="5000660"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à coins arrondis 11"/>
          <p:cNvSpPr/>
          <p:nvPr/>
        </p:nvSpPr>
        <p:spPr>
          <a:xfrm>
            <a:off x="523836" y="2214554"/>
            <a:ext cx="5000660"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0" y="3143224"/>
            <a:ext cx="6024562" cy="37147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à coins arrondis 6"/>
          <p:cNvSpPr/>
          <p:nvPr/>
        </p:nvSpPr>
        <p:spPr>
          <a:xfrm>
            <a:off x="6167438" y="3143248"/>
            <a:ext cx="6024562" cy="37147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pPr algn="ctr" rtl="1"/>
            <a:r>
              <a:rPr lang="ar-DZ" sz="3200" dirty="0" smtClean="0">
                <a:solidFill>
                  <a:srgbClr val="FFFF00"/>
                </a:solidFill>
                <a:latin typeface="Times New Roman" pitchFamily="18" charset="0"/>
                <a:cs typeface="Times New Roman" pitchFamily="18" charset="0"/>
              </a:rPr>
              <a:t>المطلب الثالث: </a:t>
            </a:r>
            <a:r>
              <a:rPr lang="ar-SA" sz="3200" dirty="0" smtClean="0">
                <a:latin typeface="Times New Roman" pitchFamily="18" charset="0"/>
                <a:cs typeface="Times New Roman" pitchFamily="18" charset="0"/>
              </a:rPr>
              <a:t>الدوافع إلى إنشاء شركة متعددة الجنسيات </a:t>
            </a:r>
            <a:endParaRPr lang="fr-FR" sz="3200" dirty="0">
              <a:latin typeface="Times New Roman" pitchFamily="18" charset="0"/>
              <a:cs typeface="Times New Roman" pitchFamily="18" charset="0"/>
            </a:endParaRPr>
          </a:p>
        </p:txBody>
      </p:sp>
      <p:sp>
        <p:nvSpPr>
          <p:cNvPr id="4" name="Espace réservé du texte 3"/>
          <p:cNvSpPr>
            <a:spLocks noGrp="1"/>
          </p:cNvSpPr>
          <p:nvPr>
            <p:ph type="body" idx="1"/>
          </p:nvPr>
        </p:nvSpPr>
        <p:spPr>
          <a:xfrm>
            <a:off x="380960" y="2214554"/>
            <a:ext cx="5189857" cy="893773"/>
          </a:xfrm>
        </p:spPr>
        <p:txBody>
          <a:bodyPr/>
          <a:lstStyle/>
          <a:p>
            <a:pPr rtl="1"/>
            <a:r>
              <a:rPr lang="ar-SA" sz="2800" b="1" i="1" dirty="0" smtClean="0">
                <a:solidFill>
                  <a:schemeClr val="bg1"/>
                </a:solidFill>
                <a:latin typeface="Times New Roman" pitchFamily="18" charset="0"/>
                <a:ea typeface="Tahoma" pitchFamily="34" charset="0"/>
                <a:cs typeface="Times New Roman" pitchFamily="18" charset="0"/>
              </a:rPr>
              <a:t>العوامل البيئية خارج الشركة الأم متعددة الجنسية وتتمثل في</a:t>
            </a:r>
            <a:r>
              <a:rPr lang="fr-FR" sz="2800" b="1" i="1" dirty="0" smtClean="0">
                <a:solidFill>
                  <a:schemeClr val="bg1"/>
                </a:solidFill>
                <a:latin typeface="Times New Roman" pitchFamily="18" charset="0"/>
                <a:ea typeface="Tahoma" pitchFamily="34" charset="0"/>
                <a:cs typeface="Times New Roman" pitchFamily="18" charset="0"/>
              </a:rPr>
              <a:t>:</a:t>
            </a:r>
            <a:endParaRPr lang="fr-FR" sz="2800" b="1" i="1" dirty="0">
              <a:solidFill>
                <a:schemeClr val="bg1"/>
              </a:solidFill>
              <a:latin typeface="Times New Roman" pitchFamily="18" charset="0"/>
              <a:ea typeface="Tahoma" pitchFamily="34" charset="0"/>
              <a:cs typeface="Times New Roman" pitchFamily="18" charset="0"/>
            </a:endParaRPr>
          </a:p>
        </p:txBody>
      </p:sp>
      <p:sp>
        <p:nvSpPr>
          <p:cNvPr id="3" name="Espace réservé du contenu 2"/>
          <p:cNvSpPr>
            <a:spLocks noGrp="1"/>
          </p:cNvSpPr>
          <p:nvPr>
            <p:ph sz="half" idx="2"/>
          </p:nvPr>
        </p:nvSpPr>
        <p:spPr>
          <a:xfrm>
            <a:off x="0" y="3608418"/>
            <a:ext cx="6096000" cy="3249582"/>
          </a:xfrm>
        </p:spPr>
        <p:txBody>
          <a:bodyPr>
            <a:normAutofit/>
          </a:bodyPr>
          <a:lstStyle/>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ازدياد المعرفة الفنية والإدارية في الدول المختلفة</a:t>
            </a:r>
            <a:r>
              <a:rPr lang="fr-FR" sz="2400" b="1" dirty="0" smtClean="0">
                <a:solidFill>
                  <a:schemeClr val="bg1"/>
                </a:solidFill>
                <a:latin typeface="Times New Roman" pitchFamily="18" charset="0"/>
                <a:cs typeface="Times New Roman" pitchFamily="18" charset="0"/>
              </a:rPr>
              <a:t>.</a:t>
            </a:r>
            <a:endParaRPr lang="ar-DZ" sz="2400" b="1" dirty="0" smtClean="0">
              <a:solidFill>
                <a:schemeClr val="bg1"/>
              </a:solidFill>
              <a:latin typeface="Times New Roman" pitchFamily="18" charset="0"/>
              <a:cs typeface="Times New Roman" pitchFamily="18" charset="0"/>
            </a:endParaRPr>
          </a:p>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 ظهور المستهلك العالمي</a:t>
            </a:r>
            <a:r>
              <a:rPr lang="fr-FR" sz="2400" b="1" dirty="0" smtClean="0">
                <a:solidFill>
                  <a:schemeClr val="bg1"/>
                </a:solidFill>
                <a:latin typeface="Times New Roman" pitchFamily="18" charset="0"/>
                <a:cs typeface="Times New Roman" pitchFamily="18" charset="0"/>
              </a:rPr>
              <a:t>.</a:t>
            </a:r>
            <a:endParaRPr lang="ar-DZ" sz="2400" b="1" dirty="0" smtClean="0">
              <a:solidFill>
                <a:schemeClr val="bg1"/>
              </a:solidFill>
              <a:latin typeface="Times New Roman" pitchFamily="18" charset="0"/>
              <a:cs typeface="Times New Roman" pitchFamily="18" charset="0"/>
            </a:endParaRPr>
          </a:p>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طلب المستهلك المحلي الحصول على أفضل إنتاج بسعر معقول</a:t>
            </a:r>
            <a:r>
              <a:rPr lang="fr-FR" sz="2400" b="1" dirty="0" smtClean="0">
                <a:solidFill>
                  <a:schemeClr val="bg1"/>
                </a:solidFill>
                <a:latin typeface="Times New Roman" pitchFamily="18" charset="0"/>
                <a:cs typeface="Times New Roman" pitchFamily="18" charset="0"/>
              </a:rPr>
              <a:t>.</a:t>
            </a:r>
            <a:endParaRPr lang="ar-DZ" sz="2400" b="1" dirty="0" smtClean="0">
              <a:solidFill>
                <a:schemeClr val="bg1"/>
              </a:solidFill>
              <a:latin typeface="Times New Roman" pitchFamily="18" charset="0"/>
              <a:cs typeface="Times New Roman" pitchFamily="18" charset="0"/>
            </a:endParaRPr>
          </a:p>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 رغبة الدول الضعيفة في تحسين موقف ميزان المدفوعات</a:t>
            </a:r>
            <a:r>
              <a:rPr lang="fr-FR" sz="2400" b="1" dirty="0" smtClean="0">
                <a:solidFill>
                  <a:schemeClr val="bg1"/>
                </a:solidFill>
                <a:latin typeface="Times New Roman" pitchFamily="18" charset="0"/>
                <a:cs typeface="Times New Roman" pitchFamily="18" charset="0"/>
              </a:rPr>
              <a:t>.</a:t>
            </a:r>
            <a:endParaRPr lang="ar-DZ" sz="2400" b="1" dirty="0" smtClean="0">
              <a:solidFill>
                <a:schemeClr val="bg1"/>
              </a:solidFill>
              <a:latin typeface="Times New Roman" pitchFamily="18" charset="0"/>
              <a:cs typeface="Times New Roman" pitchFamily="18" charset="0"/>
            </a:endParaRPr>
          </a:p>
          <a:p>
            <a:pPr algn="r" rtl="1">
              <a:buClr>
                <a:schemeClr val="bg1"/>
              </a:buClr>
              <a:buFont typeface="Wingdings" pitchFamily="2" charset="2"/>
              <a:buChar char="§"/>
            </a:pPr>
            <a:endParaRPr lang="fr-FR" b="1" dirty="0">
              <a:solidFill>
                <a:schemeClr val="bg1"/>
              </a:solidFill>
            </a:endParaRPr>
          </a:p>
        </p:txBody>
      </p:sp>
      <p:sp>
        <p:nvSpPr>
          <p:cNvPr id="5" name="Espace réservé du texte 4"/>
          <p:cNvSpPr>
            <a:spLocks noGrp="1"/>
          </p:cNvSpPr>
          <p:nvPr>
            <p:ph type="body" sz="quarter" idx="3"/>
          </p:nvPr>
        </p:nvSpPr>
        <p:spPr>
          <a:xfrm>
            <a:off x="6545019" y="2106599"/>
            <a:ext cx="5194583" cy="965211"/>
          </a:xfrm>
        </p:spPr>
        <p:txBody>
          <a:bodyPr/>
          <a:lstStyle/>
          <a:p>
            <a:pPr rtl="1"/>
            <a:r>
              <a:rPr lang="ar-SA" sz="2800" b="1" i="1" dirty="0" smtClean="0">
                <a:solidFill>
                  <a:schemeClr val="bg1"/>
                </a:solidFill>
                <a:latin typeface="Times New Roman" pitchFamily="18" charset="0"/>
                <a:cs typeface="Times New Roman" pitchFamily="18" charset="0"/>
              </a:rPr>
              <a:t>العوامل الذاتية للشركة المتعددة الجنسيات داخل الشركة الأم وهي</a:t>
            </a:r>
            <a:r>
              <a:rPr lang="ar-DZ" sz="2800" b="1" i="1" dirty="0" smtClean="0">
                <a:solidFill>
                  <a:schemeClr val="bg1"/>
                </a:solidFill>
                <a:latin typeface="Times New Roman" pitchFamily="18" charset="0"/>
                <a:cs typeface="Times New Roman" pitchFamily="18" charset="0"/>
              </a:rPr>
              <a:t>:</a:t>
            </a:r>
            <a:endParaRPr lang="fr-FR" sz="2800" b="1" i="1" dirty="0">
              <a:solidFill>
                <a:schemeClr val="bg1"/>
              </a:solidFill>
              <a:latin typeface="Times New Roman" pitchFamily="18" charset="0"/>
              <a:cs typeface="Times New Roman" pitchFamily="18" charset="0"/>
            </a:endParaRPr>
          </a:p>
        </p:txBody>
      </p:sp>
      <p:sp>
        <p:nvSpPr>
          <p:cNvPr id="6" name="Espace réservé du contenu 5"/>
          <p:cNvSpPr>
            <a:spLocks noGrp="1"/>
          </p:cNvSpPr>
          <p:nvPr>
            <p:ph sz="quarter" idx="4"/>
          </p:nvPr>
        </p:nvSpPr>
        <p:spPr>
          <a:xfrm>
            <a:off x="6687481" y="3465518"/>
            <a:ext cx="5504519" cy="3392482"/>
          </a:xfrm>
        </p:spPr>
        <p:txBody>
          <a:bodyPr>
            <a:normAutofit/>
          </a:bodyPr>
          <a:lstStyle/>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الرغبة في استخدام الموارد البشرية إلى أقصى حد ممكن</a:t>
            </a:r>
            <a:r>
              <a:rPr lang="fr-FR" sz="2400" b="1" dirty="0" smtClean="0">
                <a:solidFill>
                  <a:schemeClr val="bg1"/>
                </a:solidFill>
                <a:latin typeface="Times New Roman" pitchFamily="18" charset="0"/>
                <a:cs typeface="Times New Roman" pitchFamily="18" charset="0"/>
              </a:rPr>
              <a:t>.</a:t>
            </a:r>
            <a:endParaRPr lang="ar-DZ" sz="2400" b="1" dirty="0" smtClean="0">
              <a:solidFill>
                <a:schemeClr val="bg1"/>
              </a:solidFill>
              <a:latin typeface="Times New Roman" pitchFamily="18" charset="0"/>
              <a:cs typeface="Times New Roman" pitchFamily="18" charset="0"/>
            </a:endParaRPr>
          </a:p>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الحاجة إلى تعيين أفراد مختارين على أساس عالمي</a:t>
            </a:r>
            <a:r>
              <a:rPr lang="fr-FR" sz="2400" b="1" dirty="0" smtClean="0">
                <a:solidFill>
                  <a:schemeClr val="bg1"/>
                </a:solidFill>
                <a:latin typeface="Times New Roman" pitchFamily="18" charset="0"/>
                <a:cs typeface="Times New Roman" pitchFamily="18" charset="0"/>
              </a:rPr>
              <a:t>. </a:t>
            </a:r>
            <a:endParaRPr lang="ar-DZ" sz="2400" b="1" dirty="0" smtClean="0">
              <a:solidFill>
                <a:schemeClr val="bg1"/>
              </a:solidFill>
              <a:latin typeface="Times New Roman" pitchFamily="18" charset="0"/>
              <a:cs typeface="Times New Roman" pitchFamily="18" charset="0"/>
            </a:endParaRPr>
          </a:p>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الحاجة إلى نظام عالمي للمعلومات</a:t>
            </a:r>
            <a:r>
              <a:rPr lang="fr-FR" sz="2400" b="1" dirty="0" smtClean="0">
                <a:solidFill>
                  <a:schemeClr val="bg1"/>
                </a:solidFill>
                <a:latin typeface="Times New Roman" pitchFamily="18" charset="0"/>
                <a:cs typeface="Times New Roman" pitchFamily="18" charset="0"/>
              </a:rPr>
              <a:t>.</a:t>
            </a:r>
            <a:endParaRPr lang="ar-DZ" sz="2400" b="1" dirty="0" smtClean="0">
              <a:solidFill>
                <a:schemeClr val="bg1"/>
              </a:solidFill>
              <a:latin typeface="Times New Roman" pitchFamily="18" charset="0"/>
              <a:cs typeface="Times New Roman" pitchFamily="18" charset="0"/>
            </a:endParaRPr>
          </a:p>
          <a:p>
            <a:pPr lvl="1" algn="r" rtl="1">
              <a:buClr>
                <a:schemeClr val="bg1"/>
              </a:buClr>
              <a:buFont typeface="Wingdings" pitchFamily="2" charset="2"/>
              <a:buChar char="§"/>
            </a:pPr>
            <a:r>
              <a:rPr lang="ar-SA" sz="2400" b="1" dirty="0" smtClean="0">
                <a:solidFill>
                  <a:schemeClr val="bg1"/>
                </a:solidFill>
                <a:latin typeface="Times New Roman" pitchFamily="18" charset="0"/>
                <a:cs typeface="Times New Roman" pitchFamily="18" charset="0"/>
              </a:rPr>
              <a:t> الالتزام طويل الأجل من جانب الإدارة العليا بالعالمية كضرورة لاستمرارها </a:t>
            </a:r>
            <a:r>
              <a:rPr lang="ar-SA" sz="2800" b="1" dirty="0" smtClean="0">
                <a:solidFill>
                  <a:schemeClr val="bg1"/>
                </a:solidFill>
                <a:latin typeface="Times New Roman" pitchFamily="18" charset="0"/>
                <a:cs typeface="Times New Roman" pitchFamily="18" charset="0"/>
              </a:rPr>
              <a:t>ونموها</a:t>
            </a:r>
            <a:r>
              <a:rPr lang="fr-FR" sz="2400" b="1" dirty="0" smtClean="0">
                <a:solidFill>
                  <a:schemeClr val="bg1"/>
                </a:solidFill>
                <a:latin typeface="Times New Roman" pitchFamily="18" charset="0"/>
                <a:cs typeface="Times New Roman" pitchFamily="18" charset="0"/>
              </a:rPr>
              <a:t>.</a:t>
            </a:r>
          </a:p>
          <a:p>
            <a:pPr algn="r" rtl="1">
              <a:buClr>
                <a:schemeClr val="bg1"/>
              </a:buClr>
              <a:buFont typeface="Wingdings" pitchFamily="2" charset="2"/>
              <a:buChar char="§"/>
            </a:pPr>
            <a:endParaRPr lang="fr-FR" b="1"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lgn="ctr" rtl="1"/>
            <a:r>
              <a:rPr lang="ar-DZ" sz="3200" dirty="0" smtClean="0">
                <a:solidFill>
                  <a:srgbClr val="FFFF00"/>
                </a:solidFill>
                <a:latin typeface="Times New Roman" pitchFamily="18" charset="0"/>
                <a:cs typeface="Times New Roman" pitchFamily="18" charset="0"/>
              </a:rPr>
              <a:t>المطلب الرابع: </a:t>
            </a:r>
            <a:r>
              <a:rPr lang="ar-SA" sz="3200" dirty="0" smtClean="0">
                <a:latin typeface="Times New Roman" pitchFamily="18" charset="0"/>
                <a:cs typeface="Times New Roman" pitchFamily="18" charset="0"/>
              </a:rPr>
              <a:t>معيقات توجه نحو الشركات المتعددة الجنسي</a:t>
            </a:r>
            <a:r>
              <a:rPr lang="ar-DZ" sz="3200" dirty="0" err="1" smtClean="0">
                <a:latin typeface="Times New Roman" pitchFamily="18" charset="0"/>
                <a:cs typeface="Times New Roman" pitchFamily="18" charset="0"/>
              </a:rPr>
              <a:t>ات</a:t>
            </a:r>
            <a:endParaRPr lang="fr-FR" dirty="0">
              <a:latin typeface="Times New Roman" pitchFamily="18" charset="0"/>
              <a:cs typeface="Times New Roman" pitchFamily="18" charset="0"/>
            </a:endParaRPr>
          </a:p>
        </p:txBody>
      </p:sp>
      <p:sp>
        <p:nvSpPr>
          <p:cNvPr id="3" name="Espace réservé du texte 2"/>
          <p:cNvSpPr>
            <a:spLocks noGrp="1"/>
          </p:cNvSpPr>
          <p:nvPr>
            <p:ph type="body" idx="1"/>
          </p:nvPr>
        </p:nvSpPr>
        <p:spPr>
          <a:xfrm>
            <a:off x="809588" y="2071678"/>
            <a:ext cx="5189857" cy="1147766"/>
          </a:xfrm>
        </p:spPr>
        <p:txBody>
          <a:bodyPr/>
          <a:lstStyle/>
          <a:p>
            <a:pPr rtl="1">
              <a:buFont typeface="Wingdings" pitchFamily="2" charset="2"/>
              <a:buChar char="Ø"/>
            </a:pPr>
            <a:r>
              <a:rPr lang="ar-SA" sz="2800" b="1" dirty="0" smtClean="0">
                <a:latin typeface="Times New Roman" pitchFamily="18" charset="0"/>
                <a:cs typeface="Times New Roman" pitchFamily="18" charset="0"/>
              </a:rPr>
              <a:t>العوامل البيئية خارجية للشركة متعددة الجنسية وهي</a:t>
            </a:r>
            <a:r>
              <a:rPr lang="fr-FR" sz="2800" b="1" dirty="0" smtClean="0">
                <a:latin typeface="Times New Roman" pitchFamily="18" charset="0"/>
                <a:cs typeface="Times New Roman" pitchFamily="18" charset="0"/>
              </a:rPr>
              <a:t>:</a:t>
            </a:r>
            <a:endParaRPr lang="fr-FR" sz="2800" b="1" dirty="0"/>
          </a:p>
        </p:txBody>
      </p:sp>
      <p:sp>
        <p:nvSpPr>
          <p:cNvPr id="4" name="Espace réservé du contenu 3"/>
          <p:cNvSpPr>
            <a:spLocks noGrp="1"/>
          </p:cNvSpPr>
          <p:nvPr>
            <p:ph sz="half" idx="2"/>
          </p:nvPr>
        </p:nvSpPr>
        <p:spPr>
          <a:xfrm>
            <a:off x="0" y="3500438"/>
            <a:ext cx="5837939" cy="2892440"/>
          </a:xfrm>
        </p:spPr>
        <p:txBody>
          <a:bodyPr>
            <a:normAutofit/>
          </a:bodyPr>
          <a:lstStyle/>
          <a:p>
            <a:pPr algn="r" rtl="1">
              <a:buFont typeface="Wingdings" pitchFamily="2" charset="2"/>
              <a:buChar char="ü"/>
            </a:pPr>
            <a:r>
              <a:rPr lang="ar-SA" sz="2400" b="1" dirty="0" smtClean="0">
                <a:latin typeface="Times New Roman" pitchFamily="18" charset="0"/>
                <a:cs typeface="Times New Roman" pitchFamily="18" charset="0"/>
              </a:rPr>
              <a:t>احتمالات التأميم الاقتصادي في الدول المضيفة والدولة الأم</a:t>
            </a:r>
            <a:endParaRPr lang="ar-DZ" sz="2400" b="1" dirty="0" smtClean="0">
              <a:latin typeface="Times New Roman" pitchFamily="18" charset="0"/>
              <a:cs typeface="Times New Roman" pitchFamily="18" charset="0"/>
            </a:endParaRPr>
          </a:p>
          <a:p>
            <a:pPr algn="r" rtl="1">
              <a:buFont typeface="Wingdings" pitchFamily="2" charset="2"/>
              <a:buChar char="ü"/>
            </a:pPr>
            <a:r>
              <a:rPr lang="ar-SA" sz="2400" b="1" dirty="0" smtClean="0">
                <a:latin typeface="Times New Roman" pitchFamily="18" charset="0"/>
                <a:cs typeface="Times New Roman" pitchFamily="18" charset="0"/>
              </a:rPr>
              <a:t> الأسرار الحربية في البحوث المشتركة مع الدولة الأم</a:t>
            </a:r>
            <a:r>
              <a:rPr lang="fr-FR" sz="2400" b="1" dirty="0" smtClean="0">
                <a:latin typeface="Times New Roman" pitchFamily="18" charset="0"/>
                <a:cs typeface="Times New Roman" pitchFamily="18" charset="0"/>
              </a:rPr>
              <a:t>.</a:t>
            </a:r>
            <a:endParaRPr lang="ar-DZ" sz="2400" b="1" dirty="0" smtClean="0">
              <a:latin typeface="Times New Roman" pitchFamily="18" charset="0"/>
              <a:cs typeface="Times New Roman" pitchFamily="18" charset="0"/>
            </a:endParaRPr>
          </a:p>
          <a:p>
            <a:pPr algn="r" rtl="1">
              <a:buFont typeface="Wingdings" pitchFamily="2" charset="2"/>
              <a:buChar char="ü"/>
            </a:pPr>
            <a:r>
              <a:rPr lang="ar-SA" sz="2400" b="1" dirty="0" smtClean="0">
                <a:latin typeface="Times New Roman" pitchFamily="18" charset="0"/>
                <a:cs typeface="Times New Roman" pitchFamily="18" charset="0"/>
              </a:rPr>
              <a:t> عدم ثقة القادة السياسيين للدولة المضيفة في المنشات العالمية الضخمة</a:t>
            </a:r>
            <a:r>
              <a:rPr lang="fr-FR" sz="2400" b="1" dirty="0" smtClean="0">
                <a:latin typeface="Times New Roman" pitchFamily="18" charset="0"/>
                <a:cs typeface="Times New Roman" pitchFamily="18" charset="0"/>
              </a:rPr>
              <a:t>.</a:t>
            </a:r>
            <a:endParaRPr lang="ar-DZ" sz="2400" b="1" dirty="0" smtClean="0">
              <a:latin typeface="Times New Roman" pitchFamily="18" charset="0"/>
              <a:cs typeface="Times New Roman" pitchFamily="18" charset="0"/>
            </a:endParaRPr>
          </a:p>
          <a:p>
            <a:pPr algn="r" rtl="1">
              <a:buFont typeface="Wingdings" pitchFamily="2" charset="2"/>
              <a:buChar char="ü"/>
            </a:pPr>
            <a:r>
              <a:rPr lang="ar-SA" sz="2400" b="1" dirty="0" smtClean="0">
                <a:latin typeface="Times New Roman" pitchFamily="18" charset="0"/>
                <a:cs typeface="Times New Roman" pitchFamily="18" charset="0"/>
              </a:rPr>
              <a:t> تطور النظام النقدي العالمي</a:t>
            </a:r>
            <a:r>
              <a:rPr lang="fr-FR" sz="2400" b="1" dirty="0" smtClean="0">
                <a:latin typeface="Times New Roman" pitchFamily="18" charset="0"/>
                <a:cs typeface="Times New Roman" pitchFamily="18" charset="0"/>
              </a:rPr>
              <a:t>. </a:t>
            </a:r>
            <a:endParaRPr lang="ar-DZ" sz="2400" b="1" dirty="0" smtClean="0">
              <a:latin typeface="Times New Roman" pitchFamily="18" charset="0"/>
              <a:cs typeface="Times New Roman" pitchFamily="18" charset="0"/>
            </a:endParaRPr>
          </a:p>
        </p:txBody>
      </p:sp>
      <p:sp>
        <p:nvSpPr>
          <p:cNvPr id="5" name="Espace réservé du texte 4"/>
          <p:cNvSpPr>
            <a:spLocks noGrp="1"/>
          </p:cNvSpPr>
          <p:nvPr>
            <p:ph type="body" sz="quarter" idx="3"/>
          </p:nvPr>
        </p:nvSpPr>
        <p:spPr>
          <a:xfrm>
            <a:off x="6330705" y="2460627"/>
            <a:ext cx="5194583" cy="754059"/>
          </a:xfrm>
        </p:spPr>
        <p:txBody>
          <a:bodyPr/>
          <a:lstStyle/>
          <a:p>
            <a:pPr rtl="1">
              <a:buFont typeface="Wingdings" pitchFamily="2" charset="2"/>
              <a:buChar char="Ø"/>
            </a:pPr>
            <a:r>
              <a:rPr lang="ar-SA" sz="2800" b="1" dirty="0" smtClean="0">
                <a:latin typeface="Times New Roman" pitchFamily="18" charset="0"/>
                <a:cs typeface="Times New Roman" pitchFamily="18" charset="0"/>
              </a:rPr>
              <a:t>العوامل الذاتية لشركة متعددة داخل الوطن الأم متمثلة في</a:t>
            </a:r>
            <a:r>
              <a:rPr lang="fr-FR" sz="2800" b="1" dirty="0" smtClean="0">
                <a:latin typeface="Times New Roman" pitchFamily="18" charset="0"/>
                <a:cs typeface="Times New Roman" pitchFamily="18" charset="0"/>
              </a:rPr>
              <a:t>:</a:t>
            </a:r>
            <a:endParaRPr lang="fr-FR" sz="2800" b="1" dirty="0"/>
          </a:p>
        </p:txBody>
      </p:sp>
      <p:sp>
        <p:nvSpPr>
          <p:cNvPr id="6" name="Espace réservé du contenu 5"/>
          <p:cNvSpPr>
            <a:spLocks noGrp="1"/>
          </p:cNvSpPr>
          <p:nvPr>
            <p:ph sz="quarter" idx="4"/>
          </p:nvPr>
        </p:nvSpPr>
        <p:spPr>
          <a:xfrm>
            <a:off x="6381752" y="3394080"/>
            <a:ext cx="5572164" cy="3106754"/>
          </a:xfrm>
        </p:spPr>
        <p:txBody>
          <a:bodyPr>
            <a:normAutofit/>
          </a:bodyPr>
          <a:lstStyle/>
          <a:p>
            <a:pPr lvl="0" algn="r" rtl="1">
              <a:buFont typeface="Wingdings" pitchFamily="2" charset="2"/>
              <a:buChar char="ü"/>
            </a:pPr>
            <a:r>
              <a:rPr lang="ar-SA" sz="2400" b="1" dirty="0" smtClean="0">
                <a:latin typeface="Times New Roman" pitchFamily="18" charset="0"/>
                <a:cs typeface="Times New Roman" pitchFamily="18" charset="0"/>
              </a:rPr>
              <a:t>عدم خبرة الإدارة بالأسواق العالمية</a:t>
            </a:r>
            <a:r>
              <a:rPr lang="fr-FR" sz="2400" b="1" dirty="0" smtClean="0">
                <a:latin typeface="Times New Roman" pitchFamily="18" charset="0"/>
                <a:cs typeface="Times New Roman" pitchFamily="18" charset="0"/>
              </a:rPr>
              <a:t>.</a:t>
            </a:r>
            <a:endParaRPr lang="ar-DZ" sz="2400" b="1" dirty="0" smtClean="0">
              <a:latin typeface="Times New Roman" pitchFamily="18" charset="0"/>
              <a:cs typeface="Times New Roman" pitchFamily="18" charset="0"/>
            </a:endParaRPr>
          </a:p>
          <a:p>
            <a:pPr lvl="0" algn="r" rtl="1">
              <a:buFont typeface="Wingdings" pitchFamily="2" charset="2"/>
              <a:buChar char="ü"/>
            </a:pPr>
            <a:r>
              <a:rPr lang="ar-SA" sz="2400" b="1" dirty="0" smtClean="0">
                <a:latin typeface="Times New Roman" pitchFamily="18" charset="0"/>
                <a:cs typeface="Times New Roman" pitchFamily="18" charset="0"/>
              </a:rPr>
              <a:t> المواقف والاتجاهات الراسخة قوميا مثل الثواب والعقاب</a:t>
            </a:r>
            <a:r>
              <a:rPr lang="fr-FR" sz="2400" b="1" dirty="0" smtClean="0">
                <a:latin typeface="Times New Roman" pitchFamily="18" charset="0"/>
                <a:cs typeface="Times New Roman" pitchFamily="18" charset="0"/>
              </a:rPr>
              <a:t>.</a:t>
            </a:r>
            <a:endParaRPr lang="ar-DZ" sz="2400" b="1" dirty="0" smtClean="0">
              <a:latin typeface="Times New Roman" pitchFamily="18" charset="0"/>
              <a:cs typeface="Times New Roman" pitchFamily="18" charset="0"/>
            </a:endParaRPr>
          </a:p>
          <a:p>
            <a:pPr lvl="0" algn="r" rtl="1">
              <a:buFont typeface="Wingdings" pitchFamily="2" charset="2"/>
              <a:buChar char="ü"/>
            </a:pPr>
            <a:r>
              <a:rPr lang="ar-SA" sz="2400" b="1" dirty="0" smtClean="0">
                <a:latin typeface="Times New Roman" pitchFamily="18" charset="0"/>
                <a:cs typeface="Times New Roman" pitchFamily="18" charset="0"/>
              </a:rPr>
              <a:t>زيادة جمود المديرين في وظائفهم</a:t>
            </a:r>
            <a:r>
              <a:rPr lang="fr-FR" sz="2400" b="1" dirty="0" smtClean="0">
                <a:latin typeface="Times New Roman" pitchFamily="18" charset="0"/>
                <a:cs typeface="Times New Roman" pitchFamily="18" charset="0"/>
              </a:rPr>
              <a:t>.</a:t>
            </a:r>
            <a:endParaRPr lang="ar-DZ" sz="2400" b="1" dirty="0" smtClean="0">
              <a:latin typeface="Times New Roman" pitchFamily="18" charset="0"/>
              <a:cs typeface="Times New Roman" pitchFamily="18" charset="0"/>
            </a:endParaRPr>
          </a:p>
          <a:p>
            <a:pPr lvl="0" algn="r" rtl="1">
              <a:buFont typeface="Wingdings" pitchFamily="2" charset="2"/>
              <a:buChar char="ü"/>
            </a:pPr>
            <a:r>
              <a:rPr lang="ar-SA" sz="2400" b="1" dirty="0" smtClean="0">
                <a:latin typeface="Times New Roman" pitchFamily="18" charset="0"/>
                <a:cs typeface="Times New Roman" pitchFamily="18" charset="0"/>
              </a:rPr>
              <a:t> مشكلة اللغة، الثقافة والديانة المختلفة</a:t>
            </a:r>
            <a:r>
              <a:rPr lang="fr-FR" b="1" dirty="0" smtClean="0">
                <a:latin typeface="Times New Roman" pitchFamily="18" charset="0"/>
                <a:cs typeface="Times New Roman" pitchFamily="18"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xmlns="" id="{55132BA9-8E17-F04B-A1ED-57357C2B8EB4}"/>
              </a:ext>
            </a:extLst>
          </p:cNvPr>
          <p:cNvSpPr txBox="1"/>
          <p:nvPr/>
        </p:nvSpPr>
        <p:spPr>
          <a:xfrm>
            <a:off x="1990662" y="1843000"/>
            <a:ext cx="7639483" cy="369332"/>
          </a:xfrm>
          <a:prstGeom prst="rect">
            <a:avLst/>
          </a:prstGeom>
          <a:noFill/>
        </p:spPr>
        <p:txBody>
          <a:bodyPr wrap="square" rtlCol="0">
            <a:spAutoFit/>
          </a:bodyPr>
          <a:lstStyle/>
          <a:p>
            <a:pPr algn="r"/>
            <a:r>
              <a:rPr lang="ar-DZ" sz="1800" dirty="0">
                <a:effectLst/>
                <a:latin typeface="Calibri" panose="020F0502020204030204" pitchFamily="34" charset="0"/>
                <a:ea typeface="Calibri" panose="020F0502020204030204" pitchFamily="34" charset="0"/>
                <a:cs typeface="Times New Roman" panose="02020603050405020304" pitchFamily="18" charset="0"/>
              </a:rPr>
              <a:t> </a:t>
            </a:r>
            <a:endParaRPr lang="ar-DZ"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ZoneTexte 2">
            <a:extLst>
              <a:ext uri="{FF2B5EF4-FFF2-40B4-BE49-F238E27FC236}">
                <a16:creationId xmlns:a16="http://schemas.microsoft.com/office/drawing/2014/main" xmlns="" id="{9A86BD07-FA7C-0B41-A1E7-F0F6133875D9}"/>
              </a:ext>
            </a:extLst>
          </p:cNvPr>
          <p:cNvSpPr txBox="1"/>
          <p:nvPr/>
        </p:nvSpPr>
        <p:spPr>
          <a:xfrm>
            <a:off x="3095604" y="500042"/>
            <a:ext cx="4427935" cy="923330"/>
          </a:xfrm>
          <a:prstGeom prst="rect">
            <a:avLst/>
          </a:prstGeom>
          <a:noFill/>
        </p:spPr>
        <p:txBody>
          <a:bodyPr wrap="square" rtlCol="0">
            <a:spAutoFit/>
          </a:bodyPr>
          <a:lstStyle/>
          <a:p>
            <a:pPr algn="r"/>
            <a:r>
              <a:rPr lang="ar-SA" sz="5400" b="1" dirty="0" smtClean="0">
                <a:solidFill>
                  <a:schemeClr val="accent1"/>
                </a:solidFill>
                <a:latin typeface="Times New Roman" pitchFamily="18" charset="0"/>
                <a:cs typeface="Times New Roman" pitchFamily="18" charset="0"/>
              </a:rPr>
              <a:t>الخاتم</a:t>
            </a:r>
            <a:r>
              <a:rPr lang="ar-DZ" sz="5400" b="1" dirty="0" smtClean="0">
                <a:solidFill>
                  <a:schemeClr val="accent1"/>
                </a:solidFill>
                <a:latin typeface="Times New Roman" pitchFamily="18" charset="0"/>
                <a:cs typeface="Times New Roman" pitchFamily="18" charset="0"/>
              </a:rPr>
              <a:t>ـــ</a:t>
            </a:r>
            <a:r>
              <a:rPr lang="ar-SA" sz="5400" b="1" dirty="0" smtClean="0">
                <a:solidFill>
                  <a:schemeClr val="accent1"/>
                </a:solidFill>
                <a:latin typeface="Times New Roman" pitchFamily="18" charset="0"/>
                <a:cs typeface="Times New Roman" pitchFamily="18" charset="0"/>
              </a:rPr>
              <a:t>ة </a:t>
            </a:r>
            <a:endParaRPr lang="" b="1" dirty="0">
              <a:solidFill>
                <a:schemeClr val="accent1"/>
              </a:solidFill>
              <a:latin typeface="Times New Roman" pitchFamily="18" charset="0"/>
              <a:cs typeface="Times New Roman" pitchFamily="18" charset="0"/>
            </a:endParaRPr>
          </a:p>
        </p:txBody>
      </p:sp>
      <p:sp>
        <p:nvSpPr>
          <p:cNvPr id="7" name="Rogner un rectangle à un seul coin 6"/>
          <p:cNvSpPr/>
          <p:nvPr/>
        </p:nvSpPr>
        <p:spPr>
          <a:xfrm>
            <a:off x="1023902" y="1714488"/>
            <a:ext cx="10358510" cy="4857784"/>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238216" y="2214554"/>
            <a:ext cx="9644130" cy="3970318"/>
          </a:xfrm>
          <a:prstGeom prst="rect">
            <a:avLst/>
          </a:prstGeom>
          <a:noFill/>
        </p:spPr>
        <p:txBody>
          <a:bodyPr wrap="square" rtlCol="0">
            <a:spAutoFit/>
          </a:bodyPr>
          <a:lstStyle/>
          <a:p>
            <a:pPr algn="just" rtl="1"/>
            <a:r>
              <a:rPr lang="ar-DZ" sz="3600" b="1" dirty="0" smtClean="0">
                <a:solidFill>
                  <a:schemeClr val="bg1"/>
                </a:solidFill>
                <a:latin typeface="Times New Roman" pitchFamily="18" charset="0"/>
                <a:cs typeface="Times New Roman" pitchFamily="18" charset="0"/>
              </a:rPr>
              <a:t>         من خلال عرضنا هذا اتضح لنا أن التغيرات المتسارعة التي دفعت إلى التوجه نحو الشركات الدولية والشركات متعددة الجنسيات فازداد الاهتمام بها وتعاظم دورها على الصعيد العالمي وأصبحت هذه الشركات إحدى القوى المؤثرة على التطور الاقتصادي الاجتماعي والسياسي عالميا ومنه ظهرت الإدارة الدولية للموارد البشرية والاهتمام بشكل كبير جدا على هذه الموارد ... وهذا ما سنتطرق إليه في العروض القادمة إن شاء الله </a:t>
            </a:r>
            <a:endParaRPr lang="fr-FR" sz="36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68715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522351DA-F677-C649-B9D5-5B4D87A95608}"/>
              </a:ext>
            </a:extLst>
          </p:cNvPr>
          <p:cNvSpPr txBox="1"/>
          <p:nvPr/>
        </p:nvSpPr>
        <p:spPr>
          <a:xfrm rot="10800000" flipV="1">
            <a:off x="3167042" y="290106"/>
            <a:ext cx="6026356" cy="923330"/>
          </a:xfrm>
          <a:prstGeom prst="rect">
            <a:avLst/>
          </a:prstGeom>
          <a:noFill/>
        </p:spPr>
        <p:txBody>
          <a:bodyPr wrap="square" rtlCol="0">
            <a:spAutoFit/>
          </a:bodyPr>
          <a:lstStyle/>
          <a:p>
            <a:pPr algn="ctr" rtl="1"/>
            <a:r>
              <a:rPr lang="ar-SA" sz="5400" b="1" dirty="0">
                <a:solidFill>
                  <a:srgbClr val="FFFF00"/>
                </a:solidFill>
                <a:latin typeface="Times New Roman" pitchFamily="18" charset="0"/>
                <a:cs typeface="Times New Roman" pitchFamily="18" charset="0"/>
              </a:rPr>
              <a:t>بسم الله الرحمان الرحيم</a:t>
            </a:r>
            <a:endParaRPr lang="" sz="5400" b="1" dirty="0">
              <a:solidFill>
                <a:srgbClr val="FFFF00"/>
              </a:solidFill>
              <a:latin typeface="Times New Roman" pitchFamily="18" charset="0"/>
              <a:cs typeface="Times New Roman" pitchFamily="18" charset="0"/>
            </a:endParaRPr>
          </a:p>
        </p:txBody>
      </p:sp>
      <p:sp>
        <p:nvSpPr>
          <p:cNvPr id="11" name="ZoneTexte 10">
            <a:extLst>
              <a:ext uri="{FF2B5EF4-FFF2-40B4-BE49-F238E27FC236}">
                <a16:creationId xmlns:a16="http://schemas.microsoft.com/office/drawing/2014/main" xmlns="" id="{8A0C30C0-74DC-384B-8133-3792E9D0D52F}"/>
              </a:ext>
            </a:extLst>
          </p:cNvPr>
          <p:cNvSpPr txBox="1"/>
          <p:nvPr/>
        </p:nvSpPr>
        <p:spPr>
          <a:xfrm>
            <a:off x="4667240" y="1428736"/>
            <a:ext cx="2121178" cy="707886"/>
          </a:xfrm>
          <a:prstGeom prst="rect">
            <a:avLst/>
          </a:prstGeom>
          <a:noFill/>
        </p:spPr>
        <p:txBody>
          <a:bodyPr wrap="square" rtlCol="0">
            <a:spAutoFit/>
          </a:bodyPr>
          <a:lstStyle/>
          <a:p>
            <a:pPr algn="r" rtl="1"/>
            <a:r>
              <a:rPr lang="ar-SA" sz="4000" b="1" dirty="0" smtClean="0">
                <a:solidFill>
                  <a:srgbClr val="C00000"/>
                </a:solidFill>
                <a:latin typeface="Times New Roman" pitchFamily="18" charset="0"/>
                <a:cs typeface="Times New Roman" pitchFamily="18" charset="0"/>
              </a:rPr>
              <a:t>المقدم</a:t>
            </a:r>
            <a:r>
              <a:rPr lang="ar-DZ" sz="4000" b="1" dirty="0" smtClean="0">
                <a:solidFill>
                  <a:srgbClr val="C00000"/>
                </a:solidFill>
                <a:latin typeface="Times New Roman" pitchFamily="18" charset="0"/>
                <a:cs typeface="Times New Roman" pitchFamily="18" charset="0"/>
              </a:rPr>
              <a:t>ـــ</a:t>
            </a:r>
            <a:r>
              <a:rPr lang="ar-SA" sz="4000" b="1" dirty="0" smtClean="0">
                <a:solidFill>
                  <a:srgbClr val="C00000"/>
                </a:solidFill>
                <a:latin typeface="Times New Roman" pitchFamily="18" charset="0"/>
                <a:cs typeface="Times New Roman" pitchFamily="18" charset="0"/>
              </a:rPr>
              <a:t>ة</a:t>
            </a:r>
            <a:r>
              <a:rPr lang="ar-SA" sz="4000" b="1" dirty="0" smtClean="0">
                <a:latin typeface="Times New Roman" pitchFamily="18" charset="0"/>
                <a:cs typeface="Times New Roman" pitchFamily="18" charset="0"/>
              </a:rPr>
              <a:t> </a:t>
            </a:r>
            <a:endParaRPr lang="" sz="3600" b="1" dirty="0">
              <a:latin typeface="Times New Roman" pitchFamily="18" charset="0"/>
              <a:cs typeface="Times New Roman" pitchFamily="18" charset="0"/>
            </a:endParaRPr>
          </a:p>
        </p:txBody>
      </p:sp>
      <p:sp>
        <p:nvSpPr>
          <p:cNvPr id="5" name="Rectangle 4"/>
          <p:cNvSpPr/>
          <p:nvPr/>
        </p:nvSpPr>
        <p:spPr>
          <a:xfrm>
            <a:off x="881026" y="2071678"/>
            <a:ext cx="10644262" cy="385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3600" dirty="0" smtClean="0">
                <a:solidFill>
                  <a:schemeClr val="bg1"/>
                </a:solidFill>
                <a:latin typeface="Times New Roman" pitchFamily="18" charset="0"/>
                <a:cs typeface="Times New Roman" pitchFamily="18" charset="0"/>
              </a:rPr>
              <a:t>يتسم النظام الاقتصادي العالمي الجديد بتعمق العالمية وتزداد فيه دور المؤسسات الاقتصادية الدولية، ومع وجود اختلافات سياسية وثقافية </a:t>
            </a:r>
            <a:r>
              <a:rPr lang="ar-DZ" sz="3600" dirty="0" smtClean="0">
                <a:solidFill>
                  <a:schemeClr val="bg1"/>
                </a:solidFill>
                <a:latin typeface="Times New Roman" pitchFamily="18" charset="0"/>
                <a:cs typeface="Times New Roman" pitchFamily="18" charset="0"/>
              </a:rPr>
              <a:t>و</a:t>
            </a:r>
            <a:r>
              <a:rPr lang="ar-SA" sz="3600" dirty="0" smtClean="0">
                <a:solidFill>
                  <a:schemeClr val="bg1"/>
                </a:solidFill>
                <a:latin typeface="Times New Roman" pitchFamily="18" charset="0"/>
                <a:cs typeface="Times New Roman" pitchFamily="18" charset="0"/>
              </a:rPr>
              <a:t>جغرافية لم تكن حاجزا أمام ظهور المؤسسات دولية لتلبية الحاجات الإنسانية المتزايدة في مختلف الدول والأقاليم. و عليه ما هي ماهية كل من شركات الدولية وشركات متعددة جنسيات ؟</a:t>
            </a:r>
            <a:endParaRPr lang="fr-FR" sz="36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01528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839EBDC-4F43-1A45-8CCC-97670BB24B40}"/>
              </a:ext>
            </a:extLst>
          </p:cNvPr>
          <p:cNvSpPr>
            <a:spLocks noGrp="1"/>
          </p:cNvSpPr>
          <p:nvPr>
            <p:ph type="title"/>
          </p:nvPr>
        </p:nvSpPr>
        <p:spPr/>
        <p:txBody>
          <a:bodyPr/>
          <a:lstStyle/>
          <a:p>
            <a:pPr algn="ctr" rtl="1"/>
            <a:r>
              <a:rPr lang="ar-SA" sz="4400" dirty="0">
                <a:latin typeface="Times New Roman" pitchFamily="18" charset="0"/>
                <a:cs typeface="Times New Roman" pitchFamily="18" charset="0"/>
              </a:rPr>
              <a:t>بحث </a:t>
            </a:r>
            <a:r>
              <a:rPr lang="ar-DZ" sz="4400" dirty="0" smtClean="0">
                <a:latin typeface="Times New Roman" pitchFamily="18" charset="0"/>
                <a:cs typeface="Times New Roman" pitchFamily="18" charset="0"/>
              </a:rPr>
              <a:t>حول الشركات الدولية وشركات متعددة الجنسيات </a:t>
            </a:r>
            <a:r>
              <a:rPr lang="ar-SA" sz="4400" dirty="0" smtClean="0">
                <a:latin typeface="Times New Roman" pitchFamily="18" charset="0"/>
                <a:cs typeface="Times New Roman" pitchFamily="18" charset="0"/>
              </a:rPr>
              <a:t> </a:t>
            </a:r>
            <a:endParaRPr lang="" sz="4400" dirty="0">
              <a:latin typeface="Times New Roman" pitchFamily="18" charset="0"/>
              <a:cs typeface="Times New Roman" pitchFamily="18" charset="0"/>
            </a:endParaRPr>
          </a:p>
        </p:txBody>
      </p:sp>
      <p:sp>
        <p:nvSpPr>
          <p:cNvPr id="3" name="Sous-titre 2">
            <a:extLst>
              <a:ext uri="{FF2B5EF4-FFF2-40B4-BE49-F238E27FC236}">
                <a16:creationId xmlns:a16="http://schemas.microsoft.com/office/drawing/2014/main" xmlns="" id="{CA869439-1BE8-E043-B3A0-B2B131E34E2D}"/>
              </a:ext>
            </a:extLst>
          </p:cNvPr>
          <p:cNvSpPr>
            <a:spLocks noGrp="1"/>
          </p:cNvSpPr>
          <p:nvPr>
            <p:ph type="body" idx="1"/>
          </p:nvPr>
        </p:nvSpPr>
        <p:spPr>
          <a:xfrm>
            <a:off x="0" y="3286124"/>
            <a:ext cx="5572164" cy="2857496"/>
          </a:xfrm>
        </p:spPr>
        <p:txBody>
          <a:bodyPr/>
          <a:lstStyle/>
          <a:p>
            <a:pPr algn="r" rtl="1">
              <a:buFont typeface="Wingdings" pitchFamily="2" charset="2"/>
              <a:buChar char="v"/>
            </a:pPr>
            <a:r>
              <a:rPr lang="ar-DZ" sz="2800" b="1" dirty="0" smtClean="0">
                <a:latin typeface="Times New Roman" pitchFamily="18" charset="0"/>
                <a:cs typeface="Times New Roman" pitchFamily="18" charset="0"/>
              </a:rPr>
              <a:t>تعريف شركات متعددة الجنسيات وأنواعها </a:t>
            </a:r>
            <a:endParaRPr lang="ar-SA" sz="2800" b="1" dirty="0" smtClean="0">
              <a:latin typeface="Times New Roman" pitchFamily="18" charset="0"/>
              <a:cs typeface="Times New Roman" pitchFamily="18" charset="0"/>
            </a:endParaRPr>
          </a:p>
          <a:p>
            <a:pPr algn="r" rtl="1">
              <a:buFont typeface="Wingdings" pitchFamily="2" charset="2"/>
              <a:buChar char="v"/>
            </a:pPr>
            <a:r>
              <a:rPr lang="ar-DZ" sz="2800" b="1" dirty="0" smtClean="0">
                <a:latin typeface="Times New Roman" pitchFamily="18" charset="0"/>
                <a:cs typeface="Times New Roman" pitchFamily="18" charset="0"/>
              </a:rPr>
              <a:t>خصائص شركات متعددة الجنسيات</a:t>
            </a:r>
            <a:endParaRPr lang="ar-SA" sz="2800" b="1" dirty="0" smtClean="0">
              <a:latin typeface="Times New Roman" pitchFamily="18" charset="0"/>
              <a:cs typeface="Times New Roman" pitchFamily="18" charset="0"/>
            </a:endParaRPr>
          </a:p>
          <a:p>
            <a:pPr algn="r" rtl="1">
              <a:buFont typeface="Wingdings" pitchFamily="2" charset="2"/>
              <a:buChar char="v"/>
            </a:pPr>
            <a:r>
              <a:rPr lang="ar-SA" sz="2800" b="1" dirty="0" smtClean="0">
                <a:latin typeface="Times New Roman" pitchFamily="18" charset="0"/>
                <a:cs typeface="Times New Roman" pitchFamily="18" charset="0"/>
              </a:rPr>
              <a:t>الدوافع إلى إنشاء شركة متعددة الجنسيات </a:t>
            </a:r>
            <a:endParaRPr lang="ar-DZ" sz="2800" b="1" dirty="0" smtClean="0">
              <a:latin typeface="Times New Roman" pitchFamily="18" charset="0"/>
              <a:cs typeface="Times New Roman" pitchFamily="18" charset="0"/>
            </a:endParaRPr>
          </a:p>
          <a:p>
            <a:pPr algn="r" rtl="1">
              <a:buFont typeface="Wingdings" pitchFamily="2" charset="2"/>
              <a:buChar char="v"/>
            </a:pPr>
            <a:r>
              <a:rPr lang="ar-SA" sz="2800" b="1" dirty="0" smtClean="0">
                <a:latin typeface="Times New Roman" pitchFamily="18" charset="0"/>
                <a:cs typeface="Times New Roman" pitchFamily="18" charset="0"/>
              </a:rPr>
              <a:t>معيقات توجه نحو الشركات المتعددة </a:t>
            </a:r>
            <a:r>
              <a:rPr lang="ar-DZ" sz="2800" b="1" dirty="0" smtClean="0">
                <a:latin typeface="Times New Roman" pitchFamily="18" charset="0"/>
                <a:cs typeface="Times New Roman" pitchFamily="18" charset="0"/>
              </a:rPr>
              <a:t>الجنسيات </a:t>
            </a:r>
            <a:endParaRPr lang="ar-SA" sz="2800" b="1" dirty="0">
              <a:latin typeface="Times New Roman" pitchFamily="18" charset="0"/>
              <a:cs typeface="Times New Roman" pitchFamily="18" charset="0"/>
            </a:endParaRPr>
          </a:p>
        </p:txBody>
      </p:sp>
      <p:sp>
        <p:nvSpPr>
          <p:cNvPr id="9" name="Espace réservé du contenu 8">
            <a:extLst>
              <a:ext uri="{FF2B5EF4-FFF2-40B4-BE49-F238E27FC236}">
                <a16:creationId xmlns:a16="http://schemas.microsoft.com/office/drawing/2014/main" xmlns="" id="{F1354524-16D1-9D4A-8326-3AB7AC691C1E}"/>
              </a:ext>
            </a:extLst>
          </p:cNvPr>
          <p:cNvSpPr>
            <a:spLocks noGrp="1"/>
          </p:cNvSpPr>
          <p:nvPr>
            <p:ph sz="quarter" idx="4"/>
          </p:nvPr>
        </p:nvSpPr>
        <p:spPr>
          <a:xfrm>
            <a:off x="6596066" y="3429000"/>
            <a:ext cx="4852644" cy="2714645"/>
          </a:xfrm>
        </p:spPr>
        <p:txBody>
          <a:bodyPr>
            <a:noAutofit/>
          </a:bodyPr>
          <a:lstStyle/>
          <a:p>
            <a:pPr algn="r" rtl="1">
              <a:buFont typeface="Wingdings" pitchFamily="2" charset="2"/>
              <a:buChar char="v"/>
            </a:pPr>
            <a:r>
              <a:rPr lang="ar-DZ" sz="2800" b="1" dirty="0" smtClean="0">
                <a:latin typeface="Times New Roman" pitchFamily="18" charset="0"/>
                <a:cs typeface="Times New Roman" pitchFamily="18" charset="0"/>
              </a:rPr>
              <a:t>تعريف الشركات الدولية </a:t>
            </a:r>
            <a:endParaRPr lang="ar-SA" sz="2800" b="1" dirty="0">
              <a:latin typeface="Times New Roman" pitchFamily="18" charset="0"/>
              <a:cs typeface="Times New Roman" pitchFamily="18" charset="0"/>
            </a:endParaRPr>
          </a:p>
          <a:p>
            <a:pPr algn="r" rtl="1">
              <a:buFont typeface="Wingdings" pitchFamily="2" charset="2"/>
              <a:buChar char="v"/>
            </a:pPr>
            <a:r>
              <a:rPr lang="ar-DZ" sz="2800" b="1" dirty="0" smtClean="0">
                <a:latin typeface="Times New Roman" pitchFamily="18" charset="0"/>
                <a:cs typeface="Times New Roman" pitchFamily="18" charset="0"/>
              </a:rPr>
              <a:t>أشكال التوجه نحو الشركات الدولية </a:t>
            </a:r>
            <a:endParaRPr lang="ar-SA" sz="2800" b="1" dirty="0">
              <a:latin typeface="Times New Roman" pitchFamily="18" charset="0"/>
              <a:cs typeface="Times New Roman" pitchFamily="18" charset="0"/>
            </a:endParaRPr>
          </a:p>
          <a:p>
            <a:pPr algn="r" rtl="1">
              <a:buFont typeface="Wingdings" pitchFamily="2" charset="2"/>
              <a:buChar char="v"/>
            </a:pPr>
            <a:r>
              <a:rPr lang="ar-DZ" sz="2800" b="1" dirty="0" smtClean="0">
                <a:latin typeface="Times New Roman" pitchFamily="18" charset="0"/>
                <a:cs typeface="Times New Roman" pitchFamily="18" charset="0"/>
              </a:rPr>
              <a:t>دوافع التوجه نحو الشركات الدولية  </a:t>
            </a:r>
          </a:p>
          <a:p>
            <a:pPr algn="r" rtl="1">
              <a:buFont typeface="Wingdings" pitchFamily="2" charset="2"/>
              <a:buChar char="v"/>
            </a:pPr>
            <a:r>
              <a:rPr lang="ar-DZ" sz="2800" b="1" dirty="0" smtClean="0">
                <a:latin typeface="Times New Roman" pitchFamily="18" charset="0"/>
                <a:cs typeface="Times New Roman" pitchFamily="18" charset="0"/>
              </a:rPr>
              <a:t>سلبيات وإيجابيات التوجه نحو الشركات الدولية</a:t>
            </a:r>
            <a:endParaRPr lang="ar-SA" sz="2800" b="1" dirty="0">
              <a:latin typeface="Times New Roman" pitchFamily="18" charset="0"/>
              <a:cs typeface="Times New Roman" pitchFamily="18" charset="0"/>
            </a:endParaRPr>
          </a:p>
        </p:txBody>
      </p:sp>
      <p:sp>
        <p:nvSpPr>
          <p:cNvPr id="7" name="ZoneTexte 6"/>
          <p:cNvSpPr txBox="1"/>
          <p:nvPr/>
        </p:nvSpPr>
        <p:spPr>
          <a:xfrm>
            <a:off x="0" y="2571744"/>
            <a:ext cx="5024430" cy="646331"/>
          </a:xfrm>
          <a:prstGeom prst="rect">
            <a:avLst/>
          </a:prstGeom>
          <a:noFill/>
        </p:spPr>
        <p:txBody>
          <a:bodyPr wrap="square" rtlCol="0">
            <a:spAutoFit/>
          </a:bodyPr>
          <a:lstStyle/>
          <a:p>
            <a:pPr algn="r" rtl="1">
              <a:buFont typeface="Wingdings" pitchFamily="2" charset="2"/>
              <a:buChar char="ü"/>
            </a:pPr>
            <a:r>
              <a:rPr lang="ar-DZ" sz="3600" b="1" i="1" dirty="0" smtClean="0">
                <a:solidFill>
                  <a:schemeClr val="accent1"/>
                </a:solidFill>
                <a:latin typeface="Times New Roman" pitchFamily="18" charset="0"/>
                <a:cs typeface="Times New Roman" pitchFamily="18" charset="0"/>
              </a:rPr>
              <a:t>الشركات متعددة الجنسيات </a:t>
            </a:r>
            <a:endParaRPr lang="ar-SA" sz="3600" b="1" i="1" dirty="0">
              <a:latin typeface="Times New Roman" pitchFamily="18" charset="0"/>
              <a:cs typeface="Times New Roman" pitchFamily="18" charset="0"/>
            </a:endParaRPr>
          </a:p>
        </p:txBody>
      </p:sp>
      <p:sp>
        <p:nvSpPr>
          <p:cNvPr id="8" name="ZoneTexte 7"/>
          <p:cNvSpPr txBox="1"/>
          <p:nvPr/>
        </p:nvSpPr>
        <p:spPr>
          <a:xfrm>
            <a:off x="7381884" y="2643182"/>
            <a:ext cx="3857652" cy="646331"/>
          </a:xfrm>
          <a:prstGeom prst="rect">
            <a:avLst/>
          </a:prstGeom>
          <a:noFill/>
        </p:spPr>
        <p:txBody>
          <a:bodyPr wrap="square" rtlCol="0">
            <a:spAutoFit/>
          </a:bodyPr>
          <a:lstStyle/>
          <a:p>
            <a:pPr algn="r" rtl="1">
              <a:buFont typeface="Wingdings" pitchFamily="2" charset="2"/>
              <a:buChar char="ü"/>
            </a:pPr>
            <a:r>
              <a:rPr lang="ar-DZ" sz="3600" b="1" i="1" dirty="0" smtClean="0">
                <a:solidFill>
                  <a:schemeClr val="accent1"/>
                </a:solidFill>
                <a:latin typeface="Times New Roman" pitchFamily="18" charset="0"/>
                <a:cs typeface="Times New Roman" pitchFamily="18" charset="0"/>
              </a:rPr>
              <a:t>الشركات الدولية</a:t>
            </a:r>
            <a:endParaRPr lang="ar-SA" sz="3200" b="1" i="1" dirty="0">
              <a:latin typeface="Times New Roman" pitchFamily="18" charset="0"/>
              <a:cs typeface="Times New Roman" pitchFamily="18" charset="0"/>
            </a:endParaRPr>
          </a:p>
        </p:txBody>
      </p:sp>
      <p:sp>
        <p:nvSpPr>
          <p:cNvPr id="10" name="ZoneTexte 9"/>
          <p:cNvSpPr txBox="1"/>
          <p:nvPr/>
        </p:nvSpPr>
        <p:spPr>
          <a:xfrm>
            <a:off x="5095868" y="6334780"/>
            <a:ext cx="2714644" cy="646331"/>
          </a:xfrm>
          <a:prstGeom prst="rect">
            <a:avLst/>
          </a:prstGeom>
          <a:noFill/>
        </p:spPr>
        <p:txBody>
          <a:bodyPr wrap="square" rtlCol="0">
            <a:spAutoFit/>
          </a:bodyPr>
          <a:lstStyle/>
          <a:p>
            <a:pPr algn="ctr"/>
            <a:r>
              <a:rPr lang="ar-DZ" sz="3600" b="1" dirty="0" smtClean="0">
                <a:latin typeface="Times New Roman" pitchFamily="18" charset="0"/>
                <a:cs typeface="Times New Roman" pitchFamily="18" charset="0"/>
              </a:rPr>
              <a:t>خاتمة</a:t>
            </a:r>
            <a:endParaRPr lang="fr-FR" sz="3600" b="1" dirty="0">
              <a:latin typeface="Times New Roman" pitchFamily="18" charset="0"/>
              <a:cs typeface="Times New Roman" pitchFamily="18" charset="0"/>
            </a:endParaRPr>
          </a:p>
        </p:txBody>
      </p:sp>
      <p:sp>
        <p:nvSpPr>
          <p:cNvPr id="11" name="ZoneTexte 10"/>
          <p:cNvSpPr txBox="1"/>
          <p:nvPr/>
        </p:nvSpPr>
        <p:spPr>
          <a:xfrm>
            <a:off x="5381620" y="2143116"/>
            <a:ext cx="2286016" cy="646331"/>
          </a:xfrm>
          <a:prstGeom prst="rect">
            <a:avLst/>
          </a:prstGeom>
          <a:noFill/>
        </p:spPr>
        <p:txBody>
          <a:bodyPr wrap="square" rtlCol="0">
            <a:spAutoFit/>
          </a:bodyPr>
          <a:lstStyle/>
          <a:p>
            <a:pPr algn="ctr"/>
            <a:r>
              <a:rPr lang="ar-DZ" sz="3600" b="1" i="1" dirty="0" smtClean="0">
                <a:latin typeface="Times New Roman" pitchFamily="18" charset="0"/>
                <a:cs typeface="Times New Roman" pitchFamily="18" charset="0"/>
              </a:rPr>
              <a:t>مقدمة</a:t>
            </a:r>
            <a:endParaRPr lang="fr-FR" sz="3000" b="1" i="1" dirty="0">
              <a:latin typeface="Times New Roman" pitchFamily="18" charset="0"/>
              <a:cs typeface="Times New Roman" pitchFamily="18" charset="0"/>
            </a:endParaRPr>
          </a:p>
        </p:txBody>
      </p:sp>
    </p:spTree>
    <p:extLst>
      <p:ext uri="{BB962C8B-B14F-4D97-AF65-F5344CB8AC3E}">
        <p14:creationId xmlns:p14="http://schemas.microsoft.com/office/powerpoint/2010/main" xmlns="" val="4285612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0000" y="214290"/>
            <a:ext cx="10571998" cy="1203348"/>
          </a:xfrm>
        </p:spPr>
        <p:txBody>
          <a:bodyPr/>
          <a:lstStyle/>
          <a:p>
            <a:pPr algn="ctr" rtl="1"/>
            <a:r>
              <a:rPr lang="ar-DZ" sz="3200" dirty="0" smtClean="0">
                <a:solidFill>
                  <a:srgbClr val="C00000"/>
                </a:solidFill>
                <a:latin typeface="Arial" pitchFamily="34" charset="0"/>
                <a:cs typeface="Arial" pitchFamily="34" charset="0"/>
              </a:rPr>
              <a:t>المبحث الأول: الشركات الدولية</a:t>
            </a:r>
            <a:r>
              <a:rPr lang="ar-DZ" sz="3200" dirty="0" smtClean="0">
                <a:solidFill>
                  <a:srgbClr val="FFFF00"/>
                </a:solidFill>
                <a:latin typeface="Arial" pitchFamily="34" charset="0"/>
                <a:cs typeface="Arial" pitchFamily="34" charset="0"/>
              </a:rPr>
              <a:t/>
            </a:r>
            <a:br>
              <a:rPr lang="ar-DZ" sz="3200" dirty="0" smtClean="0">
                <a:solidFill>
                  <a:srgbClr val="FFFF00"/>
                </a:solidFill>
                <a:latin typeface="Arial" pitchFamily="34" charset="0"/>
                <a:cs typeface="Arial" pitchFamily="34" charset="0"/>
              </a:rPr>
            </a:br>
            <a:r>
              <a:rPr lang="ar-DZ" sz="3200" dirty="0" smtClean="0">
                <a:solidFill>
                  <a:srgbClr val="FFFF00"/>
                </a:solidFill>
                <a:latin typeface="Arial" pitchFamily="34" charset="0"/>
                <a:cs typeface="Arial" pitchFamily="34" charset="0"/>
              </a:rPr>
              <a:t>المطلب الأول: </a:t>
            </a:r>
            <a:r>
              <a:rPr lang="ar-DZ" sz="3200" dirty="0" smtClean="0">
                <a:solidFill>
                  <a:schemeClr val="tx1"/>
                </a:solidFill>
                <a:latin typeface="Arial" pitchFamily="34" charset="0"/>
                <a:cs typeface="Arial" pitchFamily="34" charset="0"/>
              </a:rPr>
              <a:t>تعريف الشركات الدولية </a:t>
            </a:r>
            <a:endParaRPr lang="fr-FR" sz="3200" dirty="0">
              <a:solidFill>
                <a:schemeClr val="tx1"/>
              </a:solidFill>
              <a:latin typeface="Arial" pitchFamily="34" charset="0"/>
              <a:cs typeface="Arial" pitchFamily="34" charset="0"/>
            </a:endParaRPr>
          </a:p>
        </p:txBody>
      </p:sp>
      <p:graphicFrame>
        <p:nvGraphicFramePr>
          <p:cNvPr id="6" name="Espace réservé du contenu 5"/>
          <p:cNvGraphicFramePr>
            <a:graphicFrameLocks noGrp="1"/>
          </p:cNvGraphicFramePr>
          <p:nvPr>
            <p:ph idx="1"/>
          </p:nvPr>
        </p:nvGraphicFramePr>
        <p:xfrm>
          <a:off x="819150" y="2222500"/>
          <a:ext cx="1055370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solidFill>
                  <a:schemeClr val="bg1"/>
                </a:solidFill>
                <a:latin typeface="Times New Roman" pitchFamily="18" charset="0"/>
                <a:cs typeface="Times New Roman" pitchFamily="18" charset="0"/>
              </a:rPr>
              <a:t>2) قائمة بعض الشركات الدولية  الرائدة </a:t>
            </a:r>
            <a:endParaRPr lang="fr-FR" dirty="0"/>
          </a:p>
        </p:txBody>
      </p:sp>
      <p:sp>
        <p:nvSpPr>
          <p:cNvPr id="4" name="Pentagone 3"/>
          <p:cNvSpPr/>
          <p:nvPr/>
        </p:nvSpPr>
        <p:spPr>
          <a:xfrm>
            <a:off x="0" y="2500306"/>
            <a:ext cx="11310974" cy="114300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b="1" dirty="0" smtClean="0">
                <a:solidFill>
                  <a:schemeClr val="bg1"/>
                </a:solidFill>
                <a:latin typeface="Times New Roman" pitchFamily="18" charset="0"/>
                <a:cs typeface="Times New Roman" pitchFamily="18" charset="0"/>
              </a:rPr>
              <a:t>وول مارت _ التجزئة _ بلغ حجم مبيعاتها 427,7</a:t>
            </a:r>
            <a:r>
              <a:rPr lang="ar-DZ" sz="2800" b="1" dirty="0" smtClean="0">
                <a:solidFill>
                  <a:schemeClr val="bg1"/>
                </a:solidFill>
              </a:rPr>
              <a:t> </a:t>
            </a:r>
          </a:p>
          <a:p>
            <a:pPr algn="ctr"/>
            <a:endParaRPr lang="fr-FR" dirty="0"/>
          </a:p>
        </p:txBody>
      </p:sp>
      <p:sp>
        <p:nvSpPr>
          <p:cNvPr id="5" name="Pentagone 4"/>
          <p:cNvSpPr/>
          <p:nvPr/>
        </p:nvSpPr>
        <p:spPr>
          <a:xfrm>
            <a:off x="0" y="3714752"/>
            <a:ext cx="11310974" cy="114300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b="1" dirty="0" err="1" smtClean="0">
                <a:solidFill>
                  <a:schemeClr val="bg1"/>
                </a:solidFill>
                <a:latin typeface="Times New Roman" pitchFamily="18" charset="0"/>
                <a:cs typeface="Times New Roman" pitchFamily="18" charset="0"/>
              </a:rPr>
              <a:t>توتال</a:t>
            </a:r>
            <a:r>
              <a:rPr lang="ar-DZ" sz="4000" b="1" dirty="0" smtClean="0">
                <a:solidFill>
                  <a:schemeClr val="bg1"/>
                </a:solidFill>
                <a:latin typeface="Times New Roman" pitchFamily="18" charset="0"/>
                <a:cs typeface="Times New Roman" pitchFamily="18" charset="0"/>
              </a:rPr>
              <a:t> _ البترول _ بلغ حجم مبيعاتها 211,4</a:t>
            </a:r>
            <a:endParaRPr lang="fr-FR" sz="4000" b="1" dirty="0">
              <a:solidFill>
                <a:schemeClr val="bg1"/>
              </a:solidFill>
              <a:latin typeface="Times New Roman" pitchFamily="18" charset="0"/>
              <a:cs typeface="Times New Roman" pitchFamily="18" charset="0"/>
            </a:endParaRPr>
          </a:p>
        </p:txBody>
      </p:sp>
      <p:sp>
        <p:nvSpPr>
          <p:cNvPr id="6" name="Pentagone 5"/>
          <p:cNvSpPr/>
          <p:nvPr/>
        </p:nvSpPr>
        <p:spPr>
          <a:xfrm>
            <a:off x="0" y="4929198"/>
            <a:ext cx="11310974" cy="114300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b="1" dirty="0" smtClean="0">
                <a:solidFill>
                  <a:schemeClr val="bg1"/>
                </a:solidFill>
                <a:latin typeface="Times New Roman" pitchFamily="18" charset="0"/>
                <a:cs typeface="Times New Roman" pitchFamily="18" charset="0"/>
              </a:rPr>
              <a:t> غاز بروم _ النفط الغاز _ بلغ حجم مبيعاتها 131,3</a:t>
            </a:r>
            <a:endParaRPr lang="fr-FR" sz="4000" b="1" dirty="0">
              <a:solidFill>
                <a:schemeClr val="bg1"/>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2800" dirty="0" smtClean="0">
                <a:solidFill>
                  <a:srgbClr val="FFFF00"/>
                </a:solidFill>
                <a:latin typeface="Times New Roman" pitchFamily="18" charset="0"/>
                <a:cs typeface="Times New Roman" pitchFamily="18" charset="0"/>
              </a:rPr>
              <a:t>المطلب الثاني: </a:t>
            </a:r>
            <a:r>
              <a:rPr lang="ar-DZ" sz="2800" dirty="0" smtClean="0">
                <a:solidFill>
                  <a:schemeClr val="tx1"/>
                </a:solidFill>
                <a:latin typeface="Times New Roman" pitchFamily="18" charset="0"/>
                <a:cs typeface="Times New Roman" pitchFamily="18" charset="0"/>
              </a:rPr>
              <a:t>أشكال التوجه نحو الشركات الدولية</a:t>
            </a:r>
            <a:br>
              <a:rPr lang="ar-DZ" sz="2800" dirty="0" smtClean="0">
                <a:solidFill>
                  <a:schemeClr val="tx1"/>
                </a:solidFill>
                <a:latin typeface="Times New Roman" pitchFamily="18" charset="0"/>
                <a:cs typeface="Times New Roman" pitchFamily="18" charset="0"/>
              </a:rPr>
            </a:br>
            <a:r>
              <a:rPr lang="ar-DZ" sz="2800" dirty="0" smtClean="0">
                <a:solidFill>
                  <a:schemeClr val="bg1"/>
                </a:solidFill>
                <a:latin typeface="Times New Roman" pitchFamily="18" charset="0"/>
                <a:cs typeface="Times New Roman" pitchFamily="18" charset="0"/>
              </a:rPr>
              <a:t>أولا: الاستيراد</a:t>
            </a:r>
            <a:endParaRPr lang="fr-FR" sz="2800" dirty="0">
              <a:solidFill>
                <a:schemeClr val="bg1"/>
              </a:solidFill>
              <a:latin typeface="Times New Roman" pitchFamily="18" charset="0"/>
              <a:cs typeface="Times New Roman" pitchFamily="18" charset="0"/>
            </a:endParaRPr>
          </a:p>
        </p:txBody>
      </p:sp>
      <p:sp>
        <p:nvSpPr>
          <p:cNvPr id="6" name="Espace réservé du texte 5"/>
          <p:cNvSpPr>
            <a:spLocks noGrp="1"/>
          </p:cNvSpPr>
          <p:nvPr>
            <p:ph type="body" sz="quarter" idx="3"/>
          </p:nvPr>
        </p:nvSpPr>
        <p:spPr>
          <a:xfrm>
            <a:off x="7239008" y="2285992"/>
            <a:ext cx="3908699" cy="576262"/>
          </a:xfrm>
        </p:spPr>
        <p:txBody>
          <a:bodyPr/>
          <a:lstStyle/>
          <a:p>
            <a:pPr rtl="1"/>
            <a:r>
              <a:rPr lang="ar-DZ" sz="3600" b="1" dirty="0" smtClean="0">
                <a:effectLst>
                  <a:outerShdw blurRad="38100" dist="38100" dir="2700000" algn="tl">
                    <a:srgbClr val="000000">
                      <a:alpha val="43137"/>
                    </a:srgbClr>
                  </a:outerShdw>
                </a:effectLst>
                <a:latin typeface="Times New Roman" pitchFamily="18" charset="0"/>
                <a:ea typeface="Tahoma" pitchFamily="34" charset="0"/>
                <a:cs typeface="Times New Roman" pitchFamily="18" charset="0"/>
              </a:rPr>
              <a:t>تعريف </a:t>
            </a:r>
            <a:r>
              <a:rPr lang="ar-DZ" sz="3600" b="1" dirty="0" smtClean="0">
                <a:effectLst>
                  <a:outerShdw blurRad="38100" dist="38100" dir="2700000" algn="tl">
                    <a:srgbClr val="000000">
                      <a:alpha val="43137"/>
                    </a:srgbClr>
                  </a:outerShdw>
                </a:effectLst>
                <a:latin typeface="Times New Roman" pitchFamily="18" charset="0"/>
                <a:ea typeface="Tahoma" pitchFamily="34" charset="0"/>
                <a:cs typeface="Times New Roman" pitchFamily="18" charset="0"/>
              </a:rPr>
              <a:t>الاستيراد</a:t>
            </a:r>
            <a:r>
              <a:rPr lang="ar-DZ" sz="3600" b="1" dirty="0" smtClean="0">
                <a:effectLst>
                  <a:outerShdw blurRad="38100" dist="38100" dir="2700000" algn="tl">
                    <a:srgbClr val="000000">
                      <a:alpha val="43137"/>
                    </a:srgbClr>
                  </a:outerShdw>
                </a:effectLst>
                <a:latin typeface="Times New Roman" pitchFamily="18" charset="0"/>
                <a:ea typeface="Tahoma" pitchFamily="34" charset="0"/>
                <a:cs typeface="Times New Roman" pitchFamily="18" charset="0"/>
              </a:rPr>
              <a:t>:</a:t>
            </a:r>
            <a:endParaRPr lang="fr-FR" sz="3600" b="1" dirty="0">
              <a:effectLst>
                <a:outerShdw blurRad="38100" dist="38100" dir="2700000" algn="tl">
                  <a:srgbClr val="000000">
                    <a:alpha val="43137"/>
                  </a:srgbClr>
                </a:outerShdw>
              </a:effectLst>
              <a:latin typeface="Times New Roman" pitchFamily="18" charset="0"/>
              <a:ea typeface="Tahoma" pitchFamily="34" charset="0"/>
              <a:cs typeface="Times New Roman" pitchFamily="18" charset="0"/>
            </a:endParaRPr>
          </a:p>
        </p:txBody>
      </p:sp>
      <p:sp>
        <p:nvSpPr>
          <p:cNvPr id="7" name="Espace réservé du contenu 6"/>
          <p:cNvSpPr>
            <a:spLocks noGrp="1"/>
          </p:cNvSpPr>
          <p:nvPr>
            <p:ph sz="quarter" idx="4"/>
          </p:nvPr>
        </p:nvSpPr>
        <p:spPr>
          <a:xfrm>
            <a:off x="6953256" y="3357562"/>
            <a:ext cx="5000660" cy="3035340"/>
          </a:xfrm>
        </p:spPr>
        <p:txBody>
          <a:bodyPr>
            <a:normAutofit/>
          </a:bodyPr>
          <a:lstStyle/>
          <a:p>
            <a:pPr algn="just" rtl="1">
              <a:buNone/>
            </a:pPr>
            <a:r>
              <a:rPr lang="ar-DZ" sz="2800" b="1" dirty="0" smtClean="0">
                <a:latin typeface="Times New Roman" pitchFamily="18" charset="0"/>
                <a:cs typeface="Times New Roman" pitchFamily="18" charset="0"/>
              </a:rPr>
              <a:t>           هو تلك العملية التي من خلالها تدخل البضائع أو المنتجات الأجنبية إلى الإقليم المحلي، والبضائع المعنية بالاستيراد تستقبل من البلد المستورد إما لسد الاحتياجات المحلية أو بغرض العبور أو إعادة تصديرها بعد تعديلها.</a:t>
            </a:r>
            <a:endParaRPr lang="fr-FR" sz="2800" b="1" dirty="0">
              <a:latin typeface="Times New Roman" pitchFamily="18" charset="0"/>
              <a:cs typeface="Times New Roman" pitchFamily="18" charset="0"/>
            </a:endParaRPr>
          </a:p>
        </p:txBody>
      </p:sp>
      <p:sp>
        <p:nvSpPr>
          <p:cNvPr id="9" name="Espace réservé du contenu 8"/>
          <p:cNvSpPr>
            <a:spLocks noGrp="1"/>
          </p:cNvSpPr>
          <p:nvPr>
            <p:ph sz="half" idx="2"/>
          </p:nvPr>
        </p:nvSpPr>
        <p:spPr>
          <a:xfrm>
            <a:off x="309522" y="3143248"/>
            <a:ext cx="5214974" cy="1928826"/>
          </a:xfrm>
        </p:spPr>
        <p:txBody>
          <a:bodyPr>
            <a:noAutofit/>
          </a:bodyPr>
          <a:lstStyle/>
          <a:p>
            <a:pPr lvl="0" algn="r" rtl="1">
              <a:buNone/>
            </a:pPr>
            <a:r>
              <a:rPr lang="ar-DZ" sz="2400" b="1" dirty="0" smtClean="0">
                <a:latin typeface="Arial" pitchFamily="34" charset="0"/>
                <a:cs typeface="Arial" pitchFamily="34" charset="0"/>
              </a:rPr>
              <a:t>1 _ الاستيراد بغرض الاستثمار. </a:t>
            </a:r>
          </a:p>
          <a:p>
            <a:pPr lvl="0" algn="r" rtl="1">
              <a:buNone/>
            </a:pPr>
            <a:r>
              <a:rPr lang="ar-DZ" sz="2400" b="1" dirty="0" smtClean="0">
                <a:latin typeface="Arial" pitchFamily="34" charset="0"/>
                <a:cs typeface="Arial" pitchFamily="34" charset="0"/>
              </a:rPr>
              <a:t>2 _ الاستيراد بغرض توفير المواد الأولية المكملة.</a:t>
            </a:r>
          </a:p>
          <a:p>
            <a:pPr lvl="0" algn="r" rtl="1">
              <a:buNone/>
            </a:pPr>
            <a:r>
              <a:rPr lang="ar-DZ" sz="2400" b="1" dirty="0" smtClean="0">
                <a:latin typeface="Arial" pitchFamily="34" charset="0"/>
                <a:cs typeface="Arial" pitchFamily="34" charset="0"/>
              </a:rPr>
              <a:t>3 _ الاستيراد بغرض التجارة.</a:t>
            </a:r>
            <a:endParaRPr lang="fr-FR" sz="2400" b="1" dirty="0" smtClean="0">
              <a:latin typeface="Arial" pitchFamily="34" charset="0"/>
              <a:cs typeface="Arial" pitchFamily="34" charset="0"/>
            </a:endParaRPr>
          </a:p>
        </p:txBody>
      </p:sp>
      <p:sp>
        <p:nvSpPr>
          <p:cNvPr id="10" name="Flèche gauche 9"/>
          <p:cNvSpPr/>
          <p:nvPr/>
        </p:nvSpPr>
        <p:spPr>
          <a:xfrm>
            <a:off x="5024430" y="2214554"/>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a:stCxn id="10" idx="3"/>
          </p:cNvCxnSpPr>
          <p:nvPr/>
        </p:nvCxnSpPr>
        <p:spPr>
          <a:xfrm>
            <a:off x="6024562" y="2571744"/>
            <a:ext cx="1588" cy="1928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10800000">
            <a:off x="5524496" y="3357562"/>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10800000">
            <a:off x="5524496" y="3929066"/>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rot="10800000">
            <a:off x="5524496" y="4429132"/>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1381092" y="2285992"/>
            <a:ext cx="3286148" cy="646331"/>
          </a:xfrm>
          <a:prstGeom prst="rect">
            <a:avLst/>
          </a:prstGeom>
          <a:noFill/>
        </p:spPr>
        <p:txBody>
          <a:bodyPr wrap="square" rtlCol="0">
            <a:spAutoFit/>
          </a:bodyPr>
          <a:lstStyle/>
          <a:p>
            <a:pPr algn="r"/>
            <a:r>
              <a:rPr lang="ar-DZ" sz="3600" b="1" dirty="0" smtClean="0">
                <a:effectLst>
                  <a:outerShdw blurRad="38100" dist="38100" dir="2700000" algn="tl">
                    <a:srgbClr val="000000">
                      <a:alpha val="43137"/>
                    </a:srgbClr>
                  </a:outerShdw>
                </a:effectLst>
                <a:latin typeface="Times New Roman" pitchFamily="18" charset="0"/>
                <a:cs typeface="Times New Roman" pitchFamily="18" charset="0"/>
              </a:rPr>
              <a:t> أنواع الاستيراد :</a:t>
            </a:r>
            <a:endParaRPr lang="fr-FR"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5" name="Flèche gauche 24"/>
          <p:cNvSpPr/>
          <p:nvPr/>
        </p:nvSpPr>
        <p:spPr>
          <a:xfrm>
            <a:off x="10739470" y="2285992"/>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à coins arrondis 26"/>
          <p:cNvSpPr/>
          <p:nvPr/>
        </p:nvSpPr>
        <p:spPr>
          <a:xfrm>
            <a:off x="6738942" y="3143248"/>
            <a:ext cx="4929222" cy="3000396"/>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8649D15-04B7-094A-BB41-DC678089957A}"/>
              </a:ext>
            </a:extLst>
          </p:cNvPr>
          <p:cNvSpPr>
            <a:spLocks noGrp="1"/>
          </p:cNvSpPr>
          <p:nvPr>
            <p:ph type="title"/>
          </p:nvPr>
        </p:nvSpPr>
        <p:spPr>
          <a:xfrm>
            <a:off x="523836" y="785794"/>
            <a:ext cx="10571998" cy="970450"/>
          </a:xfrm>
        </p:spPr>
        <p:txBody>
          <a:bodyPr/>
          <a:lstStyle/>
          <a:p>
            <a:pPr algn="ctr" rtl="1"/>
            <a:r>
              <a:rPr lang="ar-DZ" sz="3600"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ثانيـا: التصديــر </a:t>
            </a:r>
            <a:br>
              <a:rPr lang="ar-DZ" sz="3600"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endParaRPr lang="ar-DZ" sz="36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
        <p:nvSpPr>
          <p:cNvPr id="6" name="Espace réservé du contenu 5"/>
          <p:cNvSpPr>
            <a:spLocks noGrp="1"/>
          </p:cNvSpPr>
          <p:nvPr>
            <p:ph idx="1"/>
          </p:nvPr>
        </p:nvSpPr>
        <p:spPr>
          <a:xfrm>
            <a:off x="0" y="3643314"/>
            <a:ext cx="5905456" cy="2285992"/>
          </a:xfrm>
        </p:spPr>
        <p:txBody>
          <a:bodyPr>
            <a:noAutofit/>
          </a:bodyPr>
          <a:lstStyle/>
          <a:p>
            <a:pPr lvl="0" algn="r" rtl="1">
              <a:buNone/>
            </a:pPr>
            <a:r>
              <a:rPr lang="ar-DZ" sz="2400" b="1" dirty="0" smtClean="0">
                <a:latin typeface="Times New Roman" pitchFamily="18" charset="0"/>
                <a:cs typeface="Times New Roman" pitchFamily="18" charset="0"/>
              </a:rPr>
              <a:t> </a:t>
            </a:r>
            <a:r>
              <a:rPr lang="ar-DZ" sz="2800" b="1" dirty="0" smtClean="0">
                <a:effectLst>
                  <a:outerShdw blurRad="38100" dist="38100" dir="2700000" algn="tl">
                    <a:srgbClr val="000000">
                      <a:alpha val="43137"/>
                    </a:srgbClr>
                  </a:outerShdw>
                </a:effectLst>
                <a:latin typeface="Times New Roman" pitchFamily="18" charset="0"/>
                <a:cs typeface="Times New Roman" pitchFamily="18" charset="0"/>
              </a:rPr>
              <a:t>1_ التصدير غير المباشر </a:t>
            </a:r>
            <a:r>
              <a:rPr lang="ar-DZ" sz="2800" b="1" dirty="0" smtClean="0">
                <a:latin typeface="Times New Roman" pitchFamily="18" charset="0"/>
                <a:cs typeface="Times New Roman" pitchFamily="18" charset="0"/>
              </a:rPr>
              <a:t>: ويكون بتعيين وسطاء دوليين يقومون بمهام التصدير للدول.            </a:t>
            </a:r>
          </a:p>
          <a:p>
            <a:pPr lvl="0" algn="r" rtl="1">
              <a:buNone/>
            </a:pPr>
            <a:r>
              <a:rPr lang="ar-DZ" sz="2800" b="1" dirty="0" smtClean="0">
                <a:latin typeface="Times New Roman" pitchFamily="18" charset="0"/>
                <a:cs typeface="Times New Roman" pitchFamily="18" charset="0"/>
              </a:rPr>
              <a:t> 2 _ التصدير المباشر : يقوم المنتج بالتصدير بنفسه إلى الأسواق الأجنبية، دون الاستعانة بخدمات الوسطاء، أي يتم بصفة مباشرة.</a:t>
            </a:r>
            <a:endParaRPr lang="fr-FR" sz="2800" b="1" dirty="0" smtClean="0">
              <a:latin typeface="Times New Roman" pitchFamily="18" charset="0"/>
              <a:cs typeface="Times New Roman" pitchFamily="18" charset="0"/>
            </a:endParaRPr>
          </a:p>
        </p:txBody>
      </p:sp>
      <p:sp>
        <p:nvSpPr>
          <p:cNvPr id="4" name="ZoneTexte 3"/>
          <p:cNvSpPr txBox="1"/>
          <p:nvPr/>
        </p:nvSpPr>
        <p:spPr>
          <a:xfrm>
            <a:off x="7739074" y="2571744"/>
            <a:ext cx="3143272" cy="646331"/>
          </a:xfrm>
          <a:prstGeom prst="rect">
            <a:avLst/>
          </a:prstGeom>
          <a:noFill/>
        </p:spPr>
        <p:txBody>
          <a:bodyPr wrap="square" rtlCol="0">
            <a:spAutoFit/>
          </a:bodyPr>
          <a:lstStyle/>
          <a:p>
            <a:pPr algn="r"/>
            <a:r>
              <a:rPr lang="ar-DZ" sz="3600" b="1" dirty="0" smtClean="0">
                <a:effectLst>
                  <a:outerShdw blurRad="38100" dist="38100" dir="2700000" algn="tl">
                    <a:srgbClr val="000000">
                      <a:alpha val="43137"/>
                    </a:srgbClr>
                  </a:outerShdw>
                </a:effectLst>
                <a:latin typeface="Times New Roman" pitchFamily="18" charset="0"/>
                <a:ea typeface="Tahoma" pitchFamily="34" charset="0"/>
                <a:cs typeface="Times New Roman" pitchFamily="18" charset="0"/>
              </a:rPr>
              <a:t> تعريف التصدير :</a:t>
            </a:r>
            <a:endParaRPr lang="fr-FR" sz="3600" dirty="0">
              <a:effectLst>
                <a:outerShdw blurRad="38100" dist="38100" dir="2700000" algn="tl">
                  <a:srgbClr val="000000">
                    <a:alpha val="43137"/>
                  </a:srgbClr>
                </a:outerShdw>
              </a:effectLst>
              <a:latin typeface="Times New Roman" pitchFamily="18" charset="0"/>
              <a:ea typeface="Tahoma" pitchFamily="34" charset="0"/>
              <a:cs typeface="Times New Roman" pitchFamily="18" charset="0"/>
            </a:endParaRPr>
          </a:p>
        </p:txBody>
      </p:sp>
      <p:sp>
        <p:nvSpPr>
          <p:cNvPr id="5" name="Flèche gauche 4"/>
          <p:cNvSpPr/>
          <p:nvPr/>
        </p:nvSpPr>
        <p:spPr>
          <a:xfrm>
            <a:off x="10882346" y="2428868"/>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à coins arrondis 6"/>
          <p:cNvSpPr/>
          <p:nvPr/>
        </p:nvSpPr>
        <p:spPr>
          <a:xfrm>
            <a:off x="6810380" y="3429000"/>
            <a:ext cx="4929222" cy="3000396"/>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Rectangle 7"/>
          <p:cNvSpPr/>
          <p:nvPr/>
        </p:nvSpPr>
        <p:spPr>
          <a:xfrm>
            <a:off x="6810380" y="3929066"/>
            <a:ext cx="4786346" cy="1815882"/>
          </a:xfrm>
          <a:prstGeom prst="rect">
            <a:avLst/>
          </a:prstGeom>
        </p:spPr>
        <p:txBody>
          <a:bodyPr wrap="square">
            <a:spAutoFit/>
          </a:bodyPr>
          <a:lstStyle/>
          <a:p>
            <a:pPr lvl="0" algn="just" rtl="1">
              <a:buNone/>
            </a:pPr>
            <a:r>
              <a:rPr lang="ar-DZ" sz="2800" b="1" dirty="0" smtClean="0">
                <a:latin typeface="Times New Roman" pitchFamily="18" charset="0"/>
                <a:cs typeface="Times New Roman" pitchFamily="18" charset="0"/>
              </a:rPr>
              <a:t>      هو تلك العملية التي من خلالها تتدفق السلع والخدمات من التراب الوطني والتي تحول خارج هذه الحدود، ويمكن أن تكون بكثرة أو بقلة.</a:t>
            </a:r>
            <a:endParaRPr lang="fr-FR" sz="2800" b="1" dirty="0" smtClean="0">
              <a:latin typeface="Times New Roman" pitchFamily="18" charset="0"/>
              <a:cs typeface="Times New Roman" pitchFamily="18" charset="0"/>
            </a:endParaRPr>
          </a:p>
        </p:txBody>
      </p:sp>
      <p:sp>
        <p:nvSpPr>
          <p:cNvPr id="9" name="Flèche gauche 8"/>
          <p:cNvSpPr/>
          <p:nvPr/>
        </p:nvSpPr>
        <p:spPr>
          <a:xfrm>
            <a:off x="5238744" y="2643182"/>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881026" y="2714620"/>
            <a:ext cx="3786214" cy="646331"/>
          </a:xfrm>
          <a:prstGeom prst="rect">
            <a:avLst/>
          </a:prstGeom>
          <a:noFill/>
        </p:spPr>
        <p:txBody>
          <a:bodyPr wrap="square" rtlCol="0">
            <a:spAutoFit/>
          </a:bodyPr>
          <a:lstStyle/>
          <a:p>
            <a:pPr algn="r"/>
            <a:r>
              <a:rPr lang="ar-DZ" sz="3600" b="1" dirty="0" smtClean="0">
                <a:effectLst>
                  <a:outerShdw blurRad="38100" dist="38100" dir="2700000" algn="tl">
                    <a:srgbClr val="000000">
                      <a:alpha val="43137"/>
                    </a:srgbClr>
                  </a:outerShdw>
                </a:effectLst>
                <a:latin typeface="Times New Roman" pitchFamily="18" charset="0"/>
                <a:cs typeface="Times New Roman" pitchFamily="18" charset="0"/>
              </a:rPr>
              <a:t>أنواع التصدير :</a:t>
            </a:r>
            <a:endParaRPr lang="fr-FR"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12" name="Connecteur droit 11"/>
          <p:cNvCxnSpPr>
            <a:stCxn id="9" idx="3"/>
          </p:cNvCxnSpPr>
          <p:nvPr/>
        </p:nvCxnSpPr>
        <p:spPr>
          <a:xfrm>
            <a:off x="6238876" y="3000372"/>
            <a:ext cx="1588" cy="192882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10800000">
            <a:off x="5738810" y="3929066"/>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10800000">
            <a:off x="5738810" y="4929198"/>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17426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5274" y="714356"/>
            <a:ext cx="10571998" cy="970450"/>
          </a:xfrm>
        </p:spPr>
        <p:txBody>
          <a:bodyPr/>
          <a:lstStyle/>
          <a:p>
            <a:pPr algn="ctr" rtl="1"/>
            <a:r>
              <a:rPr lang="ar-DZ" sz="3600" dirty="0" smtClean="0">
                <a:solidFill>
                  <a:schemeClr val="bg1"/>
                </a:solidFill>
                <a:latin typeface="Times New Roman" pitchFamily="18" charset="0"/>
                <a:cs typeface="Times New Roman" pitchFamily="18" charset="0"/>
              </a:rPr>
              <a:t>ثالثـا: الترخيـص </a:t>
            </a:r>
            <a:br>
              <a:rPr lang="ar-DZ" sz="3600" dirty="0" smtClean="0">
                <a:solidFill>
                  <a:schemeClr val="bg1"/>
                </a:solidFill>
                <a:latin typeface="Times New Roman" pitchFamily="18" charset="0"/>
                <a:cs typeface="Times New Roman" pitchFamily="18" charset="0"/>
              </a:rPr>
            </a:br>
            <a:endParaRPr lang="fr-FR" sz="3600" dirty="0">
              <a:solidFill>
                <a:schemeClr val="bg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952464" y="3571876"/>
            <a:ext cx="10554574" cy="2428892"/>
          </a:xfrm>
        </p:spPr>
        <p:txBody>
          <a:bodyPr/>
          <a:lstStyle/>
          <a:p>
            <a:pPr lvl="0" algn="just" rtl="1">
              <a:buNone/>
            </a:pPr>
            <a:r>
              <a:rPr lang="ar-DZ" sz="2800" dirty="0" smtClean="0">
                <a:latin typeface="Times New Roman" pitchFamily="18" charset="0"/>
                <a:cs typeface="Times New Roman" pitchFamily="18" charset="0"/>
              </a:rPr>
              <a:t>          </a:t>
            </a:r>
            <a:r>
              <a:rPr lang="ar-SA" sz="2800" dirty="0" smtClean="0">
                <a:latin typeface="Times New Roman" pitchFamily="18" charset="0"/>
                <a:cs typeface="Times New Roman" pitchFamily="18" charset="0"/>
              </a:rPr>
              <a:t>يعتبر الترخيص طريقة أو وسيلة بسيطة نسبيا للدخول إلى السوق الدولية حيث أن مانح الترخيص يتفق مع المرخص له على أن يسمح له باستخدام علامة تجارية أو براءة اختراع أو أي عنصر آخر مقابل مبلغ معين.</a:t>
            </a:r>
            <a:endParaRPr lang="fr-FR" sz="2800" dirty="0" smtClean="0">
              <a:latin typeface="Times New Roman" pitchFamily="18" charset="0"/>
              <a:cs typeface="Times New Roman" pitchFamily="18" charset="0"/>
            </a:endParaRPr>
          </a:p>
          <a:p>
            <a:pPr algn="r" rtl="1"/>
            <a:endParaRPr lang="fr-FR" dirty="0">
              <a:latin typeface="Times New Roman" pitchFamily="18" charset="0"/>
              <a:cs typeface="Times New Roman" pitchFamily="18" charset="0"/>
            </a:endParaRPr>
          </a:p>
        </p:txBody>
      </p:sp>
      <p:sp>
        <p:nvSpPr>
          <p:cNvPr id="4" name="ZoneTexte 3"/>
          <p:cNvSpPr txBox="1"/>
          <p:nvPr/>
        </p:nvSpPr>
        <p:spPr>
          <a:xfrm>
            <a:off x="4238612" y="2285992"/>
            <a:ext cx="3214710" cy="707886"/>
          </a:xfrm>
          <a:prstGeom prst="rect">
            <a:avLst/>
          </a:prstGeom>
          <a:noFill/>
        </p:spPr>
        <p:txBody>
          <a:bodyPr wrap="square" rtlCol="0">
            <a:spAutoFit/>
          </a:bodyPr>
          <a:lstStyle/>
          <a:p>
            <a:pPr algn="r"/>
            <a:r>
              <a:rPr lang="ar-DZ" sz="4000" b="1" dirty="0" smtClean="0">
                <a:effectLst>
                  <a:outerShdw blurRad="38100" dist="38100" dir="2700000" algn="tl">
                    <a:srgbClr val="000000">
                      <a:alpha val="43137"/>
                    </a:srgbClr>
                  </a:outerShdw>
                </a:effectLst>
                <a:latin typeface="Times New Roman" pitchFamily="18" charset="0"/>
                <a:cs typeface="Times New Roman" pitchFamily="18" charset="0"/>
              </a:rPr>
              <a:t>تعريف الترخيص :</a:t>
            </a:r>
            <a:endParaRPr lang="fr-FR" sz="40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à coins arrondis 4"/>
          <p:cNvSpPr/>
          <p:nvPr/>
        </p:nvSpPr>
        <p:spPr>
          <a:xfrm>
            <a:off x="523836" y="3357562"/>
            <a:ext cx="11001452" cy="2357454"/>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Flèche gauche 5"/>
          <p:cNvSpPr/>
          <p:nvPr/>
        </p:nvSpPr>
        <p:spPr>
          <a:xfrm>
            <a:off x="7810512" y="2214554"/>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sz="3200" dirty="0" smtClean="0">
                <a:solidFill>
                  <a:schemeClr val="bg1"/>
                </a:solidFill>
                <a:latin typeface="Times New Roman" pitchFamily="18" charset="0"/>
                <a:cs typeface="Times New Roman" pitchFamily="18" charset="0"/>
              </a:rPr>
              <a:t>رابعا: الاستثمار الأجنبي</a:t>
            </a:r>
            <a:br>
              <a:rPr lang="ar-DZ" sz="3200" dirty="0" smtClean="0">
                <a:solidFill>
                  <a:schemeClr val="bg1"/>
                </a:solidFill>
                <a:latin typeface="Times New Roman" pitchFamily="18" charset="0"/>
                <a:cs typeface="Times New Roman" pitchFamily="18" charset="0"/>
              </a:rPr>
            </a:br>
            <a:r>
              <a:rPr lang="ar-DZ" sz="3200" dirty="0" smtClean="0">
                <a:solidFill>
                  <a:schemeClr val="tx1"/>
                </a:solidFill>
                <a:latin typeface="Times New Roman" pitchFamily="18" charset="0"/>
                <a:cs typeface="Times New Roman" pitchFamily="18" charset="0"/>
              </a:rPr>
              <a:t>1 الاستثمار الأجنبي المباشر</a:t>
            </a:r>
            <a:endParaRPr lang="fr-FR" sz="3200" dirty="0">
              <a:solidFill>
                <a:schemeClr val="tx1"/>
              </a:solidFill>
              <a:latin typeface="Times New Roman" pitchFamily="18" charset="0"/>
              <a:cs typeface="Times New Roman" pitchFamily="18" charset="0"/>
            </a:endParaRPr>
          </a:p>
        </p:txBody>
      </p:sp>
      <p:sp>
        <p:nvSpPr>
          <p:cNvPr id="4" name="Espace réservé du texte 3"/>
          <p:cNvSpPr>
            <a:spLocks noGrp="1"/>
          </p:cNvSpPr>
          <p:nvPr>
            <p:ph type="body" idx="1"/>
          </p:nvPr>
        </p:nvSpPr>
        <p:spPr>
          <a:xfrm>
            <a:off x="2452662" y="2214554"/>
            <a:ext cx="2857519" cy="714380"/>
          </a:xfrm>
        </p:spPr>
        <p:txBody>
          <a:bodyPr/>
          <a:lstStyle/>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lvl="0" algn="r" rtl="1"/>
            <a:endParaRPr lang="ar-DZ" dirty="0" smtClean="0">
              <a:latin typeface="Times New Roman" pitchFamily="18" charset="0"/>
              <a:cs typeface="Times New Roman" pitchFamily="18" charset="0"/>
            </a:endParaRPr>
          </a:p>
          <a:p>
            <a:pPr algn="r" rtl="1"/>
            <a:r>
              <a:rPr lang="ar-DZ" sz="4000" b="1" dirty="0" smtClean="0">
                <a:effectLst>
                  <a:outerShdw blurRad="38100" dist="38100" dir="2700000" algn="tl">
                    <a:srgbClr val="000000">
                      <a:alpha val="43137"/>
                    </a:srgbClr>
                  </a:outerShdw>
                </a:effectLst>
                <a:latin typeface="Times New Roman" pitchFamily="18" charset="0"/>
                <a:ea typeface="Tahoma" pitchFamily="34" charset="0"/>
                <a:cs typeface="Times New Roman" pitchFamily="18" charset="0"/>
              </a:rPr>
              <a:t>أشكاله</a:t>
            </a:r>
            <a:r>
              <a:rPr lang="ar-DZ" sz="40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ar-DZ" sz="32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endParaRPr lang="fr-FR" sz="3200" b="1"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3" name="Espace réservé du contenu 2"/>
          <p:cNvSpPr>
            <a:spLocks noGrp="1"/>
          </p:cNvSpPr>
          <p:nvPr>
            <p:ph sz="half" idx="2"/>
          </p:nvPr>
        </p:nvSpPr>
        <p:spPr>
          <a:xfrm>
            <a:off x="-261982" y="3143248"/>
            <a:ext cx="6453190" cy="3714752"/>
          </a:xfrm>
        </p:spPr>
        <p:txBody>
          <a:bodyPr>
            <a:noAutofit/>
          </a:bodyPr>
          <a:lstStyle/>
          <a:p>
            <a:pPr lvl="0" algn="r" rtl="1">
              <a:buNone/>
            </a:pPr>
            <a:r>
              <a:rPr lang="ar-DZ" sz="2000" b="1" dirty="0" smtClean="0">
                <a:latin typeface="Times New Roman" pitchFamily="18" charset="0"/>
                <a:cs typeface="Times New Roman" pitchFamily="18" charset="0"/>
              </a:rPr>
              <a:t>أشكال الاستثمار الأجنبي المباشر بحسب الاستراتيجيات المتبعة:  </a:t>
            </a:r>
            <a:endParaRPr lang="fr-FR" sz="2000" b="1" dirty="0" smtClean="0">
              <a:latin typeface="Times New Roman" pitchFamily="18" charset="0"/>
              <a:cs typeface="Times New Roman" pitchFamily="18" charset="0"/>
            </a:endParaRPr>
          </a:p>
          <a:p>
            <a:pPr algn="r" rtl="1">
              <a:buNone/>
            </a:pPr>
            <a:r>
              <a:rPr lang="ar-DZ" sz="2000" b="1" dirty="0" smtClean="0">
                <a:latin typeface="Times New Roman" pitchFamily="18" charset="0"/>
                <a:cs typeface="Times New Roman" pitchFamily="18" charset="0"/>
              </a:rPr>
              <a:t>     الاستثمار المشترك أو الثنائي  ,  الاستثمار في المناطق الحرة </a:t>
            </a:r>
            <a:endParaRPr lang="fr-FR" sz="2000" b="1" dirty="0" smtClean="0">
              <a:latin typeface="Times New Roman" pitchFamily="18" charset="0"/>
              <a:cs typeface="Times New Roman" pitchFamily="18" charset="0"/>
            </a:endParaRPr>
          </a:p>
          <a:p>
            <a:pPr algn="r" rtl="1">
              <a:buNone/>
            </a:pPr>
            <a:r>
              <a:rPr lang="ar-DZ" sz="2000" b="1" dirty="0" smtClean="0">
                <a:latin typeface="Times New Roman" pitchFamily="18" charset="0"/>
                <a:cs typeface="Times New Roman" pitchFamily="18" charset="0"/>
              </a:rPr>
              <a:t>     الاستثمارات الأجنبية المملوكة بالكامل للمستثمر الأجنبي </a:t>
            </a:r>
          </a:p>
          <a:p>
            <a:pPr algn="r" rtl="1">
              <a:buNone/>
            </a:pPr>
            <a:r>
              <a:rPr lang="ar-DZ" sz="2000" b="1" dirty="0" smtClean="0">
                <a:latin typeface="Times New Roman" pitchFamily="18" charset="0"/>
                <a:cs typeface="Times New Roman" pitchFamily="18" charset="0"/>
              </a:rPr>
              <a:t>     الاندماج والاستحواذ </a:t>
            </a:r>
            <a:endParaRPr lang="fr-FR" sz="2000" b="1" dirty="0" smtClean="0">
              <a:latin typeface="Times New Roman" pitchFamily="18" charset="0"/>
              <a:cs typeface="Times New Roman" pitchFamily="18" charset="0"/>
            </a:endParaRPr>
          </a:p>
          <a:p>
            <a:pPr lvl="0" algn="r" rtl="1">
              <a:buNone/>
            </a:pPr>
            <a:r>
              <a:rPr lang="ar-DZ" sz="2000" b="1" dirty="0" smtClean="0">
                <a:latin typeface="Times New Roman" pitchFamily="18" charset="0"/>
                <a:cs typeface="Times New Roman" pitchFamily="18" charset="0"/>
              </a:rPr>
              <a:t>أشكال الاستثمار الأجنبي المباشر باختلاف الغرض الذي تسعى إليه الاستثمارات: </a:t>
            </a:r>
            <a:endParaRPr lang="fr-FR" sz="2000" b="1" dirty="0" smtClean="0">
              <a:latin typeface="Times New Roman" pitchFamily="18" charset="0"/>
              <a:cs typeface="Times New Roman" pitchFamily="18" charset="0"/>
            </a:endParaRPr>
          </a:p>
          <a:p>
            <a:pPr algn="r" rtl="1">
              <a:buNone/>
            </a:pPr>
            <a:r>
              <a:rPr lang="ar-DZ" sz="2000" b="1" dirty="0" smtClean="0">
                <a:latin typeface="Times New Roman" pitchFamily="18" charset="0"/>
                <a:cs typeface="Times New Roman" pitchFamily="18" charset="0"/>
              </a:rPr>
              <a:t>   الاستثمار الباحث عن الثروات الطبيعية  , الاستثمار الباحث عن الأسواق</a:t>
            </a:r>
            <a:endParaRPr lang="fr-FR" sz="2000" b="1" dirty="0" smtClean="0">
              <a:latin typeface="Times New Roman" pitchFamily="18" charset="0"/>
              <a:cs typeface="Times New Roman" pitchFamily="18" charset="0"/>
            </a:endParaRPr>
          </a:p>
          <a:p>
            <a:pPr algn="r" rtl="1">
              <a:buNone/>
            </a:pPr>
            <a:r>
              <a:rPr lang="ar-DZ" sz="2000" b="1" dirty="0" smtClean="0">
                <a:latin typeface="Times New Roman" pitchFamily="18" charset="0"/>
                <a:cs typeface="Times New Roman" pitchFamily="18" charset="0"/>
              </a:rPr>
              <a:t>   الاستثمار الباحث عن الكفاءة في الأداء  ,  الاستثمار الباحث عن الأصول الإستراتيجية</a:t>
            </a:r>
            <a:endParaRPr lang="fr-FR" sz="2000" b="1" dirty="0">
              <a:latin typeface="Times New Roman" pitchFamily="18" charset="0"/>
              <a:cs typeface="Times New Roman" pitchFamily="18" charset="0"/>
            </a:endParaRPr>
          </a:p>
        </p:txBody>
      </p:sp>
      <p:sp>
        <p:nvSpPr>
          <p:cNvPr id="5" name="Espace réservé du texte 4"/>
          <p:cNvSpPr>
            <a:spLocks noGrp="1"/>
          </p:cNvSpPr>
          <p:nvPr>
            <p:ph type="body" sz="quarter" idx="3"/>
          </p:nvPr>
        </p:nvSpPr>
        <p:spPr>
          <a:xfrm>
            <a:off x="8024826" y="2214554"/>
            <a:ext cx="2623229" cy="576262"/>
          </a:xfrm>
        </p:spPr>
        <p:txBody>
          <a:bodyPr/>
          <a:lstStyle/>
          <a:p>
            <a:pPr algn="r"/>
            <a:r>
              <a:rPr lang="ar-DZ" sz="4000" b="1" dirty="0" smtClean="0">
                <a:effectLst>
                  <a:outerShdw blurRad="38100" dist="38100" dir="2700000" algn="tl">
                    <a:srgbClr val="000000">
                      <a:alpha val="43137"/>
                    </a:srgbClr>
                  </a:outerShdw>
                </a:effectLst>
                <a:latin typeface="Times New Roman" pitchFamily="18" charset="0"/>
                <a:ea typeface="Tahoma" pitchFamily="34" charset="0"/>
                <a:cs typeface="Times New Roman" pitchFamily="18" charset="0"/>
              </a:rPr>
              <a:t>تعريفه</a:t>
            </a:r>
            <a:r>
              <a:rPr lang="ar-DZ" sz="40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ar-DZ" sz="3200" b="1"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endParaRPr lang="fr-FR" sz="3200" b="1"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6" name="Espace réservé du contenu 5"/>
          <p:cNvSpPr>
            <a:spLocks noGrp="1"/>
          </p:cNvSpPr>
          <p:nvPr>
            <p:ph sz="quarter" idx="4"/>
          </p:nvPr>
        </p:nvSpPr>
        <p:spPr>
          <a:xfrm>
            <a:off x="7096132" y="3357562"/>
            <a:ext cx="5024430" cy="2928958"/>
          </a:xfrm>
        </p:spPr>
        <p:txBody>
          <a:bodyPr>
            <a:noAutofit/>
          </a:bodyPr>
          <a:lstStyle/>
          <a:p>
            <a:pPr algn="just" rtl="1">
              <a:buFont typeface="Arial" pitchFamily="34" charset="0"/>
              <a:buChar char="•"/>
            </a:pPr>
            <a:r>
              <a:rPr lang="ar-DZ" sz="2400" b="1" dirty="0" smtClean="0">
                <a:latin typeface="Times New Roman" pitchFamily="18" charset="0"/>
                <a:cs typeface="Times New Roman" pitchFamily="18" charset="0"/>
              </a:rPr>
              <a:t>       وﻓﻘﺎ لتعريف ﻤؤﺘﻤر </a:t>
            </a:r>
            <a:r>
              <a:rPr lang="ar-DZ" sz="2400" b="1" dirty="0" err="1" smtClean="0">
                <a:latin typeface="Times New Roman" pitchFamily="18" charset="0"/>
                <a:cs typeface="Times New Roman" pitchFamily="18" charset="0"/>
              </a:rPr>
              <a:t>ا</a:t>
            </a:r>
            <a:r>
              <a:rPr lang="ar-DZ" sz="2400" b="1" dirty="0" smtClean="0">
                <a:latin typeface="Times New Roman" pitchFamily="18" charset="0"/>
                <a:cs typeface="Times New Roman" pitchFamily="18" charset="0"/>
              </a:rPr>
              <a:t>ﻷﻤم المتحدة للتجارة والتنمية ﻓﺈن الاستثمار </a:t>
            </a:r>
            <a:r>
              <a:rPr lang="ar-DZ" sz="2400" b="1" dirty="0" err="1" smtClean="0">
                <a:latin typeface="Times New Roman" pitchFamily="18" charset="0"/>
                <a:cs typeface="Times New Roman" pitchFamily="18" charset="0"/>
              </a:rPr>
              <a:t>ا</a:t>
            </a:r>
            <a:r>
              <a:rPr lang="ar-DZ" sz="2400" b="1" dirty="0" smtClean="0">
                <a:latin typeface="Times New Roman" pitchFamily="18" charset="0"/>
                <a:cs typeface="Times New Roman" pitchFamily="18" charset="0"/>
              </a:rPr>
              <a:t>ﻷﺠﻨﺒﻲ المباشر هو ذلك الاستثمار الذي ينطوي على علاقة طويلة المدى بين الشركة الأم والشركة المستقبلة للاستثمار، والذي يعكس قدرة الشركة الأم على التحكم الإداري في المؤسسة التابعة ويكون للمؤسسة الأم حصة من رأس المال لا تقل عن 10%.</a:t>
            </a:r>
            <a:endParaRPr lang="fr-FR" sz="2400" b="1" dirty="0"/>
          </a:p>
        </p:txBody>
      </p:sp>
      <p:sp>
        <p:nvSpPr>
          <p:cNvPr id="8" name="Rectangle à coins arrondis 7"/>
          <p:cNvSpPr/>
          <p:nvPr/>
        </p:nvSpPr>
        <p:spPr>
          <a:xfrm>
            <a:off x="6881818" y="3071810"/>
            <a:ext cx="5143536" cy="3357586"/>
          </a:xfrm>
          <a:prstGeom prst="round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Flèche gauche 8"/>
          <p:cNvSpPr/>
          <p:nvPr/>
        </p:nvSpPr>
        <p:spPr>
          <a:xfrm>
            <a:off x="10739470" y="2143116"/>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gauche 13"/>
          <p:cNvSpPr/>
          <p:nvPr/>
        </p:nvSpPr>
        <p:spPr>
          <a:xfrm>
            <a:off x="5595934" y="2285992"/>
            <a:ext cx="1000132" cy="7143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15"/>
          <p:cNvCxnSpPr/>
          <p:nvPr/>
        </p:nvCxnSpPr>
        <p:spPr>
          <a:xfrm rot="5400000">
            <a:off x="5381620" y="3929066"/>
            <a:ext cx="24288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10800000">
            <a:off x="6096000" y="3357562"/>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10800000">
            <a:off x="6096000" y="5072074"/>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xmlns="" name="Quotable" id="{39EC5628-30ED-4578-ACD8-9820EDB8E15A}" vid="{6F3559E9-1A4C-49D8-94D4-F41003531C4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1251</Words>
  <Application>Microsoft Office PowerPoint</Application>
  <PresentationFormat>Personnalisé</PresentationFormat>
  <Paragraphs>167</Paragraphs>
  <Slides>18</Slides>
  <Notes>2</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Concis</vt:lpstr>
      <vt:lpstr>Diapositive 1</vt:lpstr>
      <vt:lpstr>Diapositive 2</vt:lpstr>
      <vt:lpstr>بحث حول الشركات الدولية وشركات متعددة الجنسيات  </vt:lpstr>
      <vt:lpstr>المبحث الأول: الشركات الدولية المطلب الأول: تعريف الشركات الدولية </vt:lpstr>
      <vt:lpstr>2) قائمة بعض الشركات الدولية  الرائدة </vt:lpstr>
      <vt:lpstr>المطلب الثاني: أشكال التوجه نحو الشركات الدولية أولا: الاستيراد</vt:lpstr>
      <vt:lpstr>ثانيـا: التصديــر  </vt:lpstr>
      <vt:lpstr>ثالثـا: الترخيـص  </vt:lpstr>
      <vt:lpstr>رابعا: الاستثمار الأجنبي 1 الاستثمار الأجنبي المباشر</vt:lpstr>
      <vt:lpstr>2 الاستثمار الأجنبي غير المباشر </vt:lpstr>
      <vt:lpstr>المطلب الثالث: دوافع التوجه نحو الشركات الدولية وقائمة الشركات الدولية الرائدة   1) الدوافع: </vt:lpstr>
      <vt:lpstr>المطلب الرابع: سلبيات وإيجابيات التوجه نحو الشركات الدولية </vt:lpstr>
      <vt:lpstr>المبحث الثاني: شركات متعددة الجنسيات  المطلب الأول: تعريف شركات متعددة الجنسيات وأنواعها  أولا: تعريفها  </vt:lpstr>
      <vt:lpstr>ثانيا: أنواعها</vt:lpstr>
      <vt:lpstr>المطلب الثاني: خصائص شركات متعددة الجنسيات</vt:lpstr>
      <vt:lpstr>المطلب الثالث: الدوافع إلى إنشاء شركة متعددة الجنسيات </vt:lpstr>
      <vt:lpstr>المطلب الرابع: معيقات توجه نحو الشركات المتعددة الجنسيات</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حول مدخل للأجور</dc:title>
  <dc:creator>Utilisateur inconnu</dc:creator>
  <cp:lastModifiedBy>admin</cp:lastModifiedBy>
  <cp:revision>83</cp:revision>
  <dcterms:created xsi:type="dcterms:W3CDTF">2021-04-04T17:16:47Z</dcterms:created>
  <dcterms:modified xsi:type="dcterms:W3CDTF">2021-10-25T19:33:11Z</dcterms:modified>
</cp:coreProperties>
</file>