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9" r:id="rId1"/>
  </p:sldMasterIdLst>
  <p:notesMasterIdLst>
    <p:notesMasterId r:id="rId37"/>
  </p:notesMasterIdLst>
  <p:handoutMasterIdLst>
    <p:handoutMasterId r:id="rId38"/>
  </p:handoutMasterIdLst>
  <p:sldIdLst>
    <p:sldId id="441" r:id="rId2"/>
    <p:sldId id="256" r:id="rId3"/>
    <p:sldId id="390" r:id="rId4"/>
    <p:sldId id="411" r:id="rId5"/>
    <p:sldId id="445" r:id="rId6"/>
    <p:sldId id="443" r:id="rId7"/>
    <p:sldId id="446" r:id="rId8"/>
    <p:sldId id="442" r:id="rId9"/>
    <p:sldId id="444" r:id="rId10"/>
    <p:sldId id="410" r:id="rId11"/>
    <p:sldId id="414" r:id="rId12"/>
    <p:sldId id="415" r:id="rId13"/>
    <p:sldId id="416" r:id="rId14"/>
    <p:sldId id="417" r:id="rId15"/>
    <p:sldId id="412" r:id="rId16"/>
    <p:sldId id="419" r:id="rId17"/>
    <p:sldId id="420" r:id="rId18"/>
    <p:sldId id="422" r:id="rId19"/>
    <p:sldId id="421" r:id="rId20"/>
    <p:sldId id="413" r:id="rId21"/>
    <p:sldId id="423" r:id="rId22"/>
    <p:sldId id="424" r:id="rId23"/>
    <p:sldId id="425" r:id="rId24"/>
    <p:sldId id="426" r:id="rId25"/>
    <p:sldId id="391" r:id="rId26"/>
    <p:sldId id="427" r:id="rId27"/>
    <p:sldId id="428" r:id="rId28"/>
    <p:sldId id="429" r:id="rId29"/>
    <p:sldId id="430" r:id="rId30"/>
    <p:sldId id="431" r:id="rId31"/>
    <p:sldId id="432" r:id="rId32"/>
    <p:sldId id="437" r:id="rId33"/>
    <p:sldId id="436" r:id="rId34"/>
    <p:sldId id="439" r:id="rId35"/>
    <p:sldId id="440" r:id="rId36"/>
  </p:sldIdLst>
  <p:sldSz cx="9144000" cy="6858000" type="screen4x3"/>
  <p:notesSz cx="6858000" cy="9674225"/>
  <p:defaultTextStyle>
    <a:defPPr>
      <a:defRPr lang="ar-SA"/>
    </a:defPPr>
    <a:lvl1pPr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1pPr>
    <a:lvl2pPr marL="457200"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2pPr>
    <a:lvl3pPr marL="914400"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3pPr>
    <a:lvl4pPr marL="1371600"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4pPr>
    <a:lvl5pPr marL="1828800" algn="ctr" rtl="1" fontAlgn="base">
      <a:spcBef>
        <a:spcPct val="0"/>
      </a:spcBef>
      <a:spcAft>
        <a:spcPct val="0"/>
      </a:spcAft>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5pPr>
    <a:lvl6pPr marL="2286000" algn="l" defTabSz="914400" rtl="0" eaLnBrk="1" latinLnBrk="0" hangingPunct="1">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6pPr>
    <a:lvl7pPr marL="2743200" algn="l" defTabSz="914400" rtl="0" eaLnBrk="1" latinLnBrk="0" hangingPunct="1">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7pPr>
    <a:lvl8pPr marL="3200400" algn="l" defTabSz="914400" rtl="0" eaLnBrk="1" latinLnBrk="0" hangingPunct="1">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8pPr>
    <a:lvl9pPr marL="3657600" algn="l" defTabSz="914400" rtl="0" eaLnBrk="1" latinLnBrk="0" hangingPunct="1">
      <a:defRPr sz="4000" b="1" kern="1200">
        <a:solidFill>
          <a:srgbClr val="FF0000"/>
        </a:solidFill>
        <a:effectLst>
          <a:outerShdw blurRad="38100" dist="38100" dir="2700000" algn="tl">
            <a:srgbClr val="000000">
              <a:alpha val="43137"/>
            </a:srgbClr>
          </a:outerShdw>
        </a:effectLst>
        <a:latin typeface="Garamond" pitchFamily="18" charset="0"/>
        <a:ea typeface="+mn-ea"/>
        <a:cs typeface="PT Bold Heading" pitchFamily="2" charset="-78"/>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008000"/>
    <a:srgbClr val="009900"/>
    <a:srgbClr val="FF3300"/>
    <a:srgbClr val="FF9933"/>
    <a:srgbClr val="FF9900"/>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3" autoAdjust="0"/>
    <p:restoredTop sz="95519" autoAdjust="0"/>
  </p:normalViewPr>
  <p:slideViewPr>
    <p:cSldViewPr>
      <p:cViewPr varScale="1">
        <p:scale>
          <a:sx n="87" d="100"/>
          <a:sy n="87" d="100"/>
        </p:scale>
        <p:origin x="-14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96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3886200"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effectLst/>
                <a:latin typeface="Arial" charset="0"/>
                <a:cs typeface="Arial" charset="0"/>
              </a:defRPr>
            </a:lvl1pPr>
          </a:lstStyle>
          <a:p>
            <a:endParaRPr lang="en-US"/>
          </a:p>
        </p:txBody>
      </p:sp>
      <p:sp>
        <p:nvSpPr>
          <p:cNvPr id="40963" name="Rectangle 3"/>
          <p:cNvSpPr>
            <a:spLocks noGrp="1" noChangeArrowheads="1"/>
          </p:cNvSpPr>
          <p:nvPr>
            <p:ph type="dt" sz="quarter" idx="1"/>
          </p:nvPr>
        </p:nvSpPr>
        <p:spPr bwMode="auto">
          <a:xfrm>
            <a:off x="1588"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effectLst/>
                <a:latin typeface="Arial" charset="0"/>
                <a:cs typeface="Arial" charset="0"/>
              </a:defRPr>
            </a:lvl1pPr>
          </a:lstStyle>
          <a:p>
            <a:endParaRPr lang="en-US"/>
          </a:p>
        </p:txBody>
      </p:sp>
      <p:sp>
        <p:nvSpPr>
          <p:cNvPr id="40964" name="Rectangle 4"/>
          <p:cNvSpPr>
            <a:spLocks noGrp="1" noChangeArrowheads="1"/>
          </p:cNvSpPr>
          <p:nvPr>
            <p:ph type="ftr" sz="quarter" idx="2"/>
          </p:nvPr>
        </p:nvSpPr>
        <p:spPr bwMode="auto">
          <a:xfrm>
            <a:off x="3886200" y="9188450"/>
            <a:ext cx="2971800" cy="484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effectLst/>
                <a:latin typeface="Arial" charset="0"/>
                <a:cs typeface="Arial" charset="0"/>
              </a:defRPr>
            </a:lvl1pPr>
          </a:lstStyle>
          <a:p>
            <a:endParaRPr lang="en-US"/>
          </a:p>
        </p:txBody>
      </p:sp>
      <p:sp>
        <p:nvSpPr>
          <p:cNvPr id="40965" name="Rectangle 5"/>
          <p:cNvSpPr>
            <a:spLocks noGrp="1" noChangeArrowheads="1"/>
          </p:cNvSpPr>
          <p:nvPr>
            <p:ph type="sldNum" sz="quarter" idx="3"/>
          </p:nvPr>
        </p:nvSpPr>
        <p:spPr bwMode="auto">
          <a:xfrm>
            <a:off x="1588" y="9188450"/>
            <a:ext cx="2971800" cy="484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effectLst/>
                <a:latin typeface="Arial" charset="0"/>
                <a:cs typeface="Arial" charset="0"/>
              </a:defRPr>
            </a:lvl1pPr>
          </a:lstStyle>
          <a:p>
            <a:fld id="{D9C4C05B-230C-4E37-B332-CF52F776C764}" type="slidenum">
              <a:rPr lang="ar-SA"/>
              <a:pPr/>
              <a:t>‹N°›</a:t>
            </a:fld>
            <a:endParaRPr lang="en-US"/>
          </a:p>
        </p:txBody>
      </p:sp>
    </p:spTree>
    <p:extLst>
      <p:ext uri="{BB962C8B-B14F-4D97-AF65-F5344CB8AC3E}">
        <p14:creationId xmlns:p14="http://schemas.microsoft.com/office/powerpoint/2010/main" xmlns="" val="24381997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282" name="Rectangle 2"/>
          <p:cNvSpPr>
            <a:spLocks noGrp="1" noChangeArrowheads="1"/>
          </p:cNvSpPr>
          <p:nvPr>
            <p:ph type="hdr" sz="quarter"/>
          </p:nvPr>
        </p:nvSpPr>
        <p:spPr bwMode="auto">
          <a:xfrm>
            <a:off x="0"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effectLst/>
                <a:latin typeface="Arial" charset="0"/>
                <a:cs typeface="Arial" charset="0"/>
              </a:defRPr>
            </a:lvl1pPr>
          </a:lstStyle>
          <a:p>
            <a:endParaRPr lang="en-US"/>
          </a:p>
        </p:txBody>
      </p:sp>
      <p:sp>
        <p:nvSpPr>
          <p:cNvPr id="225283" name="Rectangle 3"/>
          <p:cNvSpPr>
            <a:spLocks noGrp="1" noChangeArrowheads="1"/>
          </p:cNvSpPr>
          <p:nvPr>
            <p:ph type="dt" idx="1"/>
          </p:nvPr>
        </p:nvSpPr>
        <p:spPr bwMode="auto">
          <a:xfrm>
            <a:off x="3884613"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effectLst/>
                <a:latin typeface="Arial" charset="0"/>
                <a:cs typeface="Arial" charset="0"/>
              </a:defRPr>
            </a:lvl1pPr>
          </a:lstStyle>
          <a:p>
            <a:endParaRPr lang="en-US"/>
          </a:p>
        </p:txBody>
      </p:sp>
      <p:sp>
        <p:nvSpPr>
          <p:cNvPr id="225284" name="Rectangle 4"/>
          <p:cNvSpPr>
            <a:spLocks noGrp="1" noRot="1" noChangeAspect="1" noChangeArrowheads="1" noTextEdit="1"/>
          </p:cNvSpPr>
          <p:nvPr>
            <p:ph type="sldImg" idx="2"/>
          </p:nvPr>
        </p:nvSpPr>
        <p:spPr bwMode="auto">
          <a:xfrm>
            <a:off x="1011238" y="725488"/>
            <a:ext cx="4835525" cy="3627437"/>
          </a:xfrm>
          <a:prstGeom prst="rect">
            <a:avLst/>
          </a:prstGeom>
          <a:noFill/>
          <a:ln w="9525">
            <a:solidFill>
              <a:srgbClr val="000000"/>
            </a:solidFill>
            <a:miter lim="800000"/>
            <a:headEnd/>
            <a:tailEnd/>
          </a:ln>
          <a:effectLst/>
        </p:spPr>
      </p:sp>
      <p:sp>
        <p:nvSpPr>
          <p:cNvPr id="225285" name="Rectangle 5"/>
          <p:cNvSpPr>
            <a:spLocks noGrp="1" noChangeArrowheads="1"/>
          </p:cNvSpPr>
          <p:nvPr>
            <p:ph type="body" sz="quarter" idx="3"/>
          </p:nvPr>
        </p:nvSpPr>
        <p:spPr bwMode="auto">
          <a:xfrm>
            <a:off x="685800" y="4595813"/>
            <a:ext cx="5486400" cy="4352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286" name="Rectangle 6"/>
          <p:cNvSpPr>
            <a:spLocks noGrp="1" noChangeArrowheads="1"/>
          </p:cNvSpPr>
          <p:nvPr>
            <p:ph type="ftr" sz="quarter" idx="4"/>
          </p:nvPr>
        </p:nvSpPr>
        <p:spPr bwMode="auto">
          <a:xfrm>
            <a:off x="0" y="9188450"/>
            <a:ext cx="2971800" cy="484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effectLst/>
                <a:latin typeface="Arial" charset="0"/>
                <a:cs typeface="Arial" charset="0"/>
              </a:defRPr>
            </a:lvl1pPr>
          </a:lstStyle>
          <a:p>
            <a:endParaRPr lang="en-US"/>
          </a:p>
        </p:txBody>
      </p:sp>
      <p:sp>
        <p:nvSpPr>
          <p:cNvPr id="225287" name="Rectangle 7"/>
          <p:cNvSpPr>
            <a:spLocks noGrp="1" noChangeArrowheads="1"/>
          </p:cNvSpPr>
          <p:nvPr>
            <p:ph type="sldNum" sz="quarter" idx="5"/>
          </p:nvPr>
        </p:nvSpPr>
        <p:spPr bwMode="auto">
          <a:xfrm>
            <a:off x="3884613" y="9188450"/>
            <a:ext cx="2971800" cy="484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effectLst/>
                <a:latin typeface="Arial" charset="0"/>
                <a:cs typeface="Arial" charset="0"/>
              </a:defRPr>
            </a:lvl1pPr>
          </a:lstStyle>
          <a:p>
            <a:fld id="{4BD5297B-1105-4BB9-9609-23BD36A32460}" type="slidenum">
              <a:rPr lang="ar-SA"/>
              <a:pPr/>
              <a:t>‹N°›</a:t>
            </a:fld>
            <a:endParaRPr lang="en-US"/>
          </a:p>
        </p:txBody>
      </p:sp>
    </p:spTree>
    <p:extLst>
      <p:ext uri="{BB962C8B-B14F-4D97-AF65-F5344CB8AC3E}">
        <p14:creationId xmlns:p14="http://schemas.microsoft.com/office/powerpoint/2010/main" xmlns="" val="2862299805"/>
      </p:ext>
    </p:extLst>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charset="0"/>
        <a:ea typeface="+mn-ea"/>
        <a:cs typeface="Arial" charset="0"/>
      </a:defRPr>
    </a:lvl1pPr>
    <a:lvl2pPr marL="457200" algn="r" rtl="1" fontAlgn="base">
      <a:spcBef>
        <a:spcPct val="30000"/>
      </a:spcBef>
      <a:spcAft>
        <a:spcPct val="0"/>
      </a:spcAft>
      <a:defRPr sz="1200" kern="1200">
        <a:solidFill>
          <a:schemeClr val="tx1"/>
        </a:solidFill>
        <a:latin typeface="Arial" charset="0"/>
        <a:ea typeface="+mn-ea"/>
        <a:cs typeface="Arial" charset="0"/>
      </a:defRPr>
    </a:lvl2pPr>
    <a:lvl3pPr marL="914400" algn="r" rtl="1" fontAlgn="base">
      <a:spcBef>
        <a:spcPct val="30000"/>
      </a:spcBef>
      <a:spcAft>
        <a:spcPct val="0"/>
      </a:spcAft>
      <a:defRPr sz="1200" kern="1200">
        <a:solidFill>
          <a:schemeClr val="tx1"/>
        </a:solidFill>
        <a:latin typeface="Arial" charset="0"/>
        <a:ea typeface="+mn-ea"/>
        <a:cs typeface="Arial" charset="0"/>
      </a:defRPr>
    </a:lvl3pPr>
    <a:lvl4pPr marL="1371600" algn="r" rtl="1" fontAlgn="base">
      <a:spcBef>
        <a:spcPct val="30000"/>
      </a:spcBef>
      <a:spcAft>
        <a:spcPct val="0"/>
      </a:spcAft>
      <a:defRPr sz="1200" kern="1200">
        <a:solidFill>
          <a:schemeClr val="tx1"/>
        </a:solidFill>
        <a:latin typeface="Arial" charset="0"/>
        <a:ea typeface="+mn-ea"/>
        <a:cs typeface="Arial" charset="0"/>
      </a:defRPr>
    </a:lvl4pPr>
    <a:lvl5pPr marL="1828800" algn="r" rtl="1"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BAC921-2B52-4820-A8F0-2C811A4013D0}" type="slidenum">
              <a:rPr lang="ar-SA"/>
              <a:pPr/>
              <a:t>6</a:t>
            </a:fld>
            <a:endParaRPr lang="en-US"/>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xmlns="" val="3462749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E3AE1D-8AA0-4213-A195-40A7CA66645F}" type="slidenum">
              <a:rPr lang="ar-SA"/>
              <a:pPr/>
              <a:t>8</a:t>
            </a:fld>
            <a:endParaRPr lang="en-US"/>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xmlns="" val="1844824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69ED66-522F-43A3-9787-AC349F172FC1}" type="slidenum">
              <a:rPr lang="ar-SA"/>
              <a:pPr/>
              <a:t>9</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xmlns="" val="2851975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78866-CB4E-49EA-ADF2-4F74E3E7256F}" type="slidenum">
              <a:rPr lang="ar-SA" smtClean="0"/>
              <a:pPr/>
              <a:t>‹N°›</a:t>
            </a:fld>
            <a:endParaRPr lang="en-US"/>
          </a:p>
        </p:txBody>
      </p:sp>
    </p:spTree>
    <p:extLst>
      <p:ext uri="{BB962C8B-B14F-4D97-AF65-F5344CB8AC3E}">
        <p14:creationId xmlns:p14="http://schemas.microsoft.com/office/powerpoint/2010/main" xmlns="" val="3460717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E20D3-172B-4D6E-860E-425F997A81EB}" type="slidenum">
              <a:rPr lang="ar-SA" smtClean="0"/>
              <a:pPr/>
              <a:t>‹N°›</a:t>
            </a:fld>
            <a:endParaRPr lang="en-US"/>
          </a:p>
        </p:txBody>
      </p:sp>
    </p:spTree>
    <p:extLst>
      <p:ext uri="{BB962C8B-B14F-4D97-AF65-F5344CB8AC3E}">
        <p14:creationId xmlns:p14="http://schemas.microsoft.com/office/powerpoint/2010/main" xmlns="" val="199380798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E20D3-172B-4D6E-860E-425F997A81EB}" type="slidenum">
              <a:rPr lang="ar-SA" smtClean="0"/>
              <a:pPr/>
              <a:t>‹N°›</a:t>
            </a:fld>
            <a:endParaRPr lang="en-US"/>
          </a:p>
        </p:txBody>
      </p:sp>
    </p:spTree>
    <p:extLst>
      <p:ext uri="{BB962C8B-B14F-4D97-AF65-F5344CB8AC3E}">
        <p14:creationId xmlns:p14="http://schemas.microsoft.com/office/powerpoint/2010/main" xmlns="" val="353583473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17649"/>
          </a:xfrm>
        </p:spPr>
        <p:txBody>
          <a:bodyPr/>
          <a:lstStyle>
            <a:lvl1pPr>
              <a:defRPr sz="4800"/>
            </a:lvl1pPr>
          </a:lstStyle>
          <a:p>
            <a:r>
              <a:rPr lang="fr-FR" smtClean="0"/>
              <a:t>Modifiez le style du titre</a:t>
            </a:r>
            <a:endParaRPr lang="en-US" dirty="0"/>
          </a:p>
        </p:txBody>
      </p:sp>
      <p:sp>
        <p:nvSpPr>
          <p:cNvPr id="14" name="Text Placeholder 3"/>
          <p:cNvSpPr>
            <a:spLocks noGrp="1"/>
          </p:cNvSpPr>
          <p:nvPr>
            <p:ph type="body" sz="half" idx="13"/>
          </p:nvPr>
        </p:nvSpPr>
        <p:spPr>
          <a:xfrm>
            <a:off x="1454530" y="3765449"/>
            <a:ext cx="5449871"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E20D3-172B-4D6E-860E-425F997A81EB}" type="slidenum">
              <a:rPr lang="ar-SA" smtClean="0"/>
              <a:pPr/>
              <a:t>‹N°›</a:t>
            </a:fld>
            <a:endParaRPr lang="en-US"/>
          </a:p>
        </p:txBody>
      </p:sp>
      <p:sp>
        <p:nvSpPr>
          <p:cNvPr id="9" name="TextBox 8"/>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xmlns="" val="417480562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E20D3-172B-4D6E-860E-425F997A81EB}" type="slidenum">
              <a:rPr lang="ar-SA" smtClean="0"/>
              <a:pPr/>
              <a:t>‹N°›</a:t>
            </a:fld>
            <a:endParaRPr lang="en-US"/>
          </a:p>
        </p:txBody>
      </p:sp>
    </p:spTree>
    <p:extLst>
      <p:ext uri="{BB962C8B-B14F-4D97-AF65-F5344CB8AC3E}">
        <p14:creationId xmlns:p14="http://schemas.microsoft.com/office/powerpoint/2010/main" xmlns="" val="392725430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E20D3-172B-4D6E-860E-425F997A81EB}" type="slidenum">
              <a:rPr lang="ar-SA" smtClean="0"/>
              <a:pPr/>
              <a:t>‹N°›</a:t>
            </a:fld>
            <a:endParaRPr lang="en-US"/>
          </a:p>
        </p:txBody>
      </p:sp>
    </p:spTree>
    <p:extLst>
      <p:ext uri="{BB962C8B-B14F-4D97-AF65-F5344CB8AC3E}">
        <p14:creationId xmlns:p14="http://schemas.microsoft.com/office/powerpoint/2010/main" xmlns="" val="180463140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E20D3-172B-4D6E-860E-425F997A81EB}" type="slidenum">
              <a:rPr lang="ar-SA" smtClean="0"/>
              <a:pPr/>
              <a:t>‹N°›</a:t>
            </a:fld>
            <a:endParaRPr lang="en-US"/>
          </a:p>
        </p:txBody>
      </p:sp>
    </p:spTree>
    <p:extLst>
      <p:ext uri="{BB962C8B-B14F-4D97-AF65-F5344CB8AC3E}">
        <p14:creationId xmlns:p14="http://schemas.microsoft.com/office/powerpoint/2010/main" xmlns="" val="178631002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1A6BE-044D-443E-B825-2834D1B7C731}" type="slidenum">
              <a:rPr lang="ar-SA" smtClean="0"/>
              <a:pPr/>
              <a:t>‹N°›</a:t>
            </a:fld>
            <a:endParaRPr lang="en-US"/>
          </a:p>
        </p:txBody>
      </p:sp>
    </p:spTree>
    <p:extLst>
      <p:ext uri="{BB962C8B-B14F-4D97-AF65-F5344CB8AC3E}">
        <p14:creationId xmlns:p14="http://schemas.microsoft.com/office/powerpoint/2010/main" xmlns="" val="40669686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2990C6-043A-4F15-BEF5-F444C4DA99F1}" type="slidenum">
              <a:rPr lang="ar-SA" smtClean="0"/>
              <a:pPr/>
              <a:t>‹N°›</a:t>
            </a:fld>
            <a:endParaRPr lang="en-US"/>
          </a:p>
        </p:txBody>
      </p:sp>
    </p:spTree>
    <p:extLst>
      <p:ext uri="{BB962C8B-B14F-4D97-AF65-F5344CB8AC3E}">
        <p14:creationId xmlns:p14="http://schemas.microsoft.com/office/powerpoint/2010/main" xmlns="" val="2204853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381000"/>
            <a:ext cx="8229600" cy="13716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981200"/>
            <a:ext cx="40386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40386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457200" y="6245225"/>
            <a:ext cx="2133600" cy="476250"/>
          </a:xfrm>
        </p:spPr>
        <p:txBody>
          <a:bodyPr/>
          <a:lstStyle>
            <a:lvl1pPr>
              <a:defRPr/>
            </a:lvl1pPr>
          </a:lstStyle>
          <a:p>
            <a:endParaRPr lang="en-US" altLang="ja-JP"/>
          </a:p>
        </p:txBody>
      </p:sp>
      <p:sp>
        <p:nvSpPr>
          <p:cNvPr id="6" name="Espace réservé du numéro de diapositive 5"/>
          <p:cNvSpPr>
            <a:spLocks noGrp="1"/>
          </p:cNvSpPr>
          <p:nvPr>
            <p:ph type="sldNum" sz="quarter" idx="11"/>
          </p:nvPr>
        </p:nvSpPr>
        <p:spPr>
          <a:xfrm>
            <a:off x="6553200" y="6245225"/>
            <a:ext cx="2133600" cy="476250"/>
          </a:xfrm>
        </p:spPr>
        <p:txBody>
          <a:bodyPr/>
          <a:lstStyle>
            <a:lvl1pPr>
              <a:defRPr/>
            </a:lvl1pPr>
          </a:lstStyle>
          <a:p>
            <a:fld id="{0BCEEC46-AF78-4362-9E68-33D5BB6E8D25}" type="slidenum">
              <a:rPr lang="ar-SA" altLang="ja-JP"/>
              <a:pPr/>
              <a:t>‹N°›</a:t>
            </a:fld>
            <a:endParaRPr lang="en-US" altLang="ja-JP"/>
          </a:p>
        </p:txBody>
      </p:sp>
    </p:spTree>
    <p:extLst>
      <p:ext uri="{BB962C8B-B14F-4D97-AF65-F5344CB8AC3E}">
        <p14:creationId xmlns:p14="http://schemas.microsoft.com/office/powerpoint/2010/main" xmlns="" val="1554858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68653-036F-41F2-BB82-29D50BC15397}" type="slidenum">
              <a:rPr lang="ar-SA" smtClean="0"/>
              <a:pPr/>
              <a:t>‹N°›</a:t>
            </a:fld>
            <a:endParaRPr lang="en-US"/>
          </a:p>
        </p:txBody>
      </p:sp>
    </p:spTree>
    <p:extLst>
      <p:ext uri="{BB962C8B-B14F-4D97-AF65-F5344CB8AC3E}">
        <p14:creationId xmlns:p14="http://schemas.microsoft.com/office/powerpoint/2010/main" xmlns="" val="2077347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097A5C-A10F-4540-BBFE-81CB2FDFAC0C}" type="slidenum">
              <a:rPr lang="ar-SA" smtClean="0"/>
              <a:pPr/>
              <a:t>‹N°›</a:t>
            </a:fld>
            <a:endParaRPr lang="en-US"/>
          </a:p>
        </p:txBody>
      </p:sp>
    </p:spTree>
    <p:extLst>
      <p:ext uri="{BB962C8B-B14F-4D97-AF65-F5344CB8AC3E}">
        <p14:creationId xmlns:p14="http://schemas.microsoft.com/office/powerpoint/2010/main" xmlns="" val="2843037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0F2528-011E-46D6-8DCD-69EA9CEB0950}" type="slidenum">
              <a:rPr lang="ar-SA" smtClean="0"/>
              <a:pPr/>
              <a:t>‹N°›</a:t>
            </a:fld>
            <a:endParaRPr lang="en-US"/>
          </a:p>
        </p:txBody>
      </p:sp>
    </p:spTree>
    <p:extLst>
      <p:ext uri="{BB962C8B-B14F-4D97-AF65-F5344CB8AC3E}">
        <p14:creationId xmlns:p14="http://schemas.microsoft.com/office/powerpoint/2010/main" xmlns="" val="60324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DBFD1E-93C3-414B-9110-BE48B5F42A2B}" type="slidenum">
              <a:rPr lang="ar-SA" smtClean="0"/>
              <a:pPr/>
              <a:t>‹N°›</a:t>
            </a:fld>
            <a:endParaRPr lang="en-US"/>
          </a:p>
        </p:txBody>
      </p:sp>
    </p:spTree>
    <p:extLst>
      <p:ext uri="{BB962C8B-B14F-4D97-AF65-F5344CB8AC3E}">
        <p14:creationId xmlns:p14="http://schemas.microsoft.com/office/powerpoint/2010/main" xmlns="" val="386268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B197A22-A13E-464F-B475-BEB19B79DEE6}" type="slidenum">
              <a:rPr lang="ar-SA" smtClean="0"/>
              <a:pPr/>
              <a:t>‹N°›</a:t>
            </a:fld>
            <a:endParaRPr lang="en-US"/>
          </a:p>
        </p:txBody>
      </p:sp>
    </p:spTree>
    <p:extLst>
      <p:ext uri="{BB962C8B-B14F-4D97-AF65-F5344CB8AC3E}">
        <p14:creationId xmlns:p14="http://schemas.microsoft.com/office/powerpoint/2010/main" xmlns="" val="2120966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E47584C-ED44-4190-9C64-FD6D8FDE56C5}" type="slidenum">
              <a:rPr lang="ar-SA" smtClean="0"/>
              <a:pPr/>
              <a:t>‹N°›</a:t>
            </a:fld>
            <a:endParaRPr lang="en-US"/>
          </a:p>
        </p:txBody>
      </p:sp>
    </p:spTree>
    <p:extLst>
      <p:ext uri="{BB962C8B-B14F-4D97-AF65-F5344CB8AC3E}">
        <p14:creationId xmlns:p14="http://schemas.microsoft.com/office/powerpoint/2010/main" xmlns="" val="288792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0AB875D-7581-4602-A551-A3172572E3C2}" type="slidenum">
              <a:rPr lang="ar-SA" smtClean="0"/>
              <a:pPr/>
              <a:t>‹N°›</a:t>
            </a:fld>
            <a:endParaRPr lang="en-US"/>
          </a:p>
        </p:txBody>
      </p:sp>
    </p:spTree>
    <p:extLst>
      <p:ext uri="{BB962C8B-B14F-4D97-AF65-F5344CB8AC3E}">
        <p14:creationId xmlns:p14="http://schemas.microsoft.com/office/powerpoint/2010/main" xmlns="" val="3448053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78D7E-D148-43C6-8951-200ACB6048C8}" type="slidenum">
              <a:rPr lang="ar-SA" smtClean="0"/>
              <a:pPr/>
              <a:t>‹N°›</a:t>
            </a:fld>
            <a:endParaRPr lang="en-US"/>
          </a:p>
        </p:txBody>
      </p:sp>
    </p:spTree>
    <p:extLst>
      <p:ext uri="{BB962C8B-B14F-4D97-AF65-F5344CB8AC3E}">
        <p14:creationId xmlns:p14="http://schemas.microsoft.com/office/powerpoint/2010/main" xmlns="" val="212872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C26E20D3-172B-4D6E-860E-425F997A81EB}" type="slidenum">
              <a:rPr lang="ar-SA" smtClean="0"/>
              <a:pPr/>
              <a:t>‹N°›</a:t>
            </a:fld>
            <a:endParaRPr lang="en-US"/>
          </a:p>
        </p:txBody>
      </p:sp>
    </p:spTree>
    <p:extLst>
      <p:ext uri="{BB962C8B-B14F-4D97-AF65-F5344CB8AC3E}">
        <p14:creationId xmlns:p14="http://schemas.microsoft.com/office/powerpoint/2010/main" xmlns="" val="1027962663"/>
      </p:ext>
    </p:extLst>
  </p:cSld>
  <p:clrMap bg1="dk1" tx1="lt1" bg2="dk2" tx2="lt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 id="2147483697" r:id="rId18"/>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أهداف المحاضرة</a:t>
            </a:r>
            <a:endParaRPr lang="fr-FR" dirty="0"/>
          </a:p>
        </p:txBody>
      </p:sp>
      <p:sp>
        <p:nvSpPr>
          <p:cNvPr id="4" name="Espace réservé du numéro de diapositive 3"/>
          <p:cNvSpPr>
            <a:spLocks noGrp="1"/>
          </p:cNvSpPr>
          <p:nvPr>
            <p:ph type="sldNum" sz="quarter" idx="12"/>
          </p:nvPr>
        </p:nvSpPr>
        <p:spPr/>
        <p:txBody>
          <a:bodyPr/>
          <a:lstStyle/>
          <a:p>
            <a:fld id="{8F168653-036F-41F2-BB82-29D50BC15397}" type="slidenum">
              <a:rPr lang="ar-SA" smtClean="0"/>
              <a:pPr/>
              <a:t>1</a:t>
            </a:fld>
            <a:endParaRPr lang="en-US"/>
          </a:p>
        </p:txBody>
      </p:sp>
      <p:sp>
        <p:nvSpPr>
          <p:cNvPr id="5" name="Content Placeholder 2"/>
          <p:cNvSpPr>
            <a:spLocks noGrp="1"/>
          </p:cNvSpPr>
          <p:nvPr>
            <p:ph idx="1"/>
          </p:nvPr>
        </p:nvSpPr>
        <p:spPr>
          <a:xfrm>
            <a:off x="152400" y="1143000"/>
            <a:ext cx="8839200" cy="5638800"/>
          </a:xfrm>
        </p:spPr>
        <p:txBody>
          <a:bodyPr rtlCol="0">
            <a:normAutofit/>
          </a:bodyPr>
          <a:lstStyle/>
          <a:p>
            <a:pPr algn="r" rtl="1" eaLnBrk="1" fontAlgn="auto" hangingPunct="1">
              <a:defRPr/>
            </a:pPr>
            <a:r>
              <a:rPr lang="ar-JO" altLang="fr-FR" sz="2400" b="1" dirty="0" smtClean="0"/>
              <a:t>تعريف الهيكل التنظيمي وتوضيح أهمية الهيكل التنظيمي.</a:t>
            </a:r>
            <a:endParaRPr lang="en-US" altLang="fr-FR" sz="2400" dirty="0" smtClean="0"/>
          </a:p>
          <a:p>
            <a:pPr algn="r" rtl="1" eaLnBrk="1" fontAlgn="auto" hangingPunct="1">
              <a:defRPr/>
            </a:pPr>
            <a:r>
              <a:rPr lang="ar-JO" altLang="fr-FR" sz="2400" b="1" dirty="0" smtClean="0"/>
              <a:t>تحديد بعض مظاهر الهيكل التنظيمي غير السليم.</a:t>
            </a:r>
            <a:endParaRPr lang="en-US" altLang="fr-FR" sz="2400" dirty="0" smtClean="0"/>
          </a:p>
          <a:p>
            <a:pPr algn="r" rtl="1" eaLnBrk="1" fontAlgn="auto" hangingPunct="1">
              <a:defRPr/>
            </a:pPr>
            <a:r>
              <a:rPr lang="ar-JO" altLang="fr-FR" sz="2400" b="1" dirty="0" smtClean="0"/>
              <a:t>تعريف وشرح العناصر الأربعة الرئيسة للهيكل التنظيمي.</a:t>
            </a:r>
            <a:endParaRPr lang="en-US" altLang="fr-FR" sz="2400" dirty="0" smtClean="0"/>
          </a:p>
          <a:p>
            <a:pPr algn="r" rtl="1" eaLnBrk="1" fontAlgn="auto" hangingPunct="1">
              <a:defRPr/>
            </a:pPr>
            <a:r>
              <a:rPr lang="ar-JO" altLang="fr-FR" sz="2400" b="1" dirty="0" smtClean="0"/>
              <a:t>تعريف مفهوم نطاق الإشراف وتوضيح علاقة نطاق الإشراف بالهيكل التنظيمي، وتحديد العوامل المؤثرة في نطاق الإشراف.</a:t>
            </a:r>
            <a:endParaRPr lang="en-US" altLang="fr-FR" sz="2400" dirty="0" smtClean="0"/>
          </a:p>
          <a:p>
            <a:pPr algn="r" rtl="1" eaLnBrk="1" fontAlgn="auto" hangingPunct="1">
              <a:defRPr/>
            </a:pPr>
            <a:r>
              <a:rPr lang="ar-JO" altLang="fr-FR" sz="2400" b="1" dirty="0" smtClean="0"/>
              <a:t>تعريف المسؤولية، السلطة، المساءلة، وحدة الأمر، تسلسل السلطة، المركزية، واللامركزية.</a:t>
            </a:r>
            <a:endParaRPr lang="en-US" altLang="fr-FR" sz="2400" dirty="0" smtClean="0"/>
          </a:p>
          <a:p>
            <a:pPr algn="r" rtl="1" eaLnBrk="1" fontAlgn="auto" hangingPunct="1">
              <a:defRPr/>
            </a:pPr>
            <a:r>
              <a:rPr lang="ar-JO" altLang="fr-FR" sz="2400" b="1" dirty="0" smtClean="0"/>
              <a:t>وصف الخصائص الرئيسة الثلاث للهيكل التنظيمي والعلاقة فيما بينها.</a:t>
            </a:r>
            <a:endParaRPr lang="en-US" altLang="fr-FR" sz="2400" dirty="0" smtClean="0"/>
          </a:p>
          <a:p>
            <a:pPr algn="r" rtl="1" eaLnBrk="1" fontAlgn="auto" hangingPunct="1">
              <a:defRPr/>
            </a:pPr>
            <a:r>
              <a:rPr lang="ar-JO" altLang="fr-FR" sz="2400" b="1" dirty="0" smtClean="0"/>
              <a:t> شرح العلاقة بين عناصر الهيكل التنظيمي الأربعة وبين خصائصه الرئيسة الثلاث.</a:t>
            </a:r>
            <a:endParaRPr lang="en-US" altLang="fr-FR" sz="2400" dirty="0" smtClean="0"/>
          </a:p>
        </p:txBody>
      </p:sp>
    </p:spTree>
    <p:extLst>
      <p:ext uri="{BB962C8B-B14F-4D97-AF65-F5344CB8AC3E}">
        <p14:creationId xmlns:p14="http://schemas.microsoft.com/office/powerpoint/2010/main" xmlns="" val="1091588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2"/>
          </p:nvPr>
        </p:nvSpPr>
        <p:spPr/>
        <p:txBody>
          <a:bodyPr/>
          <a:lstStyle/>
          <a:p>
            <a:fld id="{5CFFAAA6-E379-41E0-BC4A-F6A764FCF571}" type="slidenum">
              <a:rPr lang="ar-SA"/>
              <a:pPr/>
              <a:t>10</a:t>
            </a:fld>
            <a:endParaRPr lang="en-US"/>
          </a:p>
        </p:txBody>
      </p:sp>
      <p:sp>
        <p:nvSpPr>
          <p:cNvPr id="182275" name="Rectangle 3"/>
          <p:cNvSpPr>
            <a:spLocks noChangeArrowheads="1"/>
          </p:cNvSpPr>
          <p:nvPr/>
        </p:nvSpPr>
        <p:spPr bwMode="auto">
          <a:xfrm>
            <a:off x="827088" y="2781300"/>
            <a:ext cx="7127875" cy="1023938"/>
          </a:xfrm>
          <a:prstGeom prst="rect">
            <a:avLst/>
          </a:prstGeom>
          <a:solidFill>
            <a:srgbClr val="FF9933"/>
          </a:solidFill>
          <a:ln w="28575">
            <a:solidFill>
              <a:schemeClr val="tx1"/>
            </a:solidFill>
            <a:miter lim="800000"/>
            <a:headEnd/>
            <a:tailEnd/>
          </a:ln>
          <a:effectLst/>
        </p:spPr>
        <p:txBody>
          <a:bodyPr anchor="ctr"/>
          <a:lstStyle/>
          <a:p>
            <a:r>
              <a:rPr lang="ar-DZ" sz="5400" dirty="0" smtClean="0">
                <a:effectLst>
                  <a:outerShdw blurRad="38100" dist="38100" dir="2700000" algn="tl">
                    <a:srgbClr val="000000"/>
                  </a:outerShdw>
                </a:effectLst>
              </a:rPr>
              <a:t>ثانيا: </a:t>
            </a:r>
            <a:r>
              <a:rPr lang="ar-SA" sz="5400" dirty="0" smtClean="0">
                <a:effectLst>
                  <a:outerShdw blurRad="38100" dist="38100" dir="2700000" algn="tl">
                    <a:srgbClr val="000000"/>
                  </a:outerShdw>
                </a:effectLst>
              </a:rPr>
              <a:t>مفاهيم </a:t>
            </a:r>
            <a:r>
              <a:rPr lang="ar-SA" sz="5400" dirty="0">
                <a:effectLst>
                  <a:outerShdw blurRad="38100" dist="38100" dir="2700000" algn="tl">
                    <a:srgbClr val="000000"/>
                  </a:outerShdw>
                </a:effectLst>
              </a:rPr>
              <a:t>الهيكل التنظيمي </a:t>
            </a:r>
            <a:endParaRPr lang="fr-FR" sz="5400" dirty="0">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82275"/>
                                        </p:tgtEl>
                                        <p:attrNameLst>
                                          <p:attrName>style.visibility</p:attrName>
                                        </p:attrNameLst>
                                      </p:cBhvr>
                                      <p:to>
                                        <p:strVal val="visible"/>
                                      </p:to>
                                    </p:set>
                                    <p:anim calcmode="lin" valueType="num">
                                      <p:cBhvr>
                                        <p:cTn id="7" dur="1500" decel="50000" fill="hold">
                                          <p:stCondLst>
                                            <p:cond delay="0"/>
                                          </p:stCondLst>
                                        </p:cTn>
                                        <p:tgtEl>
                                          <p:spTgt spid="182275"/>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82275"/>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82275"/>
                                        </p:tgtEl>
                                        <p:attrNameLst>
                                          <p:attrName>ppt_w</p:attrName>
                                        </p:attrNameLst>
                                      </p:cBhvr>
                                      <p:tavLst>
                                        <p:tav tm="0">
                                          <p:val>
                                            <p:strVal val="#ppt_w*.05"/>
                                          </p:val>
                                        </p:tav>
                                        <p:tav tm="100000">
                                          <p:val>
                                            <p:strVal val="#ppt_w"/>
                                          </p:val>
                                        </p:tav>
                                      </p:tavLst>
                                    </p:anim>
                                    <p:anim calcmode="lin" valueType="num">
                                      <p:cBhvr>
                                        <p:cTn id="10" dur="3000" fill="hold"/>
                                        <p:tgtEl>
                                          <p:spTgt spid="182275"/>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82275"/>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82275"/>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82275"/>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82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5"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605EA3EE-EC73-42AF-BDD0-E66BCF8051CB}" type="slidenum">
              <a:rPr lang="ar-SA"/>
              <a:pPr/>
              <a:t>11</a:t>
            </a:fld>
            <a:endParaRPr lang="en-US"/>
          </a:p>
        </p:txBody>
      </p:sp>
      <p:sp>
        <p:nvSpPr>
          <p:cNvPr id="186370" name="Text Box 2"/>
          <p:cNvSpPr txBox="1">
            <a:spLocks noChangeArrowheads="1"/>
          </p:cNvSpPr>
          <p:nvPr/>
        </p:nvSpPr>
        <p:spPr bwMode="auto">
          <a:xfrm>
            <a:off x="925513" y="822325"/>
            <a:ext cx="7380287" cy="5216525"/>
          </a:xfrm>
          <a:prstGeom prst="rect">
            <a:avLst/>
          </a:prstGeom>
          <a:noFill/>
          <a:ln w="9525">
            <a:noFill/>
            <a:miter lim="800000"/>
            <a:headEnd/>
            <a:tailEnd/>
          </a:ln>
          <a:effectLst/>
        </p:spPr>
        <p:txBody>
          <a:bodyPr>
            <a:spAutoFit/>
          </a:bodyPr>
          <a:lstStyle/>
          <a:p>
            <a:pPr marL="804863" indent="-804863" algn="justLow">
              <a:spcBef>
                <a:spcPct val="50000"/>
              </a:spcBef>
              <a:buClr>
                <a:schemeClr val="tx1"/>
              </a:buClr>
              <a:buFont typeface="Wingdings" pitchFamily="2" charset="2"/>
              <a:buAutoNum type="arabic2Minus"/>
            </a:pPr>
            <a:r>
              <a:rPr lang="ar-DZ" sz="4800">
                <a:solidFill>
                  <a:srgbClr val="009900"/>
                </a:solidFill>
                <a:effectLst/>
                <a:cs typeface="Arial" charset="0"/>
              </a:rPr>
              <a:t>هنالك عـدة مفاهيم ترتبط بالهيكل </a:t>
            </a:r>
            <a:r>
              <a:rPr lang="ar-DZ" sz="4800" u="sng">
                <a:solidFill>
                  <a:srgbClr val="009900"/>
                </a:solidFill>
                <a:effectLst/>
                <a:cs typeface="Arial" charset="0"/>
              </a:rPr>
              <a:t>التنظيمي منها :</a:t>
            </a:r>
          </a:p>
          <a:p>
            <a:pPr marL="1524000" lvl="1" indent="-539750" algn="justLow">
              <a:spcBef>
                <a:spcPct val="50000"/>
              </a:spcBef>
              <a:buClr>
                <a:schemeClr val="tx1"/>
              </a:buClr>
              <a:buFont typeface="Wingdings" pitchFamily="2" charset="2"/>
              <a:buNone/>
            </a:pPr>
            <a:r>
              <a:rPr lang="ar-DZ" sz="4800" u="sng">
                <a:solidFill>
                  <a:srgbClr val="FF9900"/>
                </a:solidFill>
                <a:effectLst/>
                <a:cs typeface="Arial" charset="0"/>
              </a:rPr>
              <a:t>1 – مفهـوم التـدرج :</a:t>
            </a:r>
            <a:r>
              <a:rPr lang="ar-DZ" sz="4800">
                <a:solidFill>
                  <a:schemeClr val="tx1"/>
                </a:solidFill>
                <a:effectLst/>
                <a:cs typeface="Arial" charset="0"/>
              </a:rPr>
              <a:t> </a:t>
            </a:r>
          </a:p>
          <a:p>
            <a:pPr marL="1524000" lvl="1" indent="-539750" algn="justLow">
              <a:spcBef>
                <a:spcPct val="50000"/>
              </a:spcBef>
              <a:buClr>
                <a:schemeClr val="hlink"/>
              </a:buClr>
              <a:buFontTx/>
              <a:buChar char="o"/>
            </a:pPr>
            <a:r>
              <a:rPr lang="ar-DZ" sz="4800">
                <a:solidFill>
                  <a:schemeClr val="tx1"/>
                </a:solidFill>
                <a:effectLst/>
                <a:cs typeface="Arial" charset="0"/>
              </a:rPr>
              <a:t> هـو مفهـوم عام ينطبق علي هيكل كل تنظيم ، وبخاصة الكبير منها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86370">
                                            <p:txEl>
                                              <p:pRg st="0" end="0"/>
                                            </p:txEl>
                                          </p:spTgt>
                                        </p:tgtEl>
                                        <p:attrNameLst>
                                          <p:attrName>style.visibility</p:attrName>
                                        </p:attrNameLst>
                                      </p:cBhvr>
                                      <p:to>
                                        <p:strVal val="visible"/>
                                      </p:to>
                                    </p:set>
                                    <p:anim calcmode="lin" valueType="num">
                                      <p:cBhvr>
                                        <p:cTn id="7" dur="1000" fill="hold"/>
                                        <p:tgtEl>
                                          <p:spTgt spid="18637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86370">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8637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8637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86370">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9" fill="hold" nodeType="clickEffect">
                                  <p:stCondLst>
                                    <p:cond delay="0"/>
                                  </p:stCondLst>
                                  <p:childTnLst>
                                    <p:set>
                                      <p:cBhvr>
                                        <p:cTn id="15" dur="1" fill="hold">
                                          <p:stCondLst>
                                            <p:cond delay="0"/>
                                          </p:stCondLst>
                                        </p:cTn>
                                        <p:tgtEl>
                                          <p:spTgt spid="186370">
                                            <p:txEl>
                                              <p:pRg st="1" end="1"/>
                                            </p:txEl>
                                          </p:spTgt>
                                        </p:tgtEl>
                                        <p:attrNameLst>
                                          <p:attrName>style.visibility</p:attrName>
                                        </p:attrNameLst>
                                      </p:cBhvr>
                                      <p:to>
                                        <p:strVal val="visible"/>
                                      </p:to>
                                    </p:set>
                                    <p:animEffect transition="in" filter="strips(upLeft)">
                                      <p:cBhvr>
                                        <p:cTn id="16" dur="3000"/>
                                        <p:tgtEl>
                                          <p:spTgt spid="186370">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186370">
                                            <p:txEl>
                                              <p:pRg st="2" end="2"/>
                                            </p:txEl>
                                          </p:spTgt>
                                        </p:tgtEl>
                                        <p:attrNameLst>
                                          <p:attrName>style.visibility</p:attrName>
                                        </p:attrNameLst>
                                      </p:cBhvr>
                                      <p:to>
                                        <p:strVal val="visible"/>
                                      </p:to>
                                    </p:set>
                                    <p:animEffect transition="in" filter="fade">
                                      <p:cBhvr>
                                        <p:cTn id="21" dur="1000"/>
                                        <p:tgtEl>
                                          <p:spTgt spid="186370">
                                            <p:txEl>
                                              <p:pRg st="2" end="2"/>
                                            </p:txEl>
                                          </p:spTgt>
                                        </p:tgtEl>
                                      </p:cBhvr>
                                    </p:animEffect>
                                    <p:anim calcmode="lin" valueType="num">
                                      <p:cBhvr>
                                        <p:cTn id="22" dur="1000" fill="hold"/>
                                        <p:tgtEl>
                                          <p:spTgt spid="186370">
                                            <p:txEl>
                                              <p:pRg st="2" end="2"/>
                                            </p:txEl>
                                          </p:spTgt>
                                        </p:tgtEl>
                                        <p:attrNameLst>
                                          <p:attrName>ppt_x</p:attrName>
                                        </p:attrNameLst>
                                      </p:cBhvr>
                                      <p:tavLst>
                                        <p:tav tm="0">
                                          <p:val>
                                            <p:strVal val="#ppt_x-.1"/>
                                          </p:val>
                                        </p:tav>
                                        <p:tav tm="100000">
                                          <p:val>
                                            <p:strVal val="#ppt_x"/>
                                          </p:val>
                                        </p:tav>
                                      </p:tavLst>
                                    </p:anim>
                                    <p:anim calcmode="lin" valueType="num">
                                      <p:cBhvr>
                                        <p:cTn id="23" dur="1000" fill="hold"/>
                                        <p:tgtEl>
                                          <p:spTgt spid="18637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uiExpand="1" build="allAtOnce"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20F6BA3E-17D0-4434-ADF0-02A5FD8C8BC5}" type="slidenum">
              <a:rPr lang="ar-SA"/>
              <a:pPr/>
              <a:t>12</a:t>
            </a:fld>
            <a:endParaRPr lang="en-US"/>
          </a:p>
        </p:txBody>
      </p:sp>
      <p:sp>
        <p:nvSpPr>
          <p:cNvPr id="187394" name="Text Box 2"/>
          <p:cNvSpPr txBox="1">
            <a:spLocks noChangeArrowheads="1"/>
          </p:cNvSpPr>
          <p:nvPr/>
        </p:nvSpPr>
        <p:spPr bwMode="auto">
          <a:xfrm>
            <a:off x="925513" y="692150"/>
            <a:ext cx="7678737" cy="5518150"/>
          </a:xfrm>
          <a:prstGeom prst="rect">
            <a:avLst/>
          </a:prstGeom>
          <a:noFill/>
          <a:ln w="9525">
            <a:noFill/>
            <a:miter lim="800000"/>
            <a:headEnd/>
            <a:tailEnd/>
          </a:ln>
          <a:effectLst/>
        </p:spPr>
        <p:txBody>
          <a:bodyPr>
            <a:spAutoFit/>
          </a:bodyPr>
          <a:lstStyle/>
          <a:p>
            <a:pPr marL="1524000" lvl="1" indent="-539750" algn="justLow">
              <a:spcBef>
                <a:spcPct val="50000"/>
              </a:spcBef>
              <a:buClr>
                <a:schemeClr val="tx1"/>
              </a:buClr>
              <a:buFont typeface="Wingdings" pitchFamily="2" charset="2"/>
              <a:buAutoNum type="arabic2Minus" startAt="2"/>
            </a:pPr>
            <a:r>
              <a:rPr lang="ar-DZ" sz="4800">
                <a:solidFill>
                  <a:srgbClr val="FF9900"/>
                </a:solidFill>
                <a:effectLst/>
                <a:cs typeface="Arial" charset="0"/>
              </a:rPr>
              <a:t> مفهـوم التمركز وأصل</a:t>
            </a:r>
            <a:r>
              <a:rPr lang="ar-DZ" sz="4800" u="sng">
                <a:solidFill>
                  <a:srgbClr val="FF9900"/>
                </a:solidFill>
                <a:effectLst/>
                <a:cs typeface="Arial" charset="0"/>
              </a:rPr>
              <a:t> السلطة :</a:t>
            </a:r>
            <a:r>
              <a:rPr lang="ar-DZ" sz="4800">
                <a:solidFill>
                  <a:schemeClr val="tx1"/>
                </a:solidFill>
                <a:effectLst/>
                <a:cs typeface="Arial" charset="0"/>
              </a:rPr>
              <a:t> </a:t>
            </a:r>
          </a:p>
          <a:p>
            <a:pPr marL="1524000" lvl="1" indent="-539750" algn="justLow">
              <a:spcBef>
                <a:spcPct val="50000"/>
              </a:spcBef>
              <a:buClr>
                <a:schemeClr val="hlink"/>
              </a:buClr>
              <a:buFontTx/>
              <a:buChar char="o"/>
            </a:pPr>
            <a:r>
              <a:rPr lang="ar-DZ">
                <a:solidFill>
                  <a:schemeClr val="tx1"/>
                </a:solidFill>
                <a:effectLst/>
                <a:cs typeface="Arial" charset="0"/>
              </a:rPr>
              <a:t> يرتبط بمفهوم التدرج .</a:t>
            </a:r>
          </a:p>
          <a:p>
            <a:pPr marL="1524000" lvl="1" indent="-539750" algn="justLow">
              <a:spcBef>
                <a:spcPct val="50000"/>
              </a:spcBef>
              <a:buClr>
                <a:schemeClr val="hlink"/>
              </a:buClr>
              <a:buFontTx/>
              <a:buChar char="o"/>
            </a:pPr>
            <a:r>
              <a:rPr lang="ar-DZ">
                <a:solidFill>
                  <a:schemeClr val="tx1"/>
                </a:solidFill>
                <a:effectLst/>
                <a:cs typeface="Arial" charset="0"/>
              </a:rPr>
              <a:t>الأعلي والأصلي له سلطة السيادة علي الأدني والفرعـي .</a:t>
            </a:r>
          </a:p>
          <a:p>
            <a:pPr marL="1524000" lvl="1" indent="-539750" algn="justLow">
              <a:spcBef>
                <a:spcPct val="50000"/>
              </a:spcBef>
              <a:buClr>
                <a:schemeClr val="hlink"/>
              </a:buClr>
              <a:buFontTx/>
              <a:buChar char="o"/>
            </a:pPr>
            <a:r>
              <a:rPr lang="ar-DZ">
                <a:solidFill>
                  <a:schemeClr val="tx1"/>
                </a:solidFill>
                <a:effectLst/>
                <a:cs typeface="Arial" charset="0"/>
              </a:rPr>
              <a:t>للأول الحق في أن يأمر ويسود وعلي الثاني أن يطبق ويتبع الأول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87394">
                                            <p:txEl>
                                              <p:pRg st="0" end="0"/>
                                            </p:txEl>
                                          </p:spTgt>
                                        </p:tgtEl>
                                        <p:attrNameLst>
                                          <p:attrName>style.visibility</p:attrName>
                                        </p:attrNameLst>
                                      </p:cBhvr>
                                      <p:to>
                                        <p:strVal val="visible"/>
                                      </p:to>
                                    </p:set>
                                    <p:anim calcmode="lin" valueType="num">
                                      <p:cBhvr>
                                        <p:cTn id="7" dur="1000" fill="hold"/>
                                        <p:tgtEl>
                                          <p:spTgt spid="18739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87394">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8739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8739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8739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87394">
                                            <p:txEl>
                                              <p:pRg st="1" end="1"/>
                                            </p:txEl>
                                          </p:spTgt>
                                        </p:tgtEl>
                                        <p:attrNameLst>
                                          <p:attrName>style.visibility</p:attrName>
                                        </p:attrNameLst>
                                      </p:cBhvr>
                                      <p:to>
                                        <p:strVal val="visible"/>
                                      </p:to>
                                    </p:set>
                                    <p:animEffect transition="in" filter="fade">
                                      <p:cBhvr>
                                        <p:cTn id="16" dur="1000"/>
                                        <p:tgtEl>
                                          <p:spTgt spid="187394">
                                            <p:txEl>
                                              <p:pRg st="1" end="1"/>
                                            </p:txEl>
                                          </p:spTgt>
                                        </p:tgtEl>
                                      </p:cBhvr>
                                    </p:animEffect>
                                    <p:anim calcmode="lin" valueType="num">
                                      <p:cBhvr>
                                        <p:cTn id="17" dur="1000" fill="hold"/>
                                        <p:tgtEl>
                                          <p:spTgt spid="187394">
                                            <p:txEl>
                                              <p:pRg st="1" end="1"/>
                                            </p:txEl>
                                          </p:spTgt>
                                        </p:tgtEl>
                                        <p:attrNameLst>
                                          <p:attrName>ppt_x</p:attrName>
                                        </p:attrNameLst>
                                      </p:cBhvr>
                                      <p:tavLst>
                                        <p:tav tm="0">
                                          <p:val>
                                            <p:strVal val="#ppt_x-.1"/>
                                          </p:val>
                                        </p:tav>
                                        <p:tav tm="100000">
                                          <p:val>
                                            <p:strVal val="#ppt_x"/>
                                          </p:val>
                                        </p:tav>
                                      </p:tavLst>
                                    </p:anim>
                                    <p:anim calcmode="lin" valueType="num">
                                      <p:cBhvr>
                                        <p:cTn id="18" dur="1000" fill="hold"/>
                                        <p:tgtEl>
                                          <p:spTgt spid="18739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87394">
                                            <p:txEl>
                                              <p:pRg st="2" end="2"/>
                                            </p:txEl>
                                          </p:spTgt>
                                        </p:tgtEl>
                                        <p:attrNameLst>
                                          <p:attrName>style.visibility</p:attrName>
                                        </p:attrNameLst>
                                      </p:cBhvr>
                                      <p:to>
                                        <p:strVal val="visible"/>
                                      </p:to>
                                    </p:set>
                                    <p:animEffect transition="in" filter="fade">
                                      <p:cBhvr>
                                        <p:cTn id="23" dur="1000"/>
                                        <p:tgtEl>
                                          <p:spTgt spid="187394">
                                            <p:txEl>
                                              <p:pRg st="2" end="2"/>
                                            </p:txEl>
                                          </p:spTgt>
                                        </p:tgtEl>
                                      </p:cBhvr>
                                    </p:animEffect>
                                    <p:anim calcmode="lin" valueType="num">
                                      <p:cBhvr>
                                        <p:cTn id="24" dur="1000" fill="hold"/>
                                        <p:tgtEl>
                                          <p:spTgt spid="187394">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18739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0" presetClass="entr" presetSubtype="0" fill="hold" grpId="0" nodeType="clickEffect">
                                  <p:stCondLst>
                                    <p:cond delay="0"/>
                                  </p:stCondLst>
                                  <p:iterate type="lt">
                                    <p:tmPct val="10000"/>
                                  </p:iterate>
                                  <p:childTnLst>
                                    <p:set>
                                      <p:cBhvr>
                                        <p:cTn id="29" dur="1" fill="hold">
                                          <p:stCondLst>
                                            <p:cond delay="0"/>
                                          </p:stCondLst>
                                        </p:cTn>
                                        <p:tgtEl>
                                          <p:spTgt spid="187394">
                                            <p:txEl>
                                              <p:pRg st="3" end="3"/>
                                            </p:txEl>
                                          </p:spTgt>
                                        </p:tgtEl>
                                        <p:attrNameLst>
                                          <p:attrName>style.visibility</p:attrName>
                                        </p:attrNameLst>
                                      </p:cBhvr>
                                      <p:to>
                                        <p:strVal val="visible"/>
                                      </p:to>
                                    </p:set>
                                    <p:animEffect transition="in" filter="fade">
                                      <p:cBhvr>
                                        <p:cTn id="30" dur="1000"/>
                                        <p:tgtEl>
                                          <p:spTgt spid="187394">
                                            <p:txEl>
                                              <p:pRg st="3" end="3"/>
                                            </p:txEl>
                                          </p:spTgt>
                                        </p:tgtEl>
                                      </p:cBhvr>
                                    </p:animEffect>
                                    <p:anim calcmode="lin" valueType="num">
                                      <p:cBhvr>
                                        <p:cTn id="31" dur="1000" fill="hold"/>
                                        <p:tgtEl>
                                          <p:spTgt spid="187394">
                                            <p:txEl>
                                              <p:pRg st="3" end="3"/>
                                            </p:txEl>
                                          </p:spTgt>
                                        </p:tgtEl>
                                        <p:attrNameLst>
                                          <p:attrName>ppt_x</p:attrName>
                                        </p:attrNameLst>
                                      </p:cBhvr>
                                      <p:tavLst>
                                        <p:tav tm="0">
                                          <p:val>
                                            <p:strVal val="#ppt_x-.1"/>
                                          </p:val>
                                        </p:tav>
                                        <p:tav tm="100000">
                                          <p:val>
                                            <p:strVal val="#ppt_x"/>
                                          </p:val>
                                        </p:tav>
                                      </p:tavLst>
                                    </p:anim>
                                    <p:anim calcmode="lin" valueType="num">
                                      <p:cBhvr>
                                        <p:cTn id="32" dur="1000" fill="hold"/>
                                        <p:tgtEl>
                                          <p:spTgt spid="18739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4" grpId="0" uiExpand="1" build="allAtOnce"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8C50E89-51EE-4ABD-A735-718AA67541C6}" type="slidenum">
              <a:rPr lang="ar-SA"/>
              <a:pPr/>
              <a:t>13</a:t>
            </a:fld>
            <a:endParaRPr lang="en-US"/>
          </a:p>
        </p:txBody>
      </p:sp>
      <p:sp>
        <p:nvSpPr>
          <p:cNvPr id="189442" name="Text Box 2"/>
          <p:cNvSpPr txBox="1">
            <a:spLocks noChangeArrowheads="1"/>
          </p:cNvSpPr>
          <p:nvPr/>
        </p:nvSpPr>
        <p:spPr bwMode="auto">
          <a:xfrm>
            <a:off x="468313" y="403225"/>
            <a:ext cx="8402637" cy="6005513"/>
          </a:xfrm>
          <a:prstGeom prst="rect">
            <a:avLst/>
          </a:prstGeom>
          <a:noFill/>
          <a:ln w="9525">
            <a:noFill/>
            <a:miter lim="800000"/>
            <a:headEnd/>
            <a:tailEnd/>
          </a:ln>
          <a:effectLst/>
        </p:spPr>
        <p:txBody>
          <a:bodyPr>
            <a:spAutoFit/>
          </a:bodyPr>
          <a:lstStyle/>
          <a:p>
            <a:pPr marL="1524000" lvl="1" indent="-539750" algn="justLow">
              <a:spcBef>
                <a:spcPct val="50000"/>
              </a:spcBef>
              <a:buClr>
                <a:schemeClr val="tx1"/>
              </a:buClr>
              <a:buFont typeface="Wingdings" pitchFamily="2" charset="2"/>
              <a:buAutoNum type="arabic2Minus" startAt="3"/>
            </a:pPr>
            <a:r>
              <a:rPr lang="ar-DZ" sz="4800" u="sng">
                <a:solidFill>
                  <a:srgbClr val="FF9900"/>
                </a:solidFill>
                <a:effectLst/>
                <a:cs typeface="Arial" charset="0"/>
              </a:rPr>
              <a:t>مفهـوم نطاق الإشراف</a:t>
            </a:r>
            <a:r>
              <a:rPr lang="ar-DZ" sz="4800">
                <a:solidFill>
                  <a:srgbClr val="FF9900"/>
                </a:solidFill>
                <a:effectLst/>
                <a:cs typeface="Arial" charset="0"/>
              </a:rPr>
              <a:t> :</a:t>
            </a:r>
            <a:endParaRPr lang="ar-DZ" sz="4800">
              <a:solidFill>
                <a:schemeClr val="tx1"/>
              </a:solidFill>
              <a:effectLst/>
              <a:cs typeface="Arial" charset="0"/>
            </a:endParaRPr>
          </a:p>
          <a:p>
            <a:pPr marL="1524000" lvl="1" indent="-539750" algn="justLow">
              <a:spcBef>
                <a:spcPct val="50000"/>
              </a:spcBef>
              <a:buClr>
                <a:schemeClr val="hlink"/>
              </a:buClr>
              <a:buFontTx/>
              <a:buChar char="o"/>
            </a:pPr>
            <a:r>
              <a:rPr lang="ar-DZ">
                <a:solidFill>
                  <a:schemeClr val="tx1"/>
                </a:solidFill>
                <a:effectLst/>
                <a:cs typeface="Arial" charset="0"/>
              </a:rPr>
              <a:t> ناتج من مفهوم سلطة الأصل علي التوابع وقدرته علي ممارستها .</a:t>
            </a:r>
          </a:p>
          <a:p>
            <a:pPr marL="1524000" lvl="1" indent="-539750" algn="justLow">
              <a:spcBef>
                <a:spcPct val="50000"/>
              </a:spcBef>
              <a:buClr>
                <a:schemeClr val="hlink"/>
              </a:buClr>
              <a:buFontTx/>
              <a:buChar char="o"/>
            </a:pPr>
            <a:r>
              <a:rPr lang="ar-DZ">
                <a:effectLst/>
                <a:cs typeface="Arial" charset="0"/>
              </a:rPr>
              <a:t>نطاق الإشراف</a:t>
            </a:r>
            <a:r>
              <a:rPr lang="ar-DZ">
                <a:solidFill>
                  <a:schemeClr val="tx1"/>
                </a:solidFill>
                <a:effectLst/>
                <a:cs typeface="Arial" charset="0"/>
              </a:rPr>
              <a:t> : عـدد المرؤوسين الذين يمكن للرئيس أن يشرف عليهم بفاعلية ويكون مسئولاً عنهم .</a:t>
            </a:r>
          </a:p>
          <a:p>
            <a:pPr marL="1524000" lvl="1" indent="-539750" algn="justLow">
              <a:spcBef>
                <a:spcPct val="50000"/>
              </a:spcBef>
              <a:buClr>
                <a:schemeClr val="hlink"/>
              </a:buClr>
              <a:buFontTx/>
              <a:buChar char="o"/>
            </a:pPr>
            <a:r>
              <a:rPr lang="ar-DZ">
                <a:solidFill>
                  <a:schemeClr val="tx1"/>
                </a:solidFill>
                <a:effectLst/>
                <a:cs typeface="Arial" charset="0"/>
              </a:rPr>
              <a:t>كلما كان مدي الإشراف ضيقاً ومحدداً كلما كان فاعلاً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89442">
                                            <p:txEl>
                                              <p:pRg st="0" end="0"/>
                                            </p:txEl>
                                          </p:spTgt>
                                        </p:tgtEl>
                                        <p:attrNameLst>
                                          <p:attrName>style.visibility</p:attrName>
                                        </p:attrNameLst>
                                      </p:cBhvr>
                                      <p:to>
                                        <p:strVal val="visible"/>
                                      </p:to>
                                    </p:set>
                                    <p:anim calcmode="lin" valueType="num">
                                      <p:cBhvr>
                                        <p:cTn id="7" dur="1000" fill="hold"/>
                                        <p:tgtEl>
                                          <p:spTgt spid="18944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89442">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8944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8944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8944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89442">
                                            <p:txEl>
                                              <p:pRg st="1" end="1"/>
                                            </p:txEl>
                                          </p:spTgt>
                                        </p:tgtEl>
                                        <p:attrNameLst>
                                          <p:attrName>style.visibility</p:attrName>
                                        </p:attrNameLst>
                                      </p:cBhvr>
                                      <p:to>
                                        <p:strVal val="visible"/>
                                      </p:to>
                                    </p:set>
                                    <p:animEffect transition="in" filter="fade">
                                      <p:cBhvr>
                                        <p:cTn id="16" dur="1000"/>
                                        <p:tgtEl>
                                          <p:spTgt spid="189442">
                                            <p:txEl>
                                              <p:pRg st="1" end="1"/>
                                            </p:txEl>
                                          </p:spTgt>
                                        </p:tgtEl>
                                      </p:cBhvr>
                                    </p:animEffect>
                                    <p:anim calcmode="lin" valueType="num">
                                      <p:cBhvr>
                                        <p:cTn id="17" dur="1000" fill="hold"/>
                                        <p:tgtEl>
                                          <p:spTgt spid="189442">
                                            <p:txEl>
                                              <p:pRg st="1" end="1"/>
                                            </p:txEl>
                                          </p:spTgt>
                                        </p:tgtEl>
                                        <p:attrNameLst>
                                          <p:attrName>ppt_x</p:attrName>
                                        </p:attrNameLst>
                                      </p:cBhvr>
                                      <p:tavLst>
                                        <p:tav tm="0">
                                          <p:val>
                                            <p:strVal val="#ppt_x-.1"/>
                                          </p:val>
                                        </p:tav>
                                        <p:tav tm="100000">
                                          <p:val>
                                            <p:strVal val="#ppt_x"/>
                                          </p:val>
                                        </p:tav>
                                      </p:tavLst>
                                    </p:anim>
                                    <p:anim calcmode="lin" valueType="num">
                                      <p:cBhvr>
                                        <p:cTn id="18" dur="1000" fill="hold"/>
                                        <p:tgtEl>
                                          <p:spTgt spid="18944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89442">
                                            <p:txEl>
                                              <p:pRg st="2" end="2"/>
                                            </p:txEl>
                                          </p:spTgt>
                                        </p:tgtEl>
                                        <p:attrNameLst>
                                          <p:attrName>style.visibility</p:attrName>
                                        </p:attrNameLst>
                                      </p:cBhvr>
                                      <p:to>
                                        <p:strVal val="visible"/>
                                      </p:to>
                                    </p:set>
                                    <p:animEffect transition="in" filter="fade">
                                      <p:cBhvr>
                                        <p:cTn id="23" dur="1000"/>
                                        <p:tgtEl>
                                          <p:spTgt spid="189442">
                                            <p:txEl>
                                              <p:pRg st="2" end="2"/>
                                            </p:txEl>
                                          </p:spTgt>
                                        </p:tgtEl>
                                      </p:cBhvr>
                                    </p:animEffect>
                                    <p:anim calcmode="lin" valueType="num">
                                      <p:cBhvr>
                                        <p:cTn id="24" dur="1000" fill="hold"/>
                                        <p:tgtEl>
                                          <p:spTgt spid="189442">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18944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0" presetClass="entr" presetSubtype="0" fill="hold" grpId="0" nodeType="clickEffect">
                                  <p:stCondLst>
                                    <p:cond delay="0"/>
                                  </p:stCondLst>
                                  <p:iterate type="lt">
                                    <p:tmPct val="10000"/>
                                  </p:iterate>
                                  <p:childTnLst>
                                    <p:set>
                                      <p:cBhvr>
                                        <p:cTn id="29" dur="1" fill="hold">
                                          <p:stCondLst>
                                            <p:cond delay="0"/>
                                          </p:stCondLst>
                                        </p:cTn>
                                        <p:tgtEl>
                                          <p:spTgt spid="189442">
                                            <p:txEl>
                                              <p:pRg st="3" end="3"/>
                                            </p:txEl>
                                          </p:spTgt>
                                        </p:tgtEl>
                                        <p:attrNameLst>
                                          <p:attrName>style.visibility</p:attrName>
                                        </p:attrNameLst>
                                      </p:cBhvr>
                                      <p:to>
                                        <p:strVal val="visible"/>
                                      </p:to>
                                    </p:set>
                                    <p:animEffect transition="in" filter="fade">
                                      <p:cBhvr>
                                        <p:cTn id="30" dur="1000"/>
                                        <p:tgtEl>
                                          <p:spTgt spid="189442">
                                            <p:txEl>
                                              <p:pRg st="3" end="3"/>
                                            </p:txEl>
                                          </p:spTgt>
                                        </p:tgtEl>
                                      </p:cBhvr>
                                    </p:animEffect>
                                    <p:anim calcmode="lin" valueType="num">
                                      <p:cBhvr>
                                        <p:cTn id="31" dur="1000" fill="hold"/>
                                        <p:tgtEl>
                                          <p:spTgt spid="189442">
                                            <p:txEl>
                                              <p:pRg st="3" end="3"/>
                                            </p:txEl>
                                          </p:spTgt>
                                        </p:tgtEl>
                                        <p:attrNameLst>
                                          <p:attrName>ppt_x</p:attrName>
                                        </p:attrNameLst>
                                      </p:cBhvr>
                                      <p:tavLst>
                                        <p:tav tm="0">
                                          <p:val>
                                            <p:strVal val="#ppt_x-.1"/>
                                          </p:val>
                                        </p:tav>
                                        <p:tav tm="100000">
                                          <p:val>
                                            <p:strVal val="#ppt_x"/>
                                          </p:val>
                                        </p:tav>
                                      </p:tavLst>
                                    </p:anim>
                                    <p:anim calcmode="lin" valueType="num">
                                      <p:cBhvr>
                                        <p:cTn id="32" dur="1000" fill="hold"/>
                                        <p:tgtEl>
                                          <p:spTgt spid="18944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2" grpId="0" build="allAtOnce"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B823340-0816-4FEC-BC05-4787E1AD19A6}" type="slidenum">
              <a:rPr lang="ar-SA"/>
              <a:pPr/>
              <a:t>14</a:t>
            </a:fld>
            <a:endParaRPr lang="en-US"/>
          </a:p>
        </p:txBody>
      </p:sp>
      <p:sp>
        <p:nvSpPr>
          <p:cNvPr id="191490" name="Text Box 2"/>
          <p:cNvSpPr txBox="1">
            <a:spLocks noChangeArrowheads="1"/>
          </p:cNvSpPr>
          <p:nvPr/>
        </p:nvSpPr>
        <p:spPr bwMode="auto">
          <a:xfrm>
            <a:off x="395288" y="515938"/>
            <a:ext cx="8402637" cy="6005512"/>
          </a:xfrm>
          <a:prstGeom prst="rect">
            <a:avLst/>
          </a:prstGeom>
          <a:noFill/>
          <a:ln w="9525">
            <a:noFill/>
            <a:miter lim="800000"/>
            <a:headEnd/>
            <a:tailEnd/>
          </a:ln>
          <a:effectLst/>
        </p:spPr>
        <p:txBody>
          <a:bodyPr>
            <a:spAutoFit/>
          </a:bodyPr>
          <a:lstStyle/>
          <a:p>
            <a:pPr marL="892175" lvl="1" indent="-434975" algn="justLow" defTabSz="979488">
              <a:spcBef>
                <a:spcPct val="50000"/>
              </a:spcBef>
              <a:buClr>
                <a:schemeClr val="tx1"/>
              </a:buClr>
              <a:buFont typeface="Wingdings" pitchFamily="2" charset="2"/>
              <a:buAutoNum type="arabic2Minus" startAt="4"/>
            </a:pPr>
            <a:r>
              <a:rPr lang="ar-DZ" sz="4800" u="sng">
                <a:solidFill>
                  <a:srgbClr val="FF9900"/>
                </a:solidFill>
                <a:effectLst/>
                <a:cs typeface="Arial" charset="0"/>
              </a:rPr>
              <a:t>مفهـوم السببية</a:t>
            </a:r>
            <a:r>
              <a:rPr lang="ar-DZ" sz="4800">
                <a:solidFill>
                  <a:srgbClr val="FF9900"/>
                </a:solidFill>
                <a:effectLst/>
                <a:cs typeface="Arial" charset="0"/>
              </a:rPr>
              <a:t> :</a:t>
            </a:r>
            <a:endParaRPr lang="ar-DZ" sz="4800">
              <a:solidFill>
                <a:schemeClr val="tx1"/>
              </a:solidFill>
              <a:effectLst/>
              <a:cs typeface="Arial" charset="0"/>
            </a:endParaRPr>
          </a:p>
          <a:p>
            <a:pPr marL="892175" lvl="1" indent="-434975" algn="justLow" defTabSz="979488">
              <a:spcBef>
                <a:spcPct val="50000"/>
              </a:spcBef>
              <a:buClr>
                <a:schemeClr val="hlink"/>
              </a:buClr>
              <a:buFontTx/>
              <a:buChar char="o"/>
            </a:pPr>
            <a:r>
              <a:rPr lang="ar-DZ">
                <a:solidFill>
                  <a:schemeClr val="tx1"/>
                </a:solidFill>
                <a:effectLst/>
                <a:cs typeface="Arial" charset="0"/>
              </a:rPr>
              <a:t>الهيكل ليس غاية في ذاته ولكنه وسيلة يخدم تحقيق الأهـداف .</a:t>
            </a:r>
          </a:p>
          <a:p>
            <a:pPr marL="892175" lvl="1" indent="-434975" algn="justLow" defTabSz="979488">
              <a:spcBef>
                <a:spcPct val="50000"/>
              </a:spcBef>
              <a:buClr>
                <a:schemeClr val="hlink"/>
              </a:buClr>
              <a:buFontTx/>
              <a:buChar char="o"/>
            </a:pPr>
            <a:r>
              <a:rPr lang="ar-DZ">
                <a:solidFill>
                  <a:schemeClr val="tx1"/>
                </a:solidFill>
                <a:effectLst/>
                <a:cs typeface="Arial" charset="0"/>
              </a:rPr>
              <a:t> لذا فإن السؤال الذي يُطرح ويجب الإجابة عليه هـو : </a:t>
            </a:r>
            <a:r>
              <a:rPr lang="ar-DZ">
                <a:solidFill>
                  <a:srgbClr val="FF3300"/>
                </a:solidFill>
                <a:effectLst/>
                <a:cs typeface="Arial" charset="0"/>
              </a:rPr>
              <a:t>ماهي الأهـداف التي يسعي إليها نشاطنا ؟</a:t>
            </a:r>
            <a:r>
              <a:rPr lang="ar-DZ">
                <a:solidFill>
                  <a:schemeClr val="tx1"/>
                </a:solidFill>
                <a:effectLst/>
                <a:cs typeface="Arial" charset="0"/>
              </a:rPr>
              <a:t> .</a:t>
            </a:r>
          </a:p>
          <a:p>
            <a:pPr marL="892175" lvl="1" indent="-434975" algn="justLow" defTabSz="979488">
              <a:spcBef>
                <a:spcPct val="50000"/>
              </a:spcBef>
              <a:buClr>
                <a:schemeClr val="hlink"/>
              </a:buClr>
              <a:buFontTx/>
              <a:buChar char="o"/>
            </a:pPr>
            <a:r>
              <a:rPr lang="ar-DZ">
                <a:solidFill>
                  <a:schemeClr val="tx1"/>
                </a:solidFill>
                <a:effectLst/>
                <a:cs typeface="Arial" charset="0"/>
              </a:rPr>
              <a:t> الإجابة علي هـذا السؤال تقود الي أي نوع من العـمل نحن بصدده </a:t>
            </a:r>
            <a:r>
              <a:rPr lang="ar-DZ">
                <a:solidFill>
                  <a:srgbClr val="FF3300"/>
                </a:solidFill>
                <a:effectLst/>
                <a:cs typeface="Arial" charset="0"/>
              </a:rPr>
              <a:t>لا الي أي هيكل نريده</a:t>
            </a:r>
            <a:r>
              <a:rPr lang="ar-DZ">
                <a:solidFill>
                  <a:schemeClr val="tx1"/>
                </a:solidFill>
                <a:effectLst/>
                <a:cs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91490">
                                            <p:txEl>
                                              <p:pRg st="0" end="0"/>
                                            </p:txEl>
                                          </p:spTgt>
                                        </p:tgtEl>
                                        <p:attrNameLst>
                                          <p:attrName>style.visibility</p:attrName>
                                        </p:attrNameLst>
                                      </p:cBhvr>
                                      <p:to>
                                        <p:strVal val="visible"/>
                                      </p:to>
                                    </p:set>
                                    <p:anim calcmode="lin" valueType="num">
                                      <p:cBhvr>
                                        <p:cTn id="7" dur="1000" fill="hold"/>
                                        <p:tgtEl>
                                          <p:spTgt spid="19149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91490">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9149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9149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91490">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91490">
                                            <p:txEl>
                                              <p:pRg st="1" end="1"/>
                                            </p:txEl>
                                          </p:spTgt>
                                        </p:tgtEl>
                                        <p:attrNameLst>
                                          <p:attrName>style.visibility</p:attrName>
                                        </p:attrNameLst>
                                      </p:cBhvr>
                                      <p:to>
                                        <p:strVal val="visible"/>
                                      </p:to>
                                    </p:set>
                                    <p:animEffect transition="in" filter="fade">
                                      <p:cBhvr>
                                        <p:cTn id="16" dur="500"/>
                                        <p:tgtEl>
                                          <p:spTgt spid="191490">
                                            <p:txEl>
                                              <p:pRg st="1" end="1"/>
                                            </p:txEl>
                                          </p:spTgt>
                                        </p:tgtEl>
                                      </p:cBhvr>
                                    </p:animEffect>
                                    <p:anim calcmode="lin" valueType="num">
                                      <p:cBhvr>
                                        <p:cTn id="17" dur="500" fill="hold"/>
                                        <p:tgtEl>
                                          <p:spTgt spid="191490">
                                            <p:txEl>
                                              <p:pRg st="1" end="1"/>
                                            </p:txEl>
                                          </p:spTgt>
                                        </p:tgtEl>
                                        <p:attrNameLst>
                                          <p:attrName>ppt_x</p:attrName>
                                        </p:attrNameLst>
                                      </p:cBhvr>
                                      <p:tavLst>
                                        <p:tav tm="0">
                                          <p:val>
                                            <p:strVal val="#ppt_x-.1"/>
                                          </p:val>
                                        </p:tav>
                                        <p:tav tm="100000">
                                          <p:val>
                                            <p:strVal val="#ppt_x"/>
                                          </p:val>
                                        </p:tav>
                                      </p:tavLst>
                                    </p:anim>
                                    <p:anim calcmode="lin" valueType="num">
                                      <p:cBhvr>
                                        <p:cTn id="18" dur="500" fill="hold"/>
                                        <p:tgtEl>
                                          <p:spTgt spid="19149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91490">
                                            <p:txEl>
                                              <p:pRg st="2" end="2"/>
                                            </p:txEl>
                                          </p:spTgt>
                                        </p:tgtEl>
                                        <p:attrNameLst>
                                          <p:attrName>style.visibility</p:attrName>
                                        </p:attrNameLst>
                                      </p:cBhvr>
                                      <p:to>
                                        <p:strVal val="visible"/>
                                      </p:to>
                                    </p:set>
                                    <p:animEffect transition="in" filter="fade">
                                      <p:cBhvr>
                                        <p:cTn id="23" dur="500"/>
                                        <p:tgtEl>
                                          <p:spTgt spid="191490">
                                            <p:txEl>
                                              <p:pRg st="2" end="2"/>
                                            </p:txEl>
                                          </p:spTgt>
                                        </p:tgtEl>
                                      </p:cBhvr>
                                    </p:animEffect>
                                    <p:anim calcmode="lin" valueType="num">
                                      <p:cBhvr>
                                        <p:cTn id="24" dur="500" fill="hold"/>
                                        <p:tgtEl>
                                          <p:spTgt spid="191490">
                                            <p:txEl>
                                              <p:pRg st="2" end="2"/>
                                            </p:txEl>
                                          </p:spTgt>
                                        </p:tgtEl>
                                        <p:attrNameLst>
                                          <p:attrName>ppt_x</p:attrName>
                                        </p:attrNameLst>
                                      </p:cBhvr>
                                      <p:tavLst>
                                        <p:tav tm="0">
                                          <p:val>
                                            <p:strVal val="#ppt_x-.1"/>
                                          </p:val>
                                        </p:tav>
                                        <p:tav tm="100000">
                                          <p:val>
                                            <p:strVal val="#ppt_x"/>
                                          </p:val>
                                        </p:tav>
                                      </p:tavLst>
                                    </p:anim>
                                    <p:anim calcmode="lin" valueType="num">
                                      <p:cBhvr>
                                        <p:cTn id="25" dur="500" fill="hold"/>
                                        <p:tgtEl>
                                          <p:spTgt spid="19149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0" presetClass="entr" presetSubtype="0" fill="hold" grpId="0" nodeType="clickEffect">
                                  <p:stCondLst>
                                    <p:cond delay="0"/>
                                  </p:stCondLst>
                                  <p:iterate type="lt">
                                    <p:tmPct val="10000"/>
                                  </p:iterate>
                                  <p:childTnLst>
                                    <p:set>
                                      <p:cBhvr>
                                        <p:cTn id="29" dur="1" fill="hold">
                                          <p:stCondLst>
                                            <p:cond delay="0"/>
                                          </p:stCondLst>
                                        </p:cTn>
                                        <p:tgtEl>
                                          <p:spTgt spid="191490">
                                            <p:txEl>
                                              <p:pRg st="3" end="3"/>
                                            </p:txEl>
                                          </p:spTgt>
                                        </p:tgtEl>
                                        <p:attrNameLst>
                                          <p:attrName>style.visibility</p:attrName>
                                        </p:attrNameLst>
                                      </p:cBhvr>
                                      <p:to>
                                        <p:strVal val="visible"/>
                                      </p:to>
                                    </p:set>
                                    <p:animEffect transition="in" filter="fade">
                                      <p:cBhvr>
                                        <p:cTn id="30" dur="500"/>
                                        <p:tgtEl>
                                          <p:spTgt spid="191490">
                                            <p:txEl>
                                              <p:pRg st="3" end="3"/>
                                            </p:txEl>
                                          </p:spTgt>
                                        </p:tgtEl>
                                      </p:cBhvr>
                                    </p:animEffect>
                                    <p:anim calcmode="lin" valueType="num">
                                      <p:cBhvr>
                                        <p:cTn id="31" dur="500" fill="hold"/>
                                        <p:tgtEl>
                                          <p:spTgt spid="191490">
                                            <p:txEl>
                                              <p:pRg st="3" end="3"/>
                                            </p:txEl>
                                          </p:spTgt>
                                        </p:tgtEl>
                                        <p:attrNameLst>
                                          <p:attrName>ppt_x</p:attrName>
                                        </p:attrNameLst>
                                      </p:cBhvr>
                                      <p:tavLst>
                                        <p:tav tm="0">
                                          <p:val>
                                            <p:strVal val="#ppt_x-.1"/>
                                          </p:val>
                                        </p:tav>
                                        <p:tav tm="100000">
                                          <p:val>
                                            <p:strVal val="#ppt_x"/>
                                          </p:val>
                                        </p:tav>
                                      </p:tavLst>
                                    </p:anim>
                                    <p:anim calcmode="lin" valueType="num">
                                      <p:cBhvr>
                                        <p:cTn id="32" dur="500" fill="hold"/>
                                        <p:tgtEl>
                                          <p:spTgt spid="19149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uiExpand="1" build="allAtOnce"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2"/>
          </p:nvPr>
        </p:nvSpPr>
        <p:spPr/>
        <p:txBody>
          <a:bodyPr/>
          <a:lstStyle/>
          <a:p>
            <a:fld id="{9A2470FE-C2EA-4136-83AF-D73216311C45}" type="slidenum">
              <a:rPr lang="ar-SA"/>
              <a:pPr/>
              <a:t>15</a:t>
            </a:fld>
            <a:endParaRPr lang="en-US"/>
          </a:p>
        </p:txBody>
      </p:sp>
      <p:sp>
        <p:nvSpPr>
          <p:cNvPr id="184323" name="Rectangle 3"/>
          <p:cNvSpPr>
            <a:spLocks noChangeArrowheads="1"/>
          </p:cNvSpPr>
          <p:nvPr/>
        </p:nvSpPr>
        <p:spPr bwMode="auto">
          <a:xfrm>
            <a:off x="827584" y="1628800"/>
            <a:ext cx="7272337" cy="1023938"/>
          </a:xfrm>
          <a:prstGeom prst="rect">
            <a:avLst/>
          </a:prstGeom>
          <a:solidFill>
            <a:srgbClr val="FF9933"/>
          </a:solidFill>
          <a:ln w="28575">
            <a:solidFill>
              <a:schemeClr val="tx1"/>
            </a:solidFill>
            <a:miter lim="800000"/>
            <a:headEnd/>
            <a:tailEnd/>
          </a:ln>
          <a:effectLst/>
        </p:spPr>
        <p:txBody>
          <a:bodyPr anchor="ctr"/>
          <a:lstStyle/>
          <a:p>
            <a:r>
              <a:rPr lang="ar-DZ" sz="5400" dirty="0" smtClean="0">
                <a:effectLst>
                  <a:outerShdw blurRad="38100" dist="38100" dir="2700000" algn="tl">
                    <a:srgbClr val="000000"/>
                  </a:outerShdw>
                </a:effectLst>
              </a:rPr>
              <a:t>ثالثا</a:t>
            </a:r>
            <a:r>
              <a:rPr lang="ar-SA" sz="5400" dirty="0" smtClean="0">
                <a:effectLst>
                  <a:outerShdw blurRad="38100" dist="38100" dir="2700000" algn="tl">
                    <a:srgbClr val="000000"/>
                  </a:outerShdw>
                </a:effectLst>
              </a:rPr>
              <a:t>- </a:t>
            </a:r>
            <a:r>
              <a:rPr lang="ar-SA" sz="5400" dirty="0">
                <a:effectLst>
                  <a:outerShdw blurRad="38100" dist="38100" dir="2700000" algn="tl">
                    <a:srgbClr val="000000"/>
                  </a:outerShdw>
                </a:effectLst>
              </a:rPr>
              <a:t>أهـداف الهيكل التنظيمي </a:t>
            </a:r>
            <a:endParaRPr lang="fr-FR" sz="5400" dirty="0">
              <a:effectLst>
                <a:outerShdw blurRad="38100" dist="38100" dir="2700000" algn="tl">
                  <a:srgbClr val="000000"/>
                </a:outerShdw>
              </a:effectLst>
            </a:endParaRPr>
          </a:p>
        </p:txBody>
      </p:sp>
      <p:sp>
        <p:nvSpPr>
          <p:cNvPr id="2" name="Rectangle 1"/>
          <p:cNvSpPr/>
          <p:nvPr/>
        </p:nvSpPr>
        <p:spPr>
          <a:xfrm>
            <a:off x="1691680" y="3130304"/>
            <a:ext cx="5166320" cy="1323439"/>
          </a:xfrm>
          <a:prstGeom prst="rect">
            <a:avLst/>
          </a:prstGeom>
        </p:spPr>
        <p:txBody>
          <a:bodyPr wrap="square">
            <a:spAutoFit/>
          </a:bodyPr>
          <a:lstStyle/>
          <a:p>
            <a:pPr marL="1052513" indent="-595313" algn="justLow">
              <a:buClr>
                <a:schemeClr val="tx1"/>
              </a:buClr>
              <a:buSzPct val="80000"/>
              <a:buFont typeface="Wingdings" pitchFamily="2" charset="2"/>
              <a:buChar char="q"/>
              <a:tabLst>
                <a:tab pos="1066800" algn="l"/>
              </a:tabLst>
            </a:pPr>
            <a:r>
              <a:rPr lang="ar-SA" dirty="0">
                <a:solidFill>
                  <a:srgbClr val="FF9900"/>
                </a:solidFill>
              </a:rPr>
              <a:t>ومن الأهـداف الأساسية للهيكل </a:t>
            </a:r>
            <a:r>
              <a:rPr lang="ar-SA" u="sng" dirty="0">
                <a:solidFill>
                  <a:srgbClr val="FF9900"/>
                </a:solidFill>
              </a:rPr>
              <a:t>التنظيمي</a:t>
            </a:r>
            <a:r>
              <a:rPr lang="ar-SA" dirty="0">
                <a:solidFill>
                  <a:srgbClr val="FF9900"/>
                </a:solidFill>
              </a:rPr>
              <a:t> :</a:t>
            </a:r>
            <a:endParaRPr lang="ar-SA" u="sng" dirty="0">
              <a:solidFill>
                <a:srgbClr val="FF99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84323"/>
                                        </p:tgtEl>
                                        <p:attrNameLst>
                                          <p:attrName>style.visibility</p:attrName>
                                        </p:attrNameLst>
                                      </p:cBhvr>
                                      <p:to>
                                        <p:strVal val="visible"/>
                                      </p:to>
                                    </p:set>
                                    <p:anim calcmode="lin" valueType="num">
                                      <p:cBhvr>
                                        <p:cTn id="7" dur="1500" decel="50000" fill="hold">
                                          <p:stCondLst>
                                            <p:cond delay="0"/>
                                          </p:stCondLst>
                                        </p:cTn>
                                        <p:tgtEl>
                                          <p:spTgt spid="184323"/>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84323"/>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84323"/>
                                        </p:tgtEl>
                                        <p:attrNameLst>
                                          <p:attrName>ppt_w</p:attrName>
                                        </p:attrNameLst>
                                      </p:cBhvr>
                                      <p:tavLst>
                                        <p:tav tm="0">
                                          <p:val>
                                            <p:strVal val="#ppt_w*.05"/>
                                          </p:val>
                                        </p:tav>
                                        <p:tav tm="100000">
                                          <p:val>
                                            <p:strVal val="#ppt_w"/>
                                          </p:val>
                                        </p:tav>
                                      </p:tavLst>
                                    </p:anim>
                                    <p:anim calcmode="lin" valueType="num">
                                      <p:cBhvr>
                                        <p:cTn id="10" dur="3000" fill="hold"/>
                                        <p:tgtEl>
                                          <p:spTgt spid="184323"/>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84323"/>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84323"/>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84323"/>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84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88799F3A-A262-42EC-BF9A-0F22EAAE491D}" type="slidenum">
              <a:rPr lang="ar-SA"/>
              <a:pPr/>
              <a:t>16</a:t>
            </a:fld>
            <a:endParaRPr lang="en-US"/>
          </a:p>
        </p:txBody>
      </p:sp>
      <p:sp>
        <p:nvSpPr>
          <p:cNvPr id="193538" name="Text Box 2"/>
          <p:cNvSpPr txBox="1">
            <a:spLocks noChangeArrowheads="1"/>
          </p:cNvSpPr>
          <p:nvPr/>
        </p:nvSpPr>
        <p:spPr bwMode="auto">
          <a:xfrm>
            <a:off x="684213" y="549275"/>
            <a:ext cx="7920037" cy="5848350"/>
          </a:xfrm>
          <a:prstGeom prst="rect">
            <a:avLst/>
          </a:prstGeom>
          <a:noFill/>
          <a:ln w="9525">
            <a:noFill/>
            <a:miter lim="800000"/>
            <a:headEnd/>
            <a:tailEnd/>
          </a:ln>
          <a:effectLst/>
        </p:spPr>
        <p:txBody>
          <a:bodyPr>
            <a:spAutoFit/>
          </a:bodyPr>
          <a:lstStyle/>
          <a:p>
            <a:pPr marL="342900" indent="-342900" algn="justLow">
              <a:spcBef>
                <a:spcPct val="50000"/>
              </a:spcBef>
              <a:buClr>
                <a:schemeClr val="tx1"/>
              </a:buClr>
              <a:buFont typeface="Wingdings" pitchFamily="2" charset="2"/>
              <a:buAutoNum type="arabic2Minus"/>
            </a:pPr>
            <a:r>
              <a:rPr lang="ar-DZ" sz="5400">
                <a:solidFill>
                  <a:srgbClr val="FF9900"/>
                </a:solidFill>
                <a:effectLst/>
                <a:cs typeface="Arial" charset="0"/>
              </a:rPr>
              <a:t> </a:t>
            </a:r>
            <a:r>
              <a:rPr lang="ar-DZ" sz="5400" u="sng">
                <a:solidFill>
                  <a:srgbClr val="FF9900"/>
                </a:solidFill>
                <a:effectLst/>
                <a:cs typeface="Arial" charset="0"/>
              </a:rPr>
              <a:t>تكـامـل مكوناته</a:t>
            </a:r>
            <a:r>
              <a:rPr lang="ar-DZ" sz="5400">
                <a:solidFill>
                  <a:srgbClr val="FF9900"/>
                </a:solidFill>
                <a:effectLst/>
                <a:cs typeface="Arial" charset="0"/>
              </a:rPr>
              <a:t> :</a:t>
            </a:r>
            <a:r>
              <a:rPr lang="ar-DZ" sz="5400">
                <a:solidFill>
                  <a:schemeClr val="tx1"/>
                </a:solidFill>
                <a:effectLst/>
                <a:cs typeface="Arial" charset="0"/>
              </a:rPr>
              <a:t> </a:t>
            </a:r>
          </a:p>
          <a:p>
            <a:pPr marL="1066800" lvl="1" indent="-609600" algn="justLow">
              <a:spcBef>
                <a:spcPct val="50000"/>
              </a:spcBef>
              <a:buClr>
                <a:schemeClr val="hlink"/>
              </a:buClr>
              <a:buFontTx/>
              <a:buChar char="o"/>
            </a:pPr>
            <a:r>
              <a:rPr lang="ar-DZ" sz="5400">
                <a:solidFill>
                  <a:schemeClr val="tx1"/>
                </a:solidFill>
                <a:effectLst/>
                <a:cs typeface="Arial" charset="0"/>
              </a:rPr>
              <a:t>الأساس فيه أن الفرد لايستطيع أن يقـوم بكل الأعـمال بمفـرده.</a:t>
            </a:r>
          </a:p>
          <a:p>
            <a:pPr marL="1066800" lvl="1" indent="-609600" algn="justLow">
              <a:spcBef>
                <a:spcPct val="50000"/>
              </a:spcBef>
              <a:buClr>
                <a:schemeClr val="hlink"/>
              </a:buClr>
              <a:buFontTx/>
              <a:buChar char="o"/>
            </a:pPr>
            <a:r>
              <a:rPr lang="ar-DZ" sz="5400">
                <a:solidFill>
                  <a:schemeClr val="tx1"/>
                </a:solidFill>
                <a:effectLst/>
                <a:cs typeface="Arial" charset="0"/>
              </a:rPr>
              <a:t>لـذا تقـوم علاقات الأفـراد فيه علي التعاون مع غيرهم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93538">
                                            <p:txEl>
                                              <p:pRg st="0" end="0"/>
                                            </p:txEl>
                                          </p:spTgt>
                                        </p:tgtEl>
                                        <p:attrNameLst>
                                          <p:attrName>style.visibility</p:attrName>
                                        </p:attrNameLst>
                                      </p:cBhvr>
                                      <p:to>
                                        <p:strVal val="visible"/>
                                      </p:to>
                                    </p:set>
                                    <p:anim calcmode="lin" valueType="num">
                                      <p:cBhvr>
                                        <p:cTn id="7" dur="1000" fill="hold"/>
                                        <p:tgtEl>
                                          <p:spTgt spid="19353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93538">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9353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9353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9353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93538">
                                            <p:txEl>
                                              <p:pRg st="1" end="1"/>
                                            </p:txEl>
                                          </p:spTgt>
                                        </p:tgtEl>
                                        <p:attrNameLst>
                                          <p:attrName>style.visibility</p:attrName>
                                        </p:attrNameLst>
                                      </p:cBhvr>
                                      <p:to>
                                        <p:strVal val="visible"/>
                                      </p:to>
                                    </p:set>
                                    <p:animEffect transition="in" filter="fade">
                                      <p:cBhvr>
                                        <p:cTn id="16" dur="500"/>
                                        <p:tgtEl>
                                          <p:spTgt spid="193538">
                                            <p:txEl>
                                              <p:pRg st="1" end="1"/>
                                            </p:txEl>
                                          </p:spTgt>
                                        </p:tgtEl>
                                      </p:cBhvr>
                                    </p:animEffect>
                                    <p:anim calcmode="lin" valueType="num">
                                      <p:cBhvr>
                                        <p:cTn id="17" dur="500" fill="hold"/>
                                        <p:tgtEl>
                                          <p:spTgt spid="193538">
                                            <p:txEl>
                                              <p:pRg st="1" end="1"/>
                                            </p:txEl>
                                          </p:spTgt>
                                        </p:tgtEl>
                                        <p:attrNameLst>
                                          <p:attrName>ppt_x</p:attrName>
                                        </p:attrNameLst>
                                      </p:cBhvr>
                                      <p:tavLst>
                                        <p:tav tm="0">
                                          <p:val>
                                            <p:strVal val="#ppt_x-.1"/>
                                          </p:val>
                                        </p:tav>
                                        <p:tav tm="100000">
                                          <p:val>
                                            <p:strVal val="#ppt_x"/>
                                          </p:val>
                                        </p:tav>
                                      </p:tavLst>
                                    </p:anim>
                                    <p:anim calcmode="lin" valueType="num">
                                      <p:cBhvr>
                                        <p:cTn id="18" dur="500" fill="hold"/>
                                        <p:tgtEl>
                                          <p:spTgt spid="19353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93538">
                                            <p:txEl>
                                              <p:pRg st="2" end="2"/>
                                            </p:txEl>
                                          </p:spTgt>
                                        </p:tgtEl>
                                        <p:attrNameLst>
                                          <p:attrName>style.visibility</p:attrName>
                                        </p:attrNameLst>
                                      </p:cBhvr>
                                      <p:to>
                                        <p:strVal val="visible"/>
                                      </p:to>
                                    </p:set>
                                    <p:animEffect transition="in" filter="fade">
                                      <p:cBhvr>
                                        <p:cTn id="23" dur="500"/>
                                        <p:tgtEl>
                                          <p:spTgt spid="193538">
                                            <p:txEl>
                                              <p:pRg st="2" end="2"/>
                                            </p:txEl>
                                          </p:spTgt>
                                        </p:tgtEl>
                                      </p:cBhvr>
                                    </p:animEffect>
                                    <p:anim calcmode="lin" valueType="num">
                                      <p:cBhvr>
                                        <p:cTn id="24" dur="500" fill="hold"/>
                                        <p:tgtEl>
                                          <p:spTgt spid="193538">
                                            <p:txEl>
                                              <p:pRg st="2" end="2"/>
                                            </p:txEl>
                                          </p:spTgt>
                                        </p:tgtEl>
                                        <p:attrNameLst>
                                          <p:attrName>ppt_x</p:attrName>
                                        </p:attrNameLst>
                                      </p:cBhvr>
                                      <p:tavLst>
                                        <p:tav tm="0">
                                          <p:val>
                                            <p:strVal val="#ppt_x-.1"/>
                                          </p:val>
                                        </p:tav>
                                        <p:tav tm="100000">
                                          <p:val>
                                            <p:strVal val="#ppt_x"/>
                                          </p:val>
                                        </p:tav>
                                      </p:tavLst>
                                    </p:anim>
                                    <p:anim calcmode="lin" valueType="num">
                                      <p:cBhvr>
                                        <p:cTn id="25" dur="500" fill="hold"/>
                                        <p:tgtEl>
                                          <p:spTgt spid="19353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8" grpId="0" uiExpand="1" build="allAtOnce"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2406069C-ABC7-4218-8B27-73B3412FE49D}" type="slidenum">
              <a:rPr lang="ar-SA"/>
              <a:pPr/>
              <a:t>17</a:t>
            </a:fld>
            <a:endParaRPr lang="en-US"/>
          </a:p>
        </p:txBody>
      </p:sp>
      <p:sp>
        <p:nvSpPr>
          <p:cNvPr id="198658" name="Text Box 2"/>
          <p:cNvSpPr txBox="1">
            <a:spLocks noChangeArrowheads="1"/>
          </p:cNvSpPr>
          <p:nvPr/>
        </p:nvSpPr>
        <p:spPr bwMode="auto">
          <a:xfrm>
            <a:off x="468313" y="549275"/>
            <a:ext cx="8135937" cy="5697538"/>
          </a:xfrm>
          <a:prstGeom prst="rect">
            <a:avLst/>
          </a:prstGeom>
          <a:noFill/>
          <a:ln w="9525">
            <a:noFill/>
            <a:miter lim="800000"/>
            <a:headEnd/>
            <a:tailEnd/>
          </a:ln>
          <a:effectLst/>
        </p:spPr>
        <p:txBody>
          <a:bodyPr>
            <a:spAutoFit/>
          </a:bodyPr>
          <a:lstStyle/>
          <a:p>
            <a:pPr marL="342900" indent="-342900" algn="justLow">
              <a:spcBef>
                <a:spcPct val="50000"/>
              </a:spcBef>
              <a:buClr>
                <a:schemeClr val="tx1"/>
              </a:buClr>
              <a:buFont typeface="Wingdings" pitchFamily="2" charset="2"/>
              <a:buAutoNum type="arabic2Minus" startAt="2"/>
            </a:pPr>
            <a:r>
              <a:rPr lang="en-US" sz="4800" u="sng">
                <a:solidFill>
                  <a:srgbClr val="FF9900"/>
                </a:solidFill>
                <a:effectLst/>
                <a:cs typeface="Arial" charset="0"/>
              </a:rPr>
              <a:t> </a:t>
            </a:r>
            <a:r>
              <a:rPr lang="ar-DZ" sz="4800" u="sng">
                <a:solidFill>
                  <a:srgbClr val="FF9900"/>
                </a:solidFill>
                <a:effectLst/>
                <a:cs typeface="Arial" charset="0"/>
              </a:rPr>
              <a:t>تحديد المسئوليات الوظيفية</a:t>
            </a:r>
            <a:r>
              <a:rPr lang="ar-DZ" sz="4800">
                <a:solidFill>
                  <a:srgbClr val="FF9900"/>
                </a:solidFill>
                <a:effectLst/>
                <a:cs typeface="Arial" charset="0"/>
              </a:rPr>
              <a:t> :</a:t>
            </a:r>
            <a:r>
              <a:rPr lang="ar-DZ" sz="5400">
                <a:solidFill>
                  <a:schemeClr val="tx1"/>
                </a:solidFill>
                <a:effectLst/>
                <a:cs typeface="Arial" charset="0"/>
              </a:rPr>
              <a:t> </a:t>
            </a:r>
          </a:p>
          <a:p>
            <a:pPr marL="342900" indent="-342900" algn="justLow">
              <a:spcBef>
                <a:spcPct val="50000"/>
              </a:spcBef>
              <a:buClr>
                <a:schemeClr val="tx1"/>
              </a:buClr>
              <a:buFont typeface="Wingdings" pitchFamily="2" charset="2"/>
              <a:buNone/>
            </a:pPr>
            <a:r>
              <a:rPr lang="ar-DZ" sz="4800" u="sng">
                <a:effectLst/>
                <a:cs typeface="Arial" charset="0"/>
              </a:rPr>
              <a:t>يحددها تحديدا واضحا :</a:t>
            </a:r>
          </a:p>
          <a:p>
            <a:pPr marL="1066800" lvl="1" indent="-609600" algn="justLow">
              <a:spcBef>
                <a:spcPct val="50000"/>
              </a:spcBef>
              <a:buClr>
                <a:schemeClr val="hlink"/>
              </a:buClr>
              <a:buFontTx/>
              <a:buChar char="o"/>
            </a:pPr>
            <a:r>
              <a:rPr lang="ar-DZ" sz="4400">
                <a:solidFill>
                  <a:schemeClr val="tx1"/>
                </a:solidFill>
                <a:effectLst/>
                <a:cs typeface="Arial" charset="0"/>
              </a:rPr>
              <a:t>يضمن سلامة العلاقات التنظيمية .</a:t>
            </a:r>
          </a:p>
          <a:p>
            <a:pPr marL="1066800" lvl="1" indent="-609600" algn="justLow">
              <a:spcBef>
                <a:spcPct val="50000"/>
              </a:spcBef>
              <a:buClr>
                <a:schemeClr val="hlink"/>
              </a:buClr>
              <a:buFontTx/>
              <a:buChar char="o"/>
            </a:pPr>
            <a:r>
              <a:rPr lang="ar-DZ" sz="4400">
                <a:solidFill>
                  <a:schemeClr val="tx1"/>
                </a:solidFill>
                <a:effectLst/>
                <a:cs typeface="Arial" charset="0"/>
              </a:rPr>
              <a:t>يضمن سلامة علاقات الفرد بالآخرين .</a:t>
            </a:r>
          </a:p>
          <a:p>
            <a:pPr marL="1066800" lvl="1" indent="-609600" algn="justLow">
              <a:spcBef>
                <a:spcPct val="50000"/>
              </a:spcBef>
              <a:buClr>
                <a:schemeClr val="hlink"/>
              </a:buClr>
              <a:buFontTx/>
              <a:buChar char="o"/>
            </a:pPr>
            <a:r>
              <a:rPr lang="ar-DZ" sz="4400">
                <a:solidFill>
                  <a:schemeClr val="tx1"/>
                </a:solidFill>
                <a:effectLst/>
                <a:cs typeface="Arial" charset="0"/>
              </a:rPr>
              <a:t>يربط الفرد برباط يفرض عليه الواجبات بالقـدر الذي يكفل له حقوقه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98658">
                                            <p:txEl>
                                              <p:pRg st="0" end="0"/>
                                            </p:txEl>
                                          </p:spTgt>
                                        </p:tgtEl>
                                        <p:attrNameLst>
                                          <p:attrName>style.visibility</p:attrName>
                                        </p:attrNameLst>
                                      </p:cBhvr>
                                      <p:to>
                                        <p:strVal val="visible"/>
                                      </p:to>
                                    </p:set>
                                    <p:anim calcmode="lin" valueType="num">
                                      <p:cBhvr>
                                        <p:cTn id="7" dur="1000" fill="hold"/>
                                        <p:tgtEl>
                                          <p:spTgt spid="19865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98658">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9865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9865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9865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198658">
                                            <p:txEl>
                                              <p:pRg st="1" end="1"/>
                                            </p:txEl>
                                          </p:spTgt>
                                        </p:tgtEl>
                                        <p:attrNameLst>
                                          <p:attrName>style.visibility</p:attrName>
                                        </p:attrNameLst>
                                      </p:cBhvr>
                                      <p:to>
                                        <p:strVal val="visible"/>
                                      </p:to>
                                    </p:set>
                                    <p:anim calcmode="lin" valueType="num">
                                      <p:cBhvr>
                                        <p:cTn id="16" dur="1000" fill="hold"/>
                                        <p:tgtEl>
                                          <p:spTgt spid="198658">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198658">
                                            <p:txEl>
                                              <p:pRg st="1" end="1"/>
                                            </p:txEl>
                                          </p:spTgt>
                                        </p:tgtEl>
                                        <p:attrNameLst>
                                          <p:attrName>ppt_y</p:attrName>
                                        </p:attrNameLst>
                                      </p:cBhvr>
                                      <p:tavLst>
                                        <p:tav tm="0">
                                          <p:val>
                                            <p:strVal val="#ppt_y"/>
                                          </p:val>
                                        </p:tav>
                                        <p:tav tm="100000">
                                          <p:val>
                                            <p:strVal val="#ppt_y"/>
                                          </p:val>
                                        </p:tav>
                                      </p:tavLst>
                                    </p:anim>
                                    <p:anim calcmode="lin" valueType="num">
                                      <p:cBhvr>
                                        <p:cTn id="18" dur="1000" fill="hold"/>
                                        <p:tgtEl>
                                          <p:spTgt spid="198658">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198658">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19865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0" presetClass="entr" presetSubtype="0" fill="hold" grpId="0" nodeType="clickEffect">
                                  <p:stCondLst>
                                    <p:cond delay="0"/>
                                  </p:stCondLst>
                                  <p:iterate type="lt">
                                    <p:tmPct val="10000"/>
                                  </p:iterate>
                                  <p:childTnLst>
                                    <p:set>
                                      <p:cBhvr>
                                        <p:cTn id="24" dur="1" fill="hold">
                                          <p:stCondLst>
                                            <p:cond delay="0"/>
                                          </p:stCondLst>
                                        </p:cTn>
                                        <p:tgtEl>
                                          <p:spTgt spid="198658">
                                            <p:txEl>
                                              <p:pRg st="2" end="2"/>
                                            </p:txEl>
                                          </p:spTgt>
                                        </p:tgtEl>
                                        <p:attrNameLst>
                                          <p:attrName>style.visibility</p:attrName>
                                        </p:attrNameLst>
                                      </p:cBhvr>
                                      <p:to>
                                        <p:strVal val="visible"/>
                                      </p:to>
                                    </p:set>
                                    <p:animEffect transition="in" filter="fade">
                                      <p:cBhvr>
                                        <p:cTn id="25" dur="500"/>
                                        <p:tgtEl>
                                          <p:spTgt spid="198658">
                                            <p:txEl>
                                              <p:pRg st="2" end="2"/>
                                            </p:txEl>
                                          </p:spTgt>
                                        </p:tgtEl>
                                      </p:cBhvr>
                                    </p:animEffect>
                                    <p:anim calcmode="lin" valueType="num">
                                      <p:cBhvr>
                                        <p:cTn id="26" dur="500" fill="hold"/>
                                        <p:tgtEl>
                                          <p:spTgt spid="198658">
                                            <p:txEl>
                                              <p:pRg st="2" end="2"/>
                                            </p:txEl>
                                          </p:spTgt>
                                        </p:tgtEl>
                                        <p:attrNameLst>
                                          <p:attrName>ppt_x</p:attrName>
                                        </p:attrNameLst>
                                      </p:cBhvr>
                                      <p:tavLst>
                                        <p:tav tm="0">
                                          <p:val>
                                            <p:strVal val="#ppt_x-.1"/>
                                          </p:val>
                                        </p:tav>
                                        <p:tav tm="100000">
                                          <p:val>
                                            <p:strVal val="#ppt_x"/>
                                          </p:val>
                                        </p:tav>
                                      </p:tavLst>
                                    </p:anim>
                                    <p:anim calcmode="lin" valueType="num">
                                      <p:cBhvr>
                                        <p:cTn id="27" dur="500" fill="hold"/>
                                        <p:tgtEl>
                                          <p:spTgt spid="19865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0" presetClass="entr" presetSubtype="0" fill="hold" grpId="0" nodeType="clickEffect">
                                  <p:stCondLst>
                                    <p:cond delay="0"/>
                                  </p:stCondLst>
                                  <p:iterate type="lt">
                                    <p:tmPct val="10000"/>
                                  </p:iterate>
                                  <p:childTnLst>
                                    <p:set>
                                      <p:cBhvr>
                                        <p:cTn id="31" dur="1" fill="hold">
                                          <p:stCondLst>
                                            <p:cond delay="0"/>
                                          </p:stCondLst>
                                        </p:cTn>
                                        <p:tgtEl>
                                          <p:spTgt spid="198658">
                                            <p:txEl>
                                              <p:pRg st="3" end="3"/>
                                            </p:txEl>
                                          </p:spTgt>
                                        </p:tgtEl>
                                        <p:attrNameLst>
                                          <p:attrName>style.visibility</p:attrName>
                                        </p:attrNameLst>
                                      </p:cBhvr>
                                      <p:to>
                                        <p:strVal val="visible"/>
                                      </p:to>
                                    </p:set>
                                    <p:animEffect transition="in" filter="fade">
                                      <p:cBhvr>
                                        <p:cTn id="32" dur="500"/>
                                        <p:tgtEl>
                                          <p:spTgt spid="198658">
                                            <p:txEl>
                                              <p:pRg st="3" end="3"/>
                                            </p:txEl>
                                          </p:spTgt>
                                        </p:tgtEl>
                                      </p:cBhvr>
                                    </p:animEffect>
                                    <p:anim calcmode="lin" valueType="num">
                                      <p:cBhvr>
                                        <p:cTn id="33" dur="500" fill="hold"/>
                                        <p:tgtEl>
                                          <p:spTgt spid="198658">
                                            <p:txEl>
                                              <p:pRg st="3" end="3"/>
                                            </p:txEl>
                                          </p:spTgt>
                                        </p:tgtEl>
                                        <p:attrNameLst>
                                          <p:attrName>ppt_x</p:attrName>
                                        </p:attrNameLst>
                                      </p:cBhvr>
                                      <p:tavLst>
                                        <p:tav tm="0">
                                          <p:val>
                                            <p:strVal val="#ppt_x-.1"/>
                                          </p:val>
                                        </p:tav>
                                        <p:tav tm="100000">
                                          <p:val>
                                            <p:strVal val="#ppt_x"/>
                                          </p:val>
                                        </p:tav>
                                      </p:tavLst>
                                    </p:anim>
                                    <p:anim calcmode="lin" valueType="num">
                                      <p:cBhvr>
                                        <p:cTn id="34" dur="500" fill="hold"/>
                                        <p:tgtEl>
                                          <p:spTgt spid="19865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0" presetClass="entr" presetSubtype="0" fill="hold" grpId="0" nodeType="clickEffect">
                                  <p:stCondLst>
                                    <p:cond delay="0"/>
                                  </p:stCondLst>
                                  <p:iterate type="lt">
                                    <p:tmPct val="10000"/>
                                  </p:iterate>
                                  <p:childTnLst>
                                    <p:set>
                                      <p:cBhvr>
                                        <p:cTn id="38" dur="1" fill="hold">
                                          <p:stCondLst>
                                            <p:cond delay="0"/>
                                          </p:stCondLst>
                                        </p:cTn>
                                        <p:tgtEl>
                                          <p:spTgt spid="198658">
                                            <p:txEl>
                                              <p:pRg st="4" end="4"/>
                                            </p:txEl>
                                          </p:spTgt>
                                        </p:tgtEl>
                                        <p:attrNameLst>
                                          <p:attrName>style.visibility</p:attrName>
                                        </p:attrNameLst>
                                      </p:cBhvr>
                                      <p:to>
                                        <p:strVal val="visible"/>
                                      </p:to>
                                    </p:set>
                                    <p:animEffect transition="in" filter="fade">
                                      <p:cBhvr>
                                        <p:cTn id="39" dur="500"/>
                                        <p:tgtEl>
                                          <p:spTgt spid="198658">
                                            <p:txEl>
                                              <p:pRg st="4" end="4"/>
                                            </p:txEl>
                                          </p:spTgt>
                                        </p:tgtEl>
                                      </p:cBhvr>
                                    </p:animEffect>
                                    <p:anim calcmode="lin" valueType="num">
                                      <p:cBhvr>
                                        <p:cTn id="40" dur="500" fill="hold"/>
                                        <p:tgtEl>
                                          <p:spTgt spid="198658">
                                            <p:txEl>
                                              <p:pRg st="4" end="4"/>
                                            </p:txEl>
                                          </p:spTgt>
                                        </p:tgtEl>
                                        <p:attrNameLst>
                                          <p:attrName>ppt_x</p:attrName>
                                        </p:attrNameLst>
                                      </p:cBhvr>
                                      <p:tavLst>
                                        <p:tav tm="0">
                                          <p:val>
                                            <p:strVal val="#ppt_x-.1"/>
                                          </p:val>
                                        </p:tav>
                                        <p:tav tm="100000">
                                          <p:val>
                                            <p:strVal val="#ppt_x"/>
                                          </p:val>
                                        </p:tav>
                                      </p:tavLst>
                                    </p:anim>
                                    <p:anim calcmode="lin" valueType="num">
                                      <p:cBhvr>
                                        <p:cTn id="41" dur="500" fill="hold"/>
                                        <p:tgtEl>
                                          <p:spTgt spid="19865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58" grpId="0" uiExpand="1" build="allAtOnce"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2"/>
          <p:cNvSpPr>
            <a:spLocks noGrp="1"/>
          </p:cNvSpPr>
          <p:nvPr>
            <p:ph type="sldNum" sz="quarter" idx="12"/>
          </p:nvPr>
        </p:nvSpPr>
        <p:spPr/>
        <p:txBody>
          <a:bodyPr/>
          <a:lstStyle/>
          <a:p>
            <a:fld id="{DA425A16-BA41-493E-9C97-30EE19116A76}" type="slidenum">
              <a:rPr lang="ar-SA"/>
              <a:pPr/>
              <a:t>18</a:t>
            </a:fld>
            <a:endParaRPr lang="en-US"/>
          </a:p>
        </p:txBody>
      </p:sp>
      <p:sp>
        <p:nvSpPr>
          <p:cNvPr id="200706" name="Text Box 2"/>
          <p:cNvSpPr txBox="1">
            <a:spLocks noChangeArrowheads="1"/>
          </p:cNvSpPr>
          <p:nvPr/>
        </p:nvSpPr>
        <p:spPr bwMode="auto">
          <a:xfrm>
            <a:off x="684213" y="549275"/>
            <a:ext cx="7920037" cy="2559050"/>
          </a:xfrm>
          <a:prstGeom prst="rect">
            <a:avLst/>
          </a:prstGeom>
          <a:noFill/>
          <a:ln w="9525">
            <a:noFill/>
            <a:miter lim="800000"/>
            <a:headEnd/>
            <a:tailEnd/>
          </a:ln>
          <a:effectLst/>
        </p:spPr>
        <p:txBody>
          <a:bodyPr>
            <a:spAutoFit/>
          </a:bodyPr>
          <a:lstStyle/>
          <a:p>
            <a:pPr marL="979488" indent="-979488" algn="justLow">
              <a:spcBef>
                <a:spcPct val="50000"/>
              </a:spcBef>
              <a:buClr>
                <a:schemeClr val="tx1"/>
              </a:buClr>
              <a:buFont typeface="Wingdings" pitchFamily="2" charset="2"/>
              <a:buAutoNum type="arabic2Minus" startAt="3"/>
            </a:pPr>
            <a:r>
              <a:rPr lang="ar-DZ" sz="5400">
                <a:solidFill>
                  <a:srgbClr val="FF9900"/>
                </a:solidFill>
                <a:effectLst/>
                <a:cs typeface="Arial" charset="0"/>
              </a:rPr>
              <a:t>تحقيق التنسيق بين جهـود الأفـراد ، والإسـتفادة القصـوي من الإمكانيات المتاحة .</a:t>
            </a:r>
            <a:endParaRPr lang="ar-DZ" sz="5400">
              <a:solidFill>
                <a:schemeClr val="tx1"/>
              </a:solidFill>
              <a:effectLst/>
              <a:cs typeface="Arial" charset="0"/>
            </a:endParaRPr>
          </a:p>
        </p:txBody>
      </p:sp>
      <p:sp>
        <p:nvSpPr>
          <p:cNvPr id="200707" name="Text Box 3"/>
          <p:cNvSpPr txBox="1">
            <a:spLocks noChangeArrowheads="1"/>
          </p:cNvSpPr>
          <p:nvPr/>
        </p:nvSpPr>
        <p:spPr bwMode="auto">
          <a:xfrm>
            <a:off x="755650" y="3175000"/>
            <a:ext cx="7920038" cy="2559050"/>
          </a:xfrm>
          <a:prstGeom prst="rect">
            <a:avLst/>
          </a:prstGeom>
          <a:noFill/>
          <a:ln w="9525">
            <a:noFill/>
            <a:miter lim="800000"/>
            <a:headEnd/>
            <a:tailEnd/>
          </a:ln>
          <a:effectLst/>
        </p:spPr>
        <p:txBody>
          <a:bodyPr>
            <a:spAutoFit/>
          </a:bodyPr>
          <a:lstStyle/>
          <a:p>
            <a:pPr marL="979488" indent="-979488" algn="justLow">
              <a:spcBef>
                <a:spcPct val="50000"/>
              </a:spcBef>
              <a:buClr>
                <a:schemeClr val="tx1"/>
              </a:buClr>
              <a:buFont typeface="Wingdings" pitchFamily="2" charset="2"/>
              <a:buAutoNum type="arabic2Minus" startAt="4"/>
            </a:pPr>
            <a:r>
              <a:rPr lang="ar-DZ" sz="5400">
                <a:solidFill>
                  <a:srgbClr val="FF9900"/>
                </a:solidFill>
                <a:effectLst/>
                <a:cs typeface="Arial" charset="0"/>
              </a:rPr>
              <a:t> تحديد الصلاحيات المخولة للإدارة والأقسام تحديدا واضحا.</a:t>
            </a:r>
            <a:endParaRPr lang="ar-DZ" sz="5400">
              <a:solidFill>
                <a:schemeClr val="tx1"/>
              </a:solidFill>
              <a:effectLs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200706">
                                            <p:txEl>
                                              <p:pRg st="0" end="0"/>
                                            </p:txEl>
                                          </p:spTgt>
                                        </p:tgtEl>
                                        <p:attrNameLst>
                                          <p:attrName>style.visibility</p:attrName>
                                        </p:attrNameLst>
                                      </p:cBhvr>
                                      <p:to>
                                        <p:strVal val="visible"/>
                                      </p:to>
                                    </p:set>
                                    <p:anim calcmode="lin" valueType="num">
                                      <p:cBhvr>
                                        <p:cTn id="7" dur="1000" fill="hold"/>
                                        <p:tgtEl>
                                          <p:spTgt spid="20070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00706">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0070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0070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00706">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200707">
                                            <p:txEl>
                                              <p:pRg st="0" end="0"/>
                                            </p:txEl>
                                          </p:spTgt>
                                        </p:tgtEl>
                                        <p:attrNameLst>
                                          <p:attrName>style.visibility</p:attrName>
                                        </p:attrNameLst>
                                      </p:cBhvr>
                                      <p:to>
                                        <p:strVal val="visible"/>
                                      </p:to>
                                    </p:set>
                                    <p:anim calcmode="lin" valueType="num">
                                      <p:cBhvr>
                                        <p:cTn id="16" dur="1000" fill="hold"/>
                                        <p:tgtEl>
                                          <p:spTgt spid="20070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200707">
                                            <p:txEl>
                                              <p:pRg st="0" end="0"/>
                                            </p:txEl>
                                          </p:spTgt>
                                        </p:tgtEl>
                                        <p:attrNameLst>
                                          <p:attrName>ppt_y</p:attrName>
                                        </p:attrNameLst>
                                      </p:cBhvr>
                                      <p:tavLst>
                                        <p:tav tm="0">
                                          <p:val>
                                            <p:strVal val="#ppt_y"/>
                                          </p:val>
                                        </p:tav>
                                        <p:tav tm="100000">
                                          <p:val>
                                            <p:strVal val="#ppt_y"/>
                                          </p:val>
                                        </p:tav>
                                      </p:tavLst>
                                    </p:anim>
                                    <p:anim calcmode="lin" valueType="num">
                                      <p:cBhvr>
                                        <p:cTn id="18" dur="1000" fill="hold"/>
                                        <p:tgtEl>
                                          <p:spTgt spid="20070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20070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2007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3FF594C7-AFA1-4A00-9F05-AF1F83F76354}" type="slidenum">
              <a:rPr lang="ar-SA"/>
              <a:pPr/>
              <a:t>19</a:t>
            </a:fld>
            <a:endParaRPr lang="en-US"/>
          </a:p>
        </p:txBody>
      </p:sp>
      <p:sp>
        <p:nvSpPr>
          <p:cNvPr id="199682" name="Text Box 2"/>
          <p:cNvSpPr txBox="1">
            <a:spLocks noChangeArrowheads="1"/>
          </p:cNvSpPr>
          <p:nvPr/>
        </p:nvSpPr>
        <p:spPr bwMode="auto">
          <a:xfrm>
            <a:off x="539750" y="1025525"/>
            <a:ext cx="7920038" cy="5026025"/>
          </a:xfrm>
          <a:prstGeom prst="rect">
            <a:avLst/>
          </a:prstGeom>
          <a:noFill/>
          <a:ln w="9525">
            <a:noFill/>
            <a:miter lim="800000"/>
            <a:headEnd/>
            <a:tailEnd/>
          </a:ln>
          <a:effectLst/>
        </p:spPr>
        <p:txBody>
          <a:bodyPr>
            <a:spAutoFit/>
          </a:bodyPr>
          <a:lstStyle/>
          <a:p>
            <a:pPr marL="342900" indent="-342900" algn="justLow">
              <a:spcBef>
                <a:spcPct val="50000"/>
              </a:spcBef>
              <a:buClr>
                <a:schemeClr val="tx1"/>
              </a:buClr>
              <a:buFont typeface="Wingdings" pitchFamily="2" charset="2"/>
              <a:buAutoNum type="arabic2Minus" startAt="5"/>
            </a:pPr>
            <a:r>
              <a:rPr lang="ar-DZ" sz="5400" u="sng">
                <a:solidFill>
                  <a:srgbClr val="FF9900"/>
                </a:solidFill>
                <a:effectLst/>
                <a:cs typeface="Arial" charset="0"/>
              </a:rPr>
              <a:t>تقليل الصـراع</a:t>
            </a:r>
            <a:r>
              <a:rPr lang="ar-DZ" sz="5400">
                <a:solidFill>
                  <a:srgbClr val="FF9900"/>
                </a:solidFill>
                <a:effectLst/>
                <a:cs typeface="Arial" charset="0"/>
              </a:rPr>
              <a:t> :</a:t>
            </a:r>
            <a:r>
              <a:rPr lang="ar-DZ" sz="5400">
                <a:solidFill>
                  <a:schemeClr val="tx1"/>
                </a:solidFill>
                <a:effectLst/>
                <a:cs typeface="Arial" charset="0"/>
              </a:rPr>
              <a:t> </a:t>
            </a:r>
          </a:p>
          <a:p>
            <a:pPr marL="1066800" lvl="1" indent="-609600" algn="justLow">
              <a:spcBef>
                <a:spcPct val="50000"/>
              </a:spcBef>
              <a:buClr>
                <a:schemeClr val="hlink"/>
              </a:buClr>
              <a:buFontTx/>
              <a:buChar char="o"/>
            </a:pPr>
            <a:r>
              <a:rPr lang="ar-DZ" sz="5400">
                <a:solidFill>
                  <a:schemeClr val="tx1"/>
                </a:solidFill>
                <a:effectLst/>
                <a:cs typeface="Arial" charset="0"/>
              </a:rPr>
              <a:t>إبعاد الوحـدات الإستشارية من التورط في العملية التنفيذية.</a:t>
            </a:r>
          </a:p>
          <a:p>
            <a:pPr marL="1066800" lvl="1" indent="-609600" algn="justLow">
              <a:spcBef>
                <a:spcPct val="50000"/>
              </a:spcBef>
              <a:buClr>
                <a:schemeClr val="hlink"/>
              </a:buClr>
              <a:buFontTx/>
              <a:buChar char="o"/>
            </a:pPr>
            <a:r>
              <a:rPr lang="ar-DZ" sz="5400">
                <a:solidFill>
                  <a:srgbClr val="FF3300"/>
                </a:solidFill>
                <a:effectLst/>
                <a:cs typeface="Arial" charset="0"/>
              </a:rPr>
              <a:t>الصـراع عامـل أسـاسـي في هـدم التنظيـم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99682">
                                            <p:txEl>
                                              <p:pRg st="0" end="0"/>
                                            </p:txEl>
                                          </p:spTgt>
                                        </p:tgtEl>
                                        <p:attrNameLst>
                                          <p:attrName>style.visibility</p:attrName>
                                        </p:attrNameLst>
                                      </p:cBhvr>
                                      <p:to>
                                        <p:strVal val="visible"/>
                                      </p:to>
                                    </p:set>
                                    <p:anim calcmode="lin" valueType="num">
                                      <p:cBhvr>
                                        <p:cTn id="7" dur="1000" fill="hold"/>
                                        <p:tgtEl>
                                          <p:spTgt spid="19968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199682">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19968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19968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19968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199682">
                                            <p:txEl>
                                              <p:pRg st="1" end="1"/>
                                            </p:txEl>
                                          </p:spTgt>
                                        </p:tgtEl>
                                        <p:attrNameLst>
                                          <p:attrName>style.visibility</p:attrName>
                                        </p:attrNameLst>
                                      </p:cBhvr>
                                      <p:to>
                                        <p:strVal val="visible"/>
                                      </p:to>
                                    </p:set>
                                    <p:animEffect transition="in" filter="fade">
                                      <p:cBhvr>
                                        <p:cTn id="16" dur="500"/>
                                        <p:tgtEl>
                                          <p:spTgt spid="199682">
                                            <p:txEl>
                                              <p:pRg st="1" end="1"/>
                                            </p:txEl>
                                          </p:spTgt>
                                        </p:tgtEl>
                                      </p:cBhvr>
                                    </p:animEffect>
                                    <p:anim calcmode="lin" valueType="num">
                                      <p:cBhvr>
                                        <p:cTn id="17" dur="500" fill="hold"/>
                                        <p:tgtEl>
                                          <p:spTgt spid="199682">
                                            <p:txEl>
                                              <p:pRg st="1" end="1"/>
                                            </p:txEl>
                                          </p:spTgt>
                                        </p:tgtEl>
                                        <p:attrNameLst>
                                          <p:attrName>ppt_x</p:attrName>
                                        </p:attrNameLst>
                                      </p:cBhvr>
                                      <p:tavLst>
                                        <p:tav tm="0">
                                          <p:val>
                                            <p:strVal val="#ppt_x-.1"/>
                                          </p:val>
                                        </p:tav>
                                        <p:tav tm="100000">
                                          <p:val>
                                            <p:strVal val="#ppt_x"/>
                                          </p:val>
                                        </p:tav>
                                      </p:tavLst>
                                    </p:anim>
                                    <p:anim calcmode="lin" valueType="num">
                                      <p:cBhvr>
                                        <p:cTn id="18" dur="500" fill="hold"/>
                                        <p:tgtEl>
                                          <p:spTgt spid="19968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199682">
                                            <p:txEl>
                                              <p:pRg st="2" end="2"/>
                                            </p:txEl>
                                          </p:spTgt>
                                        </p:tgtEl>
                                        <p:attrNameLst>
                                          <p:attrName>style.visibility</p:attrName>
                                        </p:attrNameLst>
                                      </p:cBhvr>
                                      <p:to>
                                        <p:strVal val="visible"/>
                                      </p:to>
                                    </p:set>
                                    <p:animEffect transition="in" filter="fade">
                                      <p:cBhvr>
                                        <p:cTn id="23" dur="500"/>
                                        <p:tgtEl>
                                          <p:spTgt spid="199682">
                                            <p:txEl>
                                              <p:pRg st="2" end="2"/>
                                            </p:txEl>
                                          </p:spTgt>
                                        </p:tgtEl>
                                      </p:cBhvr>
                                    </p:animEffect>
                                    <p:anim calcmode="lin" valueType="num">
                                      <p:cBhvr>
                                        <p:cTn id="24" dur="500" fill="hold"/>
                                        <p:tgtEl>
                                          <p:spTgt spid="199682">
                                            <p:txEl>
                                              <p:pRg st="2" end="2"/>
                                            </p:txEl>
                                          </p:spTgt>
                                        </p:tgtEl>
                                        <p:attrNameLst>
                                          <p:attrName>ppt_x</p:attrName>
                                        </p:attrNameLst>
                                      </p:cBhvr>
                                      <p:tavLst>
                                        <p:tav tm="0">
                                          <p:val>
                                            <p:strVal val="#ppt_x-.1"/>
                                          </p:val>
                                        </p:tav>
                                        <p:tav tm="100000">
                                          <p:val>
                                            <p:strVal val="#ppt_x"/>
                                          </p:val>
                                        </p:tav>
                                      </p:tavLst>
                                    </p:anim>
                                    <p:anim calcmode="lin" valueType="num">
                                      <p:cBhvr>
                                        <p:cTn id="25" dur="500" fill="hold"/>
                                        <p:tgtEl>
                                          <p:spTgt spid="19968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2" grpId="0" uiExpand="1" build="allAtOnce"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61950" y="2204864"/>
            <a:ext cx="8424863" cy="1149524"/>
          </a:xfrm>
          <a:solidFill>
            <a:srgbClr val="FF0000"/>
          </a:solidFill>
          <a:ln w="28575">
            <a:solidFill>
              <a:schemeClr val="tx1"/>
            </a:solidFill>
          </a:ln>
        </p:spPr>
        <p:txBody>
          <a:bodyPr/>
          <a:lstStyle/>
          <a:p>
            <a:pPr algn="ctr"/>
            <a:r>
              <a:rPr lang="ar-SA" sz="5400" dirty="0" smtClean="0">
                <a:cs typeface="PT Bold Heading" pitchFamily="2" charset="-78"/>
              </a:rPr>
              <a:t>الهياكل </a:t>
            </a:r>
            <a:r>
              <a:rPr lang="ar-SA" sz="5400" dirty="0">
                <a:cs typeface="PT Bold Heading" pitchFamily="2" charset="-78"/>
              </a:rPr>
              <a:t>التنظيمية </a:t>
            </a:r>
            <a:endParaRPr lang="fr-FR" sz="5400" dirty="0">
              <a:cs typeface="PT Bold Heading" pitchFamily="2" charset="-78"/>
            </a:endParaRPr>
          </a:p>
        </p:txBody>
      </p:sp>
      <p:sp>
        <p:nvSpPr>
          <p:cNvPr id="2" name="Sous-titre 1"/>
          <p:cNvSpPr>
            <a:spLocks noGrp="1"/>
          </p:cNvSpPr>
          <p:nvPr>
            <p:ph type="subTitle" idx="1"/>
          </p:nvPr>
        </p:nvSpPr>
        <p:spPr>
          <a:xfrm>
            <a:off x="2386013" y="3715545"/>
            <a:ext cx="6400800" cy="937591"/>
          </a:xfrm>
        </p:spPr>
        <p:txBody>
          <a:bodyPr/>
          <a:lstStyle/>
          <a:p>
            <a:pPr algn="r"/>
            <a:r>
              <a:rPr lang="ar-DZ" dirty="0" smtClean="0"/>
              <a:t>إعداد: غربي وهيبة</a:t>
            </a:r>
            <a:endParaRPr lang="fr-FR" dirty="0"/>
          </a:p>
        </p:txBody>
      </p:sp>
      <p:sp>
        <p:nvSpPr>
          <p:cNvPr id="7" name="Rectangle 15"/>
          <p:cNvSpPr>
            <a:spLocks noGrp="1" noChangeArrowheads="1"/>
          </p:cNvSpPr>
          <p:nvPr>
            <p:ph type="sldNum" sz="quarter" idx="12"/>
          </p:nvPr>
        </p:nvSpPr>
        <p:spPr/>
        <p:txBody>
          <a:bodyPr/>
          <a:lstStyle/>
          <a:p>
            <a:fld id="{C304C125-0A22-4051-A636-C66EA5BAB2AB}" type="slidenum">
              <a:rPr lang="ar-SA"/>
              <a:pPr/>
              <a:t>2</a:t>
            </a:fld>
            <a:endParaRPr lang="en-US"/>
          </a:p>
        </p:txBody>
      </p:sp>
      <p:sp>
        <p:nvSpPr>
          <p:cNvPr id="2052" name="Rectangle 4"/>
          <p:cNvSpPr>
            <a:spLocks noChangeArrowheads="1"/>
          </p:cNvSpPr>
          <p:nvPr/>
        </p:nvSpPr>
        <p:spPr bwMode="auto">
          <a:xfrm>
            <a:off x="1251176" y="4581128"/>
            <a:ext cx="6400800" cy="1198563"/>
          </a:xfrm>
          <a:prstGeom prst="rect">
            <a:avLst/>
          </a:prstGeom>
          <a:noFill/>
          <a:ln w="9525">
            <a:noFill/>
            <a:miter lim="800000"/>
            <a:headEnd/>
            <a:tailEnd/>
          </a:ln>
          <a:effectLst/>
        </p:spPr>
        <p:txBody>
          <a:bodyPr/>
          <a:lstStyle/>
          <a:p>
            <a:pPr>
              <a:spcBef>
                <a:spcPct val="20000"/>
              </a:spcBef>
              <a:buClr>
                <a:schemeClr val="hlink"/>
              </a:buClr>
              <a:buSzPct val="70000"/>
              <a:buFont typeface="Wingdings" pitchFamily="2" charset="2"/>
              <a:buNone/>
            </a:pPr>
            <a:r>
              <a:rPr lang="ar-DZ" sz="3200" b="0" dirty="0" smtClean="0">
                <a:solidFill>
                  <a:schemeClr val="tx1"/>
                </a:solidFill>
                <a:effectLst>
                  <a:outerShdw blurRad="38100" dist="38100" dir="2700000" algn="tl">
                    <a:srgbClr val="000000"/>
                  </a:outerShdw>
                </a:effectLst>
                <a:cs typeface="Arial" charset="0"/>
              </a:rPr>
              <a:t>السنة ثالثة إدارة أعمال</a:t>
            </a:r>
            <a:endParaRPr lang="ar-SA" sz="3200" b="0" dirty="0">
              <a:solidFill>
                <a:schemeClr val="tx1"/>
              </a:solidFill>
              <a:effectLst>
                <a:outerShdw blurRad="38100" dist="38100" dir="2700000" algn="tl">
                  <a:srgbClr val="000000"/>
                </a:outerShdw>
              </a:effectLst>
              <a:cs typeface="Arial" charset="0"/>
            </a:endParaRPr>
          </a:p>
          <a:p>
            <a:pPr>
              <a:spcBef>
                <a:spcPct val="20000"/>
              </a:spcBef>
              <a:buClr>
                <a:schemeClr val="hlink"/>
              </a:buClr>
              <a:buSzPct val="70000"/>
              <a:buFont typeface="Wingdings" pitchFamily="2" charset="2"/>
              <a:buNone/>
            </a:pPr>
            <a:r>
              <a:rPr lang="ar-DZ" sz="3200" b="0" dirty="0" smtClean="0">
                <a:solidFill>
                  <a:schemeClr val="tx1"/>
                </a:solidFill>
                <a:effectLst>
                  <a:outerShdw blurRad="38100" dist="38100" dir="2700000" algn="tl">
                    <a:srgbClr val="000000"/>
                  </a:outerShdw>
                </a:effectLst>
                <a:cs typeface="Arial" charset="0"/>
              </a:rPr>
              <a:t>مقياس: الهياكل وتنظيم المؤسسة</a:t>
            </a:r>
            <a:endParaRPr lang="fr-FR" sz="3200" b="0" dirty="0">
              <a:solidFill>
                <a:schemeClr val="tx1"/>
              </a:solidFill>
              <a:effectLst>
                <a:outerShdw blurRad="38100" dist="38100" dir="2700000" algn="tl">
                  <a:srgbClr val="000000"/>
                </a:outerShdw>
              </a:effectLst>
              <a:cs typeface="Arial" charset="0"/>
            </a:endParaRPr>
          </a:p>
        </p:txBody>
      </p:sp>
      <p:sp>
        <p:nvSpPr>
          <p:cNvPr id="8" name="Rectangle 4"/>
          <p:cNvSpPr>
            <a:spLocks noChangeArrowheads="1"/>
          </p:cNvSpPr>
          <p:nvPr/>
        </p:nvSpPr>
        <p:spPr bwMode="auto">
          <a:xfrm>
            <a:off x="1153236" y="5893593"/>
            <a:ext cx="6400800" cy="1198563"/>
          </a:xfrm>
          <a:prstGeom prst="rect">
            <a:avLst/>
          </a:prstGeom>
          <a:noFill/>
          <a:ln w="9525">
            <a:noFill/>
            <a:miter lim="800000"/>
            <a:headEnd/>
            <a:tailEnd/>
          </a:ln>
          <a:effectLst/>
        </p:spPr>
        <p:txBody>
          <a:bodyPr/>
          <a:lstStyle/>
          <a:p>
            <a:pPr>
              <a:spcBef>
                <a:spcPct val="20000"/>
              </a:spcBef>
              <a:buClr>
                <a:schemeClr val="hlink"/>
              </a:buClr>
              <a:buSzPct val="70000"/>
              <a:buFont typeface="Wingdings" pitchFamily="2" charset="2"/>
              <a:buNone/>
            </a:pPr>
            <a:r>
              <a:rPr lang="ar-DZ" sz="3200" b="0" dirty="0" smtClean="0">
                <a:solidFill>
                  <a:schemeClr val="tx1"/>
                </a:solidFill>
                <a:effectLst>
                  <a:outerShdw blurRad="38100" dist="38100" dir="2700000" algn="tl">
                    <a:srgbClr val="000000"/>
                  </a:outerShdw>
                </a:effectLst>
                <a:cs typeface="Arial" charset="0"/>
              </a:rPr>
              <a:t>الموسم الجامعي 2020-2021</a:t>
            </a:r>
            <a:endParaRPr lang="ar-SA" sz="3200" b="0" dirty="0">
              <a:solidFill>
                <a:schemeClr val="tx1"/>
              </a:solidFill>
              <a:effectLst>
                <a:outerShdw blurRad="38100" dist="38100" dir="2700000" algn="tl">
                  <a:srgbClr val="000000"/>
                </a:outerShdw>
              </a:effectLs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2" nodeType="after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heel(1)">
                                      <p:cBhvr>
                                        <p:cTn id="7" dur="3000"/>
                                        <p:tgtEl>
                                          <p:spTgt spid="2050"/>
                                        </p:tgtEl>
                                      </p:cBhvr>
                                    </p:animEffect>
                                  </p:childTnLst>
                                </p:cTn>
                              </p:par>
                            </p:childTnLst>
                          </p:cTn>
                        </p:par>
                        <p:par>
                          <p:cTn id="8" fill="hold">
                            <p:stCondLst>
                              <p:cond delay="3000"/>
                            </p:stCondLst>
                            <p:childTnLst>
                              <p:par>
                                <p:cTn id="9" presetID="40" presetClass="entr" presetSubtype="0" fill="hold" grpId="0" nodeType="afterEffect">
                                  <p:stCondLst>
                                    <p:cond delay="0"/>
                                  </p:stCondLst>
                                  <p:iterate type="lt">
                                    <p:tmPct val="10000"/>
                                  </p:iterate>
                                  <p:childTnLst>
                                    <p:set>
                                      <p:cBhvr>
                                        <p:cTn id="10" dur="1" fill="hold">
                                          <p:stCondLst>
                                            <p:cond delay="0"/>
                                          </p:stCondLst>
                                        </p:cTn>
                                        <p:tgtEl>
                                          <p:spTgt spid="2052"/>
                                        </p:tgtEl>
                                        <p:attrNameLst>
                                          <p:attrName>style.visibility</p:attrName>
                                        </p:attrNameLst>
                                      </p:cBhvr>
                                      <p:to>
                                        <p:strVal val="visible"/>
                                      </p:to>
                                    </p:set>
                                    <p:animEffect transition="in" filter="fade">
                                      <p:cBhvr>
                                        <p:cTn id="11" dur="500"/>
                                        <p:tgtEl>
                                          <p:spTgt spid="2052"/>
                                        </p:tgtEl>
                                      </p:cBhvr>
                                    </p:animEffect>
                                    <p:anim calcmode="lin" valueType="num">
                                      <p:cBhvr>
                                        <p:cTn id="12" dur="500" fill="hold"/>
                                        <p:tgtEl>
                                          <p:spTgt spid="2052"/>
                                        </p:tgtEl>
                                        <p:attrNameLst>
                                          <p:attrName>ppt_x</p:attrName>
                                        </p:attrNameLst>
                                      </p:cBhvr>
                                      <p:tavLst>
                                        <p:tav tm="0">
                                          <p:val>
                                            <p:strVal val="#ppt_x-.1"/>
                                          </p:val>
                                        </p:tav>
                                        <p:tav tm="100000">
                                          <p:val>
                                            <p:strVal val="#ppt_x"/>
                                          </p:val>
                                        </p:tav>
                                      </p:tavLst>
                                    </p:anim>
                                    <p:anim calcmode="lin" valueType="num">
                                      <p:cBhvr>
                                        <p:cTn id="13" dur="500" fill="hold"/>
                                        <p:tgtEl>
                                          <p:spTgt spid="2052"/>
                                        </p:tgtEl>
                                        <p:attrNameLst>
                                          <p:attrName>ppt_y</p:attrName>
                                        </p:attrNameLst>
                                      </p:cBhvr>
                                      <p:tavLst>
                                        <p:tav tm="0">
                                          <p:val>
                                            <p:strVal val="#ppt_y"/>
                                          </p:val>
                                        </p:tav>
                                        <p:tav tm="100000">
                                          <p:val>
                                            <p:strVal val="#ppt_y"/>
                                          </p:val>
                                        </p:tav>
                                      </p:tavLst>
                                    </p:anim>
                                  </p:childTnLst>
                                </p:cTn>
                              </p:par>
                            </p:childTnLst>
                          </p:cTn>
                        </p:par>
                        <p:par>
                          <p:cTn id="14" fill="hold">
                            <p:stCondLst>
                              <p:cond delay="5750"/>
                            </p:stCondLst>
                            <p:childTnLst>
                              <p:par>
                                <p:cTn id="15" presetID="40" presetClass="entr" presetSubtype="0" fill="hold" grpId="0" nodeType="afterEffect">
                                  <p:stCondLst>
                                    <p:cond delay="0"/>
                                  </p:stCondLst>
                                  <p:iterate type="lt">
                                    <p:tmPct val="10000"/>
                                  </p:iterate>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anim calcmode="lin" valueType="num">
                                      <p:cBhvr>
                                        <p:cTn id="18" dur="500" fill="hold"/>
                                        <p:tgtEl>
                                          <p:spTgt spid="8"/>
                                        </p:tgtEl>
                                        <p:attrNameLst>
                                          <p:attrName>ppt_x</p:attrName>
                                        </p:attrNameLst>
                                      </p:cBhvr>
                                      <p:tavLst>
                                        <p:tav tm="0">
                                          <p:val>
                                            <p:strVal val="#ppt_x-.1"/>
                                          </p:val>
                                        </p:tav>
                                        <p:tav tm="100000">
                                          <p:val>
                                            <p:strVal val="#ppt_x"/>
                                          </p:val>
                                        </p:tav>
                                      </p:tavLst>
                                    </p:anim>
                                    <p:anim calcmode="lin" valueType="num">
                                      <p:cBhvr>
                                        <p:cTn id="19"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2" animBg="1"/>
      <p:bldP spid="2052"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2"/>
          </p:nvPr>
        </p:nvSpPr>
        <p:spPr/>
        <p:txBody>
          <a:bodyPr/>
          <a:lstStyle/>
          <a:p>
            <a:fld id="{BCB3BD85-6010-4BB5-A056-46743C284654}" type="slidenum">
              <a:rPr lang="ar-SA"/>
              <a:pPr/>
              <a:t>20</a:t>
            </a:fld>
            <a:endParaRPr lang="en-US"/>
          </a:p>
        </p:txBody>
      </p:sp>
      <p:sp>
        <p:nvSpPr>
          <p:cNvPr id="185347" name="Rectangle 3"/>
          <p:cNvSpPr>
            <a:spLocks noChangeArrowheads="1"/>
          </p:cNvSpPr>
          <p:nvPr/>
        </p:nvSpPr>
        <p:spPr bwMode="auto">
          <a:xfrm>
            <a:off x="611188" y="2565400"/>
            <a:ext cx="7561262" cy="1023938"/>
          </a:xfrm>
          <a:prstGeom prst="rect">
            <a:avLst/>
          </a:prstGeom>
          <a:solidFill>
            <a:srgbClr val="FF9933"/>
          </a:solidFill>
          <a:ln w="28575">
            <a:solidFill>
              <a:schemeClr val="tx1"/>
            </a:solidFill>
            <a:miter lim="800000"/>
            <a:headEnd/>
            <a:tailEnd/>
          </a:ln>
          <a:effectLst/>
        </p:spPr>
        <p:txBody>
          <a:bodyPr anchor="ctr"/>
          <a:lstStyle/>
          <a:p>
            <a:r>
              <a:rPr lang="ar-DZ" dirty="0" smtClean="0">
                <a:effectLst>
                  <a:outerShdw blurRad="38100" dist="38100" dir="2700000" algn="tl">
                    <a:srgbClr val="000000"/>
                  </a:outerShdw>
                </a:effectLst>
              </a:rPr>
              <a:t>رابعا</a:t>
            </a:r>
            <a:r>
              <a:rPr lang="ar-SA" dirty="0" smtClean="0">
                <a:effectLst>
                  <a:outerShdw blurRad="38100" dist="38100" dir="2700000" algn="tl">
                    <a:srgbClr val="000000"/>
                  </a:outerShdw>
                </a:effectLst>
              </a:rPr>
              <a:t> </a:t>
            </a:r>
            <a:r>
              <a:rPr lang="ar-SA" dirty="0">
                <a:effectLst>
                  <a:outerShdw blurRad="38100" dist="38100" dir="2700000" algn="tl">
                    <a:srgbClr val="000000"/>
                  </a:outerShdw>
                </a:effectLst>
              </a:rPr>
              <a:t>- المبادئ التي يقوم عليها الهيكل التنظيمي </a:t>
            </a:r>
            <a:endParaRPr lang="fr-FR" dirty="0">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85347"/>
                                        </p:tgtEl>
                                        <p:attrNameLst>
                                          <p:attrName>style.visibility</p:attrName>
                                        </p:attrNameLst>
                                      </p:cBhvr>
                                      <p:to>
                                        <p:strVal val="visible"/>
                                      </p:to>
                                    </p:set>
                                    <p:anim calcmode="lin" valueType="num">
                                      <p:cBhvr>
                                        <p:cTn id="7" dur="1500" decel="50000" fill="hold">
                                          <p:stCondLst>
                                            <p:cond delay="0"/>
                                          </p:stCondLst>
                                        </p:cTn>
                                        <p:tgtEl>
                                          <p:spTgt spid="185347"/>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85347"/>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85347"/>
                                        </p:tgtEl>
                                        <p:attrNameLst>
                                          <p:attrName>ppt_w</p:attrName>
                                        </p:attrNameLst>
                                      </p:cBhvr>
                                      <p:tavLst>
                                        <p:tav tm="0">
                                          <p:val>
                                            <p:strVal val="#ppt_w*.05"/>
                                          </p:val>
                                        </p:tav>
                                        <p:tav tm="100000">
                                          <p:val>
                                            <p:strVal val="#ppt_w"/>
                                          </p:val>
                                        </p:tav>
                                      </p:tavLst>
                                    </p:anim>
                                    <p:anim calcmode="lin" valueType="num">
                                      <p:cBhvr>
                                        <p:cTn id="10" dur="3000" fill="hold"/>
                                        <p:tgtEl>
                                          <p:spTgt spid="185347"/>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85347"/>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85347"/>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85347"/>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85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531C7D17-3E78-4B04-86C2-06EE133379B0}" type="slidenum">
              <a:rPr lang="ar-SA"/>
              <a:pPr/>
              <a:t>21</a:t>
            </a:fld>
            <a:endParaRPr lang="en-US"/>
          </a:p>
        </p:txBody>
      </p:sp>
      <p:sp>
        <p:nvSpPr>
          <p:cNvPr id="202754" name="Text Box 2"/>
          <p:cNvSpPr txBox="1">
            <a:spLocks noChangeArrowheads="1"/>
          </p:cNvSpPr>
          <p:nvPr/>
        </p:nvSpPr>
        <p:spPr bwMode="auto">
          <a:xfrm>
            <a:off x="684213" y="804863"/>
            <a:ext cx="7848600" cy="5216525"/>
          </a:xfrm>
          <a:prstGeom prst="rect">
            <a:avLst/>
          </a:prstGeom>
          <a:noFill/>
          <a:ln w="9525">
            <a:noFill/>
            <a:miter lim="800000"/>
            <a:headEnd/>
            <a:tailEnd/>
          </a:ln>
          <a:effectLst/>
        </p:spPr>
        <p:txBody>
          <a:bodyPr>
            <a:spAutoFit/>
          </a:bodyPr>
          <a:lstStyle/>
          <a:p>
            <a:pPr marL="804863" indent="-804863" algn="justLow">
              <a:spcBef>
                <a:spcPct val="50000"/>
              </a:spcBef>
              <a:buClr>
                <a:schemeClr val="tx1"/>
              </a:buClr>
              <a:buFont typeface="Wingdings" pitchFamily="2" charset="2"/>
              <a:buAutoNum type="arabic2Minus"/>
            </a:pPr>
            <a:r>
              <a:rPr lang="ar-DZ" sz="4800" dirty="0">
                <a:solidFill>
                  <a:srgbClr val="009900"/>
                </a:solidFill>
                <a:effectLst/>
                <a:cs typeface="Arial" charset="0"/>
              </a:rPr>
              <a:t>عند بناء الهيكل </a:t>
            </a:r>
            <a:r>
              <a:rPr lang="ar-DZ" sz="4800" dirty="0" err="1">
                <a:solidFill>
                  <a:srgbClr val="009900"/>
                </a:solidFill>
                <a:effectLst/>
                <a:cs typeface="Arial" charset="0"/>
              </a:rPr>
              <a:t>التنظيمى</a:t>
            </a:r>
            <a:r>
              <a:rPr lang="ar-DZ" sz="4800" dirty="0">
                <a:solidFill>
                  <a:srgbClr val="009900"/>
                </a:solidFill>
                <a:effectLst/>
                <a:cs typeface="Arial" charset="0"/>
              </a:rPr>
              <a:t> أو إعـادة بنائه هنالك عـدة مبادئ أساسية تؤخـذ في </a:t>
            </a:r>
            <a:r>
              <a:rPr lang="ar-DZ" sz="4800" dirty="0" err="1">
                <a:solidFill>
                  <a:srgbClr val="009900"/>
                </a:solidFill>
                <a:effectLst/>
                <a:cs typeface="Arial" charset="0"/>
              </a:rPr>
              <a:t>الإعـتبار</a:t>
            </a:r>
            <a:r>
              <a:rPr lang="ar-DZ" sz="4800" dirty="0">
                <a:solidFill>
                  <a:srgbClr val="009900"/>
                </a:solidFill>
                <a:effectLst/>
                <a:cs typeface="Arial" charset="0"/>
              </a:rPr>
              <a:t> وهـي :</a:t>
            </a:r>
            <a:endParaRPr lang="ar-DZ" sz="4800" u="sng" dirty="0">
              <a:solidFill>
                <a:srgbClr val="009900"/>
              </a:solidFill>
              <a:effectLst/>
              <a:cs typeface="Arial" charset="0"/>
            </a:endParaRPr>
          </a:p>
          <a:p>
            <a:pPr marL="1524000" lvl="1" indent="-539750" algn="justLow">
              <a:spcBef>
                <a:spcPct val="50000"/>
              </a:spcBef>
              <a:buClr>
                <a:schemeClr val="tx1"/>
              </a:buClr>
              <a:buFont typeface="Wingdings" pitchFamily="2" charset="2"/>
              <a:buNone/>
            </a:pPr>
            <a:r>
              <a:rPr lang="ar-DZ" sz="4800" dirty="0">
                <a:solidFill>
                  <a:srgbClr val="FF9900"/>
                </a:solidFill>
                <a:effectLst/>
                <a:cs typeface="Arial" charset="0"/>
              </a:rPr>
              <a:t>1 – </a:t>
            </a:r>
            <a:r>
              <a:rPr lang="ar-DZ" sz="4800" u="sng" dirty="0">
                <a:solidFill>
                  <a:srgbClr val="FF9900"/>
                </a:solidFill>
                <a:effectLst/>
                <a:cs typeface="Arial" charset="0"/>
              </a:rPr>
              <a:t>مبـدأ وحـدة الهـدف</a:t>
            </a:r>
            <a:r>
              <a:rPr lang="ar-DZ" sz="4800" dirty="0">
                <a:solidFill>
                  <a:srgbClr val="FF9900"/>
                </a:solidFill>
                <a:effectLst/>
                <a:cs typeface="Arial" charset="0"/>
              </a:rPr>
              <a:t> :</a:t>
            </a:r>
            <a:r>
              <a:rPr lang="ar-DZ" sz="4800" dirty="0">
                <a:solidFill>
                  <a:schemeClr val="tx1"/>
                </a:solidFill>
                <a:effectLst/>
                <a:cs typeface="Arial" charset="0"/>
              </a:rPr>
              <a:t> </a:t>
            </a:r>
          </a:p>
          <a:p>
            <a:pPr marL="1524000" lvl="1" indent="-539750" algn="justLow">
              <a:spcBef>
                <a:spcPct val="50000"/>
              </a:spcBef>
              <a:buClr>
                <a:schemeClr val="hlink"/>
              </a:buClr>
              <a:buFontTx/>
              <a:buChar char="o"/>
            </a:pPr>
            <a:r>
              <a:rPr lang="ar-DZ" sz="4800" dirty="0">
                <a:solidFill>
                  <a:schemeClr val="tx1"/>
                </a:solidFill>
                <a:effectLst/>
                <a:cs typeface="Arial" charset="0"/>
              </a:rPr>
              <a:t>حيث أن لكـل تنظيم هـدف يسـعي إلـيه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02754">
                                            <p:txEl>
                                              <p:pRg st="0" end="0"/>
                                            </p:txEl>
                                          </p:spTgt>
                                        </p:tgtEl>
                                        <p:attrNameLst>
                                          <p:attrName>style.visibility</p:attrName>
                                        </p:attrNameLst>
                                      </p:cBhvr>
                                      <p:to>
                                        <p:strVal val="visible"/>
                                      </p:to>
                                    </p:set>
                                    <p:anim calcmode="lin" valueType="num">
                                      <p:cBhvr>
                                        <p:cTn id="7" dur="1000" fill="hold"/>
                                        <p:tgtEl>
                                          <p:spTgt spid="20275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02754">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0275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0275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0275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9" fill="hold" nodeType="clickEffect">
                                  <p:stCondLst>
                                    <p:cond delay="0"/>
                                  </p:stCondLst>
                                  <p:childTnLst>
                                    <p:set>
                                      <p:cBhvr>
                                        <p:cTn id="15" dur="1" fill="hold">
                                          <p:stCondLst>
                                            <p:cond delay="0"/>
                                          </p:stCondLst>
                                        </p:cTn>
                                        <p:tgtEl>
                                          <p:spTgt spid="202754">
                                            <p:txEl>
                                              <p:pRg st="1" end="1"/>
                                            </p:txEl>
                                          </p:spTgt>
                                        </p:tgtEl>
                                        <p:attrNameLst>
                                          <p:attrName>style.visibility</p:attrName>
                                        </p:attrNameLst>
                                      </p:cBhvr>
                                      <p:to>
                                        <p:strVal val="visible"/>
                                      </p:to>
                                    </p:set>
                                    <p:animEffect transition="in" filter="strips(upLeft)">
                                      <p:cBhvr>
                                        <p:cTn id="16" dur="3000"/>
                                        <p:tgtEl>
                                          <p:spTgt spid="20275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202754">
                                            <p:txEl>
                                              <p:pRg st="2" end="2"/>
                                            </p:txEl>
                                          </p:spTgt>
                                        </p:tgtEl>
                                        <p:attrNameLst>
                                          <p:attrName>style.visibility</p:attrName>
                                        </p:attrNameLst>
                                      </p:cBhvr>
                                      <p:to>
                                        <p:strVal val="visible"/>
                                      </p:to>
                                    </p:set>
                                    <p:animEffect transition="in" filter="fade">
                                      <p:cBhvr>
                                        <p:cTn id="21" dur="1000"/>
                                        <p:tgtEl>
                                          <p:spTgt spid="202754">
                                            <p:txEl>
                                              <p:pRg st="2" end="2"/>
                                            </p:txEl>
                                          </p:spTgt>
                                        </p:tgtEl>
                                      </p:cBhvr>
                                    </p:animEffect>
                                    <p:anim calcmode="lin" valueType="num">
                                      <p:cBhvr>
                                        <p:cTn id="22" dur="1000" fill="hold"/>
                                        <p:tgtEl>
                                          <p:spTgt spid="202754">
                                            <p:txEl>
                                              <p:pRg st="2" end="2"/>
                                            </p:txEl>
                                          </p:spTgt>
                                        </p:tgtEl>
                                        <p:attrNameLst>
                                          <p:attrName>ppt_x</p:attrName>
                                        </p:attrNameLst>
                                      </p:cBhvr>
                                      <p:tavLst>
                                        <p:tav tm="0">
                                          <p:val>
                                            <p:strVal val="#ppt_x-.1"/>
                                          </p:val>
                                        </p:tav>
                                        <p:tav tm="100000">
                                          <p:val>
                                            <p:strVal val="#ppt_x"/>
                                          </p:val>
                                        </p:tav>
                                      </p:tavLst>
                                    </p:anim>
                                    <p:anim calcmode="lin" valueType="num">
                                      <p:cBhvr>
                                        <p:cTn id="23" dur="1000" fill="hold"/>
                                        <p:tgtEl>
                                          <p:spTgt spid="20275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4" grpId="0" build="allAtOnce"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D6028770-BAF1-40BE-B568-EB5A199C25D1}" type="slidenum">
              <a:rPr lang="ar-SA"/>
              <a:pPr/>
              <a:t>22</a:t>
            </a:fld>
            <a:endParaRPr lang="en-US"/>
          </a:p>
        </p:txBody>
      </p:sp>
      <p:sp>
        <p:nvSpPr>
          <p:cNvPr id="203778" name="Text Box 2"/>
          <p:cNvSpPr txBox="1">
            <a:spLocks noChangeArrowheads="1"/>
          </p:cNvSpPr>
          <p:nvPr/>
        </p:nvSpPr>
        <p:spPr bwMode="auto">
          <a:xfrm>
            <a:off x="684213" y="333375"/>
            <a:ext cx="7991475" cy="5942013"/>
          </a:xfrm>
          <a:prstGeom prst="rect">
            <a:avLst/>
          </a:prstGeom>
          <a:noFill/>
          <a:ln w="9525">
            <a:noFill/>
            <a:miter lim="800000"/>
            <a:headEnd/>
            <a:tailEnd/>
          </a:ln>
          <a:effectLst/>
        </p:spPr>
        <p:txBody>
          <a:bodyPr>
            <a:spAutoFit/>
          </a:bodyPr>
          <a:lstStyle/>
          <a:p>
            <a:pPr marL="892175" lvl="1" indent="-544513" algn="justLow">
              <a:spcBef>
                <a:spcPct val="50000"/>
              </a:spcBef>
              <a:buClr>
                <a:schemeClr val="tx1"/>
              </a:buClr>
              <a:buFont typeface="Wingdings" pitchFamily="2" charset="2"/>
              <a:buAutoNum type="arabic2Minus" startAt="2"/>
            </a:pPr>
            <a:r>
              <a:rPr lang="ar-DZ" sz="4800">
                <a:solidFill>
                  <a:srgbClr val="FF9900"/>
                </a:solidFill>
                <a:effectLst/>
                <a:cs typeface="Arial" charset="0"/>
              </a:rPr>
              <a:t>  </a:t>
            </a:r>
            <a:r>
              <a:rPr lang="ar-DZ" sz="4800" u="sng">
                <a:solidFill>
                  <a:srgbClr val="FF9900"/>
                </a:solidFill>
                <a:effectLst/>
                <a:cs typeface="Arial" charset="0"/>
              </a:rPr>
              <a:t>مبـدأ تقسيم العـمل</a:t>
            </a:r>
            <a:r>
              <a:rPr lang="ar-DZ" sz="4800">
                <a:solidFill>
                  <a:srgbClr val="FF9900"/>
                </a:solidFill>
                <a:effectLst/>
                <a:cs typeface="Arial" charset="0"/>
              </a:rPr>
              <a:t> :</a:t>
            </a:r>
            <a:r>
              <a:rPr lang="ar-DZ" sz="4800">
                <a:solidFill>
                  <a:schemeClr val="tx1"/>
                </a:solidFill>
                <a:effectLst/>
                <a:cs typeface="Arial" charset="0"/>
              </a:rPr>
              <a:t> </a:t>
            </a:r>
          </a:p>
          <a:p>
            <a:pPr marL="892175" lvl="1" indent="-544513" algn="justLow">
              <a:spcBef>
                <a:spcPct val="50000"/>
              </a:spcBef>
              <a:buClr>
                <a:schemeClr val="hlink"/>
              </a:buClr>
              <a:buFontTx/>
              <a:buChar char="o"/>
            </a:pPr>
            <a:r>
              <a:rPr lang="ar-DZ" sz="4400">
                <a:solidFill>
                  <a:schemeClr val="tx1"/>
                </a:solidFill>
                <a:effectLst/>
                <a:cs typeface="Arial" charset="0"/>
              </a:rPr>
              <a:t>جـعل كل فـرد مسئولاً عن جزء من العـمل.</a:t>
            </a:r>
          </a:p>
          <a:p>
            <a:pPr marL="892175" lvl="1" indent="-544513" algn="justLow">
              <a:spcBef>
                <a:spcPct val="50000"/>
              </a:spcBef>
              <a:buClr>
                <a:schemeClr val="tx1"/>
              </a:buClr>
              <a:buFont typeface="Wingdings" pitchFamily="2" charset="2"/>
              <a:buAutoNum type="arabic2Minus" startAt="3"/>
            </a:pPr>
            <a:r>
              <a:rPr lang="ar-DZ" sz="4800">
                <a:solidFill>
                  <a:srgbClr val="FF9900"/>
                </a:solidFill>
                <a:effectLst/>
                <a:cs typeface="Arial" charset="0"/>
              </a:rPr>
              <a:t> </a:t>
            </a:r>
            <a:r>
              <a:rPr lang="ar-DZ" sz="4800" u="sng">
                <a:solidFill>
                  <a:srgbClr val="FF9900"/>
                </a:solidFill>
                <a:effectLst/>
                <a:cs typeface="Arial" charset="0"/>
              </a:rPr>
              <a:t>مبـدأ وحـدة الرئاسة</a:t>
            </a:r>
            <a:r>
              <a:rPr lang="ar-DZ" sz="4800">
                <a:solidFill>
                  <a:srgbClr val="FF9900"/>
                </a:solidFill>
                <a:effectLst/>
                <a:cs typeface="Arial" charset="0"/>
              </a:rPr>
              <a:t> :</a:t>
            </a:r>
            <a:r>
              <a:rPr lang="ar-DZ" sz="4800">
                <a:solidFill>
                  <a:schemeClr val="tx1"/>
                </a:solidFill>
                <a:effectLst/>
                <a:cs typeface="Arial" charset="0"/>
              </a:rPr>
              <a:t> </a:t>
            </a:r>
          </a:p>
          <a:p>
            <a:pPr marL="892175" lvl="1" indent="-544513" algn="justLow">
              <a:spcBef>
                <a:spcPct val="50000"/>
              </a:spcBef>
              <a:buClr>
                <a:schemeClr val="hlink"/>
              </a:buClr>
              <a:buFontTx/>
              <a:buChar char="o"/>
            </a:pPr>
            <a:r>
              <a:rPr lang="ar-DZ" sz="4400">
                <a:solidFill>
                  <a:schemeClr val="tx1"/>
                </a:solidFill>
                <a:effectLst/>
                <a:cs typeface="Arial" charset="0"/>
              </a:rPr>
              <a:t>لكـل عـامل رئيس واحـد يتلقـي منه الأوامـر والتعليمات والتوجيهات .</a:t>
            </a:r>
          </a:p>
          <a:p>
            <a:pPr marL="892175" lvl="1" indent="-544513">
              <a:buClr>
                <a:schemeClr val="hlink"/>
              </a:buClr>
            </a:pPr>
            <a:r>
              <a:rPr lang="ar-DZ" sz="4400">
                <a:effectLst/>
                <a:cs typeface="Arial" charset="0"/>
              </a:rPr>
              <a:t>( رئيسين غرقـوا المركب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nodeType="clickEffect">
                                  <p:stCondLst>
                                    <p:cond delay="0"/>
                                  </p:stCondLst>
                                  <p:childTnLst>
                                    <p:set>
                                      <p:cBhvr>
                                        <p:cTn id="6" dur="1" fill="hold">
                                          <p:stCondLst>
                                            <p:cond delay="0"/>
                                          </p:stCondLst>
                                        </p:cTn>
                                        <p:tgtEl>
                                          <p:spTgt spid="203778">
                                            <p:txEl>
                                              <p:pRg st="0" end="0"/>
                                            </p:txEl>
                                          </p:spTgt>
                                        </p:tgtEl>
                                        <p:attrNameLst>
                                          <p:attrName>style.visibility</p:attrName>
                                        </p:attrNameLst>
                                      </p:cBhvr>
                                      <p:to>
                                        <p:strVal val="visible"/>
                                      </p:to>
                                    </p:set>
                                    <p:animEffect transition="in" filter="strips(upLeft)">
                                      <p:cBhvr>
                                        <p:cTn id="7" dur="3000"/>
                                        <p:tgtEl>
                                          <p:spTgt spid="2037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203778">
                                            <p:txEl>
                                              <p:pRg st="1" end="1"/>
                                            </p:txEl>
                                          </p:spTgt>
                                        </p:tgtEl>
                                        <p:attrNameLst>
                                          <p:attrName>style.visibility</p:attrName>
                                        </p:attrNameLst>
                                      </p:cBhvr>
                                      <p:to>
                                        <p:strVal val="visible"/>
                                      </p:to>
                                    </p:set>
                                    <p:animEffect transition="in" filter="fade">
                                      <p:cBhvr>
                                        <p:cTn id="12" dur="1000"/>
                                        <p:tgtEl>
                                          <p:spTgt spid="203778">
                                            <p:txEl>
                                              <p:pRg st="1" end="1"/>
                                            </p:txEl>
                                          </p:spTgt>
                                        </p:tgtEl>
                                      </p:cBhvr>
                                    </p:animEffect>
                                    <p:anim calcmode="lin" valueType="num">
                                      <p:cBhvr>
                                        <p:cTn id="13" dur="1000" fill="hold"/>
                                        <p:tgtEl>
                                          <p:spTgt spid="203778">
                                            <p:txEl>
                                              <p:pRg st="1" end="1"/>
                                            </p:txEl>
                                          </p:spTgt>
                                        </p:tgtEl>
                                        <p:attrNameLst>
                                          <p:attrName>ppt_x</p:attrName>
                                        </p:attrNameLst>
                                      </p:cBhvr>
                                      <p:tavLst>
                                        <p:tav tm="0">
                                          <p:val>
                                            <p:strVal val="#ppt_x-.1"/>
                                          </p:val>
                                        </p:tav>
                                        <p:tav tm="100000">
                                          <p:val>
                                            <p:strVal val="#ppt_x"/>
                                          </p:val>
                                        </p:tav>
                                      </p:tavLst>
                                    </p:anim>
                                    <p:anim calcmode="lin" valueType="num">
                                      <p:cBhvr>
                                        <p:cTn id="14" dur="1000" fill="hold"/>
                                        <p:tgtEl>
                                          <p:spTgt spid="20377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203778">
                                            <p:txEl>
                                              <p:pRg st="2" end="2"/>
                                            </p:txEl>
                                          </p:spTgt>
                                        </p:tgtEl>
                                        <p:attrNameLst>
                                          <p:attrName>style.visibility</p:attrName>
                                        </p:attrNameLst>
                                      </p:cBhvr>
                                      <p:to>
                                        <p:strVal val="visible"/>
                                      </p:to>
                                    </p:set>
                                    <p:animEffect transition="in" filter="fade">
                                      <p:cBhvr>
                                        <p:cTn id="19" dur="1000"/>
                                        <p:tgtEl>
                                          <p:spTgt spid="203778">
                                            <p:txEl>
                                              <p:pRg st="2" end="2"/>
                                            </p:txEl>
                                          </p:spTgt>
                                        </p:tgtEl>
                                      </p:cBhvr>
                                    </p:animEffect>
                                    <p:anim calcmode="lin" valueType="num">
                                      <p:cBhvr>
                                        <p:cTn id="20" dur="1000" fill="hold"/>
                                        <p:tgtEl>
                                          <p:spTgt spid="203778">
                                            <p:txEl>
                                              <p:pRg st="2" end="2"/>
                                            </p:txEl>
                                          </p:spTgt>
                                        </p:tgtEl>
                                        <p:attrNameLst>
                                          <p:attrName>ppt_x</p:attrName>
                                        </p:attrNameLst>
                                      </p:cBhvr>
                                      <p:tavLst>
                                        <p:tav tm="0">
                                          <p:val>
                                            <p:strVal val="#ppt_x-.1"/>
                                          </p:val>
                                        </p:tav>
                                        <p:tav tm="100000">
                                          <p:val>
                                            <p:strVal val="#ppt_x"/>
                                          </p:val>
                                        </p:tav>
                                      </p:tavLst>
                                    </p:anim>
                                    <p:anim calcmode="lin" valueType="num">
                                      <p:cBhvr>
                                        <p:cTn id="21" dur="1000" fill="hold"/>
                                        <p:tgtEl>
                                          <p:spTgt spid="20377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203778">
                                            <p:txEl>
                                              <p:pRg st="3" end="3"/>
                                            </p:txEl>
                                          </p:spTgt>
                                        </p:tgtEl>
                                        <p:attrNameLst>
                                          <p:attrName>style.visibility</p:attrName>
                                        </p:attrNameLst>
                                      </p:cBhvr>
                                      <p:to>
                                        <p:strVal val="visible"/>
                                      </p:to>
                                    </p:set>
                                    <p:animEffect transition="in" filter="fade">
                                      <p:cBhvr>
                                        <p:cTn id="26" dur="1000"/>
                                        <p:tgtEl>
                                          <p:spTgt spid="203778">
                                            <p:txEl>
                                              <p:pRg st="3" end="3"/>
                                            </p:txEl>
                                          </p:spTgt>
                                        </p:tgtEl>
                                      </p:cBhvr>
                                    </p:animEffect>
                                    <p:anim calcmode="lin" valueType="num">
                                      <p:cBhvr>
                                        <p:cTn id="27" dur="1000" fill="hold"/>
                                        <p:tgtEl>
                                          <p:spTgt spid="203778">
                                            <p:txEl>
                                              <p:pRg st="3" end="3"/>
                                            </p:txEl>
                                          </p:spTgt>
                                        </p:tgtEl>
                                        <p:attrNameLst>
                                          <p:attrName>ppt_x</p:attrName>
                                        </p:attrNameLst>
                                      </p:cBhvr>
                                      <p:tavLst>
                                        <p:tav tm="0">
                                          <p:val>
                                            <p:strVal val="#ppt_x-.1"/>
                                          </p:val>
                                        </p:tav>
                                        <p:tav tm="100000">
                                          <p:val>
                                            <p:strVal val="#ppt_x"/>
                                          </p:val>
                                        </p:tav>
                                      </p:tavLst>
                                    </p:anim>
                                    <p:anim calcmode="lin" valueType="num">
                                      <p:cBhvr>
                                        <p:cTn id="28" dur="1000" fill="hold"/>
                                        <p:tgtEl>
                                          <p:spTgt spid="203778">
                                            <p:txEl>
                                              <p:pRg st="3" end="3"/>
                                            </p:txEl>
                                          </p:spTgt>
                                        </p:tgtEl>
                                        <p:attrNameLst>
                                          <p:attrName>ppt_y</p:attrName>
                                        </p:attrNameLst>
                                      </p:cBhvr>
                                      <p:tavLst>
                                        <p:tav tm="0">
                                          <p:val>
                                            <p:strVal val="#ppt_y"/>
                                          </p:val>
                                        </p:tav>
                                        <p:tav tm="100000">
                                          <p:val>
                                            <p:strVal val="#ppt_y"/>
                                          </p:val>
                                        </p:tav>
                                      </p:tavLst>
                                    </p:anim>
                                  </p:childTnLst>
                                </p:cTn>
                              </p:par>
                            </p:childTnLst>
                          </p:cTn>
                        </p:par>
                        <p:par>
                          <p:cTn id="29" fill="hold">
                            <p:stCondLst>
                              <p:cond delay="6500"/>
                            </p:stCondLst>
                            <p:childTnLst>
                              <p:par>
                                <p:cTn id="30" presetID="30" presetClass="entr" presetSubtype="0" fill="hold" grpId="0" nodeType="afterEffect">
                                  <p:stCondLst>
                                    <p:cond delay="0"/>
                                  </p:stCondLst>
                                  <p:childTnLst>
                                    <p:set>
                                      <p:cBhvr>
                                        <p:cTn id="31" dur="1" fill="hold">
                                          <p:stCondLst>
                                            <p:cond delay="0"/>
                                          </p:stCondLst>
                                        </p:cTn>
                                        <p:tgtEl>
                                          <p:spTgt spid="203778">
                                            <p:txEl>
                                              <p:pRg st="4" end="4"/>
                                            </p:txEl>
                                          </p:spTgt>
                                        </p:tgtEl>
                                        <p:attrNameLst>
                                          <p:attrName>style.visibility</p:attrName>
                                        </p:attrNameLst>
                                      </p:cBhvr>
                                      <p:to>
                                        <p:strVal val="visible"/>
                                      </p:to>
                                    </p:set>
                                    <p:animEffect transition="in" filter="fade">
                                      <p:cBhvr>
                                        <p:cTn id="32" dur="4000" decel="100000"/>
                                        <p:tgtEl>
                                          <p:spTgt spid="203778">
                                            <p:txEl>
                                              <p:pRg st="4" end="4"/>
                                            </p:txEl>
                                          </p:spTgt>
                                        </p:tgtEl>
                                      </p:cBhvr>
                                    </p:animEffect>
                                    <p:anim calcmode="lin" valueType="num">
                                      <p:cBhvr>
                                        <p:cTn id="33" dur="4000" decel="100000" fill="hold"/>
                                        <p:tgtEl>
                                          <p:spTgt spid="203778">
                                            <p:txEl>
                                              <p:pRg st="4" end="4"/>
                                            </p:txEl>
                                          </p:spTgt>
                                        </p:tgtEl>
                                        <p:attrNameLst>
                                          <p:attrName>style.rotation</p:attrName>
                                        </p:attrNameLst>
                                      </p:cBhvr>
                                      <p:tavLst>
                                        <p:tav tm="0">
                                          <p:val>
                                            <p:fltVal val="-90"/>
                                          </p:val>
                                        </p:tav>
                                        <p:tav tm="100000">
                                          <p:val>
                                            <p:fltVal val="0"/>
                                          </p:val>
                                        </p:tav>
                                      </p:tavLst>
                                    </p:anim>
                                    <p:anim calcmode="lin" valueType="num">
                                      <p:cBhvr>
                                        <p:cTn id="34" dur="4000" decel="100000" fill="hold"/>
                                        <p:tgtEl>
                                          <p:spTgt spid="203778">
                                            <p:txEl>
                                              <p:pRg st="4" end="4"/>
                                            </p:txEl>
                                          </p:spTgt>
                                        </p:tgtEl>
                                        <p:attrNameLst>
                                          <p:attrName>ppt_x</p:attrName>
                                        </p:attrNameLst>
                                      </p:cBhvr>
                                      <p:tavLst>
                                        <p:tav tm="0">
                                          <p:val>
                                            <p:strVal val="#ppt_x+0.4"/>
                                          </p:val>
                                        </p:tav>
                                        <p:tav tm="100000">
                                          <p:val>
                                            <p:strVal val="#ppt_x-0.05"/>
                                          </p:val>
                                        </p:tav>
                                      </p:tavLst>
                                    </p:anim>
                                    <p:anim calcmode="lin" valueType="num">
                                      <p:cBhvr>
                                        <p:cTn id="35" dur="4000" decel="100000" fill="hold"/>
                                        <p:tgtEl>
                                          <p:spTgt spid="203778">
                                            <p:txEl>
                                              <p:pRg st="4" end="4"/>
                                            </p:txEl>
                                          </p:spTgt>
                                        </p:tgtEl>
                                        <p:attrNameLst>
                                          <p:attrName>ppt_y</p:attrName>
                                        </p:attrNameLst>
                                      </p:cBhvr>
                                      <p:tavLst>
                                        <p:tav tm="0">
                                          <p:val>
                                            <p:strVal val="#ppt_y-0.4"/>
                                          </p:val>
                                        </p:tav>
                                        <p:tav tm="100000">
                                          <p:val>
                                            <p:strVal val="#ppt_y+0.1"/>
                                          </p:val>
                                        </p:tav>
                                      </p:tavLst>
                                    </p:anim>
                                    <p:anim calcmode="lin" valueType="num">
                                      <p:cBhvr>
                                        <p:cTn id="36" dur="1000" accel="100000" fill="hold">
                                          <p:stCondLst>
                                            <p:cond delay="4000"/>
                                          </p:stCondLst>
                                        </p:cTn>
                                        <p:tgtEl>
                                          <p:spTgt spid="203778">
                                            <p:txEl>
                                              <p:pRg st="4" end="4"/>
                                            </p:txEl>
                                          </p:spTgt>
                                        </p:tgtEl>
                                        <p:attrNameLst>
                                          <p:attrName>ppt_x</p:attrName>
                                        </p:attrNameLst>
                                      </p:cBhvr>
                                      <p:tavLst>
                                        <p:tav tm="0">
                                          <p:val>
                                            <p:strVal val="#ppt_x-0.05"/>
                                          </p:val>
                                        </p:tav>
                                        <p:tav tm="100000">
                                          <p:val>
                                            <p:strVal val="#ppt_x"/>
                                          </p:val>
                                        </p:tav>
                                      </p:tavLst>
                                    </p:anim>
                                    <p:anim calcmode="lin" valueType="num">
                                      <p:cBhvr>
                                        <p:cTn id="37" dur="1000" accel="100000" fill="hold">
                                          <p:stCondLst>
                                            <p:cond delay="4000"/>
                                          </p:stCondLst>
                                        </p:cTn>
                                        <p:tgtEl>
                                          <p:spTgt spid="203778">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8" grpId="0" uiExpand="1" build="allAtOnce"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887CA92-E148-4C46-992E-3CC25ECB79F2}" type="slidenum">
              <a:rPr lang="ar-SA"/>
              <a:pPr/>
              <a:t>23</a:t>
            </a:fld>
            <a:endParaRPr lang="en-US"/>
          </a:p>
        </p:txBody>
      </p:sp>
      <p:sp>
        <p:nvSpPr>
          <p:cNvPr id="204802" name="Text Box 2"/>
          <p:cNvSpPr txBox="1">
            <a:spLocks noChangeArrowheads="1"/>
          </p:cNvSpPr>
          <p:nvPr/>
        </p:nvSpPr>
        <p:spPr bwMode="auto">
          <a:xfrm>
            <a:off x="468313" y="377825"/>
            <a:ext cx="8137525" cy="5909310"/>
          </a:xfrm>
          <a:prstGeom prst="rect">
            <a:avLst/>
          </a:prstGeom>
          <a:noFill/>
          <a:ln w="9525">
            <a:noFill/>
            <a:miter lim="800000"/>
            <a:headEnd/>
            <a:tailEnd/>
          </a:ln>
          <a:effectLst/>
        </p:spPr>
        <p:txBody>
          <a:bodyPr>
            <a:spAutoFit/>
          </a:bodyPr>
          <a:lstStyle/>
          <a:p>
            <a:pPr marL="804863" lvl="1" indent="-625475" algn="justLow" defTabSz="719138">
              <a:spcBef>
                <a:spcPct val="50000"/>
              </a:spcBef>
              <a:buClr>
                <a:schemeClr val="tx1"/>
              </a:buClr>
              <a:buFont typeface="Wingdings" pitchFamily="2" charset="2"/>
              <a:buAutoNum type="arabic2Minus" startAt="4"/>
            </a:pPr>
            <a:r>
              <a:rPr lang="ar-DZ" sz="4800" dirty="0">
                <a:solidFill>
                  <a:srgbClr val="FF9900"/>
                </a:solidFill>
                <a:effectLst/>
                <a:cs typeface="Arial" charset="0"/>
              </a:rPr>
              <a:t> </a:t>
            </a:r>
            <a:r>
              <a:rPr lang="ar-DZ" sz="4400" u="sng" dirty="0">
                <a:solidFill>
                  <a:srgbClr val="FF9900"/>
                </a:solidFill>
                <a:effectLst/>
                <a:cs typeface="Arial" charset="0"/>
              </a:rPr>
              <a:t>مبـدأ تسـاوي </a:t>
            </a:r>
            <a:r>
              <a:rPr lang="ar-DZ" sz="4400" u="sng" dirty="0" smtClean="0">
                <a:solidFill>
                  <a:srgbClr val="FF9900"/>
                </a:solidFill>
                <a:effectLst/>
                <a:cs typeface="Arial" charset="0"/>
              </a:rPr>
              <a:t>المسؤولية </a:t>
            </a:r>
            <a:r>
              <a:rPr lang="ar-DZ" sz="4400" u="sng" dirty="0">
                <a:solidFill>
                  <a:srgbClr val="FF9900"/>
                </a:solidFill>
                <a:effectLst/>
                <a:cs typeface="Arial" charset="0"/>
              </a:rPr>
              <a:t>مع السـلطة</a:t>
            </a:r>
            <a:r>
              <a:rPr lang="ar-DZ" sz="4400" dirty="0">
                <a:solidFill>
                  <a:srgbClr val="FF9900"/>
                </a:solidFill>
                <a:effectLst/>
                <a:cs typeface="Arial" charset="0"/>
              </a:rPr>
              <a:t> :</a:t>
            </a:r>
            <a:r>
              <a:rPr lang="ar-DZ" sz="4400" dirty="0">
                <a:solidFill>
                  <a:schemeClr val="tx1"/>
                </a:solidFill>
                <a:effectLst/>
                <a:cs typeface="Arial" charset="0"/>
              </a:rPr>
              <a:t> </a:t>
            </a:r>
          </a:p>
          <a:p>
            <a:pPr marL="804863" lvl="1" indent="-625475" algn="justLow" defTabSz="719138">
              <a:spcBef>
                <a:spcPct val="50000"/>
              </a:spcBef>
              <a:buClr>
                <a:schemeClr val="hlink"/>
              </a:buClr>
              <a:buFontTx/>
              <a:buChar char="o"/>
            </a:pPr>
            <a:r>
              <a:rPr lang="ar-DZ" sz="4400" dirty="0">
                <a:solidFill>
                  <a:schemeClr val="tx1"/>
                </a:solidFill>
                <a:effectLst/>
                <a:cs typeface="Arial" charset="0"/>
              </a:rPr>
              <a:t>كـل مسئولية وظيفية تتبعها سلطة تمكن من أدائها .</a:t>
            </a:r>
          </a:p>
          <a:p>
            <a:pPr marL="804863" lvl="1" indent="-625475" algn="justLow" defTabSz="719138">
              <a:spcBef>
                <a:spcPct val="50000"/>
              </a:spcBef>
              <a:buClr>
                <a:schemeClr val="tx1"/>
              </a:buClr>
              <a:buFont typeface="Wingdings" pitchFamily="2" charset="2"/>
              <a:buAutoNum type="arabic2Minus" startAt="5"/>
            </a:pPr>
            <a:r>
              <a:rPr lang="ar-DZ" sz="4400" dirty="0">
                <a:solidFill>
                  <a:srgbClr val="FF9900"/>
                </a:solidFill>
                <a:effectLst/>
                <a:cs typeface="Arial" charset="0"/>
              </a:rPr>
              <a:t> </a:t>
            </a:r>
            <a:r>
              <a:rPr lang="ar-DZ" sz="4400" u="sng" dirty="0">
                <a:solidFill>
                  <a:srgbClr val="FF9900"/>
                </a:solidFill>
                <a:effectLst/>
                <a:cs typeface="Arial" charset="0"/>
              </a:rPr>
              <a:t>مبـدأ الوظيفة</a:t>
            </a:r>
            <a:r>
              <a:rPr lang="ar-DZ" sz="4400" dirty="0">
                <a:solidFill>
                  <a:srgbClr val="FF9900"/>
                </a:solidFill>
                <a:effectLst/>
                <a:cs typeface="Arial" charset="0"/>
              </a:rPr>
              <a:t> :</a:t>
            </a:r>
            <a:r>
              <a:rPr lang="ar-DZ" sz="4400" dirty="0">
                <a:solidFill>
                  <a:schemeClr val="tx1"/>
                </a:solidFill>
                <a:effectLst/>
                <a:cs typeface="Arial" charset="0"/>
              </a:rPr>
              <a:t> </a:t>
            </a:r>
          </a:p>
          <a:p>
            <a:pPr marL="804863" lvl="1" indent="-625475" algn="justLow" defTabSz="719138">
              <a:spcBef>
                <a:spcPct val="50000"/>
              </a:spcBef>
              <a:buClr>
                <a:schemeClr val="hlink"/>
              </a:buClr>
              <a:buFontTx/>
              <a:buChar char="o"/>
            </a:pPr>
            <a:r>
              <a:rPr lang="ar-DZ" sz="4400" dirty="0">
                <a:solidFill>
                  <a:schemeClr val="tx1"/>
                </a:solidFill>
                <a:effectLst/>
                <a:cs typeface="Arial" charset="0"/>
              </a:rPr>
              <a:t>التنظيم الإداري علي أساس الوظائف ونوع العـمل المطلوب وليس علي أساس الشخص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nodeType="clickEffect">
                                  <p:stCondLst>
                                    <p:cond delay="0"/>
                                  </p:stCondLst>
                                  <p:childTnLst>
                                    <p:set>
                                      <p:cBhvr>
                                        <p:cTn id="6" dur="1" fill="hold">
                                          <p:stCondLst>
                                            <p:cond delay="0"/>
                                          </p:stCondLst>
                                        </p:cTn>
                                        <p:tgtEl>
                                          <p:spTgt spid="204802">
                                            <p:txEl>
                                              <p:pRg st="0" end="0"/>
                                            </p:txEl>
                                          </p:spTgt>
                                        </p:tgtEl>
                                        <p:attrNameLst>
                                          <p:attrName>style.visibility</p:attrName>
                                        </p:attrNameLst>
                                      </p:cBhvr>
                                      <p:to>
                                        <p:strVal val="visible"/>
                                      </p:to>
                                    </p:set>
                                    <p:animEffect transition="in" filter="strips(upLeft)">
                                      <p:cBhvr>
                                        <p:cTn id="7" dur="3000"/>
                                        <p:tgtEl>
                                          <p:spTgt spid="2048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204802">
                                            <p:txEl>
                                              <p:pRg st="1" end="1"/>
                                            </p:txEl>
                                          </p:spTgt>
                                        </p:tgtEl>
                                        <p:attrNameLst>
                                          <p:attrName>style.visibility</p:attrName>
                                        </p:attrNameLst>
                                      </p:cBhvr>
                                      <p:to>
                                        <p:strVal val="visible"/>
                                      </p:to>
                                    </p:set>
                                    <p:animEffect transition="in" filter="fade">
                                      <p:cBhvr>
                                        <p:cTn id="12" dur="1000"/>
                                        <p:tgtEl>
                                          <p:spTgt spid="204802">
                                            <p:txEl>
                                              <p:pRg st="1" end="1"/>
                                            </p:txEl>
                                          </p:spTgt>
                                        </p:tgtEl>
                                      </p:cBhvr>
                                    </p:animEffect>
                                    <p:anim calcmode="lin" valueType="num">
                                      <p:cBhvr>
                                        <p:cTn id="13" dur="1000" fill="hold"/>
                                        <p:tgtEl>
                                          <p:spTgt spid="204802">
                                            <p:txEl>
                                              <p:pRg st="1" end="1"/>
                                            </p:txEl>
                                          </p:spTgt>
                                        </p:tgtEl>
                                        <p:attrNameLst>
                                          <p:attrName>ppt_x</p:attrName>
                                        </p:attrNameLst>
                                      </p:cBhvr>
                                      <p:tavLst>
                                        <p:tav tm="0">
                                          <p:val>
                                            <p:strVal val="#ppt_x-.1"/>
                                          </p:val>
                                        </p:tav>
                                        <p:tav tm="100000">
                                          <p:val>
                                            <p:strVal val="#ppt_x"/>
                                          </p:val>
                                        </p:tav>
                                      </p:tavLst>
                                    </p:anim>
                                    <p:anim calcmode="lin" valueType="num">
                                      <p:cBhvr>
                                        <p:cTn id="14" dur="1000" fill="hold"/>
                                        <p:tgtEl>
                                          <p:spTgt spid="20480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204802">
                                            <p:txEl>
                                              <p:pRg st="2" end="2"/>
                                            </p:txEl>
                                          </p:spTgt>
                                        </p:tgtEl>
                                        <p:attrNameLst>
                                          <p:attrName>style.visibility</p:attrName>
                                        </p:attrNameLst>
                                      </p:cBhvr>
                                      <p:to>
                                        <p:strVal val="visible"/>
                                      </p:to>
                                    </p:set>
                                    <p:animEffect transition="in" filter="fade">
                                      <p:cBhvr>
                                        <p:cTn id="19" dur="1000"/>
                                        <p:tgtEl>
                                          <p:spTgt spid="204802">
                                            <p:txEl>
                                              <p:pRg st="2" end="2"/>
                                            </p:txEl>
                                          </p:spTgt>
                                        </p:tgtEl>
                                      </p:cBhvr>
                                    </p:animEffect>
                                    <p:anim calcmode="lin" valueType="num">
                                      <p:cBhvr>
                                        <p:cTn id="20" dur="1000" fill="hold"/>
                                        <p:tgtEl>
                                          <p:spTgt spid="204802">
                                            <p:txEl>
                                              <p:pRg st="2" end="2"/>
                                            </p:txEl>
                                          </p:spTgt>
                                        </p:tgtEl>
                                        <p:attrNameLst>
                                          <p:attrName>ppt_x</p:attrName>
                                        </p:attrNameLst>
                                      </p:cBhvr>
                                      <p:tavLst>
                                        <p:tav tm="0">
                                          <p:val>
                                            <p:strVal val="#ppt_x-.1"/>
                                          </p:val>
                                        </p:tav>
                                        <p:tav tm="100000">
                                          <p:val>
                                            <p:strVal val="#ppt_x"/>
                                          </p:val>
                                        </p:tav>
                                      </p:tavLst>
                                    </p:anim>
                                    <p:anim calcmode="lin" valueType="num">
                                      <p:cBhvr>
                                        <p:cTn id="21" dur="1000" fill="hold"/>
                                        <p:tgtEl>
                                          <p:spTgt spid="20480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204802">
                                            <p:txEl>
                                              <p:pRg st="3" end="3"/>
                                            </p:txEl>
                                          </p:spTgt>
                                        </p:tgtEl>
                                        <p:attrNameLst>
                                          <p:attrName>style.visibility</p:attrName>
                                        </p:attrNameLst>
                                      </p:cBhvr>
                                      <p:to>
                                        <p:strVal val="visible"/>
                                      </p:to>
                                    </p:set>
                                    <p:animEffect transition="in" filter="fade">
                                      <p:cBhvr>
                                        <p:cTn id="26" dur="1000"/>
                                        <p:tgtEl>
                                          <p:spTgt spid="204802">
                                            <p:txEl>
                                              <p:pRg st="3" end="3"/>
                                            </p:txEl>
                                          </p:spTgt>
                                        </p:tgtEl>
                                      </p:cBhvr>
                                    </p:animEffect>
                                    <p:anim calcmode="lin" valueType="num">
                                      <p:cBhvr>
                                        <p:cTn id="27" dur="1000" fill="hold"/>
                                        <p:tgtEl>
                                          <p:spTgt spid="204802">
                                            <p:txEl>
                                              <p:pRg st="3" end="3"/>
                                            </p:txEl>
                                          </p:spTgt>
                                        </p:tgtEl>
                                        <p:attrNameLst>
                                          <p:attrName>ppt_x</p:attrName>
                                        </p:attrNameLst>
                                      </p:cBhvr>
                                      <p:tavLst>
                                        <p:tav tm="0">
                                          <p:val>
                                            <p:strVal val="#ppt_x-.1"/>
                                          </p:val>
                                        </p:tav>
                                        <p:tav tm="100000">
                                          <p:val>
                                            <p:strVal val="#ppt_x"/>
                                          </p:val>
                                        </p:tav>
                                      </p:tavLst>
                                    </p:anim>
                                    <p:anim calcmode="lin" valueType="num">
                                      <p:cBhvr>
                                        <p:cTn id="28" dur="1000" fill="hold"/>
                                        <p:tgtEl>
                                          <p:spTgt spid="20480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uiExpand="1" build="allAtOnce"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529372FA-D6DB-4E74-8F41-8C41CC39F9D7}" type="slidenum">
              <a:rPr lang="ar-SA"/>
              <a:pPr/>
              <a:t>24</a:t>
            </a:fld>
            <a:endParaRPr lang="en-US"/>
          </a:p>
        </p:txBody>
      </p:sp>
      <p:sp>
        <p:nvSpPr>
          <p:cNvPr id="208898" name="Text Box 2"/>
          <p:cNvSpPr txBox="1">
            <a:spLocks noChangeArrowheads="1"/>
          </p:cNvSpPr>
          <p:nvPr/>
        </p:nvSpPr>
        <p:spPr bwMode="auto">
          <a:xfrm>
            <a:off x="468313" y="377825"/>
            <a:ext cx="8137525" cy="5942013"/>
          </a:xfrm>
          <a:prstGeom prst="rect">
            <a:avLst/>
          </a:prstGeom>
          <a:noFill/>
          <a:ln w="9525">
            <a:noFill/>
            <a:miter lim="800000"/>
            <a:headEnd/>
            <a:tailEnd/>
          </a:ln>
          <a:effectLst/>
        </p:spPr>
        <p:txBody>
          <a:bodyPr>
            <a:spAutoFit/>
          </a:bodyPr>
          <a:lstStyle/>
          <a:p>
            <a:pPr marL="804863" lvl="1" indent="-625475" algn="justLow" defTabSz="719138">
              <a:spcBef>
                <a:spcPct val="50000"/>
              </a:spcBef>
              <a:buClr>
                <a:schemeClr val="tx1"/>
              </a:buClr>
              <a:buFont typeface="Wingdings" pitchFamily="2" charset="2"/>
              <a:buAutoNum type="arabic2Minus" startAt="6"/>
            </a:pPr>
            <a:r>
              <a:rPr lang="ar-DZ" sz="4800">
                <a:solidFill>
                  <a:srgbClr val="FF9900"/>
                </a:solidFill>
                <a:effectLst/>
                <a:cs typeface="Arial" charset="0"/>
              </a:rPr>
              <a:t> </a:t>
            </a:r>
            <a:r>
              <a:rPr lang="ar-DZ" sz="4400" u="sng">
                <a:solidFill>
                  <a:srgbClr val="FF9900"/>
                </a:solidFill>
                <a:effectLst/>
                <a:cs typeface="Arial" charset="0"/>
              </a:rPr>
              <a:t>مبـدأ قصـر خط السـلطة</a:t>
            </a:r>
            <a:r>
              <a:rPr lang="ar-DZ" sz="4400">
                <a:solidFill>
                  <a:srgbClr val="FF9900"/>
                </a:solidFill>
                <a:effectLst/>
                <a:cs typeface="Arial" charset="0"/>
              </a:rPr>
              <a:t> :</a:t>
            </a:r>
            <a:r>
              <a:rPr lang="ar-DZ" sz="4400">
                <a:solidFill>
                  <a:schemeClr val="tx1"/>
                </a:solidFill>
                <a:effectLst/>
                <a:cs typeface="Arial" charset="0"/>
              </a:rPr>
              <a:t> </a:t>
            </a:r>
          </a:p>
          <a:p>
            <a:pPr marL="804863" lvl="1" indent="-625475" algn="justLow" defTabSz="719138">
              <a:spcBef>
                <a:spcPct val="50000"/>
              </a:spcBef>
              <a:buClr>
                <a:schemeClr val="hlink"/>
              </a:buClr>
              <a:buFontTx/>
              <a:buChar char="o"/>
            </a:pPr>
            <a:r>
              <a:rPr lang="ar-DZ" sz="4400">
                <a:solidFill>
                  <a:schemeClr val="tx1"/>
                </a:solidFill>
                <a:effectLst/>
                <a:cs typeface="Arial" charset="0"/>
              </a:rPr>
              <a:t>تزداد الفعالية الإدارية كلما قلت المستويات الإدارية .</a:t>
            </a:r>
          </a:p>
          <a:p>
            <a:pPr marL="804863" lvl="1" indent="-625475" algn="justLow" defTabSz="719138">
              <a:spcBef>
                <a:spcPct val="50000"/>
              </a:spcBef>
              <a:buClr>
                <a:schemeClr val="tx1"/>
              </a:buClr>
              <a:buFont typeface="Wingdings" pitchFamily="2" charset="2"/>
              <a:buAutoNum type="arabic2Minus" startAt="7"/>
            </a:pPr>
            <a:r>
              <a:rPr lang="ar-DZ" sz="4800">
                <a:solidFill>
                  <a:srgbClr val="FF9900"/>
                </a:solidFill>
                <a:effectLst/>
                <a:cs typeface="Arial" charset="0"/>
              </a:rPr>
              <a:t> </a:t>
            </a:r>
            <a:r>
              <a:rPr lang="ar-DZ" sz="4400" u="sng">
                <a:solidFill>
                  <a:srgbClr val="FF9900"/>
                </a:solidFill>
                <a:effectLst/>
                <a:cs typeface="Arial" charset="0"/>
              </a:rPr>
              <a:t>مبـدأ المـرونة</a:t>
            </a:r>
            <a:r>
              <a:rPr lang="ar-DZ" sz="4800">
                <a:solidFill>
                  <a:srgbClr val="FF9900"/>
                </a:solidFill>
                <a:effectLst/>
                <a:cs typeface="Arial" charset="0"/>
              </a:rPr>
              <a:t> :</a:t>
            </a:r>
            <a:r>
              <a:rPr lang="ar-DZ" sz="4800">
                <a:solidFill>
                  <a:schemeClr val="tx1"/>
                </a:solidFill>
                <a:effectLst/>
                <a:cs typeface="Arial" charset="0"/>
              </a:rPr>
              <a:t> </a:t>
            </a:r>
          </a:p>
          <a:p>
            <a:pPr marL="804863" lvl="1" indent="-625475" algn="justLow" defTabSz="719138">
              <a:spcBef>
                <a:spcPct val="50000"/>
              </a:spcBef>
              <a:buClr>
                <a:schemeClr val="hlink"/>
              </a:buClr>
              <a:buFontTx/>
              <a:buChar char="o"/>
            </a:pPr>
            <a:r>
              <a:rPr lang="ar-DZ" sz="4400">
                <a:solidFill>
                  <a:schemeClr val="tx1"/>
                </a:solidFill>
                <a:effectLst/>
                <a:cs typeface="Arial" charset="0"/>
              </a:rPr>
              <a:t>قابلية التنظيم للتكيف ومقابلة التغيرات الداخلية والخارجية في وقتٍ وجيز دون الحاجة الي إحـداث تعديلات جوهرية به.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nodeType="clickEffect">
                                  <p:stCondLst>
                                    <p:cond delay="0"/>
                                  </p:stCondLst>
                                  <p:childTnLst>
                                    <p:set>
                                      <p:cBhvr>
                                        <p:cTn id="6" dur="1" fill="hold">
                                          <p:stCondLst>
                                            <p:cond delay="0"/>
                                          </p:stCondLst>
                                        </p:cTn>
                                        <p:tgtEl>
                                          <p:spTgt spid="208898">
                                            <p:txEl>
                                              <p:pRg st="0" end="0"/>
                                            </p:txEl>
                                          </p:spTgt>
                                        </p:tgtEl>
                                        <p:attrNameLst>
                                          <p:attrName>style.visibility</p:attrName>
                                        </p:attrNameLst>
                                      </p:cBhvr>
                                      <p:to>
                                        <p:strVal val="visible"/>
                                      </p:to>
                                    </p:set>
                                    <p:animEffect transition="in" filter="strips(upLeft)">
                                      <p:cBhvr>
                                        <p:cTn id="7" dur="3000"/>
                                        <p:tgtEl>
                                          <p:spTgt spid="2088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208898">
                                            <p:txEl>
                                              <p:pRg st="1" end="1"/>
                                            </p:txEl>
                                          </p:spTgt>
                                        </p:tgtEl>
                                        <p:attrNameLst>
                                          <p:attrName>style.visibility</p:attrName>
                                        </p:attrNameLst>
                                      </p:cBhvr>
                                      <p:to>
                                        <p:strVal val="visible"/>
                                      </p:to>
                                    </p:set>
                                    <p:animEffect transition="in" filter="fade">
                                      <p:cBhvr>
                                        <p:cTn id="12" dur="1000"/>
                                        <p:tgtEl>
                                          <p:spTgt spid="208898">
                                            <p:txEl>
                                              <p:pRg st="1" end="1"/>
                                            </p:txEl>
                                          </p:spTgt>
                                        </p:tgtEl>
                                      </p:cBhvr>
                                    </p:animEffect>
                                    <p:anim calcmode="lin" valueType="num">
                                      <p:cBhvr>
                                        <p:cTn id="13" dur="1000" fill="hold"/>
                                        <p:tgtEl>
                                          <p:spTgt spid="208898">
                                            <p:txEl>
                                              <p:pRg st="1" end="1"/>
                                            </p:txEl>
                                          </p:spTgt>
                                        </p:tgtEl>
                                        <p:attrNameLst>
                                          <p:attrName>ppt_x</p:attrName>
                                        </p:attrNameLst>
                                      </p:cBhvr>
                                      <p:tavLst>
                                        <p:tav tm="0">
                                          <p:val>
                                            <p:strVal val="#ppt_x-.1"/>
                                          </p:val>
                                        </p:tav>
                                        <p:tav tm="100000">
                                          <p:val>
                                            <p:strVal val="#ppt_x"/>
                                          </p:val>
                                        </p:tav>
                                      </p:tavLst>
                                    </p:anim>
                                    <p:anim calcmode="lin" valueType="num">
                                      <p:cBhvr>
                                        <p:cTn id="14" dur="1000" fill="hold"/>
                                        <p:tgtEl>
                                          <p:spTgt spid="20889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208898">
                                            <p:txEl>
                                              <p:pRg st="2" end="2"/>
                                            </p:txEl>
                                          </p:spTgt>
                                        </p:tgtEl>
                                        <p:attrNameLst>
                                          <p:attrName>style.visibility</p:attrName>
                                        </p:attrNameLst>
                                      </p:cBhvr>
                                      <p:to>
                                        <p:strVal val="visible"/>
                                      </p:to>
                                    </p:set>
                                    <p:animEffect transition="in" filter="fade">
                                      <p:cBhvr>
                                        <p:cTn id="19" dur="1000"/>
                                        <p:tgtEl>
                                          <p:spTgt spid="208898">
                                            <p:txEl>
                                              <p:pRg st="2" end="2"/>
                                            </p:txEl>
                                          </p:spTgt>
                                        </p:tgtEl>
                                      </p:cBhvr>
                                    </p:animEffect>
                                    <p:anim calcmode="lin" valueType="num">
                                      <p:cBhvr>
                                        <p:cTn id="20" dur="1000" fill="hold"/>
                                        <p:tgtEl>
                                          <p:spTgt spid="208898">
                                            <p:txEl>
                                              <p:pRg st="2" end="2"/>
                                            </p:txEl>
                                          </p:spTgt>
                                        </p:tgtEl>
                                        <p:attrNameLst>
                                          <p:attrName>ppt_x</p:attrName>
                                        </p:attrNameLst>
                                      </p:cBhvr>
                                      <p:tavLst>
                                        <p:tav tm="0">
                                          <p:val>
                                            <p:strVal val="#ppt_x-.1"/>
                                          </p:val>
                                        </p:tav>
                                        <p:tav tm="100000">
                                          <p:val>
                                            <p:strVal val="#ppt_x"/>
                                          </p:val>
                                        </p:tav>
                                      </p:tavLst>
                                    </p:anim>
                                    <p:anim calcmode="lin" valueType="num">
                                      <p:cBhvr>
                                        <p:cTn id="21" dur="1000" fill="hold"/>
                                        <p:tgtEl>
                                          <p:spTgt spid="20889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208898">
                                            <p:txEl>
                                              <p:pRg st="3" end="3"/>
                                            </p:txEl>
                                          </p:spTgt>
                                        </p:tgtEl>
                                        <p:attrNameLst>
                                          <p:attrName>style.visibility</p:attrName>
                                        </p:attrNameLst>
                                      </p:cBhvr>
                                      <p:to>
                                        <p:strVal val="visible"/>
                                      </p:to>
                                    </p:set>
                                    <p:animEffect transition="in" filter="fade">
                                      <p:cBhvr>
                                        <p:cTn id="26" dur="1000"/>
                                        <p:tgtEl>
                                          <p:spTgt spid="208898">
                                            <p:txEl>
                                              <p:pRg st="3" end="3"/>
                                            </p:txEl>
                                          </p:spTgt>
                                        </p:tgtEl>
                                      </p:cBhvr>
                                    </p:animEffect>
                                    <p:anim calcmode="lin" valueType="num">
                                      <p:cBhvr>
                                        <p:cTn id="27" dur="1000" fill="hold"/>
                                        <p:tgtEl>
                                          <p:spTgt spid="208898">
                                            <p:txEl>
                                              <p:pRg st="3" end="3"/>
                                            </p:txEl>
                                          </p:spTgt>
                                        </p:tgtEl>
                                        <p:attrNameLst>
                                          <p:attrName>ppt_x</p:attrName>
                                        </p:attrNameLst>
                                      </p:cBhvr>
                                      <p:tavLst>
                                        <p:tav tm="0">
                                          <p:val>
                                            <p:strVal val="#ppt_x-.1"/>
                                          </p:val>
                                        </p:tav>
                                        <p:tav tm="100000">
                                          <p:val>
                                            <p:strVal val="#ppt_x"/>
                                          </p:val>
                                        </p:tav>
                                      </p:tavLst>
                                    </p:anim>
                                    <p:anim calcmode="lin" valueType="num">
                                      <p:cBhvr>
                                        <p:cTn id="28" dur="1000" fill="hold"/>
                                        <p:tgtEl>
                                          <p:spTgt spid="20889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8" grpId="0" build="allAtOnce"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12"/>
          </p:nvPr>
        </p:nvSpPr>
        <p:spPr/>
        <p:txBody>
          <a:bodyPr/>
          <a:lstStyle/>
          <a:p>
            <a:fld id="{CC8AA543-AAD2-4CED-92F9-64F26FF67EF7}" type="slidenum">
              <a:rPr lang="ar-SA"/>
              <a:pPr/>
              <a:t>25</a:t>
            </a:fld>
            <a:endParaRPr lang="en-US"/>
          </a:p>
        </p:txBody>
      </p:sp>
      <p:sp>
        <p:nvSpPr>
          <p:cNvPr id="161795" name="Rectangle 3"/>
          <p:cNvSpPr>
            <a:spLocks noChangeArrowheads="1"/>
          </p:cNvSpPr>
          <p:nvPr/>
        </p:nvSpPr>
        <p:spPr bwMode="auto">
          <a:xfrm>
            <a:off x="971550" y="2852738"/>
            <a:ext cx="6264275" cy="1023937"/>
          </a:xfrm>
          <a:prstGeom prst="rect">
            <a:avLst/>
          </a:prstGeom>
          <a:solidFill>
            <a:srgbClr val="FF9933"/>
          </a:solidFill>
          <a:ln w="28575">
            <a:solidFill>
              <a:schemeClr val="tx1"/>
            </a:solidFill>
            <a:miter lim="800000"/>
            <a:headEnd/>
            <a:tailEnd/>
          </a:ln>
          <a:effectLst/>
        </p:spPr>
        <p:txBody>
          <a:bodyPr anchor="ctr"/>
          <a:lstStyle/>
          <a:p>
            <a:r>
              <a:rPr lang="ar-DZ" sz="6000" dirty="0" smtClean="0">
                <a:effectLst>
                  <a:outerShdw blurRad="38100" dist="38100" dir="2700000" algn="tl">
                    <a:srgbClr val="000000"/>
                  </a:outerShdw>
                </a:effectLst>
              </a:rPr>
              <a:t>خامسا-</a:t>
            </a:r>
            <a:r>
              <a:rPr lang="ar-SA" sz="6000" dirty="0" smtClean="0">
                <a:effectLst>
                  <a:outerShdw blurRad="38100" dist="38100" dir="2700000" algn="tl">
                    <a:srgbClr val="000000"/>
                  </a:outerShdw>
                </a:effectLst>
              </a:rPr>
              <a:t>كيفية </a:t>
            </a:r>
            <a:r>
              <a:rPr lang="ar-SA" sz="6000" dirty="0">
                <a:effectLst>
                  <a:outerShdw blurRad="38100" dist="38100" dir="2700000" algn="tl">
                    <a:srgbClr val="000000"/>
                  </a:outerShdw>
                </a:effectLst>
              </a:rPr>
              <a:t>البناء </a:t>
            </a:r>
            <a:endParaRPr lang="fr-FR" sz="6000" dirty="0">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61795"/>
                                        </p:tgtEl>
                                        <p:attrNameLst>
                                          <p:attrName>style.visibility</p:attrName>
                                        </p:attrNameLst>
                                      </p:cBhvr>
                                      <p:to>
                                        <p:strVal val="visible"/>
                                      </p:to>
                                    </p:set>
                                    <p:anim calcmode="lin" valueType="num">
                                      <p:cBhvr>
                                        <p:cTn id="7" dur="1500" decel="50000" fill="hold">
                                          <p:stCondLst>
                                            <p:cond delay="0"/>
                                          </p:stCondLst>
                                        </p:cTn>
                                        <p:tgtEl>
                                          <p:spTgt spid="161795"/>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61795"/>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61795"/>
                                        </p:tgtEl>
                                        <p:attrNameLst>
                                          <p:attrName>ppt_w</p:attrName>
                                        </p:attrNameLst>
                                      </p:cBhvr>
                                      <p:tavLst>
                                        <p:tav tm="0">
                                          <p:val>
                                            <p:strVal val="#ppt_w*.05"/>
                                          </p:val>
                                        </p:tav>
                                        <p:tav tm="100000">
                                          <p:val>
                                            <p:strVal val="#ppt_w"/>
                                          </p:val>
                                        </p:tav>
                                      </p:tavLst>
                                    </p:anim>
                                    <p:anim calcmode="lin" valueType="num">
                                      <p:cBhvr>
                                        <p:cTn id="10" dur="3000" fill="hold"/>
                                        <p:tgtEl>
                                          <p:spTgt spid="161795"/>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61795"/>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61795"/>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61795"/>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61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5"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8704D64-F6D6-48DC-8508-929CE099CF71}" type="slidenum">
              <a:rPr lang="ar-SA"/>
              <a:pPr/>
              <a:t>26</a:t>
            </a:fld>
            <a:endParaRPr lang="en-US"/>
          </a:p>
        </p:txBody>
      </p:sp>
      <p:sp>
        <p:nvSpPr>
          <p:cNvPr id="209922" name="Text Box 2"/>
          <p:cNvSpPr txBox="1">
            <a:spLocks noChangeArrowheads="1"/>
          </p:cNvSpPr>
          <p:nvPr/>
        </p:nvSpPr>
        <p:spPr bwMode="auto">
          <a:xfrm>
            <a:off x="925513" y="977900"/>
            <a:ext cx="7380287" cy="4484688"/>
          </a:xfrm>
          <a:prstGeom prst="rect">
            <a:avLst/>
          </a:prstGeom>
          <a:noFill/>
          <a:ln w="9525">
            <a:noFill/>
            <a:miter lim="800000"/>
            <a:headEnd/>
            <a:tailEnd/>
          </a:ln>
          <a:effectLst/>
        </p:spPr>
        <p:txBody>
          <a:bodyPr>
            <a:spAutoFit/>
          </a:bodyPr>
          <a:lstStyle/>
          <a:p>
            <a:pPr marL="804863" indent="-804863" algn="justLow">
              <a:spcBef>
                <a:spcPct val="50000"/>
              </a:spcBef>
              <a:buFont typeface="Wingdings" pitchFamily="2" charset="2"/>
              <a:buChar char="q"/>
            </a:pPr>
            <a:r>
              <a:rPr lang="ar-SA" sz="4800">
                <a:solidFill>
                  <a:schemeClr val="tx1"/>
                </a:solidFill>
                <a:effectLst/>
                <a:cs typeface="Arial" charset="0"/>
              </a:rPr>
              <a:t>هنالك عـدة طـرق لبناء الهيكل التنظيمي ، ولكن الطريقتان الرئيسيتان هـما : </a:t>
            </a:r>
          </a:p>
          <a:p>
            <a:pPr marL="984250" lvl="1" algn="justLow">
              <a:spcBef>
                <a:spcPct val="50000"/>
              </a:spcBef>
              <a:buClr>
                <a:srgbClr val="008000"/>
              </a:buClr>
              <a:buFont typeface="Wingdings" pitchFamily="2" charset="2"/>
              <a:buChar char="ü"/>
            </a:pPr>
            <a:r>
              <a:rPr lang="ar-SA" sz="4800">
                <a:solidFill>
                  <a:schemeClr val="tx1"/>
                </a:solidFill>
                <a:effectLst/>
                <a:cs typeface="Arial" charset="0"/>
              </a:rPr>
              <a:t> </a:t>
            </a:r>
            <a:r>
              <a:rPr lang="ar-SA" sz="4800">
                <a:solidFill>
                  <a:srgbClr val="FF9900"/>
                </a:solidFill>
                <a:effectLst/>
                <a:cs typeface="Arial" charset="0"/>
              </a:rPr>
              <a:t>طريقة تحليل الإهـداف</a:t>
            </a:r>
            <a:r>
              <a:rPr lang="ar-SA" sz="4800">
                <a:solidFill>
                  <a:schemeClr val="tx1"/>
                </a:solidFill>
                <a:effectLst/>
                <a:cs typeface="Arial" charset="0"/>
              </a:rPr>
              <a:t> .</a:t>
            </a:r>
          </a:p>
          <a:p>
            <a:pPr marL="984250" lvl="1" algn="justLow">
              <a:spcBef>
                <a:spcPct val="50000"/>
              </a:spcBef>
              <a:buClr>
                <a:srgbClr val="008000"/>
              </a:buClr>
              <a:buFont typeface="Wingdings" pitchFamily="2" charset="2"/>
              <a:buChar char="ü"/>
            </a:pPr>
            <a:r>
              <a:rPr lang="ar-SA" sz="4800">
                <a:solidFill>
                  <a:schemeClr val="tx1"/>
                </a:solidFill>
                <a:effectLst/>
                <a:cs typeface="Arial" charset="0"/>
              </a:rPr>
              <a:t> </a:t>
            </a:r>
            <a:r>
              <a:rPr lang="ar-SA" sz="4800">
                <a:solidFill>
                  <a:srgbClr val="FF9900"/>
                </a:solidFill>
                <a:effectLst/>
                <a:cs typeface="Arial" charset="0"/>
              </a:rPr>
              <a:t>طريقة تجميع الأنشطة</a:t>
            </a:r>
            <a:r>
              <a:rPr lang="ar-SA" sz="4800">
                <a:solidFill>
                  <a:schemeClr val="tx1"/>
                </a:solidFill>
                <a:effectLst/>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09922">
                                            <p:txEl>
                                              <p:pRg st="0" end="0"/>
                                            </p:txEl>
                                          </p:spTgt>
                                        </p:tgtEl>
                                        <p:attrNameLst>
                                          <p:attrName>style.visibility</p:attrName>
                                        </p:attrNameLst>
                                      </p:cBhvr>
                                      <p:to>
                                        <p:strVal val="visible"/>
                                      </p:to>
                                    </p:set>
                                    <p:anim calcmode="lin" valueType="num">
                                      <p:cBhvr>
                                        <p:cTn id="7" dur="1000" fill="hold"/>
                                        <p:tgtEl>
                                          <p:spTgt spid="20992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09922">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0992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0992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0992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0" presetClass="entr" presetSubtype="0" fill="hold" nodeType="clickEffect">
                                  <p:stCondLst>
                                    <p:cond delay="0"/>
                                  </p:stCondLst>
                                  <p:childTnLst>
                                    <p:set>
                                      <p:cBhvr>
                                        <p:cTn id="15" dur="1" fill="hold">
                                          <p:stCondLst>
                                            <p:cond delay="0"/>
                                          </p:stCondLst>
                                        </p:cTn>
                                        <p:tgtEl>
                                          <p:spTgt spid="209922">
                                            <p:txEl>
                                              <p:pRg st="1" end="1"/>
                                            </p:txEl>
                                          </p:spTgt>
                                        </p:tgtEl>
                                        <p:attrNameLst>
                                          <p:attrName>style.visibility</p:attrName>
                                        </p:attrNameLst>
                                      </p:cBhvr>
                                      <p:to>
                                        <p:strVal val="visible"/>
                                      </p:to>
                                    </p:set>
                                    <p:animEffect transition="in" filter="fade">
                                      <p:cBhvr>
                                        <p:cTn id="16" dur="1600" decel="100000"/>
                                        <p:tgtEl>
                                          <p:spTgt spid="209922">
                                            <p:txEl>
                                              <p:pRg st="1" end="1"/>
                                            </p:txEl>
                                          </p:spTgt>
                                        </p:tgtEl>
                                      </p:cBhvr>
                                    </p:animEffect>
                                    <p:anim calcmode="lin" valueType="num">
                                      <p:cBhvr>
                                        <p:cTn id="17" dur="1600" decel="100000" fill="hold"/>
                                        <p:tgtEl>
                                          <p:spTgt spid="209922">
                                            <p:txEl>
                                              <p:pRg st="1" end="1"/>
                                            </p:txEl>
                                          </p:spTgt>
                                        </p:tgtEl>
                                        <p:attrNameLst>
                                          <p:attrName>style.rotation</p:attrName>
                                        </p:attrNameLst>
                                      </p:cBhvr>
                                      <p:tavLst>
                                        <p:tav tm="0">
                                          <p:val>
                                            <p:fltVal val="-90"/>
                                          </p:val>
                                        </p:tav>
                                        <p:tav tm="100000">
                                          <p:val>
                                            <p:fltVal val="0"/>
                                          </p:val>
                                        </p:tav>
                                      </p:tavLst>
                                    </p:anim>
                                    <p:anim calcmode="lin" valueType="num">
                                      <p:cBhvr>
                                        <p:cTn id="18" dur="1600" decel="100000" fill="hold"/>
                                        <p:tgtEl>
                                          <p:spTgt spid="209922">
                                            <p:txEl>
                                              <p:pRg st="1" end="1"/>
                                            </p:txEl>
                                          </p:spTgt>
                                        </p:tgtEl>
                                        <p:attrNameLst>
                                          <p:attrName>ppt_x</p:attrName>
                                        </p:attrNameLst>
                                      </p:cBhvr>
                                      <p:tavLst>
                                        <p:tav tm="0">
                                          <p:val>
                                            <p:strVal val="#ppt_x+0.4"/>
                                          </p:val>
                                        </p:tav>
                                        <p:tav tm="100000">
                                          <p:val>
                                            <p:strVal val="#ppt_x-0.05"/>
                                          </p:val>
                                        </p:tav>
                                      </p:tavLst>
                                    </p:anim>
                                    <p:anim calcmode="lin" valueType="num">
                                      <p:cBhvr>
                                        <p:cTn id="19" dur="1600" decel="100000" fill="hold"/>
                                        <p:tgtEl>
                                          <p:spTgt spid="209922">
                                            <p:txEl>
                                              <p:pRg st="1" end="1"/>
                                            </p:txEl>
                                          </p:spTgt>
                                        </p:tgtEl>
                                        <p:attrNameLst>
                                          <p:attrName>ppt_y</p:attrName>
                                        </p:attrNameLst>
                                      </p:cBhvr>
                                      <p:tavLst>
                                        <p:tav tm="0">
                                          <p:val>
                                            <p:strVal val="#ppt_y-0.4"/>
                                          </p:val>
                                        </p:tav>
                                        <p:tav tm="100000">
                                          <p:val>
                                            <p:strVal val="#ppt_y+0.1"/>
                                          </p:val>
                                        </p:tav>
                                      </p:tavLst>
                                    </p:anim>
                                    <p:anim calcmode="lin" valueType="num">
                                      <p:cBhvr>
                                        <p:cTn id="20" dur="400" accel="100000" fill="hold">
                                          <p:stCondLst>
                                            <p:cond delay="1600"/>
                                          </p:stCondLst>
                                        </p:cTn>
                                        <p:tgtEl>
                                          <p:spTgt spid="209922">
                                            <p:txEl>
                                              <p:pRg st="1" end="1"/>
                                            </p:txEl>
                                          </p:spTgt>
                                        </p:tgtEl>
                                        <p:attrNameLst>
                                          <p:attrName>ppt_x</p:attrName>
                                        </p:attrNameLst>
                                      </p:cBhvr>
                                      <p:tavLst>
                                        <p:tav tm="0">
                                          <p:val>
                                            <p:strVal val="#ppt_x-0.05"/>
                                          </p:val>
                                        </p:tav>
                                        <p:tav tm="100000">
                                          <p:val>
                                            <p:strVal val="#ppt_x"/>
                                          </p:val>
                                        </p:tav>
                                      </p:tavLst>
                                    </p:anim>
                                    <p:anim calcmode="lin" valueType="num">
                                      <p:cBhvr>
                                        <p:cTn id="21" dur="400" accel="100000" fill="hold">
                                          <p:stCondLst>
                                            <p:cond delay="1600"/>
                                          </p:stCondLst>
                                        </p:cTn>
                                        <p:tgtEl>
                                          <p:spTgt spid="209922">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0" presetClass="entr" presetSubtype="0" fill="hold" grpId="0" nodeType="clickEffect">
                                  <p:stCondLst>
                                    <p:cond delay="0"/>
                                  </p:stCondLst>
                                  <p:childTnLst>
                                    <p:set>
                                      <p:cBhvr>
                                        <p:cTn id="25" dur="1" fill="hold">
                                          <p:stCondLst>
                                            <p:cond delay="0"/>
                                          </p:stCondLst>
                                        </p:cTn>
                                        <p:tgtEl>
                                          <p:spTgt spid="209922">
                                            <p:txEl>
                                              <p:pRg st="2" end="2"/>
                                            </p:txEl>
                                          </p:spTgt>
                                        </p:tgtEl>
                                        <p:attrNameLst>
                                          <p:attrName>style.visibility</p:attrName>
                                        </p:attrNameLst>
                                      </p:cBhvr>
                                      <p:to>
                                        <p:strVal val="visible"/>
                                      </p:to>
                                    </p:set>
                                    <p:animEffect transition="in" filter="fade">
                                      <p:cBhvr>
                                        <p:cTn id="26" dur="1600" decel="100000"/>
                                        <p:tgtEl>
                                          <p:spTgt spid="209922">
                                            <p:txEl>
                                              <p:pRg st="2" end="2"/>
                                            </p:txEl>
                                          </p:spTgt>
                                        </p:tgtEl>
                                      </p:cBhvr>
                                    </p:animEffect>
                                    <p:anim calcmode="lin" valueType="num">
                                      <p:cBhvr>
                                        <p:cTn id="27" dur="1600" decel="100000" fill="hold"/>
                                        <p:tgtEl>
                                          <p:spTgt spid="209922">
                                            <p:txEl>
                                              <p:pRg st="2" end="2"/>
                                            </p:txEl>
                                          </p:spTgt>
                                        </p:tgtEl>
                                        <p:attrNameLst>
                                          <p:attrName>style.rotation</p:attrName>
                                        </p:attrNameLst>
                                      </p:cBhvr>
                                      <p:tavLst>
                                        <p:tav tm="0">
                                          <p:val>
                                            <p:fltVal val="-90"/>
                                          </p:val>
                                        </p:tav>
                                        <p:tav tm="100000">
                                          <p:val>
                                            <p:fltVal val="0"/>
                                          </p:val>
                                        </p:tav>
                                      </p:tavLst>
                                    </p:anim>
                                    <p:anim calcmode="lin" valueType="num">
                                      <p:cBhvr>
                                        <p:cTn id="28" dur="1600" decel="100000" fill="hold"/>
                                        <p:tgtEl>
                                          <p:spTgt spid="209922">
                                            <p:txEl>
                                              <p:pRg st="2" end="2"/>
                                            </p:txEl>
                                          </p:spTgt>
                                        </p:tgtEl>
                                        <p:attrNameLst>
                                          <p:attrName>ppt_x</p:attrName>
                                        </p:attrNameLst>
                                      </p:cBhvr>
                                      <p:tavLst>
                                        <p:tav tm="0">
                                          <p:val>
                                            <p:strVal val="#ppt_x+0.4"/>
                                          </p:val>
                                        </p:tav>
                                        <p:tav tm="100000">
                                          <p:val>
                                            <p:strVal val="#ppt_x-0.05"/>
                                          </p:val>
                                        </p:tav>
                                      </p:tavLst>
                                    </p:anim>
                                    <p:anim calcmode="lin" valueType="num">
                                      <p:cBhvr>
                                        <p:cTn id="29" dur="1600" decel="100000" fill="hold"/>
                                        <p:tgtEl>
                                          <p:spTgt spid="209922">
                                            <p:txEl>
                                              <p:pRg st="2" end="2"/>
                                            </p:txEl>
                                          </p:spTgt>
                                        </p:tgtEl>
                                        <p:attrNameLst>
                                          <p:attrName>ppt_y</p:attrName>
                                        </p:attrNameLst>
                                      </p:cBhvr>
                                      <p:tavLst>
                                        <p:tav tm="0">
                                          <p:val>
                                            <p:strVal val="#ppt_y-0.4"/>
                                          </p:val>
                                        </p:tav>
                                        <p:tav tm="100000">
                                          <p:val>
                                            <p:strVal val="#ppt_y+0.1"/>
                                          </p:val>
                                        </p:tav>
                                      </p:tavLst>
                                    </p:anim>
                                    <p:anim calcmode="lin" valueType="num">
                                      <p:cBhvr>
                                        <p:cTn id="30" dur="400" accel="100000" fill="hold">
                                          <p:stCondLst>
                                            <p:cond delay="1600"/>
                                          </p:stCondLst>
                                        </p:cTn>
                                        <p:tgtEl>
                                          <p:spTgt spid="209922">
                                            <p:txEl>
                                              <p:pRg st="2" end="2"/>
                                            </p:txEl>
                                          </p:spTgt>
                                        </p:tgtEl>
                                        <p:attrNameLst>
                                          <p:attrName>ppt_x</p:attrName>
                                        </p:attrNameLst>
                                      </p:cBhvr>
                                      <p:tavLst>
                                        <p:tav tm="0">
                                          <p:val>
                                            <p:strVal val="#ppt_x-0.05"/>
                                          </p:val>
                                        </p:tav>
                                        <p:tav tm="100000">
                                          <p:val>
                                            <p:strVal val="#ppt_x"/>
                                          </p:val>
                                        </p:tav>
                                      </p:tavLst>
                                    </p:anim>
                                    <p:anim calcmode="lin" valueType="num">
                                      <p:cBhvr>
                                        <p:cTn id="31" dur="400" accel="100000" fill="hold">
                                          <p:stCondLst>
                                            <p:cond delay="1600"/>
                                          </p:stCondLst>
                                        </p:cTn>
                                        <p:tgtEl>
                                          <p:spTgt spid="209922">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2" grpId="0" uiExpand="1" build="allAtOnce"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0946" name="Rectangle 2"/>
          <p:cNvSpPr>
            <a:spLocks noGrp="1" noRot="1" noChangeArrowheads="1"/>
          </p:cNvSpPr>
          <p:nvPr>
            <p:ph type="title"/>
          </p:nvPr>
        </p:nvSpPr>
        <p:spPr>
          <a:xfrm>
            <a:off x="1368425" y="517323"/>
            <a:ext cx="6407150" cy="736600"/>
          </a:xfrm>
          <a:noFill/>
          <a:ln/>
        </p:spPr>
        <p:txBody>
          <a:bodyPr/>
          <a:lstStyle/>
          <a:p>
            <a:pPr marL="838200" indent="-838200" algn="ctr" rtl="1">
              <a:buFontTx/>
              <a:buAutoNum type="arabic2Minus"/>
            </a:pPr>
            <a:r>
              <a:rPr lang="ar-SA" sz="5400" b="0" dirty="0">
                <a:solidFill>
                  <a:schemeClr val="tx1"/>
                </a:solidFill>
                <a:latin typeface="Arial" charset="0"/>
              </a:rPr>
              <a:t>طريقة تحليل الأهـداف</a:t>
            </a:r>
            <a:r>
              <a:rPr lang="ar-SA" sz="5400" dirty="0">
                <a:solidFill>
                  <a:schemeClr val="tx1"/>
                </a:solidFill>
                <a:latin typeface="Arial" charset="0"/>
              </a:rPr>
              <a:t> </a:t>
            </a:r>
            <a:endParaRPr lang="en-US" sz="5400" dirty="0">
              <a:solidFill>
                <a:schemeClr val="tx1"/>
              </a:solidFill>
              <a:latin typeface="Arial" charset="0"/>
            </a:endParaRPr>
          </a:p>
        </p:txBody>
      </p:sp>
      <p:sp>
        <p:nvSpPr>
          <p:cNvPr id="210947" name="Rectangle 3"/>
          <p:cNvSpPr>
            <a:spLocks noGrp="1" noChangeArrowheads="1"/>
          </p:cNvSpPr>
          <p:nvPr>
            <p:ph idx="1"/>
          </p:nvPr>
        </p:nvSpPr>
        <p:spPr>
          <a:xfrm>
            <a:off x="1042988" y="2133600"/>
            <a:ext cx="7058025" cy="4038600"/>
          </a:xfrm>
        </p:spPr>
        <p:txBody>
          <a:bodyPr/>
          <a:lstStyle/>
          <a:p>
            <a:pPr marL="804863" indent="-804863" algn="justLow" rtl="1">
              <a:buSzPct val="80000"/>
              <a:buFont typeface="Wingdings" pitchFamily="2" charset="2"/>
              <a:buChar char="§"/>
            </a:pPr>
            <a:r>
              <a:rPr lang="ar-SA" sz="4800" dirty="0">
                <a:latin typeface="Arial" charset="0"/>
              </a:rPr>
              <a:t>تعرف بطريقة البناء من أعلي إلي أسفل .</a:t>
            </a:r>
          </a:p>
          <a:p>
            <a:pPr marL="804863" indent="-804863" algn="justLow" rtl="1">
              <a:buSzPct val="80000"/>
              <a:buFont typeface="Wingdings" pitchFamily="2" charset="2"/>
              <a:buChar char="§"/>
            </a:pPr>
            <a:r>
              <a:rPr lang="ar-SA" sz="4800" dirty="0">
                <a:latin typeface="Arial" charset="0"/>
              </a:rPr>
              <a:t>تطبق عند إنشاء المنظمات الجـديدة و أحـيانا في حالات إعـادة التنظيم .</a:t>
            </a:r>
            <a:endParaRPr lang="en-US" sz="4800" dirty="0">
              <a:latin typeface="Arial" charset="0"/>
            </a:endParaRPr>
          </a:p>
        </p:txBody>
      </p:sp>
      <p:sp>
        <p:nvSpPr>
          <p:cNvPr id="5" name="Espace réservé du numéro de diapositive 4"/>
          <p:cNvSpPr>
            <a:spLocks noGrp="1"/>
          </p:cNvSpPr>
          <p:nvPr>
            <p:ph type="sldNum" sz="quarter" idx="12"/>
          </p:nvPr>
        </p:nvSpPr>
        <p:spPr/>
        <p:txBody>
          <a:bodyPr/>
          <a:lstStyle/>
          <a:p>
            <a:fld id="{B8383D23-98B3-4E81-87FE-49D856397620}" type="slidenum">
              <a:rPr lang="ar-SA"/>
              <a:pPr/>
              <a:t>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10946"/>
                                        </p:tgtEl>
                                        <p:attrNameLst>
                                          <p:attrName>style.visibility</p:attrName>
                                        </p:attrNameLst>
                                      </p:cBhvr>
                                      <p:to>
                                        <p:strVal val="visible"/>
                                      </p:to>
                                    </p:set>
                                    <p:anim calcmode="lin" valueType="num">
                                      <p:cBhvr>
                                        <p:cTn id="7" dur="1000" fill="hold"/>
                                        <p:tgtEl>
                                          <p:spTgt spid="210946"/>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10946"/>
                                        </p:tgtEl>
                                        <p:attrNameLst>
                                          <p:attrName>ppt_y</p:attrName>
                                        </p:attrNameLst>
                                      </p:cBhvr>
                                      <p:tavLst>
                                        <p:tav tm="0">
                                          <p:val>
                                            <p:strVal val="#ppt_y"/>
                                          </p:val>
                                        </p:tav>
                                        <p:tav tm="100000">
                                          <p:val>
                                            <p:strVal val="#ppt_y"/>
                                          </p:val>
                                        </p:tav>
                                      </p:tavLst>
                                    </p:anim>
                                    <p:anim calcmode="lin" valueType="num">
                                      <p:cBhvr>
                                        <p:cTn id="9" dur="1000" fill="hold"/>
                                        <p:tgtEl>
                                          <p:spTgt spid="210946"/>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1094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10946"/>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10947">
                                            <p:txEl>
                                              <p:pRg st="0" end="0"/>
                                            </p:txEl>
                                          </p:spTgt>
                                        </p:tgtEl>
                                        <p:attrNameLst>
                                          <p:attrName>style.visibility</p:attrName>
                                        </p:attrNameLst>
                                      </p:cBhvr>
                                      <p:to>
                                        <p:strVal val="visible"/>
                                      </p:to>
                                    </p:set>
                                    <p:anim calcmode="lin" valueType="num">
                                      <p:cBhvr>
                                        <p:cTn id="16" dur="1000" fill="hold"/>
                                        <p:tgtEl>
                                          <p:spTgt spid="21094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210947">
                                            <p:txEl>
                                              <p:pRg st="0" end="0"/>
                                            </p:txEl>
                                          </p:spTgt>
                                        </p:tgtEl>
                                        <p:attrNameLst>
                                          <p:attrName>ppt_y</p:attrName>
                                        </p:attrNameLst>
                                      </p:cBhvr>
                                      <p:tavLst>
                                        <p:tav tm="0">
                                          <p:val>
                                            <p:strVal val="#ppt_y"/>
                                          </p:val>
                                        </p:tav>
                                        <p:tav tm="100000">
                                          <p:val>
                                            <p:strVal val="#ppt_y"/>
                                          </p:val>
                                        </p:tav>
                                      </p:tavLst>
                                    </p:anim>
                                    <p:anim calcmode="lin" valueType="num">
                                      <p:cBhvr>
                                        <p:cTn id="18" dur="1000" fill="hold"/>
                                        <p:tgtEl>
                                          <p:spTgt spid="21094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21094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21094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10947">
                                            <p:txEl>
                                              <p:pRg st="1" end="1"/>
                                            </p:txEl>
                                          </p:spTgt>
                                        </p:tgtEl>
                                        <p:attrNameLst>
                                          <p:attrName>style.visibility</p:attrName>
                                        </p:attrNameLst>
                                      </p:cBhvr>
                                      <p:to>
                                        <p:strVal val="visible"/>
                                      </p:to>
                                    </p:set>
                                    <p:anim calcmode="lin" valueType="num">
                                      <p:cBhvr>
                                        <p:cTn id="25" dur="1000" fill="hold"/>
                                        <p:tgtEl>
                                          <p:spTgt spid="210947">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210947">
                                            <p:txEl>
                                              <p:pRg st="1" end="1"/>
                                            </p:txEl>
                                          </p:spTgt>
                                        </p:tgtEl>
                                        <p:attrNameLst>
                                          <p:attrName>ppt_y</p:attrName>
                                        </p:attrNameLst>
                                      </p:cBhvr>
                                      <p:tavLst>
                                        <p:tav tm="0">
                                          <p:val>
                                            <p:strVal val="#ppt_y"/>
                                          </p:val>
                                        </p:tav>
                                        <p:tav tm="100000">
                                          <p:val>
                                            <p:strVal val="#ppt_y"/>
                                          </p:val>
                                        </p:tav>
                                      </p:tavLst>
                                    </p:anim>
                                    <p:anim calcmode="lin" valueType="num">
                                      <p:cBhvr>
                                        <p:cTn id="27" dur="1000" fill="hold"/>
                                        <p:tgtEl>
                                          <p:spTgt spid="210947">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210947">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2109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6" grpId="0" animBg="1" autoUpdateAnimBg="0"/>
      <p:bldP spid="21094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1970" name="Rectangle 2"/>
          <p:cNvSpPr>
            <a:spLocks noGrp="1" noChangeArrowheads="1"/>
          </p:cNvSpPr>
          <p:nvPr>
            <p:ph idx="1"/>
          </p:nvPr>
        </p:nvSpPr>
        <p:spPr>
          <a:xfrm>
            <a:off x="1042988" y="549275"/>
            <a:ext cx="7345362" cy="5543550"/>
          </a:xfrm>
        </p:spPr>
        <p:txBody>
          <a:bodyPr/>
          <a:lstStyle/>
          <a:p>
            <a:pPr marL="539750" indent="-476250" algn="justLow" defTabSz="377825" rtl="1">
              <a:buSzPct val="80000"/>
              <a:buFont typeface="Wingdings" pitchFamily="2" charset="2"/>
              <a:buChar char="q"/>
              <a:tabLst>
                <a:tab pos="261938" algn="l"/>
              </a:tabLst>
            </a:pPr>
            <a:r>
              <a:rPr lang="ar-SA" sz="4400" b="1" dirty="0">
                <a:solidFill>
                  <a:srgbClr val="FF9933"/>
                </a:solidFill>
                <a:cs typeface="Arabic Transparent" pitchFamily="2" charset="0"/>
              </a:rPr>
              <a:t> وبموجب هـذه الطـريقة تمر عملية البناء بسلسلة من الخطـوات التالية :</a:t>
            </a:r>
          </a:p>
          <a:p>
            <a:pPr marL="539750" indent="-476250" algn="justLow" defTabSz="377825" rtl="1">
              <a:buSzPct val="80000"/>
              <a:buFont typeface="Wingdings" pitchFamily="2" charset="2"/>
              <a:buNone/>
              <a:tabLst>
                <a:tab pos="261938" algn="l"/>
              </a:tabLst>
            </a:pPr>
            <a:endParaRPr lang="ar-SA" sz="1600" b="1" dirty="0">
              <a:solidFill>
                <a:srgbClr val="FF9933"/>
              </a:solidFill>
              <a:cs typeface="Arabic Transparent" pitchFamily="2" charset="0"/>
            </a:endParaRPr>
          </a:p>
          <a:p>
            <a:pPr marL="1066800" lvl="1" indent="-347663" algn="justLow" defTabSz="377825" rtl="1">
              <a:buClr>
                <a:schemeClr val="hlink"/>
              </a:buClr>
              <a:tabLst>
                <a:tab pos="261938" algn="l"/>
              </a:tabLst>
            </a:pPr>
            <a:r>
              <a:rPr lang="ar-SA" sz="4400" dirty="0">
                <a:cs typeface="Arabic Transparent" pitchFamily="2" charset="0"/>
              </a:rPr>
              <a:t> تحـليل الأهـداف الرئيسـية .</a:t>
            </a:r>
          </a:p>
          <a:p>
            <a:pPr marL="1066800" lvl="1" indent="-347663" algn="justLow" defTabSz="377825" rtl="1">
              <a:buClr>
                <a:schemeClr val="hlink"/>
              </a:buClr>
              <a:tabLst>
                <a:tab pos="261938" algn="l"/>
              </a:tabLst>
            </a:pPr>
            <a:r>
              <a:rPr lang="ar-SA" sz="4400" dirty="0">
                <a:cs typeface="Arabic Transparent" pitchFamily="2" charset="0"/>
              </a:rPr>
              <a:t> تحـويلها الي أهـداف ونشاطات فـرعية .   </a:t>
            </a:r>
          </a:p>
          <a:p>
            <a:pPr marL="1066800" lvl="1" indent="-347663" algn="justLow" defTabSz="377825" rtl="1">
              <a:buClr>
                <a:schemeClr val="hlink"/>
              </a:buClr>
              <a:tabLst>
                <a:tab pos="261938" algn="l"/>
              </a:tabLst>
            </a:pPr>
            <a:r>
              <a:rPr lang="ar-SA" sz="4400" dirty="0">
                <a:cs typeface="Arabic Transparent" pitchFamily="2" charset="0"/>
              </a:rPr>
              <a:t> إنشاء وحـدات إدارية .</a:t>
            </a:r>
            <a:endParaRPr lang="en-US" sz="4400" dirty="0">
              <a:cs typeface="Arabic Transparent" pitchFamily="2" charset="0"/>
            </a:endParaRPr>
          </a:p>
        </p:txBody>
      </p:sp>
      <p:sp>
        <p:nvSpPr>
          <p:cNvPr id="3" name="Espace réservé du numéro de diapositive 4"/>
          <p:cNvSpPr>
            <a:spLocks noGrp="1"/>
          </p:cNvSpPr>
          <p:nvPr>
            <p:ph type="sldNum" sz="quarter" idx="12"/>
          </p:nvPr>
        </p:nvSpPr>
        <p:spPr/>
        <p:txBody>
          <a:bodyPr/>
          <a:lstStyle/>
          <a:p>
            <a:fld id="{C47859C2-1877-413B-BB1B-F75017D7036B}" type="slidenum">
              <a:rPr lang="ar-SA"/>
              <a:pPr/>
              <a:t>28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11970">
                                            <p:txEl>
                                              <p:pRg st="0" end="0"/>
                                            </p:txEl>
                                          </p:spTgt>
                                        </p:tgtEl>
                                        <p:attrNameLst>
                                          <p:attrName>style.visibility</p:attrName>
                                        </p:attrNameLst>
                                      </p:cBhvr>
                                      <p:to>
                                        <p:strVal val="visible"/>
                                      </p:to>
                                    </p:set>
                                    <p:anim calcmode="lin" valueType="num">
                                      <p:cBhvr additive="base">
                                        <p:cTn id="7" dur="2000" fill="hold"/>
                                        <p:tgtEl>
                                          <p:spTgt spid="211970">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119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211970">
                                            <p:txEl>
                                              <p:pRg st="2" end="2"/>
                                            </p:txEl>
                                          </p:spTgt>
                                        </p:tgtEl>
                                        <p:attrNameLst>
                                          <p:attrName>style.visibility</p:attrName>
                                        </p:attrNameLst>
                                      </p:cBhvr>
                                      <p:to>
                                        <p:strVal val="visible"/>
                                      </p:to>
                                    </p:set>
                                    <p:anim calcmode="lin" valueType="num">
                                      <p:cBhvr additive="base">
                                        <p:cTn id="13" dur="2000" fill="hold"/>
                                        <p:tgtEl>
                                          <p:spTgt spid="211970">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119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211970">
                                            <p:txEl>
                                              <p:pRg st="3" end="3"/>
                                            </p:txEl>
                                          </p:spTgt>
                                        </p:tgtEl>
                                        <p:attrNameLst>
                                          <p:attrName>style.visibility</p:attrName>
                                        </p:attrNameLst>
                                      </p:cBhvr>
                                      <p:to>
                                        <p:strVal val="visible"/>
                                      </p:to>
                                    </p:set>
                                    <p:animEffect transition="in" filter="slide(fromBottom)">
                                      <p:cBhvr>
                                        <p:cTn id="19" dur="2000"/>
                                        <p:tgtEl>
                                          <p:spTgt spid="211970">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211970">
                                            <p:txEl>
                                              <p:pRg st="4" end="4"/>
                                            </p:txEl>
                                          </p:spTgt>
                                        </p:tgtEl>
                                        <p:attrNameLst>
                                          <p:attrName>style.visibility</p:attrName>
                                        </p:attrNameLst>
                                      </p:cBhvr>
                                      <p:to>
                                        <p:strVal val="visible"/>
                                      </p:to>
                                    </p:set>
                                    <p:animEffect transition="in" filter="slide(fromBottom)">
                                      <p:cBhvr>
                                        <p:cTn id="24" dur="2000"/>
                                        <p:tgtEl>
                                          <p:spTgt spid="21197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0" grpId="0" uiExpand="1"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42" name="Rectangle 2"/>
          <p:cNvSpPr>
            <a:spLocks noGrp="1" noRot="1" noChangeArrowheads="1"/>
          </p:cNvSpPr>
          <p:nvPr>
            <p:ph type="title"/>
          </p:nvPr>
        </p:nvSpPr>
        <p:spPr>
          <a:xfrm>
            <a:off x="1160279" y="695123"/>
            <a:ext cx="6407150" cy="736600"/>
          </a:xfrm>
          <a:noFill/>
          <a:ln/>
        </p:spPr>
        <p:txBody>
          <a:bodyPr/>
          <a:lstStyle/>
          <a:p>
            <a:pPr marL="838200" indent="-838200" algn="ctr" rtl="1">
              <a:buFontTx/>
              <a:buAutoNum type="arabic2Minus" startAt="2"/>
            </a:pPr>
            <a:r>
              <a:rPr lang="ar-SA" sz="5400" b="0" dirty="0">
                <a:solidFill>
                  <a:schemeClr val="tx1"/>
                </a:solidFill>
                <a:latin typeface="Arial" charset="0"/>
              </a:rPr>
              <a:t>طريقة تجـميع الأنشطة</a:t>
            </a:r>
            <a:r>
              <a:rPr lang="ar-SA" sz="5400" dirty="0">
                <a:solidFill>
                  <a:schemeClr val="tx1"/>
                </a:solidFill>
                <a:latin typeface="Arial" charset="0"/>
              </a:rPr>
              <a:t> </a:t>
            </a:r>
            <a:endParaRPr lang="en-US" sz="5400" dirty="0">
              <a:solidFill>
                <a:schemeClr val="tx1"/>
              </a:solidFill>
              <a:latin typeface="Arial" charset="0"/>
            </a:endParaRPr>
          </a:p>
        </p:txBody>
      </p:sp>
      <p:sp>
        <p:nvSpPr>
          <p:cNvPr id="215043" name="Rectangle 3"/>
          <p:cNvSpPr>
            <a:spLocks noGrp="1" noChangeArrowheads="1"/>
          </p:cNvSpPr>
          <p:nvPr>
            <p:ph idx="1"/>
          </p:nvPr>
        </p:nvSpPr>
        <p:spPr>
          <a:xfrm>
            <a:off x="287524" y="2708920"/>
            <a:ext cx="8568952" cy="3382963"/>
          </a:xfrm>
        </p:spPr>
        <p:txBody>
          <a:bodyPr/>
          <a:lstStyle/>
          <a:p>
            <a:pPr marL="804863" indent="-804863" algn="justLow" rtl="1">
              <a:buSzPct val="80000"/>
              <a:buFont typeface="Wingdings" pitchFamily="2" charset="2"/>
              <a:buChar char="§"/>
            </a:pPr>
            <a:r>
              <a:rPr lang="ar-SA" sz="4800" dirty="0">
                <a:latin typeface="Arial" charset="0"/>
              </a:rPr>
              <a:t>تعرف بطريقة البناء من أسفل إلي أعلي.</a:t>
            </a:r>
          </a:p>
          <a:p>
            <a:pPr marL="804863" indent="-804863" algn="justLow" rtl="1">
              <a:buSzPct val="80000"/>
              <a:buFont typeface="Wingdings" pitchFamily="2" charset="2"/>
              <a:buChar char="§"/>
            </a:pPr>
            <a:r>
              <a:rPr lang="ar-SA" sz="4800" dirty="0">
                <a:latin typeface="Arial" charset="0"/>
              </a:rPr>
              <a:t>تأخـذ بها في الغالـب المنظمات </a:t>
            </a:r>
            <a:r>
              <a:rPr lang="ar-SA" sz="4800" dirty="0" smtClean="0">
                <a:latin typeface="Arial" charset="0"/>
              </a:rPr>
              <a:t>الجـديدة</a:t>
            </a:r>
            <a:r>
              <a:rPr lang="ar-DZ" sz="4800" dirty="0" smtClean="0">
                <a:latin typeface="Arial" charset="0"/>
              </a:rPr>
              <a:t>.</a:t>
            </a:r>
            <a:endParaRPr lang="en-US" sz="4800" dirty="0">
              <a:latin typeface="Arial" charset="0"/>
            </a:endParaRPr>
          </a:p>
        </p:txBody>
      </p:sp>
      <p:sp>
        <p:nvSpPr>
          <p:cNvPr id="5" name="Espace réservé du numéro de diapositive 4"/>
          <p:cNvSpPr>
            <a:spLocks noGrp="1"/>
          </p:cNvSpPr>
          <p:nvPr>
            <p:ph type="sldNum" sz="quarter" idx="12"/>
          </p:nvPr>
        </p:nvSpPr>
        <p:spPr/>
        <p:txBody>
          <a:bodyPr/>
          <a:lstStyle/>
          <a:p>
            <a:fld id="{87B7CC76-E4A4-4915-BC20-1540C91A5FE2}" type="slidenum">
              <a:rPr lang="ar-SA"/>
              <a:pPr/>
              <a:t>29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15042"/>
                                        </p:tgtEl>
                                        <p:attrNameLst>
                                          <p:attrName>style.visibility</p:attrName>
                                        </p:attrNameLst>
                                      </p:cBhvr>
                                      <p:to>
                                        <p:strVal val="visible"/>
                                      </p:to>
                                    </p:set>
                                    <p:anim calcmode="lin" valueType="num">
                                      <p:cBhvr>
                                        <p:cTn id="7" dur="1000" fill="hold"/>
                                        <p:tgtEl>
                                          <p:spTgt spid="21504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15042"/>
                                        </p:tgtEl>
                                        <p:attrNameLst>
                                          <p:attrName>ppt_y</p:attrName>
                                        </p:attrNameLst>
                                      </p:cBhvr>
                                      <p:tavLst>
                                        <p:tav tm="0">
                                          <p:val>
                                            <p:strVal val="#ppt_y"/>
                                          </p:val>
                                        </p:tav>
                                        <p:tav tm="100000">
                                          <p:val>
                                            <p:strVal val="#ppt_y"/>
                                          </p:val>
                                        </p:tav>
                                      </p:tavLst>
                                    </p:anim>
                                    <p:anim calcmode="lin" valueType="num">
                                      <p:cBhvr>
                                        <p:cTn id="9" dur="1000" fill="hold"/>
                                        <p:tgtEl>
                                          <p:spTgt spid="21504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1504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1504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15043">
                                            <p:txEl>
                                              <p:pRg st="0" end="0"/>
                                            </p:txEl>
                                          </p:spTgt>
                                        </p:tgtEl>
                                        <p:attrNameLst>
                                          <p:attrName>style.visibility</p:attrName>
                                        </p:attrNameLst>
                                      </p:cBhvr>
                                      <p:to>
                                        <p:strVal val="visible"/>
                                      </p:to>
                                    </p:set>
                                    <p:anim calcmode="lin" valueType="num">
                                      <p:cBhvr>
                                        <p:cTn id="16" dur="1000" fill="hold"/>
                                        <p:tgtEl>
                                          <p:spTgt spid="21504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1000" fill="hold"/>
                                        <p:tgtEl>
                                          <p:spTgt spid="215043">
                                            <p:txEl>
                                              <p:pRg st="0" end="0"/>
                                            </p:txEl>
                                          </p:spTgt>
                                        </p:tgtEl>
                                        <p:attrNameLst>
                                          <p:attrName>ppt_y</p:attrName>
                                        </p:attrNameLst>
                                      </p:cBhvr>
                                      <p:tavLst>
                                        <p:tav tm="0">
                                          <p:val>
                                            <p:strVal val="#ppt_y"/>
                                          </p:val>
                                        </p:tav>
                                        <p:tav tm="100000">
                                          <p:val>
                                            <p:strVal val="#ppt_y"/>
                                          </p:val>
                                        </p:tav>
                                      </p:tavLst>
                                    </p:anim>
                                    <p:anim calcmode="lin" valueType="num">
                                      <p:cBhvr>
                                        <p:cTn id="18" dur="1000" fill="hold"/>
                                        <p:tgtEl>
                                          <p:spTgt spid="21504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1000" fill="hold"/>
                                        <p:tgtEl>
                                          <p:spTgt spid="21504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1000" tmFilter="0,0; .5, 1; 1, 1"/>
                                        <p:tgtEl>
                                          <p:spTgt spid="21504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215043">
                                            <p:txEl>
                                              <p:pRg st="1" end="1"/>
                                            </p:txEl>
                                          </p:spTgt>
                                        </p:tgtEl>
                                        <p:attrNameLst>
                                          <p:attrName>style.visibility</p:attrName>
                                        </p:attrNameLst>
                                      </p:cBhvr>
                                      <p:to>
                                        <p:strVal val="visible"/>
                                      </p:to>
                                    </p:set>
                                    <p:anim calcmode="lin" valueType="num">
                                      <p:cBhvr>
                                        <p:cTn id="25" dur="1000" fill="hold"/>
                                        <p:tgtEl>
                                          <p:spTgt spid="21504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215043">
                                            <p:txEl>
                                              <p:pRg st="1" end="1"/>
                                            </p:txEl>
                                          </p:spTgt>
                                        </p:tgtEl>
                                        <p:attrNameLst>
                                          <p:attrName>ppt_y</p:attrName>
                                        </p:attrNameLst>
                                      </p:cBhvr>
                                      <p:tavLst>
                                        <p:tav tm="0">
                                          <p:val>
                                            <p:strVal val="#ppt_y"/>
                                          </p:val>
                                        </p:tav>
                                        <p:tav tm="100000">
                                          <p:val>
                                            <p:strVal val="#ppt_y"/>
                                          </p:val>
                                        </p:tav>
                                      </p:tavLst>
                                    </p:anim>
                                    <p:anim calcmode="lin" valueType="num">
                                      <p:cBhvr>
                                        <p:cTn id="27" dur="1000" fill="hold"/>
                                        <p:tgtEl>
                                          <p:spTgt spid="21504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21504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2150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2" grpId="0" animBg="1" autoUpdateAnimBg="0"/>
      <p:bldP spid="21504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361950" y="2924943"/>
            <a:ext cx="8424863" cy="1048569"/>
          </a:xfrm>
          <a:solidFill>
            <a:srgbClr val="FF0000"/>
          </a:solidFill>
          <a:ln>
            <a:solidFill>
              <a:schemeClr val="tx1"/>
            </a:solidFill>
          </a:ln>
        </p:spPr>
        <p:txBody>
          <a:bodyPr/>
          <a:lstStyle/>
          <a:p>
            <a:pPr algn="ctr"/>
            <a:r>
              <a:rPr lang="ar-DZ" sz="5400" dirty="0" smtClean="0">
                <a:cs typeface="PT Bold Heading" pitchFamily="2" charset="-78"/>
              </a:rPr>
              <a:t>أولا</a:t>
            </a:r>
            <a:r>
              <a:rPr lang="ar-SA" sz="5400" dirty="0" smtClean="0">
                <a:cs typeface="PT Bold Heading" pitchFamily="2" charset="-78"/>
              </a:rPr>
              <a:t>: </a:t>
            </a:r>
            <a:r>
              <a:rPr lang="ar-DZ" sz="5400" dirty="0" smtClean="0">
                <a:cs typeface="PT Bold Heading" pitchFamily="2" charset="-78"/>
              </a:rPr>
              <a:t>مفهوم</a:t>
            </a:r>
            <a:r>
              <a:rPr lang="ar-SA" sz="5400" dirty="0" smtClean="0">
                <a:cs typeface="PT Bold Heading" pitchFamily="2" charset="-78"/>
              </a:rPr>
              <a:t> </a:t>
            </a:r>
            <a:r>
              <a:rPr lang="ar-SA" sz="5400" dirty="0">
                <a:cs typeface="PT Bold Heading" pitchFamily="2" charset="-78"/>
              </a:rPr>
              <a:t>الهياكل التنظيمية</a:t>
            </a:r>
            <a:endParaRPr lang="fr-FR" sz="5400" dirty="0">
              <a:cs typeface="PT Bold Heading" pitchFamily="2" charset="-78"/>
            </a:endParaRPr>
          </a:p>
        </p:txBody>
      </p:sp>
      <p:sp>
        <p:nvSpPr>
          <p:cNvPr id="4" name="Rectangle 15"/>
          <p:cNvSpPr>
            <a:spLocks noGrp="1" noChangeArrowheads="1"/>
          </p:cNvSpPr>
          <p:nvPr>
            <p:ph type="sldNum" sz="quarter" idx="12"/>
          </p:nvPr>
        </p:nvSpPr>
        <p:spPr/>
        <p:txBody>
          <a:bodyPr/>
          <a:lstStyle/>
          <a:p>
            <a:fld id="{38ED0C50-8B90-4D2C-8600-62A7B20C71D3}" type="slidenum">
              <a:rPr lang="ar-SA"/>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60770"/>
                                        </p:tgtEl>
                                        <p:attrNameLst>
                                          <p:attrName>style.visibility</p:attrName>
                                        </p:attrNameLst>
                                      </p:cBhvr>
                                      <p:to>
                                        <p:strVal val="visible"/>
                                      </p:to>
                                    </p:set>
                                    <p:anim calcmode="lin" valueType="num">
                                      <p:cBhvr>
                                        <p:cTn id="7" dur="1500" decel="50000" fill="hold">
                                          <p:stCondLst>
                                            <p:cond delay="0"/>
                                          </p:stCondLst>
                                        </p:cTn>
                                        <p:tgtEl>
                                          <p:spTgt spid="160770"/>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160770"/>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160770"/>
                                        </p:tgtEl>
                                        <p:attrNameLst>
                                          <p:attrName>ppt_w</p:attrName>
                                        </p:attrNameLst>
                                      </p:cBhvr>
                                      <p:tavLst>
                                        <p:tav tm="0">
                                          <p:val>
                                            <p:strVal val="#ppt_w*.05"/>
                                          </p:val>
                                        </p:tav>
                                        <p:tav tm="100000">
                                          <p:val>
                                            <p:strVal val="#ppt_w"/>
                                          </p:val>
                                        </p:tav>
                                      </p:tavLst>
                                    </p:anim>
                                    <p:anim calcmode="lin" valueType="num">
                                      <p:cBhvr>
                                        <p:cTn id="10" dur="3000" fill="hold"/>
                                        <p:tgtEl>
                                          <p:spTgt spid="160770"/>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160770"/>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160770"/>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160770"/>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1607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animBg="1"/>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7090" name="Rectangle 2"/>
          <p:cNvSpPr>
            <a:spLocks noGrp="1" noChangeArrowheads="1"/>
          </p:cNvSpPr>
          <p:nvPr>
            <p:ph idx="1"/>
          </p:nvPr>
        </p:nvSpPr>
        <p:spPr>
          <a:xfrm>
            <a:off x="611597" y="908720"/>
            <a:ext cx="7920806" cy="5616575"/>
          </a:xfrm>
        </p:spPr>
        <p:txBody>
          <a:bodyPr/>
          <a:lstStyle/>
          <a:p>
            <a:pPr marL="539750" indent="-476250" algn="justLow" defTabSz="377825" rtl="1">
              <a:lnSpc>
                <a:spcPct val="90000"/>
              </a:lnSpc>
              <a:buSzPct val="80000"/>
              <a:buFont typeface="Wingdings" pitchFamily="2" charset="2"/>
              <a:buChar char="q"/>
              <a:tabLst>
                <a:tab pos="261938" algn="l"/>
              </a:tabLst>
            </a:pPr>
            <a:r>
              <a:rPr lang="ar-SA" sz="4000" b="1" dirty="0">
                <a:solidFill>
                  <a:srgbClr val="FF9933"/>
                </a:solidFill>
                <a:cs typeface="Arabic Transparent" pitchFamily="2" charset="0"/>
              </a:rPr>
              <a:t>بموجب هـذه الطـريقة يتم تجميع الأنشطة والأعمـال من القاعـدة ويتجه بها الي أعلـي ، وترتكـز علـي عنصـرين هما :</a:t>
            </a:r>
          </a:p>
          <a:p>
            <a:pPr marL="539750" indent="-476250" algn="justLow" defTabSz="377825" rtl="1">
              <a:lnSpc>
                <a:spcPct val="90000"/>
              </a:lnSpc>
              <a:buSzPct val="80000"/>
              <a:buFont typeface="Wingdings" pitchFamily="2" charset="2"/>
              <a:buNone/>
              <a:tabLst>
                <a:tab pos="261938" algn="l"/>
              </a:tabLst>
            </a:pPr>
            <a:endParaRPr lang="ar-SA" sz="1400" b="1" dirty="0">
              <a:solidFill>
                <a:srgbClr val="FF9933"/>
              </a:solidFill>
              <a:cs typeface="Arabic Transparent" pitchFamily="2" charset="0"/>
            </a:endParaRPr>
          </a:p>
          <a:p>
            <a:pPr marL="1066800" lvl="1" indent="-347663" algn="justLow" defTabSz="377825" rtl="1">
              <a:lnSpc>
                <a:spcPct val="90000"/>
              </a:lnSpc>
              <a:buClr>
                <a:schemeClr val="hlink"/>
              </a:buClr>
              <a:tabLst>
                <a:tab pos="261938" algn="l"/>
              </a:tabLst>
            </a:pPr>
            <a:r>
              <a:rPr lang="ar-SA" sz="4000" dirty="0">
                <a:cs typeface="Arabic Transparent" pitchFamily="2" charset="0"/>
              </a:rPr>
              <a:t> حصر العمليات والأعـمال الحـالية والمسـتقبلية .</a:t>
            </a:r>
          </a:p>
          <a:p>
            <a:pPr marL="1066800" lvl="1" indent="-347663" algn="justLow" defTabSz="377825" rtl="1">
              <a:lnSpc>
                <a:spcPct val="90000"/>
              </a:lnSpc>
              <a:buClr>
                <a:schemeClr val="hlink"/>
              </a:buClr>
              <a:tabLst>
                <a:tab pos="261938" algn="l"/>
              </a:tabLst>
            </a:pPr>
            <a:r>
              <a:rPr lang="ar-SA" sz="4000" dirty="0">
                <a:cs typeface="Arabic Transparent" pitchFamily="2" charset="0"/>
              </a:rPr>
              <a:t> تجميع الأعـمال التفصـيلية في مجموعات متجانسة في شكل وظائف يقوم بها الأفــراد .</a:t>
            </a:r>
          </a:p>
        </p:txBody>
      </p:sp>
      <p:sp>
        <p:nvSpPr>
          <p:cNvPr id="3" name="Espace réservé du numéro de diapositive 4"/>
          <p:cNvSpPr>
            <a:spLocks noGrp="1"/>
          </p:cNvSpPr>
          <p:nvPr>
            <p:ph type="sldNum" sz="quarter" idx="12"/>
          </p:nvPr>
        </p:nvSpPr>
        <p:spPr/>
        <p:txBody>
          <a:bodyPr/>
          <a:lstStyle/>
          <a:p>
            <a:fld id="{F0BF8D5F-43E1-431D-9EED-097FECA094D6}" type="slidenum">
              <a:rPr lang="ar-SA"/>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17090">
                                            <p:txEl>
                                              <p:pRg st="0" end="0"/>
                                            </p:txEl>
                                          </p:spTgt>
                                        </p:tgtEl>
                                        <p:attrNameLst>
                                          <p:attrName>style.visibility</p:attrName>
                                        </p:attrNameLst>
                                      </p:cBhvr>
                                      <p:to>
                                        <p:strVal val="visible"/>
                                      </p:to>
                                    </p:set>
                                    <p:anim calcmode="lin" valueType="num">
                                      <p:cBhvr additive="base">
                                        <p:cTn id="7" dur="2000" fill="hold"/>
                                        <p:tgtEl>
                                          <p:spTgt spid="217090">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1709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217090">
                                            <p:txEl>
                                              <p:pRg st="2" end="2"/>
                                            </p:txEl>
                                          </p:spTgt>
                                        </p:tgtEl>
                                        <p:attrNameLst>
                                          <p:attrName>style.visibility</p:attrName>
                                        </p:attrNameLst>
                                      </p:cBhvr>
                                      <p:to>
                                        <p:strVal val="visible"/>
                                      </p:to>
                                    </p:set>
                                    <p:anim calcmode="lin" valueType="num">
                                      <p:cBhvr additive="base">
                                        <p:cTn id="13" dur="2000" fill="hold"/>
                                        <p:tgtEl>
                                          <p:spTgt spid="217090">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1709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217090">
                                            <p:txEl>
                                              <p:pRg st="3" end="3"/>
                                            </p:txEl>
                                          </p:spTgt>
                                        </p:tgtEl>
                                        <p:attrNameLst>
                                          <p:attrName>style.visibility</p:attrName>
                                        </p:attrNameLst>
                                      </p:cBhvr>
                                      <p:to>
                                        <p:strVal val="visible"/>
                                      </p:to>
                                    </p:set>
                                    <p:animEffect transition="in" filter="slide(fromBottom)">
                                      <p:cBhvr>
                                        <p:cTn id="19" dur="2000"/>
                                        <p:tgtEl>
                                          <p:spTgt spid="21709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0" grpId="0" uiExpand="1"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8114" name="Rectangle 2"/>
          <p:cNvSpPr>
            <a:spLocks noGrp="1" noChangeArrowheads="1"/>
          </p:cNvSpPr>
          <p:nvPr>
            <p:ph idx="1"/>
          </p:nvPr>
        </p:nvSpPr>
        <p:spPr>
          <a:xfrm>
            <a:off x="539750" y="620713"/>
            <a:ext cx="7993063" cy="5616575"/>
          </a:xfrm>
        </p:spPr>
        <p:txBody>
          <a:bodyPr/>
          <a:lstStyle/>
          <a:p>
            <a:pPr marL="631825" indent="-631825" algn="justLow" defTabSz="420688" rtl="1">
              <a:lnSpc>
                <a:spcPct val="90000"/>
              </a:lnSpc>
              <a:buSzPct val="80000"/>
              <a:buFont typeface="Wingdings" pitchFamily="2" charset="2"/>
              <a:buChar char="q"/>
              <a:tabLst>
                <a:tab pos="0" algn="l"/>
              </a:tabLst>
            </a:pPr>
            <a:r>
              <a:rPr lang="ar-SA" sz="4400" b="1" dirty="0">
                <a:solidFill>
                  <a:srgbClr val="FF9933"/>
                </a:solidFill>
              </a:rPr>
              <a:t>بعـد تحـديد أوجه النشاط يتم تحـديد أفضـل الطرق لتكوين الوحـدات الإدارية المكونة للهيكل التنظيمي المناسب .</a:t>
            </a:r>
          </a:p>
          <a:p>
            <a:pPr marL="1417638" lvl="1" indent="-525463" algn="justLow" defTabSz="420688" rtl="1">
              <a:lnSpc>
                <a:spcPct val="90000"/>
              </a:lnSpc>
              <a:buClr>
                <a:schemeClr val="hlink"/>
              </a:buClr>
              <a:tabLst>
                <a:tab pos="0" algn="l"/>
              </a:tabLst>
            </a:pPr>
            <a:r>
              <a:rPr lang="ar-SA" sz="4800" dirty="0"/>
              <a:t>هنالك عدة طرق وعدة </a:t>
            </a:r>
            <a:r>
              <a:rPr lang="ar-SA" sz="4800" dirty="0" err="1"/>
              <a:t>إعتبارات</a:t>
            </a:r>
            <a:r>
              <a:rPr lang="ar-SA" sz="4800" dirty="0"/>
              <a:t> تلاحظ عند تكوين الوحدات الإدارية .</a:t>
            </a:r>
          </a:p>
          <a:p>
            <a:pPr marL="1417638" lvl="1" indent="-525463" algn="justLow" defTabSz="420688" rtl="1">
              <a:lnSpc>
                <a:spcPct val="90000"/>
              </a:lnSpc>
              <a:buClr>
                <a:schemeClr val="hlink"/>
              </a:buClr>
              <a:tabLst>
                <a:tab pos="0" algn="l"/>
              </a:tabLst>
            </a:pPr>
            <a:r>
              <a:rPr lang="ar-SA" sz="4800" dirty="0"/>
              <a:t>يطلق علي تلك الطـرق طـرق التنظيم و </a:t>
            </a:r>
            <a:r>
              <a:rPr lang="ar-SA" sz="4800" dirty="0" err="1"/>
              <a:t>إحياناً</a:t>
            </a:r>
            <a:r>
              <a:rPr lang="ar-SA" sz="4800" dirty="0"/>
              <a:t> أنواع التنظيم .</a:t>
            </a:r>
          </a:p>
        </p:txBody>
      </p:sp>
      <p:sp>
        <p:nvSpPr>
          <p:cNvPr id="3" name="Espace réservé du numéro de diapositive 4"/>
          <p:cNvSpPr>
            <a:spLocks noGrp="1"/>
          </p:cNvSpPr>
          <p:nvPr>
            <p:ph type="sldNum" sz="quarter" idx="12"/>
          </p:nvPr>
        </p:nvSpPr>
        <p:spPr/>
        <p:txBody>
          <a:bodyPr/>
          <a:lstStyle/>
          <a:p>
            <a:fld id="{B5F9C34F-5EF4-42FE-8D93-CB9375B2BBF8}" type="slidenum">
              <a:rPr lang="ar-SA"/>
              <a:pPr/>
              <a:t>31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18114">
                                            <p:txEl>
                                              <p:pRg st="0" end="0"/>
                                            </p:txEl>
                                          </p:spTgt>
                                        </p:tgtEl>
                                        <p:attrNameLst>
                                          <p:attrName>style.visibility</p:attrName>
                                        </p:attrNameLst>
                                      </p:cBhvr>
                                      <p:to>
                                        <p:strVal val="visible"/>
                                      </p:to>
                                    </p:set>
                                    <p:anim calcmode="lin" valueType="num">
                                      <p:cBhvr additive="base">
                                        <p:cTn id="7" dur="2000" fill="hold"/>
                                        <p:tgtEl>
                                          <p:spTgt spid="218114">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181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218114">
                                            <p:txEl>
                                              <p:pRg st="1" end="1"/>
                                            </p:txEl>
                                          </p:spTgt>
                                        </p:tgtEl>
                                        <p:attrNameLst>
                                          <p:attrName>style.visibility</p:attrName>
                                        </p:attrNameLst>
                                      </p:cBhvr>
                                      <p:to>
                                        <p:strVal val="visible"/>
                                      </p:to>
                                    </p:set>
                                    <p:anim calcmode="lin" valueType="num">
                                      <p:cBhvr additive="base">
                                        <p:cTn id="13" dur="2000" fill="hold"/>
                                        <p:tgtEl>
                                          <p:spTgt spid="218114">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181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218114">
                                            <p:txEl>
                                              <p:pRg st="2" end="2"/>
                                            </p:txEl>
                                          </p:spTgt>
                                        </p:tgtEl>
                                        <p:attrNameLst>
                                          <p:attrName>style.visibility</p:attrName>
                                        </p:attrNameLst>
                                      </p:cBhvr>
                                      <p:to>
                                        <p:strVal val="visible"/>
                                      </p:to>
                                    </p:set>
                                    <p:animEffect transition="in" filter="slide(fromBottom)">
                                      <p:cBhvr>
                                        <p:cTn id="19" dur="2000"/>
                                        <p:tgtEl>
                                          <p:spTgt spid="2181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4"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CC62E63-06A5-4964-AA77-923D7E19B783}" type="slidenum">
              <a:rPr lang="ar-SA"/>
              <a:pPr/>
              <a:t>32</a:t>
            </a:fld>
            <a:endParaRPr lang="en-US"/>
          </a:p>
        </p:txBody>
      </p:sp>
      <p:sp>
        <p:nvSpPr>
          <p:cNvPr id="223234" name="Text Box 2"/>
          <p:cNvSpPr txBox="1">
            <a:spLocks noChangeArrowheads="1"/>
          </p:cNvSpPr>
          <p:nvPr/>
        </p:nvSpPr>
        <p:spPr bwMode="auto">
          <a:xfrm>
            <a:off x="251521" y="549275"/>
            <a:ext cx="8143723" cy="5970865"/>
          </a:xfrm>
          <a:prstGeom prst="rect">
            <a:avLst/>
          </a:prstGeom>
          <a:noFill/>
          <a:ln w="9525">
            <a:noFill/>
            <a:miter lim="800000"/>
            <a:headEnd/>
            <a:tailEnd/>
          </a:ln>
          <a:effectLst/>
        </p:spPr>
        <p:txBody>
          <a:bodyPr wrap="square">
            <a:spAutoFit/>
          </a:bodyPr>
          <a:lstStyle/>
          <a:p>
            <a:pPr marL="87313" indent="-87313" algn="justLow">
              <a:spcBef>
                <a:spcPct val="50000"/>
              </a:spcBef>
              <a:buClr>
                <a:schemeClr val="tx1"/>
              </a:buClr>
              <a:buFont typeface="Wingdings" pitchFamily="2" charset="2"/>
              <a:buChar char="q"/>
            </a:pPr>
            <a:r>
              <a:rPr lang="ar-SA" sz="5400" dirty="0">
                <a:solidFill>
                  <a:srgbClr val="FF9900"/>
                </a:solidFill>
                <a:effectLst/>
                <a:cs typeface="Arial" charset="0"/>
              </a:rPr>
              <a:t> </a:t>
            </a:r>
            <a:r>
              <a:rPr lang="ar-SA" sz="4800" u="sng" dirty="0" err="1">
                <a:solidFill>
                  <a:srgbClr val="FF9900"/>
                </a:solidFill>
                <a:effectLst/>
                <a:cs typeface="Arial" charset="0"/>
              </a:rPr>
              <a:t>الإعتبـارات</a:t>
            </a:r>
            <a:r>
              <a:rPr lang="ar-SA" sz="4800" u="sng" dirty="0">
                <a:solidFill>
                  <a:srgbClr val="FF9900"/>
                </a:solidFill>
                <a:effectLst/>
                <a:cs typeface="Arial" charset="0"/>
              </a:rPr>
              <a:t> الأساسية تتمثل في :</a:t>
            </a:r>
            <a:r>
              <a:rPr lang="ar-SA" sz="4800" u="sng" dirty="0">
                <a:solidFill>
                  <a:schemeClr val="tx1"/>
                </a:solidFill>
                <a:effectLst/>
                <a:cs typeface="Arial" charset="0"/>
              </a:rPr>
              <a:t> </a:t>
            </a:r>
          </a:p>
          <a:p>
            <a:pPr marL="87313" indent="-87313" algn="justLow">
              <a:spcBef>
                <a:spcPct val="50000"/>
              </a:spcBef>
              <a:buClr>
                <a:schemeClr val="tx1"/>
              </a:buClr>
              <a:buFont typeface="Wingdings" pitchFamily="2" charset="2"/>
              <a:buNone/>
            </a:pPr>
            <a:endParaRPr lang="ar-SA" sz="800" u="sng" dirty="0">
              <a:solidFill>
                <a:schemeClr val="tx1"/>
              </a:solidFill>
              <a:effectLst/>
              <a:cs typeface="Arial" charset="0"/>
            </a:endParaRPr>
          </a:p>
          <a:p>
            <a:pPr marL="1066800" lvl="1" indent="-609600" algn="justLow">
              <a:buClr>
                <a:schemeClr val="hlink"/>
              </a:buClr>
              <a:buFontTx/>
              <a:buChar char="o"/>
            </a:pPr>
            <a:r>
              <a:rPr lang="ar-SA" sz="4400" dirty="0">
                <a:solidFill>
                  <a:schemeClr val="tx1"/>
                </a:solidFill>
                <a:effectLst/>
                <a:cs typeface="Arial" charset="0"/>
              </a:rPr>
              <a:t>الحصـول علي التنسيق المناسب .</a:t>
            </a:r>
          </a:p>
          <a:p>
            <a:pPr marL="1066800" lvl="1" indent="-609600" algn="justLow">
              <a:buClr>
                <a:schemeClr val="hlink"/>
              </a:buClr>
              <a:buFontTx/>
              <a:buChar char="o"/>
            </a:pPr>
            <a:r>
              <a:rPr lang="ar-SA" sz="4400" dirty="0">
                <a:solidFill>
                  <a:schemeClr val="tx1"/>
                </a:solidFill>
                <a:effectLst/>
                <a:cs typeface="Arial" charset="0"/>
              </a:rPr>
              <a:t>تخفيض التكلفة .</a:t>
            </a:r>
          </a:p>
          <a:p>
            <a:pPr marL="1066800" lvl="1" indent="-609600" algn="justLow">
              <a:buClr>
                <a:schemeClr val="hlink"/>
              </a:buClr>
              <a:buFontTx/>
              <a:buChar char="o"/>
            </a:pPr>
            <a:r>
              <a:rPr lang="ar-SA" sz="4400" dirty="0" err="1">
                <a:solidFill>
                  <a:schemeClr val="tx1"/>
                </a:solidFill>
                <a:effectLst/>
                <a:cs typeface="Arial" charset="0"/>
              </a:rPr>
              <a:t>الإسـتفادة</a:t>
            </a:r>
            <a:r>
              <a:rPr lang="ar-SA" sz="4400" dirty="0">
                <a:solidFill>
                  <a:schemeClr val="tx1"/>
                </a:solidFill>
                <a:effectLst/>
                <a:cs typeface="Arial" charset="0"/>
              </a:rPr>
              <a:t> من التخصـص .</a:t>
            </a:r>
          </a:p>
          <a:p>
            <a:pPr marL="1066800" lvl="1" indent="-609600" algn="justLow">
              <a:buClr>
                <a:schemeClr val="hlink"/>
              </a:buClr>
              <a:buFontTx/>
              <a:buChar char="o"/>
            </a:pPr>
            <a:r>
              <a:rPr lang="ar-SA" sz="4400" dirty="0">
                <a:solidFill>
                  <a:schemeClr val="tx1"/>
                </a:solidFill>
                <a:effectLst/>
                <a:cs typeface="Arial" charset="0"/>
              </a:rPr>
              <a:t>تسـهيل الرقابة .</a:t>
            </a:r>
          </a:p>
          <a:p>
            <a:pPr marL="1066800" lvl="1" indent="-609600" algn="justLow">
              <a:spcBef>
                <a:spcPct val="50000"/>
              </a:spcBef>
              <a:buClr>
                <a:schemeClr val="tx1"/>
              </a:buClr>
              <a:buFont typeface="Wingdings" pitchFamily="2" charset="2"/>
              <a:buChar char="q"/>
            </a:pPr>
            <a:r>
              <a:rPr lang="ar-SA" dirty="0">
                <a:solidFill>
                  <a:srgbClr val="33CC33"/>
                </a:solidFill>
                <a:effectLst/>
                <a:cs typeface="Arial" charset="0"/>
              </a:rPr>
              <a:t>وهي </a:t>
            </a:r>
            <a:r>
              <a:rPr lang="ar-SA" dirty="0" err="1">
                <a:solidFill>
                  <a:srgbClr val="33CC33"/>
                </a:solidFill>
                <a:effectLst/>
                <a:cs typeface="Arial" charset="0"/>
              </a:rPr>
              <a:t>الإعتبارات</a:t>
            </a:r>
            <a:r>
              <a:rPr lang="ar-SA" dirty="0">
                <a:solidFill>
                  <a:srgbClr val="33CC33"/>
                </a:solidFill>
                <a:effectLst/>
                <a:cs typeface="Arial" charset="0"/>
              </a:rPr>
              <a:t> التي يجب مراعاتها عند تجميع الأنشطة في وحـدات إدارية حتي نستطيع أن نصل الي التنظيم الملائم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223234">
                                            <p:txEl>
                                              <p:pRg st="0" end="0"/>
                                            </p:txEl>
                                          </p:spTgt>
                                        </p:tgtEl>
                                        <p:attrNameLst>
                                          <p:attrName>style.visibility</p:attrName>
                                        </p:attrNameLst>
                                      </p:cBhvr>
                                      <p:to>
                                        <p:strVal val="visible"/>
                                      </p:to>
                                    </p:set>
                                    <p:anim calcmode="lin" valueType="num">
                                      <p:cBhvr>
                                        <p:cTn id="7" dur="1000" fill="hold"/>
                                        <p:tgtEl>
                                          <p:spTgt spid="22323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23234">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2323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2323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2323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223234">
                                            <p:txEl>
                                              <p:pRg st="2" end="2"/>
                                            </p:txEl>
                                          </p:spTgt>
                                        </p:tgtEl>
                                        <p:attrNameLst>
                                          <p:attrName>style.visibility</p:attrName>
                                        </p:attrNameLst>
                                      </p:cBhvr>
                                      <p:to>
                                        <p:strVal val="visible"/>
                                      </p:to>
                                    </p:set>
                                    <p:animEffect transition="in" filter="fade">
                                      <p:cBhvr>
                                        <p:cTn id="16" dur="500"/>
                                        <p:tgtEl>
                                          <p:spTgt spid="223234">
                                            <p:txEl>
                                              <p:pRg st="2" end="2"/>
                                            </p:txEl>
                                          </p:spTgt>
                                        </p:tgtEl>
                                      </p:cBhvr>
                                    </p:animEffect>
                                    <p:anim calcmode="lin" valueType="num">
                                      <p:cBhvr>
                                        <p:cTn id="17" dur="500" fill="hold"/>
                                        <p:tgtEl>
                                          <p:spTgt spid="223234">
                                            <p:txEl>
                                              <p:pRg st="2" end="2"/>
                                            </p:txEl>
                                          </p:spTgt>
                                        </p:tgtEl>
                                        <p:attrNameLst>
                                          <p:attrName>ppt_x</p:attrName>
                                        </p:attrNameLst>
                                      </p:cBhvr>
                                      <p:tavLst>
                                        <p:tav tm="0">
                                          <p:val>
                                            <p:strVal val="#ppt_x-.1"/>
                                          </p:val>
                                        </p:tav>
                                        <p:tav tm="100000">
                                          <p:val>
                                            <p:strVal val="#ppt_x"/>
                                          </p:val>
                                        </p:tav>
                                      </p:tavLst>
                                    </p:anim>
                                    <p:anim calcmode="lin" valueType="num">
                                      <p:cBhvr>
                                        <p:cTn id="18" dur="500" fill="hold"/>
                                        <p:tgtEl>
                                          <p:spTgt spid="22323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0" presetClass="entr" presetSubtype="0" fill="hold" grpId="0" nodeType="clickEffect">
                                  <p:stCondLst>
                                    <p:cond delay="0"/>
                                  </p:stCondLst>
                                  <p:iterate type="lt">
                                    <p:tmPct val="10000"/>
                                  </p:iterate>
                                  <p:childTnLst>
                                    <p:set>
                                      <p:cBhvr>
                                        <p:cTn id="22" dur="1" fill="hold">
                                          <p:stCondLst>
                                            <p:cond delay="0"/>
                                          </p:stCondLst>
                                        </p:cTn>
                                        <p:tgtEl>
                                          <p:spTgt spid="223234">
                                            <p:txEl>
                                              <p:pRg st="3" end="3"/>
                                            </p:txEl>
                                          </p:spTgt>
                                        </p:tgtEl>
                                        <p:attrNameLst>
                                          <p:attrName>style.visibility</p:attrName>
                                        </p:attrNameLst>
                                      </p:cBhvr>
                                      <p:to>
                                        <p:strVal val="visible"/>
                                      </p:to>
                                    </p:set>
                                    <p:animEffect transition="in" filter="fade">
                                      <p:cBhvr>
                                        <p:cTn id="23" dur="500"/>
                                        <p:tgtEl>
                                          <p:spTgt spid="223234">
                                            <p:txEl>
                                              <p:pRg st="3" end="3"/>
                                            </p:txEl>
                                          </p:spTgt>
                                        </p:tgtEl>
                                      </p:cBhvr>
                                    </p:animEffect>
                                    <p:anim calcmode="lin" valueType="num">
                                      <p:cBhvr>
                                        <p:cTn id="24" dur="500" fill="hold"/>
                                        <p:tgtEl>
                                          <p:spTgt spid="223234">
                                            <p:txEl>
                                              <p:pRg st="3" end="3"/>
                                            </p:txEl>
                                          </p:spTgt>
                                        </p:tgtEl>
                                        <p:attrNameLst>
                                          <p:attrName>ppt_x</p:attrName>
                                        </p:attrNameLst>
                                      </p:cBhvr>
                                      <p:tavLst>
                                        <p:tav tm="0">
                                          <p:val>
                                            <p:strVal val="#ppt_x-.1"/>
                                          </p:val>
                                        </p:tav>
                                        <p:tav tm="100000">
                                          <p:val>
                                            <p:strVal val="#ppt_x"/>
                                          </p:val>
                                        </p:tav>
                                      </p:tavLst>
                                    </p:anim>
                                    <p:anim calcmode="lin" valueType="num">
                                      <p:cBhvr>
                                        <p:cTn id="25" dur="500" fill="hold"/>
                                        <p:tgtEl>
                                          <p:spTgt spid="22323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0" presetClass="entr" presetSubtype="0" fill="hold" grpId="0" nodeType="clickEffect">
                                  <p:stCondLst>
                                    <p:cond delay="0"/>
                                  </p:stCondLst>
                                  <p:iterate type="lt">
                                    <p:tmPct val="10000"/>
                                  </p:iterate>
                                  <p:childTnLst>
                                    <p:set>
                                      <p:cBhvr>
                                        <p:cTn id="29" dur="1" fill="hold">
                                          <p:stCondLst>
                                            <p:cond delay="0"/>
                                          </p:stCondLst>
                                        </p:cTn>
                                        <p:tgtEl>
                                          <p:spTgt spid="223234">
                                            <p:txEl>
                                              <p:pRg st="4" end="4"/>
                                            </p:txEl>
                                          </p:spTgt>
                                        </p:tgtEl>
                                        <p:attrNameLst>
                                          <p:attrName>style.visibility</p:attrName>
                                        </p:attrNameLst>
                                      </p:cBhvr>
                                      <p:to>
                                        <p:strVal val="visible"/>
                                      </p:to>
                                    </p:set>
                                    <p:animEffect transition="in" filter="fade">
                                      <p:cBhvr>
                                        <p:cTn id="30" dur="500"/>
                                        <p:tgtEl>
                                          <p:spTgt spid="223234">
                                            <p:txEl>
                                              <p:pRg st="4" end="4"/>
                                            </p:txEl>
                                          </p:spTgt>
                                        </p:tgtEl>
                                      </p:cBhvr>
                                    </p:animEffect>
                                    <p:anim calcmode="lin" valueType="num">
                                      <p:cBhvr>
                                        <p:cTn id="31" dur="500" fill="hold"/>
                                        <p:tgtEl>
                                          <p:spTgt spid="223234">
                                            <p:txEl>
                                              <p:pRg st="4" end="4"/>
                                            </p:txEl>
                                          </p:spTgt>
                                        </p:tgtEl>
                                        <p:attrNameLst>
                                          <p:attrName>ppt_x</p:attrName>
                                        </p:attrNameLst>
                                      </p:cBhvr>
                                      <p:tavLst>
                                        <p:tav tm="0">
                                          <p:val>
                                            <p:strVal val="#ppt_x-.1"/>
                                          </p:val>
                                        </p:tav>
                                        <p:tav tm="100000">
                                          <p:val>
                                            <p:strVal val="#ppt_x"/>
                                          </p:val>
                                        </p:tav>
                                      </p:tavLst>
                                    </p:anim>
                                    <p:anim calcmode="lin" valueType="num">
                                      <p:cBhvr>
                                        <p:cTn id="32" dur="500" fill="hold"/>
                                        <p:tgtEl>
                                          <p:spTgt spid="22323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0" presetClass="entr" presetSubtype="0" fill="hold" grpId="0" nodeType="clickEffect">
                                  <p:stCondLst>
                                    <p:cond delay="0"/>
                                  </p:stCondLst>
                                  <p:iterate type="lt">
                                    <p:tmPct val="10000"/>
                                  </p:iterate>
                                  <p:childTnLst>
                                    <p:set>
                                      <p:cBhvr>
                                        <p:cTn id="36" dur="1" fill="hold">
                                          <p:stCondLst>
                                            <p:cond delay="0"/>
                                          </p:stCondLst>
                                        </p:cTn>
                                        <p:tgtEl>
                                          <p:spTgt spid="223234">
                                            <p:txEl>
                                              <p:pRg st="5" end="5"/>
                                            </p:txEl>
                                          </p:spTgt>
                                        </p:tgtEl>
                                        <p:attrNameLst>
                                          <p:attrName>style.visibility</p:attrName>
                                        </p:attrNameLst>
                                      </p:cBhvr>
                                      <p:to>
                                        <p:strVal val="visible"/>
                                      </p:to>
                                    </p:set>
                                    <p:animEffect transition="in" filter="fade">
                                      <p:cBhvr>
                                        <p:cTn id="37" dur="500"/>
                                        <p:tgtEl>
                                          <p:spTgt spid="223234">
                                            <p:txEl>
                                              <p:pRg st="5" end="5"/>
                                            </p:txEl>
                                          </p:spTgt>
                                        </p:tgtEl>
                                      </p:cBhvr>
                                    </p:animEffect>
                                    <p:anim calcmode="lin" valueType="num">
                                      <p:cBhvr>
                                        <p:cTn id="38" dur="500" fill="hold"/>
                                        <p:tgtEl>
                                          <p:spTgt spid="223234">
                                            <p:txEl>
                                              <p:pRg st="5" end="5"/>
                                            </p:txEl>
                                          </p:spTgt>
                                        </p:tgtEl>
                                        <p:attrNameLst>
                                          <p:attrName>ppt_x</p:attrName>
                                        </p:attrNameLst>
                                      </p:cBhvr>
                                      <p:tavLst>
                                        <p:tav tm="0">
                                          <p:val>
                                            <p:strVal val="#ppt_x-.1"/>
                                          </p:val>
                                        </p:tav>
                                        <p:tav tm="100000">
                                          <p:val>
                                            <p:strVal val="#ppt_x"/>
                                          </p:val>
                                        </p:tav>
                                      </p:tavLst>
                                    </p:anim>
                                    <p:anim calcmode="lin" valueType="num">
                                      <p:cBhvr>
                                        <p:cTn id="39" dur="500" fill="hold"/>
                                        <p:tgtEl>
                                          <p:spTgt spid="22323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0" presetClass="entr" presetSubtype="0" fill="hold" grpId="0" nodeType="clickEffect">
                                  <p:stCondLst>
                                    <p:cond delay="0"/>
                                  </p:stCondLst>
                                  <p:iterate type="lt">
                                    <p:tmPct val="10000"/>
                                  </p:iterate>
                                  <p:childTnLst>
                                    <p:set>
                                      <p:cBhvr>
                                        <p:cTn id="43" dur="1" fill="hold">
                                          <p:stCondLst>
                                            <p:cond delay="0"/>
                                          </p:stCondLst>
                                        </p:cTn>
                                        <p:tgtEl>
                                          <p:spTgt spid="223234">
                                            <p:txEl>
                                              <p:pRg st="6" end="6"/>
                                            </p:txEl>
                                          </p:spTgt>
                                        </p:tgtEl>
                                        <p:attrNameLst>
                                          <p:attrName>style.visibility</p:attrName>
                                        </p:attrNameLst>
                                      </p:cBhvr>
                                      <p:to>
                                        <p:strVal val="visible"/>
                                      </p:to>
                                    </p:set>
                                    <p:animEffect transition="in" filter="fade">
                                      <p:cBhvr>
                                        <p:cTn id="44" dur="500"/>
                                        <p:tgtEl>
                                          <p:spTgt spid="223234">
                                            <p:txEl>
                                              <p:pRg st="6" end="6"/>
                                            </p:txEl>
                                          </p:spTgt>
                                        </p:tgtEl>
                                      </p:cBhvr>
                                    </p:animEffect>
                                    <p:anim calcmode="lin" valueType="num">
                                      <p:cBhvr>
                                        <p:cTn id="45" dur="500" fill="hold"/>
                                        <p:tgtEl>
                                          <p:spTgt spid="223234">
                                            <p:txEl>
                                              <p:pRg st="6" end="6"/>
                                            </p:txEl>
                                          </p:spTgt>
                                        </p:tgtEl>
                                        <p:attrNameLst>
                                          <p:attrName>ppt_x</p:attrName>
                                        </p:attrNameLst>
                                      </p:cBhvr>
                                      <p:tavLst>
                                        <p:tav tm="0">
                                          <p:val>
                                            <p:strVal val="#ppt_x-.1"/>
                                          </p:val>
                                        </p:tav>
                                        <p:tav tm="100000">
                                          <p:val>
                                            <p:strVal val="#ppt_x"/>
                                          </p:val>
                                        </p:tav>
                                      </p:tavLst>
                                    </p:anim>
                                    <p:anim calcmode="lin" valueType="num">
                                      <p:cBhvr>
                                        <p:cTn id="46" dur="500" fill="hold"/>
                                        <p:tgtEl>
                                          <p:spTgt spid="223234">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4" grpId="0" uiExpand="1" build="allAtOnce"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B8C60001-C4E5-4DB5-8062-C3C83F195F39}" type="slidenum">
              <a:rPr lang="ar-SA"/>
              <a:pPr/>
              <a:t>33</a:t>
            </a:fld>
            <a:endParaRPr lang="en-US"/>
          </a:p>
        </p:txBody>
      </p:sp>
      <p:sp>
        <p:nvSpPr>
          <p:cNvPr id="222210" name="Text Box 2"/>
          <p:cNvSpPr txBox="1">
            <a:spLocks noChangeArrowheads="1"/>
          </p:cNvSpPr>
          <p:nvPr/>
        </p:nvSpPr>
        <p:spPr bwMode="auto">
          <a:xfrm>
            <a:off x="1042988" y="739775"/>
            <a:ext cx="7129462" cy="4849813"/>
          </a:xfrm>
          <a:prstGeom prst="rect">
            <a:avLst/>
          </a:prstGeom>
          <a:noFill/>
          <a:ln w="9525">
            <a:noFill/>
            <a:miter lim="800000"/>
            <a:headEnd/>
            <a:tailEnd/>
          </a:ln>
          <a:effectLst/>
        </p:spPr>
        <p:txBody>
          <a:bodyPr>
            <a:spAutoFit/>
          </a:bodyPr>
          <a:lstStyle/>
          <a:p>
            <a:pPr marL="804863" indent="-804863" algn="justLow">
              <a:spcBef>
                <a:spcPct val="50000"/>
              </a:spcBef>
              <a:buClr>
                <a:schemeClr val="tx1"/>
              </a:buClr>
              <a:buFont typeface="Wingdings" pitchFamily="2" charset="2"/>
              <a:buChar char="q"/>
            </a:pPr>
            <a:r>
              <a:rPr lang="ar-SA" sz="4800" dirty="0">
                <a:solidFill>
                  <a:srgbClr val="009900"/>
                </a:solidFill>
                <a:effectLst/>
                <a:cs typeface="Arial" charset="0"/>
              </a:rPr>
              <a:t>بعد تكوين الوحـدات الإدارية يكمل التنظيم بتحـديد العلاقات بين تلك الوحدات الإدارية :</a:t>
            </a:r>
          </a:p>
          <a:p>
            <a:pPr marL="804863" indent="-804863" algn="justLow">
              <a:spcBef>
                <a:spcPct val="50000"/>
              </a:spcBef>
              <a:buClr>
                <a:schemeClr val="hlink"/>
              </a:buClr>
              <a:buFont typeface="Wingdings" pitchFamily="2" charset="2"/>
              <a:buChar char="§"/>
            </a:pPr>
            <a:r>
              <a:rPr lang="ar-SA" sz="4800" dirty="0">
                <a:solidFill>
                  <a:srgbClr val="FF9900"/>
                </a:solidFill>
                <a:effectLst/>
                <a:cs typeface="Arial" charset="0"/>
              </a:rPr>
              <a:t>تنقسم الوحدات الإدارية من حيث طبيعة العمل الي ثلاث </a:t>
            </a:r>
            <a:r>
              <a:rPr lang="ar-SA" sz="4800" u="sng" dirty="0">
                <a:solidFill>
                  <a:srgbClr val="FF9900"/>
                </a:solidFill>
                <a:effectLst/>
                <a:cs typeface="Arial" charset="0"/>
              </a:rPr>
              <a:t>وحـدات هي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22210">
                                            <p:txEl>
                                              <p:pRg st="0" end="0"/>
                                            </p:txEl>
                                          </p:spTgt>
                                        </p:tgtEl>
                                        <p:attrNameLst>
                                          <p:attrName>style.visibility</p:attrName>
                                        </p:attrNameLst>
                                      </p:cBhvr>
                                      <p:to>
                                        <p:strVal val="visible"/>
                                      </p:to>
                                    </p:set>
                                    <p:anim calcmode="lin" valueType="num">
                                      <p:cBhvr>
                                        <p:cTn id="7" dur="1000" fill="hold"/>
                                        <p:tgtEl>
                                          <p:spTgt spid="22221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22210">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22221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2221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22210">
                                            <p:txEl>
                                              <p:pRg st="0" end="0"/>
                                            </p:txEl>
                                          </p:spTgt>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222210">
                                            <p:txEl>
                                              <p:pRg st="1" end="1"/>
                                            </p:txEl>
                                          </p:spTgt>
                                        </p:tgtEl>
                                        <p:attrNameLst>
                                          <p:attrName>style.visibility</p:attrName>
                                        </p:attrNameLst>
                                      </p:cBhvr>
                                      <p:to>
                                        <p:strVal val="visible"/>
                                      </p:to>
                                    </p:set>
                                    <p:anim calcmode="lin" valueType="num">
                                      <p:cBhvr>
                                        <p:cTn id="14" dur="1000" fill="hold"/>
                                        <p:tgtEl>
                                          <p:spTgt spid="222210">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1000" fill="hold"/>
                                        <p:tgtEl>
                                          <p:spTgt spid="222210">
                                            <p:txEl>
                                              <p:pRg st="1" end="1"/>
                                            </p:txEl>
                                          </p:spTgt>
                                        </p:tgtEl>
                                        <p:attrNameLst>
                                          <p:attrName>ppt_y</p:attrName>
                                        </p:attrNameLst>
                                      </p:cBhvr>
                                      <p:tavLst>
                                        <p:tav tm="0">
                                          <p:val>
                                            <p:strVal val="#ppt_y"/>
                                          </p:val>
                                        </p:tav>
                                        <p:tav tm="100000">
                                          <p:val>
                                            <p:strVal val="#ppt_y"/>
                                          </p:val>
                                        </p:tav>
                                      </p:tavLst>
                                    </p:anim>
                                    <p:anim calcmode="lin" valueType="num">
                                      <p:cBhvr>
                                        <p:cTn id="16" dur="1000" fill="hold"/>
                                        <p:tgtEl>
                                          <p:spTgt spid="222210">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1000" fill="hold"/>
                                        <p:tgtEl>
                                          <p:spTgt spid="222210">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1000" tmFilter="0,0; .5, 1; 1, 1"/>
                                        <p:tgtEl>
                                          <p:spTgt spid="2222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0" grpId="0" build="allAtOnce"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2"/>
          <p:cNvSpPr>
            <a:spLocks noGrp="1"/>
          </p:cNvSpPr>
          <p:nvPr>
            <p:ph type="sldNum" sz="quarter" idx="12"/>
          </p:nvPr>
        </p:nvSpPr>
        <p:spPr/>
        <p:txBody>
          <a:bodyPr/>
          <a:lstStyle/>
          <a:p>
            <a:fld id="{926F751A-9475-4001-98CD-6565CBD5C703}" type="slidenum">
              <a:rPr lang="ar-SA"/>
              <a:pPr/>
              <a:t>34</a:t>
            </a:fld>
            <a:endParaRPr lang="en-US"/>
          </a:p>
        </p:txBody>
      </p:sp>
      <p:sp>
        <p:nvSpPr>
          <p:cNvPr id="226306" name="Text Box 2"/>
          <p:cNvSpPr txBox="1">
            <a:spLocks noChangeArrowheads="1"/>
          </p:cNvSpPr>
          <p:nvPr/>
        </p:nvSpPr>
        <p:spPr bwMode="auto">
          <a:xfrm>
            <a:off x="367690" y="313707"/>
            <a:ext cx="7416800" cy="2436813"/>
          </a:xfrm>
          <a:prstGeom prst="rect">
            <a:avLst/>
          </a:prstGeom>
          <a:noFill/>
          <a:ln w="9525">
            <a:noFill/>
            <a:miter lim="800000"/>
            <a:headEnd/>
            <a:tailEnd/>
          </a:ln>
          <a:effectLst/>
        </p:spPr>
        <p:txBody>
          <a:bodyPr>
            <a:spAutoFit/>
          </a:bodyPr>
          <a:lstStyle/>
          <a:p>
            <a:pPr marL="814388" lvl="1" indent="-635000" algn="justLow">
              <a:spcBef>
                <a:spcPct val="50000"/>
              </a:spcBef>
              <a:buClr>
                <a:schemeClr val="tx1"/>
              </a:buClr>
              <a:buFont typeface="Wingdings" pitchFamily="2" charset="2"/>
              <a:buNone/>
            </a:pPr>
            <a:r>
              <a:rPr lang="ar-DZ" sz="4400" dirty="0">
                <a:solidFill>
                  <a:srgbClr val="FF9900"/>
                </a:solidFill>
                <a:effectLst/>
                <a:cs typeface="Arial" charset="0"/>
              </a:rPr>
              <a:t>1 – </a:t>
            </a:r>
            <a:r>
              <a:rPr lang="ar-DZ" sz="4400" u="sng" dirty="0">
                <a:solidFill>
                  <a:srgbClr val="FF9900"/>
                </a:solidFill>
                <a:effectLst/>
                <a:cs typeface="Arial" charset="0"/>
              </a:rPr>
              <a:t>وحـدات تنفيذية : </a:t>
            </a:r>
            <a:endParaRPr lang="ar-DZ" sz="4400" dirty="0">
              <a:solidFill>
                <a:schemeClr val="tx1"/>
              </a:solidFill>
              <a:effectLst/>
              <a:cs typeface="Arial" charset="0"/>
            </a:endParaRPr>
          </a:p>
          <a:p>
            <a:pPr marL="814388" lvl="1" indent="-635000" algn="justLow">
              <a:spcBef>
                <a:spcPct val="50000"/>
              </a:spcBef>
              <a:buClr>
                <a:schemeClr val="hlink"/>
              </a:buClr>
              <a:buFontTx/>
              <a:buChar char="o"/>
            </a:pPr>
            <a:r>
              <a:rPr lang="ar-DZ" sz="4400" b="0" dirty="0">
                <a:solidFill>
                  <a:schemeClr val="tx1"/>
                </a:solidFill>
                <a:effectLst/>
                <a:cs typeface="Arial" charset="0"/>
              </a:rPr>
              <a:t>تقوم بالنشاط  والمهام الرئيسية للمنظمات التي قامت من أجلها .</a:t>
            </a:r>
          </a:p>
        </p:txBody>
      </p:sp>
      <p:sp>
        <p:nvSpPr>
          <p:cNvPr id="226307" name="Text Box 3"/>
          <p:cNvSpPr txBox="1">
            <a:spLocks noChangeArrowheads="1"/>
          </p:cNvSpPr>
          <p:nvPr/>
        </p:nvSpPr>
        <p:spPr bwMode="auto">
          <a:xfrm>
            <a:off x="397450" y="3140968"/>
            <a:ext cx="7416800" cy="3106737"/>
          </a:xfrm>
          <a:prstGeom prst="rect">
            <a:avLst/>
          </a:prstGeom>
          <a:noFill/>
          <a:ln w="9525">
            <a:noFill/>
            <a:miter lim="800000"/>
            <a:headEnd/>
            <a:tailEnd/>
          </a:ln>
          <a:effectLst/>
        </p:spPr>
        <p:txBody>
          <a:bodyPr>
            <a:spAutoFit/>
          </a:bodyPr>
          <a:lstStyle/>
          <a:p>
            <a:pPr marL="814388" lvl="1" indent="-635000" algn="justLow">
              <a:spcBef>
                <a:spcPct val="50000"/>
              </a:spcBef>
              <a:buClr>
                <a:schemeClr val="tx1"/>
              </a:buClr>
              <a:buFont typeface="Wingdings" pitchFamily="2" charset="2"/>
              <a:buNone/>
            </a:pPr>
            <a:r>
              <a:rPr lang="en-US" sz="3600" dirty="0">
                <a:solidFill>
                  <a:srgbClr val="FF9900"/>
                </a:solidFill>
                <a:effectLst/>
                <a:latin typeface="Arial" charset="0"/>
                <a:cs typeface="Arial" charset="0"/>
              </a:rPr>
              <a:t>2</a:t>
            </a:r>
            <a:r>
              <a:rPr lang="ar-DZ" sz="4400" dirty="0">
                <a:solidFill>
                  <a:srgbClr val="FF9900"/>
                </a:solidFill>
                <a:effectLst/>
                <a:latin typeface="Arial" charset="0"/>
                <a:cs typeface="Arial" charset="0"/>
              </a:rPr>
              <a:t> – </a:t>
            </a:r>
            <a:r>
              <a:rPr lang="ar-DZ" sz="4400" u="sng" dirty="0">
                <a:solidFill>
                  <a:srgbClr val="FF9900"/>
                </a:solidFill>
                <a:effectLst/>
                <a:latin typeface="Arial" charset="0"/>
                <a:cs typeface="Arial" charset="0"/>
              </a:rPr>
              <a:t>وحـدات مساع</a:t>
            </a:r>
            <a:r>
              <a:rPr lang="ar-SA" sz="4400" u="sng" dirty="0">
                <a:solidFill>
                  <a:srgbClr val="FF9900"/>
                </a:solidFill>
                <a:effectLst/>
                <a:latin typeface="Arial" charset="0"/>
                <a:cs typeface="Arial" charset="0"/>
              </a:rPr>
              <a:t>ـ</a:t>
            </a:r>
            <a:r>
              <a:rPr lang="ar-SA" sz="4400" u="sng" dirty="0" err="1">
                <a:solidFill>
                  <a:srgbClr val="FF9900"/>
                </a:solidFill>
                <a:effectLst/>
                <a:latin typeface="Arial" charset="0"/>
                <a:cs typeface="Arial" charset="0"/>
              </a:rPr>
              <a:t>دة</a:t>
            </a:r>
            <a:r>
              <a:rPr lang="ar-SA" sz="4400" u="sng" dirty="0">
                <a:solidFill>
                  <a:srgbClr val="FF9900"/>
                </a:solidFill>
                <a:effectLst/>
                <a:latin typeface="Arial" charset="0"/>
                <a:cs typeface="Arial" charset="0"/>
              </a:rPr>
              <a:t> : </a:t>
            </a:r>
            <a:endParaRPr lang="ar-SA" sz="4400" dirty="0">
              <a:solidFill>
                <a:schemeClr val="tx1"/>
              </a:solidFill>
              <a:effectLst/>
              <a:latin typeface="Arial" charset="0"/>
              <a:cs typeface="Arial" charset="0"/>
            </a:endParaRPr>
          </a:p>
          <a:p>
            <a:pPr marL="814388" lvl="1" indent="-635000" algn="justLow">
              <a:spcBef>
                <a:spcPct val="50000"/>
              </a:spcBef>
              <a:buClr>
                <a:schemeClr val="hlink"/>
              </a:buClr>
              <a:buFontTx/>
              <a:buChar char="o"/>
            </a:pPr>
            <a:r>
              <a:rPr lang="ar-SA" sz="4400" b="0" dirty="0">
                <a:solidFill>
                  <a:schemeClr val="tx1"/>
                </a:solidFill>
                <a:effectLst/>
                <a:latin typeface="Arial" charset="0"/>
                <a:cs typeface="Arial" charset="0"/>
              </a:rPr>
              <a:t>تقدم خـدمات مساعـدة عامة للوحـدات التنفيذية لتمكنها من التفـرغ لأعمالها الأساسية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nodeType="clickEffect">
                                  <p:stCondLst>
                                    <p:cond delay="0"/>
                                  </p:stCondLst>
                                  <p:childTnLst>
                                    <p:set>
                                      <p:cBhvr>
                                        <p:cTn id="6" dur="1" fill="hold">
                                          <p:stCondLst>
                                            <p:cond delay="0"/>
                                          </p:stCondLst>
                                        </p:cTn>
                                        <p:tgtEl>
                                          <p:spTgt spid="226306">
                                            <p:txEl>
                                              <p:pRg st="0" end="0"/>
                                            </p:txEl>
                                          </p:spTgt>
                                        </p:tgtEl>
                                        <p:attrNameLst>
                                          <p:attrName>style.visibility</p:attrName>
                                        </p:attrNameLst>
                                      </p:cBhvr>
                                      <p:to>
                                        <p:strVal val="visible"/>
                                      </p:to>
                                    </p:set>
                                    <p:animEffect transition="in" filter="strips(upLeft)">
                                      <p:cBhvr>
                                        <p:cTn id="7" dur="3000"/>
                                        <p:tgtEl>
                                          <p:spTgt spid="22630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9" fill="hold" nodeType="clickEffect">
                                  <p:stCondLst>
                                    <p:cond delay="0"/>
                                  </p:stCondLst>
                                  <p:childTnLst>
                                    <p:set>
                                      <p:cBhvr>
                                        <p:cTn id="11" dur="1" fill="hold">
                                          <p:stCondLst>
                                            <p:cond delay="0"/>
                                          </p:stCondLst>
                                        </p:cTn>
                                        <p:tgtEl>
                                          <p:spTgt spid="226306">
                                            <p:txEl>
                                              <p:pRg st="1" end="1"/>
                                            </p:txEl>
                                          </p:spTgt>
                                        </p:tgtEl>
                                        <p:attrNameLst>
                                          <p:attrName>style.visibility</p:attrName>
                                        </p:attrNameLst>
                                      </p:cBhvr>
                                      <p:to>
                                        <p:strVal val="visible"/>
                                      </p:to>
                                    </p:set>
                                    <p:animEffect transition="in" filter="strips(upLeft)">
                                      <p:cBhvr>
                                        <p:cTn id="12" dur="3000"/>
                                        <p:tgtEl>
                                          <p:spTgt spid="22630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9" fill="hold" nodeType="clickEffect">
                                  <p:stCondLst>
                                    <p:cond delay="0"/>
                                  </p:stCondLst>
                                  <p:childTnLst>
                                    <p:set>
                                      <p:cBhvr>
                                        <p:cTn id="16" dur="1" fill="hold">
                                          <p:stCondLst>
                                            <p:cond delay="0"/>
                                          </p:stCondLst>
                                        </p:cTn>
                                        <p:tgtEl>
                                          <p:spTgt spid="226307">
                                            <p:txEl>
                                              <p:pRg st="0" end="0"/>
                                            </p:txEl>
                                          </p:spTgt>
                                        </p:tgtEl>
                                        <p:attrNameLst>
                                          <p:attrName>style.visibility</p:attrName>
                                        </p:attrNameLst>
                                      </p:cBhvr>
                                      <p:to>
                                        <p:strVal val="visible"/>
                                      </p:to>
                                    </p:set>
                                    <p:animEffect transition="in" filter="strips(upLeft)">
                                      <p:cBhvr>
                                        <p:cTn id="17" dur="3000"/>
                                        <p:tgtEl>
                                          <p:spTgt spid="22630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9" fill="hold" nodeType="clickEffect">
                                  <p:stCondLst>
                                    <p:cond delay="0"/>
                                  </p:stCondLst>
                                  <p:childTnLst>
                                    <p:set>
                                      <p:cBhvr>
                                        <p:cTn id="21" dur="1" fill="hold">
                                          <p:stCondLst>
                                            <p:cond delay="0"/>
                                          </p:stCondLst>
                                        </p:cTn>
                                        <p:tgtEl>
                                          <p:spTgt spid="226307">
                                            <p:txEl>
                                              <p:pRg st="1" end="1"/>
                                            </p:txEl>
                                          </p:spTgt>
                                        </p:tgtEl>
                                        <p:attrNameLst>
                                          <p:attrName>style.visibility</p:attrName>
                                        </p:attrNameLst>
                                      </p:cBhvr>
                                      <p:to>
                                        <p:strVal val="visible"/>
                                      </p:to>
                                    </p:set>
                                    <p:animEffect transition="in" filter="strips(upLeft)">
                                      <p:cBhvr>
                                        <p:cTn id="22" dur="3000"/>
                                        <p:tgtEl>
                                          <p:spTgt spid="2263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584A9AE3-788A-487D-A77F-17D2DF6247B9}" type="slidenum">
              <a:rPr lang="ar-SA"/>
              <a:pPr/>
              <a:t>35</a:t>
            </a:fld>
            <a:endParaRPr lang="en-US"/>
          </a:p>
        </p:txBody>
      </p:sp>
      <p:sp>
        <p:nvSpPr>
          <p:cNvPr id="227330" name="Text Box 2"/>
          <p:cNvSpPr txBox="1">
            <a:spLocks noChangeArrowheads="1"/>
          </p:cNvSpPr>
          <p:nvPr/>
        </p:nvSpPr>
        <p:spPr bwMode="auto">
          <a:xfrm>
            <a:off x="971550" y="895350"/>
            <a:ext cx="7416800" cy="4117975"/>
          </a:xfrm>
          <a:prstGeom prst="rect">
            <a:avLst/>
          </a:prstGeom>
          <a:noFill/>
          <a:ln w="9525">
            <a:noFill/>
            <a:miter lim="800000"/>
            <a:headEnd/>
            <a:tailEnd/>
          </a:ln>
          <a:effectLst/>
        </p:spPr>
        <p:txBody>
          <a:bodyPr>
            <a:spAutoFit/>
          </a:bodyPr>
          <a:lstStyle/>
          <a:p>
            <a:pPr marL="814388" lvl="1" indent="-635000" algn="justLow">
              <a:spcBef>
                <a:spcPct val="50000"/>
              </a:spcBef>
              <a:buClr>
                <a:schemeClr val="tx1"/>
              </a:buClr>
              <a:buFont typeface="Wingdings" pitchFamily="2" charset="2"/>
              <a:buNone/>
            </a:pPr>
            <a:r>
              <a:rPr lang="en-US" sz="4800" dirty="0">
                <a:solidFill>
                  <a:srgbClr val="FF9900"/>
                </a:solidFill>
                <a:effectLst/>
                <a:latin typeface="Arial" charset="0"/>
                <a:cs typeface="Arial" charset="0"/>
              </a:rPr>
              <a:t>3</a:t>
            </a:r>
            <a:r>
              <a:rPr lang="ar-DZ" sz="4800" dirty="0">
                <a:solidFill>
                  <a:srgbClr val="FF9900"/>
                </a:solidFill>
                <a:effectLst/>
                <a:latin typeface="Arial" charset="0"/>
                <a:cs typeface="Arial" charset="0"/>
              </a:rPr>
              <a:t> – </a:t>
            </a:r>
            <a:r>
              <a:rPr lang="ar-DZ" sz="4800" u="sng" dirty="0">
                <a:solidFill>
                  <a:srgbClr val="FF9900"/>
                </a:solidFill>
                <a:effectLst/>
                <a:latin typeface="Arial" charset="0"/>
                <a:cs typeface="Arial" charset="0"/>
              </a:rPr>
              <a:t>وحـدات </a:t>
            </a:r>
            <a:r>
              <a:rPr lang="ar-DZ" sz="4800" u="sng" dirty="0" err="1">
                <a:solidFill>
                  <a:srgbClr val="FF9900"/>
                </a:solidFill>
                <a:effectLst/>
                <a:latin typeface="Arial" charset="0"/>
                <a:cs typeface="Arial" charset="0"/>
              </a:rPr>
              <a:t>إستشارية</a:t>
            </a:r>
            <a:r>
              <a:rPr lang="ar-DZ" sz="4800" u="sng" dirty="0">
                <a:solidFill>
                  <a:srgbClr val="FF9900"/>
                </a:solidFill>
                <a:effectLst/>
                <a:latin typeface="Arial" charset="0"/>
                <a:cs typeface="Arial" charset="0"/>
              </a:rPr>
              <a:t> : </a:t>
            </a:r>
            <a:endParaRPr lang="ar-DZ" sz="4800" dirty="0">
              <a:solidFill>
                <a:schemeClr val="tx1"/>
              </a:solidFill>
              <a:effectLst/>
              <a:latin typeface="Arial" charset="0"/>
              <a:cs typeface="Arial" charset="0"/>
            </a:endParaRPr>
          </a:p>
          <a:p>
            <a:pPr marL="814388" lvl="1" indent="-635000" algn="justLow">
              <a:spcBef>
                <a:spcPct val="50000"/>
              </a:spcBef>
              <a:buClr>
                <a:schemeClr val="hlink"/>
              </a:buClr>
              <a:buFontTx/>
              <a:buChar char="o"/>
            </a:pPr>
            <a:r>
              <a:rPr lang="ar-DZ" sz="4800" b="0" dirty="0">
                <a:solidFill>
                  <a:schemeClr val="tx1"/>
                </a:solidFill>
                <a:effectLst/>
                <a:latin typeface="Arial" charset="0"/>
                <a:cs typeface="Arial" charset="0"/>
              </a:rPr>
              <a:t>تقـدم خـدمات </a:t>
            </a:r>
            <a:r>
              <a:rPr lang="ar-DZ" sz="4800" b="0" dirty="0" err="1">
                <a:solidFill>
                  <a:schemeClr val="tx1"/>
                </a:solidFill>
                <a:effectLst/>
                <a:latin typeface="Arial" charset="0"/>
                <a:cs typeface="Arial" charset="0"/>
              </a:rPr>
              <a:t>إستشارية</a:t>
            </a:r>
            <a:r>
              <a:rPr lang="ar-DZ" sz="4800" b="0" dirty="0">
                <a:solidFill>
                  <a:schemeClr val="tx1"/>
                </a:solidFill>
                <a:effectLst/>
                <a:latin typeface="Arial" charset="0"/>
                <a:cs typeface="Arial" charset="0"/>
              </a:rPr>
              <a:t> من شأنها أن تساعـد الوحـدات التنفيذية من القيام بأعمالها الأساسية بصورة سليمة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nodeType="clickEffect">
                                  <p:stCondLst>
                                    <p:cond delay="0"/>
                                  </p:stCondLst>
                                  <p:childTnLst>
                                    <p:set>
                                      <p:cBhvr>
                                        <p:cTn id="6" dur="1" fill="hold">
                                          <p:stCondLst>
                                            <p:cond delay="0"/>
                                          </p:stCondLst>
                                        </p:cTn>
                                        <p:tgtEl>
                                          <p:spTgt spid="227330">
                                            <p:txEl>
                                              <p:pRg st="0" end="0"/>
                                            </p:txEl>
                                          </p:spTgt>
                                        </p:tgtEl>
                                        <p:attrNameLst>
                                          <p:attrName>style.visibility</p:attrName>
                                        </p:attrNameLst>
                                      </p:cBhvr>
                                      <p:to>
                                        <p:strVal val="visible"/>
                                      </p:to>
                                    </p:set>
                                    <p:animEffect transition="in" filter="strips(upLeft)">
                                      <p:cBhvr>
                                        <p:cTn id="7" dur="3000"/>
                                        <p:tgtEl>
                                          <p:spTgt spid="2273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9" fill="hold" nodeType="clickEffect">
                                  <p:stCondLst>
                                    <p:cond delay="0"/>
                                  </p:stCondLst>
                                  <p:childTnLst>
                                    <p:set>
                                      <p:cBhvr>
                                        <p:cTn id="11" dur="1" fill="hold">
                                          <p:stCondLst>
                                            <p:cond delay="0"/>
                                          </p:stCondLst>
                                        </p:cTn>
                                        <p:tgtEl>
                                          <p:spTgt spid="227330">
                                            <p:txEl>
                                              <p:pRg st="1" end="1"/>
                                            </p:txEl>
                                          </p:spTgt>
                                        </p:tgtEl>
                                        <p:attrNameLst>
                                          <p:attrName>style.visibility</p:attrName>
                                        </p:attrNameLst>
                                      </p:cBhvr>
                                      <p:to>
                                        <p:strVal val="visible"/>
                                      </p:to>
                                    </p:set>
                                    <p:animEffect transition="in" filter="strips(upLeft)">
                                      <p:cBhvr>
                                        <p:cTn id="12" dur="3000"/>
                                        <p:tgtEl>
                                          <p:spTgt spid="22733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3298" name="Rectangle 2"/>
          <p:cNvSpPr>
            <a:spLocks noGrp="1" noChangeArrowheads="1"/>
          </p:cNvSpPr>
          <p:nvPr>
            <p:ph idx="1"/>
          </p:nvPr>
        </p:nvSpPr>
        <p:spPr>
          <a:xfrm>
            <a:off x="539553" y="817563"/>
            <a:ext cx="7920236" cy="5275262"/>
          </a:xfrm>
        </p:spPr>
        <p:txBody>
          <a:bodyPr/>
          <a:lstStyle/>
          <a:p>
            <a:pPr marL="1052513" indent="-595313" algn="l" rtl="1">
              <a:buClr>
                <a:schemeClr val="tx1"/>
              </a:buClr>
              <a:buSzPct val="80000"/>
              <a:buFont typeface="Wingdings" pitchFamily="2" charset="2"/>
              <a:buNone/>
              <a:tabLst>
                <a:tab pos="1066800" algn="l"/>
              </a:tabLst>
            </a:pPr>
            <a:r>
              <a:rPr lang="ar-SA" sz="5400" b="1" u="sng" dirty="0">
                <a:solidFill>
                  <a:srgbClr val="FF9900"/>
                </a:solidFill>
              </a:rPr>
              <a:t>1/ تعريف  الهيكل التنظيمي :</a:t>
            </a:r>
          </a:p>
          <a:p>
            <a:pPr marL="1052513" indent="-595313" algn="l" rtl="1">
              <a:buSzPct val="80000"/>
              <a:buFont typeface="Wingdings" pitchFamily="2" charset="2"/>
              <a:buNone/>
              <a:tabLst>
                <a:tab pos="1066800" algn="l"/>
              </a:tabLst>
            </a:pPr>
            <a:endParaRPr lang="ar-SA" sz="1600" b="1" u="sng" dirty="0">
              <a:solidFill>
                <a:srgbClr val="FF9900"/>
              </a:solidFill>
            </a:endParaRPr>
          </a:p>
          <a:p>
            <a:pPr marL="1052513" indent="-595313" algn="r" rtl="1">
              <a:tabLst>
                <a:tab pos="1066800" algn="l"/>
              </a:tabLst>
            </a:pPr>
            <a:r>
              <a:rPr lang="ar-SA" sz="4800" dirty="0"/>
              <a:t>هـو الإطار الذي تمارس الإدارة بداخله وظائفها .</a:t>
            </a:r>
          </a:p>
          <a:p>
            <a:pPr marL="1052513" indent="-595313" algn="r" rtl="1">
              <a:tabLst>
                <a:tab pos="1066800" algn="l"/>
              </a:tabLst>
            </a:pPr>
            <a:r>
              <a:rPr lang="ar-SA" sz="4800" dirty="0"/>
              <a:t>هـو الوعـاء الذي يربط نشاط الوظائف المتعددة التي تقوم بها أجـزاء التنظيم المختلفة .</a:t>
            </a:r>
          </a:p>
        </p:txBody>
      </p:sp>
      <p:sp>
        <p:nvSpPr>
          <p:cNvPr id="3" name="Espace réservé du numéro de diapositive 4"/>
          <p:cNvSpPr>
            <a:spLocks noGrp="1"/>
          </p:cNvSpPr>
          <p:nvPr>
            <p:ph type="sldNum" sz="quarter" idx="12"/>
          </p:nvPr>
        </p:nvSpPr>
        <p:spPr/>
        <p:txBody>
          <a:bodyPr/>
          <a:lstStyle/>
          <a:p>
            <a:fld id="{ED076107-96AB-4DE1-89D4-58CC0C983D17}" type="slidenum">
              <a:rPr lang="ar-SA"/>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83298">
                                            <p:txEl>
                                              <p:pRg st="0" end="0"/>
                                            </p:txEl>
                                          </p:spTgt>
                                        </p:tgtEl>
                                        <p:attrNameLst>
                                          <p:attrName>style.visibility</p:attrName>
                                        </p:attrNameLst>
                                      </p:cBhvr>
                                      <p:to>
                                        <p:strVal val="visible"/>
                                      </p:to>
                                    </p:set>
                                    <p:animEffect transition="in" filter="slide(fromBottom)">
                                      <p:cBhvr>
                                        <p:cTn id="7" dur="1000"/>
                                        <p:tgtEl>
                                          <p:spTgt spid="1832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83298">
                                            <p:txEl>
                                              <p:pRg st="2" end="2"/>
                                            </p:txEl>
                                          </p:spTgt>
                                        </p:tgtEl>
                                        <p:attrNameLst>
                                          <p:attrName>style.visibility</p:attrName>
                                        </p:attrNameLst>
                                      </p:cBhvr>
                                      <p:to>
                                        <p:strVal val="visible"/>
                                      </p:to>
                                    </p:set>
                                    <p:animEffect transition="in" filter="slide(fromBottom)">
                                      <p:cBhvr>
                                        <p:cTn id="12" dur="1000"/>
                                        <p:tgtEl>
                                          <p:spTgt spid="18329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83298">
                                            <p:txEl>
                                              <p:pRg st="3" end="3"/>
                                            </p:txEl>
                                          </p:spTgt>
                                        </p:tgtEl>
                                        <p:attrNameLst>
                                          <p:attrName>style.visibility</p:attrName>
                                        </p:attrNameLst>
                                      </p:cBhvr>
                                      <p:to>
                                        <p:strVal val="visible"/>
                                      </p:to>
                                    </p:set>
                                    <p:animEffect transition="in" filter="slide(fromBottom)">
                                      <p:cBhvr>
                                        <p:cTn id="17" dur="1000"/>
                                        <p:tgtEl>
                                          <p:spTgt spid="18329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8"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8F168653-036F-41F2-BB82-29D50BC15397}" type="slidenum">
              <a:rPr lang="ar-SA" smtClean="0"/>
              <a:pPr/>
              <a:t>5</a:t>
            </a:fld>
            <a:endParaRPr lang="en-US"/>
          </a:p>
        </p:txBody>
      </p:sp>
      <p:sp>
        <p:nvSpPr>
          <p:cNvPr id="6" name="Content Placeholder 2"/>
          <p:cNvSpPr>
            <a:spLocks noGrp="1"/>
          </p:cNvSpPr>
          <p:nvPr>
            <p:ph idx="1"/>
          </p:nvPr>
        </p:nvSpPr>
        <p:spPr>
          <a:xfrm>
            <a:off x="457200" y="1371600"/>
            <a:ext cx="8229600" cy="4754563"/>
          </a:xfrm>
        </p:spPr>
        <p:txBody>
          <a:bodyPr rtlCol="0">
            <a:normAutofit/>
          </a:bodyPr>
          <a:lstStyle/>
          <a:p>
            <a:pPr algn="r" rtl="1" eaLnBrk="1" fontAlgn="auto" hangingPunct="1">
              <a:defRPr/>
            </a:pPr>
            <a:r>
              <a:rPr lang="ar-JO" altLang="fr-FR" sz="2800" b="1" dirty="0" smtClean="0"/>
              <a:t> يعتبر الهيكل التنظيمي – ويطلق عليه أيضاً البناء التنظيمي – الناتج النهائي لعملية التنظيم. </a:t>
            </a:r>
            <a:endParaRPr lang="ar-SA" altLang="fr-FR" sz="2800" b="1" dirty="0" smtClean="0"/>
          </a:p>
          <a:p>
            <a:pPr algn="r" rtl="1" eaLnBrk="1" fontAlgn="auto" hangingPunct="1">
              <a:defRPr/>
            </a:pPr>
            <a:r>
              <a:rPr lang="ar-JO" altLang="fr-FR" sz="2800" b="1" dirty="0" smtClean="0"/>
              <a:t> يعرف الكاتب (</a:t>
            </a:r>
            <a:r>
              <a:rPr lang="en-US" altLang="fr-FR" sz="2800" b="1" dirty="0" err="1" smtClean="0"/>
              <a:t>Blau</a:t>
            </a:r>
            <a:r>
              <a:rPr lang="ar-JO" altLang="fr-FR" sz="2800" b="1" dirty="0" smtClean="0"/>
              <a:t>) الهيكل التنظيمي بأنه : "توزيع الأفراد بطرق شتى بين الوظائف التي تؤثر على علاقات الأدوار بين هؤلاء الأفراد</a:t>
            </a:r>
          </a:p>
          <a:p>
            <a:pPr algn="r" rtl="1" eaLnBrk="1" fontAlgn="auto" hangingPunct="1">
              <a:defRPr/>
            </a:pPr>
            <a:r>
              <a:rPr lang="ar-JO" altLang="fr-FR" sz="2800" b="1" dirty="0" smtClean="0"/>
              <a:t>ويتضمن هذا التعريف : (</a:t>
            </a:r>
            <a:r>
              <a:rPr lang="en-US" altLang="fr-FR" sz="2800" b="1" dirty="0" smtClean="0"/>
              <a:t>1</a:t>
            </a:r>
            <a:r>
              <a:rPr lang="ar-JO" altLang="fr-FR" sz="2800" b="1" dirty="0" smtClean="0"/>
              <a:t>) تقسيم العمل والتخصص (2) وجود رتب/ تسلسل. </a:t>
            </a:r>
            <a:endParaRPr lang="en-US" altLang="fr-FR" sz="2800" dirty="0" smtClean="0"/>
          </a:p>
          <a:p>
            <a:pPr algn="r" rtl="1" eaLnBrk="1" fontAlgn="auto" hangingPunct="1">
              <a:defRPr/>
            </a:pPr>
            <a:r>
              <a:rPr lang="ar-JO" altLang="fr-FR" sz="2800" b="1" dirty="0" smtClean="0"/>
              <a:t> فالهيكل التنظيمي إذاً، إطار يوضح أدوار الأفراد والجماعات في تحقيق أهداف المنظمة، والمسؤول الذي يتبع له كل فرد، وما يتمتع به كل فرد من سلطة اتخاذ القرار، والربط بين مختلف الأفراد والجماعات لتعمل معاً وحدة متكاملة لتحقيق أهداف المنظمة.</a:t>
            </a:r>
            <a:endParaRPr lang="en-US" altLang="fr-FR" sz="2800" dirty="0" smtClean="0"/>
          </a:p>
          <a:p>
            <a:pPr algn="r" rtl="1" eaLnBrk="1" fontAlgn="auto" hangingPunct="1">
              <a:defRPr/>
            </a:pPr>
            <a:endParaRPr lang="en-US" altLang="fr-FR" sz="2800" dirty="0" smtClean="0"/>
          </a:p>
        </p:txBody>
      </p:sp>
    </p:spTree>
    <p:extLst>
      <p:ext uri="{BB962C8B-B14F-4D97-AF65-F5344CB8AC3E}">
        <p14:creationId xmlns:p14="http://schemas.microsoft.com/office/powerpoint/2010/main" xmlns="" val="420071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53975" y="648263"/>
            <a:ext cx="8622481" cy="887760"/>
          </a:xfrm>
        </p:spPr>
        <p:txBody>
          <a:bodyPr/>
          <a:lstStyle/>
          <a:p>
            <a:pPr algn="ctr" rtl="1"/>
            <a:r>
              <a:rPr lang="ar-DZ" sz="3600" b="1" dirty="0" smtClean="0">
                <a:cs typeface="Tahoma" pitchFamily="34" charset="0"/>
              </a:rPr>
              <a:t>تعريف </a:t>
            </a:r>
            <a:r>
              <a:rPr lang="ar-JO" sz="3600" b="1" dirty="0" smtClean="0">
                <a:cs typeface="Tahoma" pitchFamily="34" charset="0"/>
              </a:rPr>
              <a:t>الهيكل التنظيمي</a:t>
            </a:r>
            <a:r>
              <a:rPr lang="ar-DZ" sz="3600" b="1" dirty="0" smtClean="0">
                <a:cs typeface="Tahoma" pitchFamily="34" charset="0"/>
              </a:rPr>
              <a:t>(التنظيم كهيكل)</a:t>
            </a:r>
            <a:endParaRPr lang="en-US" sz="3600" b="1" dirty="0">
              <a:cs typeface="Tahoma" pitchFamily="34" charset="0"/>
            </a:endParaRPr>
          </a:p>
        </p:txBody>
      </p:sp>
      <p:sp>
        <p:nvSpPr>
          <p:cNvPr id="177155" name="Rectangle 3"/>
          <p:cNvSpPr>
            <a:spLocks noGrp="1" noChangeArrowheads="1"/>
          </p:cNvSpPr>
          <p:nvPr>
            <p:ph type="body" sz="half" idx="1"/>
          </p:nvPr>
        </p:nvSpPr>
        <p:spPr>
          <a:xfrm>
            <a:off x="457200" y="1981200"/>
            <a:ext cx="7931224" cy="4114800"/>
          </a:xfrm>
        </p:spPr>
        <p:txBody>
          <a:bodyPr/>
          <a:lstStyle/>
          <a:p>
            <a:pPr algn="r" rtl="1"/>
            <a:r>
              <a:rPr lang="ar-JO" sz="2800" dirty="0">
                <a:cs typeface="Tahoma" pitchFamily="34" charset="0"/>
              </a:rPr>
              <a:t>يعرف الهيكل  التنظيمي بأنه الطريقة التي يتم من خلالها تنظيم المهام وتحديد الأدوار الرئيسة للعاملين  وتبين نظام تبادل المعلومات، وتديد آليات التنسيق ، وأنماط التفاعل اللازمة بين الأقسام المختلفة والعاملين فيها. </a:t>
            </a:r>
            <a:endParaRPr lang="en-US" sz="2800" dirty="0">
              <a:cs typeface="Tahoma" pitchFamily="34" charset="0"/>
            </a:endParaRPr>
          </a:p>
          <a:p>
            <a:pPr algn="r" rtl="1"/>
            <a:endParaRPr lang="en-US" sz="2800" dirty="0"/>
          </a:p>
          <a:p>
            <a:pPr algn="r" rtl="1"/>
            <a:endParaRPr lang="en-US" sz="2800" dirty="0"/>
          </a:p>
          <a:p>
            <a:pPr algn="r" rtl="1"/>
            <a:endParaRPr lang="en-US" sz="2800" dirty="0"/>
          </a:p>
          <a:p>
            <a:pPr algn="r" rtl="1">
              <a:buFont typeface="Wingdings" pitchFamily="2" charset="2"/>
              <a:buNone/>
            </a:pPr>
            <a:endParaRPr lang="en-US" sz="2800" dirty="0"/>
          </a:p>
        </p:txBody>
      </p:sp>
      <p:grpSp>
        <p:nvGrpSpPr>
          <p:cNvPr id="2" name="Organization Chart 2"/>
          <p:cNvGrpSpPr>
            <a:grpSpLocks noChangeAspect="1"/>
          </p:cNvGrpSpPr>
          <p:nvPr/>
        </p:nvGrpSpPr>
        <p:grpSpPr bwMode="auto">
          <a:xfrm>
            <a:off x="1928794" y="4286256"/>
            <a:ext cx="5472112" cy="1963738"/>
            <a:chOff x="1440" y="605"/>
            <a:chExt cx="2928" cy="785"/>
          </a:xfrm>
        </p:grpSpPr>
        <p:cxnSp>
          <p:nvCxnSpPr>
            <p:cNvPr id="1028" name="_s1028"/>
            <p:cNvCxnSpPr>
              <a:cxnSpLocks noChangeShapeType="1"/>
              <a:stCxn id="6" idx="0"/>
              <a:endCxn id="3" idx="2"/>
            </p:cNvCxnSpPr>
            <p:nvPr/>
          </p:nvCxnSpPr>
          <p:spPr bwMode="auto">
            <a:xfrm rot="5400000" flipH="1">
              <a:off x="3333" y="482"/>
              <a:ext cx="173" cy="1032"/>
            </a:xfrm>
            <a:prstGeom prst="bentConnector3">
              <a:avLst>
                <a:gd name="adj1" fmla="val 26375"/>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1029" name="_s1029"/>
            <p:cNvCxnSpPr>
              <a:cxnSpLocks noChangeShapeType="1"/>
              <a:stCxn id="5" idx="0"/>
              <a:endCxn id="3" idx="2"/>
            </p:cNvCxnSpPr>
            <p:nvPr/>
          </p:nvCxnSpPr>
          <p:spPr bwMode="auto">
            <a:xfrm rot="16200000">
              <a:off x="2818" y="997"/>
              <a:ext cx="173" cy="1"/>
            </a:xfrm>
            <a:prstGeom prst="straightConnector1">
              <a:avLst/>
            </a:prstGeom>
            <a:noFill/>
            <a:ln w="28575">
              <a:solidFill>
                <a:schemeClr val="tx1"/>
              </a:solidFill>
              <a:round/>
              <a:headEnd/>
              <a:tailEnd/>
            </a:ln>
            <a:extLst>
              <a:ext uri="{909E8E84-426E-40DD-AFC4-6F175D3DCCD1}">
                <a14:hiddenFill xmlns:a14="http://schemas.microsoft.com/office/drawing/2010/main" xmlns="">
                  <a:noFill/>
                </a14:hiddenFill>
              </a:ext>
            </a:extLst>
          </p:spPr>
        </p:cxnSp>
        <p:cxnSp>
          <p:nvCxnSpPr>
            <p:cNvPr id="1030" name="_s1030"/>
            <p:cNvCxnSpPr>
              <a:cxnSpLocks noChangeShapeType="1"/>
              <a:stCxn id="4" idx="0"/>
              <a:endCxn id="3" idx="2"/>
            </p:cNvCxnSpPr>
            <p:nvPr/>
          </p:nvCxnSpPr>
          <p:spPr bwMode="auto">
            <a:xfrm rot="16200000">
              <a:off x="2301" y="482"/>
              <a:ext cx="173" cy="1032"/>
            </a:xfrm>
            <a:prstGeom prst="bentConnector3">
              <a:avLst>
                <a:gd name="adj1" fmla="val 26375"/>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sp>
          <p:nvSpPr>
            <p:cNvPr id="3" name="_s1031"/>
            <p:cNvSpPr>
              <a:spLocks noChangeArrowheads="1"/>
            </p:cNvSpPr>
            <p:nvPr/>
          </p:nvSpPr>
          <p:spPr bwMode="auto">
            <a:xfrm>
              <a:off x="2472" y="605"/>
              <a:ext cx="864" cy="306"/>
            </a:xfrm>
            <a:prstGeom prst="roundRect">
              <a:avLst>
                <a:gd name="adj" fmla="val 16667"/>
              </a:avLst>
            </a:prstGeom>
            <a:solidFill>
              <a:schemeClr val="accent1"/>
            </a:solidFill>
            <a:ln w="9525">
              <a:solidFill>
                <a:schemeClr val="tx1"/>
              </a:solidFill>
              <a:round/>
              <a:headEnd/>
              <a:tailEnd/>
            </a:ln>
          </p:spPr>
          <p:txBody>
            <a:bodyPr vert="horz" wrap="none" lIns="79567" tIns="39784" rIns="79567" bIns="3978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JO"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المدير العام</a:t>
              </a:r>
              <a:endParaRPr kumimoji="0" lang="en-US" altLang="fr-FR" sz="1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4" name="_s1032"/>
            <p:cNvSpPr>
              <a:spLocks noChangeArrowheads="1"/>
            </p:cNvSpPr>
            <p:nvPr/>
          </p:nvSpPr>
          <p:spPr bwMode="auto">
            <a:xfrm>
              <a:off x="1440" y="1084"/>
              <a:ext cx="864" cy="306"/>
            </a:xfrm>
            <a:prstGeom prst="roundRect">
              <a:avLst>
                <a:gd name="adj" fmla="val 16667"/>
              </a:avLst>
            </a:prstGeom>
            <a:solidFill>
              <a:schemeClr val="accent1"/>
            </a:solidFill>
            <a:ln w="9525">
              <a:solidFill>
                <a:schemeClr val="tx1"/>
              </a:solidFill>
              <a:round/>
              <a:headEnd/>
              <a:tailEnd/>
            </a:ln>
          </p:spPr>
          <p:txBody>
            <a:bodyPr vert="horz" wrap="none" lIns="79567" tIns="39784" rIns="79567" bIns="3978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JO" alt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رئيس </a:t>
              </a:r>
              <a:r>
                <a:rPr kumimoji="0" lang="ar-DZ" altLang="fr-FR"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الانتاج</a:t>
              </a:r>
              <a:endParaRPr kumimoji="0" lang="en-US" alt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5" name="_s1033"/>
            <p:cNvSpPr>
              <a:spLocks noChangeArrowheads="1"/>
            </p:cNvSpPr>
            <p:nvPr/>
          </p:nvSpPr>
          <p:spPr bwMode="auto">
            <a:xfrm>
              <a:off x="2472" y="1084"/>
              <a:ext cx="864" cy="306"/>
            </a:xfrm>
            <a:prstGeom prst="roundRect">
              <a:avLst>
                <a:gd name="adj" fmla="val 16667"/>
              </a:avLst>
            </a:prstGeom>
            <a:solidFill>
              <a:schemeClr val="accent1"/>
            </a:solidFill>
            <a:ln w="9525">
              <a:solidFill>
                <a:schemeClr val="tx1"/>
              </a:solidFill>
              <a:round/>
              <a:headEnd/>
              <a:tailEnd/>
            </a:ln>
          </p:spPr>
          <p:txBody>
            <a:bodyPr vert="horz" wrap="none" lIns="79567" tIns="39784" rIns="79567" bIns="3978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JO" alt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رئيس </a:t>
              </a:r>
              <a:r>
                <a:rPr kumimoji="0" lang="ar-DZ" alt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التسويق</a:t>
              </a:r>
              <a:endParaRPr kumimoji="0" lang="en-US" alt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6" name="_s1034"/>
            <p:cNvSpPr>
              <a:spLocks noChangeArrowheads="1"/>
            </p:cNvSpPr>
            <p:nvPr/>
          </p:nvSpPr>
          <p:spPr bwMode="auto">
            <a:xfrm>
              <a:off x="3504" y="1084"/>
              <a:ext cx="864" cy="306"/>
            </a:xfrm>
            <a:prstGeom prst="roundRect">
              <a:avLst>
                <a:gd name="adj" fmla="val 16667"/>
              </a:avLst>
            </a:prstGeom>
            <a:solidFill>
              <a:schemeClr val="accent1"/>
            </a:solidFill>
            <a:ln w="9525">
              <a:solidFill>
                <a:schemeClr val="tx1"/>
              </a:solidFill>
              <a:round/>
              <a:headEnd/>
              <a:tailEnd/>
            </a:ln>
          </p:spPr>
          <p:txBody>
            <a:bodyPr vert="horz" wrap="none" lIns="79567" tIns="39784" rIns="79567" bIns="3978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ar-DZ" altLang="fr-FR" sz="1600" b="0" dirty="0" smtClean="0">
                  <a:solidFill>
                    <a:schemeClr val="tx1"/>
                  </a:solidFill>
                  <a:effectLst/>
                  <a:latin typeface="Times New Roman" panose="02020603050405020304" pitchFamily="18" charset="0"/>
                  <a:cs typeface="Times New Roman" panose="02020603050405020304" pitchFamily="18" charset="0"/>
                </a:rPr>
                <a:t>رئيس الموارد البشرية</a:t>
              </a:r>
              <a:endParaRPr kumimoji="0" lang="en-US" altLang="fr-FR"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xmlns="" val="660170627"/>
      </p:ext>
    </p:extLst>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715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77155">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533400" y="4495800"/>
            <a:ext cx="6554788" cy="1524000"/>
          </a:xfrm>
        </p:spPr>
        <p:txBody>
          <a:bodyPr/>
          <a:lstStyle/>
          <a:p>
            <a:pPr eaLnBrk="1" fontAlgn="auto" hangingPunct="1">
              <a:spcAft>
                <a:spcPts val="0"/>
              </a:spcAft>
              <a:defRPr/>
            </a:pPr>
            <a:r>
              <a:rPr lang="ar-SA" altLang="fr-FR" b="1" smtClean="0"/>
              <a:t>وظائف الهيكل التنظيمي</a:t>
            </a:r>
            <a:endParaRPr lang="en-US" altLang="fr-FR" b="1" smtClean="0"/>
          </a:p>
        </p:txBody>
      </p:sp>
      <p:sp>
        <p:nvSpPr>
          <p:cNvPr id="12291" name="Content Placeholder 2"/>
          <p:cNvSpPr>
            <a:spLocks noGrp="1"/>
          </p:cNvSpPr>
          <p:nvPr>
            <p:ph idx="1"/>
          </p:nvPr>
        </p:nvSpPr>
        <p:spPr>
          <a:xfrm>
            <a:off x="457200" y="1295400"/>
            <a:ext cx="8229600" cy="5181600"/>
          </a:xfrm>
        </p:spPr>
        <p:txBody>
          <a:bodyPr/>
          <a:lstStyle/>
          <a:p>
            <a:pPr algn="r" rtl="1" eaLnBrk="1" hangingPunct="1">
              <a:buFont typeface="Arial" panose="020B0604020202020204" pitchFamily="34" charset="0"/>
              <a:buNone/>
            </a:pPr>
            <a:r>
              <a:rPr lang="ar-JO" altLang="fr-FR" b="1" u="sng" dirty="0" smtClean="0"/>
              <a:t>يؤدي الهيكل التنظيمي ثلاث وظائف رئيسة وهي:</a:t>
            </a:r>
          </a:p>
          <a:p>
            <a:pPr algn="r" rtl="1" eaLnBrk="1" hangingPunct="1">
              <a:buFont typeface="Arial" panose="020B0604020202020204" pitchFamily="34" charset="0"/>
              <a:buNone/>
            </a:pPr>
            <a:endParaRPr lang="ar-JO" altLang="fr-FR" b="1" u="sng" dirty="0" smtClean="0"/>
          </a:p>
          <a:p>
            <a:pPr algn="r" rtl="1" eaLnBrk="1" hangingPunct="1"/>
            <a:r>
              <a:rPr lang="ar-JO" altLang="fr-FR" b="1" dirty="0" smtClean="0"/>
              <a:t>تحقيق مخرجات / منتجات المنظمة وتحقيق أهدافها.</a:t>
            </a:r>
            <a:endParaRPr lang="ar-SA" altLang="fr-FR" b="1" dirty="0" smtClean="0"/>
          </a:p>
          <a:p>
            <a:pPr algn="r" rtl="1" eaLnBrk="1" hangingPunct="1"/>
            <a:r>
              <a:rPr lang="ar-JO" altLang="fr-FR" b="1" dirty="0" smtClean="0"/>
              <a:t>ُيساعد الهيكل التنظيمي على تقليص الاختلافات بين الأفراد إلى أدنى درجة ممكنة. </a:t>
            </a:r>
            <a:endParaRPr lang="en-US" altLang="fr-FR" dirty="0" smtClean="0"/>
          </a:p>
          <a:p>
            <a:pPr algn="r" rtl="1" eaLnBrk="1" hangingPunct="1"/>
            <a:r>
              <a:rPr lang="ar-JO" altLang="fr-FR" b="1" dirty="0" smtClean="0"/>
              <a:t>يمثل الهيكل التنظيمي الإطار الذي تتم ضمنه ممارسة القوة( الهيكل التنظيمي يقرر ويحدد ما هي الوظائف التي تمتلك القوة في المنظمة). ويتم في ضوء هذا الإطار اتخاذ القرارات.</a:t>
            </a:r>
            <a:endParaRPr lang="en-US" altLang="fr-FR" dirty="0" smtClean="0"/>
          </a:p>
          <a:p>
            <a:pPr algn="r" rtl="1" eaLnBrk="1" hangingPunct="1"/>
            <a:endParaRPr lang="ar-DZ" altLang="fr-FR" dirty="0" smtClean="0"/>
          </a:p>
          <a:p>
            <a:pPr algn="r" rtl="1" eaLnBrk="1" hangingPunct="1"/>
            <a:endParaRPr lang="en-US" altLang="fr-FR" dirty="0" smtClean="0"/>
          </a:p>
        </p:txBody>
      </p:sp>
    </p:spTree>
    <p:extLst>
      <p:ext uri="{BB962C8B-B14F-4D97-AF65-F5344CB8AC3E}">
        <p14:creationId xmlns:p14="http://schemas.microsoft.com/office/powerpoint/2010/main" xmlns="" val="2403466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484710" y="452718"/>
            <a:ext cx="7327650" cy="1400530"/>
          </a:xfrm>
        </p:spPr>
        <p:txBody>
          <a:bodyPr/>
          <a:lstStyle/>
          <a:p>
            <a:pPr algn="ctr" rtl="1"/>
            <a:r>
              <a:rPr lang="ar-JO" sz="3200" dirty="0">
                <a:cs typeface="Tahoma" pitchFamily="34" charset="0"/>
              </a:rPr>
              <a:t>يتكون الهيكل التنظيمي من ثلاث</a:t>
            </a:r>
            <a:r>
              <a:rPr lang="en-US" sz="3200" dirty="0">
                <a:cs typeface="Tahoma" pitchFamily="34" charset="0"/>
              </a:rPr>
              <a:t> </a:t>
            </a:r>
            <a:r>
              <a:rPr lang="ar-JO" sz="3200" dirty="0">
                <a:cs typeface="Tahoma" pitchFamily="34" charset="0"/>
              </a:rPr>
              <a:t>عناصر هي:</a:t>
            </a:r>
            <a:endParaRPr lang="en-US" sz="3200" dirty="0">
              <a:cs typeface="Tahoma" pitchFamily="34" charset="0"/>
            </a:endParaRPr>
          </a:p>
        </p:txBody>
      </p:sp>
      <p:sp>
        <p:nvSpPr>
          <p:cNvPr id="179204" name="Rectangle 4"/>
          <p:cNvSpPr>
            <a:spLocks noChangeArrowheads="1"/>
          </p:cNvSpPr>
          <p:nvPr/>
        </p:nvSpPr>
        <p:spPr bwMode="auto">
          <a:xfrm>
            <a:off x="611188" y="4149725"/>
            <a:ext cx="7848600" cy="1871663"/>
          </a:xfrm>
          <a:prstGeom prst="rect">
            <a:avLst/>
          </a:prstGeom>
          <a:gradFill rotWithShape="0">
            <a:gsLst>
              <a:gs pos="0">
                <a:srgbClr val="6666FF"/>
              </a:gs>
              <a:gs pos="100000">
                <a:srgbClr val="6666FF">
                  <a:gamma/>
                  <a:shade val="46275"/>
                  <a:invGamma/>
                </a:srgbClr>
              </a:gs>
            </a:gsLst>
            <a:lin ang="5400000" scaled="1"/>
          </a:gradFill>
          <a:ln w="9525">
            <a:noFill/>
            <a:miter lim="800000"/>
            <a:headEnd/>
            <a:tailEnd/>
          </a:ln>
          <a:effectLst>
            <a:prstShdw prst="shdw17" dist="17961" dir="2700000">
              <a:srgbClr val="6666FF">
                <a:gamma/>
                <a:shade val="60000"/>
                <a:invGamma/>
              </a:srgbClr>
            </a:prstShdw>
          </a:effectLst>
        </p:spPr>
        <p:txBody>
          <a:bodyPr wrap="none" anchor="ctr"/>
          <a:lstStyle/>
          <a:p>
            <a:pPr algn="r" rtl="1"/>
            <a:r>
              <a:rPr kumimoji="0" lang="ar-JO" sz="2400" b="0">
                <a:solidFill>
                  <a:schemeClr val="bg1"/>
                </a:solidFill>
                <a:effectLst/>
                <a:latin typeface="Times New Roman" pitchFamily="18" charset="0"/>
                <a:cs typeface="Times New Roman" pitchFamily="18" charset="0"/>
              </a:rPr>
              <a:t>ثانياً: الرسمية </a:t>
            </a:r>
            <a:r>
              <a:rPr kumimoji="0" lang="en-US" sz="2400" b="0">
                <a:solidFill>
                  <a:schemeClr val="bg1"/>
                </a:solidFill>
                <a:effectLst/>
                <a:latin typeface="Times New Roman" pitchFamily="18" charset="0"/>
                <a:cs typeface="Times New Roman" pitchFamily="18" charset="0"/>
              </a:rPr>
              <a:t>Formalization</a:t>
            </a:r>
            <a:r>
              <a:rPr kumimoji="0" lang="ar-JO" sz="2400" b="0">
                <a:solidFill>
                  <a:schemeClr val="bg1"/>
                </a:solidFill>
                <a:effectLst/>
                <a:latin typeface="Times New Roman" pitchFamily="18" charset="0"/>
                <a:cs typeface="Times New Roman" pitchFamily="18" charset="0"/>
              </a:rPr>
              <a:t>: وتعني وجود تقنين لأساليب وإجراءات العمل </a:t>
            </a:r>
          </a:p>
          <a:p>
            <a:pPr algn="r" rtl="1"/>
            <a:r>
              <a:rPr kumimoji="0" lang="ar-JO" sz="2400" b="0">
                <a:solidFill>
                  <a:schemeClr val="bg1"/>
                </a:solidFill>
                <a:effectLst/>
                <a:latin typeface="Times New Roman" pitchFamily="18" charset="0"/>
                <a:cs typeface="Times New Roman" pitchFamily="18" charset="0"/>
              </a:rPr>
              <a:t>وتنميطها بشكل يضمن ضبط العاملين بحيث لا يكون مجال لتفاوت السلوك من </a:t>
            </a:r>
          </a:p>
          <a:p>
            <a:pPr algn="r" rtl="1"/>
            <a:r>
              <a:rPr kumimoji="0" lang="ar-JO" sz="2400" b="0">
                <a:solidFill>
                  <a:schemeClr val="bg1"/>
                </a:solidFill>
                <a:effectLst/>
                <a:latin typeface="Times New Roman" pitchFamily="18" charset="0"/>
                <a:cs typeface="Times New Roman" pitchFamily="18" charset="0"/>
              </a:rPr>
              <a:t>موظف نظراً للإختلاف في أشكال تقديم الخدمات من شخص لآخر. فالتنظيم</a:t>
            </a:r>
          </a:p>
          <a:p>
            <a:pPr algn="r" rtl="1"/>
            <a:r>
              <a:rPr kumimoji="0" lang="ar-JO" sz="2400" b="0">
                <a:solidFill>
                  <a:schemeClr val="bg1"/>
                </a:solidFill>
                <a:effectLst/>
                <a:latin typeface="Times New Roman" pitchFamily="18" charset="0"/>
                <a:cs typeface="Times New Roman" pitchFamily="18" charset="0"/>
              </a:rPr>
              <a:t>يستوجب التنميط </a:t>
            </a:r>
            <a:r>
              <a:rPr kumimoji="0" lang="en-US" sz="2400" b="0">
                <a:solidFill>
                  <a:schemeClr val="bg1"/>
                </a:solidFill>
                <a:effectLst/>
                <a:latin typeface="Times New Roman" pitchFamily="18" charset="0"/>
                <a:cs typeface="Times New Roman" pitchFamily="18" charset="0"/>
              </a:rPr>
              <a:t>Standardization</a:t>
            </a:r>
            <a:r>
              <a:rPr kumimoji="0" lang="ar-JO" sz="2400" b="0">
                <a:solidFill>
                  <a:schemeClr val="bg1"/>
                </a:solidFill>
                <a:effectLst/>
                <a:latin typeface="Times New Roman" pitchFamily="18" charset="0"/>
                <a:cs typeface="Times New Roman" pitchFamily="18" charset="0"/>
              </a:rPr>
              <a:t> والتوحيد . أي وجود أدلة وإجراءات </a:t>
            </a:r>
          </a:p>
          <a:p>
            <a:pPr algn="r" rtl="1"/>
            <a:r>
              <a:rPr kumimoji="0" lang="ar-JO" sz="2400" b="0">
                <a:solidFill>
                  <a:schemeClr val="bg1"/>
                </a:solidFill>
                <a:effectLst/>
                <a:latin typeface="Times New Roman" pitchFamily="18" charset="0"/>
                <a:cs typeface="Times New Roman" pitchFamily="18" charset="0"/>
              </a:rPr>
              <a:t>واضحة.</a:t>
            </a:r>
            <a:r>
              <a:rPr kumimoji="0" lang="en-US" sz="2400" b="0">
                <a:solidFill>
                  <a:schemeClr val="bg1"/>
                </a:solidFill>
                <a:effectLst/>
                <a:latin typeface="Times New Roman" pitchFamily="18" charset="0"/>
                <a:cs typeface="Times New Roman" pitchFamily="18" charset="0"/>
              </a:rPr>
              <a:t> </a:t>
            </a:r>
            <a:r>
              <a:rPr kumimoji="0" lang="ar-JO" sz="2400" b="0">
                <a:solidFill>
                  <a:schemeClr val="bg1"/>
                </a:solidFill>
                <a:effectLst/>
                <a:latin typeface="Times New Roman" pitchFamily="18" charset="0"/>
                <a:cs typeface="Times New Roman" pitchFamily="18" charset="0"/>
              </a:rPr>
              <a:t>وهذا عكس التنظيمات البدائية.</a:t>
            </a:r>
            <a:endParaRPr kumimoji="0" lang="en-US" sz="2400" b="0">
              <a:solidFill>
                <a:schemeClr val="bg1"/>
              </a:solidFill>
              <a:effectLst/>
              <a:latin typeface="Times New Roman" pitchFamily="18" charset="0"/>
              <a:cs typeface="Times New Roman" pitchFamily="18" charset="0"/>
            </a:endParaRPr>
          </a:p>
        </p:txBody>
      </p:sp>
      <p:sp>
        <p:nvSpPr>
          <p:cNvPr id="179205" name="Rectangle 5"/>
          <p:cNvSpPr>
            <a:spLocks noChangeArrowheads="1"/>
          </p:cNvSpPr>
          <p:nvPr/>
        </p:nvSpPr>
        <p:spPr bwMode="auto">
          <a:xfrm>
            <a:off x="611188" y="1916113"/>
            <a:ext cx="7848600" cy="1944687"/>
          </a:xfrm>
          <a:prstGeom prst="rect">
            <a:avLst/>
          </a:prstGeom>
          <a:gradFill rotWithShape="0">
            <a:gsLst>
              <a:gs pos="0">
                <a:srgbClr val="FF9933"/>
              </a:gs>
              <a:gs pos="100000">
                <a:srgbClr val="FF9933">
                  <a:gamma/>
                  <a:shade val="46275"/>
                  <a:invGamma/>
                </a:srgbClr>
              </a:gs>
            </a:gsLst>
            <a:lin ang="5400000" scaled="1"/>
          </a:gradFill>
          <a:ln w="9525">
            <a:noFill/>
            <a:miter lim="800000"/>
            <a:headEnd/>
            <a:tailEnd/>
          </a:ln>
          <a:effectLst>
            <a:prstShdw prst="shdw17" dist="17961" dir="2700000">
              <a:srgbClr val="FF9933">
                <a:gamma/>
                <a:shade val="60000"/>
                <a:invGamma/>
              </a:srgbClr>
            </a:prstShdw>
          </a:effectLst>
        </p:spPr>
        <p:txBody>
          <a:bodyPr wrap="none" anchor="ctr"/>
          <a:lstStyle/>
          <a:p>
            <a:pPr algn="r" rtl="1"/>
            <a:r>
              <a:rPr kumimoji="0" lang="ar-JO" sz="2400" b="0" dirty="0">
                <a:solidFill>
                  <a:schemeClr val="bg1"/>
                </a:solidFill>
                <a:effectLst/>
                <a:latin typeface="Times New Roman" pitchFamily="18" charset="0"/>
                <a:cs typeface="Times New Roman" pitchFamily="18" charset="0"/>
              </a:rPr>
              <a:t>أولاً: التطور والتعقيد </a:t>
            </a:r>
            <a:r>
              <a:rPr kumimoji="0" lang="en-US" sz="2400" b="0" dirty="0">
                <a:solidFill>
                  <a:schemeClr val="bg1"/>
                </a:solidFill>
                <a:effectLst/>
                <a:latin typeface="Times New Roman" pitchFamily="18" charset="0"/>
                <a:cs typeface="Times New Roman" pitchFamily="18" charset="0"/>
              </a:rPr>
              <a:t>Complexity</a:t>
            </a:r>
            <a:r>
              <a:rPr kumimoji="0" lang="ar-JO" sz="2400" b="0" dirty="0">
                <a:solidFill>
                  <a:schemeClr val="bg1"/>
                </a:solidFill>
                <a:effectLst/>
                <a:latin typeface="Times New Roman" pitchFamily="18" charset="0"/>
                <a:cs typeface="Times New Roman" pitchFamily="18" charset="0"/>
              </a:rPr>
              <a:t>: يتسم أي هيكل تنظيمي بتقسيم الأعمال </a:t>
            </a:r>
          </a:p>
          <a:p>
            <a:pPr algn="r" rtl="1"/>
            <a:r>
              <a:rPr kumimoji="0" lang="ar-JO" sz="2400" b="0" dirty="0">
                <a:solidFill>
                  <a:schemeClr val="bg1"/>
                </a:solidFill>
                <a:effectLst/>
                <a:latin typeface="Times New Roman" pitchFamily="18" charset="0"/>
                <a:cs typeface="Times New Roman" pitchFamily="18" charset="0"/>
              </a:rPr>
              <a:t>إلى  عدد من المهام يتولى القيام بها عدد من الوحدات الإدارية المنقسمة أفقياً و</a:t>
            </a:r>
          </a:p>
          <a:p>
            <a:pPr algn="r" rtl="1"/>
            <a:r>
              <a:rPr kumimoji="0" lang="ar-JO" sz="2400" b="0" dirty="0">
                <a:solidFill>
                  <a:schemeClr val="bg1"/>
                </a:solidFill>
                <a:effectLst/>
                <a:latin typeface="Times New Roman" pitchFamily="18" charset="0"/>
                <a:cs typeface="Times New Roman" pitchFamily="18" charset="0"/>
              </a:rPr>
              <a:t>والمرتبة عمودياً على مستويات ادارية مختلفة ويراعى في التقسيم التخصص</a:t>
            </a:r>
          </a:p>
          <a:p>
            <a:pPr algn="r" rtl="1"/>
            <a:r>
              <a:rPr kumimoji="0" lang="ar-JO" sz="2400" b="0" dirty="0">
                <a:solidFill>
                  <a:schemeClr val="bg1"/>
                </a:solidFill>
                <a:effectLst/>
                <a:latin typeface="Times New Roman" pitchFamily="18" charset="0"/>
                <a:cs typeface="Times New Roman" pitchFamily="18" charset="0"/>
              </a:rPr>
              <a:t>ويمكن أن يكون بسيطاً أو مركباً .... ثم يلبث أن يتوسع ويزداد تعقيداً وينقسم </a:t>
            </a:r>
          </a:p>
          <a:p>
            <a:pPr algn="r" rtl="1"/>
            <a:r>
              <a:rPr kumimoji="0" lang="ar-JO" sz="2400" b="0" dirty="0">
                <a:solidFill>
                  <a:schemeClr val="bg1"/>
                </a:solidFill>
                <a:effectLst/>
                <a:latin typeface="Times New Roman" pitchFamily="18" charset="0"/>
                <a:cs typeface="Times New Roman" pitchFamily="18" charset="0"/>
              </a:rPr>
              <a:t>إلى أقسام أخرى وفق أسس مختلفة.</a:t>
            </a:r>
            <a:endParaRPr kumimoji="0" lang="en-US" sz="2400" b="0" dirty="0">
              <a:solidFill>
                <a:schemeClr val="bg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2798476526"/>
      </p:ext>
    </p:extLst>
  </p:cSld>
  <p:clrMapOvr>
    <a:masterClrMapping/>
  </p:clrMapOvr>
  <p:transition>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algn="ctr" rtl="1"/>
            <a:r>
              <a:rPr lang="ar-JO" sz="3200" dirty="0">
                <a:cs typeface="Tahoma" pitchFamily="34" charset="0"/>
              </a:rPr>
              <a:t>يتكون الهيكل التنظيمي من ثلاث</a:t>
            </a:r>
            <a:r>
              <a:rPr lang="en-US" sz="3200" dirty="0">
                <a:cs typeface="Tahoma" pitchFamily="34" charset="0"/>
              </a:rPr>
              <a:t> </a:t>
            </a:r>
            <a:r>
              <a:rPr lang="ar-JO" sz="3200" dirty="0">
                <a:cs typeface="Tahoma" pitchFamily="34" charset="0"/>
              </a:rPr>
              <a:t>عناصر هي:</a:t>
            </a:r>
            <a:endParaRPr lang="en-US" sz="3200" dirty="0">
              <a:cs typeface="Tahoma" pitchFamily="34" charset="0"/>
            </a:endParaRPr>
          </a:p>
        </p:txBody>
      </p:sp>
      <p:sp>
        <p:nvSpPr>
          <p:cNvPr id="83972" name="Rectangle 4"/>
          <p:cNvSpPr>
            <a:spLocks noChangeArrowheads="1"/>
          </p:cNvSpPr>
          <p:nvPr/>
        </p:nvSpPr>
        <p:spPr bwMode="auto">
          <a:xfrm>
            <a:off x="900113" y="2276475"/>
            <a:ext cx="7416800" cy="2736850"/>
          </a:xfrm>
          <a:prstGeom prst="rect">
            <a:avLst/>
          </a:prstGeom>
          <a:gradFill rotWithShape="0">
            <a:gsLst>
              <a:gs pos="0">
                <a:srgbClr val="FF99FF"/>
              </a:gs>
              <a:gs pos="100000">
                <a:srgbClr val="FF99FF">
                  <a:gamma/>
                  <a:shade val="46275"/>
                  <a:invGamma/>
                </a:srgbClr>
              </a:gs>
            </a:gsLst>
            <a:lin ang="5400000" scaled="1"/>
          </a:gradFill>
          <a:ln w="9525">
            <a:noFill/>
            <a:miter lim="800000"/>
            <a:headEnd/>
            <a:tailEnd/>
          </a:ln>
          <a:effectLst>
            <a:prstShdw prst="shdw17" dist="17961" dir="2700000">
              <a:srgbClr val="FF99FF">
                <a:gamma/>
                <a:shade val="60000"/>
                <a:invGamma/>
              </a:srgbClr>
            </a:prstShdw>
          </a:effectLst>
        </p:spPr>
        <p:txBody>
          <a:bodyPr wrap="none" anchor="ctr"/>
          <a:lstStyle/>
          <a:p>
            <a:pPr rtl="1"/>
            <a:r>
              <a:rPr kumimoji="0" lang="ar-JO" sz="2400" b="0" dirty="0">
                <a:solidFill>
                  <a:schemeClr val="bg1"/>
                </a:solidFill>
                <a:effectLst/>
                <a:latin typeface="Times New Roman" pitchFamily="18" charset="0"/>
                <a:cs typeface="Times New Roman" pitchFamily="18" charset="0"/>
              </a:rPr>
              <a:t>ثالثاً: التسلسل الإداري: وتعني وجود مرجعية واضحة أمام العامل بحث تكون </a:t>
            </a:r>
          </a:p>
          <a:p>
            <a:pPr rtl="1"/>
            <a:r>
              <a:rPr kumimoji="0" lang="ar-JO" sz="2400" b="0" dirty="0">
                <a:solidFill>
                  <a:schemeClr val="bg1"/>
                </a:solidFill>
                <a:effectLst/>
                <a:latin typeface="Times New Roman" pitchFamily="18" charset="0"/>
                <a:cs typeface="Times New Roman" pitchFamily="18" charset="0"/>
              </a:rPr>
              <a:t>خطوط  السلطة واضحة سواء كان الأسلوب المتبع أسلوب المركزية والتي</a:t>
            </a:r>
          </a:p>
          <a:p>
            <a:pPr rtl="1"/>
            <a:r>
              <a:rPr kumimoji="0" lang="ar-JO" sz="2400" b="0" dirty="0">
                <a:solidFill>
                  <a:schemeClr val="bg1"/>
                </a:solidFill>
                <a:effectLst/>
                <a:latin typeface="Times New Roman" pitchFamily="18" charset="0"/>
                <a:cs typeface="Times New Roman" pitchFamily="18" charset="0"/>
              </a:rPr>
              <a:t>تعني حصر الحق القانوني في اتخاذ القرارات في قمة الهرم الإداري  أو</a:t>
            </a:r>
          </a:p>
          <a:p>
            <a:pPr rtl="1"/>
            <a:r>
              <a:rPr kumimoji="0" lang="ar-JO" sz="2400" b="0" dirty="0">
                <a:solidFill>
                  <a:schemeClr val="bg1"/>
                </a:solidFill>
                <a:effectLst/>
                <a:latin typeface="Times New Roman" pitchFamily="18" charset="0"/>
                <a:cs typeface="Times New Roman" pitchFamily="18" charset="0"/>
              </a:rPr>
              <a:t> أسلوب اللامركزية  وتعني توزيع حق اتخاذ القرارات في المستويات </a:t>
            </a:r>
          </a:p>
          <a:p>
            <a:pPr rtl="1"/>
            <a:r>
              <a:rPr kumimoji="0" lang="ar-JO" sz="2400" b="0" dirty="0">
                <a:solidFill>
                  <a:schemeClr val="bg1"/>
                </a:solidFill>
                <a:effectLst/>
                <a:latin typeface="Times New Roman" pitchFamily="18" charset="0"/>
                <a:cs typeface="Times New Roman" pitchFamily="18" charset="0"/>
              </a:rPr>
              <a:t>الإدارية المختلفة بحسب مستوياتها الإدارية بحسب أهمية القرار وكلفتها.</a:t>
            </a:r>
            <a:endParaRPr kumimoji="0" lang="en-US" sz="2400" b="0" dirty="0">
              <a:solidFill>
                <a:schemeClr val="bg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1961140812"/>
      </p:ext>
    </p:extLst>
  </p:cSld>
  <p:clrMapOvr>
    <a:masterClrMapping/>
  </p:clrMapOvr>
  <p:transition>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BACC050B-8757-4460-95D8-E37B46A6B421}"/>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2743</TotalTime>
  <Words>1263</Words>
  <Application>Microsoft Office PowerPoint</Application>
  <PresentationFormat>Affichage à l'écran (4:3)</PresentationFormat>
  <Paragraphs>172</Paragraphs>
  <Slides>35</Slides>
  <Notes>3</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Ion</vt:lpstr>
      <vt:lpstr>أهداف المحاضرة</vt:lpstr>
      <vt:lpstr>الهياكل التنظيمية </vt:lpstr>
      <vt:lpstr>أولا: مفهوم الهياكل التنظيمية</vt:lpstr>
      <vt:lpstr>Diapositive 4</vt:lpstr>
      <vt:lpstr>Diapositive 5</vt:lpstr>
      <vt:lpstr>تعريف الهيكل التنظيمي(التنظيم كهيكل)</vt:lpstr>
      <vt:lpstr>وظائف الهيكل التنظيمي</vt:lpstr>
      <vt:lpstr>يتكون الهيكل التنظيمي من ثلاث عناصر هي:</vt:lpstr>
      <vt:lpstr>يتكون الهيكل التنظيمي من ثلاث عناصر هي:</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طريقة تحليل الأهـداف </vt:lpstr>
      <vt:lpstr>Diapositive 28</vt:lpstr>
      <vt:lpstr>طريقة تجـميع الأنشطة </vt:lpstr>
      <vt:lpstr>Diapositive 30</vt:lpstr>
      <vt:lpstr>Diapositive 31</vt:lpstr>
      <vt:lpstr>Diapositive 32</vt:lpstr>
      <vt:lpstr>Diapositive 33</vt:lpstr>
      <vt:lpstr>Diapositive 34</vt:lpstr>
      <vt:lpstr>Diapositive 35</vt:lpstr>
    </vt:vector>
  </TitlesOfParts>
  <Manager>أ.د. سوارالدهب أحمد عيسي</Manager>
  <Company>إبوعجاج للإستشارات الإدارية و الفنية</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قيادة إدارة الأعمال</dc:title>
  <dc:subject>دورة تدريبية لشريان الشمال</dc:subject>
  <dc:creator>أ.د. سوارالدهب أحمد عيسي</dc:creator>
  <cp:keywords>إدارة الأعمال</cp:keywords>
  <dc:description>تحتوى هذه الدورة علي موضوع إدارة الأعمال ، و الإتصالات ، و كتابة التقارير</dc:description>
  <cp:lastModifiedBy>LAPTOP</cp:lastModifiedBy>
  <cp:revision>1078</cp:revision>
  <dcterms:created xsi:type="dcterms:W3CDTF">2003-01-09T14:02:01Z</dcterms:created>
  <dcterms:modified xsi:type="dcterms:W3CDTF">2021-11-09T15:05:06Z</dcterms:modified>
  <cp:category>دورات تدريبية</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ypist">
    <vt:lpwstr>شهاب سوارالدهب أحمد عيسي</vt:lpwstr>
  </property>
</Properties>
</file>