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handoutMasterIdLst>
    <p:handoutMasterId r:id="rId22"/>
  </p:handoutMasterIdLst>
  <p:sldIdLst>
    <p:sldId id="265" r:id="rId2"/>
    <p:sldId id="261" r:id="rId3"/>
    <p:sldId id="262" r:id="rId4"/>
    <p:sldId id="263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8" r:id="rId16"/>
    <p:sldId id="279" r:id="rId17"/>
    <p:sldId id="280" r:id="rId18"/>
    <p:sldId id="281" r:id="rId19"/>
    <p:sldId id="258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00071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718" autoAdjust="0"/>
  </p:normalViewPr>
  <p:slideViewPr>
    <p:cSldViewPr>
      <p:cViewPr>
        <p:scale>
          <a:sx n="70" d="100"/>
          <a:sy n="70" d="100"/>
        </p:scale>
        <p:origin x="-36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E15A3-1979-4FB9-B4B9-1BECBC01D0BE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0A10F-3084-4480-805E-A4C68F6F68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77466-F4CD-4154-872E-510BD7896C86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A0F03-983B-4504-A447-4D8CA2752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Content Placeholder 14" descr="Logo mémoire.jpg"/>
          <p:cNvPicPr>
            <a:picLocks noChangeAspect="1"/>
          </p:cNvPicPr>
          <p:nvPr userDrawn="1"/>
        </p:nvPicPr>
        <p:blipFill>
          <a:blip r:embed="rId2" cstate="print">
            <a:lum bright="-20000" contrast="40000"/>
          </a:blip>
          <a:stretch>
            <a:fillRect/>
          </a:stretch>
        </p:blipFill>
        <p:spPr>
          <a:xfrm>
            <a:off x="8501090" y="214291"/>
            <a:ext cx="428628" cy="565183"/>
          </a:xfrm>
          <a:prstGeom prst="roundRect">
            <a:avLst/>
          </a:prstGeom>
          <a:ln w="88900" cap="sq">
            <a:solidFill>
              <a:srgbClr val="FFFFFF"/>
            </a:solidFill>
            <a:miter lim="800000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Arrondir un rectangle avec un coin diagonal 7"/>
          <p:cNvSpPr/>
          <p:nvPr userDrawn="1"/>
        </p:nvSpPr>
        <p:spPr>
          <a:xfrm>
            <a:off x="214282" y="214293"/>
            <a:ext cx="3357586" cy="285752"/>
          </a:xfrm>
          <a:prstGeom prst="round2DiagRect">
            <a:avLst/>
          </a:prstGeom>
          <a:solidFill>
            <a:srgbClr val="00B050">
              <a:alpha val="40000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u="sng" dirty="0" smtClean="0"/>
              <a:t>On</a:t>
            </a:r>
            <a:r>
              <a:rPr lang="fr-FR" sz="1600" b="1" dirty="0" smtClean="0"/>
              <a:t>  21/04/2022 </a:t>
            </a:r>
            <a:r>
              <a:rPr lang="fr-FR" sz="1600" b="1" u="sng" dirty="0" err="1" smtClean="0"/>
              <a:t>At</a:t>
            </a:r>
            <a:r>
              <a:rPr lang="fr-FR" sz="1600" b="1" dirty="0" smtClean="0"/>
              <a:t> 11:00 H – 12:00 H</a:t>
            </a:r>
            <a:endParaRPr lang="fr-FR" sz="1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1181C-1074-432A-B387-AA01656656EB}" type="datetimeFigureOut">
              <a:rPr lang="fr-FR" smtClean="0"/>
              <a:pPr/>
              <a:t>21/04/2022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4" descr="Logo mémoire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20000" contrast="40000"/>
          </a:blip>
          <a:stretch>
            <a:fillRect/>
          </a:stretch>
        </p:blipFill>
        <p:spPr>
          <a:xfrm>
            <a:off x="928663" y="2000242"/>
            <a:ext cx="1207283" cy="1591908"/>
          </a:xfrm>
          <a:prstGeom prst="roundRect">
            <a:avLst/>
          </a:prstGeom>
          <a:ln w="88900" cap="sq">
            <a:solidFill>
              <a:srgbClr val="FFFFFF"/>
            </a:solidFill>
            <a:miter lim="800000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643174" y="1928804"/>
            <a:ext cx="5643602" cy="250033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Mohamed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Khider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 University of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Biskra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Faculty of Economics, Commerce and Management Sciences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Department of Commercial Sciences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M1 Finance and International Commerce 2021/2022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Course  of  English Language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72198" y="5929331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Teacher</a:t>
            </a:r>
            <a:r>
              <a:rPr lang="fr-FR" b="1" dirty="0" smtClean="0"/>
              <a:t>: </a:t>
            </a:r>
            <a:r>
              <a:rPr lang="fr-FR" b="1" dirty="0" err="1" smtClean="0"/>
              <a:t>Mekhloufi</a:t>
            </a:r>
            <a:r>
              <a:rPr lang="fr-FR" b="1" dirty="0" smtClean="0"/>
              <a:t> </a:t>
            </a:r>
            <a:r>
              <a:rPr lang="fr-FR" b="1" dirty="0" err="1" smtClean="0"/>
              <a:t>Rania</a:t>
            </a:r>
            <a:endParaRPr lang="fr-FR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Managing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1920240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7.</a:t>
            </a:r>
            <a:r>
              <a:rPr lang="en-US" dirty="0" smtClean="0"/>
              <a:t> Hello there. Don Brown. Nice to meet you. I make sure that the company is being run efficiently and effectively. 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214810" y="1357298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8. My name's Liz </a:t>
            </a:r>
            <a:r>
              <a:rPr lang="en-US" b="1" dirty="0" err="1" smtClean="0"/>
              <a:t>Hamley</a:t>
            </a:r>
            <a:r>
              <a:rPr lang="en-US" b="1" dirty="0" smtClean="0"/>
              <a:t>, and I suppose I'm the big cheese around here. Basically I'm the most important director in charge of the company. </a:t>
            </a:r>
            <a:endParaRPr lang="fr-FR" b="1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(HR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),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dirty="0" smtClean="0"/>
              <a:t>9. I'm Judy Briers. I work directly for Liz </a:t>
            </a:r>
            <a:r>
              <a:rPr lang="en-US" dirty="0" err="1" smtClean="0"/>
              <a:t>Hamley</a:t>
            </a:r>
            <a:r>
              <a:rPr lang="en-US" dirty="0" smtClean="0"/>
              <a:t>, and for her alone. I perform various secretarial and administrative duties for her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(HR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),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2640330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b="1" dirty="0" smtClean="0"/>
              <a:t>10.</a:t>
            </a:r>
            <a:r>
              <a:rPr lang="en-US" dirty="0" smtClean="0"/>
              <a:t> I'm Laurence </a:t>
            </a:r>
            <a:r>
              <a:rPr lang="en-US" dirty="0" err="1" smtClean="0"/>
              <a:t>Woodham</a:t>
            </a:r>
            <a:r>
              <a:rPr lang="en-US" dirty="0" smtClean="0"/>
              <a:t>. I'm a senior employee here, with director status and administrative and legal authority. This is a legal requirement for all limited companies in UK. 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Chairman </a:t>
            </a:r>
            <a:endParaRPr lang="en-US" sz="1600" b="1" dirty="0" smtClean="0">
              <a:solidFill>
                <a:srgbClr val="FF0000"/>
              </a:solidFill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143372" y="1428736"/>
            <a:ext cx="4429156" cy="1920240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dirty="0" smtClean="0"/>
              <a:t>11. Good morning. I'm Peter </a:t>
            </a:r>
            <a:r>
              <a:rPr lang="en-US" dirty="0" err="1" smtClean="0"/>
              <a:t>Feltham</a:t>
            </a:r>
            <a:r>
              <a:rPr lang="en-US" dirty="0" smtClean="0"/>
              <a:t>, and I preside over the company's board meetings. 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b="1" dirty="0" smtClean="0"/>
              <a:t>12.</a:t>
            </a:r>
            <a:r>
              <a:rPr lang="en-US" dirty="0" smtClean="0"/>
              <a:t> And I'm Helen Brown. I attend board meetings, but only to listen and give advice. I cannot usually make decisions on behalf of the company. 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643602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Support,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84010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13.</a:t>
            </a:r>
            <a:r>
              <a:rPr lang="en-US" dirty="0" smtClean="0"/>
              <a:t> Hi there. My name's Mark Searle, and I supervise the production process</a:t>
            </a:r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156019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14. And I'm Bob Wheatley. I help Mark Searle.</a:t>
            </a:r>
          </a:p>
          <a:p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715040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Support,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 Consultant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2640330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b="1" dirty="0" smtClean="0"/>
              <a:t>15.</a:t>
            </a:r>
            <a:r>
              <a:rPr lang="en-US" dirty="0" smtClean="0"/>
              <a:t> My name's Ryan Briggs. I'm responsible for developing our employees' potential through courses and other staff development </a:t>
            </a:r>
            <a:r>
              <a:rPr lang="en-US" dirty="0" err="1" smtClean="0"/>
              <a:t>programmes</a:t>
            </a:r>
            <a:r>
              <a:rPr lang="en-US" dirty="0" smtClean="0"/>
              <a:t>.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1472" y="1643053"/>
            <a:ext cx="8072494" cy="2611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4400" b="1" dirty="0" err="1" smtClean="0">
                <a:solidFill>
                  <a:srgbClr val="FFFF00"/>
                </a:solidFill>
              </a:rPr>
              <a:t>Thank</a:t>
            </a:r>
            <a:r>
              <a:rPr lang="fr-FR" sz="4400" b="1" dirty="0" smtClean="0">
                <a:solidFill>
                  <a:srgbClr val="FFFF00"/>
                </a:solidFill>
              </a:rPr>
              <a:t> You For </a:t>
            </a:r>
            <a:r>
              <a:rPr lang="fr-FR" sz="4400" b="1" dirty="0" err="1" smtClean="0">
                <a:solidFill>
                  <a:srgbClr val="FFFF00"/>
                </a:solidFill>
              </a:rPr>
              <a:t>Your</a:t>
            </a:r>
            <a:r>
              <a:rPr lang="fr-FR" sz="4400" b="1" dirty="0" smtClean="0">
                <a:solidFill>
                  <a:srgbClr val="FFFF00"/>
                </a:solidFill>
              </a:rPr>
              <a:t> ATTENTION</a:t>
            </a:r>
          </a:p>
          <a:p>
            <a:pPr algn="ctr">
              <a:lnSpc>
                <a:spcPct val="200000"/>
              </a:lnSpc>
            </a:pPr>
            <a:r>
              <a:rPr lang="fr-FR" sz="4400" b="1" dirty="0" smtClean="0">
                <a:solidFill>
                  <a:srgbClr val="FFFF00"/>
                </a:solidFill>
              </a:rPr>
              <a:t>                              Have A NICE DAY </a:t>
            </a:r>
            <a:endParaRPr lang="fr-FR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ndir un rectangle avec un coin diagonal 3"/>
          <p:cNvSpPr/>
          <p:nvPr/>
        </p:nvSpPr>
        <p:spPr>
          <a:xfrm>
            <a:off x="1714480" y="2357430"/>
            <a:ext cx="3500462" cy="1071569"/>
          </a:xfrm>
          <a:prstGeom prst="round2DiagRect">
            <a:avLst/>
          </a:prstGeom>
          <a:noFill/>
          <a:ln>
            <a:solidFill>
              <a:srgbClr val="FFFF00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</a:t>
            </a:r>
            <a:r>
              <a:rPr lang="fr-FR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04</a:t>
            </a:r>
            <a:endParaRPr lang="fr-FR" sz="40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571472" y="3929066"/>
            <a:ext cx="8072462" cy="1000132"/>
            <a:chOff x="428596" y="4286256"/>
            <a:chExt cx="8072462" cy="1000132"/>
          </a:xfrm>
        </p:grpSpPr>
        <p:sp>
          <p:nvSpPr>
            <p:cNvPr id="6" name="Arrondir un rectangle avec un coin diagonal 5"/>
            <p:cNvSpPr/>
            <p:nvPr/>
          </p:nvSpPr>
          <p:spPr>
            <a:xfrm>
              <a:off x="428596" y="4286256"/>
              <a:ext cx="8072462" cy="1000132"/>
            </a:xfrm>
            <a:prstGeom prst="round2DiagRect">
              <a:avLst/>
            </a:prstGeom>
            <a:noFill/>
            <a:ln>
              <a:solidFill>
                <a:srgbClr val="FFFF00"/>
              </a:solidFill>
              <a:prstDash val="dashDot"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6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14348" y="4357694"/>
              <a:ext cx="7777257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4000" b="1" dirty="0" smtClean="0"/>
                <a:t>Jobs and Positions in a Company (1)</a:t>
              </a:r>
              <a:endParaRPr lang="fr-FR" sz="4000" dirty="0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2"/>
            <a:ext cx="705783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Look at the list of different jobs in the box, and match each one with the person who is speaking in 1 – 15.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85720" y="1428736"/>
            <a:ext cx="857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Font typeface="Wingdings" pitchFamily="2" charset="2"/>
              <a:buChar char="v"/>
            </a:pPr>
            <a:r>
              <a:rPr lang="en-US" b="1" dirty="0" smtClean="0"/>
              <a:t>    Look at the list of different jobs in the box, and match each one with the person who is speaking in 1 – 15. </a:t>
            </a:r>
            <a:endParaRPr lang="fr-FR" dirty="0" smtClean="0"/>
          </a:p>
          <a:p>
            <a:pPr algn="r" rtl="1"/>
            <a:endParaRPr lang="fr-FR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00166" y="2643182"/>
            <a:ext cx="5572164" cy="3000396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Chairman Chief Executive Officer (CEO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),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Director, Company Secretary, Girl Friday, Human Resources (HR), Manager Managing Director (MD), Non-executive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Director,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Personal Assistant (PA), Production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Manager, Receptionist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Secretary , Technical Support Consultant </a:t>
            </a:r>
            <a:r>
              <a:rPr lang="en-US" sz="1600" b="1" dirty="0" smtClean="0">
                <a:latin typeface="Times New Roman" pitchFamily="18" charset="0"/>
                <a:ea typeface="Arial" pitchFamily="34" charset="0"/>
                <a:cs typeface="Arial" pitchFamily="34" charset="0"/>
              </a:rPr>
              <a:t>,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Manager,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143372" y="1428736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b="1" dirty="0" smtClean="0"/>
              <a:t>1.</a:t>
            </a:r>
            <a:r>
              <a:rPr lang="en-US" dirty="0" smtClean="0"/>
              <a:t> Hello. Welcome to </a:t>
            </a:r>
            <a:r>
              <a:rPr lang="en-US" dirty="0" err="1" smtClean="0"/>
              <a:t>Wy</a:t>
            </a:r>
            <a:r>
              <a:rPr lang="en-US" dirty="0" smtClean="0"/>
              <a:t>-T Computers. Have you got an appointment? Good. Take a seat and I'll call up to her office. Would you like a coffee while you wait? 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715040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 </a:t>
            </a: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HR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)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Manager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 Consultant,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143372" y="1428736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dirty="0" smtClean="0"/>
              <a:t>2. Good morning. My name is Angela </a:t>
            </a:r>
            <a:r>
              <a:rPr lang="en-US" dirty="0" err="1" smtClean="0"/>
              <a:t>Ranscombe</a:t>
            </a:r>
            <a:r>
              <a:rPr lang="en-US" dirty="0" smtClean="0"/>
              <a:t>, and I am responsible for my company's productive use of its workforce 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571736" y="4214818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572164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43372" y="1428736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b="1" dirty="0" smtClean="0"/>
              <a:t>3.</a:t>
            </a:r>
            <a:r>
              <a:rPr lang="en-US" dirty="0" smtClean="0"/>
              <a:t> Hello. I'm Hilary Hannah. I type letters, file documents, arrange meetings and so on, for the various people in my office.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715040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Girl Friday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Support,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dirty="0" smtClean="0"/>
              <a:t>4. Hi. My name's Sue Smith. I do a lot of small jobs in and around the office. If you want some filing done, some mail posted, or if you just want a cup of tea, I'm the one to ask!</a:t>
            </a:r>
            <a:endParaRPr lang="fr-FR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429288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Support Consultant,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2280285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dirty="0" smtClean="0"/>
              <a:t>5</a:t>
            </a:r>
            <a:r>
              <a:rPr lang="en-US" dirty="0" smtClean="0"/>
              <a:t>. Hello. My name's Adam Dent. I help customers who are having problems with our products. I spend most of my day on the phone. 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857232"/>
            <a:ext cx="4000528" cy="5357850"/>
          </a:xfrm>
          <a:prstGeom prst="verticalScroll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Assistant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Chairman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Chief Executive Officer (CEO)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Arial" pitchFamily="34" charset="0"/>
              </a:rPr>
              <a:t> Company Director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Company Secretary,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Girl Friday,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Human Resources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HR)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Manager,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Managing Director (MD),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Non-executive Director 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Personal Assistant (PA),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Production Manager,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Receptionist Secretary 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Technical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Support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Consultant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Trainer.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43372" y="1428736"/>
            <a:ext cx="4429156" cy="1920240"/>
          </a:xfrm>
          <a:prstGeom prst="round2DiagRect">
            <a:avLst>
              <a:gd name="adj1" fmla="val 40047"/>
              <a:gd name="adj2" fmla="val 0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b="1" dirty="0" smtClean="0"/>
          </a:p>
          <a:p>
            <a:r>
              <a:rPr lang="en-US" dirty="0" smtClean="0"/>
              <a:t>6. I'm Anne </a:t>
            </a:r>
            <a:r>
              <a:rPr lang="en-US" dirty="0" err="1" smtClean="0"/>
              <a:t>Langsdale</a:t>
            </a:r>
            <a:r>
              <a:rPr lang="en-US" dirty="0" smtClean="0"/>
              <a:t>, and I've been appointed by the shareholders to help run the company.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1362</Words>
  <Application>Microsoft Office PowerPoint</Application>
  <PresentationFormat>Affichage à l'écran (4:3)</PresentationFormat>
  <Paragraphs>260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commerce</dc:title>
  <dc:creator>Utilisateur Windows</dc:creator>
  <cp:lastModifiedBy>Utilisateur Windows</cp:lastModifiedBy>
  <cp:revision>65</cp:revision>
  <dcterms:created xsi:type="dcterms:W3CDTF">2022-03-29T21:04:09Z</dcterms:created>
  <dcterms:modified xsi:type="dcterms:W3CDTF">2022-04-21T11:41:47Z</dcterms:modified>
</cp:coreProperties>
</file>