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79" r:id="rId2"/>
    <p:sldId id="258" r:id="rId3"/>
    <p:sldId id="259" r:id="rId4"/>
    <p:sldId id="280" r:id="rId5"/>
    <p:sldId id="277" r:id="rId6"/>
    <p:sldId id="257" r:id="rId7"/>
    <p:sldId id="262" r:id="rId8"/>
    <p:sldId id="263" r:id="rId9"/>
    <p:sldId id="264" r:id="rId10"/>
    <p:sldId id="265" r:id="rId11"/>
    <p:sldId id="266" r:id="rId12"/>
    <p:sldId id="267" r:id="rId13"/>
    <p:sldId id="281"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43BA4-3BBC-41A6-9324-F45632D66656}" type="doc">
      <dgm:prSet loTypeId="urn:microsoft.com/office/officeart/2005/8/layout/bProcess4" loCatId="process" qsTypeId="urn:microsoft.com/office/officeart/2005/8/quickstyle/3d2" qsCatId="3D" csTypeId="urn:microsoft.com/office/officeart/2005/8/colors/accent1_2" csCatId="accent1" phldr="1"/>
      <dgm:spPr/>
      <dgm:t>
        <a:bodyPr/>
        <a:lstStyle/>
        <a:p>
          <a:endParaRPr lang="fr-FR"/>
        </a:p>
      </dgm:t>
    </dgm:pt>
    <dgm:pt modelId="{4CE6602D-0A27-40C3-8DB1-CF074C74EA9B}">
      <dgm:prSet phldrT="[Texte]"/>
      <dgm:spPr/>
      <dgm:t>
        <a:bodyPr/>
        <a:lstStyle/>
        <a:p>
          <a:r>
            <a:rPr lang="ar-DZ" b="1" dirty="0" smtClean="0"/>
            <a:t>اختيار قالب العرض المناسب</a:t>
          </a:r>
          <a:endParaRPr lang="fr-FR" dirty="0"/>
        </a:p>
      </dgm:t>
    </dgm:pt>
    <dgm:pt modelId="{E78662C8-336B-42CA-B4F2-F53B40A08F9B}" type="parTrans" cxnId="{ED7676B9-E6E2-457C-A4E8-706397B2713B}">
      <dgm:prSet/>
      <dgm:spPr/>
      <dgm:t>
        <a:bodyPr/>
        <a:lstStyle/>
        <a:p>
          <a:endParaRPr lang="fr-FR"/>
        </a:p>
      </dgm:t>
    </dgm:pt>
    <dgm:pt modelId="{2531DF06-D204-46F2-A134-66FE144AF795}" type="sibTrans" cxnId="{ED7676B9-E6E2-457C-A4E8-706397B2713B}">
      <dgm:prSet/>
      <dgm:spPr/>
      <dgm:t>
        <a:bodyPr/>
        <a:lstStyle/>
        <a:p>
          <a:endParaRPr lang="fr-FR" dirty="0"/>
        </a:p>
      </dgm:t>
    </dgm:pt>
    <dgm:pt modelId="{50A3CF40-C376-4AFB-ACDF-CE20603DB631}">
      <dgm:prSet phldrT="[Texte]"/>
      <dgm:spPr/>
      <dgm:t>
        <a:bodyPr/>
        <a:lstStyle/>
        <a:p>
          <a:r>
            <a:rPr lang="ar-DZ" b="1" dirty="0" smtClean="0"/>
            <a:t>تحديد الهدف من العرض</a:t>
          </a:r>
          <a:endParaRPr lang="fr-FR" dirty="0"/>
        </a:p>
      </dgm:t>
    </dgm:pt>
    <dgm:pt modelId="{66BD9F6B-5480-415B-AE1D-1AD9ECD7F02E}" type="parTrans" cxnId="{10A502BB-EC04-4548-A56A-A31E6417BF6D}">
      <dgm:prSet/>
      <dgm:spPr/>
      <dgm:t>
        <a:bodyPr/>
        <a:lstStyle/>
        <a:p>
          <a:endParaRPr lang="fr-FR"/>
        </a:p>
      </dgm:t>
    </dgm:pt>
    <dgm:pt modelId="{F579C1A5-1E5A-4160-BCE8-66E87AE15218}" type="sibTrans" cxnId="{10A502BB-EC04-4548-A56A-A31E6417BF6D}">
      <dgm:prSet/>
      <dgm:spPr/>
      <dgm:t>
        <a:bodyPr/>
        <a:lstStyle/>
        <a:p>
          <a:endParaRPr lang="fr-FR" dirty="0"/>
        </a:p>
      </dgm:t>
    </dgm:pt>
    <dgm:pt modelId="{B6FD8D2F-DBC5-410B-8ED4-439A967E49F1}">
      <dgm:prSet phldrT="[Texte]"/>
      <dgm:spPr/>
      <dgm:t>
        <a:bodyPr/>
        <a:lstStyle/>
        <a:p>
          <a:r>
            <a:rPr lang="ar-DZ" b="1" dirty="0" smtClean="0"/>
            <a:t>تحديد جمهور العرض</a:t>
          </a:r>
          <a:endParaRPr lang="fr-FR" dirty="0"/>
        </a:p>
      </dgm:t>
    </dgm:pt>
    <dgm:pt modelId="{3B67E945-C3AA-4B31-A1C5-497115E5B137}" type="parTrans" cxnId="{6550D302-BBD8-4C0D-8BC1-74C59396573F}">
      <dgm:prSet/>
      <dgm:spPr/>
      <dgm:t>
        <a:bodyPr/>
        <a:lstStyle/>
        <a:p>
          <a:endParaRPr lang="fr-FR"/>
        </a:p>
      </dgm:t>
    </dgm:pt>
    <dgm:pt modelId="{1DB774D6-914B-43E4-B3ED-4D397DBF9B7E}" type="sibTrans" cxnId="{6550D302-BBD8-4C0D-8BC1-74C59396573F}">
      <dgm:prSet/>
      <dgm:spPr/>
      <dgm:t>
        <a:bodyPr/>
        <a:lstStyle/>
        <a:p>
          <a:endParaRPr lang="fr-FR" dirty="0"/>
        </a:p>
      </dgm:t>
    </dgm:pt>
    <dgm:pt modelId="{F732D628-9999-4643-864F-ABB26DF379F2}">
      <dgm:prSet phldrT="[Texte]"/>
      <dgm:spPr/>
      <dgm:t>
        <a:bodyPr/>
        <a:lstStyle/>
        <a:p>
          <a:r>
            <a:rPr lang="ar-DZ" b="1" dirty="0" smtClean="0"/>
            <a:t>عرض نبذة عامة عن الشركة</a:t>
          </a:r>
          <a:endParaRPr lang="fr-FR" dirty="0"/>
        </a:p>
      </dgm:t>
    </dgm:pt>
    <dgm:pt modelId="{CAD57545-08E6-4562-B19D-1B1FB76D44C4}" type="parTrans" cxnId="{AF8D7831-C61C-4786-95B6-11B79D246705}">
      <dgm:prSet/>
      <dgm:spPr/>
      <dgm:t>
        <a:bodyPr/>
        <a:lstStyle/>
        <a:p>
          <a:endParaRPr lang="fr-FR"/>
        </a:p>
      </dgm:t>
    </dgm:pt>
    <dgm:pt modelId="{FF21ADD2-9D15-4D55-B788-3D7FCC538C60}" type="sibTrans" cxnId="{AF8D7831-C61C-4786-95B6-11B79D246705}">
      <dgm:prSet/>
      <dgm:spPr/>
      <dgm:t>
        <a:bodyPr/>
        <a:lstStyle/>
        <a:p>
          <a:endParaRPr lang="fr-FR" dirty="0"/>
        </a:p>
      </dgm:t>
    </dgm:pt>
    <dgm:pt modelId="{296067AE-4F1A-49D1-994C-8FD6D747E8CE}">
      <dgm:prSet phldrT="[Texte]"/>
      <dgm:spPr/>
      <dgm:t>
        <a:bodyPr/>
        <a:lstStyle/>
        <a:p>
          <a:r>
            <a:rPr lang="ar-DZ" b="1" dirty="0" smtClean="0"/>
            <a:t>تضمين وصف الإنتاج</a:t>
          </a:r>
          <a:endParaRPr lang="fr-FR" dirty="0"/>
        </a:p>
      </dgm:t>
    </dgm:pt>
    <dgm:pt modelId="{AFE252CE-DC53-4986-8259-07B99D868AB3}" type="parTrans" cxnId="{FAC92D21-BCFD-4C68-928A-7C5B8E7B65A7}">
      <dgm:prSet/>
      <dgm:spPr/>
      <dgm:t>
        <a:bodyPr/>
        <a:lstStyle/>
        <a:p>
          <a:endParaRPr lang="fr-FR"/>
        </a:p>
      </dgm:t>
    </dgm:pt>
    <dgm:pt modelId="{0949ED60-CF1B-481A-82D1-66A82CDB52B6}" type="sibTrans" cxnId="{FAC92D21-BCFD-4C68-928A-7C5B8E7B65A7}">
      <dgm:prSet/>
      <dgm:spPr/>
      <dgm:t>
        <a:bodyPr/>
        <a:lstStyle/>
        <a:p>
          <a:endParaRPr lang="fr-FR" dirty="0"/>
        </a:p>
      </dgm:t>
    </dgm:pt>
    <dgm:pt modelId="{329D8358-11A4-467E-B41F-956E332C8540}">
      <dgm:prSet phldrT="[Texte]"/>
      <dgm:spPr/>
      <dgm:t>
        <a:bodyPr/>
        <a:lstStyle/>
        <a:p>
          <a:r>
            <a:rPr lang="ar-DZ" b="1" dirty="0" smtClean="0"/>
            <a:t>عرض ميزات المنتج وتكلفته</a:t>
          </a:r>
          <a:endParaRPr lang="fr-FR" dirty="0"/>
        </a:p>
      </dgm:t>
    </dgm:pt>
    <dgm:pt modelId="{96EC7502-DC18-4341-8DA6-C076EC3B50B0}" type="parTrans" cxnId="{C0BE2F13-574D-4331-BB6D-70C50AB3B486}">
      <dgm:prSet/>
      <dgm:spPr/>
      <dgm:t>
        <a:bodyPr/>
        <a:lstStyle/>
        <a:p>
          <a:endParaRPr lang="fr-FR"/>
        </a:p>
      </dgm:t>
    </dgm:pt>
    <dgm:pt modelId="{D1366BFD-1C74-4207-B1A4-E85946A50176}" type="sibTrans" cxnId="{C0BE2F13-574D-4331-BB6D-70C50AB3B486}">
      <dgm:prSet/>
      <dgm:spPr/>
      <dgm:t>
        <a:bodyPr/>
        <a:lstStyle/>
        <a:p>
          <a:endParaRPr lang="fr-FR" dirty="0"/>
        </a:p>
      </dgm:t>
    </dgm:pt>
    <dgm:pt modelId="{56B78CFA-53E0-443E-95ED-52F28CC84AAA}">
      <dgm:prSet phldrT="[Texte]"/>
      <dgm:spPr/>
      <dgm:t>
        <a:bodyPr/>
        <a:lstStyle/>
        <a:p>
          <a:r>
            <a:rPr lang="ar-DZ" b="1" dirty="0" smtClean="0"/>
            <a:t>استخدام صور وفيديوهات ورسومات بيانية</a:t>
          </a:r>
          <a:endParaRPr lang="fr-FR" dirty="0"/>
        </a:p>
      </dgm:t>
    </dgm:pt>
    <dgm:pt modelId="{8037DFBF-68C0-40CB-B44B-65A6190B4A55}" type="parTrans" cxnId="{B2033A72-DE94-4D93-ADB8-DDA83AE88826}">
      <dgm:prSet/>
      <dgm:spPr/>
      <dgm:t>
        <a:bodyPr/>
        <a:lstStyle/>
        <a:p>
          <a:endParaRPr lang="fr-FR"/>
        </a:p>
      </dgm:t>
    </dgm:pt>
    <dgm:pt modelId="{B80162DE-0378-4703-9C9A-39E3F5748833}" type="sibTrans" cxnId="{B2033A72-DE94-4D93-ADB8-DDA83AE88826}">
      <dgm:prSet/>
      <dgm:spPr/>
      <dgm:t>
        <a:bodyPr/>
        <a:lstStyle/>
        <a:p>
          <a:endParaRPr lang="fr-FR" dirty="0"/>
        </a:p>
      </dgm:t>
    </dgm:pt>
    <dgm:pt modelId="{7785E7ED-0698-4FB4-A022-AD5A8C028513}">
      <dgm:prSet phldrT="[Texte]"/>
      <dgm:spPr/>
      <dgm:t>
        <a:bodyPr/>
        <a:lstStyle/>
        <a:p>
          <a:r>
            <a:rPr lang="ar-DZ" b="1" dirty="0" smtClean="0"/>
            <a:t>تدعيم المعلومات بالأرقام والحقائق</a:t>
          </a:r>
          <a:endParaRPr lang="fr-FR" dirty="0"/>
        </a:p>
      </dgm:t>
    </dgm:pt>
    <dgm:pt modelId="{502ACC3D-8529-4A96-904C-6B5B4514FE41}" type="parTrans" cxnId="{87048E99-0787-448C-978C-FF64FD03BC3D}">
      <dgm:prSet/>
      <dgm:spPr/>
      <dgm:t>
        <a:bodyPr/>
        <a:lstStyle/>
        <a:p>
          <a:endParaRPr lang="fr-FR"/>
        </a:p>
      </dgm:t>
    </dgm:pt>
    <dgm:pt modelId="{A5433729-D409-4493-960F-8CF125EBAAC1}" type="sibTrans" cxnId="{87048E99-0787-448C-978C-FF64FD03BC3D}">
      <dgm:prSet/>
      <dgm:spPr/>
      <dgm:t>
        <a:bodyPr/>
        <a:lstStyle/>
        <a:p>
          <a:endParaRPr lang="fr-FR"/>
        </a:p>
      </dgm:t>
    </dgm:pt>
    <dgm:pt modelId="{A063556B-CD51-4485-B40C-97F10694CAC2}" type="pres">
      <dgm:prSet presAssocID="{EC543BA4-3BBC-41A6-9324-F45632D66656}" presName="Name0" presStyleCnt="0">
        <dgm:presLayoutVars>
          <dgm:dir/>
          <dgm:resizeHandles/>
        </dgm:presLayoutVars>
      </dgm:prSet>
      <dgm:spPr/>
      <dgm:t>
        <a:bodyPr/>
        <a:lstStyle/>
        <a:p>
          <a:endParaRPr lang="fr-FR"/>
        </a:p>
      </dgm:t>
    </dgm:pt>
    <dgm:pt modelId="{3696557E-D35F-4CC7-A170-E0DF7C3EF16D}" type="pres">
      <dgm:prSet presAssocID="{4CE6602D-0A27-40C3-8DB1-CF074C74EA9B}" presName="compNode" presStyleCnt="0"/>
      <dgm:spPr/>
    </dgm:pt>
    <dgm:pt modelId="{86E82DA2-94F1-4870-B640-6C3E43A1A259}" type="pres">
      <dgm:prSet presAssocID="{4CE6602D-0A27-40C3-8DB1-CF074C74EA9B}" presName="dummyConnPt" presStyleCnt="0"/>
      <dgm:spPr/>
    </dgm:pt>
    <dgm:pt modelId="{049C2117-9805-44ED-91BB-C3A15E3B589D}" type="pres">
      <dgm:prSet presAssocID="{4CE6602D-0A27-40C3-8DB1-CF074C74EA9B}" presName="node" presStyleLbl="node1" presStyleIdx="0" presStyleCnt="8" custLinFactY="11913" custLinFactNeighborX="3894" custLinFactNeighborY="100000">
        <dgm:presLayoutVars>
          <dgm:bulletEnabled val="1"/>
        </dgm:presLayoutVars>
      </dgm:prSet>
      <dgm:spPr/>
      <dgm:t>
        <a:bodyPr/>
        <a:lstStyle/>
        <a:p>
          <a:endParaRPr lang="fr-FR"/>
        </a:p>
      </dgm:t>
    </dgm:pt>
    <dgm:pt modelId="{84CE5315-CE9C-4159-97BE-8A8F443A092E}" type="pres">
      <dgm:prSet presAssocID="{2531DF06-D204-46F2-A134-66FE144AF795}" presName="sibTrans" presStyleLbl="bgSibTrans2D1" presStyleIdx="0" presStyleCnt="7" custAng="137934"/>
      <dgm:spPr/>
      <dgm:t>
        <a:bodyPr/>
        <a:lstStyle/>
        <a:p>
          <a:endParaRPr lang="fr-FR"/>
        </a:p>
      </dgm:t>
    </dgm:pt>
    <dgm:pt modelId="{130D01C9-630D-48E4-8031-18B6210BF122}" type="pres">
      <dgm:prSet presAssocID="{50A3CF40-C376-4AFB-ACDF-CE20603DB631}" presName="compNode" presStyleCnt="0"/>
      <dgm:spPr/>
    </dgm:pt>
    <dgm:pt modelId="{091F1145-6741-4044-8276-898E5ACB3AD9}" type="pres">
      <dgm:prSet presAssocID="{50A3CF40-C376-4AFB-ACDF-CE20603DB631}" presName="dummyConnPt" presStyleCnt="0"/>
      <dgm:spPr/>
    </dgm:pt>
    <dgm:pt modelId="{5BA4545E-74FD-4E44-ADF6-C585D40269B3}" type="pres">
      <dgm:prSet presAssocID="{50A3CF40-C376-4AFB-ACDF-CE20603DB631}" presName="node" presStyleLbl="node1" presStyleIdx="1" presStyleCnt="8" custLinFactY="15906" custLinFactNeighborX="7211" custLinFactNeighborY="100000">
        <dgm:presLayoutVars>
          <dgm:bulletEnabled val="1"/>
        </dgm:presLayoutVars>
      </dgm:prSet>
      <dgm:spPr/>
      <dgm:t>
        <a:bodyPr/>
        <a:lstStyle/>
        <a:p>
          <a:endParaRPr lang="fr-FR"/>
        </a:p>
      </dgm:t>
    </dgm:pt>
    <dgm:pt modelId="{E35871C2-91D2-4042-A873-C6A6E88CFE1A}" type="pres">
      <dgm:prSet presAssocID="{F579C1A5-1E5A-4160-BCE8-66E87AE15218}" presName="sibTrans" presStyleLbl="bgSibTrans2D1" presStyleIdx="1" presStyleCnt="7"/>
      <dgm:spPr/>
      <dgm:t>
        <a:bodyPr/>
        <a:lstStyle/>
        <a:p>
          <a:endParaRPr lang="fr-FR"/>
        </a:p>
      </dgm:t>
    </dgm:pt>
    <dgm:pt modelId="{E4BE8EBE-B959-47AD-BA55-AD800D631B3C}" type="pres">
      <dgm:prSet presAssocID="{B6FD8D2F-DBC5-410B-8ED4-439A967E49F1}" presName="compNode" presStyleCnt="0"/>
      <dgm:spPr/>
    </dgm:pt>
    <dgm:pt modelId="{782B954F-6F9C-4764-B97F-2B4180BC10BD}" type="pres">
      <dgm:prSet presAssocID="{B6FD8D2F-DBC5-410B-8ED4-439A967E49F1}" presName="dummyConnPt" presStyleCnt="0"/>
      <dgm:spPr/>
    </dgm:pt>
    <dgm:pt modelId="{5A9CFEF2-E198-4309-A13A-F577E2BF154A}" type="pres">
      <dgm:prSet presAssocID="{B6FD8D2F-DBC5-410B-8ED4-439A967E49F1}" presName="node" presStyleLbl="node1" presStyleIdx="2" presStyleCnt="8" custLinFactX="43199" custLinFactNeighborX="100000" custLinFactNeighborY="-9094">
        <dgm:presLayoutVars>
          <dgm:bulletEnabled val="1"/>
        </dgm:presLayoutVars>
      </dgm:prSet>
      <dgm:spPr/>
      <dgm:t>
        <a:bodyPr/>
        <a:lstStyle/>
        <a:p>
          <a:endParaRPr lang="fr-FR"/>
        </a:p>
      </dgm:t>
    </dgm:pt>
    <dgm:pt modelId="{61DEE145-D232-4E7E-A1AC-1A1EE160BAEE}" type="pres">
      <dgm:prSet presAssocID="{1DB774D6-914B-43E4-B3ED-4D397DBF9B7E}" presName="sibTrans" presStyleLbl="bgSibTrans2D1" presStyleIdx="2" presStyleCnt="7"/>
      <dgm:spPr/>
      <dgm:t>
        <a:bodyPr/>
        <a:lstStyle/>
        <a:p>
          <a:endParaRPr lang="fr-FR"/>
        </a:p>
      </dgm:t>
    </dgm:pt>
    <dgm:pt modelId="{E1FC3980-517F-46B5-9510-8DF1CF83C342}" type="pres">
      <dgm:prSet presAssocID="{F732D628-9999-4643-864F-ABB26DF379F2}" presName="compNode" presStyleCnt="0"/>
      <dgm:spPr/>
    </dgm:pt>
    <dgm:pt modelId="{7D4B0EB4-7586-43BD-9917-4274D35FA757}" type="pres">
      <dgm:prSet presAssocID="{F732D628-9999-4643-864F-ABB26DF379F2}" presName="dummyConnPt" presStyleCnt="0"/>
      <dgm:spPr/>
    </dgm:pt>
    <dgm:pt modelId="{073E4D15-7E66-48C9-A3AB-2BA788401B98}" type="pres">
      <dgm:prSet presAssocID="{F732D628-9999-4643-864F-ABB26DF379F2}" presName="node" presStyleLbl="node1" presStyleIdx="3" presStyleCnt="8" custLinFactY="-25181" custLinFactNeighborX="10199" custLinFactNeighborY="-100000">
        <dgm:presLayoutVars>
          <dgm:bulletEnabled val="1"/>
        </dgm:presLayoutVars>
      </dgm:prSet>
      <dgm:spPr/>
      <dgm:t>
        <a:bodyPr/>
        <a:lstStyle/>
        <a:p>
          <a:endParaRPr lang="fr-FR"/>
        </a:p>
      </dgm:t>
    </dgm:pt>
    <dgm:pt modelId="{A9E8551A-69B1-447C-ADF5-294282757CC0}" type="pres">
      <dgm:prSet presAssocID="{FF21ADD2-9D15-4D55-B788-3D7FCC538C60}" presName="sibTrans" presStyleLbl="bgSibTrans2D1" presStyleIdx="3" presStyleCnt="7"/>
      <dgm:spPr/>
      <dgm:t>
        <a:bodyPr/>
        <a:lstStyle/>
        <a:p>
          <a:endParaRPr lang="fr-FR"/>
        </a:p>
      </dgm:t>
    </dgm:pt>
    <dgm:pt modelId="{8C0CDEF3-3EDD-4746-B807-392155409378}" type="pres">
      <dgm:prSet presAssocID="{296067AE-4F1A-49D1-994C-8FD6D747E8CE}" presName="compNode" presStyleCnt="0"/>
      <dgm:spPr/>
    </dgm:pt>
    <dgm:pt modelId="{325350AD-7396-4C01-8F78-404400E55D59}" type="pres">
      <dgm:prSet presAssocID="{296067AE-4F1A-49D1-994C-8FD6D747E8CE}" presName="dummyConnPt" presStyleCnt="0"/>
      <dgm:spPr/>
    </dgm:pt>
    <dgm:pt modelId="{7D016E22-F23A-4BEB-A5D6-45E622823209}" type="pres">
      <dgm:prSet presAssocID="{296067AE-4F1A-49D1-994C-8FD6D747E8CE}" presName="node" presStyleLbl="node1" presStyleIdx="4" presStyleCnt="8" custLinFactY="-21796" custLinFactNeighborX="10199" custLinFactNeighborY="-100000">
        <dgm:presLayoutVars>
          <dgm:bulletEnabled val="1"/>
        </dgm:presLayoutVars>
      </dgm:prSet>
      <dgm:spPr/>
      <dgm:t>
        <a:bodyPr/>
        <a:lstStyle/>
        <a:p>
          <a:endParaRPr lang="fr-FR"/>
        </a:p>
      </dgm:t>
    </dgm:pt>
    <dgm:pt modelId="{EC0654CA-403A-437C-879C-489A6D2B49D8}" type="pres">
      <dgm:prSet presAssocID="{0949ED60-CF1B-481A-82D1-66A82CDB52B6}" presName="sibTrans" presStyleLbl="bgSibTrans2D1" presStyleIdx="4" presStyleCnt="7"/>
      <dgm:spPr/>
      <dgm:t>
        <a:bodyPr/>
        <a:lstStyle/>
        <a:p>
          <a:endParaRPr lang="fr-FR"/>
        </a:p>
      </dgm:t>
    </dgm:pt>
    <dgm:pt modelId="{0949B9AC-A13F-491F-B056-B2F407753724}" type="pres">
      <dgm:prSet presAssocID="{329D8358-11A4-467E-B41F-956E332C8540}" presName="compNode" presStyleCnt="0"/>
      <dgm:spPr/>
    </dgm:pt>
    <dgm:pt modelId="{FAD39549-9DA8-4DF7-857D-C3486DBB3F4B}" type="pres">
      <dgm:prSet presAssocID="{329D8358-11A4-467E-B41F-956E332C8540}" presName="dummyConnPt" presStyleCnt="0"/>
      <dgm:spPr/>
    </dgm:pt>
    <dgm:pt modelId="{EF98C6AC-6624-4E4C-96D1-17FAD12432DB}" type="pres">
      <dgm:prSet presAssocID="{329D8358-11A4-467E-B41F-956E332C8540}" presName="node" presStyleLbl="node1" presStyleIdx="5" presStyleCnt="8" custLinFactX="39553" custLinFactNeighborX="100000" custLinFactNeighborY="3204">
        <dgm:presLayoutVars>
          <dgm:bulletEnabled val="1"/>
        </dgm:presLayoutVars>
      </dgm:prSet>
      <dgm:spPr/>
      <dgm:t>
        <a:bodyPr/>
        <a:lstStyle/>
        <a:p>
          <a:endParaRPr lang="fr-FR"/>
        </a:p>
      </dgm:t>
    </dgm:pt>
    <dgm:pt modelId="{51A4C55B-1D46-406F-B148-DC2A203B3E47}" type="pres">
      <dgm:prSet presAssocID="{D1366BFD-1C74-4207-B1A4-E85946A50176}" presName="sibTrans" presStyleLbl="bgSibTrans2D1" presStyleIdx="5" presStyleCnt="7"/>
      <dgm:spPr/>
      <dgm:t>
        <a:bodyPr/>
        <a:lstStyle/>
        <a:p>
          <a:endParaRPr lang="fr-FR"/>
        </a:p>
      </dgm:t>
    </dgm:pt>
    <dgm:pt modelId="{B6C0EC74-BC6A-4FE0-8AF2-73851E94313E}" type="pres">
      <dgm:prSet presAssocID="{56B78CFA-53E0-443E-95ED-52F28CC84AAA}" presName="compNode" presStyleCnt="0"/>
      <dgm:spPr/>
    </dgm:pt>
    <dgm:pt modelId="{DF3BF24D-C6C0-4B9B-92F8-82EE193C68AB}" type="pres">
      <dgm:prSet presAssocID="{56B78CFA-53E0-443E-95ED-52F28CC84AAA}" presName="dummyConnPt" presStyleCnt="0"/>
      <dgm:spPr/>
    </dgm:pt>
    <dgm:pt modelId="{18BDEC01-CA18-43A5-95BB-DAE246FDBFB8}" type="pres">
      <dgm:prSet presAssocID="{56B78CFA-53E0-443E-95ED-52F28CC84AAA}" presName="node" presStyleLbl="node1" presStyleIdx="6" presStyleCnt="8" custLinFactY="19291" custLinFactNeighborX="3236" custLinFactNeighborY="100000">
        <dgm:presLayoutVars>
          <dgm:bulletEnabled val="1"/>
        </dgm:presLayoutVars>
      </dgm:prSet>
      <dgm:spPr/>
      <dgm:t>
        <a:bodyPr/>
        <a:lstStyle/>
        <a:p>
          <a:endParaRPr lang="fr-FR"/>
        </a:p>
      </dgm:t>
    </dgm:pt>
    <dgm:pt modelId="{0C040999-23D0-446E-AF6A-D5005ABB3C25}" type="pres">
      <dgm:prSet presAssocID="{B80162DE-0378-4703-9C9A-39E3F5748833}" presName="sibTrans" presStyleLbl="bgSibTrans2D1" presStyleIdx="6" presStyleCnt="7"/>
      <dgm:spPr/>
      <dgm:t>
        <a:bodyPr/>
        <a:lstStyle/>
        <a:p>
          <a:endParaRPr lang="fr-FR"/>
        </a:p>
      </dgm:t>
    </dgm:pt>
    <dgm:pt modelId="{2924B869-E558-4E4A-835F-CECABC6B8E11}" type="pres">
      <dgm:prSet presAssocID="{7785E7ED-0698-4FB4-A022-AD5A8C028513}" presName="compNode" presStyleCnt="0"/>
      <dgm:spPr/>
    </dgm:pt>
    <dgm:pt modelId="{AEC7A894-023C-4185-90BF-FE877787DF0A}" type="pres">
      <dgm:prSet presAssocID="{7785E7ED-0698-4FB4-A022-AD5A8C028513}" presName="dummyConnPt" presStyleCnt="0"/>
      <dgm:spPr/>
    </dgm:pt>
    <dgm:pt modelId="{67974D74-1D96-487D-B3EF-0CB06958A0D2}" type="pres">
      <dgm:prSet presAssocID="{7785E7ED-0698-4FB4-A022-AD5A8C028513}" presName="node" presStyleLbl="node1" presStyleIdx="7" presStyleCnt="8" custLinFactY="15906" custLinFactNeighborX="3236" custLinFactNeighborY="100000">
        <dgm:presLayoutVars>
          <dgm:bulletEnabled val="1"/>
        </dgm:presLayoutVars>
      </dgm:prSet>
      <dgm:spPr/>
      <dgm:t>
        <a:bodyPr/>
        <a:lstStyle/>
        <a:p>
          <a:endParaRPr lang="fr-FR"/>
        </a:p>
      </dgm:t>
    </dgm:pt>
  </dgm:ptLst>
  <dgm:cxnLst>
    <dgm:cxn modelId="{F6CF7B82-FC9F-4B0F-B9A1-B66CB4E7D1C8}" type="presOf" srcId="{0949ED60-CF1B-481A-82D1-66A82CDB52B6}" destId="{EC0654CA-403A-437C-879C-489A6D2B49D8}" srcOrd="0" destOrd="0" presId="urn:microsoft.com/office/officeart/2005/8/layout/bProcess4"/>
    <dgm:cxn modelId="{9AF052EA-8A22-4ECA-BAC1-EDA4480740EF}" type="presOf" srcId="{7785E7ED-0698-4FB4-A022-AD5A8C028513}" destId="{67974D74-1D96-487D-B3EF-0CB06958A0D2}" srcOrd="0" destOrd="0" presId="urn:microsoft.com/office/officeart/2005/8/layout/bProcess4"/>
    <dgm:cxn modelId="{CB706FE5-4253-49CD-8F4F-ABE4B5A146BC}" type="presOf" srcId="{F732D628-9999-4643-864F-ABB26DF379F2}" destId="{073E4D15-7E66-48C9-A3AB-2BA788401B98}" srcOrd="0" destOrd="0" presId="urn:microsoft.com/office/officeart/2005/8/layout/bProcess4"/>
    <dgm:cxn modelId="{AF8D7831-C61C-4786-95B6-11B79D246705}" srcId="{EC543BA4-3BBC-41A6-9324-F45632D66656}" destId="{F732D628-9999-4643-864F-ABB26DF379F2}" srcOrd="3" destOrd="0" parTransId="{CAD57545-08E6-4562-B19D-1B1FB76D44C4}" sibTransId="{FF21ADD2-9D15-4D55-B788-3D7FCC538C60}"/>
    <dgm:cxn modelId="{D8BADB6F-5C9A-4050-940F-7A2EEF97828B}" type="presOf" srcId="{1DB774D6-914B-43E4-B3ED-4D397DBF9B7E}" destId="{61DEE145-D232-4E7E-A1AC-1A1EE160BAEE}" srcOrd="0" destOrd="0" presId="urn:microsoft.com/office/officeart/2005/8/layout/bProcess4"/>
    <dgm:cxn modelId="{C0BE2F13-574D-4331-BB6D-70C50AB3B486}" srcId="{EC543BA4-3BBC-41A6-9324-F45632D66656}" destId="{329D8358-11A4-467E-B41F-956E332C8540}" srcOrd="5" destOrd="0" parTransId="{96EC7502-DC18-4341-8DA6-C076EC3B50B0}" sibTransId="{D1366BFD-1C74-4207-B1A4-E85946A50176}"/>
    <dgm:cxn modelId="{19C597D9-97F4-4F71-89A9-B1451AA2C947}" type="presOf" srcId="{FF21ADD2-9D15-4D55-B788-3D7FCC538C60}" destId="{A9E8551A-69B1-447C-ADF5-294282757CC0}" srcOrd="0" destOrd="0" presId="urn:microsoft.com/office/officeart/2005/8/layout/bProcess4"/>
    <dgm:cxn modelId="{C40B2F1F-9317-4FE2-ACE2-3DAC7415861C}" type="presOf" srcId="{4CE6602D-0A27-40C3-8DB1-CF074C74EA9B}" destId="{049C2117-9805-44ED-91BB-C3A15E3B589D}" srcOrd="0" destOrd="0" presId="urn:microsoft.com/office/officeart/2005/8/layout/bProcess4"/>
    <dgm:cxn modelId="{8379A676-8C84-4818-9DD2-129024990B6F}" type="presOf" srcId="{50A3CF40-C376-4AFB-ACDF-CE20603DB631}" destId="{5BA4545E-74FD-4E44-ADF6-C585D40269B3}" srcOrd="0" destOrd="0" presId="urn:microsoft.com/office/officeart/2005/8/layout/bProcess4"/>
    <dgm:cxn modelId="{A023892A-4BAB-416B-8FCC-1274EB3B568D}" type="presOf" srcId="{2531DF06-D204-46F2-A134-66FE144AF795}" destId="{84CE5315-CE9C-4159-97BE-8A8F443A092E}" srcOrd="0" destOrd="0" presId="urn:microsoft.com/office/officeart/2005/8/layout/bProcess4"/>
    <dgm:cxn modelId="{CD6709C8-DEE6-467B-B9FC-BDA80018DF1D}" type="presOf" srcId="{56B78CFA-53E0-443E-95ED-52F28CC84AAA}" destId="{18BDEC01-CA18-43A5-95BB-DAE246FDBFB8}" srcOrd="0" destOrd="0" presId="urn:microsoft.com/office/officeart/2005/8/layout/bProcess4"/>
    <dgm:cxn modelId="{284DA953-F304-4D71-A494-2444D92E5E6C}" type="presOf" srcId="{F579C1A5-1E5A-4160-BCE8-66E87AE15218}" destId="{E35871C2-91D2-4042-A873-C6A6E88CFE1A}" srcOrd="0" destOrd="0" presId="urn:microsoft.com/office/officeart/2005/8/layout/bProcess4"/>
    <dgm:cxn modelId="{41302FD2-28B4-46E7-9B5F-321D5ABF6E4B}" type="presOf" srcId="{B6FD8D2F-DBC5-410B-8ED4-439A967E49F1}" destId="{5A9CFEF2-E198-4309-A13A-F577E2BF154A}" srcOrd="0" destOrd="0" presId="urn:microsoft.com/office/officeart/2005/8/layout/bProcess4"/>
    <dgm:cxn modelId="{9D0FA08E-368A-4FF8-8742-8EBFAF197CDA}" type="presOf" srcId="{296067AE-4F1A-49D1-994C-8FD6D747E8CE}" destId="{7D016E22-F23A-4BEB-A5D6-45E622823209}" srcOrd="0" destOrd="0" presId="urn:microsoft.com/office/officeart/2005/8/layout/bProcess4"/>
    <dgm:cxn modelId="{D5450228-B287-431C-B7B1-62FEA61AAF63}" type="presOf" srcId="{EC543BA4-3BBC-41A6-9324-F45632D66656}" destId="{A063556B-CD51-4485-B40C-97F10694CAC2}" srcOrd="0" destOrd="0" presId="urn:microsoft.com/office/officeart/2005/8/layout/bProcess4"/>
    <dgm:cxn modelId="{B2033A72-DE94-4D93-ADB8-DDA83AE88826}" srcId="{EC543BA4-3BBC-41A6-9324-F45632D66656}" destId="{56B78CFA-53E0-443E-95ED-52F28CC84AAA}" srcOrd="6" destOrd="0" parTransId="{8037DFBF-68C0-40CB-B44B-65A6190B4A55}" sibTransId="{B80162DE-0378-4703-9C9A-39E3F5748833}"/>
    <dgm:cxn modelId="{C2786EA2-76E3-415B-B234-AEA3999D97D6}" type="presOf" srcId="{B80162DE-0378-4703-9C9A-39E3F5748833}" destId="{0C040999-23D0-446E-AF6A-D5005ABB3C25}" srcOrd="0" destOrd="0" presId="urn:microsoft.com/office/officeart/2005/8/layout/bProcess4"/>
    <dgm:cxn modelId="{ED7676B9-E6E2-457C-A4E8-706397B2713B}" srcId="{EC543BA4-3BBC-41A6-9324-F45632D66656}" destId="{4CE6602D-0A27-40C3-8DB1-CF074C74EA9B}" srcOrd="0" destOrd="0" parTransId="{E78662C8-336B-42CA-B4F2-F53B40A08F9B}" sibTransId="{2531DF06-D204-46F2-A134-66FE144AF795}"/>
    <dgm:cxn modelId="{D9DF1EB1-A2A7-4D4B-AE29-63AA85DF5960}" type="presOf" srcId="{329D8358-11A4-467E-B41F-956E332C8540}" destId="{EF98C6AC-6624-4E4C-96D1-17FAD12432DB}" srcOrd="0" destOrd="0" presId="urn:microsoft.com/office/officeart/2005/8/layout/bProcess4"/>
    <dgm:cxn modelId="{AC033818-D9ED-4FC8-988D-599AF3F25E9F}" type="presOf" srcId="{D1366BFD-1C74-4207-B1A4-E85946A50176}" destId="{51A4C55B-1D46-406F-B148-DC2A203B3E47}" srcOrd="0" destOrd="0" presId="urn:microsoft.com/office/officeart/2005/8/layout/bProcess4"/>
    <dgm:cxn modelId="{FAC92D21-BCFD-4C68-928A-7C5B8E7B65A7}" srcId="{EC543BA4-3BBC-41A6-9324-F45632D66656}" destId="{296067AE-4F1A-49D1-994C-8FD6D747E8CE}" srcOrd="4" destOrd="0" parTransId="{AFE252CE-DC53-4986-8259-07B99D868AB3}" sibTransId="{0949ED60-CF1B-481A-82D1-66A82CDB52B6}"/>
    <dgm:cxn modelId="{6550D302-BBD8-4C0D-8BC1-74C59396573F}" srcId="{EC543BA4-3BBC-41A6-9324-F45632D66656}" destId="{B6FD8D2F-DBC5-410B-8ED4-439A967E49F1}" srcOrd="2" destOrd="0" parTransId="{3B67E945-C3AA-4B31-A1C5-497115E5B137}" sibTransId="{1DB774D6-914B-43E4-B3ED-4D397DBF9B7E}"/>
    <dgm:cxn modelId="{87048E99-0787-448C-978C-FF64FD03BC3D}" srcId="{EC543BA4-3BBC-41A6-9324-F45632D66656}" destId="{7785E7ED-0698-4FB4-A022-AD5A8C028513}" srcOrd="7" destOrd="0" parTransId="{502ACC3D-8529-4A96-904C-6B5B4514FE41}" sibTransId="{A5433729-D409-4493-960F-8CF125EBAAC1}"/>
    <dgm:cxn modelId="{10A502BB-EC04-4548-A56A-A31E6417BF6D}" srcId="{EC543BA4-3BBC-41A6-9324-F45632D66656}" destId="{50A3CF40-C376-4AFB-ACDF-CE20603DB631}" srcOrd="1" destOrd="0" parTransId="{66BD9F6B-5480-415B-AE1D-1AD9ECD7F02E}" sibTransId="{F579C1A5-1E5A-4160-BCE8-66E87AE15218}"/>
    <dgm:cxn modelId="{8D36827C-7543-4FF7-B33E-34362E49B6D0}" type="presParOf" srcId="{A063556B-CD51-4485-B40C-97F10694CAC2}" destId="{3696557E-D35F-4CC7-A170-E0DF7C3EF16D}" srcOrd="0" destOrd="0" presId="urn:microsoft.com/office/officeart/2005/8/layout/bProcess4"/>
    <dgm:cxn modelId="{4581A5ED-170D-46AA-8BC6-9DA90C2AA1A0}" type="presParOf" srcId="{3696557E-D35F-4CC7-A170-E0DF7C3EF16D}" destId="{86E82DA2-94F1-4870-B640-6C3E43A1A259}" srcOrd="0" destOrd="0" presId="urn:microsoft.com/office/officeart/2005/8/layout/bProcess4"/>
    <dgm:cxn modelId="{289A5EB0-67D6-4404-89A4-A97B5655CC5C}" type="presParOf" srcId="{3696557E-D35F-4CC7-A170-E0DF7C3EF16D}" destId="{049C2117-9805-44ED-91BB-C3A15E3B589D}" srcOrd="1" destOrd="0" presId="urn:microsoft.com/office/officeart/2005/8/layout/bProcess4"/>
    <dgm:cxn modelId="{42380D86-41B8-4FAD-9A99-003237D92AA0}" type="presParOf" srcId="{A063556B-CD51-4485-B40C-97F10694CAC2}" destId="{84CE5315-CE9C-4159-97BE-8A8F443A092E}" srcOrd="1" destOrd="0" presId="urn:microsoft.com/office/officeart/2005/8/layout/bProcess4"/>
    <dgm:cxn modelId="{0774F962-7ACC-404E-81DE-0D22D8FE015F}" type="presParOf" srcId="{A063556B-CD51-4485-B40C-97F10694CAC2}" destId="{130D01C9-630D-48E4-8031-18B6210BF122}" srcOrd="2" destOrd="0" presId="urn:microsoft.com/office/officeart/2005/8/layout/bProcess4"/>
    <dgm:cxn modelId="{9BEEE044-2CF1-49DF-944B-85EC17C7DB58}" type="presParOf" srcId="{130D01C9-630D-48E4-8031-18B6210BF122}" destId="{091F1145-6741-4044-8276-898E5ACB3AD9}" srcOrd="0" destOrd="0" presId="urn:microsoft.com/office/officeart/2005/8/layout/bProcess4"/>
    <dgm:cxn modelId="{31769C61-EDB6-48FD-9ADC-880C198DF0F8}" type="presParOf" srcId="{130D01C9-630D-48E4-8031-18B6210BF122}" destId="{5BA4545E-74FD-4E44-ADF6-C585D40269B3}" srcOrd="1" destOrd="0" presId="urn:microsoft.com/office/officeart/2005/8/layout/bProcess4"/>
    <dgm:cxn modelId="{14D9CEF6-3F24-4068-B796-BF60DE4D7B3E}" type="presParOf" srcId="{A063556B-CD51-4485-B40C-97F10694CAC2}" destId="{E35871C2-91D2-4042-A873-C6A6E88CFE1A}" srcOrd="3" destOrd="0" presId="urn:microsoft.com/office/officeart/2005/8/layout/bProcess4"/>
    <dgm:cxn modelId="{6C3072BF-B739-4414-A41F-3855C4E92F50}" type="presParOf" srcId="{A063556B-CD51-4485-B40C-97F10694CAC2}" destId="{E4BE8EBE-B959-47AD-BA55-AD800D631B3C}" srcOrd="4" destOrd="0" presId="urn:microsoft.com/office/officeart/2005/8/layout/bProcess4"/>
    <dgm:cxn modelId="{C11230AC-0E99-41E2-849F-31613FD0186B}" type="presParOf" srcId="{E4BE8EBE-B959-47AD-BA55-AD800D631B3C}" destId="{782B954F-6F9C-4764-B97F-2B4180BC10BD}" srcOrd="0" destOrd="0" presId="urn:microsoft.com/office/officeart/2005/8/layout/bProcess4"/>
    <dgm:cxn modelId="{F88A8506-14C8-4B54-9684-E854B3485556}" type="presParOf" srcId="{E4BE8EBE-B959-47AD-BA55-AD800D631B3C}" destId="{5A9CFEF2-E198-4309-A13A-F577E2BF154A}" srcOrd="1" destOrd="0" presId="urn:microsoft.com/office/officeart/2005/8/layout/bProcess4"/>
    <dgm:cxn modelId="{DF2D1843-AB87-4F91-9F82-4CFFBEB04FAD}" type="presParOf" srcId="{A063556B-CD51-4485-B40C-97F10694CAC2}" destId="{61DEE145-D232-4E7E-A1AC-1A1EE160BAEE}" srcOrd="5" destOrd="0" presId="urn:microsoft.com/office/officeart/2005/8/layout/bProcess4"/>
    <dgm:cxn modelId="{CF4169DD-F1E8-4D4A-B788-3C31FCA152DA}" type="presParOf" srcId="{A063556B-CD51-4485-B40C-97F10694CAC2}" destId="{E1FC3980-517F-46B5-9510-8DF1CF83C342}" srcOrd="6" destOrd="0" presId="urn:microsoft.com/office/officeart/2005/8/layout/bProcess4"/>
    <dgm:cxn modelId="{CBC0B0B4-AA33-4EB6-B5E0-B9D30D93A05A}" type="presParOf" srcId="{E1FC3980-517F-46B5-9510-8DF1CF83C342}" destId="{7D4B0EB4-7586-43BD-9917-4274D35FA757}" srcOrd="0" destOrd="0" presId="urn:microsoft.com/office/officeart/2005/8/layout/bProcess4"/>
    <dgm:cxn modelId="{29523B0F-A55C-4DA3-952F-CDDAB2F58E42}" type="presParOf" srcId="{E1FC3980-517F-46B5-9510-8DF1CF83C342}" destId="{073E4D15-7E66-48C9-A3AB-2BA788401B98}" srcOrd="1" destOrd="0" presId="urn:microsoft.com/office/officeart/2005/8/layout/bProcess4"/>
    <dgm:cxn modelId="{2AF0EBDD-F4CD-4839-B8D7-0A3BB1F7FBE8}" type="presParOf" srcId="{A063556B-CD51-4485-B40C-97F10694CAC2}" destId="{A9E8551A-69B1-447C-ADF5-294282757CC0}" srcOrd="7" destOrd="0" presId="urn:microsoft.com/office/officeart/2005/8/layout/bProcess4"/>
    <dgm:cxn modelId="{D31A96F8-544B-4D67-9E35-DF6486C354F0}" type="presParOf" srcId="{A063556B-CD51-4485-B40C-97F10694CAC2}" destId="{8C0CDEF3-3EDD-4746-B807-392155409378}" srcOrd="8" destOrd="0" presId="urn:microsoft.com/office/officeart/2005/8/layout/bProcess4"/>
    <dgm:cxn modelId="{242A15EF-2CDB-4616-BF8E-5E781B56714A}" type="presParOf" srcId="{8C0CDEF3-3EDD-4746-B807-392155409378}" destId="{325350AD-7396-4C01-8F78-404400E55D59}" srcOrd="0" destOrd="0" presId="urn:microsoft.com/office/officeart/2005/8/layout/bProcess4"/>
    <dgm:cxn modelId="{530AFBC7-D762-45CA-BE36-BAC53457CECE}" type="presParOf" srcId="{8C0CDEF3-3EDD-4746-B807-392155409378}" destId="{7D016E22-F23A-4BEB-A5D6-45E622823209}" srcOrd="1" destOrd="0" presId="urn:microsoft.com/office/officeart/2005/8/layout/bProcess4"/>
    <dgm:cxn modelId="{432042E5-4645-41AF-938D-00F72676DE2A}" type="presParOf" srcId="{A063556B-CD51-4485-B40C-97F10694CAC2}" destId="{EC0654CA-403A-437C-879C-489A6D2B49D8}" srcOrd="9" destOrd="0" presId="urn:microsoft.com/office/officeart/2005/8/layout/bProcess4"/>
    <dgm:cxn modelId="{D8D6A6A6-FEA4-45B9-B3EF-5C38FE7DBC33}" type="presParOf" srcId="{A063556B-CD51-4485-B40C-97F10694CAC2}" destId="{0949B9AC-A13F-491F-B056-B2F407753724}" srcOrd="10" destOrd="0" presId="urn:microsoft.com/office/officeart/2005/8/layout/bProcess4"/>
    <dgm:cxn modelId="{435EB5D3-33B5-4378-89B8-79E3D7D6422F}" type="presParOf" srcId="{0949B9AC-A13F-491F-B056-B2F407753724}" destId="{FAD39549-9DA8-4DF7-857D-C3486DBB3F4B}" srcOrd="0" destOrd="0" presId="urn:microsoft.com/office/officeart/2005/8/layout/bProcess4"/>
    <dgm:cxn modelId="{34B0F59D-66FB-4EF2-87C0-DE0E815C9E4D}" type="presParOf" srcId="{0949B9AC-A13F-491F-B056-B2F407753724}" destId="{EF98C6AC-6624-4E4C-96D1-17FAD12432DB}" srcOrd="1" destOrd="0" presId="urn:microsoft.com/office/officeart/2005/8/layout/bProcess4"/>
    <dgm:cxn modelId="{A73A087E-5C84-430C-BCE0-CCACBC256F30}" type="presParOf" srcId="{A063556B-CD51-4485-B40C-97F10694CAC2}" destId="{51A4C55B-1D46-406F-B148-DC2A203B3E47}" srcOrd="11" destOrd="0" presId="urn:microsoft.com/office/officeart/2005/8/layout/bProcess4"/>
    <dgm:cxn modelId="{6E4FD274-838E-40FD-9C13-B5C039799A9E}" type="presParOf" srcId="{A063556B-CD51-4485-B40C-97F10694CAC2}" destId="{B6C0EC74-BC6A-4FE0-8AF2-73851E94313E}" srcOrd="12" destOrd="0" presId="urn:microsoft.com/office/officeart/2005/8/layout/bProcess4"/>
    <dgm:cxn modelId="{A6CE1048-B929-4260-B200-7272016456F7}" type="presParOf" srcId="{B6C0EC74-BC6A-4FE0-8AF2-73851E94313E}" destId="{DF3BF24D-C6C0-4B9B-92F8-82EE193C68AB}" srcOrd="0" destOrd="0" presId="urn:microsoft.com/office/officeart/2005/8/layout/bProcess4"/>
    <dgm:cxn modelId="{F5D104F6-8968-4F5E-9A72-D17D0FFA08D7}" type="presParOf" srcId="{B6C0EC74-BC6A-4FE0-8AF2-73851E94313E}" destId="{18BDEC01-CA18-43A5-95BB-DAE246FDBFB8}" srcOrd="1" destOrd="0" presId="urn:microsoft.com/office/officeart/2005/8/layout/bProcess4"/>
    <dgm:cxn modelId="{C5CE723B-B8E1-40E2-926B-445F3C38E3FD}" type="presParOf" srcId="{A063556B-CD51-4485-B40C-97F10694CAC2}" destId="{0C040999-23D0-446E-AF6A-D5005ABB3C25}" srcOrd="13" destOrd="0" presId="urn:microsoft.com/office/officeart/2005/8/layout/bProcess4"/>
    <dgm:cxn modelId="{3A67F073-38C9-414E-A3B9-E5AF51653983}" type="presParOf" srcId="{A063556B-CD51-4485-B40C-97F10694CAC2}" destId="{2924B869-E558-4E4A-835F-CECABC6B8E11}" srcOrd="14" destOrd="0" presId="urn:microsoft.com/office/officeart/2005/8/layout/bProcess4"/>
    <dgm:cxn modelId="{7C54E3F9-A2FF-4BE3-9DF7-781047D93086}" type="presParOf" srcId="{2924B869-E558-4E4A-835F-CECABC6B8E11}" destId="{AEC7A894-023C-4185-90BF-FE877787DF0A}" srcOrd="0" destOrd="0" presId="urn:microsoft.com/office/officeart/2005/8/layout/bProcess4"/>
    <dgm:cxn modelId="{E52C121F-CF68-4B4A-A515-DBF0F9EB5FF7}" type="presParOf" srcId="{2924B869-E558-4E4A-835F-CECABC6B8E11}" destId="{67974D74-1D96-487D-B3EF-0CB06958A0D2}" srcOrd="1" destOrd="0" presId="urn:microsoft.com/office/officeart/2005/8/layout/b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26/04/2022</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26/04/2022</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rekfloyd.com/wp-content/uploads/2020/12/%D9%83%D9%8A%D9%81%D9%8A%D8%A9-%D8%AA%D8%B3%D9%88%D9%8A%D9%82-%D9%85%D9%86%D8%AA%D8%AC.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643174" y="214290"/>
            <a:ext cx="3756156" cy="1477328"/>
          </a:xfrm>
          <a:prstGeom prst="rect">
            <a:avLst/>
          </a:prstGeom>
          <a:noFill/>
        </p:spPr>
        <p:txBody>
          <a:bodyPr wrap="none" lIns="91440" tIns="45720" rIns="91440" bIns="45720">
            <a:spAutoFit/>
          </a:bodyPr>
          <a:lstStyle/>
          <a:p>
            <a:pPr algn="ctr" rtl="1"/>
            <a:r>
              <a:rPr lang="ar-DZ" altLang="fr-FR" b="1" dirty="0" smtClean="0">
                <a:latin typeface="Simplified Arabic" pitchFamily="18" charset="-78"/>
                <a:cs typeface="Simplified Arabic" pitchFamily="18" charset="-78"/>
              </a:rPr>
              <a:t>الجمهـــــورية الجزائريــــــة الديمقراطيــــــة الشعبيـــــــة</a:t>
            </a:r>
          </a:p>
          <a:p>
            <a:pPr algn="ctr" rtl="1"/>
            <a:r>
              <a:rPr lang="ar-DZ" altLang="fr-FR" b="1" dirty="0" smtClean="0">
                <a:latin typeface="Simplified Arabic" pitchFamily="18" charset="-78"/>
                <a:cs typeface="Simplified Arabic" pitchFamily="18" charset="-78"/>
              </a:rPr>
              <a:t>وزارة التعليــم العالــــي والبحث العلمـــــي</a:t>
            </a:r>
          </a:p>
          <a:p>
            <a:pPr algn="ctr" rtl="1"/>
            <a:r>
              <a:rPr lang="ar-DZ" altLang="fr-FR" b="1" dirty="0" smtClean="0">
                <a:latin typeface="Simplified Arabic" pitchFamily="18" charset="-78"/>
                <a:cs typeface="Simplified Arabic" pitchFamily="18" charset="-78"/>
              </a:rPr>
              <a:t>جامعـة </a:t>
            </a:r>
            <a:r>
              <a:rPr lang="ar-SA" altLang="fr-FR" b="1" dirty="0" smtClean="0">
                <a:latin typeface="Simplified Arabic" pitchFamily="18" charset="-78"/>
                <a:cs typeface="Simplified Arabic" pitchFamily="18" charset="-78"/>
              </a:rPr>
              <a:t>ب</a:t>
            </a:r>
            <a:r>
              <a:rPr lang="ar-DZ" altLang="fr-FR" b="1" dirty="0" smtClean="0">
                <a:latin typeface="Simplified Arabic" pitchFamily="18" charset="-78"/>
                <a:cs typeface="Simplified Arabic" pitchFamily="18" charset="-78"/>
              </a:rPr>
              <a:t>سـ</a:t>
            </a:r>
            <a:r>
              <a:rPr lang="ar-SA" altLang="fr-FR" b="1" dirty="0" smtClean="0">
                <a:latin typeface="Simplified Arabic" pitchFamily="18" charset="-78"/>
                <a:cs typeface="Simplified Arabic" pitchFamily="18" charset="-78"/>
              </a:rPr>
              <a:t>كرة</a:t>
            </a:r>
            <a:endParaRPr lang="ar-DZ" altLang="fr-FR" b="1" dirty="0" smtClean="0">
              <a:latin typeface="Simplified Arabic" pitchFamily="18" charset="-78"/>
              <a:cs typeface="Simplified Arabic" pitchFamily="18" charset="-78"/>
            </a:endParaRPr>
          </a:p>
          <a:p>
            <a:pPr algn="ctr" rtl="1"/>
            <a:r>
              <a:rPr lang="ar-DZ" altLang="fr-FR" b="1" dirty="0" smtClean="0">
                <a:latin typeface="Simplified Arabic" pitchFamily="18" charset="-78"/>
                <a:cs typeface="Simplified Arabic" pitchFamily="18" charset="-78"/>
              </a:rPr>
              <a:t>كلية العلوم الاقتصادية، التجارية وعلوم التسيير</a:t>
            </a:r>
          </a:p>
          <a:p>
            <a:pPr algn="ctr" rtl="1"/>
            <a:r>
              <a:rPr lang="ar-DZ" altLang="fr-FR" b="1" dirty="0" smtClean="0">
                <a:latin typeface="Simplified Arabic" pitchFamily="18" charset="-78"/>
                <a:cs typeface="Simplified Arabic" pitchFamily="18" charset="-78"/>
              </a:rPr>
              <a:t>قـسـم علوم التسيير</a:t>
            </a:r>
            <a:endParaRPr lang="ar-DZ" altLang="fr-FR" b="1" dirty="0">
              <a:latin typeface="Simplified Arabic" pitchFamily="18" charset="-78"/>
              <a:cs typeface="Simplified Arabic" pitchFamily="18" charset="-78"/>
            </a:endParaRPr>
          </a:p>
        </p:txBody>
      </p:sp>
      <p:pic>
        <p:nvPicPr>
          <p:cNvPr id="4" name="Image 24" descr="Image1"/>
          <p:cNvPicPr>
            <a:picLocks noChangeAspect="1" noChangeArrowheads="1"/>
          </p:cNvPicPr>
          <p:nvPr/>
        </p:nvPicPr>
        <p:blipFill>
          <a:blip r:embed="rId3"/>
          <a:srcRect/>
          <a:stretch>
            <a:fillRect/>
          </a:stretch>
        </p:blipFill>
        <p:spPr bwMode="auto">
          <a:xfrm>
            <a:off x="7344015" y="317162"/>
            <a:ext cx="1060450" cy="1028700"/>
          </a:xfrm>
          <a:prstGeom prst="rect">
            <a:avLst/>
          </a:prstGeom>
          <a:noFill/>
          <a:ln w="9525">
            <a:noFill/>
            <a:miter lim="800000"/>
            <a:headEnd/>
            <a:tailEnd/>
          </a:ln>
        </p:spPr>
      </p:pic>
      <p:pic>
        <p:nvPicPr>
          <p:cNvPr id="5" name="Image 24" descr="Image1"/>
          <p:cNvPicPr>
            <a:picLocks noChangeAspect="1" noChangeArrowheads="1"/>
          </p:cNvPicPr>
          <p:nvPr/>
        </p:nvPicPr>
        <p:blipFill>
          <a:blip r:embed="rId3"/>
          <a:srcRect/>
          <a:stretch>
            <a:fillRect/>
          </a:stretch>
        </p:blipFill>
        <p:spPr bwMode="auto">
          <a:xfrm>
            <a:off x="1000100" y="357166"/>
            <a:ext cx="1060450" cy="1028700"/>
          </a:xfrm>
          <a:prstGeom prst="rect">
            <a:avLst/>
          </a:prstGeom>
          <a:noFill/>
          <a:ln w="9525">
            <a:noFill/>
            <a:miter lim="800000"/>
            <a:headEnd/>
            <a:tailEnd/>
          </a:ln>
        </p:spPr>
      </p:pic>
      <p:sp>
        <p:nvSpPr>
          <p:cNvPr id="6" name="Rectangle 5"/>
          <p:cNvSpPr/>
          <p:nvPr/>
        </p:nvSpPr>
        <p:spPr>
          <a:xfrm>
            <a:off x="928662" y="2571744"/>
            <a:ext cx="7794120" cy="1538883"/>
          </a:xfrm>
          <a:prstGeom prst="rect">
            <a:avLst/>
          </a:prstGeom>
        </p:spPr>
        <p:style>
          <a:lnRef idx="0">
            <a:schemeClr val="accent5"/>
          </a:lnRef>
          <a:fillRef idx="3">
            <a:schemeClr val="accent5"/>
          </a:fillRef>
          <a:effectRef idx="3">
            <a:schemeClr val="accent5"/>
          </a:effectRef>
          <a:fontRef idx="minor">
            <a:schemeClr val="lt1"/>
          </a:fontRef>
        </p:style>
        <p:txBody>
          <a:bodyPr wrap="none" lIns="91440" tIns="45720" rIns="91440" bIns="45720">
            <a:spAutoFit/>
          </a:bodyPr>
          <a:lstStyle/>
          <a:p>
            <a:pPr algn="ctr"/>
            <a:r>
              <a:rPr lang="ar-DZ" sz="5400" b="1" cap="none" spc="0" dirty="0" smtClean="0">
                <a:ln w="10541" cmpd="sng">
                  <a:solidFill>
                    <a:schemeClr val="accent1">
                      <a:shade val="88000"/>
                      <a:satMod val="110000"/>
                    </a:schemeClr>
                  </a:solidFill>
                  <a:prstDash val="solid"/>
                </a:ln>
                <a:effectLst/>
              </a:rPr>
              <a:t>كيفية تجهيز عرض تسويقي لمنتج</a:t>
            </a:r>
          </a:p>
          <a:p>
            <a:pPr algn="ctr"/>
            <a:r>
              <a:rPr lang="ar-DZ" sz="4000" b="1" dirty="0" smtClean="0">
                <a:ln w="10541" cmpd="sng">
                  <a:solidFill>
                    <a:schemeClr val="accent1">
                      <a:shade val="88000"/>
                      <a:satMod val="110000"/>
                    </a:schemeClr>
                  </a:solidFill>
                  <a:prstDash val="solid"/>
                </a:ln>
              </a:rPr>
              <a:t>دراسة حالة:</a:t>
            </a:r>
            <a:endParaRPr lang="fr-FR" sz="4000" b="1" cap="none" spc="0" dirty="0">
              <a:ln w="10541" cmpd="sng">
                <a:solidFill>
                  <a:schemeClr val="accent1">
                    <a:shade val="88000"/>
                    <a:satMod val="110000"/>
                  </a:schemeClr>
                </a:solidFill>
                <a:prstDash val="solid"/>
              </a:ln>
              <a:effectLst/>
            </a:endParaRPr>
          </a:p>
        </p:txBody>
      </p:sp>
      <p:sp>
        <p:nvSpPr>
          <p:cNvPr id="7" name="Rectangle 3"/>
          <p:cNvSpPr txBox="1">
            <a:spLocks noChangeArrowheads="1"/>
          </p:cNvSpPr>
          <p:nvPr/>
        </p:nvSpPr>
        <p:spPr>
          <a:xfrm>
            <a:off x="1142976" y="4214818"/>
            <a:ext cx="7632700" cy="2208213"/>
          </a:xfrm>
          <a:prstGeom prst="rect">
            <a:avLst/>
          </a:prstGeom>
        </p:spPr>
        <p:txBody>
          <a:bodyPr vert="horz" lIns="91440" tIns="45720" rIns="91440" bIns="45720" rtlCol="0">
            <a:normAutofit fontScale="92500" lnSpcReduction="20000"/>
          </a:bodyPr>
          <a:lstStyle/>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endParaRPr kumimoji="0" lang="ar-DZ" altLang="fr-FR" sz="3000" b="1" i="0" u="none" strike="noStrike" kern="1200" cap="none" spc="0" normalizeH="0" baseline="0" noProof="0" dirty="0" smtClean="0">
              <a:ln>
                <a:noFill/>
              </a:ln>
              <a:solidFill>
                <a:schemeClr val="tx1">
                  <a:tint val="75000"/>
                </a:schemeClr>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r>
              <a:rPr kumimoji="0" lang="ar-DZ" altLang="fr-FR" sz="3000" b="1" i="0" u="none" strike="noStrike" kern="1200" cap="none" spc="0" normalizeH="0" baseline="0" noProof="0" dirty="0" smtClean="0">
                <a:ln>
                  <a:noFill/>
                </a:ln>
                <a:effectLst/>
                <a:uLnTx/>
                <a:uFillTx/>
                <a:latin typeface="Simplified Arabic" panose="02020603050405020304" pitchFamily="18" charset="-78"/>
                <a:ea typeface="Calibri" panose="020F0502020204030204" pitchFamily="34" charset="0"/>
                <a:cs typeface="Simplified Arabic" panose="02020603050405020304" pitchFamily="18" charset="-78"/>
              </a:rPr>
              <a:t>الطلبة :                                  تحت إشراف الأستاذة</a:t>
            </a:r>
            <a:endParaRPr kumimoji="0" lang="en-029" altLang="fr-FR" sz="3000" b="1" i="0" u="none" strike="noStrike" kern="1200" cap="none" spc="0" normalizeH="0" baseline="0" noProof="0" dirty="0" smtClean="0">
              <a:ln>
                <a:noFill/>
              </a:ln>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2813" rtl="0" eaLnBrk="1" fontAlgn="auto" latinLnBrk="0" hangingPunct="1">
              <a:lnSpc>
                <a:spcPct val="100000"/>
              </a:lnSpc>
              <a:spcBef>
                <a:spcPct val="20000"/>
              </a:spcBef>
              <a:spcAft>
                <a:spcPts val="0"/>
              </a:spcAft>
              <a:buClrTx/>
              <a:buSzTx/>
              <a:buFont typeface="Arial" pitchFamily="34" charset="0"/>
              <a:buNone/>
              <a:tabLst/>
              <a:defRPr/>
            </a:pPr>
            <a:r>
              <a:rPr kumimoji="0" lang="ar-SA" altLang="fr-FR" sz="3000" b="1" i="0" u="none" strike="noStrike" kern="1200" cap="none" spc="0" normalizeH="0" baseline="0" noProof="0" dirty="0" smtClean="0">
                <a:ln>
                  <a:noFill/>
                </a:ln>
                <a:effectLst/>
                <a:uLnTx/>
                <a:uFillTx/>
                <a:latin typeface="Simplified Arabic" panose="02020603050405020304" pitchFamily="18" charset="-78"/>
                <a:ea typeface="Calibri" panose="020F0502020204030204" pitchFamily="34" charset="0"/>
                <a:cs typeface="Simplified Arabic" panose="02020603050405020304" pitchFamily="18" charset="-78"/>
              </a:rPr>
              <a:t> شتوح شكري فيصل                            حسيني إبتسام</a:t>
            </a:r>
          </a:p>
          <a:p>
            <a:pPr marL="0" marR="0" lvl="0" indent="0" algn="r" defTabSz="912813" rtl="0" eaLnBrk="1" fontAlgn="auto" latinLnBrk="0" hangingPunct="1">
              <a:lnSpc>
                <a:spcPct val="100000"/>
              </a:lnSpc>
              <a:spcBef>
                <a:spcPct val="20000"/>
              </a:spcBef>
              <a:spcAft>
                <a:spcPts val="0"/>
              </a:spcAft>
              <a:buClrTx/>
              <a:buSzTx/>
              <a:buFont typeface="Arial" pitchFamily="34" charset="0"/>
              <a:buNone/>
              <a:tabLst/>
              <a:defRPr/>
            </a:pPr>
            <a:r>
              <a:rPr lang="ar-SA" altLang="fr-FR" sz="3000" b="1" dirty="0" smtClean="0">
                <a:latin typeface="Simplified Arabic" panose="02020603050405020304" pitchFamily="18" charset="-78"/>
                <a:ea typeface="Calibri" panose="020F0502020204030204" pitchFamily="34" charset="0"/>
                <a:cs typeface="Simplified Arabic" panose="02020603050405020304" pitchFamily="18" charset="-78"/>
              </a:rPr>
              <a:t> عريش بديع الزمان</a:t>
            </a:r>
            <a:endParaRPr kumimoji="0" lang="en-029" altLang="fr-FR" sz="3000" b="1" i="0" u="none" strike="noStrike" kern="1200" cap="none" spc="0" normalizeH="0" baseline="0" noProof="0" dirty="0" smtClean="0">
              <a:ln>
                <a:noFill/>
              </a:ln>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2813" rtl="0" eaLnBrk="1" fontAlgn="auto" latinLnBrk="0" hangingPunct="1">
              <a:lnSpc>
                <a:spcPct val="100000"/>
              </a:lnSpc>
              <a:spcBef>
                <a:spcPct val="20000"/>
              </a:spcBef>
              <a:spcAft>
                <a:spcPts val="0"/>
              </a:spcAft>
              <a:buClrTx/>
              <a:buSzTx/>
              <a:buFont typeface="Arial" pitchFamily="34" charset="0"/>
              <a:buNone/>
              <a:tabLst/>
              <a:defRPr/>
            </a:pPr>
            <a:r>
              <a:rPr kumimoji="0" lang="ar-SA" altLang="fr-FR" sz="3000" b="1" i="0" u="none" strike="noStrike" kern="1200" cap="none" spc="0" normalizeH="0" baseline="0" noProof="0" dirty="0" smtClean="0">
                <a:ln>
                  <a:noFill/>
                </a:ln>
                <a:effectLst/>
                <a:uLnTx/>
                <a:uFillTx/>
                <a:latin typeface="Simplified Arabic" panose="02020603050405020304" pitchFamily="18" charset="-78"/>
                <a:ea typeface="Calibri" panose="020F0502020204030204" pitchFamily="34" charset="0"/>
                <a:cs typeface="Simplified Arabic" panose="02020603050405020304" pitchFamily="18" charset="-78"/>
              </a:rPr>
              <a:t>السنة الجامعية: </a:t>
            </a:r>
            <a:r>
              <a:rPr kumimoji="0" lang="ar-DZ" altLang="fr-FR" sz="2800" b="1" i="0" u="none" strike="noStrike" kern="1200" cap="none" spc="0" normalizeH="0" baseline="0" noProof="0" dirty="0" smtClean="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2021-2022</a:t>
            </a:r>
          </a:p>
          <a:p>
            <a:pPr marL="0" marR="0" lvl="0" indent="0" algn="ctr" defTabSz="912813" rtl="0" eaLnBrk="1" fontAlgn="auto" latinLnBrk="0" hangingPunct="1">
              <a:lnSpc>
                <a:spcPct val="107000"/>
              </a:lnSpc>
              <a:spcBef>
                <a:spcPts val="1800"/>
              </a:spcBef>
              <a:spcAft>
                <a:spcPts val="800"/>
              </a:spcAft>
              <a:buClrTx/>
              <a:buSzTx/>
              <a:buFont typeface="Arial" pitchFamily="34" charset="0"/>
              <a:buNone/>
              <a:tabLst/>
              <a:defRPr/>
            </a:pPr>
            <a:endParaRPr kumimoji="0" lang="fr-FR" altLang="fr-FR" sz="2400" b="0" i="0" u="none" strike="noStrike" kern="1200" cap="none" spc="0" normalizeH="0" baseline="0" noProof="0" dirty="0" smtClean="0">
              <a:ln>
                <a:noFill/>
              </a:ln>
              <a:solidFill>
                <a:schemeClr val="tx1">
                  <a:tint val="75000"/>
                </a:schemeClr>
              </a:solidFill>
              <a:effectLst/>
              <a:uLnTx/>
              <a:uFillTx/>
              <a:latin typeface="Curlz MT" panose="04040404050702020202" pitchFamily="82" charset="0"/>
              <a:ea typeface="+mn-ea"/>
              <a:cs typeface="+mn-cs"/>
            </a:endParaRPr>
          </a:p>
          <a:p>
            <a:pPr marL="0" marR="0" lvl="0" indent="0" algn="ctr" defTabSz="912813" rtl="0" eaLnBrk="1" fontAlgn="auto" latinLnBrk="0" hangingPunct="1">
              <a:lnSpc>
                <a:spcPct val="80000"/>
              </a:lnSpc>
              <a:spcBef>
                <a:spcPct val="20000"/>
              </a:spcBef>
              <a:spcAft>
                <a:spcPts val="0"/>
              </a:spcAft>
              <a:buClrTx/>
              <a:buSzTx/>
              <a:buFont typeface="Arial" pitchFamily="34" charset="0"/>
              <a:buNone/>
              <a:tabLst/>
              <a:defRPr/>
            </a:pPr>
            <a:endParaRPr kumimoji="0" lang="ar-IQ" altLang="fr-FR"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2813" rtl="0" eaLnBrk="1" fontAlgn="auto" latinLnBrk="0" hangingPunct="1">
              <a:lnSpc>
                <a:spcPct val="80000"/>
              </a:lnSpc>
              <a:spcBef>
                <a:spcPct val="20000"/>
              </a:spcBef>
              <a:spcAft>
                <a:spcPts val="0"/>
              </a:spcAft>
              <a:buClrTx/>
              <a:buSzTx/>
              <a:buFont typeface="Arial" pitchFamily="34" charset="0"/>
              <a:buNone/>
              <a:tabLst/>
              <a:defRPr/>
            </a:pPr>
            <a:endParaRPr kumimoji="0" lang="ar-IQ" altLang="fr-FR"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2813" rtl="0" eaLnBrk="1" fontAlgn="auto" latinLnBrk="0" hangingPunct="1">
              <a:lnSpc>
                <a:spcPct val="80000"/>
              </a:lnSpc>
              <a:spcBef>
                <a:spcPct val="20000"/>
              </a:spcBef>
              <a:spcAft>
                <a:spcPts val="0"/>
              </a:spcAft>
              <a:buClrTx/>
              <a:buSzTx/>
              <a:buFont typeface="Arial" pitchFamily="34" charset="0"/>
              <a:buNone/>
              <a:tabLst/>
              <a:defRPr/>
            </a:pPr>
            <a:endParaRPr kumimoji="0" lang="ar-IQ" altLang="fr-FR"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2813" rtl="0" eaLnBrk="1" fontAlgn="auto" latinLnBrk="0" hangingPunct="1">
              <a:lnSpc>
                <a:spcPct val="80000"/>
              </a:lnSpc>
              <a:spcBef>
                <a:spcPct val="20000"/>
              </a:spcBef>
              <a:spcAft>
                <a:spcPts val="0"/>
              </a:spcAft>
              <a:buClrTx/>
              <a:buSzTx/>
              <a:buFont typeface="Arial" pitchFamily="34" charset="0"/>
              <a:buNone/>
              <a:tabLst/>
              <a:defRPr/>
            </a:pPr>
            <a:endParaRPr kumimoji="0" lang="en-US" altLang="fr-FR"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checkerboard(across)">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checkerboard(across)">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checkerboard(across)">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checkerboard(across)">
                                      <p:cBhvr>
                                        <p:cTn id="40"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أفضل_طرق_التسويق_للمنتجات.jpg"/>
          <p:cNvPicPr>
            <a:picLocks noChangeAspect="1"/>
          </p:cNvPicPr>
          <p:nvPr/>
        </p:nvPicPr>
        <p:blipFill>
          <a:blip r:embed="rId2"/>
          <a:stretch>
            <a:fillRect/>
          </a:stretch>
        </p:blipFill>
        <p:spPr>
          <a:xfrm>
            <a:off x="0" y="0"/>
            <a:ext cx="9144000" cy="6858000"/>
          </a:xfrm>
          <a:prstGeom prst="rect">
            <a:avLst/>
          </a:prstGeom>
        </p:spPr>
      </p:pic>
      <p:sp>
        <p:nvSpPr>
          <p:cNvPr id="4" name="Flèche droite 3"/>
          <p:cNvSpPr/>
          <p:nvPr/>
        </p:nvSpPr>
        <p:spPr>
          <a:xfrm>
            <a:off x="1857356" y="-214338"/>
            <a:ext cx="3929090" cy="135732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smtClean="0">
                <a:ln w="10541" cmpd="sng">
                  <a:solidFill>
                    <a:schemeClr val="accent1">
                      <a:shade val="88000"/>
                      <a:satMod val="110000"/>
                    </a:schemeClr>
                  </a:solidFill>
                  <a:prstDash val="solid"/>
                </a:ln>
                <a:solidFill>
                  <a:schemeClr val="tx1"/>
                </a:solidFill>
              </a:rPr>
              <a:t>تحديد جمهور العرض</a:t>
            </a:r>
          </a:p>
        </p:txBody>
      </p:sp>
      <p:sp>
        <p:nvSpPr>
          <p:cNvPr id="5" name="Pensées 4"/>
          <p:cNvSpPr/>
          <p:nvPr/>
        </p:nvSpPr>
        <p:spPr>
          <a:xfrm>
            <a:off x="5072066" y="1000108"/>
            <a:ext cx="3857652" cy="3786214"/>
          </a:xfrm>
          <a:prstGeom prst="cloudCallout">
            <a:avLst>
              <a:gd name="adj1" fmla="val -58759"/>
              <a:gd name="adj2" fmla="val 52469"/>
            </a:avLst>
          </a:prstGeom>
        </p:spPr>
        <p:style>
          <a:lnRef idx="2">
            <a:schemeClr val="accent1"/>
          </a:lnRef>
          <a:fillRef idx="1">
            <a:schemeClr val="lt1"/>
          </a:fillRef>
          <a:effectRef idx="0">
            <a:schemeClr val="accent1"/>
          </a:effectRef>
          <a:fontRef idx="minor">
            <a:schemeClr val="dk1"/>
          </a:fontRef>
        </p:style>
        <p:txBody>
          <a:bodyPr rtlCol="0" anchor="ctr"/>
          <a:lstStyle/>
          <a:p>
            <a:pPr algn="r" rtl="1">
              <a:buNone/>
            </a:pPr>
            <a:r>
              <a:rPr lang="ar-DZ" dirty="0" smtClean="0"/>
              <a:t>يعود تحديد الجمهور المستهدف خلال العرض على الجهة المُسوِّقة بالعديد من المنافع، أهمّها أنّ تلك المعلومات التي ستُطرح على الجمهور ستصل للأشخاص المطلوبين بحد ذاتهم.</a:t>
            </a:r>
          </a:p>
        </p:txBody>
      </p:sp>
      <p:sp>
        <p:nvSpPr>
          <p:cNvPr id="7" name="Ellipse 6"/>
          <p:cNvSpPr/>
          <p:nvPr/>
        </p:nvSpPr>
        <p:spPr>
          <a:xfrm>
            <a:off x="0" y="928670"/>
            <a:ext cx="3143272" cy="12858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dirty="0" smtClean="0"/>
              <a:t>يجب التنبه إلى تحديد مستوى فهم الجمهور لتلك المعلومات لضمان استمرار عملية التفاعل</a:t>
            </a:r>
            <a:endParaRPr lang="fr-FR" dirty="0"/>
          </a:p>
        </p:txBody>
      </p:sp>
      <p:sp>
        <p:nvSpPr>
          <p:cNvPr id="8" name="Ellipse 7"/>
          <p:cNvSpPr/>
          <p:nvPr/>
        </p:nvSpPr>
        <p:spPr>
          <a:xfrm>
            <a:off x="500034" y="2571744"/>
            <a:ext cx="2143140" cy="107157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dirty="0" smtClean="0"/>
              <a:t>والمشاركة</a:t>
            </a:r>
            <a:endParaRPr lang="fr-FR" dirty="0"/>
          </a:p>
        </p:txBody>
      </p:sp>
      <p:sp>
        <p:nvSpPr>
          <p:cNvPr id="9" name="Ellipse 8"/>
          <p:cNvSpPr/>
          <p:nvPr/>
        </p:nvSpPr>
        <p:spPr>
          <a:xfrm>
            <a:off x="1142976" y="4000504"/>
            <a:ext cx="2357454" cy="107157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dirty="0" smtClean="0"/>
              <a:t>والحوار ما بين المتحدّث والمستمع</a:t>
            </a:r>
            <a:endParaRPr lang="fr-FR" dirty="0"/>
          </a:p>
        </p:txBody>
      </p:sp>
      <p:sp>
        <p:nvSpPr>
          <p:cNvPr id="10" name="Ellipse 9"/>
          <p:cNvSpPr/>
          <p:nvPr/>
        </p:nvSpPr>
        <p:spPr>
          <a:xfrm>
            <a:off x="2714612" y="5357778"/>
            <a:ext cx="2857520" cy="150022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dirty="0" smtClean="0"/>
              <a:t>مراعاة الاختلافات الثقافية، والفكرية، وطريقة اللباس</a:t>
            </a:r>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2000"/>
                                        <p:tgtEl>
                                          <p:spTgt spid="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2000"/>
                                        <p:tgtEl>
                                          <p:spTgt spid="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20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أفضل_طرق_التسويق_للمنتجات.jpg"/>
          <p:cNvPicPr>
            <a:picLocks noChangeAspect="1"/>
          </p:cNvPicPr>
          <p:nvPr/>
        </p:nvPicPr>
        <p:blipFill>
          <a:blip r:embed="rId2"/>
          <a:stretch>
            <a:fillRect/>
          </a:stretch>
        </p:blipFill>
        <p:spPr>
          <a:xfrm>
            <a:off x="0" y="0"/>
            <a:ext cx="9144000" cy="6858000"/>
          </a:xfrm>
          <a:prstGeom prst="rect">
            <a:avLst/>
          </a:prstGeom>
        </p:spPr>
      </p:pic>
      <p:sp>
        <p:nvSpPr>
          <p:cNvPr id="3" name="Flèche droite 2"/>
          <p:cNvSpPr/>
          <p:nvPr/>
        </p:nvSpPr>
        <p:spPr>
          <a:xfrm>
            <a:off x="0" y="-214338"/>
            <a:ext cx="3929090" cy="135732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smtClean="0">
                <a:ln w="10541" cmpd="sng">
                  <a:solidFill>
                    <a:schemeClr val="accent1">
                      <a:shade val="88000"/>
                      <a:satMod val="110000"/>
                    </a:schemeClr>
                  </a:solidFill>
                  <a:prstDash val="solid"/>
                </a:ln>
                <a:solidFill>
                  <a:schemeClr val="tx1"/>
                </a:solidFill>
              </a:rPr>
              <a:t>عرض نبذة عامة عن الشركة</a:t>
            </a:r>
          </a:p>
        </p:txBody>
      </p:sp>
      <p:sp>
        <p:nvSpPr>
          <p:cNvPr id="4" name="Rogner un rectangle à un seul coin 3"/>
          <p:cNvSpPr/>
          <p:nvPr/>
        </p:nvSpPr>
        <p:spPr>
          <a:xfrm>
            <a:off x="285720" y="1428736"/>
            <a:ext cx="3786182" cy="4286280"/>
          </a:xfrm>
          <a:prstGeom prst="snip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000" dirty="0" smtClean="0"/>
              <a:t>يقتصر العرض التسويقي على إضافة معلومات عن الأشخاص البارزين في الشركة وأهمّهم المديرين التنفيذيين للشركة، والمستشارين، بالإضافة لذكر معلومات عن وسائل التواصل مع الشركة وموقعها.</a:t>
            </a:r>
            <a:endParaRPr lang="fr-FR" sz="2000" dirty="0"/>
          </a:p>
        </p:txBody>
      </p:sp>
      <p:sp>
        <p:nvSpPr>
          <p:cNvPr id="5" name="Flèche droite 4"/>
          <p:cNvSpPr/>
          <p:nvPr/>
        </p:nvSpPr>
        <p:spPr>
          <a:xfrm>
            <a:off x="4643438" y="-142900"/>
            <a:ext cx="3929090" cy="135732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smtClean="0">
                <a:ln w="10541" cmpd="sng">
                  <a:solidFill>
                    <a:schemeClr val="accent1">
                      <a:shade val="88000"/>
                      <a:satMod val="110000"/>
                    </a:schemeClr>
                  </a:solidFill>
                  <a:prstDash val="solid"/>
                </a:ln>
                <a:solidFill>
                  <a:schemeClr val="tx1"/>
                </a:solidFill>
              </a:rPr>
              <a:t>تضمين وصف الانتاج</a:t>
            </a:r>
          </a:p>
        </p:txBody>
      </p:sp>
      <p:sp>
        <p:nvSpPr>
          <p:cNvPr id="6" name="Rogner un rectangle à un seul coin 5"/>
          <p:cNvSpPr/>
          <p:nvPr/>
        </p:nvSpPr>
        <p:spPr>
          <a:xfrm>
            <a:off x="4500562" y="1571612"/>
            <a:ext cx="4357718" cy="4143404"/>
          </a:xfrm>
          <a:prstGeom prst="snip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000" dirty="0" smtClean="0"/>
              <a:t>عرض مسؤولو التسويق جانباً قصيراً عن عملية إنتاج السلع أو الخدمات التي يُسوّق لها والتي تتناسب مع متطلبات كلٍّ من الشركة والعملاء، ومن الضروري عرض المنتج المطلوب أو السلعة بالشكل الصحيح لأنّ التغيير في المنتج يتطلّب تغييراً في سير عمليات الإنتاج بشكل مختلف عن غيرها.</a:t>
            </a:r>
            <a:endParaRPr lang="fr-FR" sz="2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20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تسويق-المنتج.jpg"/>
          <p:cNvPicPr>
            <a:picLocks noChangeAspect="1"/>
          </p:cNvPicPr>
          <p:nvPr/>
        </p:nvPicPr>
        <p:blipFill>
          <a:blip r:embed="rId2"/>
          <a:stretch>
            <a:fillRect/>
          </a:stretch>
        </p:blipFill>
        <p:spPr>
          <a:xfrm>
            <a:off x="0" y="0"/>
            <a:ext cx="9144000" cy="6858000"/>
          </a:xfrm>
          <a:prstGeom prst="rect">
            <a:avLst/>
          </a:prstGeom>
        </p:spPr>
      </p:pic>
      <p:sp>
        <p:nvSpPr>
          <p:cNvPr id="3" name="Flèche droite 2"/>
          <p:cNvSpPr/>
          <p:nvPr/>
        </p:nvSpPr>
        <p:spPr>
          <a:xfrm>
            <a:off x="0" y="-214338"/>
            <a:ext cx="3929090" cy="135732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smtClean="0">
                <a:ln w="10541" cmpd="sng">
                  <a:solidFill>
                    <a:schemeClr val="accent1">
                      <a:shade val="88000"/>
                      <a:satMod val="110000"/>
                    </a:schemeClr>
                  </a:solidFill>
                  <a:prstDash val="solid"/>
                </a:ln>
                <a:solidFill>
                  <a:schemeClr val="tx1"/>
                </a:solidFill>
              </a:rPr>
              <a:t>عرض ميزات المنتج وتكلفته</a:t>
            </a:r>
          </a:p>
        </p:txBody>
      </p:sp>
      <p:sp>
        <p:nvSpPr>
          <p:cNvPr id="4" name="Rogner un rectangle à un seul coin 3"/>
          <p:cNvSpPr/>
          <p:nvPr/>
        </p:nvSpPr>
        <p:spPr>
          <a:xfrm>
            <a:off x="285720" y="1285860"/>
            <a:ext cx="6000792" cy="2214578"/>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DZ" sz="2000" dirty="0" smtClean="0">
                <a:solidFill>
                  <a:schemeClr val="bg1"/>
                </a:solidFill>
              </a:rPr>
              <a:t>تأتي جودة التسويق من خلال عرض المنتج بعد تصويره صوراً احترافيةً من جميع جوانبه، بالإضافة إلى تضمين أهمّ مكوناته الداخلية، وتخفيض سعره بنسب معقولة في بداية الأمر، والتي تُعدّ إحدى طرق جذب العملاء في ظلّ وجود العديد من المنافسين في الأسواق المحلية والعالمية.</a:t>
            </a:r>
            <a:endParaRPr lang="fr-FR" sz="2000" dirty="0">
              <a:solidFill>
                <a:schemeClr val="bg1"/>
              </a:solidFill>
            </a:endParaRPr>
          </a:p>
        </p:txBody>
      </p:sp>
      <p:sp>
        <p:nvSpPr>
          <p:cNvPr id="5" name="Flèche droite 4"/>
          <p:cNvSpPr/>
          <p:nvPr/>
        </p:nvSpPr>
        <p:spPr>
          <a:xfrm>
            <a:off x="3428992" y="3500438"/>
            <a:ext cx="5286412" cy="135732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smtClean="0">
                <a:ln w="10541" cmpd="sng">
                  <a:solidFill>
                    <a:schemeClr val="accent1">
                      <a:shade val="88000"/>
                      <a:satMod val="110000"/>
                    </a:schemeClr>
                  </a:solidFill>
                  <a:prstDash val="solid"/>
                </a:ln>
                <a:solidFill>
                  <a:schemeClr val="tx1"/>
                </a:solidFill>
              </a:rPr>
              <a:t>استخدام صور وفيديوهات ورسومات بيانية</a:t>
            </a:r>
          </a:p>
        </p:txBody>
      </p:sp>
      <p:sp>
        <p:nvSpPr>
          <p:cNvPr id="7" name="Rogner un rectangle à un seul coin 6"/>
          <p:cNvSpPr/>
          <p:nvPr/>
        </p:nvSpPr>
        <p:spPr>
          <a:xfrm>
            <a:off x="3857588" y="4929198"/>
            <a:ext cx="5286412" cy="1714512"/>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DZ" sz="2000" dirty="0" smtClean="0"/>
              <a:t>ساهم استخدام الصور والفيديوهات والرسومات البيانية في العروض التقديمية في دعم المتحدث خلال إلقائه للعرض التسويقي من جهة، وتسهيل وصول الفكرة إلى الجمهور من جهة أخرى.</a:t>
            </a:r>
            <a:endParaRPr lang="fr-FR" sz="2000" dirty="0"/>
          </a:p>
        </p:txBody>
      </p:sp>
      <p:pic>
        <p:nvPicPr>
          <p:cNvPr id="8" name="Image 7" descr="images9.jpg"/>
          <p:cNvPicPr>
            <a:picLocks noChangeAspect="1"/>
          </p:cNvPicPr>
          <p:nvPr/>
        </p:nvPicPr>
        <p:blipFill>
          <a:blip r:embed="rId3"/>
          <a:stretch>
            <a:fillRect/>
          </a:stretch>
        </p:blipFill>
        <p:spPr>
          <a:xfrm>
            <a:off x="500034" y="5214950"/>
            <a:ext cx="1900240" cy="1462090"/>
          </a:xfrm>
          <a:prstGeom prst="rect">
            <a:avLst/>
          </a:prstGeom>
        </p:spPr>
      </p:pic>
      <p:pic>
        <p:nvPicPr>
          <p:cNvPr id="9" name="Image 8" descr="images10.jpg"/>
          <p:cNvPicPr>
            <a:picLocks noChangeAspect="1"/>
          </p:cNvPicPr>
          <p:nvPr/>
        </p:nvPicPr>
        <p:blipFill>
          <a:blip r:embed="rId4"/>
          <a:stretch>
            <a:fillRect/>
          </a:stretch>
        </p:blipFill>
        <p:spPr>
          <a:xfrm>
            <a:off x="142844" y="3786190"/>
            <a:ext cx="1543050" cy="113347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2000"/>
                                        <p:tgtEl>
                                          <p:spTgt spid="7"/>
                                        </p:tgtEl>
                                      </p:cBhvr>
                                    </p:animEffect>
                                  </p:childTnLst>
                                </p:cTn>
                              </p:par>
                              <p:par>
                                <p:cTn id="33" presetID="5"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2000"/>
                                        <p:tgtEl>
                                          <p:spTgt spid="8"/>
                                        </p:tgtEl>
                                      </p:cBhvr>
                                    </p:animEffect>
                                  </p:childTnLst>
                                </p:cTn>
                              </p:par>
                              <p:par>
                                <p:cTn id="36" presetID="5" presetClass="entr" presetSubtype="1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ucune description de photo disponible."/>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3" name="Rogner un rectangle à un seul coin 2"/>
          <p:cNvSpPr/>
          <p:nvPr/>
        </p:nvSpPr>
        <p:spPr>
          <a:xfrm>
            <a:off x="2071670" y="3000372"/>
            <a:ext cx="6286544" cy="2714644"/>
          </a:xfrm>
          <a:prstGeom prst="snip1Rect">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2000" dirty="0" smtClean="0"/>
              <a:t>تحتاج العروض التقديمية إلى وسيلة تدعم العروض التسويقية التي تتم من خلالها، ويُعدّ إضافة المعلومات الموثقة بالأرقام والحقائق أبرز الوسائل الداعمة للعروض التقديمية إجمالاً؛ لما لها من أثر في إقناع العملاء، ويُكون تمثيل الحقائق بعدّة أشكال؛ كالرسوم البيانية، والمخططات الدائرية، وبالتالي ستحقّق هذه العملية فهماً أسرع من الجمهور.</a:t>
            </a:r>
            <a:endParaRPr lang="fr-FR" sz="2000" dirty="0"/>
          </a:p>
        </p:txBody>
      </p:sp>
      <p:sp>
        <p:nvSpPr>
          <p:cNvPr id="4" name="Flèche droite 3"/>
          <p:cNvSpPr/>
          <p:nvPr/>
        </p:nvSpPr>
        <p:spPr>
          <a:xfrm>
            <a:off x="2214546" y="428604"/>
            <a:ext cx="5286412" cy="135732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smtClean="0">
                <a:ln w="10541" cmpd="sng">
                  <a:solidFill>
                    <a:schemeClr val="accent1">
                      <a:shade val="88000"/>
                      <a:satMod val="110000"/>
                    </a:schemeClr>
                  </a:solidFill>
                  <a:prstDash val="solid"/>
                </a:ln>
                <a:solidFill>
                  <a:schemeClr val="tx1"/>
                </a:solidFill>
              </a:rPr>
              <a:t>تدعيم المعلومات بالأرقام والحقائق</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دراسة-الحالة.png"/>
          <p:cNvPicPr>
            <a:picLocks noChangeAspect="1"/>
          </p:cNvPicPr>
          <p:nvPr/>
        </p:nvPicPr>
        <p:blipFill>
          <a:blip r:embed="rId2"/>
          <a:stretch>
            <a:fillRect/>
          </a:stretch>
        </p:blipFill>
        <p:spPr>
          <a:xfrm>
            <a:off x="0" y="0"/>
            <a:ext cx="9144000" cy="3714752"/>
          </a:xfrm>
          <a:prstGeom prst="rect">
            <a:avLst/>
          </a:prstGeom>
        </p:spPr>
      </p:pic>
      <p:pic>
        <p:nvPicPr>
          <p:cNvPr id="4098" name="Picture 2" descr="Internet : Algérie télécom annonce des tests d'augmentation du débit -  Algerie360"/>
          <p:cNvPicPr>
            <a:picLocks noChangeAspect="1" noChangeArrowheads="1"/>
          </p:cNvPicPr>
          <p:nvPr/>
        </p:nvPicPr>
        <p:blipFill>
          <a:blip r:embed="rId3"/>
          <a:srcRect/>
          <a:stretch>
            <a:fillRect/>
          </a:stretch>
        </p:blipFill>
        <p:spPr bwMode="auto">
          <a:xfrm>
            <a:off x="0" y="3882683"/>
            <a:ext cx="9143999" cy="2975317"/>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67286" y="351692"/>
            <a:ext cx="8693834" cy="19976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74" name="AutoShape 2" descr="Algérie Télécom - Photo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Algérie Télécom - Photo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Algérie Télécom - Photos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Algérie Télécom : Les perturbations d'internet se poursuivent | El Wa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Algérie Télécom : Les perturbations d'internet se poursuivent | El Wa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4" name="AutoShape 12" descr="Algérie Télécom : Les perturbations d'internet se poursuivent | El Wa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6" name="AutoShape 14" descr="Algérie Télécom : Les perturbations d'internet se poursuivent | El Wa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8" name="AutoShape 16" descr="Algérie Télécom : Les perturbations d'internet se poursuivent | El Wat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2149acbeafbb45a62b67b0240961a370.jpg"/>
          <p:cNvPicPr>
            <a:picLocks noChangeAspect="1"/>
          </p:cNvPicPr>
          <p:nvPr/>
        </p:nvPicPr>
        <p:blipFill>
          <a:blip r:embed="rId2"/>
          <a:stretch>
            <a:fillRect/>
          </a:stretch>
        </p:blipFill>
        <p:spPr>
          <a:xfrm>
            <a:off x="5434" y="1"/>
            <a:ext cx="9138566" cy="6858000"/>
          </a:xfrm>
          <a:prstGeom prst="rect">
            <a:avLst/>
          </a:prstGeom>
        </p:spPr>
      </p:pic>
      <p:sp>
        <p:nvSpPr>
          <p:cNvPr id="16" name="Rounded Rectangle 15"/>
          <p:cNvSpPr/>
          <p:nvPr/>
        </p:nvSpPr>
        <p:spPr>
          <a:xfrm>
            <a:off x="464234" y="295421"/>
            <a:ext cx="7948246" cy="489555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ar-SA" sz="3200" b="1" dirty="0" smtClean="0">
                <a:solidFill>
                  <a:schemeClr val="tx1"/>
                </a:solidFill>
                <a:latin typeface="Arabic Typesetting" pitchFamily="66" charset="-78"/>
                <a:cs typeface="Arabic Typesetting" pitchFamily="66" charset="-78"/>
              </a:rPr>
              <a:t>في إطار التطورات المتسارعة</a:t>
            </a:r>
            <a:r>
              <a:rPr lang="en-US" sz="3200" b="1" dirty="0" smtClean="0">
                <a:solidFill>
                  <a:schemeClr val="tx1"/>
                </a:solidFill>
                <a:latin typeface="Arabic Typesetting" pitchFamily="66" charset="-78"/>
                <a:cs typeface="Arabic Typesetting" pitchFamily="66" charset="-78"/>
              </a:rPr>
              <a:t> </a:t>
            </a:r>
            <a:r>
              <a:rPr lang="ar-SA" sz="3200" b="1" dirty="0" smtClean="0">
                <a:solidFill>
                  <a:schemeClr val="tx1"/>
                </a:solidFill>
                <a:latin typeface="Arabic Typesetting" pitchFamily="66" charset="-78"/>
                <a:cs typeface="Arabic Typesetting" pitchFamily="66" charset="-78"/>
              </a:rPr>
              <a:t>في مختلف المجالات، وبالخصوص في مجال استخدام التسويق في المؤسسات وتقنياته،</a:t>
            </a:r>
            <a:r>
              <a:rPr lang="en-US" sz="3200" b="1" dirty="0" smtClean="0">
                <a:solidFill>
                  <a:schemeClr val="tx1"/>
                </a:solidFill>
                <a:latin typeface="Arabic Typesetting" pitchFamily="66" charset="-78"/>
                <a:cs typeface="Arabic Typesetting" pitchFamily="66" charset="-78"/>
              </a:rPr>
              <a:t> </a:t>
            </a:r>
            <a:r>
              <a:rPr lang="ar-SA" sz="3200" b="1" dirty="0" smtClean="0">
                <a:solidFill>
                  <a:schemeClr val="tx1"/>
                </a:solidFill>
                <a:latin typeface="Arabic Typesetting" pitchFamily="66" charset="-78"/>
                <a:cs typeface="Arabic Typesetting" pitchFamily="66" charset="-78"/>
              </a:rPr>
              <a:t>وذلك بهدف تسويق منتجات المؤسسات سواء الخدمية أو السلعية و كذلك مواكبة التغيرات الحاصلة في رغبات</a:t>
            </a:r>
            <a:r>
              <a:rPr lang="en-US" sz="3200" b="1" dirty="0" smtClean="0">
                <a:solidFill>
                  <a:schemeClr val="tx1"/>
                </a:solidFill>
                <a:latin typeface="Arabic Typesetting" pitchFamily="66" charset="-78"/>
                <a:cs typeface="Arabic Typesetting" pitchFamily="66" charset="-78"/>
              </a:rPr>
              <a:t> </a:t>
            </a:r>
            <a:r>
              <a:rPr lang="ar-SA" sz="3200" b="1" dirty="0" smtClean="0">
                <a:solidFill>
                  <a:schemeClr val="tx1"/>
                </a:solidFill>
                <a:latin typeface="Arabic Typesetting" pitchFamily="66" charset="-78"/>
                <a:cs typeface="Arabic Typesetting" pitchFamily="66" charset="-78"/>
              </a:rPr>
              <a:t>وحاجات المستهلك بقيام المؤسسة بتطوير منتجات جديدة.</a:t>
            </a:r>
            <a:endParaRPr lang="en-US" sz="3200" b="1" dirty="0" smtClean="0">
              <a:solidFill>
                <a:schemeClr val="tx1"/>
              </a:solidFill>
              <a:latin typeface="Arabic Typesetting" pitchFamily="66" charset="-78"/>
              <a:cs typeface="Arabic Typesetting" pitchFamily="66" charset="-78"/>
            </a:endParaRPr>
          </a:p>
          <a:p>
            <a:pPr algn="r" rtl="1"/>
            <a:r>
              <a:rPr lang="ar-DZ" sz="3200" b="1" dirty="0" smtClean="0">
                <a:solidFill>
                  <a:schemeClr val="tx1"/>
                </a:solidFill>
                <a:latin typeface="Arabic Typesetting" pitchFamily="66" charset="-78"/>
                <a:cs typeface="Arabic Typesetting" pitchFamily="66" charset="-78"/>
              </a:rPr>
              <a:t>س</a:t>
            </a:r>
            <a:r>
              <a:rPr lang="ar-SA" sz="3200" b="1" dirty="0" smtClean="0">
                <a:solidFill>
                  <a:schemeClr val="tx1"/>
                </a:solidFill>
                <a:latin typeface="Arabic Typesetting" pitchFamily="66" charset="-78"/>
                <a:cs typeface="Arabic Typesetting" pitchFamily="66" charset="-78"/>
              </a:rPr>
              <a:t>وف يتم دراسة كيفية وضع إستراتيجية لتقديم منتج جديد للسوق في مؤسسة</a:t>
            </a:r>
            <a:br>
              <a:rPr lang="ar-SA" sz="3200" b="1" dirty="0" smtClean="0">
                <a:solidFill>
                  <a:schemeClr val="tx1"/>
                </a:solidFill>
                <a:latin typeface="Arabic Typesetting" pitchFamily="66" charset="-78"/>
                <a:cs typeface="Arabic Typesetting" pitchFamily="66" charset="-78"/>
              </a:rPr>
            </a:br>
            <a:r>
              <a:rPr lang="ar-SA" sz="3200" b="1" dirty="0" smtClean="0">
                <a:solidFill>
                  <a:schemeClr val="tx1"/>
                </a:solidFill>
                <a:latin typeface="Arabic Typesetting" pitchFamily="66" charset="-78"/>
                <a:cs typeface="Arabic Typesetting" pitchFamily="66" charset="-78"/>
              </a:rPr>
              <a:t>اتصالات الجزائر كدراسة حالة, باعتبار هذه المؤسسة من المؤسسات التي تسعى وبقوة نحو محاولة إدراج التسويق</a:t>
            </a:r>
            <a:r>
              <a:rPr lang="en-US" sz="3200" b="1" dirty="0" smtClean="0">
                <a:solidFill>
                  <a:schemeClr val="tx1"/>
                </a:solidFill>
                <a:latin typeface="Arabic Typesetting" pitchFamily="66" charset="-78"/>
                <a:cs typeface="Arabic Typesetting" pitchFamily="66" charset="-78"/>
              </a:rPr>
              <a:t> </a:t>
            </a:r>
            <a:r>
              <a:rPr lang="ar-SA" sz="3200" b="1" dirty="0" smtClean="0">
                <a:solidFill>
                  <a:schemeClr val="tx1"/>
                </a:solidFill>
                <a:latin typeface="Arabic Typesetting" pitchFamily="66" charset="-78"/>
                <a:cs typeface="Arabic Typesetting" pitchFamily="66" charset="-78"/>
              </a:rPr>
              <a:t>الخدمي في أنشطتها و تطوير أعمالها التسويقية، و قد قمنا بدراسة حالة في نموذج مصغر لمؤسسة اتصالات الجزائر</a:t>
            </a:r>
            <a:endParaRPr lang="en-US" sz="3200" b="1" dirty="0">
              <a:solidFill>
                <a:schemeClr val="tx1"/>
              </a:solidFill>
              <a:latin typeface="Arabic Typesetting" pitchFamily="66" charset="-78"/>
              <a:cs typeface="Arabic Typesetting" pitchFamily="66" charset="-78"/>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gérie Télécom : des avantages sur les offres Idoom Internet et Idoom Fixe"/>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13" name="Rounded Rectangle 12"/>
          <p:cNvSpPr/>
          <p:nvPr/>
        </p:nvSpPr>
        <p:spPr>
          <a:xfrm>
            <a:off x="407963" y="436098"/>
            <a:ext cx="8342142" cy="16037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r" rtl="1" fontAlgn="base">
              <a:spcBef>
                <a:spcPct val="0"/>
              </a:spcBef>
              <a:spcAft>
                <a:spcPct val="0"/>
              </a:spcAft>
            </a:pPr>
            <a:r>
              <a:rPr lang="ar-SA" sz="2800" b="1" u="sng" dirty="0" smtClean="0">
                <a:solidFill>
                  <a:schemeClr val="tx1"/>
                </a:solidFill>
                <a:latin typeface="Arabic Typesetting" pitchFamily="66" charset="-78"/>
                <a:ea typeface="Calibri" pitchFamily="34" charset="0"/>
                <a:cs typeface="Arabic Typesetting" pitchFamily="66" charset="-78"/>
              </a:rPr>
              <a:t>تعريف الوحدة العملية للوكالة التجارية بالبويرة</a:t>
            </a:r>
            <a:endParaRPr lang="en-US" sz="2800" b="1" u="sng" dirty="0" smtClean="0">
              <a:solidFill>
                <a:schemeClr val="tx1"/>
              </a:solidFill>
              <a:latin typeface="Arabic Typesetting" pitchFamily="66" charset="-78"/>
              <a:ea typeface="Calibri" pitchFamily="34" charset="0"/>
              <a:cs typeface="Arabic Typesetting" pitchFamily="66" charset="-78"/>
            </a:endParaRPr>
          </a:p>
          <a:p>
            <a:pPr lvl="0" algn="r" rtl="1" eaLnBrk="0" fontAlgn="base" hangingPunct="0">
              <a:spcBef>
                <a:spcPct val="0"/>
              </a:spcBef>
              <a:spcAft>
                <a:spcPct val="0"/>
              </a:spcAft>
            </a:pPr>
            <a:r>
              <a:rPr lang="ar-SA" sz="2800" b="1" dirty="0" smtClean="0">
                <a:solidFill>
                  <a:schemeClr val="tx1"/>
                </a:solidFill>
                <a:latin typeface="Arabic Typesetting" pitchFamily="66" charset="-78"/>
                <a:ea typeface="Calibri" pitchFamily="34" charset="0"/>
                <a:cs typeface="Arabic Typesetting" pitchFamily="66" charset="-78"/>
              </a:rPr>
              <a:t>تعتبر الو</a:t>
            </a:r>
            <a:r>
              <a:rPr lang="en-US" sz="2800" b="1" dirty="0" smtClean="0">
                <a:solidFill>
                  <a:schemeClr val="tx1"/>
                </a:solidFill>
                <a:latin typeface="Arabic Typesetting" pitchFamily="66" charset="-78"/>
                <a:cs typeface="Arabic Typesetting" pitchFamily="66" charset="-78"/>
              </a:rPr>
              <a:t> </a:t>
            </a:r>
            <a:r>
              <a:rPr lang="ar-SA" sz="2800" b="1" dirty="0" smtClean="0">
                <a:solidFill>
                  <a:schemeClr val="tx1"/>
                </a:solidFill>
                <a:latin typeface="Arabic Typesetting" pitchFamily="66" charset="-78"/>
                <a:cs typeface="Arabic Typesetting" pitchFamily="66" charset="-78"/>
              </a:rPr>
              <a:t>كالة التجارية بالبويرة جزء هام جدا من الوحدة العملياتية بالبويرة حيث تستقطب عددا هائلا</a:t>
            </a:r>
            <a:r>
              <a:rPr lang="en-US" sz="2800" b="1" dirty="0" smtClean="0">
                <a:solidFill>
                  <a:schemeClr val="tx1"/>
                </a:solidFill>
                <a:latin typeface="Arabic Typesetting" pitchFamily="66" charset="-78"/>
                <a:cs typeface="Arabic Typesetting" pitchFamily="66" charset="-78"/>
              </a:rPr>
              <a:t> </a:t>
            </a:r>
            <a:r>
              <a:rPr lang="ar-SA" sz="2800" b="1" dirty="0" smtClean="0">
                <a:solidFill>
                  <a:schemeClr val="tx1"/>
                </a:solidFill>
                <a:latin typeface="Arabic Typesetting" pitchFamily="66" charset="-78"/>
                <a:cs typeface="Arabic Typesetting" pitchFamily="66" charset="-78"/>
              </a:rPr>
              <a:t>من الزبائن ، حيث استلمت مهامها في مارس</a:t>
            </a:r>
            <a:r>
              <a:rPr lang="en-US" sz="2800" b="1" dirty="0" smtClean="0">
                <a:solidFill>
                  <a:schemeClr val="tx1"/>
                </a:solidFill>
                <a:latin typeface="Arabic Typesetting" pitchFamily="66" charset="-78"/>
                <a:cs typeface="Arabic Typesetting" pitchFamily="66" charset="-78"/>
              </a:rPr>
              <a:t> </a:t>
            </a:r>
            <a:r>
              <a:rPr lang="en-US" sz="2800" b="1" dirty="0" smtClean="0">
                <a:solidFill>
                  <a:schemeClr val="tx1"/>
                </a:solidFill>
                <a:latin typeface="Arabic Typesetting" pitchFamily="66" charset="-78"/>
                <a:ea typeface="Calibri" pitchFamily="34" charset="0"/>
                <a:cs typeface="Arabic Typesetting" pitchFamily="66" charset="-78"/>
              </a:rPr>
              <a:t>2003</a:t>
            </a:r>
            <a:r>
              <a:rPr lang="en-US" sz="2800" b="1" dirty="0" smtClean="0">
                <a:solidFill>
                  <a:schemeClr val="tx1"/>
                </a:solidFill>
                <a:latin typeface="Arabic Typesetting" pitchFamily="66" charset="-78"/>
                <a:cs typeface="Arabic Typesetting" pitchFamily="66" charset="-78"/>
              </a:rPr>
              <a:t> </a:t>
            </a:r>
            <a:r>
              <a:rPr lang="ar-SA" sz="2800" b="1" dirty="0" smtClean="0">
                <a:solidFill>
                  <a:schemeClr val="tx1"/>
                </a:solidFill>
                <a:latin typeface="Arabic Typesetting" pitchFamily="66" charset="-78"/>
                <a:cs typeface="Arabic Typesetting" pitchFamily="66" charset="-78"/>
              </a:rPr>
              <a:t>و تقع في مدينة البويرة</a:t>
            </a:r>
            <a:r>
              <a:rPr lang="en-US" sz="2800" b="1" dirty="0" smtClean="0">
                <a:solidFill>
                  <a:schemeClr val="tx1"/>
                </a:solidFill>
                <a:latin typeface="Arabic Typesetting" pitchFamily="66" charset="-78"/>
                <a:cs typeface="Arabic Typesetting" pitchFamily="66" charset="-78"/>
              </a:rPr>
              <a:t> </a:t>
            </a:r>
          </a:p>
        </p:txBody>
      </p:sp>
      <p:sp>
        <p:nvSpPr>
          <p:cNvPr id="14" name="Rounded Rectangle 13"/>
          <p:cNvSpPr/>
          <p:nvPr/>
        </p:nvSpPr>
        <p:spPr>
          <a:xfrm>
            <a:off x="4135902" y="2194560"/>
            <a:ext cx="4529796" cy="42906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54" name="Rectangle 6"/>
          <p:cNvSpPr>
            <a:spLocks noChangeArrowheads="1"/>
          </p:cNvSpPr>
          <p:nvPr/>
        </p:nvSpPr>
        <p:spPr bwMode="auto">
          <a:xfrm>
            <a:off x="4023360" y="2293034"/>
            <a:ext cx="4431323"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مهام الوكالة التجارية</a:t>
            </a:r>
            <a:endParaRPr kumimoji="0" lang="ar-DZ"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endParaRPr>
          </a:p>
          <a:p>
            <a:pPr algn="r" rtl="1">
              <a:buFont typeface="Wingdings" pitchFamily="2" charset="2"/>
              <a:buChar char="ü"/>
            </a:pPr>
            <a:r>
              <a:rPr lang="ar-SA" sz="2800" b="1" dirty="0" smtClean="0">
                <a:latin typeface="Arabic Typesetting" pitchFamily="66" charset="-78"/>
                <a:cs typeface="Arabic Typesetting" pitchFamily="66" charset="-78"/>
              </a:rPr>
              <a:t>توفير مختلف الخدمات و المعلومات الخاصة بالزبون.</a:t>
            </a:r>
            <a:endParaRPr lang="en-US" sz="2800" b="1" dirty="0" smtClean="0">
              <a:latin typeface="Arabic Typesetting" pitchFamily="66" charset="-78"/>
              <a:cs typeface="Arabic Typesetting" pitchFamily="66" charset="-78"/>
            </a:endParaRPr>
          </a:p>
          <a:p>
            <a:pPr algn="r" rtl="1">
              <a:buFont typeface="Wingdings" pitchFamily="2" charset="2"/>
              <a:buChar char="ü"/>
            </a:pPr>
            <a:r>
              <a:rPr lang="ar-SA" sz="2800" b="1" dirty="0" smtClean="0">
                <a:latin typeface="Arabic Typesetting" pitchFamily="66" charset="-78"/>
                <a:cs typeface="Arabic Typesetting" pitchFamily="66" charset="-78"/>
              </a:rPr>
              <a:t>معالجة</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طلبات</a:t>
            </a:r>
            <a:r>
              <a:rPr lang="en-US" sz="2800" b="1" dirty="0" smtClean="0">
                <a:latin typeface="Arabic Typesetting" pitchFamily="66" charset="-78"/>
                <a:cs typeface="Arabic Typesetting" pitchFamily="66" charset="-78"/>
              </a:rPr>
              <a:t> و </a:t>
            </a:r>
            <a:r>
              <a:rPr lang="en-US" sz="2800" b="1" dirty="0" err="1" smtClean="0">
                <a:latin typeface="Arabic Typesetting" pitchFamily="66" charset="-78"/>
                <a:cs typeface="Arabic Typesetting" pitchFamily="66" charset="-78"/>
              </a:rPr>
              <a:t>انشغالات</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الزبائن</a:t>
            </a:r>
            <a:endParaRPr lang="en-US" sz="2800" b="1" dirty="0" smtClean="0">
              <a:latin typeface="Arabic Typesetting" pitchFamily="66" charset="-78"/>
              <a:cs typeface="Arabic Typesetting" pitchFamily="66" charset="-78"/>
            </a:endParaRPr>
          </a:p>
          <a:p>
            <a:pPr algn="r" rtl="1">
              <a:buFont typeface="Wingdings" pitchFamily="2" charset="2"/>
              <a:buChar char="ü"/>
            </a:pPr>
            <a:r>
              <a:rPr lang="ar-SA" sz="2800" b="1" dirty="0" smtClean="0">
                <a:latin typeface="Arabic Typesetting" pitchFamily="66" charset="-78"/>
                <a:cs typeface="Arabic Typesetting" pitchFamily="66" charset="-78"/>
              </a:rPr>
              <a:t>يتم فيها تقديم الفواتير الخاصة بالزبون سواء فواتير خاصة بالاستهلاك أو إبرام عقد هاتفي جديد.</a:t>
            </a:r>
            <a:endParaRPr lang="en-US" sz="2800" b="1" dirty="0" smtClean="0">
              <a:latin typeface="Arabic Typesetting" pitchFamily="66" charset="-78"/>
              <a:cs typeface="Arabic Typesetting" pitchFamily="66" charset="-78"/>
            </a:endParaRPr>
          </a:p>
          <a:p>
            <a:pPr algn="r" rtl="1">
              <a:buFont typeface="Wingdings" pitchFamily="2" charset="2"/>
              <a:buChar char="ü"/>
            </a:pPr>
            <a:r>
              <a:rPr lang="ar-SA" sz="2800" b="1" dirty="0" smtClean="0">
                <a:latin typeface="Arabic Typesetting" pitchFamily="66" charset="-78"/>
                <a:cs typeface="Arabic Typesetting" pitchFamily="66" charset="-78"/>
              </a:rPr>
              <a:t>تعتبر وسيط بين الزبون سواء بين مديرية الاتصال أو المراكز التقنية (إيصال الهاتف أو إصلاح خلل ).</a:t>
            </a:r>
            <a:endParaRPr lang="en-US" sz="2800" b="1" dirty="0" smtClean="0">
              <a:latin typeface="Arabic Typesetting" pitchFamily="66" charset="-78"/>
              <a:cs typeface="Arabic Typesetting" pitchFamily="66" charset="-78"/>
            </a:endParaRPr>
          </a:p>
          <a:p>
            <a:pPr algn="r" rtl="1">
              <a:buFont typeface="Wingdings" pitchFamily="2" charset="2"/>
              <a:buChar char="ü"/>
            </a:pPr>
            <a:r>
              <a:rPr lang="ar-SA" sz="2800" b="1" dirty="0" smtClean="0">
                <a:latin typeface="Arabic Typesetting" pitchFamily="66" charset="-78"/>
                <a:cs typeface="Arabic Typesetting" pitchFamily="66" charset="-78"/>
              </a:rPr>
              <a:t>انجاز الأهداف المسطرة من طرف مديرية الاتصا</a:t>
            </a:r>
            <a:r>
              <a:rPr lang="en-US" sz="2800" b="1" dirty="0" smtClean="0">
                <a:latin typeface="Arabic Typesetting" pitchFamily="66" charset="-78"/>
                <a:cs typeface="Arabic Typesetting" pitchFamily="66" charset="-78"/>
              </a:rPr>
              <a:t>ل</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800" b="1" i="0" strike="noStrike" cap="none" normalizeH="0" baseline="0" dirty="0" smtClean="0">
              <a:ln>
                <a:noFill/>
              </a:ln>
              <a:solidFill>
                <a:schemeClr val="tx1"/>
              </a:solidFill>
              <a:effectLst/>
              <a:latin typeface="Arabic Typesetting" pitchFamily="66" charset="-78"/>
              <a:cs typeface="Arabic Typesetting" pitchFamily="66" charset="-78"/>
            </a:endParaRPr>
          </a:p>
        </p:txBody>
      </p:sp>
      <p:sp>
        <p:nvSpPr>
          <p:cNvPr id="15" name="Rounded Rectangle 14"/>
          <p:cNvSpPr/>
          <p:nvPr/>
        </p:nvSpPr>
        <p:spPr>
          <a:xfrm>
            <a:off x="0" y="2178148"/>
            <a:ext cx="3896751" cy="42906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055" name="Rectangle 7"/>
          <p:cNvSpPr>
            <a:spLocks noChangeArrowheads="1"/>
          </p:cNvSpPr>
          <p:nvPr/>
        </p:nvSpPr>
        <p:spPr bwMode="auto">
          <a:xfrm>
            <a:off x="203199" y="2307101"/>
            <a:ext cx="3496603"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نشاطات الوكالة التجارية</a:t>
            </a:r>
            <a:endParaRPr kumimoji="0" lang="ar-DZ"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endParaRPr>
          </a:p>
          <a:p>
            <a:pPr algn="r" rtl="1">
              <a:buFont typeface="Wingdings" pitchFamily="2" charset="2"/>
              <a:buChar char="ü"/>
            </a:pPr>
            <a:r>
              <a:rPr lang="ar-SA" sz="2800" b="1" dirty="0" smtClean="0">
                <a:latin typeface="Arabic Typesetting" pitchFamily="66" charset="-78"/>
                <a:cs typeface="Arabic Typesetting" pitchFamily="66" charset="-78"/>
              </a:rPr>
              <a:t>بالنسبة للزبون : تسعى إلى كسب زبائنها بتوفير أعلى مستوى للخدمات.</a:t>
            </a:r>
            <a:endParaRPr lang="en-US" sz="2800" b="1" dirty="0" smtClean="0">
              <a:latin typeface="Arabic Typesetting" pitchFamily="66" charset="-78"/>
              <a:cs typeface="Arabic Typesetting" pitchFamily="66" charset="-78"/>
            </a:endParaRPr>
          </a:p>
          <a:p>
            <a:pPr algn="r" rtl="1">
              <a:buFont typeface="Wingdings" pitchFamily="2" charset="2"/>
              <a:buChar char="ü"/>
            </a:pPr>
            <a:r>
              <a:rPr lang="ar-SA" sz="2800" b="1" dirty="0" smtClean="0">
                <a:latin typeface="Arabic Typesetting" pitchFamily="66" charset="-78"/>
                <a:cs typeface="Arabic Typesetting" pitchFamily="66" charset="-78"/>
              </a:rPr>
              <a:t>بالنسبة للعمال :</a:t>
            </a:r>
            <a:r>
              <a:rPr lang="en-US" sz="2800" b="1" dirty="0" smtClean="0">
                <a:latin typeface="Arabic Typesetting" pitchFamily="66" charset="-78"/>
                <a:cs typeface="Arabic Typesetting" pitchFamily="66" charset="-78"/>
              </a:rPr>
              <a:t> توفير شروط </a:t>
            </a:r>
            <a:r>
              <a:rPr lang="en-US" sz="2800" b="1" dirty="0" err="1" smtClean="0">
                <a:latin typeface="Arabic Typesetting" pitchFamily="66" charset="-78"/>
                <a:cs typeface="Arabic Typesetting" pitchFamily="66" charset="-78"/>
              </a:rPr>
              <a:t>العمل</a:t>
            </a:r>
            <a:r>
              <a:rPr lang="en-US" sz="2800" b="1" dirty="0" smtClean="0">
                <a:latin typeface="Arabic Typesetting" pitchFamily="66" charset="-78"/>
                <a:cs typeface="Arabic Typesetting" pitchFamily="66" charset="-78"/>
              </a:rPr>
              <a:t> و </a:t>
            </a:r>
            <a:r>
              <a:rPr lang="en-US" sz="2800" b="1" dirty="0" err="1" smtClean="0">
                <a:latin typeface="Arabic Typesetting" pitchFamily="66" charset="-78"/>
                <a:cs typeface="Arabic Typesetting" pitchFamily="66" charset="-78"/>
              </a:rPr>
              <a:t>منها</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المناقشة</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لتحسين</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الإنتاج</a:t>
            </a:r>
            <a:r>
              <a:rPr lang="en-US" sz="2800" b="1" dirty="0" smtClean="0">
                <a:latin typeface="Arabic Typesetting" pitchFamily="66" charset="-78"/>
                <a:cs typeface="Arabic Typesetting" pitchFamily="66" charset="-78"/>
              </a:rPr>
              <a:t> و </a:t>
            </a:r>
            <a:r>
              <a:rPr lang="en-US" sz="2800" b="1" dirty="0" err="1" smtClean="0">
                <a:latin typeface="Arabic Typesetting" pitchFamily="66" charset="-78"/>
                <a:cs typeface="Arabic Typesetting" pitchFamily="66" charset="-78"/>
              </a:rPr>
              <a:t>الخدمات</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كما</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تهتم</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المؤسسة</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أيضا</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بالاستجابة</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إلى</a:t>
            </a:r>
            <a:r>
              <a:rPr lang="ar-DZ"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كل</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المستلزمات</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الناتجة</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عن</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هذه</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الخدمات</a:t>
            </a:r>
            <a:r>
              <a:rPr lang="en-US" sz="2800" b="1" dirty="0" smtClean="0">
                <a:latin typeface="Arabic Typesetting" pitchFamily="66" charset="-78"/>
                <a:cs typeface="Arabic Typesetting" pitchFamily="66" charset="-78"/>
              </a:rPr>
              <a:t>.</a:t>
            </a:r>
          </a:p>
          <a:p>
            <a:pPr algn="r" rtl="1">
              <a:buFont typeface="Wingdings" pitchFamily="2" charset="2"/>
              <a:buChar char="ü"/>
            </a:pPr>
            <a:r>
              <a:rPr lang="ar-SA" sz="2800" b="1" dirty="0" smtClean="0">
                <a:latin typeface="Arabic Typesetting" pitchFamily="66" charset="-78"/>
                <a:cs typeface="Arabic Typesetting" pitchFamily="66" charset="-78"/>
              </a:rPr>
              <a:t>بالنسبة للمتربصين : تقوم بتوفير دورات تكوينية لهم و مساعدتهم في إعداد التقارير.</a:t>
            </a:r>
            <a:endParaRPr lang="en-US" sz="2800" b="1" dirty="0" smtClean="0">
              <a:latin typeface="Arabic Typesetting" pitchFamily="66" charset="-78"/>
              <a:cs typeface="Arabic Typesetting" pitchFamily="66" charset="-78"/>
            </a:endParaRPr>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se en service de 15 sites FTTH - Le Chiffre d'Affair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 name="Rounded Rectangle 8"/>
          <p:cNvSpPr/>
          <p:nvPr/>
        </p:nvSpPr>
        <p:spPr>
          <a:xfrm>
            <a:off x="422031" y="337625"/>
            <a:ext cx="8257735" cy="260877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27" name="Rectangle 3"/>
          <p:cNvSpPr>
            <a:spLocks noChangeArrowheads="1"/>
          </p:cNvSpPr>
          <p:nvPr/>
        </p:nvSpPr>
        <p:spPr bwMode="auto">
          <a:xfrm>
            <a:off x="740228" y="420914"/>
            <a:ext cx="7199085"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خطوات تقديم المنتج الجديد</a:t>
            </a:r>
            <a:r>
              <a:rPr kumimoji="0" lang="en-US"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FTTH</a:t>
            </a:r>
            <a:r>
              <a:rPr kumimoji="0" lang="ar-SA"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و مزيجه التسويقي</a:t>
            </a:r>
            <a:endParaRPr kumimoji="0" lang="en-US"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تعتمد الو</a:t>
            </a:r>
            <a:r>
              <a:rPr kumimoji="0" lang="ar-SA" sz="2800" b="1" i="0" u="none" strike="noStrike" cap="none" normalizeH="0" baseline="0" dirty="0" smtClean="0">
                <a:ln>
                  <a:noFill/>
                </a:ln>
                <a:solidFill>
                  <a:schemeClr val="tx1"/>
                </a:solidFill>
                <a:effectLst/>
                <a:latin typeface="Arabic Typesetting" pitchFamily="66" charset="-78"/>
                <a:cs typeface="Arabic Typesetting" pitchFamily="66" charset="-78"/>
              </a:rPr>
              <a:t>كالة التجارية بالبويرة</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a:t>
            </a: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في تسويق منتجاتها على الاستراتيجيات التسويقية التي تضعها</a:t>
            </a:r>
            <a:r>
              <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rPr>
              <a:t> </a:t>
            </a:r>
            <a:r>
              <a:rPr kumimoji="0" lang="ar-SA" sz="2800" b="1" i="0" u="none" strike="noStrike" cap="none" normalizeH="0" baseline="0" dirty="0" smtClean="0">
                <a:ln>
                  <a:noFill/>
                </a:ln>
                <a:solidFill>
                  <a:schemeClr val="tx1"/>
                </a:solidFill>
                <a:effectLst/>
                <a:latin typeface="Arabic Typesetting" pitchFamily="66" charset="-78"/>
                <a:cs typeface="Arabic Typesetting" pitchFamily="66" charset="-78"/>
              </a:rPr>
              <a:t>مؤسسة اتصالات الجزائر أي أن هذه الأخيرة هي المسؤولة عن السياسات التسويقية لجميع الوكالات التابعة لها</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a:t>
            </a: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من بينها وكالة البويرة، وسنتناول هنا ماهية المنتج الجديد وخطوات تقديمه ومزيجه التسويقي</a:t>
            </a:r>
            <a:r>
              <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rPr>
              <a:t> </a:t>
            </a:r>
            <a:r>
              <a:rPr kumimoji="0" lang="ar-SA" sz="2800" b="1" i="0" u="none" strike="noStrike" cap="none" normalizeH="0" baseline="0" dirty="0" smtClean="0">
                <a:ln>
                  <a:noFill/>
                </a:ln>
                <a:solidFill>
                  <a:schemeClr val="tx1"/>
                </a:solidFill>
                <a:effectLst/>
                <a:latin typeface="Arabic Typesetting" pitchFamily="66" charset="-78"/>
                <a:cs typeface="Arabic Typesetting" pitchFamily="66" charset="-78"/>
              </a:rPr>
              <a:t>كيفية</a:t>
            </a:r>
            <a:r>
              <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rPr>
              <a:t>  </a:t>
            </a:r>
            <a:r>
              <a:rPr kumimoji="0" lang="ar-SA" sz="2800" b="1" i="0" u="none" strike="noStrike" cap="none" normalizeH="0" baseline="0" dirty="0" smtClean="0">
                <a:ln>
                  <a:noFill/>
                </a:ln>
                <a:solidFill>
                  <a:schemeClr val="tx1"/>
                </a:solidFill>
                <a:effectLst/>
                <a:latin typeface="Arabic Typesetting" pitchFamily="66" charset="-78"/>
                <a:cs typeface="Arabic Typesetting" pitchFamily="66" charset="-78"/>
              </a:rPr>
              <a:t>تقسيم السوق واهم المعوقات التي واجهت الوكالة</a:t>
            </a:r>
            <a:r>
              <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rPr>
              <a:t> </a:t>
            </a:r>
          </a:p>
        </p:txBody>
      </p:sp>
      <p:sp>
        <p:nvSpPr>
          <p:cNvPr id="10" name="Rounded Rectangle 9"/>
          <p:cNvSpPr/>
          <p:nvPr/>
        </p:nvSpPr>
        <p:spPr>
          <a:xfrm>
            <a:off x="487346" y="3349340"/>
            <a:ext cx="8257735" cy="28627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28" name="Rectangle 4"/>
          <p:cNvSpPr>
            <a:spLocks noChangeArrowheads="1"/>
          </p:cNvSpPr>
          <p:nvPr/>
        </p:nvSpPr>
        <p:spPr bwMode="auto">
          <a:xfrm>
            <a:off x="551543" y="3468913"/>
            <a:ext cx="806994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ماهية المنتج الجديد </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(FTTH)</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تعريف المنتج الجديد (</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a:t>
            </a:r>
            <a:r>
              <a:rPr kumimoji="0" lang="en-US" sz="2800" b="1" i="0" u="none" strike="noStrike" cap="none" normalizeH="0" baseline="0" dirty="0" err="1" smtClean="0">
                <a:ln>
                  <a:noFill/>
                </a:ln>
                <a:solidFill>
                  <a:schemeClr val="tx1"/>
                </a:solidFill>
                <a:effectLst/>
                <a:latin typeface="Arabic Typesetting" pitchFamily="66" charset="-78"/>
                <a:ea typeface="Calibri" pitchFamily="34" charset="0"/>
                <a:cs typeface="Arabic Typesetting" pitchFamily="66" charset="-78"/>
              </a:rPr>
              <a:t>fibre</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to the home</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تكنولوجيا </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(FTTH)  </a:t>
            </a: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هي حل للولوج إلى شبكة الجيل الجديد الذي يعتمد على استغلال الألياف البصرية أي توفير الألياف البصرية إلى المنزل، لتوفير خدمات النطاق العريض وهي </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10</a:t>
            </a: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مرات أو</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100 </a:t>
            </a: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مرة اسرع من الحلول التقليدية من نوع </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ADSL</a:t>
            </a: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 تتمثل نفاذ الانترنيت ذو التدفق العالي يصل إلى 100 ميقا بيت في الثانية وجودة عالية في نوعية الخدمات وهذا المنتج بدأ تقديمه في جانفي 2018</a:t>
            </a:r>
            <a:endParaRPr kumimoji="0" lang="ar-SA" sz="2800" b="1"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Huawei a réussi à atteindre un débit de 500 Mo via la fibre optique en  coopération avec Algérie Telecom! | Android-DZ.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Huawei a réussi à atteindre un débit de 500 Mo via la fibre optique en  coopération avec Algérie Telecom! | Android-DZ.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Objectif à court terme, le débit internet minimum augmentera de 4 à 8 Méga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ounded Rectangle 4"/>
          <p:cNvSpPr/>
          <p:nvPr/>
        </p:nvSpPr>
        <p:spPr>
          <a:xfrm>
            <a:off x="604911" y="253217"/>
            <a:ext cx="7962314" cy="2897945"/>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727" name="Rectangle 7"/>
          <p:cNvSpPr>
            <a:spLocks noChangeArrowheads="1"/>
          </p:cNvSpPr>
          <p:nvPr/>
        </p:nvSpPr>
        <p:spPr bwMode="auto">
          <a:xfrm>
            <a:off x="928468" y="379828"/>
            <a:ext cx="739960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الشروط الضرورية للاستفادة من عرض </a:t>
            </a:r>
            <a:r>
              <a:rPr kumimoji="0" lang="en-US"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(FTTH)</a:t>
            </a:r>
            <a:endParaRPr kumimoji="0" lang="en-US" sz="2800" b="1" i="0" u="sng"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أن يكون مغطى بشبكة الألياف البصرية.</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أن يكون لديه جهاز مودام بصري </a:t>
            </a:r>
            <a:r>
              <a:rPr kumimoji="0" lang="fr-FR"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ONT</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أن يدفع مصاريف التركيب كاملة ( أي في شكل حزمة) وهي مصاريف التفعيل، مصاريف التوصيل، والمأخذ البصري وان كان زبونا قديما في شبكة </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ADSL PRO </a:t>
            </a: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ويرغب في عرض </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(FTTH)</a:t>
            </a: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حينئذ لا يدفع إلا مصاريف التوصيل.</a:t>
            </a:r>
            <a:endParaRPr kumimoji="0" lang="ar-SA" sz="2800" b="1"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lgérie Télécom: Lancement de la FTTH par ,jusqu'à 100 Mb/s pour les  résidentiels - ALGERIA DEAL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ounded Rectangle 3"/>
          <p:cNvSpPr/>
          <p:nvPr/>
        </p:nvSpPr>
        <p:spPr>
          <a:xfrm>
            <a:off x="801858" y="365760"/>
            <a:ext cx="8060789" cy="628825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749" name="Rectangle 5"/>
          <p:cNvSpPr>
            <a:spLocks noChangeArrowheads="1"/>
          </p:cNvSpPr>
          <p:nvPr/>
        </p:nvSpPr>
        <p:spPr bwMode="auto">
          <a:xfrm>
            <a:off x="1589648" y="562709"/>
            <a:ext cx="656961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مزاياه:</a:t>
            </a:r>
            <a:endParaRPr kumimoji="0" lang="en-US" sz="2800" b="1" i="0" u="sng"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تدفق سريع للانترنيت ( سرعة الإرسال و الاستقبال نفسها).</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شبكة انترنيت أكثر استقرارا وثباتا.</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لا يتأثر بالتشويشات الكهرومغناطيسية.</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نطاق ترددي عالي جدا يصل إلى 10 ميقابيت في الثانية لكل طول موجة.</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يركب مع الخطوط الكهربائية لا يؤثر ولا يتأثر بها.</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سهلة التركيب وضغط الخلايا فيها منخفض.</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قابلة للتطور و تحمل قابلية زيادات هائلة في التدفق.</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سرعة فائقة في إرسال واستقبال الملفات الثقيلة. </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تقليص كبير لزمن الانتظار.</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خدمة هاتف جد مستقرة وتنافسية.</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يسهل تحديد مصدر العطل باستعمال الألياف البصرية.</a:t>
            </a:r>
            <a:endPar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انخفاض قليل جدا ( اقل من زوج النحاس الملتوي ب 100 مرة</a:t>
            </a:r>
            <a:r>
              <a:rPr kumimoji="0" lang="ar-DZ"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a:t>
            </a:r>
            <a:r>
              <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rPr>
              <a:t> </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2227478832937777.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853827" y="574565"/>
            <a:ext cx="2018501" cy="646331"/>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rtl="1"/>
            <a:r>
              <a:rPr lang="ar-DZ"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خطة البحث:</a:t>
            </a:r>
            <a:endParaRPr lang="fr-FR"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0" y="1546840"/>
            <a:ext cx="8848578" cy="2800767"/>
          </a:xfrm>
          <a:prstGeom prst="rect">
            <a:avLst/>
          </a:prstGeom>
          <a:noFill/>
        </p:spPr>
        <p:txBody>
          <a:bodyPr wrap="square" lIns="91440" tIns="45720" rIns="91440" bIns="45720">
            <a:spAutoFit/>
          </a:bodyPr>
          <a:lstStyle/>
          <a:p>
            <a:pPr algn="r" rtl="1">
              <a:buFont typeface="Wingdings" pitchFamily="2" charset="2"/>
              <a:buChar char="Ø"/>
            </a:pPr>
            <a:r>
              <a:rPr lang="ar-SA" sz="3200" b="1" dirty="0" smtClean="0">
                <a:ln w="10541" cmpd="sng">
                  <a:solidFill>
                    <a:schemeClr val="accent1">
                      <a:shade val="88000"/>
                      <a:satMod val="110000"/>
                    </a:schemeClr>
                  </a:solidFill>
                  <a:prstDash val="solid"/>
                </a:ln>
              </a:rPr>
              <a:t>ماهية المنتـج</a:t>
            </a:r>
            <a:endParaRPr lang="ar-DZ" sz="3200" b="1" dirty="0" smtClean="0">
              <a:ln w="10541" cmpd="sng">
                <a:solidFill>
                  <a:schemeClr val="accent1">
                    <a:shade val="88000"/>
                    <a:satMod val="110000"/>
                  </a:schemeClr>
                </a:solidFill>
                <a:prstDash val="solid"/>
              </a:ln>
            </a:endParaRPr>
          </a:p>
          <a:p>
            <a:pPr algn="r" rtl="1">
              <a:buFont typeface="Wingdings" pitchFamily="2" charset="2"/>
              <a:buChar char="Ø"/>
            </a:pPr>
            <a:r>
              <a:rPr lang="ar-SA" sz="3200" b="1" dirty="0" smtClean="0">
                <a:ln w="10541" cmpd="sng">
                  <a:solidFill>
                    <a:schemeClr val="accent1">
                      <a:shade val="88000"/>
                      <a:satMod val="110000"/>
                    </a:schemeClr>
                  </a:solidFill>
                  <a:prstDash val="solid"/>
                </a:ln>
              </a:rPr>
              <a:t>أسباب تقديم المنتج الجديد ومراحل تطوره</a:t>
            </a:r>
            <a:endParaRPr lang="ar-DZ" sz="3200" b="1" dirty="0" smtClean="0">
              <a:ln w="10541" cmpd="sng">
                <a:solidFill>
                  <a:schemeClr val="accent1">
                    <a:shade val="88000"/>
                    <a:satMod val="110000"/>
                  </a:schemeClr>
                </a:solidFill>
                <a:prstDash val="solid"/>
              </a:ln>
            </a:endParaRPr>
          </a:p>
          <a:p>
            <a:pPr algn="r" rtl="1">
              <a:buFont typeface="Wingdings" pitchFamily="2" charset="2"/>
              <a:buChar char="Ø"/>
            </a:pPr>
            <a:r>
              <a:rPr lang="ar-SA" sz="3200" b="1" dirty="0" smtClean="0">
                <a:ln w="10541" cmpd="sng">
                  <a:solidFill>
                    <a:schemeClr val="accent1">
                      <a:shade val="88000"/>
                      <a:satMod val="110000"/>
                    </a:schemeClr>
                  </a:solidFill>
                  <a:prstDash val="solid"/>
                </a:ln>
              </a:rPr>
              <a:t>طرح المنتج الجديد في السوق</a:t>
            </a:r>
            <a:endParaRPr lang="ar-DZ" sz="3200" b="1" dirty="0" smtClean="0">
              <a:ln w="10541" cmpd="sng">
                <a:solidFill>
                  <a:schemeClr val="accent1">
                    <a:shade val="88000"/>
                    <a:satMod val="110000"/>
                  </a:schemeClr>
                </a:solidFill>
                <a:prstDash val="solid"/>
              </a:ln>
            </a:endParaRPr>
          </a:p>
          <a:p>
            <a:pPr algn="r" rtl="1">
              <a:buFont typeface="Wingdings" pitchFamily="2" charset="2"/>
              <a:buChar char="Ø"/>
            </a:pPr>
            <a:r>
              <a:rPr lang="ar-DZ" sz="3200" b="1" dirty="0" smtClean="0">
                <a:ln w="10541" cmpd="sng">
                  <a:solidFill>
                    <a:schemeClr val="accent1">
                      <a:shade val="88000"/>
                      <a:satMod val="110000"/>
                    </a:schemeClr>
                  </a:solidFill>
                  <a:prstDash val="solid"/>
                </a:ln>
              </a:rPr>
              <a:t>دراسة الحالة</a:t>
            </a:r>
            <a:endParaRPr lang="fr-FR" sz="3200" b="1" dirty="0" smtClean="0">
              <a:ln w="10541" cmpd="sng">
                <a:solidFill>
                  <a:schemeClr val="accent1">
                    <a:shade val="88000"/>
                    <a:satMod val="110000"/>
                  </a:schemeClr>
                </a:solidFill>
                <a:prstDash val="solid"/>
              </a:ln>
            </a:endParaRPr>
          </a:p>
          <a:p>
            <a:pPr algn="ctr" rtl="1">
              <a:buFont typeface="Wingdings" pitchFamily="2" charset="2"/>
              <a:buChar char="Ø"/>
            </a:pPr>
            <a:endParaRPr lang="ar-DZ" sz="2400" b="1" dirty="0" smtClean="0">
              <a:ln w="10541" cmpd="sng">
                <a:solidFill>
                  <a:schemeClr val="accent1">
                    <a:shade val="88000"/>
                    <a:satMod val="110000"/>
                  </a:schemeClr>
                </a:solidFill>
                <a:prstDash val="solid"/>
              </a:ln>
            </a:endParaRPr>
          </a:p>
          <a:p>
            <a:pPr algn="ctr" rtl="1">
              <a:buFont typeface="Wingdings" pitchFamily="2" charset="2"/>
              <a:buChar char="Ø"/>
            </a:pPr>
            <a:endParaRPr lang="ar-DZ" sz="2400" b="1" cap="none" spc="0" dirty="0" smtClean="0">
              <a:ln w="10541" cmpd="sng">
                <a:solidFill>
                  <a:schemeClr val="accent1">
                    <a:shade val="88000"/>
                    <a:satMod val="110000"/>
                  </a:schemeClr>
                </a:solidFill>
                <a:prstDash val="solid"/>
              </a:ln>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ألياف بصرية: استكمال المشروع الضخم الرابط بين الجزائر العاصمة وعين قزام"/>
          <p:cNvPicPr>
            <a:picLocks noChangeAspect="1" noChangeArrowheads="1"/>
          </p:cNvPicPr>
          <p:nvPr/>
        </p:nvPicPr>
        <p:blipFill>
          <a:blip r:embed="rId2"/>
          <a:srcRect/>
          <a:stretch>
            <a:fillRect/>
          </a:stretch>
        </p:blipFill>
        <p:spPr bwMode="auto">
          <a:xfrm>
            <a:off x="1" y="0"/>
            <a:ext cx="9144000" cy="6857999"/>
          </a:xfrm>
          <a:prstGeom prst="rect">
            <a:avLst/>
          </a:prstGeom>
          <a:noFill/>
        </p:spPr>
      </p:pic>
      <p:sp>
        <p:nvSpPr>
          <p:cNvPr id="3" name="Rounded Rectangle 2"/>
          <p:cNvSpPr/>
          <p:nvPr/>
        </p:nvSpPr>
        <p:spPr>
          <a:xfrm>
            <a:off x="2954215" y="182880"/>
            <a:ext cx="3263705" cy="8621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b="1">
              <a:latin typeface="Arabic Typesetting" pitchFamily="66" charset="-78"/>
              <a:cs typeface="Arabic Typesetting" pitchFamily="66" charset="-78"/>
            </a:endParaRPr>
          </a:p>
        </p:txBody>
      </p:sp>
      <p:sp>
        <p:nvSpPr>
          <p:cNvPr id="32772" name="Rectangle 4"/>
          <p:cNvSpPr>
            <a:spLocks noChangeArrowheads="1"/>
          </p:cNvSpPr>
          <p:nvPr/>
        </p:nvSpPr>
        <p:spPr bwMode="auto">
          <a:xfrm>
            <a:off x="3062514" y="415332"/>
            <a:ext cx="30189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خطوات تقديم المنتج الجديد </a:t>
            </a:r>
            <a:r>
              <a:rPr kumimoji="0" lang="en-US"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FTTH</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
        <p:nvSpPr>
          <p:cNvPr id="6" name="Rounded Rectangle 5"/>
          <p:cNvSpPr/>
          <p:nvPr/>
        </p:nvSpPr>
        <p:spPr>
          <a:xfrm>
            <a:off x="203199" y="1335314"/>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الاختبار</a:t>
            </a:r>
            <a:endParaRPr lang="en-US" sz="2800" b="1" dirty="0">
              <a:latin typeface="Arabic Typesetting" pitchFamily="66" charset="-78"/>
              <a:cs typeface="Arabic Typesetting" pitchFamily="66" charset="-78"/>
            </a:endParaRPr>
          </a:p>
        </p:txBody>
      </p:sp>
      <p:sp>
        <p:nvSpPr>
          <p:cNvPr id="7" name="Rounded Rectangle 6"/>
          <p:cNvSpPr/>
          <p:nvPr/>
        </p:nvSpPr>
        <p:spPr>
          <a:xfrm>
            <a:off x="3214914" y="1357085"/>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فحص الأفكار</a:t>
            </a:r>
            <a:endParaRPr lang="en-US" sz="2800" b="1" dirty="0">
              <a:latin typeface="Arabic Typesetting" pitchFamily="66" charset="-78"/>
              <a:cs typeface="Arabic Typesetting" pitchFamily="66" charset="-78"/>
            </a:endParaRPr>
          </a:p>
        </p:txBody>
      </p:sp>
      <p:sp>
        <p:nvSpPr>
          <p:cNvPr id="8" name="Rounded Rectangle 7"/>
          <p:cNvSpPr/>
          <p:nvPr/>
        </p:nvSpPr>
        <p:spPr>
          <a:xfrm>
            <a:off x="6255657" y="1357085"/>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البحث عن الأفكار</a:t>
            </a:r>
            <a:endParaRPr lang="en-US" sz="2800" b="1" dirty="0">
              <a:latin typeface="Arabic Typesetting" pitchFamily="66" charset="-78"/>
              <a:cs typeface="Arabic Typesetting" pitchFamily="66" charset="-78"/>
            </a:endParaRPr>
          </a:p>
        </p:txBody>
      </p:sp>
      <p:sp>
        <p:nvSpPr>
          <p:cNvPr id="9" name="Rounded Rectangle 8"/>
          <p:cNvSpPr/>
          <p:nvPr/>
        </p:nvSpPr>
        <p:spPr>
          <a:xfrm>
            <a:off x="232227" y="2859314"/>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تطوير المزيج التسويقي</a:t>
            </a:r>
            <a:endParaRPr lang="en-US" sz="2800" b="1" dirty="0">
              <a:latin typeface="Arabic Typesetting" pitchFamily="66" charset="-78"/>
              <a:cs typeface="Arabic Typesetting" pitchFamily="66" charset="-78"/>
            </a:endParaRPr>
          </a:p>
        </p:txBody>
      </p:sp>
      <p:sp>
        <p:nvSpPr>
          <p:cNvPr id="10" name="Rounded Rectangle 9"/>
          <p:cNvSpPr/>
          <p:nvPr/>
        </p:nvSpPr>
        <p:spPr>
          <a:xfrm>
            <a:off x="6255656" y="2859314"/>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تطوير إستراتيجية التسويق</a:t>
            </a:r>
            <a:endParaRPr lang="en-US" sz="2800" b="1" dirty="0">
              <a:latin typeface="Arabic Typesetting" pitchFamily="66" charset="-78"/>
              <a:cs typeface="Arabic Typesetting" pitchFamily="66" charset="-78"/>
            </a:endParaRPr>
          </a:p>
        </p:txBody>
      </p:sp>
      <p:sp>
        <p:nvSpPr>
          <p:cNvPr id="11" name="Rounded Rectangle 10"/>
          <p:cNvSpPr/>
          <p:nvPr/>
        </p:nvSpPr>
        <p:spPr>
          <a:xfrm>
            <a:off x="3193142" y="2888343"/>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التحليل الاقتصادي</a:t>
            </a:r>
            <a:endParaRPr lang="en-US" sz="2800" b="1" dirty="0">
              <a:latin typeface="Arabic Typesetting" pitchFamily="66" charset="-78"/>
              <a:cs typeface="Arabic Typesetting" pitchFamily="66" charset="-78"/>
            </a:endParaRPr>
          </a:p>
        </p:txBody>
      </p:sp>
      <p:sp>
        <p:nvSpPr>
          <p:cNvPr id="12" name="Rounded Rectangle 11"/>
          <p:cNvSpPr/>
          <p:nvPr/>
        </p:nvSpPr>
        <p:spPr>
          <a:xfrm>
            <a:off x="261256" y="4659085"/>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المراقبة والتحكم في إطلاق المنتج الخدمي الجديد</a:t>
            </a:r>
            <a:endParaRPr lang="en-US" sz="2800" b="1" dirty="0">
              <a:latin typeface="Arabic Typesetting" pitchFamily="66" charset="-78"/>
              <a:cs typeface="Arabic Typesetting" pitchFamily="66" charset="-78"/>
            </a:endParaRPr>
          </a:p>
        </p:txBody>
      </p:sp>
      <p:sp>
        <p:nvSpPr>
          <p:cNvPr id="13" name="Rounded Rectangle 12"/>
          <p:cNvSpPr/>
          <p:nvPr/>
        </p:nvSpPr>
        <p:spPr>
          <a:xfrm>
            <a:off x="3207657" y="4673600"/>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الإطلاق الفعلي للمنتج الجديد</a:t>
            </a:r>
            <a:endParaRPr lang="en-US" sz="2800" b="1" dirty="0">
              <a:latin typeface="Arabic Typesetting" pitchFamily="66" charset="-78"/>
              <a:cs typeface="Arabic Typesetting" pitchFamily="66" charset="-78"/>
            </a:endParaRPr>
          </a:p>
        </p:txBody>
      </p:sp>
      <p:sp>
        <p:nvSpPr>
          <p:cNvPr id="14" name="Rounded Rectangle 13"/>
          <p:cNvSpPr/>
          <p:nvPr/>
        </p:nvSpPr>
        <p:spPr>
          <a:xfrm>
            <a:off x="6226628" y="4688114"/>
            <a:ext cx="2714171" cy="8708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اختبار السوق</a:t>
            </a:r>
            <a:endParaRPr lang="en-US" sz="2800" b="1" dirty="0">
              <a:latin typeface="Arabic Typesetting" pitchFamily="66" charset="-78"/>
              <a:cs typeface="Arabic Typesetting" pitchFamily="66" charset="-78"/>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hat is Fiber Optic Insertion Loss?"/>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Rounded Rectangle 2"/>
          <p:cNvSpPr/>
          <p:nvPr/>
        </p:nvSpPr>
        <p:spPr>
          <a:xfrm>
            <a:off x="267286" y="436098"/>
            <a:ext cx="8651631" cy="59928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3795" name="Rectangle 3"/>
          <p:cNvSpPr>
            <a:spLocks noChangeArrowheads="1"/>
          </p:cNvSpPr>
          <p:nvPr/>
        </p:nvSpPr>
        <p:spPr bwMode="auto">
          <a:xfrm>
            <a:off x="295420" y="590843"/>
            <a:ext cx="8285871"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1" i="0" u="sng"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التوصيات و الاقتراحات:</a:t>
            </a:r>
            <a:endParaRPr kumimoji="0" lang="en-US" sz="2800" b="1" i="0" u="sng"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أردنا من هذا البحث أن نقدم أهم التوصيات والاقتراحات التي تفيد أي مؤسسة عند تقديم منتج جديد للسوق وتتمثل في:</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دراسة حاجات ورغبات الزبائن المتغيرة والمتجددة باستمرار والعمل على إشباعها من أجل البقاء والنمو والاستمرارية، والنجاح.</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قبل تقديم منتج جديد يجب القيام بدراسة معمقة للسوق المستهدف حسب الموقع والعادات والقدرات الشرائية</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الاندفاع في تقديم وتطوير منتج جديد دون إستراتيجية ملائمة وفعالة يؤدي بالمؤسسة إلى مخاطر ونسبة فشل كبيرة</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تساعد المنتجات الجديدة المؤسسة على عدم التخلي على مركزها في السوق وعلى النهوض من جديد ومواجهة المنافسة.</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الاعتماد على خبراء ومستشارين في التسويق لإعداد إستراتيجية تسويقية أكثر نجاعة.</a:t>
            </a:r>
            <a:endParaRPr kumimoji="0" lang="en-US" sz="2800" b="1" i="0" u="none" strike="noStrike" cap="none" normalizeH="0" baseline="0" dirty="0" smtClean="0">
              <a:ln>
                <a:noFill/>
              </a:ln>
              <a:solidFill>
                <a:schemeClr val="tx1"/>
              </a:solidFill>
              <a:effectLst/>
              <a:latin typeface="Arabic Typesetting" pitchFamily="66" charset="-78"/>
              <a:cs typeface="Arabic Typesetting" pitchFamily="66"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800"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تكثيف العمليات الترويجية للمنتجات الجديدة.</a:t>
            </a:r>
            <a:endParaRPr kumimoji="0" lang="ar-SA" sz="2800" b="1" i="0" u="none" strike="noStrike" cap="none" normalizeH="0" baseline="0" dirty="0" smtClean="0">
              <a:ln>
                <a:noFill/>
              </a:ln>
              <a:solidFill>
                <a:schemeClr val="tx1"/>
              </a:solidFill>
              <a:effectLst/>
              <a:latin typeface="Arabic Typesetting" pitchFamily="66" charset="-78"/>
              <a:cs typeface="Arabic Typesetting" pitchFamily="66" charset="-78"/>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s1.jpg"/>
          <p:cNvPicPr>
            <a:picLocks noChangeAspect="1"/>
          </p:cNvPicPr>
          <p:nvPr/>
        </p:nvPicPr>
        <p:blipFill>
          <a:blip r:embed="rId2"/>
          <a:stretch>
            <a:fillRect/>
          </a:stretch>
        </p:blipFill>
        <p:spPr>
          <a:xfrm>
            <a:off x="0" y="0"/>
            <a:ext cx="9263740" cy="6858000"/>
          </a:xfrm>
          <a:prstGeom prst="rect">
            <a:avLst/>
          </a:prstGeom>
          <a:ln>
            <a:noFill/>
          </a:ln>
          <a:effectLst>
            <a:outerShdw blurRad="190500" algn="tl" rotWithShape="0">
              <a:srgbClr val="000000">
                <a:alpha val="70000"/>
              </a:srgbClr>
            </a:outerShdw>
          </a:effectLst>
        </p:spPr>
      </p:pic>
      <p:sp>
        <p:nvSpPr>
          <p:cNvPr id="5" name="Rectangle 4"/>
          <p:cNvSpPr/>
          <p:nvPr/>
        </p:nvSpPr>
        <p:spPr>
          <a:xfrm>
            <a:off x="3358427" y="285728"/>
            <a:ext cx="2331087"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rtl="1"/>
            <a:r>
              <a:rPr lang="ar-SA"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rPr>
              <a:t>تعريف المنتج الجديد</a:t>
            </a:r>
            <a:endParaRPr lang="fr-FR"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abic Typesetting" pitchFamily="66" charset="-78"/>
              <a:cs typeface="Arabic Typesetting" pitchFamily="66" charset="-78"/>
            </a:endParaRPr>
          </a:p>
        </p:txBody>
      </p:sp>
      <p:sp>
        <p:nvSpPr>
          <p:cNvPr id="6" name="Rounded Rectangle 5"/>
          <p:cNvSpPr/>
          <p:nvPr/>
        </p:nvSpPr>
        <p:spPr>
          <a:xfrm>
            <a:off x="815926" y="1631854"/>
            <a:ext cx="7962314" cy="16177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r" rtl="1"/>
            <a:r>
              <a:rPr lang="ar-SA" sz="2800" b="1" u="sng" dirty="0" smtClean="0">
                <a:latin typeface="Arabic Typesetting" pitchFamily="66" charset="-78"/>
                <a:cs typeface="Arabic Typesetting" pitchFamily="66" charset="-78"/>
              </a:rPr>
              <a:t>من وجهة نظر المؤسسة</a:t>
            </a:r>
            <a:r>
              <a:rPr lang="ar-SA" sz="2800" b="1" dirty="0" smtClean="0">
                <a:latin typeface="Arabic Typesetting" pitchFamily="66" charset="-78"/>
                <a:cs typeface="Arabic Typesetting" pitchFamily="66" charset="-78"/>
              </a:rPr>
              <a:t>: قد لا يكون المنتج جديدا، ولكنه تعديل لمنتج موجود، وإذا كان المنتج جديدا بالنسبة للمؤسسة، فقد يكون تكنولوجيا حديثة للعالم كله، أو إضافة صنف جديد إلى فئة المنتجات الموجودة</a:t>
            </a:r>
            <a:r>
              <a:rPr lang="en-US" sz="2800" b="1" dirty="0" smtClean="0">
                <a:latin typeface="Arabic Typesetting" pitchFamily="66" charset="-78"/>
                <a:cs typeface="Arabic Typesetting" pitchFamily="66" charset="-78"/>
              </a:rPr>
              <a:t>.</a:t>
            </a:r>
            <a:endParaRPr lang="en-US" sz="2800" b="1" dirty="0">
              <a:latin typeface="Arabic Typesetting" pitchFamily="66" charset="-78"/>
              <a:cs typeface="Arabic Typesetting" pitchFamily="66" charset="-78"/>
            </a:endParaRPr>
          </a:p>
        </p:txBody>
      </p:sp>
      <p:sp>
        <p:nvSpPr>
          <p:cNvPr id="9" name="Rectangle 8"/>
          <p:cNvSpPr/>
          <p:nvPr/>
        </p:nvSpPr>
        <p:spPr>
          <a:xfrm>
            <a:off x="1012874" y="1037884"/>
            <a:ext cx="7216726" cy="523220"/>
          </a:xfrm>
          <a:prstGeom prst="rect">
            <a:avLst/>
          </a:prstGeom>
        </p:spPr>
        <p:txBody>
          <a:bodyPr wrap="square">
            <a:spAutoFit/>
          </a:bodyPr>
          <a:lstStyle/>
          <a:p>
            <a:pPr algn="r"/>
            <a:r>
              <a:rPr lang="ar-SA" sz="2800" b="1" dirty="0" smtClean="0">
                <a:latin typeface="Arabic Typesetting" pitchFamily="66" charset="-78"/>
                <a:cs typeface="Arabic Typesetting" pitchFamily="66" charset="-78"/>
              </a:rPr>
              <a:t>للمنتج الجديد تعاريف عدة وهناك وجهتي نظر حول تعريف المنتج الجديد.</a:t>
            </a:r>
            <a:endParaRPr lang="en-US" sz="2800" b="1" dirty="0">
              <a:latin typeface="Arabic Typesetting" pitchFamily="66" charset="-78"/>
              <a:cs typeface="Arabic Typesetting" pitchFamily="66" charset="-78"/>
            </a:endParaRPr>
          </a:p>
        </p:txBody>
      </p:sp>
      <p:sp>
        <p:nvSpPr>
          <p:cNvPr id="10" name="Rounded Rectangle 9"/>
          <p:cNvSpPr/>
          <p:nvPr/>
        </p:nvSpPr>
        <p:spPr>
          <a:xfrm>
            <a:off x="827650" y="3387971"/>
            <a:ext cx="7962314" cy="15497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r" rtl="1"/>
            <a:r>
              <a:rPr lang="ar-SA" sz="2800" b="1" u="sng" dirty="0" smtClean="0">
                <a:latin typeface="Arabic Typesetting" pitchFamily="66" charset="-78"/>
                <a:cs typeface="Arabic Typesetting" pitchFamily="66" charset="-78"/>
              </a:rPr>
              <a:t>من وجهة نظر المستهلك</a:t>
            </a:r>
            <a:r>
              <a:rPr lang="ar-SA" sz="2800" b="1" dirty="0" smtClean="0">
                <a:latin typeface="Arabic Typesetting" pitchFamily="66" charset="-78"/>
                <a:cs typeface="Arabic Typesetting" pitchFamily="66" charset="-78"/>
              </a:rPr>
              <a:t>: فانه يعتبر المنتج جديدا إذا لم يستعمله من قبل، وبالتالي قد يكون المنتج جديدا بالنسبة</a:t>
            </a:r>
            <a:r>
              <a:rPr lang="en-US" sz="2800" b="1" dirty="0" smtClean="0">
                <a:latin typeface="Arabic Typesetting" pitchFamily="66" charset="-78"/>
                <a:cs typeface="Arabic Typesetting" pitchFamily="66" charset="-78"/>
              </a:rPr>
              <a:t>  </a:t>
            </a:r>
            <a:r>
              <a:rPr lang="ar-SA" sz="2800" b="1" dirty="0" smtClean="0">
                <a:latin typeface="Arabic Typesetting" pitchFamily="66" charset="-78"/>
                <a:cs typeface="Arabic Typesetting" pitchFamily="66" charset="-78"/>
              </a:rPr>
              <a:t>لمستهلك معين ولكنه قديم لمستهلك أخر ، كما انه يجب الإشارة إلى انه ليس من الضروري أن التعاريف فيكفي إضافة تعديلات طفيفة لاكتساب صفة الجدة.</a:t>
            </a:r>
            <a:endParaRPr lang="en-US" sz="2800" b="1" dirty="0">
              <a:latin typeface="Arabic Typesetting" pitchFamily="66" charset="-78"/>
              <a:cs typeface="Arabic Typesetting" pitchFamily="66" charset="-78"/>
            </a:endParaRPr>
          </a:p>
        </p:txBody>
      </p:sp>
      <p:sp>
        <p:nvSpPr>
          <p:cNvPr id="11" name="Rounded Rectangle 10"/>
          <p:cNvSpPr/>
          <p:nvPr/>
        </p:nvSpPr>
        <p:spPr>
          <a:xfrm>
            <a:off x="881577" y="5083127"/>
            <a:ext cx="7962314" cy="15497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r" rtl="1"/>
            <a:r>
              <a:rPr lang="ar-SA" sz="2800" b="1" dirty="0" smtClean="0">
                <a:latin typeface="Arabic Typesetting" pitchFamily="66" charset="-78"/>
                <a:cs typeface="Arabic Typesetting" pitchFamily="66" charset="-78"/>
              </a:rPr>
              <a:t>كتعريف شامل يطلق على سلعة أو خدمة أو فكرة تقدم منفعة جديدة اسم المنتج الجديد أي أن المنتج الجديد هو الذي يقوم على تقديم منفعة جديدة لم تكن موجودة أصلا.</a:t>
            </a:r>
            <a:endParaRPr lang="en-US" sz="2800" b="1" dirty="0">
              <a:latin typeface="Arabic Typesetting" pitchFamily="66" charset="-78"/>
              <a:cs typeface="Arabic Typesetting" pitchFamily="66"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ايه فوائد زيادة منتج جديد وإيه مخاطره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ايه فوائد زيادة منتج جديد وإيه مخاطره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4" name="AutoShape 6" descr="ايه فوائد زيادة منتج جديد وإيه مخاطره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6" name="AutoShape 8" descr="https://www.e3melbusiness.com/assets/images/product(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8" name="Picture 10" descr="https://www.almrsal.com/wp-content/uploads/2021/03/2728-768x51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Rounded Rectangle 7"/>
          <p:cNvSpPr/>
          <p:nvPr/>
        </p:nvSpPr>
        <p:spPr>
          <a:xfrm>
            <a:off x="2996419" y="3108961"/>
            <a:ext cx="2785403" cy="165998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sz="4400" b="1" dirty="0" smtClean="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latin typeface="Arabic Typesetting" pitchFamily="66" charset="-78"/>
                <a:cs typeface="Arabic Typesetting" pitchFamily="66" charset="-78"/>
              </a:rPr>
              <a:t>تصنيف المنتج الجديد</a:t>
            </a:r>
            <a:endParaRPr lang="en-US" sz="4400" b="1" dirty="0">
              <a:ln w="18000">
                <a:solidFill>
                  <a:sysClr val="windowText" lastClr="000000"/>
                </a:solidFill>
                <a:prstDash val="solid"/>
                <a:miter lim="800000"/>
              </a:ln>
              <a:solidFill>
                <a:sysClr val="windowText" lastClr="000000"/>
              </a:solidFill>
              <a:effectLst>
                <a:outerShdw blurRad="25500" dist="23000" dir="7020000" algn="tl">
                  <a:srgbClr val="000000">
                    <a:alpha val="50000"/>
                  </a:srgbClr>
                </a:outerShdw>
              </a:effectLst>
              <a:latin typeface="Arabic Typesetting" pitchFamily="66" charset="-78"/>
              <a:cs typeface="Arabic Typesetting" pitchFamily="66" charset="-78"/>
            </a:endParaRPr>
          </a:p>
        </p:txBody>
      </p:sp>
      <p:sp>
        <p:nvSpPr>
          <p:cNvPr id="8" name="Oval 8"/>
          <p:cNvSpPr/>
          <p:nvPr/>
        </p:nvSpPr>
        <p:spPr>
          <a:xfrm>
            <a:off x="239150" y="464235"/>
            <a:ext cx="2602524" cy="16318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3200" b="1" dirty="0" smtClean="0">
                <a:latin typeface="Arabic Typesetting" pitchFamily="66" charset="-78"/>
                <a:cs typeface="Arabic Typesetting" pitchFamily="66" charset="-78"/>
              </a:rPr>
              <a:t>ج/ توسيع خطوط المنتجات الحالية</a:t>
            </a:r>
            <a:endParaRPr lang="en-US" sz="3200" b="1" dirty="0">
              <a:latin typeface="Arabic Typesetting" pitchFamily="66" charset="-78"/>
              <a:cs typeface="Arabic Typesetting" pitchFamily="66" charset="-78"/>
            </a:endParaRPr>
          </a:p>
        </p:txBody>
      </p:sp>
      <p:sp>
        <p:nvSpPr>
          <p:cNvPr id="9" name="Oval 11"/>
          <p:cNvSpPr/>
          <p:nvPr/>
        </p:nvSpPr>
        <p:spPr>
          <a:xfrm>
            <a:off x="3162885" y="267286"/>
            <a:ext cx="2602524" cy="21945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800" b="1" dirty="0" smtClean="0">
                <a:latin typeface="Arabic Typesetting" pitchFamily="66" charset="-78"/>
                <a:cs typeface="Arabic Typesetting" pitchFamily="66" charset="-78"/>
              </a:rPr>
              <a:t>ب/ إضافة خطوط منتجات جديدة (جديدة بالنسبة للمؤسسة فقط)</a:t>
            </a:r>
            <a:endParaRPr lang="en-US" sz="2800" b="1" dirty="0">
              <a:latin typeface="Arabic Typesetting" pitchFamily="66" charset="-78"/>
              <a:cs typeface="Arabic Typesetting" pitchFamily="66" charset="-78"/>
            </a:endParaRPr>
          </a:p>
        </p:txBody>
      </p:sp>
      <p:sp>
        <p:nvSpPr>
          <p:cNvPr id="10" name="Oval 12"/>
          <p:cNvSpPr/>
          <p:nvPr/>
        </p:nvSpPr>
        <p:spPr>
          <a:xfrm>
            <a:off x="0" y="2614247"/>
            <a:ext cx="2602524" cy="16318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3200" b="1" dirty="0" smtClean="0">
                <a:latin typeface="Arabic Typesetting" pitchFamily="66" charset="-78"/>
                <a:cs typeface="Arabic Typesetting" pitchFamily="66" charset="-78"/>
              </a:rPr>
              <a:t>د/ تحسين ومراجعة المنتجات الحالية</a:t>
            </a:r>
            <a:endParaRPr lang="en-US" sz="3200" b="1" dirty="0">
              <a:latin typeface="Arabic Typesetting" pitchFamily="66" charset="-78"/>
              <a:cs typeface="Arabic Typesetting" pitchFamily="66" charset="-78"/>
            </a:endParaRPr>
          </a:p>
        </p:txBody>
      </p:sp>
      <p:sp>
        <p:nvSpPr>
          <p:cNvPr id="11" name="Oval 13"/>
          <p:cNvSpPr/>
          <p:nvPr/>
        </p:nvSpPr>
        <p:spPr>
          <a:xfrm>
            <a:off x="644769" y="4907281"/>
            <a:ext cx="2602524" cy="16318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3200" b="1" dirty="0" smtClean="0">
                <a:latin typeface="Arabic Typesetting" pitchFamily="66" charset="-78"/>
                <a:cs typeface="Arabic Typesetting" pitchFamily="66" charset="-78"/>
              </a:rPr>
              <a:t>ه/ تخفيض التكاليف</a:t>
            </a:r>
            <a:endParaRPr lang="en-US" sz="3200" b="1" dirty="0">
              <a:latin typeface="Arabic Typesetting" pitchFamily="66" charset="-78"/>
              <a:cs typeface="Arabic Typesetting" pitchFamily="66" charset="-78"/>
            </a:endParaRPr>
          </a:p>
        </p:txBody>
      </p:sp>
      <p:sp>
        <p:nvSpPr>
          <p:cNvPr id="12" name="Oval 14"/>
          <p:cNvSpPr/>
          <p:nvPr/>
        </p:nvSpPr>
        <p:spPr>
          <a:xfrm>
            <a:off x="6243710" y="2557976"/>
            <a:ext cx="2602524" cy="16318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3200" b="1" dirty="0" smtClean="0">
                <a:latin typeface="Arabic Typesetting" pitchFamily="66" charset="-78"/>
                <a:cs typeface="Arabic Typesetting" pitchFamily="66" charset="-78"/>
              </a:rPr>
              <a:t>ي/ تطوير نظام تسليم الخدمات</a:t>
            </a:r>
            <a:endParaRPr lang="en-US" sz="3200" b="1" dirty="0">
              <a:latin typeface="Arabic Typesetting" pitchFamily="66" charset="-78"/>
              <a:cs typeface="Arabic Typesetting" pitchFamily="66" charset="-78"/>
            </a:endParaRPr>
          </a:p>
        </p:txBody>
      </p:sp>
      <p:sp>
        <p:nvSpPr>
          <p:cNvPr id="13" name="Oval 15"/>
          <p:cNvSpPr/>
          <p:nvPr/>
        </p:nvSpPr>
        <p:spPr>
          <a:xfrm>
            <a:off x="6175716" y="548640"/>
            <a:ext cx="2602524" cy="16318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3200" b="1" dirty="0" smtClean="0">
                <a:latin typeface="Arabic Typesetting" pitchFamily="66" charset="-78"/>
                <a:cs typeface="Arabic Typesetting" pitchFamily="66" charset="-78"/>
              </a:rPr>
              <a:t>أ/ منتجات جديدة تطرح لأول مرة</a:t>
            </a:r>
            <a:endParaRPr lang="en-US" sz="3200" b="1" dirty="0">
              <a:latin typeface="Arabic Typesetting" pitchFamily="66" charset="-78"/>
              <a:cs typeface="Arabic Typesetting" pitchFamily="66" charset="-78"/>
            </a:endParaRPr>
          </a:p>
        </p:txBody>
      </p:sp>
      <p:sp>
        <p:nvSpPr>
          <p:cNvPr id="14" name="Oval 16"/>
          <p:cNvSpPr/>
          <p:nvPr/>
        </p:nvSpPr>
        <p:spPr>
          <a:xfrm>
            <a:off x="5514534" y="4909625"/>
            <a:ext cx="2602524" cy="16318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3200" b="1" dirty="0" smtClean="0">
                <a:latin typeface="Arabic Typesetting" pitchFamily="66" charset="-78"/>
                <a:cs typeface="Arabic Typesetting" pitchFamily="66" charset="-78"/>
              </a:rPr>
              <a:t>و/ إعادة إحلال المنتجات</a:t>
            </a:r>
            <a:endParaRPr lang="en-US" sz="3200" b="1" dirty="0">
              <a:latin typeface="Arabic Typesetting" pitchFamily="66" charset="-78"/>
              <a:cs typeface="Arabic Typesetting" pitchFamily="66" charset="-78"/>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ngtree-micro-marketing-psd-background-material-image_138049.jpg"/>
          <p:cNvPicPr>
            <a:picLocks noChangeAspect="1"/>
          </p:cNvPicPr>
          <p:nvPr/>
        </p:nvPicPr>
        <p:blipFill>
          <a:blip r:embed="rId2"/>
          <a:stretch>
            <a:fillRect/>
          </a:stretch>
        </p:blipFill>
        <p:spPr>
          <a:xfrm>
            <a:off x="0" y="0"/>
            <a:ext cx="9144000" cy="6858000"/>
          </a:xfrm>
          <a:prstGeom prst="rect">
            <a:avLst/>
          </a:prstGeom>
        </p:spPr>
      </p:pic>
      <p:sp>
        <p:nvSpPr>
          <p:cNvPr id="4" name="Rounded Rectangle 5"/>
          <p:cNvSpPr/>
          <p:nvPr/>
        </p:nvSpPr>
        <p:spPr>
          <a:xfrm>
            <a:off x="5922498" y="267287"/>
            <a:ext cx="2630659" cy="7596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أهمية تقديم المنتج الجديد</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5" name="Rounded Rectangle 6"/>
          <p:cNvSpPr/>
          <p:nvPr/>
        </p:nvSpPr>
        <p:spPr>
          <a:xfrm>
            <a:off x="5866227" y="1193409"/>
            <a:ext cx="2827606" cy="471502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r" rtl="1">
              <a:buFont typeface="Wingdings" pitchFamily="2" charset="2"/>
              <a:buChar char="Ø"/>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المساهمة في نمو المؤسسة</a:t>
            </a:r>
          </a:p>
          <a:p>
            <a:pPr algn="r" rtl="1">
              <a:buFont typeface="Wingdings" pitchFamily="2" charset="2"/>
              <a:buChar char="Ø"/>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المساهمة في ربحية المؤسسة</a:t>
            </a:r>
          </a:p>
          <a:p>
            <a:pPr algn="r" rtl="1">
              <a:buFont typeface="Wingdings" pitchFamily="2" charset="2"/>
              <a:buChar char="Ø"/>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زيادة هوامش الأرباح المنتجات الجديدة بالمقارنة مع المنتجات الحالية (على الأقل لفترة زمنية محددة)،</a:t>
            </a:r>
          </a:p>
          <a:p>
            <a:pPr algn="r" rtl="1">
              <a:buFont typeface="Wingdings" pitchFamily="2" charset="2"/>
              <a:buChar char="Ø"/>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زيادة فرص المستهلك في الاختيار</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6" name="Rounded Rectangle 8"/>
          <p:cNvSpPr/>
          <p:nvPr/>
        </p:nvSpPr>
        <p:spPr>
          <a:xfrm>
            <a:off x="1362220" y="194604"/>
            <a:ext cx="2630659" cy="75965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أهداف تطوير المنتج الجديد</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7" name="Rounded Rectangle 9"/>
          <p:cNvSpPr/>
          <p:nvPr/>
        </p:nvSpPr>
        <p:spPr>
          <a:xfrm>
            <a:off x="321212" y="1162931"/>
            <a:ext cx="4954172" cy="277602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r" rtl="1">
              <a:buFont typeface="Wingdings" pitchFamily="2" charset="2"/>
              <a:buChar char="Ø"/>
            </a:pPr>
            <a:r>
              <a:rPr lang="ar-SA"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الأهداف المالية:</a:t>
            </a:r>
          </a:p>
          <a:p>
            <a:pPr algn="r" rtl="1">
              <a:buFont typeface="Wingdings" pitchFamily="2" charset="2"/>
              <a:buChar char="ü"/>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زيادة الأرباح.</a:t>
            </a:r>
          </a:p>
          <a:p>
            <a:pPr algn="r" rtl="1">
              <a:buFont typeface="Wingdings" pitchFamily="2" charset="2"/>
              <a:buChar char="ü"/>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زيادة المعدل العائد على الاستثمار</a:t>
            </a:r>
          </a:p>
          <a:p>
            <a:pPr algn="r" rtl="1">
              <a:buFont typeface="Wingdings" pitchFamily="2" charset="2"/>
              <a:buChar char="ü"/>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زيادة المبيعات والإيرادات.</a:t>
            </a:r>
          </a:p>
          <a:p>
            <a:pPr algn="r" rtl="1">
              <a:buFont typeface="Wingdings" pitchFamily="2" charset="2"/>
              <a:buChar char="ü"/>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زيادة صافي القيمة الحالية للمالكين.</a:t>
            </a:r>
          </a:p>
          <a:p>
            <a:pPr algn="r" rtl="1">
              <a:buFont typeface="Wingdings" pitchFamily="2" charset="2"/>
              <a:buChar char="ü"/>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زيادة الحصة السوقية.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
        <p:nvSpPr>
          <p:cNvPr id="8" name="Rounded Rectangle 10"/>
          <p:cNvSpPr/>
          <p:nvPr/>
        </p:nvSpPr>
        <p:spPr>
          <a:xfrm>
            <a:off x="304800" y="4096044"/>
            <a:ext cx="4954172" cy="216407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r" rtl="1">
              <a:buFont typeface="Wingdings" pitchFamily="2" charset="2"/>
              <a:buChar char="Ø"/>
            </a:pPr>
            <a:r>
              <a:rPr lang="ar-SA"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الأهداف غير المالية:</a:t>
            </a:r>
          </a:p>
          <a:p>
            <a:pPr algn="r" rtl="1">
              <a:buFont typeface="Wingdings" pitchFamily="2" charset="2"/>
              <a:buChar char="ü"/>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زيادة رضا العملاء</a:t>
            </a:r>
          </a:p>
          <a:p>
            <a:pPr algn="r" rtl="1">
              <a:buFont typeface="Wingdings" pitchFamily="2" charset="2"/>
              <a:buChar char="ü"/>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تحسين انطباع العملاء المنافسين عن المؤسسة</a:t>
            </a:r>
          </a:p>
          <a:p>
            <a:pPr algn="r" rtl="1">
              <a:buFont typeface="Wingdings" pitchFamily="2" charset="2"/>
              <a:buChar char="ü"/>
            </a:pP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rPr>
              <a:t>تحسين سمعة وشهرة المؤسسة في السوق .</a:t>
            </a:r>
          </a:p>
          <a:p>
            <a:pPr algn="r" rtl="1">
              <a:buFont typeface="Wingdings" pitchFamily="2" charset="2"/>
              <a:buChar char="ü"/>
            </a:pP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abic Typesetting" pitchFamily="66" charset="-78"/>
              <a:cs typeface="Arabic Typesetting" pitchFamily="66" charset="-78"/>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التسويق الإعلامي png A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3105835"/>
            <a:ext cx="6429404" cy="1323439"/>
          </a:xfrm>
          <a:prstGeom prst="rect">
            <a:avLst/>
          </a:prstGeom>
        </p:spPr>
        <p:txBody>
          <a:bodyPr wrap="square">
            <a:spAutoFit/>
          </a:bodyPr>
          <a:lstStyle/>
          <a:p>
            <a:pPr algn="ctr" rtl="1"/>
            <a:r>
              <a:rPr lang="ar-DZ" sz="4000" b="1" dirty="0" smtClean="0"/>
              <a:t/>
            </a:r>
            <a:br>
              <a:rPr lang="ar-DZ" sz="4000" b="1" dirty="0" smtClean="0"/>
            </a:br>
            <a:endParaRPr lang="fr-FR" sz="4000" dirty="0"/>
          </a:p>
        </p:txBody>
      </p:sp>
      <p:pic>
        <p:nvPicPr>
          <p:cNvPr id="2" name="Image 1" descr="أفضل_طرق_التسويق_للمنتجات.jp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Flèche droite 4"/>
          <p:cNvSpPr/>
          <p:nvPr/>
        </p:nvSpPr>
        <p:spPr>
          <a:xfrm>
            <a:off x="1000100" y="-285776"/>
            <a:ext cx="7215238" cy="192882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rtl="1"/>
            <a:r>
              <a:rPr lang="ar-DZ" sz="4000" b="1" dirty="0" smtClean="0"/>
              <a:t>خطوات تجهيز </a:t>
            </a:r>
            <a:r>
              <a:rPr lang="ar-DZ"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عرض</a:t>
            </a:r>
            <a:r>
              <a:rPr lang="ar-DZ" sz="4000" b="1" dirty="0" smtClean="0"/>
              <a:t> تسويقي لمنتج</a:t>
            </a:r>
          </a:p>
        </p:txBody>
      </p:sp>
      <p:graphicFrame>
        <p:nvGraphicFramePr>
          <p:cNvPr id="6" name="Espace réservé du contenu 4"/>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معلومات-عن-التسويق-الإلكتروني-..-تاريخه-وأدواته-وعناصره-1-1024x584.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0" y="2857496"/>
            <a:ext cx="4572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ar-DZ" dirty="0" smtClean="0"/>
              <a:t>يؤثر قالب العرض المناسب في العميل أو المشاهد من خلال جذبه بصرياً لتحقيق هدف العرض التسويقي للمنتج.</a:t>
            </a:r>
            <a:endParaRPr lang="fr-FR" dirty="0"/>
          </a:p>
        </p:txBody>
      </p:sp>
      <p:sp>
        <p:nvSpPr>
          <p:cNvPr id="6" name="Rectangle 5"/>
          <p:cNvSpPr/>
          <p:nvPr/>
        </p:nvSpPr>
        <p:spPr>
          <a:xfrm>
            <a:off x="0" y="3714752"/>
            <a:ext cx="4381328"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l"/>
            <a:r>
              <a:rPr lang="ar-DZ" dirty="0" smtClean="0"/>
              <a:t>يساهم اختيار القالب المناسب في سهولة فهم العميل للمنتج.</a:t>
            </a:r>
            <a:endParaRPr lang="fr-FR" dirty="0"/>
          </a:p>
        </p:txBody>
      </p:sp>
      <p:sp>
        <p:nvSpPr>
          <p:cNvPr id="7" name="Rectangle 6"/>
          <p:cNvSpPr/>
          <p:nvPr/>
        </p:nvSpPr>
        <p:spPr>
          <a:xfrm>
            <a:off x="0" y="4429132"/>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l"/>
            <a:r>
              <a:rPr lang="ar-DZ" dirty="0" smtClean="0"/>
              <a:t>يقلل من مدى تشتيت العميل، حيث إنّ القوالب التي تحتوي على الكثير من الرسومات والبهرجة تُزعج العميل.</a:t>
            </a:r>
            <a:endParaRPr lang="fr-FR" dirty="0"/>
          </a:p>
        </p:txBody>
      </p:sp>
      <p:sp>
        <p:nvSpPr>
          <p:cNvPr id="8" name="Rectangle 7"/>
          <p:cNvSpPr/>
          <p:nvPr/>
        </p:nvSpPr>
        <p:spPr>
          <a:xfrm>
            <a:off x="0" y="5286388"/>
            <a:ext cx="4572000" cy="92333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l"/>
            <a:r>
              <a:rPr lang="ar-DZ" dirty="0" smtClean="0"/>
              <a:t>تؤخذ بعض العوامل كقوة إضاءة المكان الذي سيُعرض المنتج داخله بعين الاعتبار، لكي يتسنّى للمصمم تنسيق ألوان خلفيات الشرائح بالشكل المطلوب.</a:t>
            </a:r>
            <a:endParaRPr lang="fr-FR" dirty="0"/>
          </a:p>
        </p:txBody>
      </p:sp>
      <p:sp>
        <p:nvSpPr>
          <p:cNvPr id="10" name="Flèche droite 9"/>
          <p:cNvSpPr/>
          <p:nvPr/>
        </p:nvSpPr>
        <p:spPr>
          <a:xfrm>
            <a:off x="1857356" y="-214338"/>
            <a:ext cx="3929090" cy="135732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smtClean="0">
                <a:ln w="10541" cmpd="sng">
                  <a:solidFill>
                    <a:schemeClr val="accent1">
                      <a:shade val="88000"/>
                      <a:satMod val="110000"/>
                    </a:schemeClr>
                  </a:solidFill>
                  <a:prstDash val="solid"/>
                </a:ln>
                <a:solidFill>
                  <a:schemeClr val="tx1"/>
                </a:solidFill>
              </a:rPr>
              <a:t>اختيار قالب العرض المناسب</a:t>
            </a:r>
            <a:endParaRPr lang="fr-FR" sz="2400" dirty="0">
              <a:solidFill>
                <a:schemeClr val="tx1"/>
              </a:solidFill>
            </a:endParaRPr>
          </a:p>
        </p:txBody>
      </p:sp>
      <p:sp>
        <p:nvSpPr>
          <p:cNvPr id="11" name="Pensées 10"/>
          <p:cNvSpPr/>
          <p:nvPr/>
        </p:nvSpPr>
        <p:spPr>
          <a:xfrm>
            <a:off x="5072066" y="1000108"/>
            <a:ext cx="3857652" cy="3786214"/>
          </a:xfrm>
          <a:prstGeom prst="cloudCallout">
            <a:avLst>
              <a:gd name="adj1" fmla="val -58759"/>
              <a:gd name="adj2" fmla="val 52469"/>
            </a:avLst>
          </a:prstGeom>
        </p:spPr>
        <p:style>
          <a:lnRef idx="2">
            <a:schemeClr val="accent1"/>
          </a:lnRef>
          <a:fillRef idx="1">
            <a:schemeClr val="lt1"/>
          </a:fillRef>
          <a:effectRef idx="0">
            <a:schemeClr val="accent1"/>
          </a:effectRef>
          <a:fontRef idx="minor">
            <a:schemeClr val="dk1"/>
          </a:fontRef>
        </p:style>
        <p:txBody>
          <a:bodyPr rtlCol="0" anchor="ctr"/>
          <a:lstStyle/>
          <a:p>
            <a:pPr algn="r" rtl="1">
              <a:buNone/>
            </a:pPr>
            <a:r>
              <a:rPr lang="ar-DZ" dirty="0" smtClean="0"/>
              <a:t>يُقصد بقالب العرض طريقة تصميم الألوان،والخطوط والخلفيات، والتأثيرات لمحتوى معيّن بهدف البيع أو التسويق، حيث يهتمّ مصممو العروض التسويقية باختيار قالب العرض المناسب والمتناسق ما بين العرض ومحتواه؛ وذلك لعدّة أسباب كما يأتي:</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2000"/>
                                        <p:tgtEl>
                                          <p:spTgt spid="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2000"/>
                                        <p:tgtEl>
                                          <p:spTgt spid="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2000"/>
                                        <p:tgtEl>
                                          <p:spTgt spid="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أفضل_طرق_التسويق_للمنتجات.jpg"/>
          <p:cNvPicPr>
            <a:picLocks noChangeAspect="1"/>
          </p:cNvPicPr>
          <p:nvPr/>
        </p:nvPicPr>
        <p:blipFill>
          <a:blip r:embed="rId2"/>
          <a:stretch>
            <a:fillRect/>
          </a:stretch>
        </p:blipFill>
        <p:spPr>
          <a:xfrm>
            <a:off x="0" y="0"/>
            <a:ext cx="9144000" cy="6858000"/>
          </a:xfrm>
          <a:prstGeom prst="rect">
            <a:avLst/>
          </a:prstGeom>
        </p:spPr>
      </p:pic>
      <p:sp>
        <p:nvSpPr>
          <p:cNvPr id="3" name="Flèche droite 2"/>
          <p:cNvSpPr/>
          <p:nvPr/>
        </p:nvSpPr>
        <p:spPr>
          <a:xfrm>
            <a:off x="1857356" y="-214338"/>
            <a:ext cx="3929090" cy="135732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ar-DZ" sz="2400" b="1" dirty="0" smtClean="0">
                <a:ln w="10541" cmpd="sng">
                  <a:solidFill>
                    <a:schemeClr val="accent1">
                      <a:shade val="88000"/>
                      <a:satMod val="110000"/>
                    </a:schemeClr>
                  </a:solidFill>
                  <a:prstDash val="solid"/>
                </a:ln>
                <a:solidFill>
                  <a:schemeClr val="tx1"/>
                </a:solidFill>
              </a:rPr>
              <a:t>تحديد الهدف من العرض</a:t>
            </a:r>
          </a:p>
        </p:txBody>
      </p:sp>
      <p:sp>
        <p:nvSpPr>
          <p:cNvPr id="4" name="Pensées 3"/>
          <p:cNvSpPr/>
          <p:nvPr/>
        </p:nvSpPr>
        <p:spPr>
          <a:xfrm>
            <a:off x="5072066" y="1000108"/>
            <a:ext cx="3857652" cy="3786214"/>
          </a:xfrm>
          <a:prstGeom prst="cloudCallout">
            <a:avLst>
              <a:gd name="adj1" fmla="val -58759"/>
              <a:gd name="adj2" fmla="val 52469"/>
            </a:avLst>
          </a:prstGeom>
        </p:spPr>
        <p:style>
          <a:lnRef idx="2">
            <a:schemeClr val="accent1"/>
          </a:lnRef>
          <a:fillRef idx="1">
            <a:schemeClr val="lt1"/>
          </a:fillRef>
          <a:effectRef idx="0">
            <a:schemeClr val="accent1"/>
          </a:effectRef>
          <a:fontRef idx="minor">
            <a:schemeClr val="dk1"/>
          </a:fontRef>
        </p:style>
        <p:txBody>
          <a:bodyPr rtlCol="0" anchor="ctr"/>
          <a:lstStyle/>
          <a:p>
            <a:pPr algn="r" rtl="1">
              <a:buNone/>
            </a:pPr>
            <a:r>
              <a:rPr lang="ar-DZ" dirty="0" smtClean="0"/>
              <a:t>يُعدّ تحديد الهدف خلال العرض المراد تقديمه من أهمّ النقاط التي يجب الاهتمام بها لما لذلك من أهمية في تنظيم الوقت واستغلاله بالشكل المطلوب، والحفاظ على التركيز حول جوهر العرض التقديمي، وعدم البعُد عنه. </a:t>
            </a:r>
          </a:p>
        </p:txBody>
      </p:sp>
      <p:sp>
        <p:nvSpPr>
          <p:cNvPr id="5" name="Rectangle 4"/>
          <p:cNvSpPr/>
          <p:nvPr/>
        </p:nvSpPr>
        <p:spPr>
          <a:xfrm>
            <a:off x="0" y="4643446"/>
            <a:ext cx="45720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buNone/>
            </a:pPr>
            <a:r>
              <a:rPr lang="ar-DZ" sz="2400" dirty="0" smtClean="0"/>
              <a:t>وغالباً ما يهدف العرض إلى إقناع الجمهور بشيء ما أو تشجيعهم على اتخاذ قرار ما</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1472</Words>
  <PresentationFormat>Affichage à l'écran (4:3)</PresentationFormat>
  <Paragraphs>138</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chou</dc:creator>
  <cp:lastModifiedBy>Home</cp:lastModifiedBy>
  <cp:revision>13</cp:revision>
  <dcterms:modified xsi:type="dcterms:W3CDTF">2022-04-25T22:26:10Z</dcterms:modified>
</cp:coreProperties>
</file>