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3/16/2022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3/16/2022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GB" dirty="0" smtClean="0"/>
              <a:t/>
            </a:r>
            <a:br>
              <a:rPr lang="en-GB" dirty="0" smtClean="0"/>
            </a:br>
            <a:r>
              <a:rPr lang="en-GB" dirty="0" smtClean="0"/>
              <a:t>Where to Look for Sources of Information? </a:t>
            </a:r>
            <a:endParaRPr lang="en-GB" dirty="0"/>
          </a:p>
        </p:txBody>
      </p:sp>
      <p:sp>
        <p:nvSpPr>
          <p:cNvPr id="3" name="Sous-titre 2"/>
          <p:cNvSpPr>
            <a:spLocks noGrp="1"/>
          </p:cNvSpPr>
          <p:nvPr>
            <p:ph type="subTitle" idx="1"/>
          </p:nvPr>
        </p:nvSpPr>
        <p:spPr/>
        <p:txBody>
          <a:bodyPr>
            <a:normAutofit lnSpcReduction="10000"/>
          </a:bodyPr>
          <a:lstStyle/>
          <a:p>
            <a:pPr algn="l"/>
            <a:r>
              <a:rPr lang="en-GB" dirty="0" smtClean="0"/>
              <a:t>Level: L2 </a:t>
            </a:r>
          </a:p>
          <a:p>
            <a:pPr algn="l"/>
            <a:r>
              <a:rPr lang="en-GB" dirty="0" smtClean="0"/>
              <a:t>Group: 04/05 </a:t>
            </a:r>
          </a:p>
          <a:p>
            <a:pPr algn="l"/>
            <a:r>
              <a:rPr lang="en-GB" dirty="0" smtClean="0"/>
              <a:t>Teacher: </a:t>
            </a:r>
            <a:r>
              <a:rPr lang="en-GB" dirty="0" err="1" smtClean="0"/>
              <a:t>Ms.</a:t>
            </a:r>
            <a:r>
              <a:rPr lang="en-GB" dirty="0" smtClean="0"/>
              <a:t> Ghennai</a:t>
            </a:r>
            <a:endParaRPr lang="en-GB" dirty="0"/>
          </a:p>
        </p:txBody>
      </p:sp>
      <p:sp>
        <p:nvSpPr>
          <p:cNvPr id="4" name="ZoneTexte 3"/>
          <p:cNvSpPr txBox="1"/>
          <p:nvPr/>
        </p:nvSpPr>
        <p:spPr>
          <a:xfrm>
            <a:off x="5472752" y="6687403"/>
            <a:ext cx="1172116" cy="369332"/>
          </a:xfrm>
          <a:prstGeom prst="rect">
            <a:avLst/>
          </a:prstGeom>
          <a:noFill/>
        </p:spPr>
        <p:txBody>
          <a:bodyPr wrap="none" rtlCol="0">
            <a:spAutoFit/>
          </a:bodyPr>
          <a:lstStyle/>
          <a:p>
            <a:r>
              <a:rPr lang="en-GB" dirty="0" smtClean="0"/>
              <a:t>2021/2022</a:t>
            </a:r>
            <a:endParaRPr lang="en-GB" dirty="0"/>
          </a:p>
        </p:txBody>
      </p:sp>
      <p:sp>
        <p:nvSpPr>
          <p:cNvPr id="5" name="ZoneTexte 4"/>
          <p:cNvSpPr txBox="1"/>
          <p:nvPr/>
        </p:nvSpPr>
        <p:spPr>
          <a:xfrm>
            <a:off x="4135272" y="162127"/>
            <a:ext cx="3647473" cy="1200329"/>
          </a:xfrm>
          <a:prstGeom prst="rect">
            <a:avLst/>
          </a:prstGeom>
          <a:noFill/>
        </p:spPr>
        <p:txBody>
          <a:bodyPr wrap="none" rtlCol="0">
            <a:spAutoFit/>
          </a:bodyPr>
          <a:lstStyle/>
          <a:p>
            <a:pPr algn="ctr"/>
            <a:r>
              <a:rPr lang="en-GB" dirty="0"/>
              <a:t>Mohamed </a:t>
            </a:r>
            <a:r>
              <a:rPr lang="en-GB" dirty="0" err="1"/>
              <a:t>Khider</a:t>
            </a:r>
            <a:r>
              <a:rPr lang="en-GB" dirty="0"/>
              <a:t> University of </a:t>
            </a:r>
            <a:r>
              <a:rPr lang="en-GB" dirty="0" err="1"/>
              <a:t>Biskra</a:t>
            </a:r>
            <a:endParaRPr lang="fr-FR" dirty="0"/>
          </a:p>
          <a:p>
            <a:pPr algn="ctr"/>
            <a:r>
              <a:rPr lang="en-GB" dirty="0"/>
              <a:t>Faculty of Letters and Languages</a:t>
            </a:r>
            <a:endParaRPr lang="fr-FR" dirty="0"/>
          </a:p>
          <a:p>
            <a:pPr algn="ctr"/>
            <a:r>
              <a:rPr lang="en-GB" dirty="0"/>
              <a:t>Department </a:t>
            </a:r>
            <a:r>
              <a:rPr lang="en-GB" dirty="0" smtClean="0"/>
              <a:t>of English </a:t>
            </a:r>
            <a:endParaRPr lang="fr-FR" dirty="0"/>
          </a:p>
          <a:p>
            <a:endParaRPr lang="en-GB" dirty="0"/>
          </a:p>
        </p:txBody>
      </p:sp>
    </p:spTree>
    <p:extLst>
      <p:ext uri="{BB962C8B-B14F-4D97-AF65-F5344CB8AC3E}">
        <p14:creationId xmlns:p14="http://schemas.microsoft.com/office/powerpoint/2010/main" val="1644133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Evaluating Wikipedia </a:t>
            </a:r>
            <a:endParaRPr lang="en-GB" dirty="0"/>
          </a:p>
        </p:txBody>
      </p:sp>
      <p:sp>
        <p:nvSpPr>
          <p:cNvPr id="3" name="Espace réservé du contenu 2"/>
          <p:cNvSpPr>
            <a:spLocks noGrp="1"/>
          </p:cNvSpPr>
          <p:nvPr>
            <p:ph idx="1"/>
          </p:nvPr>
        </p:nvSpPr>
        <p:spPr/>
        <p:txBody>
          <a:bodyPr>
            <a:normAutofit fontScale="92500"/>
          </a:bodyPr>
          <a:lstStyle/>
          <a:p>
            <a:pPr marL="0" indent="0">
              <a:buNone/>
            </a:pPr>
            <a:r>
              <a:rPr lang="en-GB" b="1" dirty="0" smtClean="0"/>
              <a:t>Task2: Answer the following questions. </a:t>
            </a:r>
          </a:p>
          <a:p>
            <a:pPr marL="457200" indent="-457200">
              <a:buFont typeface="+mj-lt"/>
              <a:buAutoNum type="arabicPeriod"/>
            </a:pPr>
            <a:r>
              <a:rPr lang="en-GB" dirty="0" smtClean="0"/>
              <a:t>What is Wikipedia</a:t>
            </a:r>
            <a:r>
              <a:rPr lang="en-GB" dirty="0"/>
              <a:t>? </a:t>
            </a:r>
            <a:endParaRPr lang="fr-FR" dirty="0"/>
          </a:p>
          <a:p>
            <a:pPr marL="457200" indent="-457200">
              <a:buFont typeface="+mj-lt"/>
              <a:buAutoNum type="arabicPeriod"/>
            </a:pPr>
            <a:r>
              <a:rPr lang="en-GB" dirty="0" smtClean="0"/>
              <a:t>If </a:t>
            </a:r>
            <a:r>
              <a:rPr lang="en-GB" dirty="0"/>
              <a:t>you have used </a:t>
            </a:r>
            <a:r>
              <a:rPr lang="en-GB" dirty="0" smtClean="0"/>
              <a:t>Wikipedia during </a:t>
            </a:r>
            <a:r>
              <a:rPr lang="en-GB" dirty="0"/>
              <a:t>your studies, what sort of information did you search for? How did you use this information </a:t>
            </a:r>
            <a:r>
              <a:rPr lang="en-GB" dirty="0" smtClean="0"/>
              <a:t>in your courses </a:t>
            </a:r>
            <a:r>
              <a:rPr lang="en-GB" dirty="0"/>
              <a:t>or </a:t>
            </a:r>
            <a:r>
              <a:rPr lang="en-GB" dirty="0" smtClean="0"/>
              <a:t>assignments?</a:t>
            </a:r>
            <a:endParaRPr lang="fr-FR" dirty="0"/>
          </a:p>
          <a:p>
            <a:pPr marL="457200" indent="-457200">
              <a:buFont typeface="+mj-lt"/>
              <a:buAutoNum type="arabicPeriod"/>
            </a:pPr>
            <a:r>
              <a:rPr lang="en-GB" dirty="0" smtClean="0"/>
              <a:t> </a:t>
            </a:r>
            <a:r>
              <a:rPr lang="en-GB" dirty="0"/>
              <a:t>Look at the list of references of some articles or books. Did any of these authors cite Wikipedia in their references?</a:t>
            </a:r>
            <a:endParaRPr lang="fr-FR" dirty="0"/>
          </a:p>
          <a:p>
            <a:pPr marL="457200" indent="-457200">
              <a:buFont typeface="+mj-lt"/>
              <a:buAutoNum type="arabicPeriod"/>
            </a:pPr>
            <a:r>
              <a:rPr lang="en-GB" dirty="0" smtClean="0"/>
              <a:t>When </a:t>
            </a:r>
            <a:r>
              <a:rPr lang="en-GB" dirty="0"/>
              <a:t>might Wikipedia be useful? When should we not use Wikipedia?</a:t>
            </a:r>
            <a:endParaRPr lang="fr-FR" dirty="0"/>
          </a:p>
          <a:p>
            <a:pPr marL="0" indent="0">
              <a:buNone/>
            </a:pPr>
            <a:endParaRPr lang="en-GB"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428" y="747909"/>
            <a:ext cx="2358316" cy="1326552"/>
          </a:xfrm>
          <a:prstGeom prst="rect">
            <a:avLst/>
          </a:prstGeom>
        </p:spPr>
      </p:pic>
    </p:spTree>
    <p:extLst>
      <p:ext uri="{BB962C8B-B14F-4D97-AF65-F5344CB8AC3E}">
        <p14:creationId xmlns:p14="http://schemas.microsoft.com/office/powerpoint/2010/main" val="3295199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a:t>Where to Look for Sources of </a:t>
            </a:r>
            <a:r>
              <a:rPr lang="en-GB" dirty="0" smtClean="0"/>
              <a:t>Information? </a:t>
            </a:r>
            <a:endParaRPr lang="en-GB" dirty="0"/>
          </a:p>
        </p:txBody>
      </p:sp>
      <p:sp>
        <p:nvSpPr>
          <p:cNvPr id="3" name="Espace réservé du contenu 2"/>
          <p:cNvSpPr>
            <a:spLocks noGrp="1"/>
          </p:cNvSpPr>
          <p:nvPr>
            <p:ph idx="1"/>
          </p:nvPr>
        </p:nvSpPr>
        <p:spPr/>
        <p:txBody>
          <a:bodyPr>
            <a:normAutofit/>
          </a:bodyPr>
          <a:lstStyle/>
          <a:p>
            <a:r>
              <a:rPr lang="en-GB" sz="3600" dirty="0" smtClean="0">
                <a:solidFill>
                  <a:srgbClr val="FF0000"/>
                </a:solidFill>
              </a:rPr>
              <a:t>The Library</a:t>
            </a:r>
          </a:p>
          <a:p>
            <a:r>
              <a:rPr lang="en-GB" sz="3600" dirty="0" smtClean="0">
                <a:solidFill>
                  <a:srgbClr val="FF0000"/>
                </a:solidFill>
              </a:rPr>
              <a:t>The Internet</a:t>
            </a:r>
          </a:p>
        </p:txBody>
      </p:sp>
    </p:spTree>
    <p:extLst>
      <p:ext uri="{BB962C8B-B14F-4D97-AF65-F5344CB8AC3E}">
        <p14:creationId xmlns:p14="http://schemas.microsoft.com/office/powerpoint/2010/main" val="345591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GB" dirty="0" smtClean="0"/>
              <a:t>The Library </a:t>
            </a:r>
            <a:endParaRPr lang="en-GB" dirty="0"/>
          </a:p>
        </p:txBody>
      </p:sp>
      <p:sp>
        <p:nvSpPr>
          <p:cNvPr id="3" name="Espace réservé du contenu 2"/>
          <p:cNvSpPr>
            <a:spLocks noGrp="1"/>
          </p:cNvSpPr>
          <p:nvPr>
            <p:ph idx="1"/>
          </p:nvPr>
        </p:nvSpPr>
        <p:spPr/>
        <p:txBody>
          <a:bodyPr/>
          <a:lstStyle/>
          <a:p>
            <a:pPr marL="0" indent="0">
              <a:buNone/>
            </a:pPr>
            <a:r>
              <a:rPr lang="en-GB" dirty="0" smtClean="0">
                <a:solidFill>
                  <a:srgbClr val="FF0000"/>
                </a:solidFill>
              </a:rPr>
              <a:t>Assignment </a:t>
            </a:r>
          </a:p>
          <a:p>
            <a:pPr marL="0" indent="0">
              <a:buNone/>
            </a:pPr>
            <a:r>
              <a:rPr lang="en-GB" dirty="0" smtClean="0">
                <a:solidFill>
                  <a:schemeClr val="tx1"/>
                </a:solidFill>
              </a:rPr>
              <a:t>Visit your university/ faculty library. </a:t>
            </a:r>
          </a:p>
          <a:p>
            <a:pPr marL="0" indent="0">
              <a:buNone/>
            </a:pPr>
            <a:r>
              <a:rPr lang="en-GB" dirty="0" smtClean="0">
                <a:solidFill>
                  <a:schemeClr val="tx1"/>
                </a:solidFill>
              </a:rPr>
              <a:t>Report the following: </a:t>
            </a:r>
          </a:p>
          <a:p>
            <a:pPr marL="0" indent="0">
              <a:buNone/>
            </a:pPr>
            <a:r>
              <a:rPr lang="en-GB" dirty="0" smtClean="0">
                <a:solidFill>
                  <a:schemeClr val="tx1"/>
                </a:solidFill>
              </a:rPr>
              <a:t>1- the services provided. </a:t>
            </a:r>
          </a:p>
          <a:p>
            <a:pPr marL="0" indent="0">
              <a:buNone/>
            </a:pPr>
            <a:r>
              <a:rPr lang="en-GB" dirty="0" smtClean="0">
                <a:solidFill>
                  <a:schemeClr val="tx1"/>
                </a:solidFill>
              </a:rPr>
              <a:t>2- the sources of information offered. </a:t>
            </a:r>
          </a:p>
          <a:p>
            <a:pPr marL="0" indent="0">
              <a:buNone/>
            </a:pPr>
            <a:r>
              <a:rPr lang="en-GB" dirty="0" smtClean="0">
                <a:solidFill>
                  <a:schemeClr val="tx1"/>
                </a:solidFill>
              </a:rPr>
              <a:t>3- the method(s) sources are accessed and consulted.  </a:t>
            </a:r>
            <a:endParaRPr lang="en-GB" dirty="0">
              <a:solidFill>
                <a:schemeClr val="tx1"/>
              </a:solidFill>
            </a:endParaRPr>
          </a:p>
        </p:txBody>
      </p:sp>
    </p:spTree>
    <p:extLst>
      <p:ext uri="{BB962C8B-B14F-4D97-AF65-F5344CB8AC3E}">
        <p14:creationId xmlns:p14="http://schemas.microsoft.com/office/powerpoint/2010/main" val="270124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GB" dirty="0" smtClean="0"/>
              <a:t>The Internet </a:t>
            </a:r>
            <a:endParaRPr lang="en-GB" dirty="0"/>
          </a:p>
        </p:txBody>
      </p:sp>
      <p:sp>
        <p:nvSpPr>
          <p:cNvPr id="3" name="Espace réservé du contenu 2"/>
          <p:cNvSpPr>
            <a:spLocks noGrp="1"/>
          </p:cNvSpPr>
          <p:nvPr>
            <p:ph idx="1"/>
          </p:nvPr>
        </p:nvSpPr>
        <p:spPr/>
        <p:txBody>
          <a:bodyPr/>
          <a:lstStyle/>
          <a:p>
            <a:r>
              <a:rPr lang="en-GB" dirty="0" smtClean="0"/>
              <a:t>Using Search Engines. </a:t>
            </a:r>
          </a:p>
          <a:p>
            <a:pPr marL="0" indent="0">
              <a:buNone/>
            </a:pPr>
            <a:r>
              <a:rPr lang="en-GB" dirty="0"/>
              <a:t>P</a:t>
            </a:r>
            <a:r>
              <a:rPr lang="en-GB" dirty="0" smtClean="0"/>
              <a:t>eople </a:t>
            </a:r>
            <a:r>
              <a:rPr lang="en-GB" dirty="0"/>
              <a:t>use concepts in the form of </a:t>
            </a:r>
            <a:r>
              <a:rPr lang="en-GB" b="1" dirty="0">
                <a:solidFill>
                  <a:schemeClr val="tx1"/>
                </a:solidFill>
              </a:rPr>
              <a:t>key words</a:t>
            </a:r>
            <a:r>
              <a:rPr lang="en-GB" dirty="0"/>
              <a:t>. Not all information in the search results will be useful; you need to </a:t>
            </a:r>
            <a:r>
              <a:rPr lang="en-GB" b="1" dirty="0"/>
              <a:t>skim read the short description </a:t>
            </a:r>
            <a:r>
              <a:rPr lang="en-GB" dirty="0"/>
              <a:t>of each result. As you may have hundreds (or even thousands) of results, it would probably be sufficient to skim through the </a:t>
            </a:r>
            <a:r>
              <a:rPr lang="en-GB" b="1" dirty="0"/>
              <a:t>first two or three pages of results</a:t>
            </a:r>
            <a:r>
              <a:rPr lang="en-GB" dirty="0"/>
              <a:t>.</a:t>
            </a:r>
            <a:endParaRPr lang="fr-FR" dirty="0"/>
          </a:p>
          <a:p>
            <a:pPr>
              <a:buFont typeface="Wingdings" panose="05000000000000000000" pitchFamily="2" charset="2"/>
              <a:buChar char="ü"/>
            </a:pPr>
            <a:r>
              <a:rPr lang="en-GB" dirty="0" smtClean="0"/>
              <a:t>Use Boolean Search to get more relevant results. </a:t>
            </a:r>
          </a:p>
        </p:txBody>
      </p:sp>
    </p:spTree>
    <p:extLst>
      <p:ext uri="{BB962C8B-B14F-4D97-AF65-F5344CB8AC3E}">
        <p14:creationId xmlns:p14="http://schemas.microsoft.com/office/powerpoint/2010/main" val="93284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27162" y="1860897"/>
            <a:ext cx="9601196" cy="3318936"/>
          </a:xfrm>
        </p:spPr>
        <p:txBody>
          <a:bodyPr/>
          <a:lstStyle/>
          <a:p>
            <a:r>
              <a:rPr lang="en-GB" dirty="0" smtClean="0">
                <a:solidFill>
                  <a:schemeClr val="accent1">
                    <a:lumMod val="75000"/>
                  </a:schemeClr>
                </a:solidFill>
              </a:rPr>
              <a:t>Boolean Search </a:t>
            </a:r>
          </a:p>
          <a:p>
            <a:pPr marL="0" indent="0">
              <a:buNone/>
            </a:pPr>
            <a:r>
              <a:rPr lang="en-US" dirty="0" smtClean="0"/>
              <a:t>A type </a:t>
            </a:r>
            <a:r>
              <a:rPr lang="en-US" dirty="0"/>
              <a:t>of search that allows users to combine keywords with </a:t>
            </a:r>
            <a:r>
              <a:rPr lang="en-US" dirty="0" smtClean="0"/>
              <a:t>operators. </a:t>
            </a:r>
          </a:p>
          <a:p>
            <a:pPr marL="0" indent="0">
              <a:buNone/>
            </a:pPr>
            <a:endParaRPr lang="en-GB" dirty="0">
              <a:solidFill>
                <a:schemeClr val="accent1">
                  <a:lumMod val="75000"/>
                </a:schemeClr>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911338219"/>
              </p:ext>
            </p:extLst>
          </p:nvPr>
        </p:nvGraphicFramePr>
        <p:xfrm>
          <a:off x="1704454" y="3217206"/>
          <a:ext cx="9123904" cy="2307256"/>
        </p:xfrm>
        <a:graphic>
          <a:graphicData uri="http://schemas.openxmlformats.org/drawingml/2006/table">
            <a:tbl>
              <a:tblPr firstRow="1" bandRow="1">
                <a:tableStyleId>{5C22544A-7EE6-4342-B048-85BDC9FD1C3A}</a:tableStyleId>
              </a:tblPr>
              <a:tblGrid>
                <a:gridCol w="2963080"/>
                <a:gridCol w="6160824"/>
              </a:tblGrid>
              <a:tr h="370840">
                <a:tc>
                  <a:txBody>
                    <a:bodyPr/>
                    <a:lstStyle/>
                    <a:p>
                      <a:r>
                        <a:rPr lang="en-GB" dirty="0" smtClean="0"/>
                        <a:t>Boolean Operator </a:t>
                      </a:r>
                      <a:endParaRPr lang="en-GB" dirty="0"/>
                    </a:p>
                  </a:txBody>
                  <a:tcPr/>
                </a:tc>
                <a:tc>
                  <a:txBody>
                    <a:bodyPr/>
                    <a:lstStyle/>
                    <a:p>
                      <a:r>
                        <a:rPr lang="en-GB" dirty="0" smtClean="0"/>
                        <a:t>Use</a:t>
                      </a:r>
                      <a:endParaRPr lang="en-GB" dirty="0"/>
                    </a:p>
                  </a:txBody>
                  <a:tcPr/>
                </a:tc>
              </a:tr>
              <a:tr h="370840">
                <a:tc>
                  <a:txBody>
                    <a:bodyPr/>
                    <a:lstStyle/>
                    <a:p>
                      <a:r>
                        <a:rPr lang="en-US" sz="1800" b="0" i="0" kern="1200" dirty="0" smtClean="0">
                          <a:solidFill>
                            <a:schemeClr val="dk1"/>
                          </a:solidFill>
                          <a:effectLst/>
                          <a:latin typeface="+mn-lt"/>
                          <a:ea typeface="+mn-ea"/>
                          <a:cs typeface="+mn-cs"/>
                        </a:rPr>
                        <a:t>AND</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Results include all keywords linked with AND</a:t>
                      </a:r>
                      <a:endParaRPr lang="en-GB" dirty="0" smtClean="0"/>
                    </a:p>
                  </a:txBody>
                  <a:tcPr/>
                </a:tc>
              </a:tr>
              <a:tr h="453056">
                <a:tc>
                  <a:txBody>
                    <a:bodyPr/>
                    <a:lstStyle/>
                    <a:p>
                      <a:r>
                        <a:rPr lang="en-US" sz="1800" b="0" i="0" kern="1200" dirty="0" smtClean="0">
                          <a:solidFill>
                            <a:schemeClr val="dk1"/>
                          </a:solidFill>
                          <a:effectLst/>
                          <a:latin typeface="+mn-lt"/>
                          <a:ea typeface="+mn-ea"/>
                          <a:cs typeface="+mn-cs"/>
                        </a:rPr>
                        <a:t>OR</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Results include either keyword or all of them</a:t>
                      </a:r>
                      <a:r>
                        <a:rPr lang="en-GB" sz="1800" b="0" i="0" kern="1200" dirty="0" smtClean="0">
                          <a:solidFill>
                            <a:schemeClr val="dk1"/>
                          </a:solidFill>
                          <a:effectLst/>
                          <a:latin typeface="+mn-lt"/>
                          <a:ea typeface="+mn-ea"/>
                          <a:cs typeface="+mn-cs"/>
                        </a:rPr>
                        <a:t>.</a:t>
                      </a:r>
                      <a:endParaRPr lang="en-GB" dirty="0" smtClean="0"/>
                    </a:p>
                  </a:txBody>
                  <a:tcPr/>
                </a:tc>
              </a:tr>
              <a:tr h="370840">
                <a:tc>
                  <a:txBody>
                    <a:bodyPr/>
                    <a:lstStyle/>
                    <a:p>
                      <a:r>
                        <a:rPr lang="en-GB" dirty="0" smtClean="0"/>
                        <a:t>Minus -</a:t>
                      </a:r>
                      <a:endParaRPr lang="en-GB" dirty="0"/>
                    </a:p>
                  </a:txBody>
                  <a:tcPr/>
                </a:tc>
                <a:tc>
                  <a:txBody>
                    <a:bodyPr/>
                    <a:lstStyle/>
                    <a:p>
                      <a:r>
                        <a:rPr lang="en-US" sz="1800" b="0" i="0" kern="1200" dirty="0" smtClean="0">
                          <a:solidFill>
                            <a:schemeClr val="dk1"/>
                          </a:solidFill>
                          <a:effectLst/>
                          <a:latin typeface="+mn-lt"/>
                          <a:ea typeface="+mn-ea"/>
                          <a:cs typeface="+mn-cs"/>
                        </a:rPr>
                        <a:t>Excludes a keyword from your search</a:t>
                      </a:r>
                      <a:endParaRPr lang="en-GB" dirty="0"/>
                    </a:p>
                  </a:txBody>
                  <a:tcPr/>
                </a:tc>
              </a:tr>
              <a:tr h="370840">
                <a:tc>
                  <a:txBody>
                    <a:bodyPr/>
                    <a:lstStyle/>
                    <a:p>
                      <a:r>
                        <a:rPr lang="en-US" sz="1800" b="0" i="0" kern="1200" dirty="0" smtClean="0">
                          <a:solidFill>
                            <a:schemeClr val="dk1"/>
                          </a:solidFill>
                          <a:effectLst/>
                          <a:latin typeface="+mn-lt"/>
                          <a:ea typeface="+mn-ea"/>
                          <a:cs typeface="+mn-cs"/>
                        </a:rPr>
                        <a:t>Brackets ()</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Group multiple search strings and set priorities</a:t>
                      </a:r>
                      <a:endParaRPr lang="en-GB" dirty="0" smtClean="0"/>
                    </a:p>
                  </a:txBody>
                  <a:tcPr/>
                </a:tc>
              </a:tr>
              <a:tr h="370840">
                <a:tc>
                  <a:txBody>
                    <a:bodyPr/>
                    <a:lstStyle/>
                    <a:p>
                      <a:r>
                        <a:rPr lang="fr-FR" sz="1800" b="0" i="0" kern="1200" dirty="0" err="1" smtClean="0">
                          <a:solidFill>
                            <a:schemeClr val="dk1"/>
                          </a:solidFill>
                          <a:effectLst/>
                          <a:latin typeface="+mn-lt"/>
                          <a:ea typeface="+mn-ea"/>
                          <a:cs typeface="+mn-cs"/>
                        </a:rPr>
                        <a:t>Quotation</a:t>
                      </a:r>
                      <a:r>
                        <a:rPr lang="fr-FR" sz="1800" b="0" i="0" kern="1200" dirty="0" smtClean="0">
                          <a:solidFill>
                            <a:schemeClr val="dk1"/>
                          </a:solidFill>
                          <a:effectLst/>
                          <a:latin typeface="+mn-lt"/>
                          <a:ea typeface="+mn-ea"/>
                          <a:cs typeface="+mn-cs"/>
                        </a:rPr>
                        <a:t> marks ” “</a:t>
                      </a:r>
                      <a:endParaRPr lang="en-GB" dirty="0"/>
                    </a:p>
                  </a:txBody>
                  <a:tcPr/>
                </a:tc>
                <a:tc>
                  <a:txBody>
                    <a:bodyPr/>
                    <a:lstStyle/>
                    <a:p>
                      <a:r>
                        <a:rPr lang="en-US" sz="1800" b="0" i="0" kern="1200" dirty="0" smtClean="0">
                          <a:solidFill>
                            <a:schemeClr val="dk1"/>
                          </a:solidFill>
                          <a:effectLst/>
                          <a:latin typeface="+mn-lt"/>
                          <a:ea typeface="+mn-ea"/>
                          <a:cs typeface="+mn-cs"/>
                        </a:rPr>
                        <a:t>Search for an exact phrase</a:t>
                      </a:r>
                      <a:endParaRPr lang="en-GB" dirty="0"/>
                    </a:p>
                  </a:txBody>
                  <a:tcPr/>
                </a:tc>
              </a:tr>
            </a:tbl>
          </a:graphicData>
        </a:graphic>
      </p:graphicFrame>
    </p:spTree>
    <p:extLst>
      <p:ext uri="{BB962C8B-B14F-4D97-AF65-F5344CB8AC3E}">
        <p14:creationId xmlns:p14="http://schemas.microsoft.com/office/powerpoint/2010/main" val="4038857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8105" y="2652466"/>
            <a:ext cx="9601196" cy="3318936"/>
          </a:xfrm>
        </p:spPr>
        <p:txBody>
          <a:bodyPr>
            <a:normAutofit fontScale="77500" lnSpcReduction="20000"/>
          </a:bodyPr>
          <a:lstStyle/>
          <a:p>
            <a:r>
              <a:rPr lang="en-GB" dirty="0" smtClean="0"/>
              <a:t>Google Scholar</a:t>
            </a:r>
          </a:p>
          <a:p>
            <a:pPr marL="0" indent="0">
              <a:buNone/>
            </a:pPr>
            <a:r>
              <a:rPr lang="en-US" dirty="0" smtClean="0"/>
              <a:t>A freely </a:t>
            </a:r>
            <a:r>
              <a:rPr lang="en-US" dirty="0"/>
              <a:t>accessible web search engine </a:t>
            </a:r>
            <a:r>
              <a:rPr lang="en-US" dirty="0" smtClean="0"/>
              <a:t>which</a:t>
            </a:r>
            <a:r>
              <a:rPr lang="en-US" dirty="0"/>
              <a:t> provides a simple way to broadly </a:t>
            </a:r>
            <a:r>
              <a:rPr lang="en-US" dirty="0" smtClean="0"/>
              <a:t>search </a:t>
            </a:r>
            <a:r>
              <a:rPr lang="en-US" dirty="0"/>
              <a:t>for scholarly </a:t>
            </a:r>
            <a:r>
              <a:rPr lang="en-US" dirty="0" smtClean="0"/>
              <a:t>literature across </a:t>
            </a:r>
            <a:r>
              <a:rPr lang="en-US" dirty="0"/>
              <a:t>a wide variety of disciplines and </a:t>
            </a:r>
            <a:r>
              <a:rPr lang="en-US" dirty="0" smtClean="0"/>
              <a:t>sources. </a:t>
            </a:r>
          </a:p>
          <a:p>
            <a:r>
              <a:rPr lang="en-US" dirty="0" smtClean="0"/>
              <a:t>Academic Databases </a:t>
            </a:r>
          </a:p>
          <a:p>
            <a:pPr marL="0" indent="0">
              <a:buNone/>
            </a:pPr>
            <a:r>
              <a:rPr lang="en-US" dirty="0" smtClean="0"/>
              <a:t>Collections </a:t>
            </a:r>
            <a:r>
              <a:rPr lang="en-US" dirty="0"/>
              <a:t>of </a:t>
            </a:r>
            <a:r>
              <a:rPr lang="en-US" dirty="0" smtClean="0"/>
              <a:t>scholarly information </a:t>
            </a:r>
            <a:r>
              <a:rPr lang="en-US" dirty="0"/>
              <a:t>that is commonly used for research and </a:t>
            </a:r>
            <a:r>
              <a:rPr lang="en-US" dirty="0" smtClean="0"/>
              <a:t>writing. They include </a:t>
            </a:r>
            <a:r>
              <a:rPr lang="en-US" dirty="0"/>
              <a:t>access to academic journals.</a:t>
            </a:r>
            <a:r>
              <a:rPr lang="en-GB" dirty="0" smtClean="0"/>
              <a:t> </a:t>
            </a:r>
          </a:p>
          <a:p>
            <a:pPr marL="0" indent="0">
              <a:buNone/>
            </a:pPr>
            <a:r>
              <a:rPr lang="en-GB" dirty="0" smtClean="0"/>
              <a:t>e.g. ASJP ( Algerian Scientific Journal Platform/ multidisciplinary)  </a:t>
            </a:r>
            <a:r>
              <a:rPr lang="en-GB" dirty="0"/>
              <a:t>JSTOR ( multidisciplinary) and ERIC (education sciences) </a:t>
            </a:r>
            <a:endParaRPr lang="en-GB" dirty="0" smtClean="0"/>
          </a:p>
          <a:p>
            <a:r>
              <a:rPr lang="en-GB" dirty="0" smtClean="0"/>
              <a:t>Social Networking Websites for Academics </a:t>
            </a:r>
          </a:p>
          <a:p>
            <a:pPr marL="0" indent="0">
              <a:buNone/>
            </a:pPr>
            <a:r>
              <a:rPr lang="en-GB" dirty="0" smtClean="0"/>
              <a:t>Check Academia.edu / Researchgate.net </a:t>
            </a:r>
            <a:endParaRPr lang="en-GB" dirty="0"/>
          </a:p>
        </p:txBody>
      </p:sp>
      <p:sp>
        <p:nvSpPr>
          <p:cNvPr id="5" name="Titre 1"/>
          <p:cNvSpPr>
            <a:spLocks noGrp="1"/>
          </p:cNvSpPr>
          <p:nvPr>
            <p:ph type="title"/>
          </p:nvPr>
        </p:nvSpPr>
        <p:spPr>
          <a:xfrm>
            <a:off x="1295402" y="982132"/>
            <a:ext cx="9601196" cy="1303867"/>
          </a:xfrm>
        </p:spPr>
        <p:txBody>
          <a:bodyPr/>
          <a:lstStyle/>
          <a:p>
            <a:r>
              <a:rPr lang="en-GB" dirty="0" smtClean="0"/>
              <a:t>Useful </a:t>
            </a:r>
            <a:r>
              <a:rPr lang="en-GB" dirty="0"/>
              <a:t>I</a:t>
            </a:r>
            <a:r>
              <a:rPr lang="en-GB" dirty="0" smtClean="0"/>
              <a:t>nternet </a:t>
            </a:r>
            <a:r>
              <a:rPr lang="en-GB" dirty="0"/>
              <a:t>S</a:t>
            </a:r>
            <a:r>
              <a:rPr lang="en-GB" dirty="0" smtClean="0"/>
              <a:t>ites </a:t>
            </a:r>
            <a:endParaRPr lang="en-GB" dirty="0"/>
          </a:p>
        </p:txBody>
      </p:sp>
    </p:spTree>
    <p:extLst>
      <p:ext uri="{BB962C8B-B14F-4D97-AF65-F5344CB8AC3E}">
        <p14:creationId xmlns:p14="http://schemas.microsoft.com/office/powerpoint/2010/main" val="3260176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GB" dirty="0" smtClean="0"/>
              <a:t>Important Remarks </a:t>
            </a:r>
            <a:endParaRPr lang="en-GB" dirty="0"/>
          </a:p>
        </p:txBody>
      </p:sp>
      <p:sp>
        <p:nvSpPr>
          <p:cNvPr id="3" name="Espace réservé du contenu 2"/>
          <p:cNvSpPr>
            <a:spLocks noGrp="1"/>
          </p:cNvSpPr>
          <p:nvPr>
            <p:ph idx="1"/>
          </p:nvPr>
        </p:nvSpPr>
        <p:spPr/>
        <p:txBody>
          <a:bodyPr/>
          <a:lstStyle/>
          <a:p>
            <a:r>
              <a:rPr lang="en-GB" dirty="0"/>
              <a:t>If your university library does not subscribe to academic databases </a:t>
            </a:r>
            <a:r>
              <a:rPr lang="en-GB" dirty="0" smtClean="0"/>
              <a:t>or </a:t>
            </a:r>
            <a:r>
              <a:rPr lang="en-GB" dirty="0"/>
              <a:t>quality academic journals, </a:t>
            </a:r>
            <a:r>
              <a:rPr lang="en-GB" dirty="0" smtClean="0"/>
              <a:t>open-access </a:t>
            </a:r>
            <a:r>
              <a:rPr lang="en-GB" dirty="0"/>
              <a:t>publications can be useful. </a:t>
            </a:r>
            <a:endParaRPr lang="en-GB" dirty="0" smtClean="0"/>
          </a:p>
          <a:p>
            <a:r>
              <a:rPr lang="en-GB" dirty="0"/>
              <a:t>T</a:t>
            </a:r>
            <a:r>
              <a:rPr lang="en-GB" dirty="0" smtClean="0"/>
              <a:t>here </a:t>
            </a:r>
            <a:r>
              <a:rPr lang="en-GB" dirty="0"/>
              <a:t>is no quality control of the information you </a:t>
            </a:r>
            <a:r>
              <a:rPr lang="en-GB" dirty="0" smtClean="0"/>
              <a:t>find on the internet. </a:t>
            </a:r>
            <a:r>
              <a:rPr lang="en-GB" dirty="0"/>
              <a:t>Google Scholar contains academic-type documents (such as articles and conference papers), but the quality can vary enormously. If the publisher is a quality academic journal or an official organization (national or international), the document may well be useful for your research project.</a:t>
            </a:r>
            <a:endParaRPr lang="fr-FR" dirty="0"/>
          </a:p>
          <a:p>
            <a:endParaRPr lang="en-GB" dirty="0" smtClean="0"/>
          </a:p>
          <a:p>
            <a:endParaRPr lang="fr-FR" dirty="0"/>
          </a:p>
          <a:p>
            <a:endParaRPr lang="en-GB" dirty="0"/>
          </a:p>
        </p:txBody>
      </p:sp>
    </p:spTree>
    <p:extLst>
      <p:ext uri="{BB962C8B-B14F-4D97-AF65-F5344CB8AC3E}">
        <p14:creationId xmlns:p14="http://schemas.microsoft.com/office/powerpoint/2010/main" val="1579232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72950"/>
            <a:ext cx="9601196" cy="1303867"/>
          </a:xfrm>
        </p:spPr>
        <p:txBody>
          <a:bodyPr>
            <a:normAutofit fontScale="90000"/>
          </a:bodyPr>
          <a:lstStyle/>
          <a:p>
            <a:r>
              <a:rPr lang="en-GB" b="1" dirty="0"/>
              <a:t>Evaluating the appropriateness of websites</a:t>
            </a:r>
            <a:endParaRPr lang="en-GB" dirty="0"/>
          </a:p>
        </p:txBody>
      </p:sp>
      <p:sp>
        <p:nvSpPr>
          <p:cNvPr id="3" name="Espace réservé du contenu 2"/>
          <p:cNvSpPr>
            <a:spLocks noGrp="1"/>
          </p:cNvSpPr>
          <p:nvPr>
            <p:ph idx="1"/>
          </p:nvPr>
        </p:nvSpPr>
        <p:spPr/>
        <p:txBody>
          <a:bodyPr>
            <a:normAutofit/>
          </a:bodyPr>
          <a:lstStyle/>
          <a:p>
            <a:pPr lvl="0"/>
            <a:r>
              <a:rPr lang="en-GB" dirty="0" smtClean="0"/>
              <a:t>Anybody </a:t>
            </a:r>
            <a:r>
              <a:rPr lang="en-GB" dirty="0"/>
              <a:t>can add to </a:t>
            </a:r>
            <a:r>
              <a:rPr lang="en-GB" dirty="0" smtClean="0"/>
              <a:t>information </a:t>
            </a:r>
            <a:r>
              <a:rPr lang="en-GB" dirty="0"/>
              <a:t>on websites, blogs, social media </a:t>
            </a:r>
            <a:r>
              <a:rPr lang="en-GB" dirty="0" smtClean="0"/>
              <a:t>pages without </a:t>
            </a:r>
            <a:r>
              <a:rPr lang="en-GB" dirty="0"/>
              <a:t>having actual knowledge of </a:t>
            </a:r>
            <a:r>
              <a:rPr lang="en-GB" dirty="0" smtClean="0"/>
              <a:t>the topic</a:t>
            </a:r>
            <a:r>
              <a:rPr lang="en-GB" dirty="0"/>
              <a:t>. To check whether information is genuine or not, </a:t>
            </a:r>
            <a:r>
              <a:rPr lang="en-GB" b="1" dirty="0"/>
              <a:t>check the authors </a:t>
            </a:r>
            <a:r>
              <a:rPr lang="en-GB" dirty="0"/>
              <a:t>providing the </a:t>
            </a:r>
            <a:r>
              <a:rPr lang="en-GB" dirty="0" smtClean="0"/>
              <a:t>information and the </a:t>
            </a:r>
            <a:r>
              <a:rPr lang="en-GB" dirty="0"/>
              <a:t>references and bibliography given </a:t>
            </a:r>
            <a:r>
              <a:rPr lang="en-GB" dirty="0" smtClean="0"/>
              <a:t>by them.</a:t>
            </a:r>
            <a:endParaRPr lang="fr-FR" dirty="0"/>
          </a:p>
          <a:p>
            <a:pPr lvl="0"/>
            <a:r>
              <a:rPr lang="en-GB" dirty="0"/>
              <a:t>Use the URL ( Uniform Resource Locator)  to check whether the website is of an institution, a private institution or a private website.</a:t>
            </a:r>
            <a:endParaRPr lang="fr-FR" dirty="0"/>
          </a:p>
          <a:p>
            <a:pPr lvl="0"/>
            <a:r>
              <a:rPr lang="en-GB" dirty="0"/>
              <a:t>Some websites may have a promotional purpose and cannot be used for academic work. </a:t>
            </a:r>
            <a:endParaRPr lang="fr-FR" dirty="0"/>
          </a:p>
        </p:txBody>
      </p:sp>
    </p:spTree>
    <p:extLst>
      <p:ext uri="{BB962C8B-B14F-4D97-AF65-F5344CB8AC3E}">
        <p14:creationId xmlns:p14="http://schemas.microsoft.com/office/powerpoint/2010/main" val="244624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sp>
        <p:nvSpPr>
          <p:cNvPr id="3" name="Espace réservé du contenu 2"/>
          <p:cNvSpPr>
            <a:spLocks noGrp="1"/>
          </p:cNvSpPr>
          <p:nvPr>
            <p:ph idx="1"/>
          </p:nvPr>
        </p:nvSpPr>
        <p:spPr/>
        <p:txBody>
          <a:bodyPr/>
          <a:lstStyle/>
          <a:p>
            <a:pPr lvl="0"/>
            <a:r>
              <a:rPr lang="en-GB" dirty="0"/>
              <a:t>Some websites of national and international institutions may contain documents that can be good sources for information. </a:t>
            </a:r>
            <a:endParaRPr lang="fr-FR" dirty="0"/>
          </a:p>
          <a:p>
            <a:pPr lvl="0"/>
            <a:r>
              <a:rPr lang="en-GB" dirty="0"/>
              <a:t>Most journals have websites on the internet. Some of them have open access policy. This means that you can read and download the articles from the website without having to pay. Articles in subscription journals can only be downloaded if the university provides access or by paying.</a:t>
            </a:r>
            <a:endParaRPr lang="fr-FR" dirty="0"/>
          </a:p>
          <a:p>
            <a:endParaRPr lang="en-GB" dirty="0"/>
          </a:p>
        </p:txBody>
      </p:sp>
    </p:spTree>
    <p:extLst>
      <p:ext uri="{BB962C8B-B14F-4D97-AF65-F5344CB8AC3E}">
        <p14:creationId xmlns:p14="http://schemas.microsoft.com/office/powerpoint/2010/main" val="22308000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147</TotalTime>
  <Words>550</Words>
  <Application>Microsoft Office PowerPoint</Application>
  <PresentationFormat>Grand écran</PresentationFormat>
  <Paragraphs>60</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Garamond</vt:lpstr>
      <vt:lpstr>Wingdings</vt:lpstr>
      <vt:lpstr>Organique</vt:lpstr>
      <vt:lpstr> Where to Look for Sources of Information? </vt:lpstr>
      <vt:lpstr>Where to Look for Sources of Information? </vt:lpstr>
      <vt:lpstr>The Library </vt:lpstr>
      <vt:lpstr>The Internet </vt:lpstr>
      <vt:lpstr>Présentation PowerPoint</vt:lpstr>
      <vt:lpstr>Useful Internet Sites </vt:lpstr>
      <vt:lpstr>Important Remarks </vt:lpstr>
      <vt:lpstr>Evaluating the appropriateness of websites</vt:lpstr>
      <vt:lpstr>Présentation PowerPoint</vt:lpstr>
      <vt:lpstr>Evaluating Wikipedia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to Look for Sources of Information?</dc:title>
  <dc:creator>Meriam Ghennai</dc:creator>
  <cp:lastModifiedBy>Meriam Ghennai</cp:lastModifiedBy>
  <cp:revision>9</cp:revision>
  <dcterms:created xsi:type="dcterms:W3CDTF">2022-03-13T08:39:58Z</dcterms:created>
  <dcterms:modified xsi:type="dcterms:W3CDTF">2022-03-16T13:52:03Z</dcterms:modified>
</cp:coreProperties>
</file>