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70" r:id="rId13"/>
    <p:sldId id="260" r:id="rId14"/>
    <p:sldId id="271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7383-810F-4F47-B001-22CDA2FD63E4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BFEF7-8C80-4508-8C56-792A35D63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2263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7383-810F-4F47-B001-22CDA2FD63E4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BFEF7-8C80-4508-8C56-792A35D63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4391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7383-810F-4F47-B001-22CDA2FD63E4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BFEF7-8C80-4508-8C56-792A35D63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7162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7383-810F-4F47-B001-22CDA2FD63E4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BFEF7-8C80-4508-8C56-792A35D63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263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7383-810F-4F47-B001-22CDA2FD63E4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BFEF7-8C80-4508-8C56-792A35D63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3350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7383-810F-4F47-B001-22CDA2FD63E4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BFEF7-8C80-4508-8C56-792A35D63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9144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7383-810F-4F47-B001-22CDA2FD63E4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BFEF7-8C80-4508-8C56-792A35D63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6217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7383-810F-4F47-B001-22CDA2FD63E4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BFEF7-8C80-4508-8C56-792A35D63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8952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7383-810F-4F47-B001-22CDA2FD63E4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BFEF7-8C80-4508-8C56-792A35D63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4707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7383-810F-4F47-B001-22CDA2FD63E4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BFEF7-8C80-4508-8C56-792A35D63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4042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7383-810F-4F47-B001-22CDA2FD63E4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BFEF7-8C80-4508-8C56-792A35D63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3060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67383-810F-4F47-B001-22CDA2FD63E4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BFEF7-8C80-4508-8C56-792A35D63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9159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9" y="0"/>
            <a:ext cx="9096721" cy="68580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2627784" y="476672"/>
            <a:ext cx="36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dirty="0" smtClean="0">
                <a:solidFill>
                  <a:schemeClr val="bg1"/>
                </a:solidFill>
              </a:rPr>
              <a:t>الجمهورية الجزائرية الديموقراطية الشعبية</a:t>
            </a:r>
          </a:p>
          <a:p>
            <a:pPr algn="ctr" rtl="1"/>
            <a:r>
              <a:rPr lang="ar-DZ" dirty="0" smtClean="0">
                <a:solidFill>
                  <a:schemeClr val="bg1"/>
                </a:solidFill>
              </a:rPr>
              <a:t>جامعة محمد </a:t>
            </a:r>
            <a:r>
              <a:rPr lang="ar-DZ" dirty="0" err="1" smtClean="0">
                <a:solidFill>
                  <a:schemeClr val="bg1"/>
                </a:solidFill>
              </a:rPr>
              <a:t>خيذر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</a:p>
          <a:p>
            <a:pPr algn="ctr" rtl="1"/>
            <a:r>
              <a:rPr lang="ar-DZ" dirty="0" smtClean="0">
                <a:solidFill>
                  <a:schemeClr val="bg1"/>
                </a:solidFill>
              </a:rPr>
              <a:t>كلية العلوم الاقتصادية التسيير و العلوم التجارية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831443" y="2132856"/>
            <a:ext cx="3528392" cy="648072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العدالة التنظيمية</a:t>
            </a:r>
            <a:endParaRPr lang="fr-FR" sz="28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971600" y="3717032"/>
            <a:ext cx="2232248" cy="1512168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الطلبة</a:t>
            </a:r>
            <a:r>
              <a:rPr lang="fr-FR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r-DZ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rtl="1"/>
            <a:r>
              <a:rPr lang="ar-DZ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عبادلي</a:t>
            </a:r>
            <a:r>
              <a:rPr lang="ar-DZ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رابعة العدوية </a:t>
            </a:r>
          </a:p>
          <a:p>
            <a:pPr algn="ctr" rtl="1"/>
            <a:r>
              <a:rPr lang="ar-DZ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طيار سهيلة</a:t>
            </a:r>
          </a:p>
          <a:p>
            <a:pPr algn="ctr" rtl="1"/>
            <a:r>
              <a:rPr lang="ar-DZ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عبد الاوي ثريا اخلاص</a:t>
            </a:r>
            <a:endParaRPr lang="fr-F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5868144" y="3717032"/>
            <a:ext cx="2088232" cy="1512168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الاستاذة</a:t>
            </a:r>
            <a:r>
              <a:rPr lang="fr-FR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ctr" rtl="1"/>
            <a:r>
              <a:rPr lang="ar-DZ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لعلالي مليكة</a:t>
            </a:r>
          </a:p>
          <a:p>
            <a:pPr algn="ctr" rtl="1"/>
            <a:r>
              <a:rPr lang="ar-DZ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الفوج</a:t>
            </a:r>
            <a:r>
              <a:rPr lang="fr-FR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fr-F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623531" y="5805264"/>
            <a:ext cx="1944216" cy="792088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السنة الدراسية</a:t>
            </a:r>
            <a:r>
              <a:rPr lang="fr-FR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r-DZ" sz="2000" b="1" u="sng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rtl="1"/>
            <a:r>
              <a:rPr lang="ar-DZ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2021/2022</a:t>
            </a:r>
            <a:endParaRPr lang="fr-F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2774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791"/>
            <a:ext cx="9144000" cy="681520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71800" y="476672"/>
            <a:ext cx="3168352" cy="136815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مدرسة التنظيم الإدارة لهنري </a:t>
            </a:r>
            <a:r>
              <a:rPr lang="ar-DZ" sz="20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فايول</a:t>
            </a:r>
            <a:r>
              <a:rPr lang="fr-FR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</a:t>
            </a:r>
          </a:p>
          <a:p>
            <a:pPr algn="ctr" rtl="1"/>
            <a:r>
              <a:rPr lang="ar-DZ" sz="2000" b="1" dirty="0" smtClean="0">
                <a:solidFill>
                  <a:schemeClr val="tx1"/>
                </a:solidFill>
              </a:rPr>
              <a:t>لقد </a:t>
            </a:r>
            <a:r>
              <a:rPr lang="ar-DZ" sz="2000" b="1" dirty="0">
                <a:solidFill>
                  <a:schemeClr val="tx1"/>
                </a:solidFill>
              </a:rPr>
              <a:t>حدد هنري </a:t>
            </a:r>
            <a:r>
              <a:rPr lang="ar-DZ" sz="2000" b="1" dirty="0" err="1" smtClean="0">
                <a:solidFill>
                  <a:schemeClr val="tx1"/>
                </a:solidFill>
              </a:rPr>
              <a:t>فايول</a:t>
            </a:r>
            <a:r>
              <a:rPr lang="ar-DZ" sz="2000" b="1" dirty="0">
                <a:solidFill>
                  <a:schemeClr val="tx1"/>
                </a:solidFill>
              </a:rPr>
              <a:t> </a:t>
            </a:r>
            <a:r>
              <a:rPr lang="ar-DZ" sz="2000" b="1" dirty="0" smtClean="0">
                <a:solidFill>
                  <a:schemeClr val="tx1"/>
                </a:solidFill>
              </a:rPr>
              <a:t>علاقة مباد</a:t>
            </a:r>
            <a:r>
              <a:rPr lang="ar-DZ" sz="2000" b="1" dirty="0">
                <a:solidFill>
                  <a:schemeClr val="tx1"/>
                </a:solidFill>
              </a:rPr>
              <a:t>ئ</a:t>
            </a:r>
            <a:r>
              <a:rPr lang="ar-DZ" sz="2000" b="1" dirty="0" smtClean="0">
                <a:solidFill>
                  <a:schemeClr val="tx1"/>
                </a:solidFill>
              </a:rPr>
              <a:t> </a:t>
            </a:r>
            <a:r>
              <a:rPr lang="ar-DZ" sz="2000" b="1" dirty="0">
                <a:solidFill>
                  <a:schemeClr val="tx1"/>
                </a:solidFill>
              </a:rPr>
              <a:t>الإدارة مع الإبعاد </a:t>
            </a:r>
            <a:r>
              <a:rPr lang="ar-DZ" sz="2000" b="1" dirty="0" smtClean="0">
                <a:solidFill>
                  <a:schemeClr val="tx1"/>
                </a:solidFill>
              </a:rPr>
              <a:t>العدالة التنظيمية </a:t>
            </a:r>
            <a:endParaRPr lang="fr-FR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60591"/>
              </p:ext>
            </p:extLst>
          </p:nvPr>
        </p:nvGraphicFramePr>
        <p:xfrm>
          <a:off x="1247800" y="2204864"/>
          <a:ext cx="6216352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  <a:gridCol w="3120008"/>
              </a:tblGrid>
              <a:tr h="586864">
                <a:tc>
                  <a:txBody>
                    <a:bodyPr/>
                    <a:lstStyle/>
                    <a:p>
                      <a:pPr algn="ctr" rtl="1"/>
                      <a:r>
                        <a:rPr lang="ar-DZ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الترتيب</a:t>
                      </a:r>
                    </a:p>
                    <a:p>
                      <a:pPr algn="ctr" rtl="1"/>
                      <a:r>
                        <a:rPr lang="ar-DZ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الاجر المناسب </a:t>
                      </a:r>
                    </a:p>
                    <a:p>
                      <a:pPr algn="ctr" rtl="1"/>
                      <a:r>
                        <a:rPr lang="ar-DZ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تقسيم العمل</a:t>
                      </a:r>
                      <a:endParaRPr lang="fr-FR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000" dirty="0" smtClean="0">
                          <a:solidFill>
                            <a:schemeClr val="tx1"/>
                          </a:solidFill>
                        </a:rPr>
                        <a:t>مبادئ عدالة التوزيع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586864">
                <a:tc>
                  <a:txBody>
                    <a:bodyPr/>
                    <a:lstStyle/>
                    <a:p>
                      <a:pPr algn="ctr" rtl="1"/>
                      <a:r>
                        <a:rPr lang="ar-DZ" sz="18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المركزية</a:t>
                      </a:r>
                    </a:p>
                    <a:p>
                      <a:pPr algn="ctr" rtl="1"/>
                      <a:r>
                        <a:rPr lang="ar-DZ" sz="18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الاحتفاظ بالكفاءة الادارية </a:t>
                      </a:r>
                    </a:p>
                    <a:p>
                      <a:pPr algn="ctr" rtl="1"/>
                      <a:r>
                        <a:rPr lang="ar-DZ" sz="18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تسلسل السلطة</a:t>
                      </a:r>
                    </a:p>
                    <a:p>
                      <a:pPr algn="ctr" rtl="1"/>
                      <a:r>
                        <a:rPr lang="ar-DZ" sz="18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السلطة</a:t>
                      </a:r>
                      <a:r>
                        <a:rPr lang="ar-DZ" sz="1800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و المسؤولية</a:t>
                      </a:r>
                    </a:p>
                    <a:p>
                      <a:pPr algn="ctr" rtl="1"/>
                      <a:r>
                        <a:rPr lang="ar-DZ" sz="1800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المساواة</a:t>
                      </a:r>
                    </a:p>
                    <a:p>
                      <a:pPr algn="ctr" rtl="1"/>
                      <a:r>
                        <a:rPr lang="ar-DZ" sz="1800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وحدة الهدف</a:t>
                      </a:r>
                      <a:endParaRPr lang="fr-FR" sz="18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0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مبادئ عدالة الاجراءات</a:t>
                      </a:r>
                      <a:endParaRPr lang="fr-FR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86864">
                <a:tc>
                  <a:txBody>
                    <a:bodyPr/>
                    <a:lstStyle/>
                    <a:p>
                      <a:pPr algn="ctr" rtl="1"/>
                      <a:r>
                        <a:rPr lang="ar-DZ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وحدة الامر</a:t>
                      </a:r>
                    </a:p>
                    <a:p>
                      <a:pPr algn="ctr" rtl="1"/>
                      <a:r>
                        <a:rPr lang="ar-DZ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التأديب</a:t>
                      </a:r>
                    </a:p>
                    <a:p>
                      <a:pPr algn="ctr" rtl="1"/>
                      <a:r>
                        <a:rPr lang="ar-DZ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المبادرة</a:t>
                      </a:r>
                    </a:p>
                    <a:p>
                      <a:pPr algn="ctr" rtl="1"/>
                      <a:r>
                        <a:rPr lang="ar-DZ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المصلحة العامة</a:t>
                      </a:r>
                    </a:p>
                    <a:p>
                      <a:pPr algn="ctr" rtl="1"/>
                      <a:r>
                        <a:rPr lang="ar-DZ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روح الفريق </a:t>
                      </a:r>
                      <a:endParaRPr lang="fr-FR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0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مبادئ عدالة التعاملات</a:t>
                      </a:r>
                      <a:endParaRPr lang="fr-FR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2498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à coins arrondis 4"/>
          <p:cNvSpPr/>
          <p:nvPr/>
        </p:nvSpPr>
        <p:spPr>
          <a:xfrm>
            <a:off x="2555776" y="476672"/>
            <a:ext cx="6336704" cy="648072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المبحث الثالث</a:t>
            </a:r>
            <a:r>
              <a:rPr lang="fr-FR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sz="2000" b="1" dirty="0" smtClean="0">
                <a:solidFill>
                  <a:schemeClr val="tx1"/>
                </a:solidFill>
              </a:rPr>
              <a:t>مقومات و الاثار المترتبة عن غياب العدالة التنظيمية</a:t>
            </a:r>
          </a:p>
          <a:p>
            <a:pPr algn="ctr" rtl="1"/>
            <a:r>
              <a:rPr lang="ar-DZ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المطلب1</a:t>
            </a:r>
            <a:r>
              <a:rPr lang="fr-FR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sz="2000" b="1" dirty="0" smtClean="0">
                <a:solidFill>
                  <a:schemeClr val="tx1"/>
                </a:solidFill>
              </a:rPr>
              <a:t>مقومات العدالة التنظيمية  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611560" y="2132856"/>
            <a:ext cx="6768752" cy="324036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>
                <a:solidFill>
                  <a:schemeClr val="tx1"/>
                </a:solidFill>
              </a:rPr>
              <a:t>تستند العدالة التنظيمية إلى جملة من المقومات </a:t>
            </a:r>
            <a:r>
              <a:rPr lang="ar-DZ" sz="2000" b="1" dirty="0" smtClean="0">
                <a:solidFill>
                  <a:schemeClr val="tx1"/>
                </a:solidFill>
              </a:rPr>
              <a:t>الاساسية والهامة</a:t>
            </a:r>
            <a:r>
              <a:rPr lang="ar-DZ" sz="2000" b="1" dirty="0">
                <a:solidFill>
                  <a:schemeClr val="tx1"/>
                </a:solidFill>
              </a:rPr>
              <a:t>، تقوم على مسلمة </a:t>
            </a:r>
            <a:r>
              <a:rPr lang="ar-DZ" sz="2000" b="1" dirty="0" smtClean="0">
                <a:solidFill>
                  <a:schemeClr val="tx1"/>
                </a:solidFill>
              </a:rPr>
              <a:t>أساسية وهي </a:t>
            </a:r>
            <a:r>
              <a:rPr lang="ar-DZ" sz="2000" b="1" dirty="0">
                <a:solidFill>
                  <a:schemeClr val="tx1"/>
                </a:solidFill>
              </a:rPr>
              <a:t>رغبة العاملين في المنظمات </a:t>
            </a:r>
            <a:r>
              <a:rPr lang="ar-DZ" sz="2000" b="1" dirty="0" smtClean="0">
                <a:solidFill>
                  <a:schemeClr val="tx1"/>
                </a:solidFill>
              </a:rPr>
              <a:t>بالحصول على </a:t>
            </a:r>
            <a:r>
              <a:rPr lang="ar-DZ" sz="2000" b="1" dirty="0">
                <a:solidFill>
                  <a:schemeClr val="tx1"/>
                </a:solidFill>
              </a:rPr>
              <a:t>معاملة عادلة، وتركز على أن اعتقاد </a:t>
            </a:r>
            <a:r>
              <a:rPr lang="ar-DZ" sz="2000" b="1" dirty="0" smtClean="0">
                <a:solidFill>
                  <a:schemeClr val="tx1"/>
                </a:solidFill>
              </a:rPr>
              <a:t>العامل بأنه </a:t>
            </a:r>
            <a:r>
              <a:rPr lang="ar-DZ" sz="2000" b="1" dirty="0">
                <a:solidFill>
                  <a:schemeClr val="tx1"/>
                </a:solidFill>
              </a:rPr>
              <a:t>يعامل معاملة </a:t>
            </a:r>
            <a:r>
              <a:rPr lang="ar-DZ" sz="2000" b="1" dirty="0" smtClean="0">
                <a:solidFill>
                  <a:schemeClr val="tx1"/>
                </a:solidFill>
              </a:rPr>
              <a:t>مقارنة بالأخرين ، </a:t>
            </a:r>
            <a:r>
              <a:rPr lang="ar-DZ" sz="2000" b="1" dirty="0">
                <a:solidFill>
                  <a:schemeClr val="tx1"/>
                </a:solidFill>
              </a:rPr>
              <a:t>وعليه فإن مقومات </a:t>
            </a:r>
            <a:r>
              <a:rPr lang="ar-DZ" sz="2000" b="1" dirty="0" smtClean="0">
                <a:solidFill>
                  <a:schemeClr val="tx1"/>
                </a:solidFill>
              </a:rPr>
              <a:t>و اساس العدالة </a:t>
            </a:r>
            <a:r>
              <a:rPr lang="ar-DZ" sz="2000" b="1" dirty="0">
                <a:solidFill>
                  <a:schemeClr val="tx1"/>
                </a:solidFill>
              </a:rPr>
              <a:t>التنظيمية تعتمد </a:t>
            </a:r>
            <a:r>
              <a:rPr lang="ar-DZ" sz="2000" b="1" dirty="0" smtClean="0">
                <a:solidFill>
                  <a:schemeClr val="tx1"/>
                </a:solidFill>
              </a:rPr>
              <a:t>على حقيقة المقارنات التي يمكن بناءها إلى مقتضيات </a:t>
            </a:r>
            <a:r>
              <a:rPr lang="ar-DZ" sz="2000" b="1" dirty="0">
                <a:solidFill>
                  <a:schemeClr val="tx1"/>
                </a:solidFill>
              </a:rPr>
              <a:t>الدافعية والتحفيز في </a:t>
            </a:r>
            <a:r>
              <a:rPr lang="ar-DZ" sz="2000" b="1" dirty="0" smtClean="0">
                <a:solidFill>
                  <a:schemeClr val="tx1"/>
                </a:solidFill>
              </a:rPr>
              <a:t>السلوك </a:t>
            </a:r>
            <a:r>
              <a:rPr lang="ar-DZ" sz="2000" b="1" dirty="0">
                <a:solidFill>
                  <a:schemeClr val="tx1"/>
                </a:solidFill>
              </a:rPr>
              <a:t>التنظيمي</a:t>
            </a:r>
          </a:p>
          <a:p>
            <a:pPr algn="ctr"/>
            <a:r>
              <a:rPr lang="ar-DZ" sz="2000" b="1" dirty="0" smtClean="0">
                <a:solidFill>
                  <a:schemeClr val="tx1"/>
                </a:solidFill>
              </a:rPr>
              <a:t>والاداري، وعليه </a:t>
            </a:r>
            <a:r>
              <a:rPr lang="ar-DZ" sz="2000" b="1" dirty="0">
                <a:solidFill>
                  <a:schemeClr val="tx1"/>
                </a:solidFill>
              </a:rPr>
              <a:t>فإن جوهر عملية المقارنات </a:t>
            </a:r>
            <a:r>
              <a:rPr lang="ar-DZ" sz="2000" b="1" dirty="0" smtClean="0">
                <a:solidFill>
                  <a:schemeClr val="tx1"/>
                </a:solidFill>
              </a:rPr>
              <a:t>الاجتماعية يبنى </a:t>
            </a:r>
            <a:r>
              <a:rPr lang="ar-DZ" sz="2000" b="1" dirty="0">
                <a:solidFill>
                  <a:schemeClr val="tx1"/>
                </a:solidFill>
              </a:rPr>
              <a:t>عليه إدراك</a:t>
            </a:r>
          </a:p>
          <a:p>
            <a:pPr algn="ctr"/>
            <a:r>
              <a:rPr lang="ar-DZ" sz="2000" b="1" dirty="0">
                <a:solidFill>
                  <a:schemeClr val="tx1"/>
                </a:solidFill>
              </a:rPr>
              <a:t>الموظف للعدالة والشكل التالي يوضح عملية تكوين </a:t>
            </a:r>
            <a:r>
              <a:rPr lang="ar-DZ" sz="2000" b="1" dirty="0" smtClean="0">
                <a:solidFill>
                  <a:schemeClr val="tx1"/>
                </a:solidFill>
              </a:rPr>
              <a:t>الافراد ادراكهم للعدالة </a:t>
            </a:r>
            <a:r>
              <a:rPr lang="ar-DZ" sz="2000" b="1" dirty="0">
                <a:solidFill>
                  <a:schemeClr val="tx1"/>
                </a:solidFill>
              </a:rPr>
              <a:t>وهي تتكون من </a:t>
            </a:r>
            <a:r>
              <a:rPr lang="ar-DZ" sz="2000" b="1" dirty="0" smtClean="0">
                <a:solidFill>
                  <a:schemeClr val="tx1"/>
                </a:solidFill>
              </a:rPr>
              <a:t>أربع خطوات</a:t>
            </a:r>
            <a:r>
              <a:rPr lang="ar-DZ" sz="2000" b="1" dirty="0">
                <a:solidFill>
                  <a:schemeClr val="tx1"/>
                </a:solidFill>
              </a:rPr>
              <a:t>:</a:t>
            </a:r>
            <a:endParaRPr lang="fr-F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93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9" y="40440"/>
            <a:ext cx="9096721" cy="6817560"/>
          </a:xfrm>
          <a:prstGeom prst="rect">
            <a:avLst/>
          </a:prstGeom>
        </p:spPr>
      </p:pic>
      <p:sp>
        <p:nvSpPr>
          <p:cNvPr id="7" name="Rectangle à coins arrondis 6"/>
          <p:cNvSpPr/>
          <p:nvPr/>
        </p:nvSpPr>
        <p:spPr>
          <a:xfrm>
            <a:off x="3347864" y="188640"/>
            <a:ext cx="2376264" cy="504056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</a:rPr>
              <a:t>تقييم الذات 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3347862" y="1124744"/>
            <a:ext cx="2376265" cy="504056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</a:rPr>
              <a:t>تقييم الاخرين 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3343792" y="2060848"/>
            <a:ext cx="2376265" cy="504056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</a:rPr>
              <a:t>المقارنة 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347864" y="2945164"/>
            <a:ext cx="2376264" cy="504056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</a:rPr>
              <a:t>الشعور</a:t>
            </a:r>
            <a:endParaRPr lang="fr-FR" sz="2000" b="1" dirty="0">
              <a:solidFill>
                <a:schemeClr val="tx1"/>
              </a:solidFill>
            </a:endParaRPr>
          </a:p>
        </p:txBody>
      </p:sp>
      <p:cxnSp>
        <p:nvCxnSpPr>
          <p:cNvPr id="27" name="Connecteur droit 26"/>
          <p:cNvCxnSpPr/>
          <p:nvPr/>
        </p:nvCxnSpPr>
        <p:spPr>
          <a:xfrm flipV="1">
            <a:off x="4527852" y="3449220"/>
            <a:ext cx="0" cy="33982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4535996" y="3789040"/>
            <a:ext cx="1908212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 flipH="1">
            <a:off x="2627784" y="3789040"/>
            <a:ext cx="1967856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lèche vers le bas 36"/>
          <p:cNvSpPr/>
          <p:nvPr/>
        </p:nvSpPr>
        <p:spPr>
          <a:xfrm>
            <a:off x="2477872" y="3789040"/>
            <a:ext cx="333751" cy="864096"/>
          </a:xfrm>
          <a:prstGeom prst="downArrow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Flèche vers le bas 37"/>
          <p:cNvSpPr/>
          <p:nvPr/>
        </p:nvSpPr>
        <p:spPr>
          <a:xfrm>
            <a:off x="6372200" y="3789040"/>
            <a:ext cx="288032" cy="864096"/>
          </a:xfrm>
          <a:prstGeom prst="downArrow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à coins arrondis 38"/>
          <p:cNvSpPr/>
          <p:nvPr/>
        </p:nvSpPr>
        <p:spPr>
          <a:xfrm>
            <a:off x="1960671" y="4660749"/>
            <a:ext cx="1368152" cy="504056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dirty="0" smtClean="0">
                <a:solidFill>
                  <a:schemeClr val="tx1"/>
                </a:solidFill>
              </a:rPr>
              <a:t>الشعور بعدم العدالة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5904148" y="4656615"/>
            <a:ext cx="1224136" cy="504056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dirty="0" smtClean="0">
                <a:solidFill>
                  <a:schemeClr val="tx1"/>
                </a:solidFill>
              </a:rPr>
              <a:t>الشعور بالعدالة 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42" name="Flèche vers le bas 41"/>
          <p:cNvSpPr/>
          <p:nvPr/>
        </p:nvSpPr>
        <p:spPr>
          <a:xfrm>
            <a:off x="2447764" y="5192813"/>
            <a:ext cx="360040" cy="576447"/>
          </a:xfrm>
          <a:prstGeom prst="downArrow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Flèche vers le bas 42"/>
          <p:cNvSpPr/>
          <p:nvPr/>
        </p:nvSpPr>
        <p:spPr>
          <a:xfrm>
            <a:off x="6372200" y="5192813"/>
            <a:ext cx="360040" cy="468435"/>
          </a:xfrm>
          <a:prstGeom prst="downArrow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Rectangle à coins arrondis 43"/>
          <p:cNvSpPr/>
          <p:nvPr/>
        </p:nvSpPr>
        <p:spPr>
          <a:xfrm>
            <a:off x="1046641" y="5769260"/>
            <a:ext cx="3196212" cy="648072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</a:rPr>
              <a:t>دافعية للتخلص من حالات عدم العدالة 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5148064" y="5661248"/>
            <a:ext cx="3096344" cy="756084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</a:rPr>
              <a:t>دافعية للاستمرار في السلوك التنظيمي 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46" name="Flèche vers le bas 45"/>
          <p:cNvSpPr/>
          <p:nvPr/>
        </p:nvSpPr>
        <p:spPr>
          <a:xfrm>
            <a:off x="4355976" y="692696"/>
            <a:ext cx="384225" cy="432048"/>
          </a:xfrm>
          <a:prstGeom prst="downArrow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Flèche vers le bas 46"/>
          <p:cNvSpPr/>
          <p:nvPr/>
        </p:nvSpPr>
        <p:spPr>
          <a:xfrm>
            <a:off x="4355976" y="1628800"/>
            <a:ext cx="384225" cy="432048"/>
          </a:xfrm>
          <a:prstGeom prst="downArrow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Flèche vers le bas 47"/>
          <p:cNvSpPr/>
          <p:nvPr/>
        </p:nvSpPr>
        <p:spPr>
          <a:xfrm>
            <a:off x="4355976" y="2564904"/>
            <a:ext cx="384225" cy="380260"/>
          </a:xfrm>
          <a:prstGeom prst="downArrow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0305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14" y="-1457"/>
            <a:ext cx="9080286" cy="6858000"/>
          </a:xfrm>
          <a:prstGeom prst="rect">
            <a:avLst/>
          </a:prstGeom>
        </p:spPr>
      </p:pic>
      <p:sp>
        <p:nvSpPr>
          <p:cNvPr id="3" name="Rectangle à coins arrondis 2"/>
          <p:cNvSpPr/>
          <p:nvPr/>
        </p:nvSpPr>
        <p:spPr>
          <a:xfrm>
            <a:off x="4932040" y="116632"/>
            <a:ext cx="4104456" cy="792088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 2</a:t>
            </a:r>
            <a:r>
              <a:rPr lang="fr-FR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DZ" b="1" dirty="0" smtClean="0">
                <a:solidFill>
                  <a:schemeClr val="tx1"/>
                </a:solidFill>
              </a:rPr>
              <a:t>الاثار المترتبة عن غياب العدالة التنظيمية </a:t>
            </a:r>
          </a:p>
        </p:txBody>
      </p:sp>
      <p:sp>
        <p:nvSpPr>
          <p:cNvPr id="4" name="Ellipse 3"/>
          <p:cNvSpPr/>
          <p:nvPr/>
        </p:nvSpPr>
        <p:spPr>
          <a:xfrm>
            <a:off x="647564" y="4869160"/>
            <a:ext cx="3132348" cy="1584176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</a:rPr>
              <a:t>ان انخفاض مدركات العاملين لبعد عدالة التعاملات يمكن ان يسبب العديد من النتائج السلبية  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5220072" y="3573016"/>
            <a:ext cx="3240360" cy="2088232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</a:rPr>
              <a:t>اما بالنسبة لبعد عدالة الاجراءات فقد وصلت الدراسات الى ان عملية صناعة القرارات الغير عادلة ترتبط بالعديد من التبعات السلبية 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992338" y="2204864"/>
            <a:ext cx="3816424" cy="180020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</a:rPr>
              <a:t>بالنسبة لبعد العدالة التوزيعية فقد توصلت لدراسات الى ان انخفاض مدركات العاملين لهذا البعد قد يسبب العديد من النتائج السلبية 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555776" y="1196752"/>
            <a:ext cx="61926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2000" b="1" dirty="0" smtClean="0">
                <a:solidFill>
                  <a:schemeClr val="bg1"/>
                </a:solidFill>
              </a:rPr>
              <a:t>تتلخص الاثار السلبية لغياب العدالة التنظيمية بحسب الباحثين كالتالي </a:t>
            </a:r>
            <a:r>
              <a:rPr lang="fr-FR" sz="2000" b="1" dirty="0" smtClean="0">
                <a:solidFill>
                  <a:schemeClr val="bg1"/>
                </a:solidFill>
              </a:rPr>
              <a:t>:</a:t>
            </a:r>
            <a:endParaRPr lang="fr-F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6102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0"/>
            <a:ext cx="9049047" cy="6858000"/>
          </a:xfrm>
          <a:prstGeom prst="rect">
            <a:avLst/>
          </a:prstGeom>
        </p:spPr>
      </p:pic>
      <p:sp>
        <p:nvSpPr>
          <p:cNvPr id="5" name="Rectangle à coins arrondis 4"/>
          <p:cNvSpPr/>
          <p:nvPr/>
        </p:nvSpPr>
        <p:spPr>
          <a:xfrm>
            <a:off x="5724128" y="1412776"/>
            <a:ext cx="1584176" cy="576064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solidFill>
                  <a:schemeClr val="tx1"/>
                </a:solidFill>
              </a:rPr>
              <a:t>خاتمة</a:t>
            </a:r>
            <a:r>
              <a:rPr lang="fr-FR" sz="2000" b="1" dirty="0" smtClean="0">
                <a:solidFill>
                  <a:schemeClr val="tx1"/>
                </a:solidFill>
              </a:rPr>
              <a:t>: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899592" y="2492896"/>
            <a:ext cx="5472608" cy="324036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000" b="1" dirty="0" smtClean="0">
                <a:solidFill>
                  <a:schemeClr val="tx1"/>
                </a:solidFill>
              </a:rPr>
              <a:t>و من هنا نستخلص إلى </a:t>
            </a:r>
            <a:r>
              <a:rPr lang="ar-DZ" sz="2000" b="1" dirty="0">
                <a:solidFill>
                  <a:schemeClr val="tx1"/>
                </a:solidFill>
              </a:rPr>
              <a:t>أن العدالة التنظيمية كمفهوم شامل وبمختلف أبعاده أصبح مطلب</a:t>
            </a:r>
          </a:p>
          <a:p>
            <a:pPr algn="ctr"/>
            <a:r>
              <a:rPr lang="ar-DZ" sz="2000" b="1" dirty="0">
                <a:solidFill>
                  <a:schemeClr val="tx1"/>
                </a:solidFill>
              </a:rPr>
              <a:t>ضروري لضبط التوازن السلوكي في المنظمات </a:t>
            </a:r>
            <a:r>
              <a:rPr lang="ar-DZ" sz="2000" b="1" dirty="0" smtClean="0">
                <a:solidFill>
                  <a:schemeClr val="tx1"/>
                </a:solidFill>
              </a:rPr>
              <a:t>و الاداء الاداري ، </a:t>
            </a:r>
            <a:r>
              <a:rPr lang="ar-DZ" sz="2000" b="1" dirty="0">
                <a:solidFill>
                  <a:schemeClr val="tx1"/>
                </a:solidFill>
              </a:rPr>
              <a:t>فيتحقق معه الرقي والتطور وتشيع</a:t>
            </a:r>
          </a:p>
          <a:p>
            <a:pPr algn="ctr"/>
            <a:r>
              <a:rPr lang="ar-DZ" sz="2000" b="1" dirty="0">
                <a:solidFill>
                  <a:schemeClr val="tx1"/>
                </a:solidFill>
              </a:rPr>
              <a:t>معه أجواء </a:t>
            </a:r>
            <a:r>
              <a:rPr lang="ar-DZ" sz="2000" b="1" dirty="0" smtClean="0">
                <a:solidFill>
                  <a:schemeClr val="tx1"/>
                </a:solidFill>
              </a:rPr>
              <a:t>الاستقرار و الامان و الانتاجية داخل </a:t>
            </a:r>
            <a:r>
              <a:rPr lang="ar-DZ" sz="2000" b="1" dirty="0">
                <a:solidFill>
                  <a:schemeClr val="tx1"/>
                </a:solidFill>
              </a:rPr>
              <a:t>المنظمة في ظل روح التعاون والمشاركة البناءة،</a:t>
            </a:r>
          </a:p>
          <a:p>
            <a:pPr algn="ctr"/>
            <a:r>
              <a:rPr lang="ar-DZ" sz="2000" b="1" dirty="0">
                <a:solidFill>
                  <a:schemeClr val="tx1"/>
                </a:solidFill>
              </a:rPr>
              <a:t>مما ينعكس </a:t>
            </a:r>
            <a:r>
              <a:rPr lang="ar-DZ" sz="2000" b="1" dirty="0" smtClean="0">
                <a:solidFill>
                  <a:schemeClr val="tx1"/>
                </a:solidFill>
              </a:rPr>
              <a:t>بالإيجاب على </a:t>
            </a:r>
            <a:r>
              <a:rPr lang="ar-DZ" sz="2000" b="1" dirty="0">
                <a:solidFill>
                  <a:schemeClr val="tx1"/>
                </a:solidFill>
              </a:rPr>
              <a:t>تضافر </a:t>
            </a:r>
            <a:r>
              <a:rPr lang="ar-DZ" sz="2000" b="1" dirty="0" smtClean="0">
                <a:solidFill>
                  <a:schemeClr val="tx1"/>
                </a:solidFill>
              </a:rPr>
              <a:t>الجهود لرفد </a:t>
            </a:r>
            <a:r>
              <a:rPr lang="ar-DZ" sz="2000" b="1" dirty="0">
                <a:solidFill>
                  <a:schemeClr val="tx1"/>
                </a:solidFill>
              </a:rPr>
              <a:t>المنظمات بالنجاح والتقدم.</a:t>
            </a:r>
            <a:endParaRPr lang="fr-F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971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0"/>
            <a:ext cx="9108504" cy="6858000"/>
          </a:xfrm>
          <a:prstGeom prst="rect">
            <a:avLst/>
          </a:prstGeom>
        </p:spPr>
      </p:pic>
      <p:sp>
        <p:nvSpPr>
          <p:cNvPr id="3" name="Rectangle à coins arrondis 2"/>
          <p:cNvSpPr/>
          <p:nvPr/>
        </p:nvSpPr>
        <p:spPr>
          <a:xfrm>
            <a:off x="4860032" y="908720"/>
            <a:ext cx="3240360" cy="648072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خطة البحث</a:t>
            </a:r>
            <a:endParaRPr lang="fr-FR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755576" y="1916832"/>
            <a:ext cx="5544616" cy="4608512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</a:rPr>
              <a:t>مقدمة</a:t>
            </a:r>
          </a:p>
          <a:p>
            <a:pPr algn="r"/>
            <a:r>
              <a:rPr lang="ar-DZ" sz="2000" b="1" dirty="0" smtClean="0">
                <a:solidFill>
                  <a:schemeClr val="tx1"/>
                </a:solidFill>
              </a:rPr>
              <a:t>ماهية العدالة التنظيمية</a:t>
            </a:r>
            <a:r>
              <a:rPr lang="fr-FR" sz="2000" b="1" dirty="0" smtClean="0">
                <a:solidFill>
                  <a:schemeClr val="tx1"/>
                </a:solidFill>
              </a:rPr>
              <a:t>:</a:t>
            </a:r>
            <a:r>
              <a:rPr lang="ar-DZ" sz="2000" b="1" dirty="0" smtClean="0">
                <a:solidFill>
                  <a:schemeClr val="tx1"/>
                </a:solidFill>
              </a:rPr>
              <a:t>المبحث الاول </a:t>
            </a:r>
          </a:p>
          <a:p>
            <a:pPr algn="r"/>
            <a:r>
              <a:rPr lang="ar-DZ" sz="2000" b="1" dirty="0" smtClean="0">
                <a:solidFill>
                  <a:schemeClr val="tx1"/>
                </a:solidFill>
              </a:rPr>
              <a:t>مفهوم العدالة التنظيمية</a:t>
            </a:r>
            <a:r>
              <a:rPr lang="fr-FR" sz="2000" b="1" dirty="0" smtClean="0">
                <a:solidFill>
                  <a:schemeClr val="tx1"/>
                </a:solidFill>
              </a:rPr>
              <a:t>:</a:t>
            </a:r>
            <a:r>
              <a:rPr lang="ar-DZ" sz="2000" b="1" dirty="0" smtClean="0">
                <a:solidFill>
                  <a:schemeClr val="tx1"/>
                </a:solidFill>
              </a:rPr>
              <a:t>المطلب1</a:t>
            </a:r>
          </a:p>
          <a:p>
            <a:pPr algn="r"/>
            <a:r>
              <a:rPr lang="ar-DZ" sz="2000" b="1" dirty="0" smtClean="0">
                <a:solidFill>
                  <a:schemeClr val="tx1"/>
                </a:solidFill>
              </a:rPr>
              <a:t>ابعاد العدالة التنظيمية</a:t>
            </a:r>
            <a:r>
              <a:rPr lang="fr-FR" sz="2000" b="1" dirty="0" smtClean="0">
                <a:solidFill>
                  <a:schemeClr val="tx1"/>
                </a:solidFill>
              </a:rPr>
              <a:t>:</a:t>
            </a:r>
            <a:r>
              <a:rPr lang="ar-DZ" sz="2000" b="1" dirty="0" smtClean="0">
                <a:solidFill>
                  <a:schemeClr val="tx1"/>
                </a:solidFill>
              </a:rPr>
              <a:t>المطلب2</a:t>
            </a:r>
          </a:p>
          <a:p>
            <a:pPr algn="r"/>
            <a:r>
              <a:rPr lang="ar-DZ" sz="2000" b="1" dirty="0" smtClean="0">
                <a:solidFill>
                  <a:schemeClr val="tx1"/>
                </a:solidFill>
              </a:rPr>
              <a:t>اهمية و اهداف العدالة التنظيمية </a:t>
            </a:r>
            <a:r>
              <a:rPr lang="fr-FR" sz="2000" b="1" dirty="0" smtClean="0">
                <a:solidFill>
                  <a:schemeClr val="tx1"/>
                </a:solidFill>
              </a:rPr>
              <a:t>:</a:t>
            </a:r>
            <a:r>
              <a:rPr lang="ar-DZ" sz="2000" b="1" dirty="0" smtClean="0">
                <a:solidFill>
                  <a:schemeClr val="tx1"/>
                </a:solidFill>
              </a:rPr>
              <a:t>المطلب3</a:t>
            </a:r>
          </a:p>
          <a:p>
            <a:pPr algn="r"/>
            <a:r>
              <a:rPr lang="ar-DZ" sz="2000" b="1" dirty="0" smtClean="0">
                <a:solidFill>
                  <a:schemeClr val="tx1"/>
                </a:solidFill>
              </a:rPr>
              <a:t>مبادئ و نظريات العدالة التنظيمية </a:t>
            </a:r>
            <a:r>
              <a:rPr lang="fr-FR" sz="2000" b="1" dirty="0" smtClean="0">
                <a:solidFill>
                  <a:schemeClr val="tx1"/>
                </a:solidFill>
              </a:rPr>
              <a:t>:</a:t>
            </a:r>
            <a:r>
              <a:rPr lang="ar-DZ" sz="2000" b="1" dirty="0" smtClean="0">
                <a:solidFill>
                  <a:schemeClr val="tx1"/>
                </a:solidFill>
              </a:rPr>
              <a:t>المبحث الثاني</a:t>
            </a:r>
          </a:p>
          <a:p>
            <a:pPr algn="r"/>
            <a:r>
              <a:rPr lang="ar-DZ" sz="2000" b="1" dirty="0" smtClean="0">
                <a:solidFill>
                  <a:schemeClr val="tx1"/>
                </a:solidFill>
              </a:rPr>
              <a:t>مبادئ العدالة التنظيمية </a:t>
            </a:r>
            <a:r>
              <a:rPr lang="fr-FR" sz="2000" b="1" dirty="0" smtClean="0">
                <a:solidFill>
                  <a:schemeClr val="tx1"/>
                </a:solidFill>
              </a:rPr>
              <a:t>:</a:t>
            </a:r>
            <a:r>
              <a:rPr lang="ar-DZ" sz="2000" b="1" dirty="0" smtClean="0">
                <a:solidFill>
                  <a:schemeClr val="tx1"/>
                </a:solidFill>
              </a:rPr>
              <a:t>المطلب1</a:t>
            </a:r>
          </a:p>
          <a:p>
            <a:pPr algn="r"/>
            <a:r>
              <a:rPr lang="ar-DZ" sz="2000" b="1" dirty="0" smtClean="0">
                <a:solidFill>
                  <a:schemeClr val="tx1"/>
                </a:solidFill>
              </a:rPr>
              <a:t>نظريات العدالة التنظيمية </a:t>
            </a:r>
            <a:r>
              <a:rPr lang="fr-FR" sz="2000" b="1" dirty="0" smtClean="0">
                <a:solidFill>
                  <a:schemeClr val="tx1"/>
                </a:solidFill>
              </a:rPr>
              <a:t>:</a:t>
            </a:r>
            <a:r>
              <a:rPr lang="ar-DZ" sz="2000" b="1" dirty="0" smtClean="0">
                <a:solidFill>
                  <a:schemeClr val="tx1"/>
                </a:solidFill>
              </a:rPr>
              <a:t>المطلب2</a:t>
            </a:r>
          </a:p>
          <a:p>
            <a:pPr algn="r"/>
            <a:r>
              <a:rPr lang="ar-DZ" sz="2000" b="1" dirty="0" smtClean="0">
                <a:solidFill>
                  <a:schemeClr val="tx1"/>
                </a:solidFill>
              </a:rPr>
              <a:t>العدالة في الفكر التنظيمي </a:t>
            </a:r>
            <a:r>
              <a:rPr lang="fr-FR" sz="2000" b="1" dirty="0" smtClean="0">
                <a:solidFill>
                  <a:schemeClr val="tx1"/>
                </a:solidFill>
              </a:rPr>
              <a:t>:</a:t>
            </a:r>
            <a:r>
              <a:rPr lang="ar-DZ" sz="2000" b="1" dirty="0" smtClean="0">
                <a:solidFill>
                  <a:schemeClr val="tx1"/>
                </a:solidFill>
              </a:rPr>
              <a:t>المطلب3</a:t>
            </a:r>
          </a:p>
          <a:p>
            <a:pPr algn="r"/>
            <a:r>
              <a:rPr lang="ar-DZ" sz="2000" b="1" dirty="0" smtClean="0">
                <a:solidFill>
                  <a:schemeClr val="tx1"/>
                </a:solidFill>
              </a:rPr>
              <a:t>مقومات و اثار العدالة التنظيمية </a:t>
            </a:r>
            <a:r>
              <a:rPr lang="fr-FR" sz="2000" b="1" dirty="0" smtClean="0">
                <a:solidFill>
                  <a:schemeClr val="tx1"/>
                </a:solidFill>
              </a:rPr>
              <a:t>:</a:t>
            </a:r>
            <a:r>
              <a:rPr lang="ar-DZ" sz="2000" b="1" dirty="0" smtClean="0">
                <a:solidFill>
                  <a:schemeClr val="tx1"/>
                </a:solidFill>
              </a:rPr>
              <a:t>المبحث الثالث</a:t>
            </a:r>
          </a:p>
          <a:p>
            <a:pPr algn="r"/>
            <a:r>
              <a:rPr lang="ar-DZ" sz="2000" b="1" dirty="0" smtClean="0">
                <a:solidFill>
                  <a:schemeClr val="tx1"/>
                </a:solidFill>
              </a:rPr>
              <a:t>مقومات العدالة التنظيمية</a:t>
            </a:r>
            <a:r>
              <a:rPr lang="fr-FR" sz="2000" b="1" dirty="0" smtClean="0">
                <a:solidFill>
                  <a:schemeClr val="tx1"/>
                </a:solidFill>
              </a:rPr>
              <a:t>:</a:t>
            </a:r>
            <a:r>
              <a:rPr lang="ar-DZ" sz="2000" b="1" dirty="0" smtClean="0">
                <a:solidFill>
                  <a:schemeClr val="tx1"/>
                </a:solidFill>
              </a:rPr>
              <a:t>المطلب1</a:t>
            </a:r>
          </a:p>
          <a:p>
            <a:pPr algn="r"/>
            <a:r>
              <a:rPr lang="ar-DZ" sz="2000" b="1" dirty="0" smtClean="0">
                <a:solidFill>
                  <a:schemeClr val="tx1"/>
                </a:solidFill>
              </a:rPr>
              <a:t>الاثار المترتبة عن غياب العدالة التنظيمية </a:t>
            </a:r>
            <a:r>
              <a:rPr lang="fr-FR" sz="2000" b="1" dirty="0" smtClean="0">
                <a:solidFill>
                  <a:schemeClr val="tx1"/>
                </a:solidFill>
              </a:rPr>
              <a:t>:</a:t>
            </a:r>
            <a:r>
              <a:rPr lang="ar-DZ" sz="2000" b="1" dirty="0" smtClean="0">
                <a:solidFill>
                  <a:schemeClr val="tx1"/>
                </a:solidFill>
              </a:rPr>
              <a:t>المطلب2</a:t>
            </a:r>
          </a:p>
          <a:p>
            <a:pPr algn="ctr"/>
            <a:r>
              <a:rPr lang="ar-DZ" sz="2000" b="1" dirty="0" smtClean="0">
                <a:solidFill>
                  <a:schemeClr val="tx1"/>
                </a:solidFill>
              </a:rPr>
              <a:t>خاتمة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47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0"/>
            <a:ext cx="9049047" cy="6858000"/>
          </a:xfrm>
          <a:prstGeom prst="rect">
            <a:avLst/>
          </a:prstGeom>
        </p:spPr>
      </p:pic>
      <p:sp>
        <p:nvSpPr>
          <p:cNvPr id="3" name="Rectangle à coins arrondis 2"/>
          <p:cNvSpPr/>
          <p:nvPr/>
        </p:nvSpPr>
        <p:spPr>
          <a:xfrm>
            <a:off x="4932040" y="1196752"/>
            <a:ext cx="1656184" cy="432048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مقدمة</a:t>
            </a:r>
            <a:endParaRPr lang="fr-FR" sz="28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1115616" y="2348880"/>
            <a:ext cx="5507810" cy="3096344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</a:rPr>
              <a:t>يعد موضوع </a:t>
            </a:r>
            <a:r>
              <a:rPr lang="ar-DZ" sz="2000" b="1" dirty="0">
                <a:solidFill>
                  <a:schemeClr val="tx1"/>
                </a:solidFill>
              </a:rPr>
              <a:t>العدالة </a:t>
            </a:r>
            <a:r>
              <a:rPr lang="ar-DZ" sz="2000" b="1" dirty="0" smtClean="0">
                <a:solidFill>
                  <a:schemeClr val="tx1"/>
                </a:solidFill>
              </a:rPr>
              <a:t>التنظيمية من المواضيع المهمة </a:t>
            </a:r>
            <a:r>
              <a:rPr lang="ar-DZ" sz="2000" b="1" dirty="0">
                <a:solidFill>
                  <a:schemeClr val="tx1"/>
                </a:solidFill>
              </a:rPr>
              <a:t>في حقل </a:t>
            </a:r>
            <a:r>
              <a:rPr lang="ar-DZ" sz="2000" b="1" dirty="0" smtClean="0">
                <a:solidFill>
                  <a:schemeClr val="tx1"/>
                </a:solidFill>
              </a:rPr>
              <a:t>الإدارة حاليا ، </a:t>
            </a:r>
            <a:r>
              <a:rPr lang="ar-DZ" sz="2000" b="1" dirty="0">
                <a:solidFill>
                  <a:schemeClr val="tx1"/>
                </a:solidFill>
              </a:rPr>
              <a:t>إذ حظي </a:t>
            </a:r>
            <a:r>
              <a:rPr lang="ar-DZ" sz="2000" b="1" dirty="0" smtClean="0">
                <a:solidFill>
                  <a:schemeClr val="tx1"/>
                </a:solidFill>
              </a:rPr>
              <a:t>ولا يزال باهتمام العديد من </a:t>
            </a:r>
            <a:r>
              <a:rPr lang="ar-DZ" sz="2000" b="1" dirty="0">
                <a:solidFill>
                  <a:schemeClr val="tx1"/>
                </a:solidFill>
              </a:rPr>
              <a:t>الأبحاث </a:t>
            </a:r>
            <a:r>
              <a:rPr lang="ar-DZ" sz="2000" b="1" dirty="0" smtClean="0">
                <a:solidFill>
                  <a:schemeClr val="tx1"/>
                </a:solidFill>
              </a:rPr>
              <a:t>و المتعلقة </a:t>
            </a:r>
            <a:r>
              <a:rPr lang="ar-DZ" sz="2000" b="1" dirty="0">
                <a:solidFill>
                  <a:schemeClr val="tx1"/>
                </a:solidFill>
              </a:rPr>
              <a:t>بالسلوك </a:t>
            </a:r>
            <a:r>
              <a:rPr lang="ar-DZ" sz="2000" b="1" dirty="0" smtClean="0">
                <a:solidFill>
                  <a:schemeClr val="tx1"/>
                </a:solidFill>
              </a:rPr>
              <a:t>التنظيمي وبالتطوير المعرفي </a:t>
            </a:r>
            <a:r>
              <a:rPr lang="ar-DZ" sz="2000" b="1" dirty="0">
                <a:solidFill>
                  <a:schemeClr val="tx1"/>
                </a:solidFill>
              </a:rPr>
              <a:t>للموارد </a:t>
            </a:r>
            <a:r>
              <a:rPr lang="ar-DZ" sz="2000" b="1" dirty="0" smtClean="0">
                <a:solidFill>
                  <a:schemeClr val="tx1"/>
                </a:solidFill>
              </a:rPr>
              <a:t>البشرية في المنظمات</a:t>
            </a:r>
            <a:r>
              <a:rPr lang="ar-DZ" sz="2000" b="1" dirty="0">
                <a:solidFill>
                  <a:schemeClr val="tx1"/>
                </a:solidFill>
              </a:rPr>
              <a:t>، وذلك من خلال دوره في خلق الثقافة </a:t>
            </a:r>
            <a:r>
              <a:rPr lang="ar-DZ" sz="2000" b="1" dirty="0" smtClean="0">
                <a:solidFill>
                  <a:schemeClr val="tx1"/>
                </a:solidFill>
              </a:rPr>
              <a:t>التنظيمية المناسبة </a:t>
            </a:r>
            <a:r>
              <a:rPr lang="ar-DZ" sz="2000" b="1" dirty="0">
                <a:solidFill>
                  <a:schemeClr val="tx1"/>
                </a:solidFill>
              </a:rPr>
              <a:t>لخدمة الأهداف </a:t>
            </a:r>
            <a:r>
              <a:rPr lang="ar-DZ" sz="2000" b="1" dirty="0" smtClean="0">
                <a:solidFill>
                  <a:schemeClr val="tx1"/>
                </a:solidFill>
              </a:rPr>
              <a:t>الانسانية و المجتمعية . </a:t>
            </a:r>
            <a:r>
              <a:rPr lang="ar-DZ" sz="2000" b="1" dirty="0">
                <a:solidFill>
                  <a:schemeClr val="tx1"/>
                </a:solidFill>
              </a:rPr>
              <a:t>في هذا الفصل </a:t>
            </a:r>
            <a:r>
              <a:rPr lang="ar-DZ" sz="2000" b="1" dirty="0" smtClean="0">
                <a:solidFill>
                  <a:schemeClr val="tx1"/>
                </a:solidFill>
              </a:rPr>
              <a:t>سيتم التطرق </a:t>
            </a:r>
            <a:r>
              <a:rPr lang="ar-DZ" sz="2000" b="1" dirty="0">
                <a:solidFill>
                  <a:schemeClr val="tx1"/>
                </a:solidFill>
              </a:rPr>
              <a:t>إلى مفهوم </a:t>
            </a:r>
            <a:r>
              <a:rPr lang="ar-DZ" sz="2000" b="1" dirty="0" smtClean="0">
                <a:solidFill>
                  <a:schemeClr val="tx1"/>
                </a:solidFill>
              </a:rPr>
              <a:t>العدالة التنظيمية ،أبعادها </a:t>
            </a:r>
            <a:r>
              <a:rPr lang="ar-DZ" sz="2000" b="1" dirty="0">
                <a:solidFill>
                  <a:schemeClr val="tx1"/>
                </a:solidFill>
              </a:rPr>
              <a:t>،العدالة </a:t>
            </a:r>
            <a:r>
              <a:rPr lang="ar-DZ" sz="2000" b="1" dirty="0" smtClean="0">
                <a:solidFill>
                  <a:schemeClr val="tx1"/>
                </a:solidFill>
              </a:rPr>
              <a:t>التنظيمية في الفكر التنظيمي ،نظرياتها، </a:t>
            </a:r>
            <a:r>
              <a:rPr lang="ar-DZ" sz="2000" b="1" dirty="0">
                <a:solidFill>
                  <a:schemeClr val="tx1"/>
                </a:solidFill>
              </a:rPr>
              <a:t>مقوماتها، </a:t>
            </a:r>
            <a:r>
              <a:rPr lang="ar-DZ" sz="2000" b="1" dirty="0" smtClean="0">
                <a:solidFill>
                  <a:schemeClr val="tx1"/>
                </a:solidFill>
              </a:rPr>
              <a:t>اهميتها وأهدافها ،الآثار </a:t>
            </a:r>
            <a:r>
              <a:rPr lang="ar-DZ" sz="2000" b="1" dirty="0">
                <a:solidFill>
                  <a:schemeClr val="tx1"/>
                </a:solidFill>
              </a:rPr>
              <a:t>المترتبة عن </a:t>
            </a:r>
            <a:r>
              <a:rPr lang="ar-DZ" sz="2000" b="1" dirty="0" smtClean="0">
                <a:solidFill>
                  <a:schemeClr val="tx1"/>
                </a:solidFill>
              </a:rPr>
              <a:t>العدالة التنظيمية .</a:t>
            </a:r>
            <a:endParaRPr lang="fr-F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853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9" y="0"/>
            <a:ext cx="9096721" cy="6858000"/>
          </a:xfrm>
          <a:prstGeom prst="rect">
            <a:avLst/>
          </a:prstGeom>
        </p:spPr>
      </p:pic>
      <p:sp>
        <p:nvSpPr>
          <p:cNvPr id="3" name="Parchemin vertical 2"/>
          <p:cNvSpPr/>
          <p:nvPr/>
        </p:nvSpPr>
        <p:spPr>
          <a:xfrm>
            <a:off x="1619672" y="1772816"/>
            <a:ext cx="3888432" cy="3960440"/>
          </a:xfrm>
          <a:prstGeom prst="verticalScroll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</a:rPr>
              <a:t>هي </a:t>
            </a:r>
            <a:r>
              <a:rPr lang="ar-DZ" sz="2000" b="1" dirty="0">
                <a:solidFill>
                  <a:schemeClr val="tx1"/>
                </a:solidFill>
              </a:rPr>
              <a:t>درجه تحقيق المساواة والنزاهة في الحقوق والواجبات التي تعبر عن علاقه الفرد بالمنظمة وتجسد فكر العدالة مبدا تحقيق الالتزامات من قبل الموظفين اتجاه المنظمة التي يعملون فيها </a:t>
            </a:r>
            <a:r>
              <a:rPr lang="ar-DZ" sz="2000" b="1" dirty="0" err="1">
                <a:solidFill>
                  <a:schemeClr val="tx1"/>
                </a:solidFill>
              </a:rPr>
              <a:t>وتاكيد</a:t>
            </a:r>
            <a:r>
              <a:rPr lang="ar-DZ" sz="2000" b="1" dirty="0">
                <a:solidFill>
                  <a:schemeClr val="tx1"/>
                </a:solidFill>
              </a:rPr>
              <a:t> الثقة التنظيمية المطلوبة بين الطرفين وتسهم العدالة </a:t>
            </a:r>
            <a:r>
              <a:rPr lang="ar-DZ" sz="2000" b="1" dirty="0" err="1">
                <a:solidFill>
                  <a:schemeClr val="tx1"/>
                </a:solidFill>
              </a:rPr>
              <a:t>التنظيميه</a:t>
            </a:r>
            <a:r>
              <a:rPr lang="ar-DZ" sz="2000" b="1" dirty="0">
                <a:solidFill>
                  <a:schemeClr val="tx1"/>
                </a:solidFill>
              </a:rPr>
              <a:t> في المحافظة على الموارد </a:t>
            </a:r>
            <a:r>
              <a:rPr lang="ar-DZ" sz="2000" b="1" dirty="0" err="1">
                <a:solidFill>
                  <a:schemeClr val="tx1"/>
                </a:solidFill>
              </a:rPr>
              <a:t>البشريه</a:t>
            </a:r>
            <a:r>
              <a:rPr lang="ar-DZ" sz="20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5292080" y="836712"/>
            <a:ext cx="3384376" cy="72008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المبحث الاول </a:t>
            </a:r>
            <a:r>
              <a:rPr lang="fr-FR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sz="2000" b="1" dirty="0" smtClean="0">
                <a:solidFill>
                  <a:schemeClr val="tx1"/>
                </a:solidFill>
              </a:rPr>
              <a:t>ماهية العدالة التنظيمية</a:t>
            </a:r>
          </a:p>
          <a:p>
            <a:pPr algn="ctr" rtl="1"/>
            <a:r>
              <a:rPr lang="ar-DZ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المطلب1</a:t>
            </a:r>
            <a:r>
              <a:rPr lang="fr-FR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sz="2000" b="1" dirty="0" smtClean="0">
                <a:solidFill>
                  <a:schemeClr val="tx1"/>
                </a:solidFill>
              </a:rPr>
              <a:t>تعريف العدالة التنظيمية</a:t>
            </a:r>
            <a:endParaRPr lang="fr-F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933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8928992" cy="6624736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3707904" y="2852936"/>
            <a:ext cx="1728192" cy="144016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ابعاد العدالة التنظيمية </a:t>
            </a:r>
            <a:endParaRPr lang="fr-F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Ellipse 5"/>
          <p:cNvSpPr/>
          <p:nvPr/>
        </p:nvSpPr>
        <p:spPr>
          <a:xfrm>
            <a:off x="3962667" y="742078"/>
            <a:ext cx="1512168" cy="1296144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</a:rPr>
              <a:t>العدالة التوزيعية 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1285319" y="2060848"/>
            <a:ext cx="1656184" cy="1368152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</a:rPr>
              <a:t>العدالة الاخلاقية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907704" y="4728097"/>
            <a:ext cx="1584176" cy="1393335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</a:rPr>
              <a:t>العدالة التقييمية 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6412933" y="2073602"/>
            <a:ext cx="1615449" cy="1368152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</a:rPr>
              <a:t>العدالة الاجرامية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5675639" y="4698218"/>
            <a:ext cx="1545018" cy="1272731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</a:rPr>
              <a:t>عدالة التعاملات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11" name="Flèche droite 10"/>
          <p:cNvSpPr/>
          <p:nvPr/>
        </p:nvSpPr>
        <p:spPr>
          <a:xfrm rot="20824317">
            <a:off x="5497747" y="3042127"/>
            <a:ext cx="837637" cy="284393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droite 11"/>
          <p:cNvSpPr/>
          <p:nvPr/>
        </p:nvSpPr>
        <p:spPr>
          <a:xfrm rot="2830949">
            <a:off x="5188513" y="4290588"/>
            <a:ext cx="901395" cy="281401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vers le bas 12"/>
          <p:cNvSpPr/>
          <p:nvPr/>
        </p:nvSpPr>
        <p:spPr>
          <a:xfrm rot="2196198">
            <a:off x="3386959" y="4035061"/>
            <a:ext cx="355769" cy="85538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gauche 13"/>
          <p:cNvSpPr/>
          <p:nvPr/>
        </p:nvSpPr>
        <p:spPr>
          <a:xfrm rot="1128426">
            <a:off x="2964751" y="2908523"/>
            <a:ext cx="738218" cy="276265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vers le haut 14"/>
          <p:cNvSpPr/>
          <p:nvPr/>
        </p:nvSpPr>
        <p:spPr>
          <a:xfrm>
            <a:off x="4524876" y="2073602"/>
            <a:ext cx="263148" cy="671322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à coins arrondis 15"/>
          <p:cNvSpPr/>
          <p:nvPr/>
        </p:nvSpPr>
        <p:spPr>
          <a:xfrm>
            <a:off x="5916565" y="332656"/>
            <a:ext cx="3119931" cy="576064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0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</a:t>
            </a:r>
            <a:r>
              <a:rPr lang="ar-DZ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لمطلب2</a:t>
            </a:r>
            <a:r>
              <a:rPr lang="fr-FR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sz="2000" b="1" dirty="0" smtClean="0">
                <a:solidFill>
                  <a:schemeClr val="tx1"/>
                </a:solidFill>
              </a:rPr>
              <a:t>ابعاد العدالة التنظيمية</a:t>
            </a:r>
            <a:endParaRPr lang="fr-F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434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à coins arrondis 4"/>
          <p:cNvSpPr/>
          <p:nvPr/>
        </p:nvSpPr>
        <p:spPr>
          <a:xfrm>
            <a:off x="4932040" y="188640"/>
            <a:ext cx="3960440" cy="2808312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المطلب3</a:t>
            </a:r>
            <a:r>
              <a:rPr lang="fr-FR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r-DZ" sz="2000" b="1" u="sn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rtl="1"/>
            <a:r>
              <a:rPr lang="ar-DZ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هداف العدالة التنظيمية</a:t>
            </a:r>
          </a:p>
          <a:p>
            <a:pPr algn="ctr" rtl="1"/>
            <a:r>
              <a:rPr lang="ar-DZ" sz="2000" b="1" dirty="0" smtClean="0">
                <a:solidFill>
                  <a:schemeClr val="tx1"/>
                </a:solidFill>
              </a:rPr>
              <a:t>_تهدف </a:t>
            </a:r>
            <a:r>
              <a:rPr lang="ar-DZ" sz="2000" b="1" dirty="0">
                <a:solidFill>
                  <a:schemeClr val="tx1"/>
                </a:solidFill>
              </a:rPr>
              <a:t>العدالة التنظيمية لجعل سلوك المورد البشري ضمن شروطه في اطار تنظيمي.</a:t>
            </a:r>
          </a:p>
          <a:p>
            <a:pPr algn="ctr"/>
            <a:r>
              <a:rPr lang="ar-DZ" sz="2000" b="1" dirty="0">
                <a:solidFill>
                  <a:schemeClr val="tx1"/>
                </a:solidFill>
              </a:rPr>
              <a:t>_تؤدي الى تحقيق السيطرة </a:t>
            </a:r>
            <a:r>
              <a:rPr lang="ar-DZ" sz="2000" b="1" dirty="0" smtClean="0">
                <a:solidFill>
                  <a:schemeClr val="tx1"/>
                </a:solidFill>
              </a:rPr>
              <a:t>الفعلية والتمكن </a:t>
            </a:r>
            <a:r>
              <a:rPr lang="ar-DZ" sz="2000" b="1" dirty="0">
                <a:solidFill>
                  <a:schemeClr val="tx1"/>
                </a:solidFill>
              </a:rPr>
              <a:t>من عملية اتخاذ القرار.</a:t>
            </a:r>
          </a:p>
          <a:p>
            <a:pPr algn="ctr"/>
            <a:r>
              <a:rPr lang="ar-DZ" sz="2000" b="1" dirty="0">
                <a:solidFill>
                  <a:schemeClr val="tx1"/>
                </a:solidFill>
              </a:rPr>
              <a:t>_توضح حقيقة النظام التوزيعي </a:t>
            </a:r>
            <a:r>
              <a:rPr lang="ar-DZ" sz="2000" b="1" dirty="0" err="1" smtClean="0">
                <a:solidFill>
                  <a:schemeClr val="tx1"/>
                </a:solidFill>
              </a:rPr>
              <a:t>للاجور</a:t>
            </a:r>
            <a:r>
              <a:rPr lang="ar-DZ" sz="2000" b="1" dirty="0" smtClean="0">
                <a:solidFill>
                  <a:schemeClr val="tx1"/>
                </a:solidFill>
              </a:rPr>
              <a:t> والرواتب </a:t>
            </a:r>
            <a:r>
              <a:rPr lang="ar-DZ" sz="2000" b="1" dirty="0">
                <a:solidFill>
                  <a:schemeClr val="tx1"/>
                </a:solidFill>
              </a:rPr>
              <a:t>في المنظمة</a:t>
            </a:r>
            <a:r>
              <a:rPr lang="ar-DZ" dirty="0"/>
              <a:t>.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520583" y="3444133"/>
            <a:ext cx="4032448" cy="288032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اهميه العدالة التنظيمية</a:t>
            </a:r>
            <a:endParaRPr lang="ar-DZ" sz="20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ar-DZ" sz="2000" b="1" dirty="0">
                <a:solidFill>
                  <a:schemeClr val="tx1"/>
                </a:solidFill>
              </a:rPr>
              <a:t>_تنعكس </a:t>
            </a:r>
            <a:r>
              <a:rPr lang="ar-DZ" sz="2000" b="1" dirty="0" smtClean="0">
                <a:solidFill>
                  <a:schemeClr val="tx1"/>
                </a:solidFill>
              </a:rPr>
              <a:t>سلوكيا </a:t>
            </a:r>
            <a:r>
              <a:rPr lang="ar-DZ" sz="2000" b="1" dirty="0">
                <a:solidFill>
                  <a:schemeClr val="tx1"/>
                </a:solidFill>
              </a:rPr>
              <a:t>على حالات الرضا عن الرؤساء ونظم القرار.</a:t>
            </a:r>
          </a:p>
          <a:p>
            <a:pPr algn="ctr"/>
            <a:r>
              <a:rPr lang="ar-DZ" sz="2000" b="1" dirty="0">
                <a:solidFill>
                  <a:schemeClr val="tx1"/>
                </a:solidFill>
              </a:rPr>
              <a:t>_سلط الضوء عن الاجواء </a:t>
            </a:r>
            <a:r>
              <a:rPr lang="ar-DZ" sz="2000" b="1" dirty="0" smtClean="0">
                <a:solidFill>
                  <a:schemeClr val="tx1"/>
                </a:solidFill>
              </a:rPr>
              <a:t>التنظيمية والمناخ </a:t>
            </a:r>
            <a:r>
              <a:rPr lang="ar-DZ" sz="2000" b="1" dirty="0">
                <a:solidFill>
                  <a:schemeClr val="tx1"/>
                </a:solidFill>
              </a:rPr>
              <a:t>التنظيمي السائد في </a:t>
            </a:r>
            <a:r>
              <a:rPr lang="ar-DZ" sz="2000" b="1" dirty="0" smtClean="0">
                <a:solidFill>
                  <a:schemeClr val="tx1"/>
                </a:solidFill>
              </a:rPr>
              <a:t>المنظمة _تؤدي </a:t>
            </a:r>
            <a:r>
              <a:rPr lang="ar-DZ" sz="2000" b="1" dirty="0">
                <a:solidFill>
                  <a:schemeClr val="tx1"/>
                </a:solidFill>
              </a:rPr>
              <a:t>لتحديد جوده نظام </a:t>
            </a:r>
            <a:r>
              <a:rPr lang="ar-DZ" sz="2000" b="1" dirty="0" smtClean="0">
                <a:solidFill>
                  <a:schemeClr val="tx1"/>
                </a:solidFill>
              </a:rPr>
              <a:t>المتابعة و الرقابة والتقييم</a:t>
            </a:r>
            <a:r>
              <a:rPr lang="ar-DZ" sz="2000" b="1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ar-DZ" sz="2000" b="1" dirty="0">
                <a:solidFill>
                  <a:schemeClr val="tx1"/>
                </a:solidFill>
              </a:rPr>
              <a:t>_تبرز منظومه القيم </a:t>
            </a:r>
            <a:r>
              <a:rPr lang="ar-DZ" sz="2000" b="1" dirty="0" smtClean="0">
                <a:solidFill>
                  <a:schemeClr val="tx1"/>
                </a:solidFill>
              </a:rPr>
              <a:t>الاجتماعية و الاخلاقية و الدينية عند </a:t>
            </a:r>
            <a:r>
              <a:rPr lang="ar-DZ" sz="2000" b="1" dirty="0">
                <a:solidFill>
                  <a:schemeClr val="tx1"/>
                </a:solidFill>
              </a:rPr>
              <a:t>الافراد</a:t>
            </a:r>
            <a:r>
              <a:rPr lang="ar-DZ" dirty="0">
                <a:solidFill>
                  <a:schemeClr val="tx1"/>
                </a:solidFill>
              </a:rPr>
              <a:t>.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8785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0"/>
            <a:ext cx="9049047" cy="6858000"/>
          </a:xfrm>
          <a:prstGeom prst="rect">
            <a:avLst/>
          </a:prstGeom>
        </p:spPr>
      </p:pic>
      <p:sp>
        <p:nvSpPr>
          <p:cNvPr id="5" name="Rectangle à coins arrondis 4"/>
          <p:cNvSpPr/>
          <p:nvPr/>
        </p:nvSpPr>
        <p:spPr>
          <a:xfrm>
            <a:off x="4560020" y="116632"/>
            <a:ext cx="4524524" cy="648072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المبحث الثاني</a:t>
            </a:r>
            <a:r>
              <a:rPr lang="fr-FR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مبادئ و نظريات العدالة التنظيمية </a:t>
            </a:r>
            <a:r>
              <a:rPr lang="ar-DZ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المطلب2</a:t>
            </a:r>
            <a:r>
              <a:rPr lang="fr-FR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DZ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مبادئ </a:t>
            </a:r>
            <a:r>
              <a:rPr lang="ar-DZ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العدالة </a:t>
            </a:r>
            <a:r>
              <a:rPr lang="ar-DZ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التنظيمية</a:t>
            </a:r>
            <a:endParaRPr lang="fr-F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395536" y="1556792"/>
            <a:ext cx="2232248" cy="1584176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مبدأ الدقة والتصحيح</a:t>
            </a:r>
            <a:r>
              <a:rPr lang="ar-DZ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DZ" b="1" dirty="0" smtClean="0">
                <a:solidFill>
                  <a:schemeClr val="tx1"/>
                </a:solidFill>
              </a:rPr>
              <a:t>يجب </a:t>
            </a:r>
            <a:r>
              <a:rPr lang="ar-DZ" b="1" dirty="0">
                <a:solidFill>
                  <a:schemeClr val="tx1"/>
                </a:solidFill>
              </a:rPr>
              <a:t>أن يكون قرارات والإجراءات متخذة على أساس صادق ودقيق قابل لتصحيح في حالة خطأ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05167" y="4365104"/>
            <a:ext cx="2232248" cy="1728192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مبدأ المشاركة: </a:t>
            </a:r>
            <a:r>
              <a:rPr lang="ar-DZ" b="1" dirty="0">
                <a:solidFill>
                  <a:schemeClr val="tx1"/>
                </a:solidFill>
              </a:rPr>
              <a:t>مشاركة جميع العاملين في المؤسسة في صنع واتخاذ قرار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3419872" y="2795348"/>
            <a:ext cx="2040247" cy="1584176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مبدأ الأخلاقي </a:t>
            </a:r>
            <a:r>
              <a:rPr lang="ar-DZ" b="1" dirty="0">
                <a:solidFill>
                  <a:schemeClr val="tx1"/>
                </a:solidFill>
              </a:rPr>
              <a:t>:يتمثل شرف ،الاستقامة </a:t>
            </a:r>
            <a:r>
              <a:rPr lang="ar-DZ" b="1" dirty="0" smtClean="0">
                <a:solidFill>
                  <a:schemeClr val="tx1"/>
                </a:solidFill>
              </a:rPr>
              <a:t>،</a:t>
            </a:r>
            <a:r>
              <a:rPr lang="ar-DZ" b="1" dirty="0" smtClean="0">
                <a:solidFill>
                  <a:schemeClr val="tx1"/>
                </a:solidFill>
              </a:rPr>
              <a:t>النزاهة, الصدق</a:t>
            </a:r>
            <a:r>
              <a:rPr lang="ar-DZ" b="1" dirty="0" smtClean="0">
                <a:solidFill>
                  <a:schemeClr val="tx1"/>
                </a:solidFill>
              </a:rPr>
              <a:t>، </a:t>
            </a:r>
            <a:r>
              <a:rPr lang="ar-DZ" b="1" dirty="0" smtClean="0">
                <a:solidFill>
                  <a:schemeClr val="tx1"/>
                </a:solidFill>
              </a:rPr>
              <a:t>أمان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5940152" y="1556792"/>
            <a:ext cx="2304256" cy="1584176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مبدأ المساواة: </a:t>
            </a:r>
            <a:r>
              <a:rPr lang="ar-DZ" b="1" dirty="0">
                <a:solidFill>
                  <a:schemeClr val="tx1"/>
                </a:solidFill>
              </a:rPr>
              <a:t>يتمثل هذا المبدأ في تكافؤ  الفرص وأجور وحوافز وواجبات الوظيفة بين الأفراد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5940152" y="4379524"/>
            <a:ext cx="2304256" cy="1713772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مبدأ الالتزام: </a:t>
            </a:r>
            <a:r>
              <a:rPr lang="ar-DZ" sz="2000" b="1" dirty="0">
                <a:solidFill>
                  <a:schemeClr val="tx1"/>
                </a:solidFill>
              </a:rPr>
              <a:t>عدالة في تطبيق قوانين وإجراءات</a:t>
            </a:r>
            <a:endParaRPr lang="fr-F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879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9" y="-814"/>
            <a:ext cx="9096721" cy="6858814"/>
          </a:xfrm>
          <a:prstGeom prst="rect">
            <a:avLst/>
          </a:prstGeom>
        </p:spPr>
      </p:pic>
      <p:sp>
        <p:nvSpPr>
          <p:cNvPr id="7" name="Rectangle à coins arrondis 6"/>
          <p:cNvSpPr/>
          <p:nvPr/>
        </p:nvSpPr>
        <p:spPr>
          <a:xfrm>
            <a:off x="5868144" y="332656"/>
            <a:ext cx="3096344" cy="576064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DZ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المطلب2</a:t>
            </a:r>
            <a:r>
              <a:rPr lang="fr-FR" sz="2000" b="1" dirty="0" smtClean="0">
                <a:solidFill>
                  <a:srgbClr val="C00000"/>
                </a:solidFill>
              </a:rPr>
              <a:t>:</a:t>
            </a:r>
            <a:r>
              <a:rPr lang="ar-DZ" sz="2000" b="1" dirty="0" smtClean="0">
                <a:solidFill>
                  <a:schemeClr val="tx1"/>
                </a:solidFill>
              </a:rPr>
              <a:t>نظريات العدالة التنظيمية</a:t>
            </a:r>
            <a:endParaRPr lang="fr-FR" sz="2000" b="1" dirty="0">
              <a:solidFill>
                <a:srgbClr val="C00000"/>
              </a:solidFill>
            </a:endParaRPr>
          </a:p>
        </p:txBody>
      </p:sp>
      <p:sp>
        <p:nvSpPr>
          <p:cNvPr id="8" name="Nuage 7"/>
          <p:cNvSpPr/>
          <p:nvPr/>
        </p:nvSpPr>
        <p:spPr>
          <a:xfrm>
            <a:off x="47278" y="1412776"/>
            <a:ext cx="3516609" cy="2520280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نظرية العدالة لجون رولز: </a:t>
            </a:r>
            <a:r>
              <a:rPr lang="ar-DZ" sz="2000" b="1" dirty="0">
                <a:solidFill>
                  <a:schemeClr val="tx1"/>
                </a:solidFill>
              </a:rPr>
              <a:t>يرى بأن انسان البالغ العاقل يميل بطبعة العدالة  ولي كي يكون هناك عدالة يجب تقسم مهام واجبات 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9" name="Nuage 8"/>
          <p:cNvSpPr/>
          <p:nvPr/>
        </p:nvSpPr>
        <p:spPr>
          <a:xfrm>
            <a:off x="2057012" y="3546051"/>
            <a:ext cx="3523100" cy="2835277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نظرية العدالة الاجتماعية</a:t>
            </a:r>
            <a:r>
              <a:rPr lang="ar-DZ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DZ" b="1" dirty="0" smtClean="0">
                <a:solidFill>
                  <a:schemeClr val="tx1"/>
                </a:solidFill>
              </a:rPr>
              <a:t>يعتبر </a:t>
            </a:r>
            <a:r>
              <a:rPr lang="ar-DZ" b="1" dirty="0">
                <a:solidFill>
                  <a:schemeClr val="tx1"/>
                </a:solidFill>
              </a:rPr>
              <a:t>عدالة تنظيمية بديل الإبعاد الاقتصادية  وقد ركز على تساوي فرص لجميع ناس دون تفريق  ،وصنف عدالة ٤(عدالة فردية </a:t>
            </a:r>
            <a:r>
              <a:rPr lang="ar-DZ" b="1" dirty="0" smtClean="0">
                <a:solidFill>
                  <a:schemeClr val="tx1"/>
                </a:solidFill>
              </a:rPr>
              <a:t>، </a:t>
            </a:r>
            <a:r>
              <a:rPr lang="ar-DZ" b="1" dirty="0" err="1" smtClean="0">
                <a:solidFill>
                  <a:schemeClr val="tx1"/>
                </a:solidFill>
              </a:rPr>
              <a:t>جماعية،طبقية</a:t>
            </a:r>
            <a:r>
              <a:rPr lang="ar-DZ" b="1" dirty="0">
                <a:solidFill>
                  <a:schemeClr val="tx1"/>
                </a:solidFill>
              </a:rPr>
              <a:t>، قطاعية)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0" name="Nuage 9"/>
          <p:cNvSpPr/>
          <p:nvPr/>
        </p:nvSpPr>
        <p:spPr>
          <a:xfrm>
            <a:off x="4788024" y="1412776"/>
            <a:ext cx="3960440" cy="2448272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نظرية العدالة في تفسير سلوك التنظيمي </a:t>
            </a:r>
            <a:r>
              <a:rPr lang="ar-DZ" sz="2000" b="1" dirty="0">
                <a:solidFill>
                  <a:schemeClr val="tx1"/>
                </a:solidFill>
              </a:rPr>
              <a:t>تقوم هذه نظرية أسس على مقارنة مخرجات ومداخلات فرد بمخرجات وتدخلات زميله</a:t>
            </a:r>
            <a:endParaRPr lang="fr-F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699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0"/>
            <a:ext cx="9108504" cy="6858000"/>
          </a:xfrm>
          <a:prstGeom prst="rect">
            <a:avLst/>
          </a:prstGeom>
        </p:spPr>
      </p:pic>
      <p:sp>
        <p:nvSpPr>
          <p:cNvPr id="5" name="Rectangle à coins arrondis 4"/>
          <p:cNvSpPr/>
          <p:nvPr/>
        </p:nvSpPr>
        <p:spPr>
          <a:xfrm>
            <a:off x="5364088" y="332656"/>
            <a:ext cx="3384376" cy="576064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المطلب3</a:t>
            </a:r>
            <a:r>
              <a:rPr lang="fr-FR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sz="2000" b="1" dirty="0" smtClean="0">
                <a:solidFill>
                  <a:schemeClr val="tx1"/>
                </a:solidFill>
              </a:rPr>
              <a:t>العدالة التنظيمية في </a:t>
            </a:r>
            <a:r>
              <a:rPr lang="ar-DZ" sz="2000" b="1" dirty="0">
                <a:solidFill>
                  <a:schemeClr val="tx1"/>
                </a:solidFill>
              </a:rPr>
              <a:t>فكر التنظيمي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771800" y="1035138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تناولت المدارس عدالة تنظيمية بشكل مباشر وغير </a:t>
            </a:r>
            <a:r>
              <a:rPr lang="ar-DZ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مباشر </a:t>
            </a:r>
            <a:r>
              <a:rPr lang="ar-D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وذلك أهميتها:</a:t>
            </a:r>
            <a:endParaRPr lang="fr-F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52120" y="1579264"/>
            <a:ext cx="3096344" cy="184973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مدرسة الإدارة العلمية(</a:t>
            </a:r>
            <a:r>
              <a:rPr lang="ar-DZ" sz="2000" b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الفريدريك</a:t>
            </a:r>
            <a:r>
              <a:rPr lang="ar-DZ" sz="2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تايلور):</a:t>
            </a:r>
            <a:r>
              <a:rPr lang="ar-DZ" sz="2000" b="1" dirty="0">
                <a:solidFill>
                  <a:schemeClr val="tx1"/>
                </a:solidFill>
              </a:rPr>
              <a:t>لتحقيق عدالة يجب تصميم طريقة وحيدة للعمل وذلك من خلال دراسة الحركة وزمن واختبار السليم للعاملين ووضعهم في مكان مناسب بأجر مناسب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3528" y="1579264"/>
            <a:ext cx="3672408" cy="184973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مدرسة التنظيم الإدارة لماكس </a:t>
            </a:r>
            <a:r>
              <a:rPr lang="ar-DZ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فيبر</a:t>
            </a:r>
            <a:r>
              <a:rPr lang="ar-DZ" sz="2000" b="1" dirty="0" smtClean="0">
                <a:solidFill>
                  <a:schemeClr val="tx1"/>
                </a:solidFill>
              </a:rPr>
              <a:t>: يرى </a:t>
            </a:r>
            <a:r>
              <a:rPr lang="ar-DZ" sz="2000" b="1" dirty="0">
                <a:solidFill>
                  <a:schemeClr val="tx1"/>
                </a:solidFill>
              </a:rPr>
              <a:t>البيروقراطيون  أن العدالة تحقق من خلال تحديد واجبات وحقوق ووضع نظام للعلاقات غير الشخصية من أجل موضوعية والنزاهة </a:t>
            </a:r>
            <a:r>
              <a:rPr lang="ar-DZ" sz="2000" b="1" dirty="0" smtClean="0">
                <a:solidFill>
                  <a:schemeClr val="tx1"/>
                </a:solidFill>
              </a:rPr>
              <a:t>وكذلك </a:t>
            </a:r>
            <a:r>
              <a:rPr lang="ar-DZ" sz="2000" b="1" dirty="0">
                <a:solidFill>
                  <a:schemeClr val="tx1"/>
                </a:solidFill>
              </a:rPr>
              <a:t>وضع نظام اختبار العاملين من أجل حوافز وترقية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3528" y="4293096"/>
            <a:ext cx="3672408" cy="151216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المدرسة </a:t>
            </a:r>
            <a:r>
              <a:rPr lang="ar-DZ" sz="2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العلاقات </a:t>
            </a:r>
            <a:r>
              <a:rPr lang="ar-DZ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الانسانية: </a:t>
            </a:r>
            <a:r>
              <a:rPr lang="ar-DZ" sz="2000" b="1" dirty="0" smtClean="0">
                <a:solidFill>
                  <a:schemeClr val="tx1"/>
                </a:solidFill>
              </a:rPr>
              <a:t>تتحقق </a:t>
            </a:r>
            <a:r>
              <a:rPr lang="ar-DZ" sz="2000" b="1" dirty="0">
                <a:solidFill>
                  <a:schemeClr val="tx1"/>
                </a:solidFill>
              </a:rPr>
              <a:t>عدالة </a:t>
            </a:r>
            <a:r>
              <a:rPr lang="ar-DZ" sz="2000" b="1" dirty="0" smtClean="0">
                <a:solidFill>
                  <a:schemeClr val="tx1"/>
                </a:solidFill>
              </a:rPr>
              <a:t>التنظيمية في </a:t>
            </a:r>
            <a:r>
              <a:rPr lang="ar-DZ" sz="2000" b="1" dirty="0">
                <a:solidFill>
                  <a:schemeClr val="tx1"/>
                </a:solidFill>
              </a:rPr>
              <a:t>نظرهم من خلال احترام  العلاقات الاجتماعية العاملين ومشاركتهم في صنع قرار  ووضع أنظمة شكوى لحل مشاكل 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52120" y="4266309"/>
            <a:ext cx="3060340" cy="144016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المدرسة السلوكية: </a:t>
            </a:r>
            <a:r>
              <a:rPr lang="ar-DZ" sz="2000" b="1" dirty="0" smtClean="0">
                <a:solidFill>
                  <a:schemeClr val="tx1"/>
                </a:solidFill>
              </a:rPr>
              <a:t>فقد </a:t>
            </a:r>
            <a:r>
              <a:rPr lang="ar-DZ" sz="2000" b="1" dirty="0">
                <a:solidFill>
                  <a:schemeClr val="tx1"/>
                </a:solidFill>
              </a:rPr>
              <a:t>دعت إلى العدل في المعاملة وتكافؤ الفرص في العمل وأجور وحقوق بغض النظر عن عرق ودين وجنس</a:t>
            </a:r>
            <a:endParaRPr lang="fr-F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676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885</TotalTime>
  <Words>931</Words>
  <Application>Microsoft Office PowerPoint</Application>
  <PresentationFormat>Affichage à l'écran (4:3)</PresentationFormat>
  <Paragraphs>106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</dc:creator>
  <cp:lastModifiedBy>s</cp:lastModifiedBy>
  <cp:revision>59</cp:revision>
  <dcterms:created xsi:type="dcterms:W3CDTF">2021-11-23T12:43:29Z</dcterms:created>
  <dcterms:modified xsi:type="dcterms:W3CDTF">2021-11-24T20:51:21Z</dcterms:modified>
</cp:coreProperties>
</file>