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257" r:id="rId3"/>
    <p:sldId id="262" r:id="rId4"/>
    <p:sldId id="290" r:id="rId5"/>
    <p:sldId id="291" r:id="rId6"/>
    <p:sldId id="259" r:id="rId7"/>
    <p:sldId id="309" r:id="rId8"/>
    <p:sldId id="278" r:id="rId9"/>
    <p:sldId id="277" r:id="rId10"/>
    <p:sldId id="260" r:id="rId11"/>
    <p:sldId id="261" r:id="rId12"/>
    <p:sldId id="263" r:id="rId13"/>
    <p:sldId id="285" r:id="rId14"/>
    <p:sldId id="264" r:id="rId15"/>
    <p:sldId id="286" r:id="rId16"/>
    <p:sldId id="317" r:id="rId17"/>
    <p:sldId id="265" r:id="rId18"/>
    <p:sldId id="266" r:id="rId19"/>
    <p:sldId id="287" r:id="rId20"/>
    <p:sldId id="267" r:id="rId21"/>
    <p:sldId id="276" r:id="rId22"/>
    <p:sldId id="279" r:id="rId23"/>
    <p:sldId id="292" r:id="rId24"/>
    <p:sldId id="268" r:id="rId25"/>
    <p:sldId id="288" r:id="rId26"/>
    <p:sldId id="318" r:id="rId27"/>
    <p:sldId id="293" r:id="rId28"/>
    <p:sldId id="298" r:id="rId29"/>
    <p:sldId id="294" r:id="rId30"/>
    <p:sldId id="295" r:id="rId31"/>
    <p:sldId id="296" r:id="rId32"/>
    <p:sldId id="297" r:id="rId33"/>
    <p:sldId id="299" r:id="rId34"/>
    <p:sldId id="300" r:id="rId35"/>
    <p:sldId id="301" r:id="rId36"/>
    <p:sldId id="302" r:id="rId37"/>
    <p:sldId id="303" r:id="rId38"/>
    <p:sldId id="304" r:id="rId39"/>
    <p:sldId id="305" r:id="rId40"/>
    <p:sldId id="319" r:id="rId41"/>
    <p:sldId id="306" r:id="rId42"/>
    <p:sldId id="307" r:id="rId43"/>
    <p:sldId id="311" r:id="rId44"/>
    <p:sldId id="269" r:id="rId45"/>
    <p:sldId id="280" r:id="rId46"/>
    <p:sldId id="270" r:id="rId47"/>
    <p:sldId id="289" r:id="rId48"/>
    <p:sldId id="281" r:id="rId49"/>
    <p:sldId id="271" r:id="rId50"/>
    <p:sldId id="282" r:id="rId51"/>
    <p:sldId id="272" r:id="rId52"/>
    <p:sldId id="273" r:id="rId53"/>
    <p:sldId id="274" r:id="rId54"/>
    <p:sldId id="283" r:id="rId55"/>
    <p:sldId id="275" r:id="rId56"/>
    <p:sldId id="310" r:id="rId57"/>
    <p:sldId id="313" r:id="rId58"/>
    <p:sldId id="314" r:id="rId59"/>
    <p:sldId id="312" r:id="rId60"/>
    <p:sldId id="315" r:id="rId61"/>
    <p:sldId id="316" r:id="rId6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008000"/>
    <a:srgbClr val="FF99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853" autoAdjust="0"/>
    <p:restoredTop sz="94624" autoAdjust="0"/>
  </p:normalViewPr>
  <p:slideViewPr>
    <p:cSldViewPr>
      <p:cViewPr>
        <p:scale>
          <a:sx n="70" d="100"/>
          <a:sy n="70" d="100"/>
        </p:scale>
        <p:origin x="-1062" y="-42"/>
      </p:cViewPr>
      <p:guideLst>
        <p:guide orient="horz" pos="2160"/>
        <p:guide pos="2880"/>
      </p:guideLst>
    </p:cSldViewPr>
  </p:slideViewPr>
  <p:outlineViewPr>
    <p:cViewPr>
      <p:scale>
        <a:sx n="33" d="100"/>
        <a:sy n="33" d="100"/>
      </p:scale>
      <p:origin x="0" y="1238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877F8E-1D4E-47BC-8635-059656B9E31C}" type="datetimeFigureOut">
              <a:rPr lang="fr-FR" smtClean="0"/>
              <a:pPr/>
              <a:t>05/12/2021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F07E3-C7D2-47C7-91D0-DA4ED9419B2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55F07E3-C7D2-47C7-91D0-DA4ED9419B24}"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55F07E3-C7D2-47C7-91D0-DA4ED9419B24}"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55F07E3-C7D2-47C7-91D0-DA4ED9419B24}" type="slidenum">
              <a:rPr lang="fr-FR" smtClean="0"/>
              <a:pPr/>
              <a:t>49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D577568D-9EF5-4B6C-9BC9-27817B70EE62}" type="datetimeFigureOut">
              <a:rPr lang="fr-FR" smtClean="0"/>
              <a:pPr/>
              <a:t>05/12/2021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E7EC441A-8495-4553-A8E5-EA1315A9A04A}"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577568D-9EF5-4B6C-9BC9-27817B70EE62}" type="datetimeFigureOut">
              <a:rPr lang="fr-FR" smtClean="0"/>
              <a:pPr/>
              <a:t>05/12/2021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577568D-9EF5-4B6C-9BC9-27817B70EE62}" type="datetimeFigureOut">
              <a:rPr lang="fr-FR" smtClean="0"/>
              <a:pPr/>
              <a:t>05/12/2021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577568D-9EF5-4B6C-9BC9-27817B70EE62}" type="datetimeFigureOut">
              <a:rPr lang="fr-FR" smtClean="0"/>
              <a:pPr/>
              <a:t>05/12/2021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D577568D-9EF5-4B6C-9BC9-27817B70EE62}" type="datetimeFigureOut">
              <a:rPr lang="fr-FR" smtClean="0"/>
              <a:pPr/>
              <a:t>05/12/2021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E7EC441A-8495-4553-A8E5-EA1315A9A04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577568D-9EF5-4B6C-9BC9-27817B70EE62}" type="datetimeFigureOut">
              <a:rPr lang="fr-FR" smtClean="0"/>
              <a:pPr/>
              <a:t>05/12/2021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577568D-9EF5-4B6C-9BC9-27817B70EE62}" type="datetimeFigureOut">
              <a:rPr lang="fr-FR" smtClean="0"/>
              <a:pPr/>
              <a:t>05/12/2021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577568D-9EF5-4B6C-9BC9-27817B70EE62}" type="datetimeFigureOut">
              <a:rPr lang="fr-FR" smtClean="0"/>
              <a:pPr/>
              <a:t>05/12/2021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77568D-9EF5-4B6C-9BC9-27817B70EE62}" type="datetimeFigureOut">
              <a:rPr lang="fr-FR" smtClean="0"/>
              <a:pPr/>
              <a:t>05/12/2021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577568D-9EF5-4B6C-9BC9-27817B70EE62}" type="datetimeFigureOut">
              <a:rPr lang="fr-FR" smtClean="0"/>
              <a:pPr/>
              <a:t>05/12/2021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577568D-9EF5-4B6C-9BC9-27817B70EE62}" type="datetimeFigureOut">
              <a:rPr lang="fr-FR" smtClean="0"/>
              <a:pPr/>
              <a:t>05/12/2021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EC441A-8495-4553-A8E5-EA1315A9A04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577568D-9EF5-4B6C-9BC9-27817B70EE62}" type="datetimeFigureOut">
              <a:rPr lang="fr-FR" smtClean="0"/>
              <a:pPr/>
              <a:t>05/12/2021</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7EC441A-8495-4553-A8E5-EA1315A9A04A}"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685800"/>
            <a:ext cx="8458200" cy="3352800"/>
          </a:xfrm>
        </p:spPr>
        <p:txBody>
          <a:bodyPr>
            <a:noAutofit/>
          </a:bodyPr>
          <a:lstStyle/>
          <a:p>
            <a:pPr algn="ctr" rtl="1">
              <a:spcBef>
                <a:spcPts val="0"/>
              </a:spcBef>
            </a:pPr>
            <a:r>
              <a:rPr lang="ar-DZ" sz="2000" b="1" i="1" dirty="0" smtClean="0">
                <a:solidFill>
                  <a:schemeClr val="bg1"/>
                </a:solidFill>
                <a:latin typeface="Times New Roman" pitchFamily="18" charset="0"/>
                <a:cs typeface="Times New Roman" pitchFamily="18" charset="0"/>
              </a:rPr>
              <a:t>الجمهــورية الجزائــرية الديمقــراطية الشعبيـــة</a:t>
            </a:r>
            <a:endParaRPr lang="en-US" sz="2000" b="1" dirty="0" smtClean="0">
              <a:solidFill>
                <a:schemeClr val="bg1"/>
              </a:solidFill>
              <a:latin typeface="Times New Roman" pitchFamily="18" charset="0"/>
              <a:cs typeface="Times New Roman" pitchFamily="18" charset="0"/>
            </a:endParaRPr>
          </a:p>
          <a:p>
            <a:pPr algn="ctr">
              <a:spcBef>
                <a:spcPts val="0"/>
              </a:spcBef>
            </a:pPr>
            <a:r>
              <a:rPr lang="fr-FR" sz="2000" b="1" i="1" dirty="0" smtClean="0">
                <a:solidFill>
                  <a:schemeClr val="bg1"/>
                </a:solidFill>
                <a:latin typeface="Times New Roman" pitchFamily="18" charset="0"/>
                <a:cs typeface="Times New Roman" pitchFamily="18" charset="0"/>
              </a:rPr>
              <a:t>République Algérienne Démocratique et Populaire</a:t>
            </a:r>
            <a:endParaRPr lang="en-US" sz="2000" b="1" dirty="0" smtClean="0">
              <a:solidFill>
                <a:schemeClr val="bg1"/>
              </a:solidFill>
              <a:latin typeface="Times New Roman" pitchFamily="18" charset="0"/>
              <a:cs typeface="Times New Roman" pitchFamily="18" charset="0"/>
            </a:endParaRPr>
          </a:p>
          <a:p>
            <a:pPr algn="ctr" rtl="1">
              <a:spcBef>
                <a:spcPts val="0"/>
              </a:spcBef>
            </a:pPr>
            <a:r>
              <a:rPr lang="ar-DZ" sz="2000" b="1" dirty="0" smtClean="0">
                <a:solidFill>
                  <a:schemeClr val="bg1"/>
                </a:solidFill>
                <a:latin typeface="Times New Roman" pitchFamily="18" charset="0"/>
                <a:cs typeface="Times New Roman" pitchFamily="18" charset="0"/>
              </a:rPr>
              <a:t>وزارة التعليــم العــالي والبحــث العلمـي</a:t>
            </a:r>
            <a:endParaRPr lang="en-US" sz="2000" b="1" dirty="0" smtClean="0">
              <a:solidFill>
                <a:schemeClr val="bg1"/>
              </a:solidFill>
              <a:latin typeface="Times New Roman" pitchFamily="18" charset="0"/>
              <a:cs typeface="Times New Roman" pitchFamily="18" charset="0"/>
            </a:endParaRPr>
          </a:p>
          <a:p>
            <a:pPr algn="ctr">
              <a:spcBef>
                <a:spcPts val="0"/>
              </a:spcBef>
            </a:pPr>
            <a:r>
              <a:rPr lang="fr-FR" sz="2000" b="1" i="1" dirty="0" smtClean="0">
                <a:solidFill>
                  <a:schemeClr val="bg1"/>
                </a:solidFill>
                <a:latin typeface="Times New Roman" pitchFamily="18" charset="0"/>
                <a:cs typeface="Times New Roman" pitchFamily="18" charset="0"/>
              </a:rPr>
              <a:t>Ministère de l’Enseignement Supérieur et de la Recherche Scientifique</a:t>
            </a:r>
            <a:endParaRPr lang="en-US" sz="2000" b="1" dirty="0" smtClean="0">
              <a:solidFill>
                <a:schemeClr val="bg1"/>
              </a:solidFill>
              <a:latin typeface="Times New Roman" pitchFamily="18" charset="0"/>
              <a:cs typeface="Times New Roman" pitchFamily="18" charset="0"/>
            </a:endParaRPr>
          </a:p>
          <a:p>
            <a:pPr algn="ctr" rtl="1">
              <a:spcBef>
                <a:spcPts val="0"/>
              </a:spcBef>
            </a:pPr>
            <a:r>
              <a:rPr lang="ar-DZ" sz="2000" b="1" i="1" dirty="0" smtClean="0">
                <a:solidFill>
                  <a:schemeClr val="bg1"/>
                </a:solidFill>
                <a:latin typeface="Times New Roman" pitchFamily="18" charset="0"/>
                <a:cs typeface="Times New Roman" pitchFamily="18" charset="0"/>
              </a:rPr>
              <a:t>جــامعة محــمد خيضــر – بسكرة –</a:t>
            </a:r>
            <a:endParaRPr lang="en-US" sz="2000" b="1" dirty="0" smtClean="0">
              <a:solidFill>
                <a:schemeClr val="bg1"/>
              </a:solidFill>
              <a:latin typeface="Times New Roman" pitchFamily="18" charset="0"/>
              <a:cs typeface="Times New Roman" pitchFamily="18" charset="0"/>
            </a:endParaRPr>
          </a:p>
          <a:p>
            <a:pPr algn="ctr" rtl="1">
              <a:spcBef>
                <a:spcPts val="0"/>
              </a:spcBef>
            </a:pPr>
            <a:r>
              <a:rPr lang="ar-DZ" sz="2000" b="1" i="1" dirty="0" smtClean="0">
                <a:solidFill>
                  <a:schemeClr val="bg1"/>
                </a:solidFill>
                <a:latin typeface="Times New Roman" pitchFamily="18" charset="0"/>
                <a:cs typeface="Times New Roman" pitchFamily="18" charset="0"/>
              </a:rPr>
              <a:t>كــلية العلــوم الاقتصــادية و التجــارية وعلــوم التسييــر</a:t>
            </a:r>
            <a:endParaRPr lang="en-US" sz="2000" b="1" dirty="0" smtClean="0">
              <a:solidFill>
                <a:schemeClr val="bg1"/>
              </a:solidFill>
              <a:latin typeface="Times New Roman" pitchFamily="18" charset="0"/>
              <a:cs typeface="Times New Roman" pitchFamily="18" charset="0"/>
            </a:endParaRPr>
          </a:p>
          <a:p>
            <a:pPr algn="ctr">
              <a:spcBef>
                <a:spcPts val="0"/>
              </a:spcBef>
            </a:pPr>
            <a:r>
              <a:rPr lang="ar-DZ" sz="2000" b="1" i="1" dirty="0" smtClean="0">
                <a:solidFill>
                  <a:schemeClr val="bg1"/>
                </a:solidFill>
                <a:latin typeface="Times New Roman" pitchFamily="18" charset="0"/>
                <a:cs typeface="Times New Roman" pitchFamily="18" charset="0"/>
              </a:rPr>
              <a:t>قسم العلوم التجارية</a:t>
            </a:r>
            <a:endParaRPr lang="en-US" sz="2000" b="1" dirty="0" smtClean="0">
              <a:solidFill>
                <a:schemeClr val="bg1"/>
              </a:solidFill>
              <a:latin typeface="Times New Roman" pitchFamily="18" charset="0"/>
              <a:cs typeface="Times New Roman" pitchFamily="18" charset="0"/>
            </a:endParaRPr>
          </a:p>
          <a:p>
            <a:pPr algn="ctr" rtl="1">
              <a:spcBef>
                <a:spcPts val="0"/>
              </a:spcBef>
            </a:pPr>
            <a:r>
              <a:rPr lang="ar-DZ" sz="2000" b="1" dirty="0" smtClean="0">
                <a:solidFill>
                  <a:schemeClr val="bg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28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bg1"/>
                </a:solidFill>
                <a:latin typeface="Times New Roman" pitchFamily="18" charset="0"/>
                <a:cs typeface="Times New Roman" pitchFamily="18" charset="0"/>
              </a:rPr>
              <a:t>الموسم الجامعي: 2022/2021</a:t>
            </a:r>
            <a:endParaRPr lang="ar-DZ" b="1" dirty="0" smtClean="0">
              <a:solidFill>
                <a:schemeClr val="bg1"/>
              </a:solidFill>
              <a:latin typeface="Times New Roman" pitchFamily="18" charset="0"/>
              <a:cs typeface="Times New Roman" pitchFamily="18" charset="0"/>
            </a:endParaRPr>
          </a:p>
        </p:txBody>
      </p:sp>
      <p:grpSp>
        <p:nvGrpSpPr>
          <p:cNvPr id="5" name="Group 1"/>
          <p:cNvGrpSpPr>
            <a:grpSpLocks/>
          </p:cNvGrpSpPr>
          <p:nvPr/>
        </p:nvGrpSpPr>
        <p:grpSpPr bwMode="auto">
          <a:xfrm>
            <a:off x="457200" y="3810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3"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0" name="Group 1"/>
          <p:cNvGrpSpPr>
            <a:grpSpLocks/>
          </p:cNvGrpSpPr>
          <p:nvPr/>
        </p:nvGrpSpPr>
        <p:grpSpPr bwMode="auto">
          <a:xfrm>
            <a:off x="7620000" y="3810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3"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838200" y="4531007"/>
            <a:ext cx="7696200" cy="1717393"/>
          </a:xfrm>
          <a:prstGeom prst="rect">
            <a:avLst/>
          </a:prstGeom>
        </p:spPr>
        <p:txBody>
          <a:bodyPr wrap="square">
            <a:spAutoFit/>
          </a:bodyPr>
          <a:lstStyle/>
          <a:p>
            <a:pPr lvl="0" algn="ctr" rtl="1" fontAlgn="ctr">
              <a:spcBef>
                <a:spcPct val="20000"/>
              </a:spcBef>
              <a:buClr>
                <a:srgbClr val="F0A22E"/>
              </a:buClr>
              <a:buSzPct val="70000"/>
              <a:defRPr/>
            </a:pPr>
            <a:r>
              <a:rPr lang="ar-DZ" sz="2400" b="1" dirty="0">
                <a:solidFill>
                  <a:prstClr val="black"/>
                </a:solidFill>
                <a:latin typeface="Adobe Arabic" pitchFamily="18" charset="-78"/>
                <a:cs typeface="Adobe Arabic" pitchFamily="18" charset="-78"/>
              </a:rPr>
              <a:t>موضوع البحث:</a:t>
            </a: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مستندات النقل الدولي</a:t>
            </a:r>
            <a:endParaRPr lang="fr-FR" sz="4400" b="1" dirty="0" smtClean="0">
              <a:solidFill>
                <a:srgbClr val="C00000"/>
              </a:solidFill>
              <a:latin typeface="Adobe Arabic" pitchFamily="18" charset="-78"/>
              <a:cs typeface="Adobe Arabic" pitchFamily="18" charset="-78"/>
            </a:endParaRPr>
          </a:p>
          <a:p>
            <a:pPr lvl="0" algn="ctr" rtl="1" fontAlgn="ctr">
              <a:spcBef>
                <a:spcPct val="20000"/>
              </a:spcBef>
              <a:buClr>
                <a:srgbClr val="F0A22E"/>
              </a:buClr>
              <a:buSzPct val="70000"/>
            </a:pPr>
            <a:r>
              <a:rPr lang="fr-FR" sz="2400" b="1" dirty="0" smtClean="0">
                <a:solidFill>
                  <a:srgbClr val="C00000"/>
                </a:solidFill>
                <a:latin typeface="Adobe Arabic" pitchFamily="18" charset="-78"/>
                <a:cs typeface="Adobe Arabic" pitchFamily="18" charset="-78"/>
              </a:rPr>
              <a:t>Les documents du transport international</a:t>
            </a:r>
            <a:endParaRPr lang="fr-FR" sz="2400" b="1" dirty="0">
              <a:solidFill>
                <a:srgbClr val="C00000"/>
              </a:solidFill>
              <a:latin typeface="Adobe Arabic" pitchFamily="18" charset="-78"/>
              <a:cs typeface="Adobe Arabic" pitchFamily="18" charset="-78"/>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066800"/>
            <a:ext cx="8534400" cy="5638800"/>
          </a:xfrm>
        </p:spPr>
        <p:txBody>
          <a:bodyPr>
            <a:normAutofit fontScale="92500"/>
          </a:bodyPr>
          <a:lstStyle/>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اسم كل من </a:t>
            </a:r>
            <a:r>
              <a:rPr lang="ar-DZ" b="1" dirty="0" smtClean="0">
                <a:solidFill>
                  <a:schemeClr val="bg1"/>
                </a:solidFill>
              </a:rPr>
              <a:t>شركة </a:t>
            </a:r>
            <a:r>
              <a:rPr lang="ar-SA" b="1" dirty="0" smtClean="0">
                <a:solidFill>
                  <a:schemeClr val="bg1"/>
                </a:solidFill>
              </a:rPr>
              <a:t>النقل البحري والشاحن والمرسل إليه </a:t>
            </a:r>
            <a:r>
              <a:rPr lang="ar-DZ" b="1" dirty="0" smtClean="0">
                <a:solidFill>
                  <a:schemeClr val="bg1"/>
                </a:solidFill>
              </a:rPr>
              <a:t>و</a:t>
            </a:r>
            <a:r>
              <a:rPr lang="ar-DZ" b="1" dirty="0" smtClean="0">
                <a:solidFill>
                  <a:srgbClr val="FF0000"/>
                </a:solidFill>
              </a:rPr>
              <a:t>طرف</a:t>
            </a:r>
            <a:r>
              <a:rPr lang="ar-DZ" b="1" dirty="0" smtClean="0">
                <a:solidFill>
                  <a:schemeClr val="bg1"/>
                </a:solidFill>
              </a:rPr>
              <a:t> </a:t>
            </a:r>
            <a:r>
              <a:rPr lang="ar-DZ" b="1" dirty="0" smtClean="0">
                <a:solidFill>
                  <a:srgbClr val="FF0000"/>
                </a:solidFill>
              </a:rPr>
              <a:t>الإخطار</a:t>
            </a:r>
            <a:r>
              <a:rPr lang="ar-DZ" b="1" dirty="0" smtClean="0">
                <a:solidFill>
                  <a:schemeClr val="bg1"/>
                </a:solidFill>
              </a:rPr>
              <a:t> </a:t>
            </a:r>
            <a:r>
              <a:rPr lang="ar-SA" b="1" dirty="0" smtClean="0">
                <a:solidFill>
                  <a:schemeClr val="bg1"/>
                </a:solidFill>
              </a:rPr>
              <a:t>وعنوان كل منهم؛ </a:t>
            </a:r>
            <a:endParaRPr lang="fr-FR" b="1" dirty="0" smtClean="0">
              <a:solidFill>
                <a:schemeClr val="bg1"/>
              </a:solidFill>
            </a:endParaRPr>
          </a:p>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مينائي الشحن والتفريغّ؛</a:t>
            </a:r>
            <a:endParaRPr lang="ar-DZ" b="1" dirty="0" smtClean="0">
              <a:solidFill>
                <a:schemeClr val="bg1"/>
              </a:solidFill>
            </a:endParaRPr>
          </a:p>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اسم السفينة وجنسيتها</a:t>
            </a:r>
            <a:r>
              <a:rPr lang="fr-FR" b="1" dirty="0" smtClean="0">
                <a:solidFill>
                  <a:schemeClr val="bg1"/>
                </a:solidFill>
              </a:rPr>
              <a:t>. </a:t>
            </a:r>
            <a:endParaRPr lang="ar-DZ" b="1" dirty="0" smtClean="0">
              <a:solidFill>
                <a:schemeClr val="bg1"/>
              </a:solidFill>
            </a:endParaRPr>
          </a:p>
          <a:p>
            <a:pPr marL="0" lvl="0" indent="22225" algn="just" rtl="1">
              <a:buClr>
                <a:srgbClr val="FF0000"/>
              </a:buClr>
              <a:buSzPct val="80000"/>
              <a:buFont typeface="Wingdings" pitchFamily="2" charset="2"/>
              <a:buChar char="ü"/>
            </a:pPr>
            <a:r>
              <a:rPr lang="ar-SA" b="1" dirty="0" smtClean="0">
                <a:solidFill>
                  <a:schemeClr val="bg1"/>
                </a:solidFill>
              </a:rPr>
              <a:t> الرقم التسلسلي لسند الشحن وعدد النسخ الصادرة منه؛</a:t>
            </a:r>
            <a:endParaRPr lang="fr-FR" b="1" dirty="0" smtClean="0">
              <a:solidFill>
                <a:schemeClr val="bg1"/>
              </a:solidFill>
            </a:endParaRPr>
          </a:p>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صفات البضاعة المشحونة</a:t>
            </a:r>
            <a:r>
              <a:rPr lang="ar-DZ" b="1" dirty="0" smtClean="0">
                <a:solidFill>
                  <a:schemeClr val="bg1"/>
                </a:solidFill>
              </a:rPr>
              <a:t>: </a:t>
            </a:r>
            <a:r>
              <a:rPr lang="ar-SA" b="1" dirty="0" smtClean="0">
                <a:solidFill>
                  <a:schemeClr val="bg1"/>
                </a:solidFill>
              </a:rPr>
              <a:t>عددها ونوعها، وزنها، حجمها، العلامات المميزة (ماركتها)</a:t>
            </a:r>
            <a:r>
              <a:rPr lang="ar-DZ" b="1" dirty="0" smtClean="0">
                <a:solidFill>
                  <a:schemeClr val="bg1"/>
                </a:solidFill>
              </a:rPr>
              <a:t>... </a:t>
            </a:r>
            <a:r>
              <a:rPr lang="ar-SA" b="1" dirty="0" smtClean="0">
                <a:solidFill>
                  <a:schemeClr val="bg1"/>
                </a:solidFill>
              </a:rPr>
              <a:t>؛</a:t>
            </a:r>
            <a:endParaRPr lang="fr-FR" b="1" dirty="0" smtClean="0">
              <a:solidFill>
                <a:schemeClr val="bg1"/>
              </a:solidFill>
            </a:endParaRPr>
          </a:p>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أجرة النقل </a:t>
            </a:r>
            <a:r>
              <a:rPr lang="ar-DZ" b="1" dirty="0" smtClean="0">
                <a:solidFill>
                  <a:schemeClr val="bg1"/>
                </a:solidFill>
              </a:rPr>
              <a:t>إن </a:t>
            </a:r>
            <a:r>
              <a:rPr lang="ar-SA" b="1" dirty="0" smtClean="0">
                <a:solidFill>
                  <a:schemeClr val="bg1"/>
                </a:solidFill>
              </a:rPr>
              <a:t>كانت مستحقة بكاملها عند الوصول، أو الجزء المستحق منها؛ </a:t>
            </a:r>
            <a:endParaRPr lang="fr-FR" b="1" dirty="0" smtClean="0">
              <a:solidFill>
                <a:schemeClr val="bg1"/>
              </a:solidFill>
            </a:endParaRPr>
          </a:p>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مكان إصدار السند وتاريخه، وعدد النسخ التي حررت منه؛</a:t>
            </a:r>
            <a:endParaRPr lang="fr-FR" b="1" dirty="0" smtClean="0">
              <a:solidFill>
                <a:schemeClr val="bg1"/>
              </a:solidFill>
            </a:endParaRPr>
          </a:p>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حصول النقل على سطح السفينة أو في باطنها، إذا اشرط الشاحن ذلك؛</a:t>
            </a:r>
            <a:endParaRPr lang="fr-FR" b="1" dirty="0" smtClean="0">
              <a:solidFill>
                <a:schemeClr val="bg1"/>
              </a:solidFill>
            </a:endParaRPr>
          </a:p>
          <a:p>
            <a:pPr marL="0" lvl="0" indent="22225" algn="just" rtl="1">
              <a:buClr>
                <a:srgbClr val="FF0000"/>
              </a:buClr>
              <a:buSzPct val="80000"/>
              <a:buFont typeface="Wingdings" pitchFamily="2" charset="2"/>
              <a:buChar char="ü"/>
            </a:pPr>
            <a:r>
              <a:rPr lang="ar-DZ" b="1" dirty="0" smtClean="0">
                <a:solidFill>
                  <a:schemeClr val="bg1"/>
                </a:solidFill>
              </a:rPr>
              <a:t> </a:t>
            </a:r>
            <a:r>
              <a:rPr lang="ar-SA" b="1" dirty="0" smtClean="0">
                <a:solidFill>
                  <a:schemeClr val="bg1"/>
                </a:solidFill>
              </a:rPr>
              <a:t>التاريخ وتوقيع الناقل البحري أو من </a:t>
            </a:r>
            <a:r>
              <a:rPr lang="ar-SA" b="1" dirty="0" err="1" smtClean="0">
                <a:solidFill>
                  <a:schemeClr val="bg1"/>
                </a:solidFill>
              </a:rPr>
              <a:t>ينوب</a:t>
            </a:r>
            <a:r>
              <a:rPr lang="ar-SA" b="1" dirty="0" smtClean="0">
                <a:solidFill>
                  <a:schemeClr val="bg1"/>
                </a:solidFill>
              </a:rPr>
              <a:t> عنه، ويكون التوقيع بالكتابة أو </a:t>
            </a:r>
            <a:r>
              <a:rPr lang="ar-SA" b="1" dirty="0" err="1" smtClean="0">
                <a:solidFill>
                  <a:schemeClr val="bg1"/>
                </a:solidFill>
              </a:rPr>
              <a:t>بأ</a:t>
            </a:r>
            <a:r>
              <a:rPr lang="ar-DZ" b="1" dirty="0" smtClean="0">
                <a:solidFill>
                  <a:schemeClr val="bg1"/>
                </a:solidFill>
              </a:rPr>
              <a:t>ي</a:t>
            </a:r>
            <a:r>
              <a:rPr lang="ar-SA" b="1" dirty="0" smtClean="0">
                <a:solidFill>
                  <a:schemeClr val="bg1"/>
                </a:solidFill>
              </a:rPr>
              <a:t> وسيلة أخرى تقوم مقامها.</a:t>
            </a:r>
            <a:endParaRPr lang="fr-FR" b="1" dirty="0" smtClean="0">
              <a:solidFill>
                <a:schemeClr val="bg1"/>
              </a:solidFill>
            </a:endParaRPr>
          </a:p>
          <a:p>
            <a:pPr>
              <a:buClr>
                <a:srgbClr val="FF0000"/>
              </a:buClr>
              <a:buSzPct val="80000"/>
            </a:pPr>
            <a:endParaRPr lang="fr-FR" dirty="0"/>
          </a:p>
        </p:txBody>
      </p:sp>
      <p:sp>
        <p:nvSpPr>
          <p:cNvPr id="4" name="Rectangle 3"/>
          <p:cNvSpPr/>
          <p:nvPr/>
        </p:nvSpPr>
        <p:spPr>
          <a:xfrm>
            <a:off x="3048000" y="381000"/>
            <a:ext cx="5748690" cy="646331"/>
          </a:xfrm>
          <a:prstGeom prst="rect">
            <a:avLst/>
          </a:prstGeom>
        </p:spPr>
        <p:txBody>
          <a:bodyPr wrap="none">
            <a:spAutoFit/>
          </a:bodyPr>
          <a:lstStyle/>
          <a:p>
            <a:r>
              <a:rPr lang="ar-DZ" sz="3600" b="1" dirty="0" smtClean="0">
                <a:solidFill>
                  <a:srgbClr val="FF0000"/>
                </a:solidFill>
              </a:rPr>
              <a:t>3. </a:t>
            </a:r>
            <a:r>
              <a:rPr lang="ar-SA" sz="3600" b="1" dirty="0" smtClean="0">
                <a:solidFill>
                  <a:srgbClr val="FF0000"/>
                </a:solidFill>
              </a:rPr>
              <a:t>البيانات التي يتضمنها سند الشحن</a:t>
            </a:r>
            <a:r>
              <a:rPr lang="ar-DZ" sz="3600" b="1" dirty="0" smtClean="0">
                <a:solidFill>
                  <a:srgbClr val="FF0000"/>
                </a:solidFill>
              </a:rPr>
              <a:t>:</a:t>
            </a:r>
            <a:endParaRPr lang="fr-FR" sz="3600" b="1" dirty="0"/>
          </a:p>
        </p:txBody>
      </p:sp>
    </p:spTree>
  </p:cSld>
  <p:clrMapOvr>
    <a:masterClrMapping/>
  </p:clrMapOvr>
  <p:transition>
    <p:blind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95400"/>
            <a:ext cx="8686800" cy="5181600"/>
          </a:xfrm>
        </p:spPr>
        <p:txBody>
          <a:bodyPr>
            <a:normAutofit/>
          </a:bodyPr>
          <a:lstStyle/>
          <a:p>
            <a:pPr marL="0" indent="0" algn="just" rtl="1">
              <a:buClr>
                <a:srgbClr val="FF0000"/>
              </a:buClr>
              <a:buSzPct val="80000"/>
              <a:buNone/>
            </a:pPr>
            <a:r>
              <a:rPr lang="ar-DZ" sz="3200" b="1" dirty="0" smtClean="0">
                <a:solidFill>
                  <a:srgbClr val="FF0000"/>
                </a:solidFill>
              </a:rPr>
              <a:t>أ. </a:t>
            </a:r>
            <a:r>
              <a:rPr lang="ar-SA" sz="3200" b="1" dirty="0" smtClean="0">
                <a:solidFill>
                  <a:srgbClr val="FF0000"/>
                </a:solidFill>
              </a:rPr>
              <a:t>أداة لإثبات عملية شحن البضاعة</a:t>
            </a:r>
            <a:r>
              <a:rPr lang="ar-DZ" sz="3200" b="1" dirty="0" smtClean="0">
                <a:solidFill>
                  <a:srgbClr val="FF0000"/>
                </a:solidFill>
              </a:rPr>
              <a:t>:</a:t>
            </a:r>
          </a:p>
          <a:p>
            <a:pPr marL="0" indent="0" algn="just" rtl="1">
              <a:buClr>
                <a:srgbClr val="FF0000"/>
              </a:buClr>
              <a:buSzPct val="80000"/>
              <a:buNone/>
            </a:pPr>
            <a:r>
              <a:rPr lang="ar-SA" b="1" dirty="0" smtClean="0">
                <a:solidFill>
                  <a:schemeClr val="bg1"/>
                </a:solidFill>
              </a:rPr>
              <a:t> </a:t>
            </a:r>
            <a:r>
              <a:rPr lang="ar-DZ" b="1" dirty="0" smtClean="0">
                <a:solidFill>
                  <a:schemeClr val="bg1"/>
                </a:solidFill>
              </a:rPr>
              <a:t>   </a:t>
            </a:r>
            <a:r>
              <a:rPr lang="ar-SA" b="1" dirty="0" smtClean="0">
                <a:solidFill>
                  <a:schemeClr val="bg1"/>
                </a:solidFill>
              </a:rPr>
              <a:t>يعتبر </a:t>
            </a:r>
            <a:r>
              <a:rPr lang="ar-DZ" b="1" dirty="0" smtClean="0">
                <a:solidFill>
                  <a:schemeClr val="bg1"/>
                </a:solidFill>
              </a:rPr>
              <a:t>سند الشحن </a:t>
            </a:r>
            <a:r>
              <a:rPr lang="ar-SA" b="1" dirty="0" smtClean="0">
                <a:solidFill>
                  <a:schemeClr val="bg1"/>
                </a:solidFill>
              </a:rPr>
              <a:t>اعترافا من ربان أو مالك السفينة بتسلم البضاعة على ظهر السفينة، يتضمن بيانا بمقدار البضاعة المشحونة وحالتها عند وضعها على ظهر السفينة</a:t>
            </a:r>
            <a:r>
              <a:rPr lang="ar-DZ" b="1" dirty="0" smtClean="0">
                <a:solidFill>
                  <a:schemeClr val="bg1"/>
                </a:solidFill>
              </a:rPr>
              <a:t>.</a:t>
            </a:r>
            <a:endParaRPr lang="fr-FR" b="1" dirty="0" smtClean="0">
              <a:solidFill>
                <a:schemeClr val="bg1"/>
              </a:solidFill>
            </a:endParaRPr>
          </a:p>
          <a:p>
            <a:pPr marL="0" indent="0" algn="just" rtl="1">
              <a:buClr>
                <a:srgbClr val="FF0000"/>
              </a:buClr>
              <a:buSzPct val="80000"/>
              <a:buNone/>
            </a:pPr>
            <a:r>
              <a:rPr lang="ar-DZ" sz="3200" b="1" dirty="0" smtClean="0">
                <a:solidFill>
                  <a:srgbClr val="FF0000"/>
                </a:solidFill>
              </a:rPr>
              <a:t>ب. </a:t>
            </a:r>
            <a:r>
              <a:rPr lang="ar-SA" sz="3200" b="1" dirty="0" smtClean="0">
                <a:solidFill>
                  <a:srgbClr val="FF0000"/>
                </a:solidFill>
              </a:rPr>
              <a:t>دليل لإثبات عقد النقل البحري</a:t>
            </a:r>
            <a:r>
              <a:rPr lang="ar-DZ" sz="3200" b="1" dirty="0" smtClean="0">
                <a:solidFill>
                  <a:srgbClr val="FF0000"/>
                </a:solidFill>
              </a:rPr>
              <a:t>: </a:t>
            </a:r>
          </a:p>
          <a:p>
            <a:pPr marL="0" indent="0" algn="just" rtl="1">
              <a:buClr>
                <a:srgbClr val="FF0000"/>
              </a:buClr>
              <a:buSzPct val="80000"/>
              <a:buNone/>
            </a:pPr>
            <a:r>
              <a:rPr lang="ar-DZ" b="1" dirty="0" smtClean="0">
                <a:solidFill>
                  <a:schemeClr val="bg1"/>
                </a:solidFill>
              </a:rPr>
              <a:t>    </a:t>
            </a:r>
            <a:r>
              <a:rPr lang="ar-SA" b="1" dirty="0" smtClean="0">
                <a:solidFill>
                  <a:schemeClr val="bg1"/>
                </a:solidFill>
              </a:rPr>
              <a:t>م</a:t>
            </a:r>
            <a:r>
              <a:rPr lang="ar-DZ" b="1" dirty="0" smtClean="0">
                <a:solidFill>
                  <a:schemeClr val="bg1"/>
                </a:solidFill>
              </a:rPr>
              <a:t>ع</a:t>
            </a:r>
            <a:r>
              <a:rPr lang="ar-SA" b="1" dirty="0" smtClean="0">
                <a:solidFill>
                  <a:schemeClr val="bg1"/>
                </a:solidFill>
              </a:rPr>
              <a:t> أن عقد النقل البحري للبضائع من </a:t>
            </a:r>
            <a:r>
              <a:rPr lang="ar-SA" b="1" dirty="0" smtClean="0">
                <a:solidFill>
                  <a:srgbClr val="FF0000"/>
                </a:solidFill>
              </a:rPr>
              <a:t>العقود الرضائية</a:t>
            </a:r>
            <a:r>
              <a:rPr lang="ar-SA" b="1" dirty="0" smtClean="0">
                <a:solidFill>
                  <a:schemeClr val="bg1"/>
                </a:solidFill>
              </a:rPr>
              <a:t>، </a:t>
            </a:r>
            <a:r>
              <a:rPr lang="ar-SA" b="1" dirty="0" err="1" smtClean="0">
                <a:solidFill>
                  <a:schemeClr val="bg1"/>
                </a:solidFill>
              </a:rPr>
              <a:t>إ</a:t>
            </a:r>
            <a:r>
              <a:rPr lang="ar-DZ" b="1" dirty="0" smtClean="0">
                <a:solidFill>
                  <a:schemeClr val="bg1"/>
                </a:solidFill>
              </a:rPr>
              <a:t>لا </a:t>
            </a:r>
            <a:r>
              <a:rPr lang="ar-DZ" b="1" dirty="0" err="1" smtClean="0">
                <a:solidFill>
                  <a:schemeClr val="bg1"/>
                </a:solidFill>
              </a:rPr>
              <a:t>أ</a:t>
            </a:r>
            <a:r>
              <a:rPr lang="ar-SA" b="1" dirty="0" smtClean="0">
                <a:solidFill>
                  <a:schemeClr val="bg1"/>
                </a:solidFill>
              </a:rPr>
              <a:t>ن القانون يلزم </a:t>
            </a:r>
            <a:r>
              <a:rPr lang="ar-SA" b="1" dirty="0" smtClean="0">
                <a:solidFill>
                  <a:srgbClr val="FF0000"/>
                </a:solidFill>
              </a:rPr>
              <a:t>إثباته</a:t>
            </a:r>
            <a:r>
              <a:rPr lang="ar-SA" b="1" dirty="0" smtClean="0">
                <a:solidFill>
                  <a:schemeClr val="bg1"/>
                </a:solidFill>
              </a:rPr>
              <a:t> بالكتابة</a:t>
            </a:r>
            <a:r>
              <a:rPr lang="ar-DZ" b="1" dirty="0" smtClean="0">
                <a:solidFill>
                  <a:schemeClr val="bg1"/>
                </a:solidFill>
              </a:rPr>
              <a:t>،</a:t>
            </a:r>
            <a:r>
              <a:rPr lang="ar-SA" b="1" dirty="0" smtClean="0">
                <a:solidFill>
                  <a:schemeClr val="bg1"/>
                </a:solidFill>
              </a:rPr>
              <a:t> وذلك بتحرير </a:t>
            </a:r>
            <a:r>
              <a:rPr lang="ar-DZ" b="1" dirty="0" smtClean="0">
                <a:solidFill>
                  <a:schemeClr val="bg1"/>
                </a:solidFill>
              </a:rPr>
              <a:t>سند </a:t>
            </a:r>
            <a:r>
              <a:rPr lang="ar-SA" b="1" dirty="0" smtClean="0">
                <a:solidFill>
                  <a:schemeClr val="bg1"/>
                </a:solidFill>
              </a:rPr>
              <a:t>الشحن</a:t>
            </a:r>
            <a:r>
              <a:rPr lang="fr-FR" b="1" dirty="0" smtClean="0">
                <a:solidFill>
                  <a:schemeClr val="bg1"/>
                </a:solidFill>
              </a:rPr>
              <a:t>.</a:t>
            </a:r>
          </a:p>
          <a:p>
            <a:pPr marL="0" indent="0" algn="just" rtl="1">
              <a:buClr>
                <a:srgbClr val="FF0000"/>
              </a:buClr>
              <a:buSzPct val="80000"/>
              <a:buNone/>
            </a:pPr>
            <a:r>
              <a:rPr lang="ar-DZ" sz="3200" b="1" dirty="0" smtClean="0">
                <a:solidFill>
                  <a:srgbClr val="FF0000"/>
                </a:solidFill>
              </a:rPr>
              <a:t>ج. </a:t>
            </a:r>
            <a:r>
              <a:rPr lang="ar-SA" sz="3200" b="1" dirty="0" smtClean="0">
                <a:solidFill>
                  <a:srgbClr val="FF0000"/>
                </a:solidFill>
              </a:rPr>
              <a:t>يمثل ملكية البضاعة المشحونة ويقوم مقامها</a:t>
            </a:r>
            <a:r>
              <a:rPr lang="ar-DZ" sz="3200" b="1" dirty="0" smtClean="0">
                <a:solidFill>
                  <a:srgbClr val="FF0000"/>
                </a:solidFill>
              </a:rPr>
              <a:t>:</a:t>
            </a:r>
          </a:p>
          <a:p>
            <a:pPr marL="0" indent="0" algn="just" rtl="1">
              <a:buClr>
                <a:srgbClr val="FF0000"/>
              </a:buClr>
              <a:buSzPct val="80000"/>
              <a:buNone/>
            </a:pPr>
            <a:r>
              <a:rPr lang="ar-DZ" b="1" dirty="0" smtClean="0">
                <a:solidFill>
                  <a:schemeClr val="bg1"/>
                </a:solidFill>
              </a:rPr>
              <a:t>    </a:t>
            </a:r>
            <a:r>
              <a:rPr lang="ar-SA" b="1" dirty="0" smtClean="0">
                <a:solidFill>
                  <a:schemeClr val="bg1"/>
                </a:solidFill>
              </a:rPr>
              <a:t>يعتبر حامل سند الشحن بحكم الحائز للبضاعة، ويترتب على ذلك إمكانية بيع أو رهن البضاعة وهي في البحر</a:t>
            </a:r>
            <a:r>
              <a:rPr lang="fr-FR" b="1" dirty="0" smtClean="0">
                <a:solidFill>
                  <a:schemeClr val="bg1"/>
                </a:solidFill>
              </a:rPr>
              <a:t>.</a:t>
            </a:r>
          </a:p>
          <a:p>
            <a:pPr algn="r" rtl="1">
              <a:buClr>
                <a:srgbClr val="FF0000"/>
              </a:buClr>
              <a:buSzPct val="80000"/>
              <a:buNone/>
            </a:pPr>
            <a:endParaRPr lang="fr-FR" dirty="0"/>
          </a:p>
        </p:txBody>
      </p:sp>
      <p:sp>
        <p:nvSpPr>
          <p:cNvPr id="4" name="Rectangle 3"/>
          <p:cNvSpPr/>
          <p:nvPr/>
        </p:nvSpPr>
        <p:spPr>
          <a:xfrm>
            <a:off x="5105400" y="533400"/>
            <a:ext cx="3610284" cy="646331"/>
          </a:xfrm>
          <a:prstGeom prst="rect">
            <a:avLst/>
          </a:prstGeom>
        </p:spPr>
        <p:txBody>
          <a:bodyPr wrap="none">
            <a:spAutoFit/>
          </a:bodyPr>
          <a:lstStyle/>
          <a:p>
            <a:r>
              <a:rPr lang="ar-DZ" sz="3600" b="1" dirty="0" smtClean="0">
                <a:solidFill>
                  <a:srgbClr val="FF0000"/>
                </a:solidFill>
              </a:rPr>
              <a:t>4. </a:t>
            </a:r>
            <a:r>
              <a:rPr lang="ar-SA" sz="3600" b="1" dirty="0" smtClean="0">
                <a:solidFill>
                  <a:srgbClr val="FF0000"/>
                </a:solidFill>
              </a:rPr>
              <a:t>وظائف سند الشحن</a:t>
            </a:r>
            <a:r>
              <a:rPr lang="ar-DZ" sz="3600" b="1" dirty="0" smtClean="0">
                <a:solidFill>
                  <a:srgbClr val="FF0000"/>
                </a:solidFill>
              </a:rPr>
              <a:t>:</a:t>
            </a:r>
            <a:endParaRPr lang="fr-FR" sz="3600" b="1" dirty="0"/>
          </a:p>
        </p:txBody>
      </p:sp>
    </p:spTree>
  </p:cSld>
  <p:clrMapOvr>
    <a:masterClrMapping/>
  </p:clrMapOvr>
  <p:transition>
    <p:blind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2895600"/>
            <a:ext cx="8382000" cy="685800"/>
          </a:xfrm>
        </p:spPr>
        <p:txBody>
          <a:bodyPr>
            <a:normAutofit/>
          </a:bodyPr>
          <a:lstStyle/>
          <a:p>
            <a:pPr marL="6350" indent="-6350" algn="just" rtl="1">
              <a:buClr>
                <a:srgbClr val="C00000"/>
              </a:buClr>
              <a:buSzPct val="100000"/>
              <a:buNone/>
            </a:pPr>
            <a:r>
              <a:rPr lang="ar-DZ" sz="3200" b="1" dirty="0" smtClean="0">
                <a:solidFill>
                  <a:srgbClr val="FF0000"/>
                </a:solidFill>
              </a:rPr>
              <a:t>أ. </a:t>
            </a:r>
            <a:r>
              <a:rPr lang="ar-SA" sz="3200" b="1" dirty="0" smtClean="0">
                <a:solidFill>
                  <a:srgbClr val="FF0000"/>
                </a:solidFill>
              </a:rPr>
              <a:t>النسبة لطر</a:t>
            </a:r>
            <a:r>
              <a:rPr lang="ar-DZ" sz="3200" b="1" dirty="0" smtClean="0">
                <a:solidFill>
                  <a:srgbClr val="FF0000"/>
                </a:solidFill>
              </a:rPr>
              <a:t>في</a:t>
            </a:r>
            <a:r>
              <a:rPr lang="ar-SA" sz="3200" b="1" dirty="0" smtClean="0">
                <a:solidFill>
                  <a:srgbClr val="FF0000"/>
                </a:solidFill>
              </a:rPr>
              <a:t> السند </a:t>
            </a:r>
            <a:r>
              <a:rPr lang="ar-DZ" sz="3200" b="1" dirty="0" smtClean="0">
                <a:solidFill>
                  <a:srgbClr val="FF0000"/>
                </a:solidFill>
              </a:rPr>
              <a:t>(</a:t>
            </a:r>
            <a:r>
              <a:rPr lang="ar-SA" sz="3200" b="1" dirty="0" smtClean="0">
                <a:solidFill>
                  <a:srgbClr val="FF0000"/>
                </a:solidFill>
              </a:rPr>
              <a:t>الناقل والشاحن</a:t>
            </a:r>
            <a:r>
              <a:rPr lang="ar-DZ" sz="3200" b="1" dirty="0" smtClean="0">
                <a:solidFill>
                  <a:srgbClr val="FF0000"/>
                </a:solidFill>
              </a:rPr>
              <a:t>)</a:t>
            </a:r>
            <a:r>
              <a:rPr lang="ar-SA" sz="3200" b="1" dirty="0" smtClean="0">
                <a:solidFill>
                  <a:srgbClr val="FF0000"/>
                </a:solidFill>
              </a:rPr>
              <a:t>: </a:t>
            </a:r>
            <a:endParaRPr lang="ar-DZ" sz="3200" b="1" dirty="0" smtClean="0">
              <a:solidFill>
                <a:srgbClr val="FF0000"/>
              </a:solidFill>
            </a:endParaRPr>
          </a:p>
          <a:p>
            <a:endParaRPr lang="fr-FR" sz="3200" dirty="0"/>
          </a:p>
        </p:txBody>
      </p:sp>
      <p:sp>
        <p:nvSpPr>
          <p:cNvPr id="4" name="Rectangle 3"/>
          <p:cNvSpPr/>
          <p:nvPr/>
        </p:nvSpPr>
        <p:spPr>
          <a:xfrm>
            <a:off x="2514600" y="533400"/>
            <a:ext cx="6160661" cy="646331"/>
          </a:xfrm>
          <a:prstGeom prst="rect">
            <a:avLst/>
          </a:prstGeom>
        </p:spPr>
        <p:txBody>
          <a:bodyPr wrap="none">
            <a:spAutoFit/>
          </a:bodyPr>
          <a:lstStyle/>
          <a:p>
            <a:r>
              <a:rPr lang="ar-DZ" sz="3600" b="1" dirty="0" smtClean="0">
                <a:solidFill>
                  <a:srgbClr val="FF0000"/>
                </a:solidFill>
              </a:rPr>
              <a:t>4. </a:t>
            </a:r>
            <a:r>
              <a:rPr lang="ar-SA" sz="3600" b="1" dirty="0" smtClean="0">
                <a:solidFill>
                  <a:srgbClr val="FF0000"/>
                </a:solidFill>
              </a:rPr>
              <a:t>قوة أو حجية سند الشحن في الإثبات: </a:t>
            </a:r>
            <a:endParaRPr lang="fr-FR" sz="3600" b="1" dirty="0">
              <a:solidFill>
                <a:srgbClr val="FF0000"/>
              </a:solidFill>
            </a:endParaRPr>
          </a:p>
        </p:txBody>
      </p:sp>
      <p:sp>
        <p:nvSpPr>
          <p:cNvPr id="5" name="Rectangle 4"/>
          <p:cNvSpPr/>
          <p:nvPr/>
        </p:nvSpPr>
        <p:spPr>
          <a:xfrm>
            <a:off x="381000" y="1524000"/>
            <a:ext cx="8305800" cy="1077218"/>
          </a:xfrm>
          <a:prstGeom prst="rect">
            <a:avLst/>
          </a:prstGeom>
        </p:spPr>
        <p:txBody>
          <a:bodyPr wrap="square">
            <a:spAutoFit/>
          </a:bodyPr>
          <a:lstStyle/>
          <a:p>
            <a:pPr algn="just" rtl="1"/>
            <a:r>
              <a:rPr lang="ar-DZ" sz="3200" b="1" dirty="0" smtClean="0">
                <a:solidFill>
                  <a:schemeClr val="bg1"/>
                </a:solidFill>
              </a:rPr>
              <a:t>    </a:t>
            </a:r>
            <a:r>
              <a:rPr lang="ar-SA" sz="3200" b="1" dirty="0" smtClean="0">
                <a:solidFill>
                  <a:schemeClr val="bg1"/>
                </a:solidFill>
              </a:rPr>
              <a:t>يعتبر سند الشحن حجة في إثبات البيانات التي يشتمل عليها، وذلك بين الناقل والشاحن، وبالنسبة إلى الغير:</a:t>
            </a:r>
            <a:endParaRPr lang="fr-FR" sz="3200" dirty="0"/>
          </a:p>
        </p:txBody>
      </p:sp>
      <p:sp>
        <p:nvSpPr>
          <p:cNvPr id="6" name="Espace réservé du contenu 2"/>
          <p:cNvSpPr txBox="1">
            <a:spLocks/>
          </p:cNvSpPr>
          <p:nvPr/>
        </p:nvSpPr>
        <p:spPr>
          <a:xfrm>
            <a:off x="381000" y="3733800"/>
            <a:ext cx="8382000" cy="27432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rgbClr val="C00000"/>
              </a:buClr>
              <a:buSzPct val="100000"/>
              <a:buFont typeface="Wingdings 2"/>
              <a:buNone/>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الأصل أن سند الشحن يكون حجة بينهما في إثبات البيانات التي يشتمل عليها، ولكن هذه الحجية ليست مطلقة، حيث أنها قابلة لإثبات العكس، بالكتابة أو ما يقوم مقامها،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مثل</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خطاب الضمان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الذي يقدمه الشاحن إلى الناقل مقابل حصوله من الناقل</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على سند شحن نظيف. </a:t>
            </a:r>
            <a:endParaRPr kumimoji="0" lang="ar-DZ" sz="3200" b="1" i="0" u="none" strike="noStrike" kern="1200" cap="none" spc="0" normalizeH="0" baseline="0" noProof="0" dirty="0" smtClean="0">
              <a:ln>
                <a:noFill/>
              </a:ln>
              <a:solidFill>
                <a:schemeClr val="bg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508718"/>
            <a:ext cx="8610600" cy="2062103"/>
          </a:xfrm>
          <a:prstGeom prst="rect">
            <a:avLst/>
          </a:prstGeom>
        </p:spPr>
        <p:txBody>
          <a:bodyPr wrap="square">
            <a:spAutoFit/>
          </a:bodyPr>
          <a:lstStyle/>
          <a:p>
            <a:pPr algn="just" rtl="1"/>
            <a:r>
              <a:rPr lang="ar-DZ" sz="3200" b="1" dirty="0" smtClean="0">
                <a:solidFill>
                  <a:schemeClr val="bg1"/>
                </a:solidFill>
              </a:rPr>
              <a:t>    إن </a:t>
            </a:r>
            <a:r>
              <a:rPr lang="ar-SA" sz="3200" b="1" dirty="0" smtClean="0">
                <a:solidFill>
                  <a:schemeClr val="bg1"/>
                </a:solidFill>
              </a:rPr>
              <a:t>الهدف من جعل </a:t>
            </a:r>
            <a:r>
              <a:rPr lang="ar-SA" sz="3200" b="1" dirty="0" smtClean="0">
                <a:solidFill>
                  <a:srgbClr val="FF0000"/>
                </a:solidFill>
              </a:rPr>
              <a:t>قوة سند الشحن مطلقة </a:t>
            </a:r>
            <a:r>
              <a:rPr lang="ar-SA" sz="3200" b="1" dirty="0" smtClean="0">
                <a:solidFill>
                  <a:schemeClr val="bg1"/>
                </a:solidFill>
              </a:rPr>
              <a:t>في العلاقة بين الناقل والغير، هو ل</a:t>
            </a:r>
            <a:r>
              <a:rPr lang="ar-SA" sz="3200" b="1" dirty="0" smtClean="0">
                <a:solidFill>
                  <a:srgbClr val="FF0000"/>
                </a:solidFill>
              </a:rPr>
              <a:t>تدعيم الثقة به</a:t>
            </a:r>
            <a:r>
              <a:rPr lang="ar-SA" sz="3200" b="1" dirty="0" smtClean="0">
                <a:solidFill>
                  <a:schemeClr val="bg1"/>
                </a:solidFill>
              </a:rPr>
              <a:t>، الأمر الذي سيمكن الشاحن من نقله للغير، عند بيع البضاعة إليه دون صعوبات قد يواجهها، فيما لو لم تكن له هذه القيمة في الإثبات</a:t>
            </a:r>
            <a:r>
              <a:rPr lang="fr-FR" sz="3200" b="1" dirty="0" smtClean="0">
                <a:solidFill>
                  <a:schemeClr val="bg1"/>
                </a:solidFill>
              </a:rPr>
              <a:t>.</a:t>
            </a:r>
            <a:endParaRPr lang="fr-FR" sz="3200" dirty="0"/>
          </a:p>
        </p:txBody>
      </p:sp>
      <p:sp>
        <p:nvSpPr>
          <p:cNvPr id="5" name="Rectangle 4"/>
          <p:cNvSpPr/>
          <p:nvPr/>
        </p:nvSpPr>
        <p:spPr>
          <a:xfrm>
            <a:off x="7391400" y="3987225"/>
            <a:ext cx="1313180" cy="584775"/>
          </a:xfrm>
          <a:prstGeom prst="rect">
            <a:avLst/>
          </a:prstGeom>
        </p:spPr>
        <p:txBody>
          <a:bodyPr wrap="none">
            <a:spAutoFit/>
          </a:bodyPr>
          <a:lstStyle/>
          <a:p>
            <a:r>
              <a:rPr lang="ar-DZ" sz="3200" b="1" dirty="0" smtClean="0">
                <a:solidFill>
                  <a:srgbClr val="FF0000"/>
                </a:solidFill>
              </a:rPr>
              <a:t>ملاحظة:</a:t>
            </a:r>
            <a:endParaRPr lang="fr-FR" sz="3200" dirty="0"/>
          </a:p>
        </p:txBody>
      </p:sp>
      <p:sp>
        <p:nvSpPr>
          <p:cNvPr id="6" name="Espace réservé du contenu 2"/>
          <p:cNvSpPr>
            <a:spLocks noGrp="1"/>
          </p:cNvSpPr>
          <p:nvPr>
            <p:ph idx="1"/>
          </p:nvPr>
        </p:nvSpPr>
        <p:spPr>
          <a:xfrm>
            <a:off x="228600" y="838200"/>
            <a:ext cx="8610600" cy="2743200"/>
          </a:xfrm>
        </p:spPr>
        <p:txBody>
          <a:bodyPr>
            <a:noAutofit/>
          </a:bodyPr>
          <a:lstStyle/>
          <a:p>
            <a:pPr marL="6350" lvl="0" indent="-6350" algn="just" rtl="1">
              <a:buNone/>
            </a:pPr>
            <a:r>
              <a:rPr lang="ar-SA" sz="3200" b="1" dirty="0" smtClean="0">
                <a:solidFill>
                  <a:srgbClr val="FF0000"/>
                </a:solidFill>
              </a:rPr>
              <a:t>للغير (المرسل إليه</a:t>
            </a:r>
            <a:r>
              <a:rPr lang="ar-DZ" sz="3200" b="1" dirty="0" smtClean="0">
                <a:solidFill>
                  <a:srgbClr val="FF0000"/>
                </a:solidFill>
              </a:rPr>
              <a:t>، </a:t>
            </a:r>
            <a:r>
              <a:rPr lang="ar-SA" sz="3200" b="1" dirty="0" smtClean="0">
                <a:solidFill>
                  <a:srgbClr val="FF0000"/>
                </a:solidFill>
              </a:rPr>
              <a:t>شركة التأمين</a:t>
            </a:r>
            <a:r>
              <a:rPr lang="ar-DZ" sz="3200" b="1" dirty="0" smtClean="0">
                <a:solidFill>
                  <a:srgbClr val="FF0000"/>
                </a:solidFill>
              </a:rPr>
              <a:t>...</a:t>
            </a:r>
            <a:r>
              <a:rPr lang="ar-SA" sz="3200" b="1" dirty="0" smtClean="0">
                <a:solidFill>
                  <a:srgbClr val="FF0000"/>
                </a:solidFill>
              </a:rPr>
              <a:t>): </a:t>
            </a:r>
            <a:endParaRPr lang="ar-DZ" sz="3200" b="1" dirty="0" smtClean="0">
              <a:solidFill>
                <a:srgbClr val="FF0000"/>
              </a:solidFill>
            </a:endParaRPr>
          </a:p>
          <a:p>
            <a:pPr marL="6350" indent="-6350" algn="just" rtl="1">
              <a:buClr>
                <a:srgbClr val="C00000"/>
              </a:buClr>
              <a:buSzPct val="100000"/>
              <a:buNone/>
            </a:pPr>
            <a:r>
              <a:rPr lang="ar-DZ" sz="3200" b="1" dirty="0" smtClean="0">
                <a:solidFill>
                  <a:srgbClr val="C00000"/>
                </a:solidFill>
              </a:rPr>
              <a:t>   </a:t>
            </a:r>
            <a:r>
              <a:rPr lang="ar-SA" sz="3200" b="1" dirty="0" smtClean="0">
                <a:solidFill>
                  <a:schemeClr val="bg1"/>
                </a:solidFill>
              </a:rPr>
              <a:t>البيانات الواردة في سند الشحن لها </a:t>
            </a:r>
            <a:r>
              <a:rPr lang="ar-SA" sz="3200" b="1" dirty="0" smtClean="0">
                <a:solidFill>
                  <a:srgbClr val="FF0000"/>
                </a:solidFill>
              </a:rPr>
              <a:t>حجية مطلقة </a:t>
            </a:r>
            <a:r>
              <a:rPr lang="ar-SA" sz="3200" b="1" dirty="0" smtClean="0">
                <a:solidFill>
                  <a:schemeClr val="bg1"/>
                </a:solidFill>
              </a:rPr>
              <a:t>في الإثبات لصالح الغير، مع تمسك هذا الغير لمصلحته في مواجهة أطراف السند، أي الشاحن والناقل، وللغير إثبات العكس بكل طرق الإثبات</a:t>
            </a:r>
            <a:r>
              <a:rPr lang="ar-DZ" sz="3200" b="1" dirty="0" smtClean="0">
                <a:solidFill>
                  <a:schemeClr val="bg1"/>
                </a:solidFill>
              </a:rPr>
              <a:t>،</a:t>
            </a:r>
            <a:r>
              <a:rPr lang="ar-SA" sz="3200" b="1" dirty="0" smtClean="0">
                <a:solidFill>
                  <a:schemeClr val="bg1"/>
                </a:solidFill>
              </a:rPr>
              <a:t> بما في ذلك القرائن والبينة.</a:t>
            </a:r>
            <a:endParaRPr lang="fr-FR" sz="3200" b="1" dirty="0" smtClean="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95600" y="1371600"/>
            <a:ext cx="5943600" cy="685800"/>
          </a:xfrm>
        </p:spPr>
        <p:txBody>
          <a:bodyPr>
            <a:normAutofit/>
          </a:bodyPr>
          <a:lstStyle/>
          <a:p>
            <a:pPr marL="0" lvl="0" indent="0" algn="just" rtl="1">
              <a:buNone/>
            </a:pPr>
            <a:r>
              <a:rPr lang="ar-DZ" sz="3200" b="1" dirty="0" smtClean="0">
                <a:solidFill>
                  <a:srgbClr val="FF0000"/>
                </a:solidFill>
              </a:rPr>
              <a:t>أ. </a:t>
            </a:r>
            <a:r>
              <a:rPr lang="ar-SA" sz="3200" b="1" dirty="0" smtClean="0">
                <a:solidFill>
                  <a:srgbClr val="FF0000"/>
                </a:solidFill>
              </a:rPr>
              <a:t>سندات الشحن من حيث طريقة </a:t>
            </a:r>
            <a:r>
              <a:rPr lang="ar-DZ" sz="3200" b="1" dirty="0" smtClean="0">
                <a:solidFill>
                  <a:srgbClr val="FF0000"/>
                </a:solidFill>
              </a:rPr>
              <a:t>ال</a:t>
            </a:r>
            <a:r>
              <a:rPr lang="ar-SA" sz="3200" b="1" dirty="0" smtClean="0">
                <a:solidFill>
                  <a:srgbClr val="FF0000"/>
                </a:solidFill>
              </a:rPr>
              <a:t>تداول</a:t>
            </a:r>
            <a:r>
              <a:rPr lang="ar-DZ" sz="3200" b="1" dirty="0" smtClean="0">
                <a:solidFill>
                  <a:srgbClr val="FF0000"/>
                </a:solidFill>
              </a:rPr>
              <a:t>:</a:t>
            </a:r>
            <a:endParaRPr lang="fr-FR" sz="3200" b="1" dirty="0" smtClean="0">
              <a:solidFill>
                <a:srgbClr val="FF0000"/>
              </a:solidFill>
            </a:endParaRPr>
          </a:p>
          <a:p>
            <a:pPr marL="0" indent="0" algn="just" rtl="1">
              <a:buNone/>
            </a:pPr>
            <a:endParaRPr lang="fr-FR" sz="2400" b="1" dirty="0">
              <a:solidFill>
                <a:schemeClr val="bg1"/>
              </a:solidFill>
            </a:endParaRPr>
          </a:p>
        </p:txBody>
      </p:sp>
      <p:sp>
        <p:nvSpPr>
          <p:cNvPr id="4" name="Espace réservé du contenu 2"/>
          <p:cNvSpPr txBox="1">
            <a:spLocks/>
          </p:cNvSpPr>
          <p:nvPr/>
        </p:nvSpPr>
        <p:spPr>
          <a:xfrm>
            <a:off x="4953000" y="2286000"/>
            <a:ext cx="3810000" cy="6858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rgbClr val="FF0000"/>
              </a:buClr>
              <a:buSzPct val="80000"/>
              <a:buFont typeface="+mj-lt"/>
              <a:buAutoNum type="arabicPeriod"/>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سند الشحن الاسمي:</a:t>
            </a:r>
            <a:endParaRPr kumimoji="0" lang="ar-DZ" sz="32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ce réservé du contenu 2"/>
          <p:cNvSpPr txBox="1">
            <a:spLocks/>
          </p:cNvSpPr>
          <p:nvPr/>
        </p:nvSpPr>
        <p:spPr>
          <a:xfrm>
            <a:off x="304800" y="3200400"/>
            <a:ext cx="8534400" cy="2209800"/>
          </a:xfrm>
          <a:prstGeom prst="rect">
            <a:avLst/>
          </a:prstGeom>
        </p:spPr>
        <p:txBody>
          <a:bodyPr vert="horz">
            <a:noAutofit/>
          </a:bodyPr>
          <a:lstStyle/>
          <a:p>
            <a:pPr marR="0" lvl="0" algn="just" defTabSz="914400" rtl="1" eaLnBrk="1" fontAlgn="auto" latinLnBrk="0" hangingPunct="1">
              <a:lnSpc>
                <a:spcPct val="100000"/>
              </a:lnSpc>
              <a:spcBef>
                <a:spcPct val="20000"/>
              </a:spcBef>
              <a:spcAft>
                <a:spcPts val="0"/>
              </a:spcAft>
              <a:buClr>
                <a:srgbClr val="FF0000"/>
              </a:buClr>
              <a:buSzPct val="80000"/>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يصدر باسم شخص معين، لا يتمتع غير هذا الشخص بالصفة القانونية اللازمة لإمكان المطالبة بتسليم البضاعة من قبل الناقل، ولا يتخذ سند الشحن هذا الشكل عادة</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إلا إذا كان الشاحن أو المرسل إليه شخصا واحدا، إلا أنه يجوز انتقاله للغير.</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32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Rectangle 5"/>
          <p:cNvSpPr/>
          <p:nvPr/>
        </p:nvSpPr>
        <p:spPr>
          <a:xfrm>
            <a:off x="4951917" y="685800"/>
            <a:ext cx="3555782" cy="646331"/>
          </a:xfrm>
          <a:prstGeom prst="rect">
            <a:avLst/>
          </a:prstGeom>
        </p:spPr>
        <p:txBody>
          <a:bodyPr wrap="none">
            <a:spAutoFit/>
          </a:bodyPr>
          <a:lstStyle/>
          <a:p>
            <a:pPr algn="r" rtl="1"/>
            <a:r>
              <a:rPr lang="ar-DZ" sz="3600" b="1" dirty="0" smtClean="0">
                <a:solidFill>
                  <a:srgbClr val="FF0000"/>
                </a:solidFill>
              </a:rPr>
              <a:t>5. </a:t>
            </a:r>
            <a:r>
              <a:rPr lang="ar-SA" sz="3600" b="1" dirty="0" smtClean="0">
                <a:solidFill>
                  <a:srgbClr val="FF0000"/>
                </a:solidFill>
              </a:rPr>
              <a:t>أشكال سند الشحن: </a:t>
            </a:r>
            <a:endParaRPr lang="fr-FR" sz="3600" b="1" dirty="0">
              <a:solidFill>
                <a:srgbClr val="FF0000"/>
              </a:solidFill>
            </a:endParaRPr>
          </a:p>
        </p:txBody>
      </p:sp>
    </p:spTree>
  </p:cSld>
  <p:clrMapOvr>
    <a:masterClrMapping/>
  </p:clrMapOvr>
  <p:transition>
    <p:split orient="ver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76200" y="1366897"/>
            <a:ext cx="8610600" cy="685800"/>
          </a:xfrm>
        </p:spPr>
        <p:txBody>
          <a:bodyPr>
            <a:normAutofit/>
          </a:bodyPr>
          <a:lstStyle/>
          <a:p>
            <a:pPr marL="0" lvl="0" indent="0" algn="just" rtl="1">
              <a:buNone/>
            </a:pPr>
            <a:r>
              <a:rPr lang="ar-DZ" sz="3200" b="1" dirty="0" smtClean="0">
                <a:solidFill>
                  <a:srgbClr val="FF0000"/>
                </a:solidFill>
              </a:rPr>
              <a:t>2. </a:t>
            </a:r>
            <a:r>
              <a:rPr lang="ar-SA" sz="3200" b="1" dirty="0" smtClean="0">
                <a:solidFill>
                  <a:srgbClr val="FF0000"/>
                </a:solidFill>
              </a:rPr>
              <a:t>سند الشحن </a:t>
            </a:r>
            <a:r>
              <a:rPr lang="ar-SA" sz="3200" b="1" dirty="0" err="1" smtClean="0">
                <a:solidFill>
                  <a:srgbClr val="FF0000"/>
                </a:solidFill>
              </a:rPr>
              <a:t>ال</a:t>
            </a:r>
            <a:r>
              <a:rPr lang="ar-DZ" sz="3200" b="1" dirty="0" smtClean="0">
                <a:solidFill>
                  <a:srgbClr val="FF0000"/>
                </a:solidFill>
              </a:rPr>
              <a:t>إ</a:t>
            </a:r>
            <a:r>
              <a:rPr lang="ar-SA" sz="3200" b="1" dirty="0" smtClean="0">
                <a:solidFill>
                  <a:srgbClr val="FF0000"/>
                </a:solidFill>
              </a:rPr>
              <a:t>ذني (لأمر): </a:t>
            </a:r>
            <a:r>
              <a:rPr lang="fr-FR" sz="2600" b="1" dirty="0" err="1" smtClean="0">
                <a:solidFill>
                  <a:srgbClr val="FF0000"/>
                </a:solidFill>
              </a:rPr>
              <a:t>Consingnee</a:t>
            </a:r>
            <a:r>
              <a:rPr lang="fr-FR" sz="2600" b="1" dirty="0" smtClean="0">
                <a:solidFill>
                  <a:srgbClr val="FF0000"/>
                </a:solidFill>
              </a:rPr>
              <a:t>: to the </a:t>
            </a:r>
            <a:r>
              <a:rPr lang="fr-FR" sz="2600" b="1" dirty="0" err="1" smtClean="0">
                <a:solidFill>
                  <a:srgbClr val="FF0000"/>
                </a:solidFill>
              </a:rPr>
              <a:t>order</a:t>
            </a:r>
            <a:r>
              <a:rPr lang="fr-FR" sz="2600" b="1" dirty="0" smtClean="0">
                <a:solidFill>
                  <a:srgbClr val="FF0000"/>
                </a:solidFill>
              </a:rPr>
              <a:t> of…</a:t>
            </a:r>
            <a:r>
              <a:rPr lang="ar-SA" sz="2600" b="1" dirty="0" smtClean="0">
                <a:solidFill>
                  <a:srgbClr val="FF0000"/>
                </a:solidFill>
              </a:rPr>
              <a:t> </a:t>
            </a:r>
            <a:endParaRPr lang="ar-DZ" b="1" dirty="0" smtClean="0">
              <a:solidFill>
                <a:srgbClr val="C00000"/>
              </a:solidFill>
            </a:endParaRPr>
          </a:p>
        </p:txBody>
      </p:sp>
      <p:sp>
        <p:nvSpPr>
          <p:cNvPr id="8" name="Rectangle 7"/>
          <p:cNvSpPr/>
          <p:nvPr/>
        </p:nvSpPr>
        <p:spPr>
          <a:xfrm>
            <a:off x="304800" y="2662297"/>
            <a:ext cx="8382000" cy="2062103"/>
          </a:xfrm>
          <a:prstGeom prst="rect">
            <a:avLst/>
          </a:prstGeom>
        </p:spPr>
        <p:txBody>
          <a:bodyPr wrap="square">
            <a:spAutoFit/>
          </a:bodyPr>
          <a:lstStyle/>
          <a:p>
            <a:pPr lvl="0" algn="just" rtl="1"/>
            <a:r>
              <a:rPr lang="ar-DZ" sz="3200" b="1" dirty="0" smtClean="0">
                <a:solidFill>
                  <a:schemeClr val="bg1"/>
                </a:solidFill>
              </a:rPr>
              <a:t>    </a:t>
            </a:r>
            <a:r>
              <a:rPr lang="ar-SA" sz="3200" b="1" dirty="0" smtClean="0">
                <a:solidFill>
                  <a:schemeClr val="bg1"/>
                </a:solidFill>
              </a:rPr>
              <a:t>يصدر </a:t>
            </a:r>
            <a:r>
              <a:rPr lang="ar-SA" sz="3200" b="1" dirty="0" smtClean="0">
                <a:solidFill>
                  <a:srgbClr val="FF0000"/>
                </a:solidFill>
              </a:rPr>
              <a:t>لأمر أو لإذن </a:t>
            </a:r>
            <a:r>
              <a:rPr lang="ar-SA" sz="3200" b="1" dirty="0" smtClean="0">
                <a:solidFill>
                  <a:schemeClr val="bg1"/>
                </a:solidFill>
              </a:rPr>
              <a:t>شخص معين (لأمر الشاحن أو المرسل إليه)، يمكن </a:t>
            </a:r>
            <a:r>
              <a:rPr lang="ar-SA" sz="3200" b="1" dirty="0" smtClean="0">
                <a:solidFill>
                  <a:srgbClr val="FF0000"/>
                </a:solidFill>
              </a:rPr>
              <a:t>تداوله بطريقة التظهير</a:t>
            </a:r>
            <a:r>
              <a:rPr lang="ar-SA" sz="3200" b="1" dirty="0" smtClean="0">
                <a:solidFill>
                  <a:schemeClr val="bg1"/>
                </a:solidFill>
              </a:rPr>
              <a:t>، شأنه شأن الكمبيالة أو الشيك لأمر، </a:t>
            </a:r>
            <a:r>
              <a:rPr lang="ar-DZ" sz="3200" b="1" dirty="0" smtClean="0">
                <a:solidFill>
                  <a:schemeClr val="bg1"/>
                </a:solidFill>
              </a:rPr>
              <a:t>أي </a:t>
            </a:r>
            <a:r>
              <a:rPr lang="ar-SA" sz="3200" b="1" dirty="0" smtClean="0">
                <a:solidFill>
                  <a:schemeClr val="bg1"/>
                </a:solidFill>
              </a:rPr>
              <a:t>ينتقل الحق الذي يمثله سند الشحن إلى المظهر إليه</a:t>
            </a:r>
            <a:r>
              <a:rPr lang="ar-DZ" sz="3200" b="1" dirty="0" smtClean="0">
                <a:solidFill>
                  <a:schemeClr val="bg1"/>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228600" y="1066800"/>
            <a:ext cx="8610600" cy="2743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3.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سند الشحن لحامله: </a:t>
            </a:r>
            <a:endParaRPr kumimoji="0" lang="ar-DZ" sz="32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3200" b="1" i="0" u="none" strike="noStrike" kern="1200" cap="none" spc="0" normalizeH="0" baseline="0" noProof="0" dirty="0" smtClean="0">
                <a:ln>
                  <a:noFill/>
                </a:ln>
                <a:solidFill>
                  <a:srgbClr val="C00000"/>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لا يصدر لأمر شخص معين، وإنما يذكر فيه أنه لحامله، يكون السند قابلا للتداول بمجرد التسليم، يعتبر حامل السند صاحب الحق في استلام البضاعة، يتعين على الربان تسليم البضاعة إلى الشخص الذي يبرز إليه سند الشحن</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3200" b="1"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ce réservé du contenu 2"/>
          <p:cNvSpPr txBox="1">
            <a:spLocks/>
          </p:cNvSpPr>
          <p:nvPr/>
        </p:nvSpPr>
        <p:spPr>
          <a:xfrm>
            <a:off x="228600" y="4114800"/>
            <a:ext cx="8610600" cy="25146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ملاحظة:</a:t>
            </a:r>
          </a:p>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2"/>
              <a:buNone/>
              <a:tabLst/>
              <a:defRPr/>
            </a:pPr>
            <a:r>
              <a:rPr lang="ar-DZ" sz="3200" b="1" dirty="0" smtClean="0">
                <a:solidFill>
                  <a:srgbClr val="FF0000"/>
                </a:solidFill>
              </a:rPr>
              <a:t>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يندر العمل بسند الشحن لحامله</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لأن</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ه عند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ضياعه أو سرقته، لا يتمكن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صاحبه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الشرعي من إثبات ملكيته له</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بالنظر لكونه لا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ي</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حمل أسمه</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a:t>
            </a: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971800"/>
            <a:ext cx="8382000" cy="1524000"/>
          </a:xfrm>
        </p:spPr>
        <p:txBody>
          <a:bodyPr>
            <a:noAutofit/>
          </a:bodyPr>
          <a:lstStyle/>
          <a:p>
            <a:pPr marL="0" lvl="0" indent="22225" algn="just" rtl="1">
              <a:buClr>
                <a:srgbClr val="FF0000"/>
              </a:buClr>
              <a:buSzPct val="80000"/>
              <a:buFont typeface="Wingdings" pitchFamily="2" charset="2"/>
              <a:buChar char="ü"/>
            </a:pPr>
            <a:r>
              <a:rPr lang="ar-DZ" sz="3200" b="1" dirty="0" smtClean="0">
                <a:solidFill>
                  <a:schemeClr val="bg1"/>
                </a:solidFill>
              </a:rPr>
              <a:t> </a:t>
            </a:r>
            <a:r>
              <a:rPr lang="ar-SA" sz="3200" b="1" dirty="0" smtClean="0">
                <a:solidFill>
                  <a:schemeClr val="bg1"/>
                </a:solidFill>
              </a:rPr>
              <a:t>الأوراق التجارية تنتقل بطريق </a:t>
            </a:r>
            <a:r>
              <a:rPr lang="ar-SA" sz="3200" b="1" dirty="0" smtClean="0">
                <a:solidFill>
                  <a:srgbClr val="FF0000"/>
                </a:solidFill>
              </a:rPr>
              <a:t>التظهير</a:t>
            </a:r>
            <a:r>
              <a:rPr lang="ar-SA" sz="3200" b="1" dirty="0" smtClean="0">
                <a:solidFill>
                  <a:schemeClr val="bg1"/>
                </a:solidFill>
              </a:rPr>
              <a:t> دون حاجة إلى تدوين عبارة (</a:t>
            </a:r>
            <a:r>
              <a:rPr lang="ar-SA" sz="3200" b="1" dirty="0" smtClean="0">
                <a:solidFill>
                  <a:srgbClr val="FF0000"/>
                </a:solidFill>
              </a:rPr>
              <a:t>قابلة للتداول</a:t>
            </a:r>
            <a:r>
              <a:rPr lang="ar-SA" sz="3200" b="1" dirty="0" smtClean="0">
                <a:solidFill>
                  <a:schemeClr val="bg1"/>
                </a:solidFill>
              </a:rPr>
              <a:t>)، بينما سندات الشحن الإذنية لا تنتقل للغير</a:t>
            </a:r>
            <a:r>
              <a:rPr lang="ar-DZ" sz="3200" b="1" dirty="0" smtClean="0">
                <a:solidFill>
                  <a:schemeClr val="bg1"/>
                </a:solidFill>
              </a:rPr>
              <a:t>،</a:t>
            </a:r>
            <a:r>
              <a:rPr lang="ar-SA" sz="3200" b="1" dirty="0" smtClean="0">
                <a:solidFill>
                  <a:schemeClr val="bg1"/>
                </a:solidFill>
              </a:rPr>
              <a:t> إلا بتدوين عبارة (</a:t>
            </a:r>
            <a:r>
              <a:rPr lang="ar-SA" sz="3200" b="1" dirty="0" smtClean="0">
                <a:solidFill>
                  <a:srgbClr val="FF0000"/>
                </a:solidFill>
              </a:rPr>
              <a:t>قابلة للتداول</a:t>
            </a:r>
            <a:r>
              <a:rPr lang="ar-SA" sz="3200" b="1" dirty="0" smtClean="0">
                <a:solidFill>
                  <a:schemeClr val="bg1"/>
                </a:solidFill>
              </a:rPr>
              <a:t>)؛</a:t>
            </a:r>
            <a:endParaRPr lang="fr-FR" sz="3200" b="1" dirty="0" smtClean="0">
              <a:solidFill>
                <a:schemeClr val="bg1"/>
              </a:solidFill>
            </a:endParaRPr>
          </a:p>
        </p:txBody>
      </p:sp>
      <p:sp>
        <p:nvSpPr>
          <p:cNvPr id="4" name="Espace réservé du contenu 2"/>
          <p:cNvSpPr txBox="1">
            <a:spLocks/>
          </p:cNvSpPr>
          <p:nvPr/>
        </p:nvSpPr>
        <p:spPr>
          <a:xfrm>
            <a:off x="304800" y="4648200"/>
            <a:ext cx="8382000" cy="2133600"/>
          </a:xfrm>
          <a:prstGeom prst="rect">
            <a:avLst/>
          </a:prstGeom>
        </p:spPr>
        <p:txBody>
          <a:bodyPr vert="horz">
            <a:noAutofit/>
          </a:bodyPr>
          <a:lstStyle/>
          <a:p>
            <a:pPr marL="0" marR="0" lvl="0" indent="2222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سندات الشحن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تمثل البضائع</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بينما الأوراق التجارية تتضمن دفع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مبلغ من النقود</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وهذا مما يجعلها أكثر ضمانا من سندات الشحن، لكون هذه الأخيرة تمثل بضائع قد تتغير أسعارها أو أنها قد لا تصل سالمة</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a:t>
            </a:r>
          </a:p>
        </p:txBody>
      </p:sp>
      <p:sp>
        <p:nvSpPr>
          <p:cNvPr id="5" name="Rectangle 4"/>
          <p:cNvSpPr/>
          <p:nvPr/>
        </p:nvSpPr>
        <p:spPr>
          <a:xfrm>
            <a:off x="1302016" y="685800"/>
            <a:ext cx="6013185" cy="584775"/>
          </a:xfrm>
          <a:prstGeom prst="rect">
            <a:avLst/>
          </a:prstGeom>
        </p:spPr>
        <p:txBody>
          <a:bodyPr wrap="none">
            <a:spAutoFit/>
          </a:bodyPr>
          <a:lstStyle/>
          <a:p>
            <a:pPr algn="r" rtl="1"/>
            <a:r>
              <a:rPr lang="ar-DZ" sz="3200" b="1" dirty="0" smtClean="0">
                <a:solidFill>
                  <a:srgbClr val="FF0000"/>
                </a:solidFill>
              </a:rPr>
              <a:t>الفرق بين سندات الشحن والأوراق التجارية:</a:t>
            </a:r>
            <a:endParaRPr lang="fr-FR" sz="3200" b="1" dirty="0"/>
          </a:p>
        </p:txBody>
      </p:sp>
    </p:spTree>
  </p:cSld>
  <p:clrMapOvr>
    <a:masterClrMapping/>
  </p:clrMapOvr>
  <p:transition>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828800"/>
            <a:ext cx="8382000" cy="3352800"/>
          </a:xfrm>
        </p:spPr>
        <p:txBody>
          <a:bodyPr>
            <a:noAutofit/>
          </a:bodyPr>
          <a:lstStyle/>
          <a:p>
            <a:pPr marL="0" indent="22225" algn="just" rtl="1">
              <a:buClr>
                <a:srgbClr val="FF0000"/>
              </a:buClr>
              <a:buSzPct val="80000"/>
              <a:buAutoNum type="arabicPeriod"/>
            </a:pPr>
            <a:r>
              <a:rPr lang="ar-DZ" sz="3200" b="1" dirty="0" smtClean="0">
                <a:solidFill>
                  <a:srgbClr val="FF0000"/>
                </a:solidFill>
              </a:rPr>
              <a:t> سند الشحن النظيف:</a:t>
            </a:r>
          </a:p>
          <a:p>
            <a:pPr marL="0" indent="22225" algn="just" rtl="1">
              <a:buNone/>
            </a:pPr>
            <a:r>
              <a:rPr lang="ar-DZ" sz="3200" b="1" dirty="0" smtClean="0">
                <a:solidFill>
                  <a:schemeClr val="bg1"/>
                </a:solidFill>
              </a:rPr>
              <a:t>    </a:t>
            </a:r>
            <a:r>
              <a:rPr lang="ar-SA" sz="3200" b="1" dirty="0" smtClean="0">
                <a:solidFill>
                  <a:schemeClr val="bg1"/>
                </a:solidFill>
              </a:rPr>
              <a:t>إذا دون الربان البيانات المتعلقة بالبضاعة في سند الشحن، دون إدراج أية ملاحظات أو تحفظات عن البضاعة، وذلك </a:t>
            </a:r>
            <a:r>
              <a:rPr lang="ar-SA" sz="3200" b="1" dirty="0" smtClean="0">
                <a:solidFill>
                  <a:srgbClr val="008000"/>
                </a:solidFill>
              </a:rPr>
              <a:t>طبقا لما صرح به الشاحن</a:t>
            </a:r>
            <a:r>
              <a:rPr lang="ar-SA" sz="3200" b="1" dirty="0" smtClean="0">
                <a:solidFill>
                  <a:schemeClr val="bg1"/>
                </a:solidFill>
              </a:rPr>
              <a:t>، يعتبر </a:t>
            </a:r>
            <a:r>
              <a:rPr lang="ar-DZ" sz="3200" b="1" dirty="0" smtClean="0">
                <a:solidFill>
                  <a:schemeClr val="bg1"/>
                </a:solidFill>
              </a:rPr>
              <a:t>يقال: </a:t>
            </a:r>
            <a:r>
              <a:rPr lang="ar-SA" sz="3200" b="1" u="sng" dirty="0" smtClean="0">
                <a:solidFill>
                  <a:srgbClr val="008000"/>
                </a:solidFill>
              </a:rPr>
              <a:t>سند شحن نظيف</a:t>
            </a:r>
            <a:r>
              <a:rPr lang="ar-DZ" sz="3200" b="1" dirty="0" smtClean="0">
                <a:solidFill>
                  <a:srgbClr val="008000"/>
                </a:solidFill>
              </a:rPr>
              <a:t> </a:t>
            </a:r>
            <a:r>
              <a:rPr lang="fr-FR" sz="3200" b="1" dirty="0" smtClean="0">
                <a:solidFill>
                  <a:schemeClr val="bg1"/>
                </a:solidFill>
              </a:rPr>
              <a:t>Clean Bill of Lading</a:t>
            </a:r>
            <a:r>
              <a:rPr lang="ar-SA" sz="3200" b="1" dirty="0" smtClean="0">
                <a:solidFill>
                  <a:schemeClr val="bg1"/>
                </a:solidFill>
              </a:rPr>
              <a:t>، بمعنى أن كافة </a:t>
            </a:r>
            <a:r>
              <a:rPr lang="ar-SA" sz="3200" b="1" dirty="0" smtClean="0">
                <a:solidFill>
                  <a:srgbClr val="008000"/>
                </a:solidFill>
              </a:rPr>
              <a:t>البيانات</a:t>
            </a:r>
            <a:r>
              <a:rPr lang="ar-SA" sz="3200" b="1" dirty="0" smtClean="0">
                <a:solidFill>
                  <a:schemeClr val="bg1"/>
                </a:solidFill>
              </a:rPr>
              <a:t> التي وردت فيه والمتعلقة بالبضاعة </a:t>
            </a:r>
            <a:r>
              <a:rPr lang="ar-SA" sz="3200" b="1" dirty="0" smtClean="0">
                <a:solidFill>
                  <a:srgbClr val="008000"/>
                </a:solidFill>
              </a:rPr>
              <a:t>صحيحة</a:t>
            </a:r>
            <a:r>
              <a:rPr lang="ar-DZ" sz="3200" b="1" dirty="0" smtClean="0">
                <a:solidFill>
                  <a:schemeClr val="bg1"/>
                </a:solidFill>
              </a:rPr>
              <a:t>.</a:t>
            </a:r>
          </a:p>
        </p:txBody>
      </p:sp>
      <p:sp>
        <p:nvSpPr>
          <p:cNvPr id="4" name="Rectangle 3"/>
          <p:cNvSpPr/>
          <p:nvPr/>
        </p:nvSpPr>
        <p:spPr>
          <a:xfrm>
            <a:off x="3461181" y="762000"/>
            <a:ext cx="5246949" cy="584775"/>
          </a:xfrm>
          <a:prstGeom prst="rect">
            <a:avLst/>
          </a:prstGeom>
        </p:spPr>
        <p:txBody>
          <a:bodyPr wrap="none">
            <a:spAutoFit/>
          </a:bodyPr>
          <a:lstStyle/>
          <a:p>
            <a:pPr algn="r" rtl="1"/>
            <a:r>
              <a:rPr lang="ar-DZ" sz="3200" b="1" dirty="0" smtClean="0">
                <a:solidFill>
                  <a:srgbClr val="FF0000"/>
                </a:solidFill>
              </a:rPr>
              <a:t>ب. </a:t>
            </a:r>
            <a:r>
              <a:rPr lang="ar-SA" sz="3200" b="1" dirty="0" smtClean="0">
                <a:solidFill>
                  <a:srgbClr val="FF0000"/>
                </a:solidFill>
              </a:rPr>
              <a:t>سندات الشحن من حيث التحفظات: </a:t>
            </a:r>
            <a:endParaRPr lang="fr-FR" sz="3200" b="1" dirty="0">
              <a:solidFill>
                <a:srgbClr val="FF0000"/>
              </a:solidFill>
            </a:endParaRPr>
          </a:p>
        </p:txBody>
      </p:sp>
    </p:spTree>
  </p:cSld>
  <p:clrMapOvr>
    <a:masterClrMapping/>
  </p:clrMapOvr>
  <p:transition>
    <p:spli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953000" y="304800"/>
            <a:ext cx="3810000" cy="685800"/>
          </a:xfrm>
        </p:spPr>
        <p:txBody>
          <a:bodyPr>
            <a:noAutofit/>
          </a:bodyPr>
          <a:lstStyle/>
          <a:p>
            <a:pPr marL="0" indent="22225" algn="just" rtl="1">
              <a:buClr>
                <a:srgbClr val="FF0000"/>
              </a:buClr>
              <a:buSzPct val="80000"/>
              <a:buFont typeface="+mj-lt"/>
              <a:buAutoNum type="arabicPeriod" startAt="2"/>
            </a:pPr>
            <a:r>
              <a:rPr lang="ar-DZ" sz="3200" b="1" dirty="0" smtClean="0">
                <a:solidFill>
                  <a:srgbClr val="FF0000"/>
                </a:solidFill>
              </a:rPr>
              <a:t> سند الشحن المشروط:</a:t>
            </a:r>
          </a:p>
          <a:p>
            <a:pPr marL="0" indent="22225" algn="just" rtl="1">
              <a:buNone/>
            </a:pPr>
            <a:r>
              <a:rPr lang="ar-DZ" sz="3200" b="1" dirty="0" smtClean="0">
                <a:solidFill>
                  <a:schemeClr val="bg1"/>
                </a:solidFill>
              </a:rPr>
              <a:t>    </a:t>
            </a:r>
            <a:endParaRPr lang="fr-FR" sz="3200" b="1" dirty="0">
              <a:solidFill>
                <a:schemeClr val="bg1"/>
              </a:solidFill>
            </a:endParaRPr>
          </a:p>
        </p:txBody>
      </p:sp>
      <p:sp>
        <p:nvSpPr>
          <p:cNvPr id="5" name="Rectangle 4"/>
          <p:cNvSpPr/>
          <p:nvPr/>
        </p:nvSpPr>
        <p:spPr>
          <a:xfrm>
            <a:off x="304800" y="5212140"/>
            <a:ext cx="8458200" cy="1569660"/>
          </a:xfrm>
          <a:prstGeom prst="rect">
            <a:avLst/>
          </a:prstGeom>
        </p:spPr>
        <p:txBody>
          <a:bodyPr wrap="square">
            <a:spAutoFit/>
          </a:bodyPr>
          <a:lstStyle/>
          <a:p>
            <a:pPr algn="just" rtl="1"/>
            <a:r>
              <a:rPr lang="ar-SA" sz="3200" b="1" dirty="0" smtClean="0">
                <a:solidFill>
                  <a:schemeClr val="bg1"/>
                </a:solidFill>
              </a:rPr>
              <a:t>إن سند الشحن الذي يتضمن مثل هذه التحفظات أو غيرها، والتي دونت من قبل الناقل (الربان)، يطلق عليه </a:t>
            </a:r>
            <a:r>
              <a:rPr lang="ar-SA" sz="3200" b="1" dirty="0" smtClean="0">
                <a:solidFill>
                  <a:srgbClr val="008000"/>
                </a:solidFill>
              </a:rPr>
              <a:t>سند الشحن المشروط</a:t>
            </a:r>
            <a:r>
              <a:rPr lang="ar-SA" sz="3200" b="1" dirty="0" smtClean="0">
                <a:solidFill>
                  <a:schemeClr val="bg1"/>
                </a:solidFill>
              </a:rPr>
              <a:t> </a:t>
            </a:r>
            <a:r>
              <a:rPr lang="fr-FR" sz="3200" b="1" dirty="0" err="1" smtClean="0">
                <a:solidFill>
                  <a:schemeClr val="bg1"/>
                </a:solidFill>
              </a:rPr>
              <a:t>Claused</a:t>
            </a:r>
            <a:r>
              <a:rPr lang="fr-FR" sz="3200" b="1" dirty="0" smtClean="0">
                <a:solidFill>
                  <a:schemeClr val="bg1"/>
                </a:solidFill>
              </a:rPr>
              <a:t> Bill of Lading</a:t>
            </a:r>
            <a:r>
              <a:rPr lang="ar-SA" sz="3200" b="1" dirty="0" smtClean="0">
                <a:solidFill>
                  <a:schemeClr val="bg1"/>
                </a:solidFill>
              </a:rPr>
              <a:t>.</a:t>
            </a:r>
            <a:endParaRPr lang="fr-FR" sz="3200" dirty="0"/>
          </a:p>
        </p:txBody>
      </p:sp>
      <p:sp>
        <p:nvSpPr>
          <p:cNvPr id="6" name="Espace réservé du contenu 2"/>
          <p:cNvSpPr txBox="1">
            <a:spLocks/>
          </p:cNvSpPr>
          <p:nvPr/>
        </p:nvSpPr>
        <p:spPr>
          <a:xfrm>
            <a:off x="228600" y="838200"/>
            <a:ext cx="8534400" cy="4267200"/>
          </a:xfrm>
          <a:prstGeom prst="rect">
            <a:avLst/>
          </a:prstGeom>
        </p:spPr>
        <p:txBody>
          <a:bodyPr vert="horz">
            <a:noAutofit/>
          </a:bodyPr>
          <a:lstStyle/>
          <a:p>
            <a:pPr marL="0" marR="0" lvl="0" indent="22225" algn="just" defTabSz="914400" rtl="1" eaLnBrk="1" fontAlgn="auto" latinLnBrk="0" hangingPunct="1">
              <a:lnSpc>
                <a:spcPct val="100000"/>
              </a:lnSpc>
              <a:spcBef>
                <a:spcPct val="20000"/>
              </a:spcBef>
              <a:spcAft>
                <a:spcPts val="0"/>
              </a:spcAft>
              <a:buClr>
                <a:srgbClr val="FF0000"/>
              </a:buClr>
              <a:buSzPct val="80000"/>
              <a:tabLst/>
              <a:defRPr/>
            </a:pPr>
            <a:r>
              <a:rPr lang="ar-DZ" sz="3200" b="1" dirty="0" smtClean="0">
                <a:solidFill>
                  <a:schemeClr val="bg1"/>
                </a:solidFill>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إذا حصلت </a:t>
            </a:r>
            <a:r>
              <a:rPr kumimoji="0" lang="ar-SA" sz="3200" b="1" i="0" u="none" strike="noStrike" kern="1200" cap="none" spc="0" normalizeH="0" baseline="0" noProof="0" dirty="0" smtClean="0">
                <a:ln>
                  <a:noFill/>
                </a:ln>
                <a:solidFill>
                  <a:srgbClr val="008000"/>
                </a:solidFill>
                <a:effectLst/>
                <a:uLnTx/>
                <a:uFillTx/>
                <a:latin typeface="+mn-lt"/>
                <a:ea typeface="+mn-ea"/>
                <a:cs typeface="+mn-cs"/>
              </a:rPr>
              <a:t>شكوك</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من قبل الناقل البحري (الربان) حول صحة البيانات التي قدمها الشاحن</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نوع البضاعة</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وزنه</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ا...)</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وكان من الصع</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ب</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التأكد منها،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هنا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يجوز للناقل (الربان) أن يدون تحفظاته عنها، بالنص مثلا في سند الشحن</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على أن البيانات المتعلقة بالبضاعة:</a:t>
            </a:r>
            <a:endParaRPr kumimoji="0" lang="ar-DZ" sz="32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34131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A" sz="3000" b="1" i="0" u="none" strike="noStrike" kern="1200" cap="none" spc="0" normalizeH="0" baseline="0" noProof="0" dirty="0" smtClean="0">
                <a:ln>
                  <a:noFill/>
                </a:ln>
                <a:solidFill>
                  <a:srgbClr val="008000"/>
                </a:solidFill>
                <a:effectLst/>
                <a:uLnTx/>
                <a:uFillTx/>
                <a:latin typeface="+mn-lt"/>
                <a:ea typeface="+mn-ea"/>
                <a:cs typeface="+mn-cs"/>
              </a:rPr>
              <a:t>حسب قول الشاحن </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أو </a:t>
            </a:r>
            <a:endParaRPr kumimoji="0" lang="ar-DZ" sz="30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34131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A" sz="3000" b="1" i="0" u="none" strike="noStrike" kern="1200" cap="none" spc="0" normalizeH="0" baseline="0" noProof="0" dirty="0" smtClean="0">
                <a:ln>
                  <a:noFill/>
                </a:ln>
                <a:solidFill>
                  <a:srgbClr val="008000"/>
                </a:solidFill>
                <a:effectLst/>
                <a:uLnTx/>
                <a:uFillTx/>
                <a:latin typeface="+mn-lt"/>
                <a:ea typeface="+mn-ea"/>
                <a:cs typeface="+mn-cs"/>
              </a:rPr>
              <a:t>غير معتمدة </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أو </a:t>
            </a:r>
            <a:endParaRPr kumimoji="0" lang="ar-DZ" sz="30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341313"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A" sz="3000" b="1" i="0" u="none" strike="noStrike" kern="1200" cap="none" spc="0" normalizeH="0" baseline="0" noProof="0" dirty="0" smtClean="0">
                <a:ln>
                  <a:noFill/>
                </a:ln>
                <a:solidFill>
                  <a:schemeClr val="bg1"/>
                </a:solidFill>
                <a:effectLst/>
                <a:uLnTx/>
                <a:uFillTx/>
                <a:latin typeface="+mn-lt"/>
                <a:ea typeface="+mn-ea"/>
                <a:cs typeface="+mn-cs"/>
              </a:rPr>
              <a:t>البضاعة </a:t>
            </a:r>
            <a:r>
              <a:rPr kumimoji="0" lang="ar-SA" sz="3000" b="1" i="0" u="none" strike="noStrike" kern="1200" cap="none" spc="0" normalizeH="0" baseline="0" noProof="0" dirty="0" smtClean="0">
                <a:ln>
                  <a:noFill/>
                </a:ln>
                <a:solidFill>
                  <a:srgbClr val="008000"/>
                </a:solidFill>
                <a:effectLst/>
                <a:uLnTx/>
                <a:uFillTx/>
                <a:latin typeface="+mn-lt"/>
                <a:ea typeface="+mn-ea"/>
                <a:cs typeface="+mn-cs"/>
              </a:rPr>
              <a:t>مجهولة</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 الوزن أو الكمية أو الصنف... الخ. </a:t>
            </a:r>
            <a:endParaRPr kumimoji="0" lang="ar-DZ" sz="30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8229600" cy="1143000"/>
          </a:xfrm>
        </p:spPr>
        <p:txBody>
          <a:bodyPr>
            <a:normAutofit/>
          </a:bodyPr>
          <a:lstStyle/>
          <a:p>
            <a:pPr algn="r" rtl="1"/>
            <a:r>
              <a:rPr lang="ar-DZ" sz="4400" dirty="0" smtClean="0">
                <a:solidFill>
                  <a:schemeClr val="bg1"/>
                </a:solidFill>
                <a:cs typeface="+mn-cs"/>
              </a:rPr>
              <a:t>تمهيد:</a:t>
            </a:r>
            <a:endParaRPr lang="fr-FR" sz="4400" dirty="0">
              <a:solidFill>
                <a:schemeClr val="bg1"/>
              </a:solidFill>
              <a:cs typeface="+mn-cs"/>
            </a:endParaRPr>
          </a:p>
        </p:txBody>
      </p:sp>
      <p:sp>
        <p:nvSpPr>
          <p:cNvPr id="3" name="Espace réservé du contenu 2"/>
          <p:cNvSpPr>
            <a:spLocks noGrp="1"/>
          </p:cNvSpPr>
          <p:nvPr>
            <p:ph idx="1"/>
          </p:nvPr>
        </p:nvSpPr>
        <p:spPr>
          <a:xfrm>
            <a:off x="457200" y="2209800"/>
            <a:ext cx="8229600" cy="1905000"/>
          </a:xfrm>
        </p:spPr>
        <p:txBody>
          <a:bodyPr>
            <a:normAutofit/>
          </a:bodyPr>
          <a:lstStyle/>
          <a:p>
            <a:pPr marL="6350" indent="-6350" algn="just" rtl="1">
              <a:buNone/>
            </a:pPr>
            <a:r>
              <a:rPr lang="ar-SA" sz="3200" b="1" dirty="0" smtClean="0">
                <a:solidFill>
                  <a:schemeClr val="bg1"/>
                </a:solidFill>
              </a:rPr>
              <a:t>إن </a:t>
            </a:r>
            <a:r>
              <a:rPr lang="ar-SA" sz="3200" b="1" dirty="0" smtClean="0">
                <a:solidFill>
                  <a:srgbClr val="FF0000"/>
                </a:solidFill>
              </a:rPr>
              <a:t>عقد النقل الدولي </a:t>
            </a:r>
            <a:r>
              <a:rPr lang="ar-SA" sz="3200" b="1" dirty="0" smtClean="0">
                <a:solidFill>
                  <a:schemeClr val="bg1"/>
                </a:solidFill>
              </a:rPr>
              <a:t>للبضائع </a:t>
            </a:r>
            <a:r>
              <a:rPr lang="ar-DZ" sz="3200" b="1" dirty="0" smtClean="0">
                <a:solidFill>
                  <a:schemeClr val="bg1"/>
                </a:solidFill>
              </a:rPr>
              <a:t>من العقود الرضائية، إلا أنه يجب </a:t>
            </a:r>
            <a:r>
              <a:rPr lang="ar-SA" sz="3200" b="1" dirty="0" smtClean="0">
                <a:solidFill>
                  <a:schemeClr val="bg1"/>
                </a:solidFill>
              </a:rPr>
              <a:t>يتم إثباته وتجسيده ماديا من خلال وثيقة (</a:t>
            </a:r>
            <a:r>
              <a:rPr lang="ar-SA" sz="3200" b="1" dirty="0" smtClean="0">
                <a:solidFill>
                  <a:srgbClr val="FF0000"/>
                </a:solidFill>
              </a:rPr>
              <a:t>مستند النقل</a:t>
            </a:r>
            <a:r>
              <a:rPr lang="ar-SA" sz="3200" b="1" dirty="0" smtClean="0">
                <a:solidFill>
                  <a:schemeClr val="bg1"/>
                </a:solidFill>
              </a:rPr>
              <a:t>)، تعد في الغالب وفق نموذج موحد لكل نمط من وسائل النقل</a:t>
            </a:r>
            <a:r>
              <a:rPr lang="ar-DZ" sz="3200" b="1" dirty="0" smtClean="0">
                <a:solidFill>
                  <a:schemeClr val="bg1"/>
                </a:solidFill>
              </a:rPr>
              <a:t>.</a:t>
            </a:r>
            <a:endParaRPr lang="fr-FR" sz="3200" b="1" dirty="0">
              <a:solidFill>
                <a:schemeClr val="bg1"/>
              </a:solidFill>
            </a:endParaRPr>
          </a:p>
        </p:txBody>
      </p:sp>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219200"/>
            <a:ext cx="8458200" cy="5257800"/>
          </a:xfrm>
        </p:spPr>
        <p:txBody>
          <a:bodyPr>
            <a:normAutofit/>
          </a:bodyPr>
          <a:lstStyle/>
          <a:p>
            <a:pPr marL="0" indent="0" algn="just" rtl="1">
              <a:buNone/>
            </a:pPr>
            <a:r>
              <a:rPr lang="ar-DZ" sz="3200" b="1" dirty="0" smtClean="0">
                <a:solidFill>
                  <a:schemeClr val="bg1"/>
                </a:solidFill>
              </a:rPr>
              <a:t>    </a:t>
            </a:r>
            <a:r>
              <a:rPr lang="ar-SA" sz="3200" b="1" dirty="0" smtClean="0">
                <a:solidFill>
                  <a:schemeClr val="bg1"/>
                </a:solidFill>
              </a:rPr>
              <a:t>إن </a:t>
            </a:r>
            <a:r>
              <a:rPr lang="ar-SA" sz="3200" b="1" dirty="0" smtClean="0">
                <a:solidFill>
                  <a:srgbClr val="FF0000"/>
                </a:solidFill>
              </a:rPr>
              <a:t>التحفظات</a:t>
            </a:r>
            <a:r>
              <a:rPr lang="ar-SA" sz="3200" b="1" dirty="0" smtClean="0">
                <a:solidFill>
                  <a:schemeClr val="bg1"/>
                </a:solidFill>
              </a:rPr>
              <a:t> التي يدرجها الناقل في سند الشحن قد تسبب </a:t>
            </a:r>
            <a:r>
              <a:rPr lang="ar-SA" sz="3200" b="1" dirty="0" smtClean="0">
                <a:solidFill>
                  <a:srgbClr val="FF0000"/>
                </a:solidFill>
              </a:rPr>
              <a:t>عرقلة بيع البضاعة</a:t>
            </a:r>
            <a:r>
              <a:rPr lang="ar-DZ" sz="3200" b="1" dirty="0" smtClean="0">
                <a:solidFill>
                  <a:schemeClr val="bg1"/>
                </a:solidFill>
              </a:rPr>
              <a:t>،</a:t>
            </a:r>
            <a:r>
              <a:rPr lang="ar-SA" sz="3200" b="1" dirty="0" smtClean="0">
                <a:solidFill>
                  <a:schemeClr val="bg1"/>
                </a:solidFill>
              </a:rPr>
              <a:t> وهي في البحر بموجب سند الشحن </a:t>
            </a:r>
            <a:r>
              <a:rPr lang="ar-SA" sz="3200" b="1" dirty="0" smtClean="0">
                <a:solidFill>
                  <a:srgbClr val="FF0000"/>
                </a:solidFill>
              </a:rPr>
              <a:t>غير النظيف</a:t>
            </a:r>
            <a:r>
              <a:rPr lang="ar-SA" sz="3200" b="1" dirty="0" smtClean="0">
                <a:solidFill>
                  <a:schemeClr val="bg1"/>
                </a:solidFill>
              </a:rPr>
              <a:t>، لذا فقد يلجأ الشاحن إلى الاتفاق مع الناقل بأن يزوده ب</a:t>
            </a:r>
            <a:r>
              <a:rPr lang="ar-SA" sz="3200" b="1" dirty="0" smtClean="0">
                <a:solidFill>
                  <a:srgbClr val="FF0000"/>
                </a:solidFill>
              </a:rPr>
              <a:t>سند شحن نظيف</a:t>
            </a:r>
            <a:r>
              <a:rPr lang="ar-DZ" sz="3200" b="1" dirty="0" smtClean="0">
                <a:solidFill>
                  <a:schemeClr val="bg1"/>
                </a:solidFill>
              </a:rPr>
              <a:t>(</a:t>
            </a:r>
            <a:r>
              <a:rPr lang="ar-SA" sz="3200" b="1" dirty="0" smtClean="0">
                <a:solidFill>
                  <a:schemeClr val="bg1"/>
                </a:solidFill>
              </a:rPr>
              <a:t>لا يتضمن تحفظات صادرة من جانبه</a:t>
            </a:r>
            <a:r>
              <a:rPr lang="ar-DZ" sz="3200" b="1" dirty="0" smtClean="0">
                <a:solidFill>
                  <a:schemeClr val="bg1"/>
                </a:solidFill>
              </a:rPr>
              <a:t>، </a:t>
            </a:r>
            <a:r>
              <a:rPr lang="ar-SA" sz="3200" b="1" dirty="0" smtClean="0">
                <a:solidFill>
                  <a:schemeClr val="bg1"/>
                </a:solidFill>
              </a:rPr>
              <a:t>مقابل </a:t>
            </a:r>
            <a:r>
              <a:rPr lang="ar-DZ" sz="3200" b="1" dirty="0" smtClean="0">
                <a:solidFill>
                  <a:srgbClr val="FF0000"/>
                </a:solidFill>
              </a:rPr>
              <a:t>خطاب </a:t>
            </a:r>
            <a:r>
              <a:rPr lang="ar-SA" sz="3200" b="1" dirty="0" smtClean="0">
                <a:solidFill>
                  <a:srgbClr val="FF0000"/>
                </a:solidFill>
              </a:rPr>
              <a:t>ضمان </a:t>
            </a:r>
            <a:r>
              <a:rPr lang="fr-FR" sz="3200" b="1" dirty="0" err="1" smtClean="0">
                <a:solidFill>
                  <a:schemeClr val="bg1"/>
                </a:solidFill>
              </a:rPr>
              <a:t>Letter</a:t>
            </a:r>
            <a:r>
              <a:rPr lang="fr-FR" sz="3200" b="1" dirty="0" smtClean="0">
                <a:solidFill>
                  <a:schemeClr val="bg1"/>
                </a:solidFill>
              </a:rPr>
              <a:t> of </a:t>
            </a:r>
            <a:r>
              <a:rPr lang="fr-FR" sz="3200" b="1" dirty="0" err="1" smtClean="0">
                <a:solidFill>
                  <a:schemeClr val="bg1"/>
                </a:solidFill>
              </a:rPr>
              <a:t>Indemnity</a:t>
            </a:r>
            <a:r>
              <a:rPr lang="ar-DZ" sz="3200" b="1" dirty="0" smtClean="0">
                <a:solidFill>
                  <a:schemeClr val="bg1"/>
                </a:solidFill>
              </a:rPr>
              <a:t> م</a:t>
            </a:r>
            <a:r>
              <a:rPr lang="ar-SA" sz="3200" b="1" dirty="0" smtClean="0">
                <a:solidFill>
                  <a:schemeClr val="bg1"/>
                </a:solidFill>
              </a:rPr>
              <a:t>ن قبل الشاحن، </a:t>
            </a:r>
            <a:r>
              <a:rPr lang="ar-DZ" sz="3200" b="1" dirty="0" smtClean="0">
                <a:solidFill>
                  <a:srgbClr val="FF0000"/>
                </a:solidFill>
              </a:rPr>
              <a:t>يدون</a:t>
            </a:r>
            <a:r>
              <a:rPr lang="ar-DZ" sz="3200" b="1" dirty="0" smtClean="0">
                <a:solidFill>
                  <a:schemeClr val="bg1"/>
                </a:solidFill>
              </a:rPr>
              <a:t> </a:t>
            </a:r>
            <a:r>
              <a:rPr lang="ar-SA" sz="3200" b="1" dirty="0" smtClean="0">
                <a:solidFill>
                  <a:schemeClr val="bg1"/>
                </a:solidFill>
              </a:rPr>
              <a:t>فيه </a:t>
            </a:r>
            <a:r>
              <a:rPr lang="ar-SA" sz="3200" b="1" dirty="0" smtClean="0">
                <a:solidFill>
                  <a:srgbClr val="FF0000"/>
                </a:solidFill>
              </a:rPr>
              <a:t>التحفظات</a:t>
            </a:r>
            <a:r>
              <a:rPr lang="ar-SA" sz="3200" b="1" dirty="0" smtClean="0">
                <a:solidFill>
                  <a:schemeClr val="bg1"/>
                </a:solidFill>
              </a:rPr>
              <a:t> التي يرغب الناقل بتدوينها في سند الشحن، و</a:t>
            </a:r>
            <a:r>
              <a:rPr lang="ar-SA" sz="3200" b="1" dirty="0" smtClean="0">
                <a:solidFill>
                  <a:srgbClr val="FF0000"/>
                </a:solidFill>
              </a:rPr>
              <a:t>يتعهد</a:t>
            </a:r>
            <a:r>
              <a:rPr lang="ar-SA" sz="3200" b="1" dirty="0" smtClean="0">
                <a:solidFill>
                  <a:schemeClr val="bg1"/>
                </a:solidFill>
              </a:rPr>
              <a:t> فيها الشاحن </a:t>
            </a:r>
            <a:r>
              <a:rPr lang="ar-SA" sz="3200" b="1" dirty="0" smtClean="0">
                <a:solidFill>
                  <a:srgbClr val="FF0000"/>
                </a:solidFill>
              </a:rPr>
              <a:t>بالتنازل</a:t>
            </a:r>
            <a:r>
              <a:rPr lang="ar-SA" sz="3200" b="1" dirty="0" smtClean="0">
                <a:solidFill>
                  <a:schemeClr val="bg1"/>
                </a:solidFill>
              </a:rPr>
              <a:t> عن مطالبة الناقل عند ظهور أي نقص أو عيب أو تلف في البضاعة فيما بعد، </a:t>
            </a:r>
            <a:r>
              <a:rPr lang="ar-DZ" sz="3200" b="1" dirty="0" smtClean="0">
                <a:solidFill>
                  <a:schemeClr val="bg1"/>
                </a:solidFill>
              </a:rPr>
              <a:t>كما </a:t>
            </a:r>
            <a:r>
              <a:rPr lang="ar-DZ" sz="3200" b="1" dirty="0" smtClean="0">
                <a:solidFill>
                  <a:srgbClr val="FF0000"/>
                </a:solidFill>
              </a:rPr>
              <a:t>يتعهد </a:t>
            </a:r>
            <a:r>
              <a:rPr lang="ar-SA" sz="3200" b="1" dirty="0" smtClean="0">
                <a:solidFill>
                  <a:srgbClr val="FF0000"/>
                </a:solidFill>
              </a:rPr>
              <a:t>بتعويض</a:t>
            </a:r>
            <a:r>
              <a:rPr lang="ar-SA" sz="3200" b="1" dirty="0" smtClean="0">
                <a:solidFill>
                  <a:schemeClr val="bg1"/>
                </a:solidFill>
              </a:rPr>
              <a:t> الناقل عما قد يؤديه للمرسل إليه عن الضرر الذي قد يصيب البضاعة عند تسليمها </a:t>
            </a:r>
            <a:r>
              <a:rPr lang="ar-DZ" sz="3200" b="1" dirty="0" smtClean="0">
                <a:solidFill>
                  <a:schemeClr val="bg1"/>
                </a:solidFill>
              </a:rPr>
              <a:t>له</a:t>
            </a:r>
            <a:r>
              <a:rPr lang="ar-SA" sz="3200" b="1" dirty="0" smtClean="0">
                <a:solidFill>
                  <a:schemeClr val="bg1"/>
                </a:solidFill>
              </a:rPr>
              <a:t>.</a:t>
            </a:r>
            <a:endParaRPr lang="fr-FR" sz="3200" b="1" dirty="0" smtClean="0">
              <a:solidFill>
                <a:schemeClr val="bg1"/>
              </a:solidFill>
            </a:endParaRPr>
          </a:p>
          <a:p>
            <a:endParaRPr lang="fr-FR" dirty="0"/>
          </a:p>
        </p:txBody>
      </p:sp>
      <p:sp>
        <p:nvSpPr>
          <p:cNvPr id="4" name="Rectangle 3"/>
          <p:cNvSpPr/>
          <p:nvPr/>
        </p:nvSpPr>
        <p:spPr>
          <a:xfrm>
            <a:off x="7136012" y="609600"/>
            <a:ext cx="1457450" cy="646331"/>
          </a:xfrm>
          <a:prstGeom prst="rect">
            <a:avLst/>
          </a:prstGeom>
        </p:spPr>
        <p:txBody>
          <a:bodyPr wrap="none">
            <a:spAutoFit/>
          </a:bodyPr>
          <a:lstStyle/>
          <a:p>
            <a:pPr algn="r" rtl="1"/>
            <a:r>
              <a:rPr lang="ar-DZ" sz="3600" b="1" dirty="0" smtClean="0">
                <a:solidFill>
                  <a:srgbClr val="FF0000"/>
                </a:solidFill>
              </a:rPr>
              <a:t>ملاحظة:</a:t>
            </a:r>
            <a:endParaRPr lang="fr-FR" sz="3600" b="1" dirty="0"/>
          </a:p>
        </p:txBody>
      </p:sp>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524000"/>
            <a:ext cx="8458200" cy="1219200"/>
          </a:xfrm>
        </p:spPr>
        <p:txBody>
          <a:bodyPr>
            <a:normAutofit/>
          </a:bodyPr>
          <a:lstStyle/>
          <a:p>
            <a:pPr marL="341313" indent="-341313" algn="just" rtl="1">
              <a:buClr>
                <a:srgbClr val="FF0000"/>
              </a:buClr>
              <a:buSzPct val="80000"/>
              <a:buAutoNum type="arabicPeriod"/>
            </a:pPr>
            <a:r>
              <a:rPr lang="ar-DZ" sz="3200" b="1" dirty="0" smtClean="0">
                <a:solidFill>
                  <a:srgbClr val="FF0000"/>
                </a:solidFill>
              </a:rPr>
              <a:t>سند الشحن المشحون </a:t>
            </a:r>
            <a:r>
              <a:rPr lang="fr-FR" sz="3200" b="1" dirty="0" err="1" smtClean="0">
                <a:solidFill>
                  <a:srgbClr val="FF0000"/>
                </a:solidFill>
              </a:rPr>
              <a:t>Shipped</a:t>
            </a:r>
            <a:r>
              <a:rPr lang="fr-FR" sz="3200" b="1" dirty="0" smtClean="0">
                <a:solidFill>
                  <a:srgbClr val="FF0000"/>
                </a:solidFill>
              </a:rPr>
              <a:t> B/L</a:t>
            </a:r>
            <a:r>
              <a:rPr lang="ar-DZ" sz="3200" b="1" dirty="0" smtClean="0">
                <a:solidFill>
                  <a:srgbClr val="FF0000"/>
                </a:solidFill>
              </a:rPr>
              <a:t>: </a:t>
            </a:r>
          </a:p>
          <a:p>
            <a:pPr marL="514350" indent="-514350" algn="just" rtl="1">
              <a:buNone/>
            </a:pPr>
            <a:r>
              <a:rPr lang="ar-DZ" sz="3200" b="1" dirty="0" smtClean="0">
                <a:solidFill>
                  <a:srgbClr val="FF0000"/>
                </a:solidFill>
              </a:rPr>
              <a:t>    </a:t>
            </a:r>
            <a:r>
              <a:rPr lang="ar-DZ" sz="3200" b="1" dirty="0" smtClean="0">
                <a:solidFill>
                  <a:schemeClr val="bg1"/>
                </a:solidFill>
              </a:rPr>
              <a:t>يفيد بأن البضاعة قد شحنت فعلا على ظهر السفينة.</a:t>
            </a:r>
          </a:p>
          <a:p>
            <a:pPr marL="0" indent="0" algn="just" rtl="1">
              <a:buNone/>
            </a:pPr>
            <a:endParaRPr lang="fr-FR" sz="3200" b="1" dirty="0">
              <a:solidFill>
                <a:schemeClr val="bg1"/>
              </a:solidFill>
            </a:endParaRPr>
          </a:p>
        </p:txBody>
      </p:sp>
      <p:sp>
        <p:nvSpPr>
          <p:cNvPr id="4" name="Espace réservé du contenu 2"/>
          <p:cNvSpPr txBox="1">
            <a:spLocks/>
          </p:cNvSpPr>
          <p:nvPr/>
        </p:nvSpPr>
        <p:spPr>
          <a:xfrm>
            <a:off x="304800" y="3200400"/>
            <a:ext cx="8382000" cy="23622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2. سند برسم الشحن </a:t>
            </a:r>
            <a:r>
              <a:rPr kumimoji="0" lang="fr-FR"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received</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-for-</a:t>
            </a:r>
            <a:r>
              <a:rPr kumimoji="0" lang="fr-FR"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shipment</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B/L</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يعني أن البضاعة سلمت للناقل البحري أو وكيله لغرض شحنها، أي أنها لم تشحن بعد على ظهر السفينة عند إصدار سند الشحن.</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a:p>
            <a:pPr marL="548640" marR="0" lvl="0" indent="-411480" algn="r"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3200" b="1" i="0" u="none" strike="noStrike" kern="1200" cap="none" spc="0" normalizeH="0" baseline="0" noProof="0" dirty="0">
              <a:ln>
                <a:noFill/>
              </a:ln>
              <a:solidFill>
                <a:schemeClr val="bg1"/>
              </a:solidFill>
              <a:effectLst/>
              <a:uLnTx/>
              <a:uFillTx/>
              <a:latin typeface="+mn-lt"/>
              <a:ea typeface="+mn-ea"/>
              <a:cs typeface="+mn-cs"/>
            </a:endParaRPr>
          </a:p>
        </p:txBody>
      </p:sp>
      <p:sp>
        <p:nvSpPr>
          <p:cNvPr id="5" name="Rectangle 4"/>
          <p:cNvSpPr/>
          <p:nvPr/>
        </p:nvSpPr>
        <p:spPr>
          <a:xfrm>
            <a:off x="1223560" y="533400"/>
            <a:ext cx="7330853" cy="646331"/>
          </a:xfrm>
          <a:prstGeom prst="rect">
            <a:avLst/>
          </a:prstGeom>
        </p:spPr>
        <p:txBody>
          <a:bodyPr wrap="none">
            <a:spAutoFit/>
          </a:bodyPr>
          <a:lstStyle/>
          <a:p>
            <a:pPr algn="r" rtl="1"/>
            <a:r>
              <a:rPr lang="ar-DZ" sz="3600" b="1" dirty="0" smtClean="0">
                <a:solidFill>
                  <a:srgbClr val="FF0000"/>
                </a:solidFill>
              </a:rPr>
              <a:t>ج. سندات الشحن من حيث الدلالة على البضاعة:</a:t>
            </a:r>
            <a:endParaRPr lang="fr-FR" sz="3600" b="1"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495800"/>
            <a:ext cx="8305800" cy="1569660"/>
          </a:xfrm>
          <a:prstGeom prst="rect">
            <a:avLst/>
          </a:prstGeom>
        </p:spPr>
        <p:txBody>
          <a:bodyPr wrap="square">
            <a:spAutoFit/>
          </a:bodyPr>
          <a:lstStyle/>
          <a:p>
            <a:pPr algn="just" rtl="1"/>
            <a:r>
              <a:rPr lang="ar-DZ" sz="3200" b="1" dirty="0" smtClean="0">
                <a:solidFill>
                  <a:schemeClr val="bg1"/>
                </a:solidFill>
              </a:rPr>
              <a:t>    إذا تم شحن البضاعة على السفينة، بعد أن تم إصدار سند برسم الشحن، يمكن للشاحن أن يعيده للناقل البحري، ويطلب منه استبداله بسند شحن مؤشر عليه بكلمة </a:t>
            </a:r>
            <a:r>
              <a:rPr lang="ar-DZ" sz="3200" b="1" dirty="0" smtClean="0">
                <a:solidFill>
                  <a:srgbClr val="FF0000"/>
                </a:solidFill>
              </a:rPr>
              <a:t>مشحون</a:t>
            </a:r>
            <a:r>
              <a:rPr lang="ar-DZ" sz="3200" b="1" dirty="0" smtClean="0">
                <a:solidFill>
                  <a:schemeClr val="bg1"/>
                </a:solidFill>
              </a:rPr>
              <a:t>.</a:t>
            </a:r>
          </a:p>
        </p:txBody>
      </p:sp>
      <p:sp>
        <p:nvSpPr>
          <p:cNvPr id="5" name="Rectangle 4"/>
          <p:cNvSpPr/>
          <p:nvPr/>
        </p:nvSpPr>
        <p:spPr>
          <a:xfrm>
            <a:off x="7010400" y="914400"/>
            <a:ext cx="1572866" cy="646331"/>
          </a:xfrm>
          <a:prstGeom prst="rect">
            <a:avLst/>
          </a:prstGeom>
        </p:spPr>
        <p:txBody>
          <a:bodyPr wrap="none">
            <a:spAutoFit/>
          </a:bodyPr>
          <a:lstStyle/>
          <a:p>
            <a:r>
              <a:rPr lang="ar-DZ" sz="3600" b="1" dirty="0" smtClean="0">
                <a:solidFill>
                  <a:srgbClr val="FF0000"/>
                </a:solidFill>
              </a:rPr>
              <a:t>ملاحظة: </a:t>
            </a:r>
            <a:endParaRPr lang="fr-FR" sz="3600" dirty="0"/>
          </a:p>
        </p:txBody>
      </p:sp>
      <p:sp>
        <p:nvSpPr>
          <p:cNvPr id="6" name="Rectangle 5"/>
          <p:cNvSpPr/>
          <p:nvPr/>
        </p:nvSpPr>
        <p:spPr>
          <a:xfrm>
            <a:off x="228600" y="1676400"/>
            <a:ext cx="8534400" cy="2062103"/>
          </a:xfrm>
          <a:prstGeom prst="rect">
            <a:avLst/>
          </a:prstGeom>
        </p:spPr>
        <p:txBody>
          <a:bodyPr wrap="square">
            <a:spAutoFit/>
          </a:bodyPr>
          <a:lstStyle/>
          <a:p>
            <a:pPr algn="just" rtl="1"/>
            <a:r>
              <a:rPr lang="ar-DZ" sz="3200" b="1" dirty="0" smtClean="0">
                <a:solidFill>
                  <a:schemeClr val="bg1"/>
                </a:solidFill>
              </a:rPr>
              <a:t> إن إصدار سند الشحن </a:t>
            </a:r>
            <a:r>
              <a:rPr lang="ar-DZ" sz="3200" b="1" dirty="0" smtClean="0">
                <a:solidFill>
                  <a:srgbClr val="008000"/>
                </a:solidFill>
              </a:rPr>
              <a:t>برسم الشحن </a:t>
            </a:r>
            <a:r>
              <a:rPr lang="ar-DZ" sz="3200" b="1" dirty="0" smtClean="0">
                <a:solidFill>
                  <a:schemeClr val="bg1"/>
                </a:solidFill>
              </a:rPr>
              <a:t>أمر مألوف في النقل البحري، لأنه ليس في كل الأحوال يتم شحن البضائع فور تقديمها للناقل البحري أو وكيله ليصدر شحن مشحون، وذلك راجع لأن عملية الشحن قد تستغرق عدة أيام.</a:t>
            </a:r>
            <a:endParaRPr lang="fr-FR" sz="3200" dirty="0"/>
          </a:p>
        </p:txBody>
      </p:sp>
      <p:sp>
        <p:nvSpPr>
          <p:cNvPr id="7" name="Rectangle 6"/>
          <p:cNvSpPr/>
          <p:nvPr/>
        </p:nvSpPr>
        <p:spPr>
          <a:xfrm>
            <a:off x="7010400" y="3849469"/>
            <a:ext cx="1572866" cy="646331"/>
          </a:xfrm>
          <a:prstGeom prst="rect">
            <a:avLst/>
          </a:prstGeom>
        </p:spPr>
        <p:txBody>
          <a:bodyPr wrap="none">
            <a:spAutoFit/>
          </a:bodyPr>
          <a:lstStyle/>
          <a:p>
            <a:r>
              <a:rPr lang="ar-DZ" sz="3600" b="1" dirty="0" smtClean="0">
                <a:solidFill>
                  <a:srgbClr val="FF0000"/>
                </a:solidFill>
              </a:rPr>
              <a:t>ملاحظة: </a:t>
            </a:r>
            <a:endParaRPr lang="fr-FR"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3400" y="685800"/>
            <a:ext cx="8077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د. </a:t>
            </a: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سند الشحن المباشر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Straight bill of lading</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fr-FR" sz="32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228600" y="1447800"/>
            <a:ext cx="84582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سند یتم نقل البضاعة بمقتضاه من میناء الشحن إلى میناء الوصول بواسطة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عدة ناقلین</a:t>
            </a:r>
            <a:r>
              <a:rPr kumimoji="0" lang="ar-SA"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ویصدر ھذا السند عادة في الحالات التي لا یوجد فیھا خط ملاحي مباشر بین میناءي الشحن والوصول، مما يتطلب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تغییر السفینة</a:t>
            </a:r>
            <a:r>
              <a:rPr kumimoji="0" lang="ar-SA"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في أثناء الطریق أو في ميناء وسیط، كما أنه قد یتضمن مرحلة نقل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بریة أو </a:t>
            </a:r>
            <a:r>
              <a:rPr kumimoji="0" lang="ar-SA"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ن</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ھ</a:t>
            </a:r>
            <a:r>
              <a:rPr kumimoji="0" lang="ar-SA"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ریة</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أو جویة</a:t>
            </a:r>
            <a:r>
              <a:rPr kumimoji="0" lang="ar-SA"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هنا يكون من المصلحة أن يقدم البائع إلى المشتري سند شحن واحداً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یغطي كل الرحلة </a:t>
            </a:r>
            <a:r>
              <a:rPr kumimoji="0" lang="ar-SA"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من ميناء الشحن إلى میناء الوصول(</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سند الشحن المباشر</a:t>
            </a:r>
            <a:r>
              <a:rPr kumimoji="0" lang="ar-SA"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بصرف النظر عن انتقال البضائع من سفینة إلى أخرى في أثناء الطریق، وتفریغھا وتحمیلھا في ميناء وسیط</a:t>
            </a:r>
            <a:r>
              <a:rPr kumimoji="0" lang="fr-FR"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fr-FR" sz="32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981200"/>
            <a:ext cx="8382000" cy="2743200"/>
          </a:xfrm>
        </p:spPr>
        <p:txBody>
          <a:bodyPr>
            <a:noAutofit/>
          </a:bodyPr>
          <a:lstStyle/>
          <a:p>
            <a:pPr marL="0" indent="22225" algn="just" rtl="1">
              <a:buNone/>
            </a:pPr>
            <a:r>
              <a:rPr lang="ar-DZ" sz="3200" b="1" dirty="0" smtClean="0">
                <a:solidFill>
                  <a:schemeClr val="bg1"/>
                </a:solidFill>
              </a:rPr>
              <a:t>    </a:t>
            </a:r>
            <a:r>
              <a:rPr lang="ar-SA" sz="3200" b="1" dirty="0" smtClean="0">
                <a:solidFill>
                  <a:schemeClr val="bg1"/>
                </a:solidFill>
              </a:rPr>
              <a:t>يشبه سند </a:t>
            </a:r>
            <a:r>
              <a:rPr lang="ar-DZ" sz="3200" b="1" dirty="0" smtClean="0">
                <a:solidFill>
                  <a:schemeClr val="bg1"/>
                </a:solidFill>
              </a:rPr>
              <a:t>الشحن التقليدي الورقي من حيث البيانات الواردة فيه، إلا أنه يتم إرساله بواسطة الناقل البحري أو ممثله إلى عنوان إلكتروني يحدده الشاحن، فضلا عن مفتاح خاص(كلمة سر) يرسل للشاحن لاستخدامه في المعاملات اللاحقة، وهذا المفتاح لا يعرفه إلا الناقل البحري والشاحن.</a:t>
            </a:r>
          </a:p>
          <a:p>
            <a:endParaRPr lang="fr-FR" sz="3200" dirty="0"/>
          </a:p>
        </p:txBody>
      </p:sp>
      <p:sp>
        <p:nvSpPr>
          <p:cNvPr id="4" name="Rectangle 3"/>
          <p:cNvSpPr/>
          <p:nvPr/>
        </p:nvSpPr>
        <p:spPr>
          <a:xfrm>
            <a:off x="663188" y="914400"/>
            <a:ext cx="7973658" cy="646331"/>
          </a:xfrm>
          <a:prstGeom prst="rect">
            <a:avLst/>
          </a:prstGeom>
        </p:spPr>
        <p:txBody>
          <a:bodyPr wrap="none">
            <a:spAutoFit/>
          </a:bodyPr>
          <a:lstStyle/>
          <a:p>
            <a:pPr algn="r" rtl="1"/>
            <a:r>
              <a:rPr lang="ar-DZ" sz="3600" b="1" dirty="0" smtClean="0">
                <a:solidFill>
                  <a:srgbClr val="FF0000"/>
                </a:solidFill>
              </a:rPr>
              <a:t>هـ. </a:t>
            </a:r>
            <a:r>
              <a:rPr lang="ar-SA" sz="3600" b="1" dirty="0" smtClean="0">
                <a:solidFill>
                  <a:srgbClr val="FF0000"/>
                </a:solidFill>
              </a:rPr>
              <a:t>سند الشحن الإلكتروني</a:t>
            </a:r>
            <a:r>
              <a:rPr lang="ar-DZ" sz="3600" b="1" dirty="0" smtClean="0">
                <a:solidFill>
                  <a:srgbClr val="FF0000"/>
                </a:solidFill>
              </a:rPr>
              <a:t> </a:t>
            </a:r>
            <a:r>
              <a:rPr lang="ar-SA" sz="3600" b="1" dirty="0" smtClean="0">
                <a:solidFill>
                  <a:srgbClr val="FF0000"/>
                </a:solidFill>
              </a:rPr>
              <a:t> </a:t>
            </a:r>
            <a:r>
              <a:rPr lang="fr-FR" sz="3600" b="1" dirty="0" smtClean="0">
                <a:solidFill>
                  <a:srgbClr val="FF0000"/>
                </a:solidFill>
              </a:rPr>
              <a:t>E-connaissement</a:t>
            </a:r>
            <a:r>
              <a:rPr lang="ar-SA" sz="3600" b="1" dirty="0" smtClean="0">
                <a:solidFill>
                  <a:srgbClr val="FF0000"/>
                </a:solidFill>
              </a:rPr>
              <a:t>:</a:t>
            </a:r>
            <a:endParaRPr lang="fr-FR" sz="3600" b="1"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30154"/>
            <a:ext cx="8458200" cy="5170646"/>
          </a:xfrm>
          <a:prstGeom prst="rect">
            <a:avLst/>
          </a:prstGeom>
        </p:spPr>
        <p:txBody>
          <a:bodyPr wrap="square">
            <a:spAutoFit/>
          </a:bodyPr>
          <a:lstStyle/>
          <a:p>
            <a:pPr algn="just" rtl="1"/>
            <a:r>
              <a:rPr lang="ar-DZ" sz="3000" b="1" dirty="0" smtClean="0">
                <a:solidFill>
                  <a:schemeClr val="bg1"/>
                </a:solidFill>
              </a:rPr>
              <a:t>     لكي يتم انتقال التحكم بالبضاعة لمالك جديد، يقوم المالك السابق ب</a:t>
            </a:r>
            <a:r>
              <a:rPr lang="ar-DZ" sz="3000" b="1" dirty="0" smtClean="0">
                <a:solidFill>
                  <a:srgbClr val="FF0000"/>
                </a:solidFill>
              </a:rPr>
              <a:t>إخطار</a:t>
            </a:r>
            <a:r>
              <a:rPr lang="ar-DZ" sz="3000" b="1" dirty="0" smtClean="0">
                <a:solidFill>
                  <a:schemeClr val="bg1"/>
                </a:solidFill>
              </a:rPr>
              <a:t> الناقل البحري أو ممثله بنيته في نقل حق التحكم في سند الشحن الإلكتروني إلى المالك الجديد،</a:t>
            </a:r>
          </a:p>
          <a:p>
            <a:pPr algn="just" rtl="1"/>
            <a:r>
              <a:rPr lang="ar-DZ" sz="3000" b="1" dirty="0" smtClean="0">
                <a:solidFill>
                  <a:schemeClr val="bg1"/>
                </a:solidFill>
              </a:rPr>
              <a:t>    فيرسل الناقل البحري هذا </a:t>
            </a:r>
            <a:r>
              <a:rPr lang="ar-DZ" sz="3000" b="1" dirty="0" smtClean="0">
                <a:solidFill>
                  <a:srgbClr val="FF0000"/>
                </a:solidFill>
              </a:rPr>
              <a:t>الإخطار</a:t>
            </a:r>
            <a:r>
              <a:rPr lang="ar-DZ" sz="3000" b="1" dirty="0" smtClean="0">
                <a:solidFill>
                  <a:schemeClr val="bg1"/>
                </a:solidFill>
              </a:rPr>
              <a:t> إلى المالك الجديد الذي يؤكد قبوله لهذه العملية،</a:t>
            </a:r>
          </a:p>
          <a:p>
            <a:pPr algn="just" rtl="1"/>
            <a:r>
              <a:rPr lang="ar-DZ" sz="3000" b="1" dirty="0" smtClean="0">
                <a:solidFill>
                  <a:schemeClr val="bg1"/>
                </a:solidFill>
              </a:rPr>
              <a:t>    وهنا يقوم الناقل البحري أو ممثله بإلغاء المفتاح الخاص السابق، وإصدار مفتاح جديد للمالك الجديد،</a:t>
            </a:r>
          </a:p>
          <a:p>
            <a:pPr algn="just" rtl="1"/>
            <a:r>
              <a:rPr lang="ar-DZ" sz="3000" b="1" dirty="0" smtClean="0">
                <a:solidFill>
                  <a:schemeClr val="bg1"/>
                </a:solidFill>
              </a:rPr>
              <a:t>     وبالتالي يكون الحق في المطالبة باستلام البضاعة للمالك الجديد وحده، </a:t>
            </a:r>
          </a:p>
          <a:p>
            <a:pPr algn="just" rtl="1"/>
            <a:r>
              <a:rPr lang="ar-DZ" sz="3000" b="1" dirty="0" smtClean="0">
                <a:solidFill>
                  <a:schemeClr val="bg1"/>
                </a:solidFill>
              </a:rPr>
              <a:t>    مع إمكان هذا الأخير أن يطلب مستند ورقي ليحقق له وظائف سند الشحن التقليدي، مثل تمثيل البضاعة وإمكانية تداول السند بالتظهير.</a:t>
            </a:r>
            <a:endParaRPr lang="fr-FR" sz="3000" dirty="0"/>
          </a:p>
        </p:txBody>
      </p:sp>
      <p:sp>
        <p:nvSpPr>
          <p:cNvPr id="5" name="Rectangle 4"/>
          <p:cNvSpPr/>
          <p:nvPr/>
        </p:nvSpPr>
        <p:spPr>
          <a:xfrm>
            <a:off x="7010400" y="457200"/>
            <a:ext cx="1572866" cy="646331"/>
          </a:xfrm>
          <a:prstGeom prst="rect">
            <a:avLst/>
          </a:prstGeom>
        </p:spPr>
        <p:txBody>
          <a:bodyPr wrap="none">
            <a:spAutoFit/>
          </a:bodyPr>
          <a:lstStyle/>
          <a:p>
            <a:r>
              <a:rPr lang="ar-DZ" sz="3600" b="1" dirty="0" smtClean="0">
                <a:solidFill>
                  <a:srgbClr val="FF0000"/>
                </a:solidFill>
              </a:rPr>
              <a:t>ملاحظة: </a:t>
            </a:r>
            <a:endParaRPr lang="fr-FR"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28600" y="950655"/>
            <a:ext cx="8458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ar-SA" sz="3200" b="1" i="0" u="none" strike="noStrike" cap="none" normalizeH="0" baseline="0" dirty="0" smtClean="0">
                <a:ln>
                  <a:noFill/>
                </a:ln>
                <a:solidFill>
                  <a:schemeClr val="bg1"/>
                </a:solidFill>
                <a:effectLst/>
                <a:latin typeface="SimplifiedArabic"/>
                <a:ea typeface="Calibri" pitchFamily="34" charset="0"/>
                <a:cs typeface="Arial" pitchFamily="34" charset="0"/>
              </a:rPr>
              <a:t>نظمت اتفاقية هامبورغ لنقل البضائع بحرا (1978) سندات الشحن في الجزء الر</a:t>
            </a:r>
            <a:r>
              <a:rPr kumimoji="0" lang="ar-DZ" sz="3200" b="1" i="0" u="none" strike="noStrike" cap="none" normalizeH="0" baseline="0" dirty="0" smtClean="0">
                <a:ln>
                  <a:noFill/>
                </a:ln>
                <a:solidFill>
                  <a:schemeClr val="bg1"/>
                </a:solidFill>
                <a:effectLst/>
                <a:latin typeface="SimplifiedArabic"/>
                <a:ea typeface="Calibri" pitchFamily="34" charset="0"/>
                <a:cs typeface="Arial" pitchFamily="34" charset="0"/>
              </a:rPr>
              <a:t>ا</a:t>
            </a:r>
            <a:r>
              <a:rPr kumimoji="0" lang="ar-SA" sz="3200" b="1" i="0" u="none" strike="noStrike" cap="none" normalizeH="0" baseline="0" dirty="0" smtClean="0">
                <a:ln>
                  <a:noFill/>
                </a:ln>
                <a:solidFill>
                  <a:schemeClr val="bg1"/>
                </a:solidFill>
                <a:effectLst/>
                <a:latin typeface="SimplifiedArabic"/>
                <a:ea typeface="Calibri" pitchFamily="34" charset="0"/>
                <a:cs typeface="Arial" pitchFamily="34" charset="0"/>
              </a:rPr>
              <a:t>بع منها: </a:t>
            </a:r>
            <a:r>
              <a:rPr kumimoji="0" lang="fr-FR" sz="3200" b="1" i="0" u="none" strike="noStrike" cap="none" normalizeH="0" baseline="0" dirty="0" smtClean="0">
                <a:ln>
                  <a:noFill/>
                </a:ln>
                <a:solidFill>
                  <a:schemeClr val="bg1"/>
                </a:solidFill>
                <a:effectLst/>
                <a:latin typeface="SimplifiedArabic"/>
                <a:ea typeface="Calibri" pitchFamily="34" charset="0"/>
                <a:cs typeface="Arial" pitchFamily="34" charset="0"/>
              </a:rPr>
              <a:t>"</a:t>
            </a:r>
            <a:r>
              <a:rPr kumimoji="0" lang="ar-SA" sz="3200" b="1" i="0" u="none" strike="noStrike" cap="none" normalizeH="0" baseline="0" dirty="0" smtClean="0">
                <a:ln>
                  <a:noFill/>
                </a:ln>
                <a:solidFill>
                  <a:schemeClr val="bg1"/>
                </a:solidFill>
                <a:effectLst/>
                <a:latin typeface="SimplifiedArabic"/>
                <a:ea typeface="Calibri" pitchFamily="34" charset="0"/>
                <a:cs typeface="Arial" pitchFamily="34" charset="0"/>
              </a:rPr>
              <a:t>وثائق النقل ''، من حيث إصداره في المادة</a:t>
            </a:r>
            <a:r>
              <a:rPr kumimoji="0" lang="fr-FR" sz="3200" b="1" i="0" u="none" strike="noStrike" cap="none" normalizeH="0" baseline="0" dirty="0" smtClean="0">
                <a:ln>
                  <a:noFill/>
                </a:ln>
                <a:solidFill>
                  <a:schemeClr val="bg1"/>
                </a:solidFill>
                <a:effectLst/>
                <a:latin typeface="SimplifiedArabic"/>
                <a:ea typeface="Calibri" pitchFamily="34" charset="0"/>
                <a:cs typeface="Arial" pitchFamily="34" charset="0"/>
              </a:rPr>
              <a:t>14 </a:t>
            </a:r>
            <a:r>
              <a:rPr kumimoji="0" lang="ar-SA" sz="3200" b="1" i="0" u="none" strike="noStrike" cap="none" normalizeH="0" baseline="0" dirty="0" smtClean="0">
                <a:ln>
                  <a:noFill/>
                </a:ln>
                <a:solidFill>
                  <a:schemeClr val="bg1"/>
                </a:solidFill>
                <a:effectLst/>
                <a:latin typeface="SimplifiedArabic"/>
                <a:ea typeface="Calibri" pitchFamily="34" charset="0"/>
                <a:cs typeface="Arial" pitchFamily="34" charset="0"/>
              </a:rPr>
              <a:t>، محتوياته في المادة</a:t>
            </a:r>
            <a:r>
              <a:rPr kumimoji="0" lang="fr-FR" sz="3200" b="1" i="0" u="none" strike="noStrike" cap="none" normalizeH="0" baseline="0" dirty="0" smtClean="0">
                <a:ln>
                  <a:noFill/>
                </a:ln>
                <a:solidFill>
                  <a:schemeClr val="bg1"/>
                </a:solidFill>
                <a:effectLst/>
                <a:latin typeface="SimplifiedArabic"/>
                <a:ea typeface="Calibri" pitchFamily="34" charset="0"/>
                <a:cs typeface="Arial" pitchFamily="34" charset="0"/>
              </a:rPr>
              <a:t>15 </a:t>
            </a:r>
            <a:r>
              <a:rPr kumimoji="0" lang="ar-SA" sz="3200" b="1" i="0" u="none" strike="noStrike" cap="none" normalizeH="0" baseline="0" dirty="0" smtClean="0">
                <a:ln>
                  <a:noFill/>
                </a:ln>
                <a:solidFill>
                  <a:schemeClr val="bg1"/>
                </a:solidFill>
                <a:effectLst/>
                <a:latin typeface="SimplifiedArabic"/>
                <a:ea typeface="Calibri" pitchFamily="34" charset="0"/>
                <a:cs typeface="Arial" pitchFamily="34" charset="0"/>
              </a:rPr>
              <a:t>، التحفظات على سند الشحن </a:t>
            </a:r>
            <a:r>
              <a:rPr kumimoji="0" lang="ar-SA" sz="3200" b="1" i="0" u="none" strike="noStrike" cap="none" normalizeH="0" baseline="0" dirty="0" err="1" smtClean="0">
                <a:ln>
                  <a:noFill/>
                </a:ln>
                <a:solidFill>
                  <a:schemeClr val="bg1"/>
                </a:solidFill>
                <a:effectLst/>
                <a:latin typeface="SimplifiedArabic"/>
                <a:ea typeface="Calibri" pitchFamily="34" charset="0"/>
                <a:cs typeface="Arial" pitchFamily="34" charset="0"/>
              </a:rPr>
              <a:t>و</a:t>
            </a:r>
            <a:r>
              <a:rPr kumimoji="0" lang="ar-SA" sz="3200" b="1" i="0" u="none" strike="noStrike" cap="none" normalizeH="0" baseline="0" dirty="0" smtClean="0">
                <a:ln>
                  <a:noFill/>
                </a:ln>
                <a:solidFill>
                  <a:schemeClr val="bg1"/>
                </a:solidFill>
                <a:effectLst/>
                <a:latin typeface="SimplifiedArabic"/>
                <a:ea typeface="Calibri" pitchFamily="34" charset="0"/>
                <a:cs typeface="Arial" pitchFamily="34" charset="0"/>
              </a:rPr>
              <a:t> حجيته في المادة</a:t>
            </a:r>
            <a:r>
              <a:rPr kumimoji="0" lang="fr-FR" sz="3200" b="1" i="0" u="none" strike="noStrike" cap="none" normalizeH="0" baseline="0" dirty="0" smtClean="0">
                <a:ln>
                  <a:noFill/>
                </a:ln>
                <a:solidFill>
                  <a:schemeClr val="bg1"/>
                </a:solidFill>
                <a:effectLst/>
                <a:latin typeface="SimplifiedArabic"/>
                <a:ea typeface="Calibri" pitchFamily="34" charset="0"/>
                <a:cs typeface="Arial" pitchFamily="34" charset="0"/>
              </a:rPr>
              <a:t>16 </a:t>
            </a:r>
            <a:r>
              <a:rPr kumimoji="0" lang="ar-SA" sz="3200" b="1" i="0" u="none" strike="noStrike" cap="none" normalizeH="0" baseline="0" dirty="0" smtClean="0">
                <a:ln>
                  <a:noFill/>
                </a:ln>
                <a:solidFill>
                  <a:schemeClr val="bg1"/>
                </a:solidFill>
                <a:effectLst/>
                <a:latin typeface="SimplifiedArabic"/>
                <a:ea typeface="Calibri" pitchFamily="34" charset="0"/>
                <a:cs typeface="Arial" pitchFamily="34" charset="0"/>
              </a:rPr>
              <a:t>، والضمانات من قبل الشاحن في المادة</a:t>
            </a:r>
            <a:r>
              <a:rPr kumimoji="0" lang="ar-DZ" sz="3200" b="1" i="0" u="none" strike="noStrike" cap="none" normalizeH="0" baseline="0" dirty="0" smtClean="0">
                <a:ln>
                  <a:noFill/>
                </a:ln>
                <a:solidFill>
                  <a:schemeClr val="bg1"/>
                </a:solidFill>
                <a:effectLst/>
                <a:latin typeface="SimplifiedArabic"/>
                <a:ea typeface="Calibri" pitchFamily="34" charset="0"/>
                <a:cs typeface="Arial" pitchFamily="34" charset="0"/>
              </a:rPr>
              <a:t> </a:t>
            </a:r>
            <a:r>
              <a:rPr lang="fr-FR" sz="3200" b="1" dirty="0" smtClean="0">
                <a:solidFill>
                  <a:schemeClr val="bg1"/>
                </a:solidFill>
                <a:latin typeface="SimplifiedArabic"/>
                <a:ea typeface="Calibri" pitchFamily="34" charset="0"/>
                <a:cs typeface="Arial" pitchFamily="34" charset="0"/>
              </a:rPr>
              <a:t>17</a:t>
            </a:r>
            <a:r>
              <a:rPr lang="ar-DZ" sz="3200" b="1" dirty="0" smtClean="0">
                <a:solidFill>
                  <a:schemeClr val="bg1"/>
                </a:solidFill>
                <a:latin typeface="SimplifiedArabic"/>
                <a:ea typeface="Calibri" pitchFamily="34" charset="0"/>
                <a:cs typeface="Arial" pitchFamily="34" charset="0"/>
              </a:rPr>
              <a:t>.</a:t>
            </a:r>
            <a:r>
              <a:rPr lang="fr-FR" sz="3200" b="1" dirty="0" smtClean="0">
                <a:solidFill>
                  <a:schemeClr val="bg1"/>
                </a:solidFill>
                <a:latin typeface="SimplifiedArabic"/>
                <a:ea typeface="Calibri" pitchFamily="34" charset="0"/>
                <a:cs typeface="Arial" pitchFamily="34" charset="0"/>
              </a:rPr>
              <a:t> </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5" name="Rectangle 1"/>
          <p:cNvSpPr>
            <a:spLocks noChangeArrowheads="1"/>
          </p:cNvSpPr>
          <p:nvPr/>
        </p:nvSpPr>
        <p:spPr bwMode="auto">
          <a:xfrm>
            <a:off x="228600" y="3734812"/>
            <a:ext cx="8458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bg1"/>
                </a:solidFill>
                <a:effectLst/>
                <a:latin typeface="SimplifiedArabic"/>
                <a:ea typeface="Calibri" pitchFamily="34" charset="0"/>
                <a:cs typeface="Arial" pitchFamily="34" charset="0"/>
              </a:rPr>
              <a:t>وتم تنظيم سند الشحن بموجب اتفاقية الأمم المتحدة المتعلقة بعقود النقل الدولي للبضائع عن طريق البحر كليا أو جزئيا (قواعد روتردام 2008)، بوثيقة لنقل البضائع أطلقت عليها تسمية</a:t>
            </a:r>
            <a:r>
              <a:rPr kumimoji="0" lang="fr-FR" sz="3200" b="1" i="0" u="none" strike="noStrike" cap="none" normalizeH="0" baseline="0" dirty="0" smtClean="0">
                <a:ln>
                  <a:noFill/>
                </a:ln>
                <a:solidFill>
                  <a:schemeClr val="bg1"/>
                </a:solidFill>
                <a:effectLst/>
                <a:latin typeface="SimplifiedArabic"/>
                <a:ea typeface="Calibri" pitchFamily="34" charset="0"/>
                <a:cs typeface="Arial" pitchFamily="34" charset="0"/>
              </a:rPr>
              <a:t> "</a:t>
            </a:r>
            <a:r>
              <a:rPr kumimoji="0" lang="ar-SA" sz="3200" b="1" i="0" u="none" strike="noStrike" cap="none" normalizeH="0" baseline="0" dirty="0" smtClean="0">
                <a:ln>
                  <a:noFill/>
                </a:ln>
                <a:solidFill>
                  <a:schemeClr val="bg1"/>
                </a:solidFill>
                <a:effectLst/>
                <a:latin typeface="SimplifiedArabic"/>
                <a:ea typeface="Calibri" pitchFamily="34" charset="0"/>
                <a:cs typeface="Arial" pitchFamily="34" charset="0"/>
              </a:rPr>
              <a:t>مستند النقل</a:t>
            </a:r>
            <a:r>
              <a:rPr kumimoji="0" lang="fr-FR" sz="3200" b="1" i="0" u="none" strike="noStrike" cap="none" normalizeH="0" baseline="0" dirty="0" smtClean="0">
                <a:ln>
                  <a:noFill/>
                </a:ln>
                <a:solidFill>
                  <a:schemeClr val="bg1"/>
                </a:solidFill>
                <a:effectLst/>
                <a:latin typeface="SimplifiedArabic"/>
                <a:ea typeface="Calibri" pitchFamily="34" charset="0"/>
                <a:cs typeface="Arial" pitchFamily="34" charset="0"/>
              </a:rPr>
              <a:t>"</a:t>
            </a:r>
            <a:r>
              <a:rPr kumimoji="0" lang="ar-SA" sz="3200" b="1" i="0" u="none" strike="noStrike" cap="none" normalizeH="0" baseline="0" dirty="0" smtClean="0">
                <a:ln>
                  <a:noFill/>
                </a:ln>
                <a:solidFill>
                  <a:schemeClr val="bg1"/>
                </a:solidFill>
                <a:effectLst/>
                <a:latin typeface="SimplifiedArabic"/>
                <a:ea typeface="Calibri" pitchFamily="34" charset="0"/>
                <a:cs typeface="Arial" pitchFamily="34" charset="0"/>
              </a:rPr>
              <a:t>، وذلك في المادة</a:t>
            </a:r>
            <a:r>
              <a:rPr kumimoji="0" lang="fr-FR" sz="3200" b="1" i="0" u="none" strike="noStrike" cap="none" normalizeH="0" baseline="0" dirty="0" smtClean="0">
                <a:ln>
                  <a:noFill/>
                </a:ln>
                <a:solidFill>
                  <a:schemeClr val="bg1"/>
                </a:solidFill>
                <a:effectLst/>
                <a:latin typeface="SimplifiedArabic"/>
                <a:ea typeface="Calibri" pitchFamily="34" charset="0"/>
                <a:cs typeface="Arial" pitchFamily="34" charset="0"/>
              </a:rPr>
              <a:t> 14 </a:t>
            </a:r>
            <a:r>
              <a:rPr kumimoji="0" lang="ar-SA" sz="3200" b="1" i="0" u="none" strike="noStrike" cap="none" normalizeH="0" baseline="0" dirty="0" smtClean="0">
                <a:ln>
                  <a:noFill/>
                </a:ln>
                <a:solidFill>
                  <a:schemeClr val="bg1"/>
                </a:solidFill>
                <a:effectLst/>
                <a:latin typeface="SimplifiedArabic"/>
                <a:ea typeface="Calibri" pitchFamily="34" charset="0"/>
                <a:cs typeface="Arial" pitchFamily="34" charset="0"/>
              </a:rPr>
              <a:t>فقرة</a:t>
            </a:r>
            <a:r>
              <a:rPr kumimoji="0" lang="fr-FR" sz="3200" b="1" i="0" u="none" strike="noStrike" cap="none" normalizeH="0" baseline="0" dirty="0" smtClean="0">
                <a:ln>
                  <a:noFill/>
                </a:ln>
                <a:solidFill>
                  <a:schemeClr val="bg1"/>
                </a:solidFill>
                <a:effectLst/>
                <a:latin typeface="SimplifiedArabic"/>
                <a:ea typeface="Calibri" pitchFamily="34" charset="0"/>
                <a:cs typeface="Arial" pitchFamily="34" charset="0"/>
              </a:rPr>
              <a:t>1 </a:t>
            </a:r>
            <a:r>
              <a:rPr kumimoji="0" lang="ar-SA" sz="3200" b="1" i="0" u="none" strike="noStrike" cap="none" normalizeH="0" baseline="0" dirty="0" smtClean="0">
                <a:ln>
                  <a:noFill/>
                </a:ln>
                <a:solidFill>
                  <a:schemeClr val="bg1"/>
                </a:solidFill>
                <a:effectLst/>
                <a:latin typeface="SimplifiedArabic"/>
                <a:ea typeface="Calibri" pitchFamily="34" charset="0"/>
                <a:cs typeface="Arial" pitchFamily="34" charset="0"/>
              </a:rPr>
              <a:t>، كما كرست وثيقة النقل الالكترونية، وذلك بتسميتها</a:t>
            </a:r>
            <a:r>
              <a:rPr kumimoji="0" lang="fr-FR" sz="3200" b="1" i="0" u="none" strike="noStrike" cap="none" normalizeH="0" baseline="0" dirty="0" smtClean="0">
                <a:ln>
                  <a:noFill/>
                </a:ln>
                <a:solidFill>
                  <a:schemeClr val="bg1"/>
                </a:solidFill>
                <a:effectLst/>
                <a:latin typeface="SimplifiedArabic"/>
                <a:ea typeface="Calibri" pitchFamily="34" charset="0"/>
                <a:cs typeface="Arial" pitchFamily="34" charset="0"/>
              </a:rPr>
              <a:t> " </a:t>
            </a:r>
            <a:r>
              <a:rPr kumimoji="0" lang="ar-SA" sz="3200" b="1" i="0" u="none" strike="noStrike" cap="none" normalizeH="0" baseline="0" dirty="0" smtClean="0">
                <a:ln>
                  <a:noFill/>
                </a:ln>
                <a:solidFill>
                  <a:schemeClr val="bg1"/>
                </a:solidFill>
                <a:effectLst/>
                <a:latin typeface="SimplifiedArabic"/>
                <a:ea typeface="Calibri" pitchFamily="34" charset="0"/>
                <a:cs typeface="Arial" pitchFamily="34" charset="0"/>
              </a:rPr>
              <a:t>سجل النقل الالكتروني</a:t>
            </a:r>
            <a:r>
              <a:rPr kumimoji="0" lang="fr-FR" sz="3200" b="1" i="0" u="none" strike="noStrike" cap="none" normalizeH="0" baseline="0" dirty="0" smtClean="0">
                <a:ln>
                  <a:noFill/>
                </a:ln>
                <a:solidFill>
                  <a:schemeClr val="bg1"/>
                </a:solidFill>
                <a:effectLst/>
                <a:latin typeface="SimplifiedArabic"/>
                <a:ea typeface="Calibri" pitchFamily="34" charset="0"/>
                <a:cs typeface="Arial" pitchFamily="34" charset="0"/>
              </a:rPr>
              <a:t> " </a:t>
            </a:r>
            <a:r>
              <a:rPr kumimoji="0" lang="ar-SA" sz="3200" b="1" i="0" u="none" strike="noStrike" cap="none" normalizeH="0" baseline="0" dirty="0" smtClean="0">
                <a:ln>
                  <a:noFill/>
                </a:ln>
                <a:solidFill>
                  <a:schemeClr val="bg1"/>
                </a:solidFill>
                <a:effectLst/>
                <a:latin typeface="SimplifiedArabic"/>
                <a:ea typeface="Calibri" pitchFamily="34" charset="0"/>
                <a:cs typeface="Arial" pitchFamily="34" charset="0"/>
              </a:rPr>
              <a:t>في المادة</a:t>
            </a:r>
            <a:r>
              <a:rPr kumimoji="0" lang="fr-FR" sz="3200" b="1" i="0" u="none" strike="noStrike" cap="none" normalizeH="0" baseline="0" dirty="0" smtClean="0">
                <a:ln>
                  <a:noFill/>
                </a:ln>
                <a:solidFill>
                  <a:schemeClr val="bg1"/>
                </a:solidFill>
                <a:effectLst/>
                <a:latin typeface="SimplifiedArabic"/>
                <a:ea typeface="Calibri" pitchFamily="34" charset="0"/>
                <a:cs typeface="Arial" pitchFamily="34" charset="0"/>
              </a:rPr>
              <a:t>18 </a:t>
            </a:r>
            <a:r>
              <a:rPr kumimoji="0" lang="ar-SA" sz="3200" b="1" i="0" u="none" strike="noStrike" cap="none" normalizeH="0" baseline="0" dirty="0" smtClean="0">
                <a:ln>
                  <a:noFill/>
                </a:ln>
                <a:solidFill>
                  <a:schemeClr val="bg1"/>
                </a:solidFill>
                <a:effectLst/>
                <a:latin typeface="SimplifiedArabic"/>
                <a:ea typeface="Calibri" pitchFamily="34" charset="0"/>
                <a:cs typeface="Arial" pitchFamily="34" charset="0"/>
              </a:rPr>
              <a:t>، فقرة</a:t>
            </a:r>
            <a:r>
              <a:rPr kumimoji="0" lang="fr-FR" sz="3200" b="1" i="0" u="none" strike="noStrike" cap="none" normalizeH="0" baseline="0" dirty="0" smtClean="0">
                <a:ln>
                  <a:noFill/>
                </a:ln>
                <a:solidFill>
                  <a:schemeClr val="bg1"/>
                </a:solidFill>
                <a:effectLst/>
                <a:latin typeface="SimplifiedArabic"/>
                <a:ea typeface="Calibri" pitchFamily="34" charset="0"/>
                <a:cs typeface="Arial" pitchFamily="34" charset="0"/>
              </a:rPr>
              <a:t> 1 </a:t>
            </a:r>
            <a:r>
              <a:rPr kumimoji="0" lang="ar-SA" sz="3200" b="1" i="0" u="none" strike="noStrike" cap="none" normalizeH="0" baseline="0" dirty="0" smtClean="0">
                <a:ln>
                  <a:noFill/>
                </a:ln>
                <a:solidFill>
                  <a:schemeClr val="bg1"/>
                </a:solidFill>
                <a:effectLst/>
                <a:latin typeface="SimplifiedArabic"/>
                <a:ea typeface="Calibri" pitchFamily="34" charset="0"/>
                <a:cs typeface="Arial" pitchFamily="34" charset="0"/>
              </a:rPr>
              <a:t>منها</a:t>
            </a:r>
            <a:r>
              <a:rPr kumimoji="0" lang="fr-FR" sz="3200" b="1" i="0" u="none" strike="noStrike" cap="none" normalizeH="0" baseline="0" dirty="0" smtClean="0">
                <a:ln>
                  <a:noFill/>
                </a:ln>
                <a:solidFill>
                  <a:schemeClr val="bg1"/>
                </a:solidFill>
                <a:effectLst/>
                <a:latin typeface="SimplifiedArabic"/>
                <a:ea typeface="Calibri" pitchFamily="34" charset="0"/>
                <a:cs typeface="Arial" pitchFamily="34" charset="0"/>
              </a:rPr>
              <a:t>.</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685800"/>
            <a:ext cx="8458200" cy="3352800"/>
          </a:xfrm>
        </p:spPr>
        <p:txBody>
          <a:bodyPr>
            <a:noAutofit/>
          </a:bodyPr>
          <a:lstStyle/>
          <a:p>
            <a:pPr algn="ctr" rtl="1">
              <a:spcBef>
                <a:spcPts val="0"/>
              </a:spcBef>
            </a:pPr>
            <a:r>
              <a:rPr lang="ar-DZ" sz="2000" b="1" i="1" dirty="0" smtClean="0">
                <a:solidFill>
                  <a:schemeClr val="bg1"/>
                </a:solidFill>
                <a:latin typeface="Times New Roman" pitchFamily="18" charset="0"/>
                <a:cs typeface="Times New Roman" pitchFamily="18" charset="0"/>
              </a:rPr>
              <a:t>الجمهــورية الجزائــرية الديمقــراطية الشعبيـــة</a:t>
            </a:r>
            <a:endParaRPr lang="en-US" sz="2000" b="1" dirty="0" smtClean="0">
              <a:solidFill>
                <a:schemeClr val="bg1"/>
              </a:solidFill>
              <a:latin typeface="Times New Roman" pitchFamily="18" charset="0"/>
              <a:cs typeface="Times New Roman" pitchFamily="18" charset="0"/>
            </a:endParaRPr>
          </a:p>
          <a:p>
            <a:pPr algn="ctr">
              <a:spcBef>
                <a:spcPts val="0"/>
              </a:spcBef>
            </a:pPr>
            <a:r>
              <a:rPr lang="fr-FR" sz="2000" b="1" i="1" dirty="0" smtClean="0">
                <a:solidFill>
                  <a:schemeClr val="bg1"/>
                </a:solidFill>
                <a:latin typeface="Times New Roman" pitchFamily="18" charset="0"/>
                <a:cs typeface="Times New Roman" pitchFamily="18" charset="0"/>
              </a:rPr>
              <a:t>République Algérienne Démocratique et Populaire</a:t>
            </a:r>
            <a:endParaRPr lang="en-US" sz="2000" b="1" dirty="0" smtClean="0">
              <a:solidFill>
                <a:schemeClr val="bg1"/>
              </a:solidFill>
              <a:latin typeface="Times New Roman" pitchFamily="18" charset="0"/>
              <a:cs typeface="Times New Roman" pitchFamily="18" charset="0"/>
            </a:endParaRPr>
          </a:p>
          <a:p>
            <a:pPr algn="ctr">
              <a:spcBef>
                <a:spcPts val="0"/>
              </a:spcBef>
            </a:pPr>
            <a:r>
              <a:rPr lang="ar-DZ" sz="2000" b="1" dirty="0" smtClean="0">
                <a:solidFill>
                  <a:schemeClr val="bg1"/>
                </a:solidFill>
                <a:latin typeface="Times New Roman" pitchFamily="18" charset="0"/>
                <a:cs typeface="Times New Roman" pitchFamily="18" charset="0"/>
              </a:rPr>
              <a:t>وزارة التعليــم العــالي </a:t>
            </a:r>
            <a:r>
              <a:rPr lang="ar-DZ" sz="2000" b="1" dirty="0" err="1" smtClean="0">
                <a:solidFill>
                  <a:schemeClr val="bg1"/>
                </a:solidFill>
                <a:latin typeface="Times New Roman" pitchFamily="18" charset="0"/>
                <a:cs typeface="Times New Roman" pitchFamily="18" charset="0"/>
              </a:rPr>
              <a:t>و</a:t>
            </a:r>
            <a:r>
              <a:rPr lang="ar-DZ" sz="2000" b="1" dirty="0" smtClean="0">
                <a:solidFill>
                  <a:schemeClr val="bg1"/>
                </a:solidFill>
                <a:latin typeface="Times New Roman" pitchFamily="18" charset="0"/>
                <a:cs typeface="Times New Roman" pitchFamily="18" charset="0"/>
              </a:rPr>
              <a:t> البحــث العلمـي</a:t>
            </a:r>
            <a:endParaRPr lang="en-US" sz="2000" b="1" dirty="0" smtClean="0">
              <a:solidFill>
                <a:schemeClr val="bg1"/>
              </a:solidFill>
              <a:latin typeface="Times New Roman" pitchFamily="18" charset="0"/>
              <a:cs typeface="Times New Roman" pitchFamily="18" charset="0"/>
            </a:endParaRPr>
          </a:p>
          <a:p>
            <a:pPr algn="ctr">
              <a:spcBef>
                <a:spcPts val="0"/>
              </a:spcBef>
            </a:pPr>
            <a:r>
              <a:rPr lang="fr-FR" sz="2000" b="1" i="1" dirty="0" smtClean="0">
                <a:solidFill>
                  <a:schemeClr val="bg1"/>
                </a:solidFill>
                <a:latin typeface="Times New Roman" pitchFamily="18" charset="0"/>
                <a:cs typeface="Times New Roman" pitchFamily="18" charset="0"/>
              </a:rPr>
              <a:t>Ministère de l’Enseignement Supérieur et de la Recherche Scientifique</a:t>
            </a:r>
            <a:endParaRPr lang="en-US" sz="2000" b="1" dirty="0" smtClean="0">
              <a:solidFill>
                <a:schemeClr val="bg1"/>
              </a:solidFill>
              <a:latin typeface="Times New Roman" pitchFamily="18" charset="0"/>
              <a:cs typeface="Times New Roman" pitchFamily="18" charset="0"/>
            </a:endParaRPr>
          </a:p>
          <a:p>
            <a:pPr algn="ctr">
              <a:spcBef>
                <a:spcPts val="0"/>
              </a:spcBef>
            </a:pPr>
            <a:r>
              <a:rPr lang="ar-DZ" sz="2000" b="1" i="1" dirty="0" smtClean="0">
                <a:solidFill>
                  <a:schemeClr val="bg1"/>
                </a:solidFill>
                <a:latin typeface="Times New Roman" pitchFamily="18" charset="0"/>
                <a:cs typeface="Times New Roman" pitchFamily="18" charset="0"/>
              </a:rPr>
              <a:t>جــامعة محــمد </a:t>
            </a:r>
            <a:r>
              <a:rPr lang="ar-DZ" sz="2000" b="1" i="1" dirty="0" err="1" smtClean="0">
                <a:solidFill>
                  <a:schemeClr val="bg1"/>
                </a:solidFill>
                <a:latin typeface="Times New Roman" pitchFamily="18" charset="0"/>
                <a:cs typeface="Times New Roman" pitchFamily="18" charset="0"/>
              </a:rPr>
              <a:t>خيضــر</a:t>
            </a:r>
            <a:r>
              <a:rPr lang="ar-DZ" sz="2000" b="1" i="1" dirty="0" smtClean="0">
                <a:solidFill>
                  <a:schemeClr val="bg1"/>
                </a:solidFill>
                <a:latin typeface="Times New Roman" pitchFamily="18" charset="0"/>
                <a:cs typeface="Times New Roman" pitchFamily="18" charset="0"/>
              </a:rPr>
              <a:t> – بسكرة –</a:t>
            </a:r>
            <a:endParaRPr lang="en-US" sz="2000" b="1" dirty="0" smtClean="0">
              <a:solidFill>
                <a:schemeClr val="bg1"/>
              </a:solidFill>
              <a:latin typeface="Times New Roman" pitchFamily="18" charset="0"/>
              <a:cs typeface="Times New Roman" pitchFamily="18" charset="0"/>
            </a:endParaRPr>
          </a:p>
          <a:p>
            <a:pPr algn="ctr">
              <a:spcBef>
                <a:spcPts val="0"/>
              </a:spcBef>
            </a:pPr>
            <a:r>
              <a:rPr lang="ar-DZ" sz="2000" b="1" i="1" dirty="0" smtClean="0">
                <a:solidFill>
                  <a:schemeClr val="bg1"/>
                </a:solidFill>
                <a:latin typeface="Times New Roman" pitchFamily="18" charset="0"/>
                <a:cs typeface="Times New Roman" pitchFamily="18" charset="0"/>
              </a:rPr>
              <a:t>كــلية العلــوم الاقتصــادية </a:t>
            </a:r>
            <a:r>
              <a:rPr lang="ar-DZ" sz="2000" b="1" i="1" dirty="0" err="1" smtClean="0">
                <a:solidFill>
                  <a:schemeClr val="bg1"/>
                </a:solidFill>
                <a:latin typeface="Times New Roman" pitchFamily="18" charset="0"/>
                <a:cs typeface="Times New Roman" pitchFamily="18" charset="0"/>
              </a:rPr>
              <a:t>و</a:t>
            </a:r>
            <a:r>
              <a:rPr lang="ar-DZ" sz="2000" b="1" i="1" dirty="0" smtClean="0">
                <a:solidFill>
                  <a:schemeClr val="bg1"/>
                </a:solidFill>
                <a:latin typeface="Times New Roman" pitchFamily="18" charset="0"/>
                <a:cs typeface="Times New Roman" pitchFamily="18" charset="0"/>
              </a:rPr>
              <a:t> التجــارية </a:t>
            </a:r>
            <a:r>
              <a:rPr lang="ar-DZ" sz="2000" b="1" i="1" dirty="0" err="1" smtClean="0">
                <a:solidFill>
                  <a:schemeClr val="bg1"/>
                </a:solidFill>
                <a:latin typeface="Times New Roman" pitchFamily="18" charset="0"/>
                <a:cs typeface="Times New Roman" pitchFamily="18" charset="0"/>
              </a:rPr>
              <a:t>و</a:t>
            </a:r>
            <a:r>
              <a:rPr lang="ar-DZ" sz="2000" b="1" i="1" dirty="0" smtClean="0">
                <a:solidFill>
                  <a:schemeClr val="bg1"/>
                </a:solidFill>
                <a:latin typeface="Times New Roman" pitchFamily="18" charset="0"/>
                <a:cs typeface="Times New Roman" pitchFamily="18" charset="0"/>
              </a:rPr>
              <a:t> علــوم التسييــر</a:t>
            </a:r>
            <a:endParaRPr lang="en-US" sz="2000" b="1" dirty="0" smtClean="0">
              <a:solidFill>
                <a:schemeClr val="bg1"/>
              </a:solidFill>
              <a:latin typeface="Times New Roman" pitchFamily="18" charset="0"/>
              <a:cs typeface="Times New Roman" pitchFamily="18" charset="0"/>
            </a:endParaRPr>
          </a:p>
          <a:p>
            <a:pPr algn="ctr">
              <a:spcBef>
                <a:spcPts val="0"/>
              </a:spcBef>
            </a:pPr>
            <a:r>
              <a:rPr lang="ar-DZ" sz="2000" b="1" i="1" dirty="0" smtClean="0">
                <a:solidFill>
                  <a:schemeClr val="bg1"/>
                </a:solidFill>
                <a:latin typeface="Times New Roman" pitchFamily="18" charset="0"/>
                <a:cs typeface="Times New Roman" pitchFamily="18" charset="0"/>
              </a:rPr>
              <a:t>قسم العلوم التجارية</a:t>
            </a:r>
            <a:endParaRPr lang="en-US" sz="2000" b="1" dirty="0" smtClean="0">
              <a:solidFill>
                <a:schemeClr val="bg1"/>
              </a:solidFill>
              <a:latin typeface="Times New Roman" pitchFamily="18" charset="0"/>
              <a:cs typeface="Times New Roman" pitchFamily="18" charset="0"/>
            </a:endParaRPr>
          </a:p>
          <a:p>
            <a:pPr algn="ctr" rtl="1">
              <a:spcBef>
                <a:spcPts val="0"/>
              </a:spcBef>
            </a:pPr>
            <a:r>
              <a:rPr lang="ar-DZ" sz="2000" b="1" dirty="0" smtClean="0">
                <a:solidFill>
                  <a:schemeClr val="bg1"/>
                </a:solidFill>
                <a:latin typeface="Times New Roman" pitchFamily="18" charset="0"/>
                <a:ea typeface="Tahoma" pitchFamily="34" charset="0"/>
                <a:cs typeface="Times New Roman" pitchFamily="18" charset="0"/>
              </a:rPr>
              <a:t>سنة ثانية </a:t>
            </a:r>
            <a:r>
              <a:rPr lang="ar-DZ" sz="2000" b="1" dirty="0" err="1" smtClean="0">
                <a:solidFill>
                  <a:schemeClr val="bg1"/>
                </a:solidFill>
                <a:latin typeface="Times New Roman" pitchFamily="18" charset="0"/>
                <a:ea typeface="Tahoma" pitchFamily="34" charset="0"/>
                <a:cs typeface="Times New Roman" pitchFamily="18" charset="0"/>
              </a:rPr>
              <a:t>ماستر</a:t>
            </a:r>
            <a:r>
              <a:rPr lang="ar-DZ" sz="2000" b="1" dirty="0" smtClean="0">
                <a:solidFill>
                  <a:schemeClr val="bg1"/>
                </a:solidFill>
                <a:latin typeface="Times New Roman" pitchFamily="18" charset="0"/>
                <a:ea typeface="Tahoma" pitchFamily="34" charset="0"/>
                <a:cs typeface="Times New Roman" pitchFamily="18" charset="0"/>
              </a:rPr>
              <a:t> مالية وتجارة دولية</a:t>
            </a:r>
          </a:p>
          <a:p>
            <a:pPr algn="ctr" rtl="1">
              <a:spcBef>
                <a:spcPts val="0"/>
              </a:spcBef>
            </a:pPr>
            <a:r>
              <a:rPr lang="ar-DZ" sz="28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bg1"/>
                </a:solidFill>
                <a:latin typeface="Times New Roman" pitchFamily="18" charset="0"/>
                <a:cs typeface="Times New Roman" pitchFamily="18" charset="0"/>
              </a:rPr>
              <a:t>الموسم الجامعي: 2021/</a:t>
            </a:r>
            <a:r>
              <a:rPr lang="fr-FR" sz="2000" b="1" dirty="0" smtClean="0">
                <a:solidFill>
                  <a:schemeClr val="bg1"/>
                </a:solidFill>
                <a:latin typeface="Times New Roman" pitchFamily="18" charset="0"/>
                <a:cs typeface="Times New Roman" pitchFamily="18" charset="0"/>
              </a:rPr>
              <a:t>202</a:t>
            </a:r>
            <a:r>
              <a:rPr lang="ar-DZ" sz="2000" b="1" dirty="0" smtClean="0">
                <a:solidFill>
                  <a:schemeClr val="bg1"/>
                </a:solidFill>
                <a:latin typeface="Times New Roman" pitchFamily="18" charset="0"/>
                <a:cs typeface="Times New Roman" pitchFamily="18" charset="0"/>
              </a:rPr>
              <a:t>2</a:t>
            </a:r>
            <a:endParaRPr lang="ar-DZ" b="1" dirty="0" smtClean="0">
              <a:solidFill>
                <a:schemeClr val="bg1"/>
              </a:solidFill>
              <a:latin typeface="Times New Roman" pitchFamily="18" charset="0"/>
              <a:cs typeface="Times New Roman" pitchFamily="18" charset="0"/>
            </a:endParaRPr>
          </a:p>
        </p:txBody>
      </p:sp>
      <p:grpSp>
        <p:nvGrpSpPr>
          <p:cNvPr id="2" name="Group 1"/>
          <p:cNvGrpSpPr>
            <a:grpSpLocks/>
          </p:cNvGrpSpPr>
          <p:nvPr/>
        </p:nvGrpSpPr>
        <p:grpSpPr bwMode="auto">
          <a:xfrm>
            <a:off x="457200" y="3810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620000" y="3810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457200" y="4440805"/>
            <a:ext cx="8077200" cy="2000548"/>
          </a:xfrm>
          <a:prstGeom prst="rect">
            <a:avLst/>
          </a:prstGeom>
        </p:spPr>
        <p:txBody>
          <a:bodyPr wrap="square">
            <a:spAutoFit/>
          </a:bodyPr>
          <a:lstStyle/>
          <a:p>
            <a:pPr lvl="0" algn="ctr" rtl="1" fontAlgn="ctr">
              <a:spcBef>
                <a:spcPct val="20000"/>
              </a:spcBef>
              <a:buClr>
                <a:srgbClr val="F0A22E"/>
              </a:buClr>
              <a:buSzPct val="70000"/>
              <a:defRPr/>
            </a:pPr>
            <a:r>
              <a:rPr lang="ar-DZ" sz="2800" b="1" dirty="0" smtClean="0">
                <a:solidFill>
                  <a:prstClr val="black"/>
                </a:solidFill>
                <a:latin typeface="Adobe Arabic" pitchFamily="18" charset="-78"/>
                <a:cs typeface="Adobe Arabic" pitchFamily="18" charset="-78"/>
              </a:rPr>
              <a:t>أعمال موجهة:</a:t>
            </a:r>
            <a:endParaRPr lang="ar-DZ" sz="2800" b="1" dirty="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دراسة حالة عملية لسند شحن</a:t>
            </a:r>
            <a:endParaRPr lang="fr-FR" sz="4400" b="1" dirty="0" smtClean="0">
              <a:solidFill>
                <a:srgbClr val="C00000"/>
              </a:solidFill>
              <a:latin typeface="Adobe Arabic" pitchFamily="18" charset="-78"/>
              <a:cs typeface="Adobe Arabic" pitchFamily="18" charset="-78"/>
            </a:endParaRPr>
          </a:p>
          <a:p>
            <a:pPr lvl="0" algn="ctr" rtl="1" fontAlgn="ctr">
              <a:spcBef>
                <a:spcPct val="20000"/>
              </a:spcBef>
              <a:buClr>
                <a:srgbClr val="F0A22E"/>
              </a:buClr>
              <a:buSzPct val="70000"/>
            </a:pPr>
            <a:r>
              <a:rPr lang="fr-FR" sz="3600" b="1" dirty="0" smtClean="0">
                <a:solidFill>
                  <a:srgbClr val="FF0000"/>
                </a:solidFill>
              </a:rPr>
              <a:t> </a:t>
            </a:r>
            <a:r>
              <a:rPr lang="ar-DZ" sz="3600" b="1" dirty="0" smtClean="0">
                <a:solidFill>
                  <a:srgbClr val="FF0000"/>
                </a:solidFill>
              </a:rPr>
              <a:t>(</a:t>
            </a:r>
            <a:r>
              <a:rPr lang="fr-FR" sz="3600" b="1" dirty="0" smtClean="0">
                <a:solidFill>
                  <a:srgbClr val="FF0000"/>
                </a:solidFill>
              </a:rPr>
              <a:t>L</a:t>
            </a:r>
            <a:r>
              <a:rPr lang="ar-DZ" sz="3600" b="1" dirty="0" smtClean="0">
                <a:solidFill>
                  <a:srgbClr val="FF0000"/>
                </a:solidFill>
              </a:rPr>
              <a:t>/</a:t>
            </a:r>
            <a:r>
              <a:rPr lang="fr-FR" sz="3600" b="1" dirty="0" smtClean="0">
                <a:solidFill>
                  <a:srgbClr val="FF0000"/>
                </a:solidFill>
              </a:rPr>
              <a:t>B</a:t>
            </a:r>
            <a:r>
              <a:rPr lang="ar-DZ" sz="3600" b="1" dirty="0" smtClean="0">
                <a:solidFill>
                  <a:srgbClr val="FF0000"/>
                </a:solidFill>
              </a:rPr>
              <a:t>:</a:t>
            </a:r>
            <a:r>
              <a:rPr lang="fr-FR" sz="3600" b="1" dirty="0" smtClean="0">
                <a:solidFill>
                  <a:srgbClr val="FF0000"/>
                </a:solidFill>
              </a:rPr>
              <a:t>Bill of lading</a:t>
            </a:r>
            <a:r>
              <a:rPr lang="ar-DZ" sz="3600" b="1" dirty="0" smtClean="0">
                <a:solidFill>
                  <a:srgbClr val="FF0000"/>
                </a:solidFill>
              </a:rPr>
              <a:t>) </a:t>
            </a:r>
            <a:r>
              <a:rPr lang="fr-FR" sz="3600" b="1" dirty="0" smtClean="0">
                <a:solidFill>
                  <a:srgbClr val="FF0000"/>
                </a:solidFill>
              </a:rPr>
              <a:t>Le connaissement</a:t>
            </a:r>
            <a:r>
              <a:rPr lang="ar-DZ" sz="3600" b="1" dirty="0" smtClean="0">
                <a:solidFill>
                  <a:srgbClr val="C00000"/>
                </a:solidFill>
                <a:latin typeface="Adobe Arabic" pitchFamily="18" charset="-78"/>
                <a:cs typeface="Adobe Arabic" pitchFamily="18" charset="-78"/>
              </a:rPr>
              <a:t> </a:t>
            </a:r>
            <a:endParaRPr lang="fr-FR" sz="3600" b="1" dirty="0" smtClean="0">
              <a:solidFill>
                <a:srgbClr val="C00000"/>
              </a:solidFill>
              <a:latin typeface="Adobe Arabic" pitchFamily="18" charset="-78"/>
              <a:cs typeface="Adobe Arabic" pitchFamily="18" charset="-78"/>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457200" y="1600200"/>
            <a:ext cx="82296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تطبيق:</a:t>
            </a:r>
            <a:endParaRPr kumimoji="0" lang="fr-FR" sz="4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يعطى سند الشحن التالي في الوثيقة المرفقة،</a:t>
            </a:r>
            <a:r>
              <a:rPr kumimoji="0" lang="ar-DZ" sz="3600" b="1"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a:t>
            </a:r>
            <a:r>
              <a:rPr kumimoji="0" lang="ar-DZ" sz="3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والمطلوب تحديد البيانات التي يحتويها ونوعه.</a:t>
            </a:r>
            <a:endParaRPr kumimoji="0" lang="ar-DZ" sz="36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371600" y="0"/>
          <a:ext cx="5943600" cy="6858000"/>
        </p:xfrm>
        <a:graphic>
          <a:graphicData uri="http://schemas.openxmlformats.org/presentationml/2006/ole">
            <p:oleObj spid="_x0000_s1026" name="Acrobat Document" r:id="rId3" imgW="5393880" imgH="7656840" progId="AcroExch.Document.11">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362200"/>
            <a:ext cx="8305800" cy="2062103"/>
          </a:xfrm>
          <a:prstGeom prst="rect">
            <a:avLst/>
          </a:prstGeom>
        </p:spPr>
        <p:txBody>
          <a:bodyPr wrap="square">
            <a:spAutoFit/>
          </a:bodyPr>
          <a:lstStyle/>
          <a:p>
            <a:pPr algn="just" rtl="1"/>
            <a:r>
              <a:rPr lang="ar-SA" sz="3200" b="1" dirty="0" smtClean="0">
                <a:solidFill>
                  <a:schemeClr val="bg1"/>
                </a:solidFill>
                <a:latin typeface="Times New Roman" pitchFamily="18" charset="0"/>
                <a:cs typeface="Times New Roman" pitchFamily="18" charset="0"/>
              </a:rPr>
              <a:t> </a:t>
            </a:r>
            <a:r>
              <a:rPr lang="ar-DZ" sz="3200" b="1" dirty="0" smtClean="0">
                <a:solidFill>
                  <a:schemeClr val="bg1"/>
                </a:solidFill>
                <a:latin typeface="Times New Roman" pitchFamily="18" charset="0"/>
                <a:cs typeface="Times New Roman" pitchFamily="18" charset="0"/>
              </a:rPr>
              <a:t>ي</a:t>
            </a:r>
            <a:r>
              <a:rPr lang="ar-SA" sz="3200" b="1" dirty="0" smtClean="0">
                <a:solidFill>
                  <a:schemeClr val="bg1"/>
                </a:solidFill>
                <a:latin typeface="Times New Roman" pitchFamily="18" charset="0"/>
                <a:cs typeface="Times New Roman" pitchFamily="18" charset="0"/>
              </a:rPr>
              <a:t>مثل </a:t>
            </a:r>
            <a:r>
              <a:rPr lang="ar-DZ" sz="3200" b="1" dirty="0" smtClean="0">
                <a:solidFill>
                  <a:schemeClr val="bg1"/>
                </a:solidFill>
                <a:latin typeface="Times New Roman" pitchFamily="18" charset="0"/>
                <a:cs typeface="Times New Roman" pitchFamily="18" charset="0"/>
              </a:rPr>
              <a:t>سند(</a:t>
            </a:r>
            <a:r>
              <a:rPr lang="ar-SA" sz="3200" b="1" dirty="0" smtClean="0">
                <a:solidFill>
                  <a:schemeClr val="bg1"/>
                </a:solidFill>
                <a:latin typeface="Times New Roman" pitchFamily="18" charset="0"/>
                <a:cs typeface="Times New Roman" pitchFamily="18" charset="0"/>
              </a:rPr>
              <a:t>بوليصة</a:t>
            </a:r>
            <a:r>
              <a:rPr lang="ar-DZ" sz="3200" b="1" dirty="0" smtClean="0">
                <a:solidFill>
                  <a:schemeClr val="bg1"/>
                </a:solidFill>
                <a:latin typeface="Times New Roman" pitchFamily="18" charset="0"/>
                <a:cs typeface="Times New Roman" pitchFamily="18" charset="0"/>
              </a:rPr>
              <a:t>)</a:t>
            </a:r>
            <a:r>
              <a:rPr lang="ar-SA" sz="3200" b="1" dirty="0" smtClean="0">
                <a:solidFill>
                  <a:schemeClr val="bg1"/>
                </a:solidFill>
                <a:latin typeface="Times New Roman" pitchFamily="18" charset="0"/>
                <a:cs typeface="Times New Roman" pitchFamily="18" charset="0"/>
              </a:rPr>
              <a:t> الشحن</a:t>
            </a:r>
            <a:r>
              <a:rPr lang="fr-FR" sz="3200" b="1" dirty="0" smtClean="0">
                <a:solidFill>
                  <a:schemeClr val="bg1"/>
                </a:solidFill>
                <a:latin typeface="Times New Roman" pitchFamily="18" charset="0"/>
                <a:cs typeface="Times New Roman" pitchFamily="18" charset="0"/>
              </a:rPr>
              <a:t>Bill of Lading </a:t>
            </a:r>
            <a:r>
              <a:rPr lang="ar-SA" sz="3200" b="1" dirty="0" smtClean="0">
                <a:solidFill>
                  <a:schemeClr val="bg1"/>
                </a:solidFill>
                <a:latin typeface="Times New Roman" pitchFamily="18" charset="0"/>
                <a:cs typeface="Times New Roman" pitchFamily="18" charset="0"/>
              </a:rPr>
              <a:t>(</a:t>
            </a:r>
            <a:r>
              <a:rPr lang="fr-FR" sz="3200" b="1" dirty="0" smtClean="0">
                <a:solidFill>
                  <a:schemeClr val="bg1"/>
                </a:solidFill>
                <a:latin typeface="Times New Roman" pitchFamily="18" charset="0"/>
                <a:cs typeface="Times New Roman" pitchFamily="18" charset="0"/>
              </a:rPr>
              <a:t> B/L</a:t>
            </a:r>
            <a:r>
              <a:rPr lang="ar-SA" sz="3200" b="1" dirty="0" smtClean="0">
                <a:solidFill>
                  <a:schemeClr val="bg1"/>
                </a:solidFill>
                <a:latin typeface="Times New Roman" pitchFamily="18" charset="0"/>
                <a:cs typeface="Times New Roman" pitchFamily="18" charset="0"/>
              </a:rPr>
              <a:t>) واحدة من </a:t>
            </a:r>
            <a:r>
              <a:rPr lang="ar-DZ" sz="3200" b="1" dirty="0" smtClean="0">
                <a:solidFill>
                  <a:srgbClr val="FF0000"/>
                </a:solidFill>
                <a:latin typeface="Times New Roman" pitchFamily="18" charset="0"/>
                <a:cs typeface="Times New Roman" pitchFamily="18" charset="0"/>
              </a:rPr>
              <a:t>أ</a:t>
            </a:r>
            <a:r>
              <a:rPr lang="ar-SA" sz="3200" b="1" dirty="0" smtClean="0">
                <a:solidFill>
                  <a:srgbClr val="FF0000"/>
                </a:solidFill>
                <a:latin typeface="Times New Roman" pitchFamily="18" charset="0"/>
                <a:cs typeface="Times New Roman" pitchFamily="18" charset="0"/>
              </a:rPr>
              <a:t>هم المستندات المستخدمة في التجارة الدولية</a:t>
            </a:r>
            <a:r>
              <a:rPr lang="ar-SA" sz="3200" b="1" dirty="0" smtClean="0">
                <a:solidFill>
                  <a:schemeClr val="bg1"/>
                </a:solidFill>
                <a:latin typeface="Times New Roman" pitchFamily="18" charset="0"/>
                <a:cs typeface="Times New Roman" pitchFamily="18" charset="0"/>
              </a:rPr>
              <a:t>، حيث تترجم </a:t>
            </a:r>
            <a:r>
              <a:rPr lang="ar-SA" sz="3200" b="1" dirty="0" smtClean="0">
                <a:solidFill>
                  <a:srgbClr val="FF0000"/>
                </a:solidFill>
                <a:latin typeface="Times New Roman" pitchFamily="18" charset="0"/>
                <a:cs typeface="Times New Roman" pitchFamily="18" charset="0"/>
              </a:rPr>
              <a:t>كافة الشروط </a:t>
            </a:r>
            <a:r>
              <a:rPr lang="ar-SA" sz="3200" b="1" dirty="0" err="1" smtClean="0">
                <a:solidFill>
                  <a:schemeClr val="bg1"/>
                </a:solidFill>
                <a:latin typeface="Times New Roman" pitchFamily="18" charset="0"/>
                <a:cs typeface="Times New Roman" pitchFamily="18" charset="0"/>
              </a:rPr>
              <a:t>الت</a:t>
            </a:r>
            <a:r>
              <a:rPr lang="ar-DZ" sz="3200" b="1" dirty="0" smtClean="0">
                <a:solidFill>
                  <a:schemeClr val="bg1"/>
                </a:solidFill>
                <a:latin typeface="Times New Roman" pitchFamily="18" charset="0"/>
                <a:cs typeface="Times New Roman" pitchFamily="18" charset="0"/>
              </a:rPr>
              <a:t>ي</a:t>
            </a:r>
            <a:r>
              <a:rPr lang="ar-SA" sz="3200" b="1" dirty="0" smtClean="0">
                <a:solidFill>
                  <a:schemeClr val="bg1"/>
                </a:solidFill>
                <a:latin typeface="Times New Roman" pitchFamily="18" charset="0"/>
                <a:cs typeface="Times New Roman" pitchFamily="18" charset="0"/>
              </a:rPr>
              <a:t> يتم الاتفاق عليها بصدد النقل والشحن إلى بيانات تدون في بوليصة الشحن. </a:t>
            </a:r>
            <a:endParaRPr lang="fr-FR" sz="3200" b="1" dirty="0">
              <a:solidFill>
                <a:schemeClr val="bg1"/>
              </a:solidFill>
              <a:latin typeface="Times New Roman" pitchFamily="18" charset="0"/>
              <a:cs typeface="Times New Roman" pitchFamily="18" charset="0"/>
            </a:endParaRPr>
          </a:p>
        </p:txBody>
      </p:sp>
      <p:sp>
        <p:nvSpPr>
          <p:cNvPr id="4" name="Rectangle 3"/>
          <p:cNvSpPr/>
          <p:nvPr/>
        </p:nvSpPr>
        <p:spPr>
          <a:xfrm>
            <a:off x="304800" y="533400"/>
            <a:ext cx="8305800" cy="1200329"/>
          </a:xfrm>
          <a:prstGeom prst="rect">
            <a:avLst/>
          </a:prstGeom>
        </p:spPr>
        <p:txBody>
          <a:bodyPr wrap="square">
            <a:spAutoFit/>
          </a:bodyPr>
          <a:lstStyle/>
          <a:p>
            <a:pPr algn="r" rtl="1"/>
            <a:r>
              <a:rPr lang="ar-SA" sz="3600" b="1" dirty="0" smtClean="0">
                <a:solidFill>
                  <a:srgbClr val="FF0000"/>
                </a:solidFill>
              </a:rPr>
              <a:t>أولا- سند </a:t>
            </a:r>
            <a:r>
              <a:rPr lang="ar-DZ" sz="3600" b="1" dirty="0" smtClean="0">
                <a:solidFill>
                  <a:srgbClr val="FF0000"/>
                </a:solidFill>
              </a:rPr>
              <a:t>(</a:t>
            </a:r>
            <a:r>
              <a:rPr lang="ar-SA" sz="3600" b="1" dirty="0" smtClean="0">
                <a:solidFill>
                  <a:srgbClr val="FF0000"/>
                </a:solidFill>
              </a:rPr>
              <a:t>بوليصة</a:t>
            </a:r>
            <a:r>
              <a:rPr lang="ar-DZ" sz="3600" b="1" dirty="0" smtClean="0">
                <a:solidFill>
                  <a:srgbClr val="FF0000"/>
                </a:solidFill>
              </a:rPr>
              <a:t>)</a:t>
            </a:r>
            <a:r>
              <a:rPr lang="ar-SA" sz="3600" b="1" dirty="0" smtClean="0">
                <a:solidFill>
                  <a:srgbClr val="FF0000"/>
                </a:solidFill>
              </a:rPr>
              <a:t> الشحن البحري:</a:t>
            </a:r>
            <a:r>
              <a:rPr lang="fr-FR" sz="3600" b="1" dirty="0" smtClean="0">
                <a:solidFill>
                  <a:srgbClr val="FF0000"/>
                </a:solidFill>
              </a:rPr>
              <a:t/>
            </a:r>
            <a:br>
              <a:rPr lang="fr-FR" sz="3600" b="1" dirty="0" smtClean="0">
                <a:solidFill>
                  <a:srgbClr val="FF0000"/>
                </a:solidFill>
              </a:rPr>
            </a:br>
            <a:r>
              <a:rPr lang="fr-FR" sz="3600" b="1" dirty="0" smtClean="0">
                <a:solidFill>
                  <a:srgbClr val="FF0000"/>
                </a:solidFill>
              </a:rPr>
              <a:t> </a:t>
            </a:r>
            <a:r>
              <a:rPr lang="ar-DZ" sz="3600" b="1" dirty="0" smtClean="0">
                <a:solidFill>
                  <a:srgbClr val="FF0000"/>
                </a:solidFill>
              </a:rPr>
              <a:t>(</a:t>
            </a:r>
            <a:r>
              <a:rPr lang="fr-FR" sz="3600" b="1" dirty="0" smtClean="0">
                <a:solidFill>
                  <a:srgbClr val="FF0000"/>
                </a:solidFill>
              </a:rPr>
              <a:t>L</a:t>
            </a:r>
            <a:r>
              <a:rPr lang="ar-DZ" sz="3600" b="1" dirty="0" smtClean="0">
                <a:solidFill>
                  <a:srgbClr val="FF0000"/>
                </a:solidFill>
              </a:rPr>
              <a:t>/</a:t>
            </a:r>
            <a:r>
              <a:rPr lang="fr-FR" sz="3600" b="1" dirty="0" smtClean="0">
                <a:solidFill>
                  <a:srgbClr val="FF0000"/>
                </a:solidFill>
              </a:rPr>
              <a:t>B</a:t>
            </a:r>
            <a:r>
              <a:rPr lang="ar-DZ" sz="3600" b="1" dirty="0" smtClean="0">
                <a:solidFill>
                  <a:srgbClr val="FF0000"/>
                </a:solidFill>
              </a:rPr>
              <a:t>:</a:t>
            </a:r>
            <a:r>
              <a:rPr lang="fr-FR" sz="3600" b="1" dirty="0" smtClean="0">
                <a:solidFill>
                  <a:srgbClr val="FF0000"/>
                </a:solidFill>
              </a:rPr>
              <a:t>Bill of </a:t>
            </a:r>
            <a:r>
              <a:rPr lang="fr-FR" sz="3600" b="1" dirty="0" err="1" smtClean="0">
                <a:solidFill>
                  <a:srgbClr val="FF0000"/>
                </a:solidFill>
              </a:rPr>
              <a:t>lading</a:t>
            </a:r>
            <a:r>
              <a:rPr lang="ar-DZ" sz="3600" b="1" dirty="0" smtClean="0">
                <a:solidFill>
                  <a:srgbClr val="FF0000"/>
                </a:solidFill>
              </a:rPr>
              <a:t>) </a:t>
            </a:r>
            <a:r>
              <a:rPr lang="fr-FR" sz="3600" b="1" dirty="0" smtClean="0">
                <a:solidFill>
                  <a:srgbClr val="FF0000"/>
                </a:solidFill>
              </a:rPr>
              <a:t>Le connaissement</a:t>
            </a:r>
            <a:endParaRPr lang="fr-FR" sz="3600" b="1" dirty="0"/>
          </a:p>
        </p:txBody>
      </p:sp>
    </p:spTree>
  </p:cSld>
  <p:clrMapOvr>
    <a:masterClrMapping/>
  </p:clrMapOvr>
  <p:transition>
    <p:checke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304800" y="0"/>
            <a:ext cx="85344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763" algn="justLow" defTabSz="914400" rtl="1" eaLnBrk="1" fontAlgn="base" latinLnBrk="0" hangingPunct="1">
              <a:lnSpc>
                <a:spcPct val="100000"/>
              </a:lnSpc>
              <a:spcBef>
                <a:spcPct val="0"/>
              </a:spcBef>
              <a:spcAft>
                <a:spcPct val="0"/>
              </a:spcAft>
              <a:buClrTx/>
              <a:buSzTx/>
              <a:buFontTx/>
              <a:buAutoNum type="arabicPeriod"/>
              <a:tabLst>
                <a:tab pos="0" algn="l"/>
              </a:tabLst>
            </a:pPr>
            <a:r>
              <a:rPr kumimoji="0" lang="fr-FR" sz="35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35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الناقل:</a:t>
            </a:r>
            <a:endParaRPr kumimoji="0" lang="fr-FR" sz="35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514350" marR="0" lvl="0" indent="-514350" algn="justLow" defTabSz="914400" rtl="1" eaLnBrk="1" fontAlgn="base" latinLnBrk="0" hangingPunct="1">
              <a:lnSpc>
                <a:spcPct val="100000"/>
              </a:lnSpc>
              <a:spcBef>
                <a:spcPct val="0"/>
              </a:spcBef>
              <a:spcAft>
                <a:spcPct val="0"/>
              </a:spcAft>
              <a:buClrTx/>
              <a:buSzTx/>
              <a:tabLst/>
            </a:pPr>
            <a:r>
              <a:rPr kumimoji="0" lang="fr-FR" sz="2800" b="1" i="0" u="none" strike="noStrike" cap="none" normalizeH="0" baseline="0" dirty="0" err="1" smtClean="0">
                <a:ln>
                  <a:noFill/>
                </a:ln>
                <a:solidFill>
                  <a:srgbClr val="008000"/>
                </a:solidFill>
                <a:effectLst/>
                <a:latin typeface="Times New Roman" pitchFamily="18" charset="0"/>
                <a:ea typeface="Calibri" pitchFamily="34" charset="0"/>
                <a:cs typeface="Times New Roman" pitchFamily="18" charset="0"/>
              </a:rPr>
              <a:t>Evergreen</a:t>
            </a:r>
            <a:r>
              <a:rPr kumimoji="0" lang="fr-FR" sz="28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 </a:t>
            </a:r>
            <a:r>
              <a:rPr lang="fr-FR" sz="2800" b="1" dirty="0" smtClean="0">
                <a:solidFill>
                  <a:srgbClr val="008000"/>
                </a:solidFill>
                <a:latin typeface="Times New Roman" pitchFamily="18" charset="0"/>
                <a:ea typeface="Calibri" pitchFamily="34" charset="0"/>
                <a:cs typeface="Times New Roman" pitchFamily="18" charset="0"/>
              </a:rPr>
              <a:t>marine </a:t>
            </a:r>
            <a:r>
              <a:rPr kumimoji="0" lang="fr-FR" sz="2800" b="1" i="0" u="none" strike="noStrike" cap="none" normalizeH="0" baseline="0" dirty="0" err="1" smtClean="0">
                <a:ln>
                  <a:noFill/>
                </a:ln>
                <a:solidFill>
                  <a:srgbClr val="008000"/>
                </a:solidFill>
                <a:effectLst/>
                <a:latin typeface="Times New Roman" pitchFamily="18" charset="0"/>
                <a:ea typeface="Calibri" pitchFamily="34" charset="0"/>
                <a:cs typeface="Times New Roman" pitchFamily="18" charset="0"/>
              </a:rPr>
              <a:t>corp</a:t>
            </a:r>
            <a:r>
              <a:rPr kumimoji="0" lang="ar-DZ" sz="28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endParaRPr>
          </a:p>
          <a:p>
            <a:pPr marL="514350" lvl="0" indent="-514350" algn="justLow" rtl="1" fontAlgn="base">
              <a:spcBef>
                <a:spcPct val="0"/>
              </a:spcBef>
              <a:spcAft>
                <a:spcPct val="0"/>
              </a:spcAft>
            </a:pPr>
            <a:r>
              <a:rPr lang="ar-DZ" sz="2800" b="1" dirty="0" smtClean="0">
                <a:solidFill>
                  <a:schemeClr val="bg1"/>
                </a:solidFill>
              </a:rPr>
              <a:t>شركة تايوانية لنقل الحاويات والشحن</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5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 الشاحن </a:t>
            </a:r>
            <a:r>
              <a:rPr kumimoji="0" lang="fr-FR" sz="35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Sipper</a:t>
            </a:r>
            <a:r>
              <a:rPr kumimoji="0" lang="ar-DZ" sz="35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35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الاسم: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Tradeelinks</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Ressources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Sdn</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Bhd</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العنوان:</a:t>
            </a:r>
          </a:p>
          <a:p>
            <a:pPr marL="0" marR="0" lvl="0" indent="0" algn="justLow" defTabSz="914400"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Feti Surat 70 Pejabat Pos, Sungai Besi, 5700 Kuala LumPur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5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 المرسل إليه </a:t>
            </a:r>
            <a:r>
              <a:rPr kumimoji="0" lang="fr-FR" sz="35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consignee</a:t>
            </a:r>
            <a:r>
              <a:rPr kumimoji="0" lang="ar-DZ" sz="35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fr-FR" sz="35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To the </a:t>
            </a:r>
            <a:r>
              <a:rPr kumimoji="0" lang="fr-FR" sz="2800" b="1" i="0"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order</a:t>
            </a:r>
            <a:r>
              <a:rPr kumimoji="0" lang="ar-DZ" sz="28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لأمر</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يعنى أن سند الشحن من نوع سند لأمر</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الاسم: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لأمر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MNO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company</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العنوان:</a:t>
            </a:r>
          </a:p>
          <a:p>
            <a:pPr lvl="0" algn="justLow" eaLnBrk="0" fontAlgn="base" hangingPunct="0">
              <a:spcBef>
                <a:spcPct val="0"/>
              </a:spcBef>
              <a:spcAft>
                <a:spcPct val="0"/>
              </a:spcAft>
            </a:pP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House Breeds Place, Hanstings, Est Sussex, TN 34 3DG, United Kingdoom</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lang="ar-DZ" sz="2800" b="1" dirty="0" smtClean="0">
                <a:solidFill>
                  <a:schemeClr val="bg1"/>
                </a:solidFill>
                <a:latin typeface="Times New Roman" pitchFamily="18" charset="0"/>
                <a:ea typeface="Calibri" pitchFamily="34" charset="0"/>
                <a:cs typeface="Times New Roman" pitchFamily="18" charset="0"/>
              </a:rPr>
              <a:t>(لمملكة المتحدة) </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pic>
        <p:nvPicPr>
          <p:cNvPr id="3" name="Picture 2" descr="Evergreen Marine | manifestDB"/>
          <p:cNvPicPr>
            <a:picLocks noChangeAspect="1" noChangeArrowheads="1"/>
          </p:cNvPicPr>
          <p:nvPr/>
        </p:nvPicPr>
        <p:blipFill>
          <a:blip r:embed="rId2" cstate="print"/>
          <a:srcRect/>
          <a:stretch>
            <a:fillRect/>
          </a:stretch>
        </p:blipFill>
        <p:spPr bwMode="auto">
          <a:xfrm>
            <a:off x="76200" y="0"/>
            <a:ext cx="43434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04800" y="457200"/>
            <a:ext cx="84582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4. طرف الإخطار </a:t>
            </a:r>
            <a:r>
              <a:rPr kumimoji="0" lang="fr-FR" sz="3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Notify</a:t>
            </a: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Party</a:t>
            </a: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36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الاسم: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ABCD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Company</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(مخفي</a:t>
            </a:r>
            <a:r>
              <a:rPr lang="fr-FR" sz="2800" b="1" dirty="0" smtClean="0">
                <a:solidFill>
                  <a:schemeClr val="bg1"/>
                </a:solidFill>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العنوان: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3, Simpson street Blyth, Northumberland, NE 24 1AX </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الرمز الكودي: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SQE 650056</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55299" name="Rectangle 3"/>
          <p:cNvSpPr>
            <a:spLocks noChangeArrowheads="1"/>
          </p:cNvSpPr>
          <p:nvPr/>
        </p:nvSpPr>
        <p:spPr bwMode="auto">
          <a:xfrm>
            <a:off x="304800" y="3276600"/>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tabLst>
                <a:tab pos="6840538" algn="r"/>
              </a:tabLst>
            </a:pP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عادةً ما يتم إرسال إشعار بوصول الشحنة إلى </a:t>
            </a:r>
            <a:r>
              <a:rPr lang="ar-SA" sz="2800" b="1" dirty="0" smtClean="0">
                <a:solidFill>
                  <a:srgbClr val="FF0000"/>
                </a:solidFill>
                <a:latin typeface="Calibri" pitchFamily="34" charset="0"/>
                <a:ea typeface="Calibri" pitchFamily="34" charset="0"/>
                <a:cs typeface="Arial" pitchFamily="34" charset="0"/>
              </a:rPr>
              <a:t>طرف الإخطار</a:t>
            </a:r>
            <a:r>
              <a:rPr lang="fr-FR" sz="2800" b="1" dirty="0" smtClean="0">
                <a:solidFill>
                  <a:srgbClr val="FF0000"/>
                </a:solidFill>
                <a:latin typeface="Arial" pitchFamily="34" charset="0"/>
                <a:ea typeface="Calibri" pitchFamily="34" charset="0"/>
                <a:cs typeface="Arial" pitchFamily="34" charset="0"/>
              </a:rPr>
              <a:t> </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الذي يظهر عنوانه في مستند الشحن</a:t>
            </a: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7" name="Rectangle 3"/>
          <p:cNvSpPr>
            <a:spLocks noChangeArrowheads="1"/>
          </p:cNvSpPr>
          <p:nvPr/>
        </p:nvSpPr>
        <p:spPr bwMode="auto">
          <a:xfrm>
            <a:off x="304800" y="4432518"/>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tab pos="6840538" algn="r"/>
              </a:tabLst>
            </a:pP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عادةً ما يكون </a:t>
            </a: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أ</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حد البنوك</a:t>
            </a: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المسمى في مستندات الشحن</a:t>
            </a: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a:t>
            </a:r>
            <a:r>
              <a:rPr kumimoji="0" lang="ar-DZ" sz="2800" b="1" i="0" u="none" strike="noStrike" cap="none" normalizeH="0" dirty="0" smtClean="0">
                <a:ln>
                  <a:noFill/>
                </a:ln>
                <a:solidFill>
                  <a:schemeClr val="bg1"/>
                </a:solidFill>
                <a:effectLst/>
                <a:latin typeface="Calibri" pitchFamily="34" charset="0"/>
                <a:ea typeface="Calibri" pitchFamily="34" charset="0"/>
                <a:cs typeface="Arial" pitchFamily="34" charset="0"/>
              </a:rPr>
              <a:t> هو </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الطرف الذي يجب إرسال إشعار الوصول إليه.</a:t>
            </a:r>
            <a:endParaRPr kumimoji="0" lang="en-US"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endParaRPr>
          </a:p>
        </p:txBody>
      </p:sp>
      <p:sp>
        <p:nvSpPr>
          <p:cNvPr id="8" name="Rectangle 3"/>
          <p:cNvSpPr>
            <a:spLocks noChangeArrowheads="1"/>
          </p:cNvSpPr>
          <p:nvPr/>
        </p:nvSpPr>
        <p:spPr bwMode="auto">
          <a:xfrm>
            <a:off x="304800" y="5599093"/>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tab pos="6840538" algn="r"/>
              </a:tabLst>
            </a:pP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الطرف المخطر </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هو أي طرف يتم إبلاغه بمعلومات الشحن من قبل الناقل عند وصول البضائع إلى وجهتها</a:t>
            </a:r>
            <a:r>
              <a:rPr kumimoji="0" lang="en-US"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r>
              <a:rPr kumimoji="0" lang="fr-FR" sz="2800" b="1" i="0" u="none" strike="noStrike" cap="none" normalizeH="0" baseline="0" dirty="0" smtClean="0">
                <a:ln>
                  <a:noFill/>
                </a:ln>
                <a:solidFill>
                  <a:schemeClr val="bg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304800" y="718840"/>
            <a:ext cx="84582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5. الرقم التسلسلي لسند الشحن:</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Document N° SW 00118013</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النسخة الأصلية الأولى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First original</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6. الرقم المرجعي للتصدير:</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Export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refernces</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45</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7. الرقم المرجعي  لوكيل العبور </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Forwarding</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Agent </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refernces</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غير موجود.</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8. نقطة وبلد المنشأ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Point and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contry</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of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origin</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غير موجود.</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9. تكملة اسم وعنوان طرف الإخطار: </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غير موجود ( ذكر سابقا في 4).</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10. خانة خاصة بمرجع التاجر تعليمات التصدير: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غير موجود.</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11. غير ظاهر.</a:t>
            </a:r>
            <a:endParaRPr kumimoji="0" lang="ar-DZ" sz="32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304800" y="596205"/>
            <a:ext cx="8458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12. الناقل الأولي للبضاعة إلى الميناء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Pre</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carriage</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by</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Bonita</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ACE 18A </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13. مكان وتاريخ الاستلام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Place of receipt/ date</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Port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Klang</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ماليزيا)</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14. اسم ورقم السفينة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Ocean</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Vessel</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non, n°</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Ever</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Level</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0284 RW- 064</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15. ميناء الشحن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Port of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loading</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Port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Klang</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16. ميناء التفريغ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Port of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discharge</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Felixstowe</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المملكة المتحدة)</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17. مكان السليم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Place of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delivry</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Felixstowe</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المملكة المتحدة)</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52400" y="152400"/>
            <a:ext cx="8839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18. رقم الحاوية/ ختم الحاوية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Container n°/ and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Seal</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n°</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EISU 323430 0/ 20’/ 167046 </a:t>
            </a:r>
            <a:endParaRPr kumimoji="0" lang="fr-FR" sz="3600" b="1" i="0" u="none" strike="noStrike" cap="none" normalizeH="0" baseline="0" dirty="0" smtClean="0">
              <a:ln>
                <a:noFill/>
              </a:ln>
              <a:solidFill>
                <a:schemeClr val="bg1"/>
              </a:solidFill>
              <a:effectLst/>
              <a:latin typeface="Arial" pitchFamily="34" charset="0"/>
              <a:cs typeface="Arial" pitchFamily="34" charset="0"/>
            </a:endParaRPr>
          </a:p>
        </p:txBody>
      </p:sp>
      <p:pic>
        <p:nvPicPr>
          <p:cNvPr id="59394" name="Picture 2" descr="Shipping Container Cargo Worthy CSC Surveys - Shipped.com"/>
          <p:cNvPicPr>
            <a:picLocks noChangeAspect="1" noChangeArrowheads="1"/>
          </p:cNvPicPr>
          <p:nvPr/>
        </p:nvPicPr>
        <p:blipFill>
          <a:blip r:embed="rId2"/>
          <a:srcRect/>
          <a:stretch>
            <a:fillRect/>
          </a:stretch>
        </p:blipFill>
        <p:spPr bwMode="auto">
          <a:xfrm>
            <a:off x="685800" y="1143000"/>
            <a:ext cx="71628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304800" y="420231"/>
            <a:ext cx="85344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800100" algn="l"/>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19. كمية ونوع التغليف </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Quantity</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and </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Kind</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of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Packages</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(كرتون) </a:t>
            </a:r>
            <a:r>
              <a:rPr kumimoji="0" lang="fr-FR"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ZOUNT</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800100" algn="l"/>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20. وصف البضاعة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Discription</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of </a:t>
            </a:r>
            <a:r>
              <a:rPr kumimoji="0" lang="fr-FR"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goods</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800100" algn="l"/>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الشاحن قام </a:t>
            </a:r>
            <a:r>
              <a:rPr kumimoji="0" lang="ar-DZ"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بتجيمع</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وتحميل وعد:</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800100" algn="l"/>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حاوية 20 قدم واحدة، صرح أنها تحتوي: </a:t>
            </a:r>
            <a:r>
              <a:rPr kumimoji="0" lang="ar-DZ" sz="3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سند شحن مشروط)</a:t>
            </a:r>
            <a:endParaRPr kumimoji="0" lang="fr-FR" sz="2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800100" algn="l"/>
              </a:tabLst>
            </a:pP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نوع  20 زوج أبواب</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800100" algn="l"/>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250 زوج من الأبواب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سلمت للربان </a:t>
            </a:r>
            <a:r>
              <a:rPr lang="ar-DZ" sz="2800" b="1" dirty="0" smtClean="0">
                <a:solidFill>
                  <a:srgbClr val="FF0000"/>
                </a:solidFill>
                <a:latin typeface="Times New Roman" pitchFamily="18" charset="0"/>
                <a:ea typeface="Calibri" pitchFamily="34" charset="0"/>
                <a:cs typeface="Times New Roman" pitchFamily="18" charset="0"/>
              </a:rPr>
              <a:t>(سند شحن مشحون)</a:t>
            </a:r>
            <a:endParaRPr kumimoji="0" lang="fr-FR" sz="28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tab pos="800100" algn="l"/>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Freight collect Shipper’s load and count:</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tab pos="800100" algn="l"/>
              </a:tabLst>
            </a:pP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 </a:t>
            </a:r>
            <a:r>
              <a:rPr kumimoji="0" lang="fr-FR"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20 </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container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said</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to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contain</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tab pos="800100" algn="l"/>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Patern</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20 pairs of doors,</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tab pos="800100" algn="l"/>
              </a:tabLst>
            </a:pP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250 pairs of doors.</a:t>
            </a: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381000" y="420231"/>
            <a:ext cx="83820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21. قياس الحجم </a:t>
            </a: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Measurement(M</a:t>
            </a:r>
            <a:r>
              <a:rPr kumimoji="0" lang="en-US" sz="32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3</a:t>
            </a: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21.0000 CBM</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21</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م</a:t>
            </a:r>
            <a:r>
              <a:rPr kumimoji="0" lang="ar-DZ" sz="2800" b="1"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3</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الوزن الإجمالي ( </a:t>
            </a: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Gross Weight(</a:t>
            </a:r>
            <a:r>
              <a:rPr kumimoji="0" lang="en-US"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kgs</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kgs</a:t>
            </a:r>
            <a:r>
              <a:rPr kumimoji="0" lang="ar-DZ"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9900000 = 9.9 طن</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22. العدد الإجمالي للعبوات والحاويات:</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حاوية واحدة </a:t>
            </a: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Total Number or Packages : One container only</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23. القيمة المصرحة </a:t>
            </a:r>
            <a:r>
              <a:rPr kumimoji="0" lang="fr-FR"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Declared</a:t>
            </a:r>
            <a:r>
              <a:rPr kumimoji="0" lang="fr-FR"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value</a:t>
            </a:r>
            <a:r>
              <a:rPr kumimoji="0" lang="ar-DZ"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غير موجود.</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61442" name="Rectangle 2"/>
          <p:cNvSpPr>
            <a:spLocks noChangeArrowheads="1"/>
          </p:cNvSpPr>
          <p:nvPr/>
        </p:nvSpPr>
        <p:spPr bwMode="auto">
          <a:xfrm>
            <a:off x="304800" y="4953000"/>
            <a:ext cx="85344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24. غير واضح:</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ختم: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Green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Peninsula</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agencies</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SND. BHD</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طابع ضريبي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HASIL</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مجلس الإيرادات الداخلية في ماليزيا.</a:t>
            </a:r>
            <a:endParaRPr kumimoji="0" lang="ar-DZ" sz="36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381000" y="228600"/>
            <a:ext cx="83820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25. رقم بطاقة اعتماد الحاوية:</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وفق اتفاقية سلامة الحاويات( </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Container Safety Convention</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CSC container</a:t>
            </a:r>
            <a:r>
              <a:rPr kumimoji="0" lang="ar-DZ" sz="28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EISU 09100000 1779</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62466" name="Picture 2" descr="The Container CSC Plate Explained | BIC"/>
          <p:cNvPicPr>
            <a:picLocks noChangeAspect="1" noChangeArrowheads="1"/>
          </p:cNvPicPr>
          <p:nvPr/>
        </p:nvPicPr>
        <p:blipFill>
          <a:blip r:embed="rId2"/>
          <a:srcRect/>
          <a:stretch>
            <a:fillRect/>
          </a:stretch>
        </p:blipFill>
        <p:spPr bwMode="auto">
          <a:xfrm>
            <a:off x="685800" y="1981200"/>
            <a:ext cx="7620000" cy="4648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152400"/>
            <a:ext cx="891540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26. نوع الخدمة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Service type</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FCL/FCL 0/0  </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حاولة</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مشحونة بالكامل</a:t>
            </a:r>
            <a:r>
              <a:rPr kumimoji="0" lang="ar-DZ" sz="2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5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F</a:t>
            </a:r>
            <a:r>
              <a:rPr kumimoji="0" lang="fr-FR" sz="25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ull </a:t>
            </a:r>
            <a:r>
              <a:rPr kumimoji="0" lang="fr-FR" sz="25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a:t>
            </a:r>
            <a:r>
              <a:rPr kumimoji="0" lang="fr-FR" sz="25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ontainer </a:t>
            </a:r>
            <a:r>
              <a:rPr kumimoji="0" lang="fr-FR" sz="25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a:t>
            </a:r>
            <a:r>
              <a:rPr kumimoji="0" lang="fr-FR" sz="25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oad</a:t>
            </a:r>
            <a:r>
              <a:rPr kumimoji="0" lang="ar-DZ" sz="25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5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5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F</a:t>
            </a:r>
            <a:r>
              <a:rPr kumimoji="0" lang="fr-FR" sz="25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ull </a:t>
            </a:r>
            <a:r>
              <a:rPr kumimoji="0" lang="fr-FR" sz="25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a:t>
            </a:r>
            <a:r>
              <a:rPr kumimoji="0" lang="fr-FR" sz="25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ontainer </a:t>
            </a:r>
            <a:r>
              <a:rPr kumimoji="0" lang="fr-FR" sz="25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a:t>
            </a:r>
            <a:r>
              <a:rPr kumimoji="0" lang="fr-FR" sz="25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oad</a:t>
            </a:r>
            <a:endParaRPr kumimoji="0" lang="fr-FR" sz="25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حاوية بها بضائع موجهة بالكامل من مصدر واحد، إلى إلى مستورد واحد بالكامل، عكس حاوية يتم شحنة ببضائع لعدة مصرين في بلد ما، ومتجهة لعدة مستوردين في بلد آخر.</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grpSp>
        <p:nvGrpSpPr>
          <p:cNvPr id="14" name="Groupe 13"/>
          <p:cNvGrpSpPr/>
          <p:nvPr/>
        </p:nvGrpSpPr>
        <p:grpSpPr>
          <a:xfrm>
            <a:off x="847725" y="2895600"/>
            <a:ext cx="7686675" cy="3810000"/>
            <a:chOff x="847725" y="2895600"/>
            <a:chExt cx="7686675" cy="3810000"/>
          </a:xfrm>
        </p:grpSpPr>
        <p:pic>
          <p:nvPicPr>
            <p:cNvPr id="63490" name="Picture 2" descr="FCLの流れ"/>
            <p:cNvPicPr>
              <a:picLocks noChangeAspect="1" noChangeArrowheads="1"/>
            </p:cNvPicPr>
            <p:nvPr/>
          </p:nvPicPr>
          <p:blipFill>
            <a:blip r:embed="rId2"/>
            <a:srcRect/>
            <a:stretch>
              <a:fillRect/>
            </a:stretch>
          </p:blipFill>
          <p:spPr bwMode="auto">
            <a:xfrm>
              <a:off x="847725" y="2895600"/>
              <a:ext cx="7686675" cy="3810000"/>
            </a:xfrm>
            <a:prstGeom prst="rect">
              <a:avLst/>
            </a:prstGeom>
            <a:solidFill>
              <a:srgbClr val="FFFF00"/>
            </a:solidFill>
            <a:ln w="9525">
              <a:noFill/>
              <a:miter lim="800000"/>
              <a:headEnd/>
              <a:tailEnd/>
            </a:ln>
          </p:spPr>
        </p:pic>
        <p:sp>
          <p:nvSpPr>
            <p:cNvPr id="4" name="Rectangle 3"/>
            <p:cNvSpPr/>
            <p:nvPr/>
          </p:nvSpPr>
          <p:spPr>
            <a:xfrm>
              <a:off x="2971800" y="4191000"/>
              <a:ext cx="1295400" cy="338554"/>
            </a:xfrm>
            <a:prstGeom prst="rect">
              <a:avLst/>
            </a:prstGeom>
            <a:solidFill>
              <a:schemeClr val="tx1"/>
            </a:solidFill>
          </p:spPr>
          <p:txBody>
            <a:bodyPr wrap="square">
              <a:spAutoFit/>
            </a:bodyPr>
            <a:lstStyle/>
            <a:p>
              <a:pPr algn="ctr" rtl="1"/>
              <a:r>
                <a:rPr lang="ar-DZ" sz="1600" b="1" dirty="0" smtClean="0">
                  <a:solidFill>
                    <a:schemeClr val="bg1"/>
                  </a:solidFill>
                </a:rPr>
                <a:t>ساحة الحاويات</a:t>
              </a:r>
              <a:endParaRPr lang="fr-FR" sz="1600" b="1" dirty="0">
                <a:solidFill>
                  <a:schemeClr val="bg1"/>
                </a:solidFill>
              </a:endParaRPr>
            </a:p>
          </p:txBody>
        </p:sp>
        <p:sp>
          <p:nvSpPr>
            <p:cNvPr id="5" name="Rectangle 4"/>
            <p:cNvSpPr/>
            <p:nvPr/>
          </p:nvSpPr>
          <p:spPr>
            <a:xfrm>
              <a:off x="1524000" y="4191000"/>
              <a:ext cx="685800" cy="369332"/>
            </a:xfrm>
            <a:prstGeom prst="rect">
              <a:avLst/>
            </a:prstGeom>
            <a:solidFill>
              <a:schemeClr val="tx1"/>
            </a:solidFill>
          </p:spPr>
          <p:txBody>
            <a:bodyPr wrap="square">
              <a:spAutoFit/>
            </a:bodyPr>
            <a:lstStyle/>
            <a:p>
              <a:pPr algn="r" rtl="1"/>
              <a:r>
                <a:rPr lang="ar-DZ" b="1" dirty="0" smtClean="0">
                  <a:solidFill>
                    <a:schemeClr val="bg1"/>
                  </a:solidFill>
                </a:rPr>
                <a:t>شاحن</a:t>
              </a:r>
              <a:endParaRPr lang="fr-FR" b="1" dirty="0">
                <a:solidFill>
                  <a:schemeClr val="bg1"/>
                </a:solidFill>
              </a:endParaRPr>
            </a:p>
          </p:txBody>
        </p:sp>
        <p:sp>
          <p:nvSpPr>
            <p:cNvPr id="6" name="Rectangle 5"/>
            <p:cNvSpPr/>
            <p:nvPr/>
          </p:nvSpPr>
          <p:spPr>
            <a:xfrm>
              <a:off x="5181600" y="4191000"/>
              <a:ext cx="1219200" cy="338554"/>
            </a:xfrm>
            <a:prstGeom prst="rect">
              <a:avLst/>
            </a:prstGeom>
            <a:solidFill>
              <a:schemeClr val="tx1"/>
            </a:solidFill>
          </p:spPr>
          <p:txBody>
            <a:bodyPr wrap="square">
              <a:spAutoFit/>
            </a:bodyPr>
            <a:lstStyle/>
            <a:p>
              <a:pPr algn="ctr" rtl="1"/>
              <a:r>
                <a:rPr lang="ar-DZ" sz="1600" b="1" dirty="0" smtClean="0">
                  <a:solidFill>
                    <a:schemeClr val="bg1"/>
                  </a:solidFill>
                </a:rPr>
                <a:t>ساحة الحاويات</a:t>
              </a:r>
              <a:endParaRPr lang="fr-FR" sz="1600" b="1" dirty="0">
                <a:solidFill>
                  <a:schemeClr val="bg1"/>
                </a:solidFill>
              </a:endParaRPr>
            </a:p>
          </p:txBody>
        </p:sp>
        <p:sp>
          <p:nvSpPr>
            <p:cNvPr id="7" name="Rectangle 6"/>
            <p:cNvSpPr/>
            <p:nvPr/>
          </p:nvSpPr>
          <p:spPr>
            <a:xfrm>
              <a:off x="4267200" y="4191000"/>
              <a:ext cx="990600" cy="369332"/>
            </a:xfrm>
            <a:prstGeom prst="rect">
              <a:avLst/>
            </a:prstGeom>
            <a:solidFill>
              <a:srgbClr val="FFFF00"/>
            </a:solidFill>
          </p:spPr>
          <p:txBody>
            <a:bodyPr wrap="square">
              <a:spAutoFit/>
            </a:bodyPr>
            <a:lstStyle/>
            <a:p>
              <a:pPr algn="ctr" rtl="1"/>
              <a:r>
                <a:rPr lang="ar-DZ" b="1" dirty="0" smtClean="0">
                  <a:solidFill>
                    <a:schemeClr val="bg1"/>
                  </a:solidFill>
                </a:rPr>
                <a:t>نقل بحري</a:t>
              </a:r>
              <a:endParaRPr lang="fr-FR" b="1" dirty="0">
                <a:solidFill>
                  <a:schemeClr val="bg1"/>
                </a:solidFill>
              </a:endParaRPr>
            </a:p>
          </p:txBody>
        </p:sp>
        <p:sp>
          <p:nvSpPr>
            <p:cNvPr id="8" name="Rectangle 7"/>
            <p:cNvSpPr/>
            <p:nvPr/>
          </p:nvSpPr>
          <p:spPr>
            <a:xfrm>
              <a:off x="1447800" y="5486400"/>
              <a:ext cx="685800" cy="369332"/>
            </a:xfrm>
            <a:prstGeom prst="rect">
              <a:avLst/>
            </a:prstGeom>
            <a:solidFill>
              <a:schemeClr val="tx1"/>
            </a:solidFill>
          </p:spPr>
          <p:txBody>
            <a:bodyPr wrap="square">
              <a:spAutoFit/>
            </a:bodyPr>
            <a:lstStyle/>
            <a:p>
              <a:pPr algn="ctr" rtl="1"/>
              <a:r>
                <a:rPr lang="ar-DZ" b="1" dirty="0" smtClean="0">
                  <a:solidFill>
                    <a:schemeClr val="bg1"/>
                  </a:solidFill>
                </a:rPr>
                <a:t>حاوية</a:t>
              </a:r>
              <a:endParaRPr lang="fr-FR" b="1" dirty="0">
                <a:solidFill>
                  <a:schemeClr val="bg1"/>
                </a:solidFill>
              </a:endParaRPr>
            </a:p>
          </p:txBody>
        </p:sp>
        <p:sp>
          <p:nvSpPr>
            <p:cNvPr id="9" name="Rectangle 8"/>
            <p:cNvSpPr/>
            <p:nvPr/>
          </p:nvSpPr>
          <p:spPr>
            <a:xfrm>
              <a:off x="7113896" y="4191000"/>
              <a:ext cx="685800" cy="369332"/>
            </a:xfrm>
            <a:prstGeom prst="rect">
              <a:avLst/>
            </a:prstGeom>
            <a:solidFill>
              <a:schemeClr val="tx1"/>
            </a:solidFill>
          </p:spPr>
          <p:txBody>
            <a:bodyPr wrap="square">
              <a:spAutoFit/>
            </a:bodyPr>
            <a:lstStyle/>
            <a:p>
              <a:pPr algn="ctr" rtl="1"/>
              <a:r>
                <a:rPr lang="ar-DZ" b="1" dirty="0" smtClean="0">
                  <a:solidFill>
                    <a:schemeClr val="bg1"/>
                  </a:solidFill>
                </a:rPr>
                <a:t>مستلم</a:t>
              </a:r>
              <a:endParaRPr lang="fr-FR" b="1" dirty="0">
                <a:solidFill>
                  <a:schemeClr val="bg1"/>
                </a:solidFill>
              </a:endParaRPr>
            </a:p>
          </p:txBody>
        </p:sp>
        <p:sp>
          <p:nvSpPr>
            <p:cNvPr id="10" name="Rectangle 9"/>
            <p:cNvSpPr/>
            <p:nvPr/>
          </p:nvSpPr>
          <p:spPr>
            <a:xfrm>
              <a:off x="3124200" y="6248400"/>
              <a:ext cx="685800" cy="369332"/>
            </a:xfrm>
            <a:prstGeom prst="rect">
              <a:avLst/>
            </a:prstGeom>
            <a:solidFill>
              <a:srgbClr val="FFC000"/>
            </a:solidFill>
          </p:spPr>
          <p:txBody>
            <a:bodyPr wrap="square">
              <a:spAutoFit/>
            </a:bodyPr>
            <a:lstStyle/>
            <a:p>
              <a:pPr algn="ctr" rtl="1"/>
              <a:r>
                <a:rPr lang="ar-DZ" b="1" dirty="0" smtClean="0">
                  <a:solidFill>
                    <a:schemeClr val="bg1"/>
                  </a:solidFill>
                </a:rPr>
                <a:t>تحميل</a:t>
              </a:r>
              <a:endParaRPr lang="fr-FR" b="1" dirty="0">
                <a:solidFill>
                  <a:schemeClr val="bg1"/>
                </a:solidFill>
              </a:endParaRPr>
            </a:p>
          </p:txBody>
        </p:sp>
        <p:sp>
          <p:nvSpPr>
            <p:cNvPr id="11" name="Rectangle 10"/>
            <p:cNvSpPr/>
            <p:nvPr/>
          </p:nvSpPr>
          <p:spPr>
            <a:xfrm>
              <a:off x="5562600" y="6248400"/>
              <a:ext cx="685800" cy="369332"/>
            </a:xfrm>
            <a:prstGeom prst="rect">
              <a:avLst/>
            </a:prstGeom>
            <a:solidFill>
              <a:srgbClr val="FFC000"/>
            </a:solidFill>
          </p:spPr>
          <p:txBody>
            <a:bodyPr wrap="square">
              <a:spAutoFit/>
            </a:bodyPr>
            <a:lstStyle/>
            <a:p>
              <a:pPr algn="ctr" rtl="1"/>
              <a:r>
                <a:rPr lang="ar-DZ" b="1" dirty="0" smtClean="0">
                  <a:solidFill>
                    <a:schemeClr val="bg1"/>
                  </a:solidFill>
                </a:rPr>
                <a:t>تفريغ</a:t>
              </a:r>
              <a:endParaRPr lang="fr-FR" b="1" dirty="0">
                <a:solidFill>
                  <a:schemeClr val="bg1"/>
                </a:solidFill>
              </a:endParaRPr>
            </a:p>
          </p:txBody>
        </p:sp>
        <p:sp>
          <p:nvSpPr>
            <p:cNvPr id="12" name="Rectangle 11"/>
            <p:cNvSpPr/>
            <p:nvPr/>
          </p:nvSpPr>
          <p:spPr>
            <a:xfrm>
              <a:off x="7391400" y="5486400"/>
              <a:ext cx="685800" cy="369332"/>
            </a:xfrm>
            <a:prstGeom prst="rect">
              <a:avLst/>
            </a:prstGeom>
            <a:solidFill>
              <a:schemeClr val="tx1"/>
            </a:solidFill>
          </p:spPr>
          <p:txBody>
            <a:bodyPr wrap="square">
              <a:spAutoFit/>
            </a:bodyPr>
            <a:lstStyle/>
            <a:p>
              <a:pPr algn="ctr" rtl="1"/>
              <a:r>
                <a:rPr lang="ar-DZ" b="1" dirty="0" smtClean="0">
                  <a:solidFill>
                    <a:schemeClr val="bg1"/>
                  </a:solidFill>
                </a:rPr>
                <a:t>حاوية</a:t>
              </a:r>
              <a:endParaRPr lang="fr-FR" b="1" dirty="0">
                <a:solidFill>
                  <a:schemeClr val="bg1"/>
                </a:solidFill>
              </a:endParaRPr>
            </a:p>
          </p:txBody>
        </p:sp>
        <p:sp>
          <p:nvSpPr>
            <p:cNvPr id="13" name="Rectangle 12"/>
            <p:cNvSpPr/>
            <p:nvPr/>
          </p:nvSpPr>
          <p:spPr>
            <a:xfrm>
              <a:off x="3505200" y="2971800"/>
              <a:ext cx="2362200" cy="954107"/>
            </a:xfrm>
            <a:prstGeom prst="rect">
              <a:avLst/>
            </a:prstGeom>
            <a:solidFill>
              <a:schemeClr val="tx1"/>
            </a:solidFill>
          </p:spPr>
          <p:txBody>
            <a:bodyPr wrap="square">
              <a:spAutoFit/>
            </a:bodyPr>
            <a:lstStyle/>
            <a:p>
              <a:pPr algn="ctr" rtl="1"/>
              <a:r>
                <a:rPr lang="fr-FR" sz="2800" b="1" dirty="0" smtClean="0">
                  <a:solidFill>
                    <a:srgbClr val="FF0000"/>
                  </a:solidFill>
                </a:rPr>
                <a:t>FCL</a:t>
              </a:r>
              <a:r>
                <a:rPr lang="ar-DZ" sz="2800" b="1" dirty="0" smtClean="0">
                  <a:solidFill>
                    <a:srgbClr val="FF0000"/>
                  </a:solidFill>
                </a:rPr>
                <a:t> </a:t>
              </a:r>
            </a:p>
            <a:p>
              <a:pPr algn="ctr" rtl="1"/>
              <a:r>
                <a:rPr lang="ar-DZ" sz="2800" b="1" dirty="0" smtClean="0">
                  <a:solidFill>
                    <a:schemeClr val="bg1"/>
                  </a:solidFill>
                </a:rPr>
                <a:t>تدفق العمل</a:t>
              </a:r>
              <a:endParaRPr lang="fr-FR" sz="2800" b="1" dirty="0">
                <a:solidFill>
                  <a:schemeClr val="bg1"/>
                </a:solidFil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381000" y="228600"/>
            <a:ext cx="8458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أقل من حاوية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مشحونة:</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Less</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than</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Container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Load</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LCL/LCL</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يتم تجميع عدة بضائع من عدة مصدرين في ميناء، لإرسالها بحرا إلى عدة مستورين في بلد آخر.</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pic>
        <p:nvPicPr>
          <p:cNvPr id="64514" name="Picture 2" descr="ASIA-PACIFIC LCL - Departure schedules - Seafrigo"/>
          <p:cNvPicPr>
            <a:picLocks noChangeAspect="1" noChangeArrowheads="1"/>
          </p:cNvPicPr>
          <p:nvPr/>
        </p:nvPicPr>
        <p:blipFill>
          <a:blip r:embed="rId2"/>
          <a:srcRect/>
          <a:stretch>
            <a:fillRect/>
          </a:stretch>
        </p:blipFill>
        <p:spPr bwMode="auto">
          <a:xfrm>
            <a:off x="152400" y="2057400"/>
            <a:ext cx="8915400" cy="44672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990600"/>
            <a:ext cx="8610600" cy="5715000"/>
          </a:xfrm>
        </p:spPr>
        <p:txBody>
          <a:bodyPr>
            <a:normAutofit/>
          </a:bodyPr>
          <a:lstStyle/>
          <a:p>
            <a:pPr marL="15875" indent="215900" algn="just" rtl="1">
              <a:buClr>
                <a:srgbClr val="FF0000"/>
              </a:buClr>
              <a:buSzPct val="80000"/>
              <a:buFont typeface="Wingdings" pitchFamily="2" charset="2"/>
              <a:buChar char="§"/>
            </a:pPr>
            <a:r>
              <a:rPr lang="ar-SA" sz="3100" b="1" dirty="0" smtClean="0">
                <a:solidFill>
                  <a:srgbClr val="FF0000"/>
                </a:solidFill>
              </a:rPr>
              <a:t>لم يكن معروفا ولم تكن هناك حاجة إلیه في العصور القدیمة: </a:t>
            </a:r>
            <a:r>
              <a:rPr lang="ar-SA" sz="3100" b="1" dirty="0" smtClean="0">
                <a:solidFill>
                  <a:schemeClr val="bg1"/>
                </a:solidFill>
              </a:rPr>
              <a:t>التجار كانوا یرافقون بضائعهم أثناء الرحلة البحریة حتى میناء الوصول، ویقومون باستلامها( أغلبها مواد خام).</a:t>
            </a:r>
            <a:endParaRPr lang="fr-FR" sz="3100" b="1" dirty="0" smtClean="0">
              <a:solidFill>
                <a:schemeClr val="bg1"/>
              </a:solidFill>
            </a:endParaRPr>
          </a:p>
          <a:p>
            <a:pPr marL="15875" indent="215900" algn="just" rtl="1">
              <a:buClr>
                <a:srgbClr val="FF0000"/>
              </a:buClr>
              <a:buSzPct val="80000"/>
              <a:buFont typeface="Wingdings" pitchFamily="2" charset="2"/>
              <a:buChar char="§"/>
            </a:pPr>
            <a:r>
              <a:rPr lang="ar-SA" sz="3100" b="1" dirty="0" smtClean="0">
                <a:solidFill>
                  <a:srgbClr val="FF0000"/>
                </a:solidFill>
              </a:rPr>
              <a:t>تطور التجارة البحریة في </a:t>
            </a:r>
            <a:r>
              <a:rPr lang="ar-SA" sz="3100" b="1" dirty="0" err="1" smtClean="0">
                <a:solidFill>
                  <a:srgbClr val="FF0000"/>
                </a:solidFill>
              </a:rPr>
              <a:t>ق</a:t>
            </a:r>
            <a:r>
              <a:rPr lang="ar-SA" sz="3100" b="1" dirty="0" smtClean="0">
                <a:solidFill>
                  <a:srgbClr val="FF0000"/>
                </a:solidFill>
              </a:rPr>
              <a:t> </a:t>
            </a:r>
            <a:r>
              <a:rPr lang="fr-FR" sz="3100" b="1" dirty="0" smtClean="0">
                <a:solidFill>
                  <a:srgbClr val="FF0000"/>
                </a:solidFill>
              </a:rPr>
              <a:t>13</a:t>
            </a:r>
            <a:r>
              <a:rPr lang="ar-DZ" sz="3100" b="1" dirty="0" smtClean="0">
                <a:solidFill>
                  <a:srgbClr val="FF0000"/>
                </a:solidFill>
              </a:rPr>
              <a:t> و</a:t>
            </a:r>
            <a:r>
              <a:rPr lang="fr-FR" sz="3100" b="1" dirty="0" smtClean="0">
                <a:solidFill>
                  <a:srgbClr val="FF0000"/>
                </a:solidFill>
              </a:rPr>
              <a:t>14</a:t>
            </a:r>
            <a:r>
              <a:rPr lang="ar-SA" sz="3100" b="1" dirty="0" smtClean="0">
                <a:solidFill>
                  <a:srgbClr val="FF0000"/>
                </a:solidFill>
              </a:rPr>
              <a:t>:  </a:t>
            </a:r>
            <a:r>
              <a:rPr lang="ar-SA" sz="3100" b="1" dirty="0" smtClean="0">
                <a:solidFill>
                  <a:schemeClr val="bg1"/>
                </a:solidFill>
              </a:rPr>
              <a:t>اختلاف المرسل (الشاحن) عن المستلم، حمولة</a:t>
            </a:r>
            <a:r>
              <a:rPr lang="ar-DZ" sz="3100" b="1" dirty="0" smtClean="0">
                <a:solidFill>
                  <a:schemeClr val="bg1"/>
                </a:solidFill>
              </a:rPr>
              <a:t> السفينة متنوعة، من عدة شاحنين.</a:t>
            </a:r>
            <a:r>
              <a:rPr lang="fr-FR" sz="3100" b="1" dirty="0" smtClean="0">
                <a:solidFill>
                  <a:schemeClr val="bg1"/>
                </a:solidFill>
              </a:rPr>
              <a:t> </a:t>
            </a:r>
            <a:r>
              <a:rPr lang="ar-SA" sz="3100" b="1" dirty="0" smtClean="0">
                <a:solidFill>
                  <a:srgbClr val="FF0000"/>
                </a:solidFill>
              </a:rPr>
              <a:t>الحل: </a:t>
            </a:r>
            <a:r>
              <a:rPr lang="ar-SA" sz="3100" b="1" dirty="0" smtClean="0">
                <a:solidFill>
                  <a:schemeClr val="bg1"/>
                </a:solidFill>
              </a:rPr>
              <a:t>قيام الناقل البحري بتسليم الشاحن إيصالا </a:t>
            </a:r>
            <a:r>
              <a:rPr lang="ar-DZ" sz="3100" b="1" dirty="0" smtClean="0">
                <a:solidFill>
                  <a:schemeClr val="bg1"/>
                </a:solidFill>
              </a:rPr>
              <a:t>(</a:t>
            </a:r>
            <a:r>
              <a:rPr lang="ar-DZ" sz="3100" b="1" dirty="0" smtClean="0">
                <a:solidFill>
                  <a:srgbClr val="FF0000"/>
                </a:solidFill>
              </a:rPr>
              <a:t>سند الشحن</a:t>
            </a:r>
            <a:r>
              <a:rPr lang="ar-DZ" sz="3100" b="1" dirty="0" smtClean="0">
                <a:solidFill>
                  <a:schemeClr val="bg1"/>
                </a:solidFill>
              </a:rPr>
              <a:t>) </a:t>
            </a:r>
            <a:r>
              <a:rPr lang="ar-SA" sz="3100" b="1" dirty="0" smtClean="0">
                <a:solidFill>
                  <a:schemeClr val="bg1"/>
                </a:solidFill>
              </a:rPr>
              <a:t>يعترف فيه بتسلم البضاعة لنقلها.</a:t>
            </a:r>
            <a:endParaRPr lang="fr-FR" sz="3100" b="1" dirty="0" smtClean="0">
              <a:solidFill>
                <a:schemeClr val="bg1"/>
              </a:solidFill>
            </a:endParaRPr>
          </a:p>
          <a:p>
            <a:pPr marL="15875" indent="215900" algn="just" rtl="1">
              <a:buClr>
                <a:srgbClr val="FF0000"/>
              </a:buClr>
              <a:buSzPct val="80000"/>
              <a:buFont typeface="Wingdings" pitchFamily="2" charset="2"/>
              <a:buChar char="§"/>
            </a:pPr>
            <a:r>
              <a:rPr lang="ar-SA" sz="3100" b="1" dirty="0" smtClean="0">
                <a:solidFill>
                  <a:srgbClr val="FF0000"/>
                </a:solidFill>
              </a:rPr>
              <a:t>شاع استعماله قبل نهاية </a:t>
            </a:r>
            <a:r>
              <a:rPr lang="ar-SA" sz="3100" b="1" dirty="0" err="1" smtClean="0">
                <a:solidFill>
                  <a:srgbClr val="FF0000"/>
                </a:solidFill>
              </a:rPr>
              <a:t>ق</a:t>
            </a:r>
            <a:r>
              <a:rPr lang="ar-SA" sz="3100" b="1" dirty="0" smtClean="0">
                <a:solidFill>
                  <a:srgbClr val="FF0000"/>
                </a:solidFill>
              </a:rPr>
              <a:t> 16( أوروبا الغربية): </a:t>
            </a:r>
            <a:r>
              <a:rPr lang="ar-SA" sz="3100" b="1" dirty="0" smtClean="0">
                <a:solidFill>
                  <a:schemeClr val="bg1"/>
                </a:solidFill>
              </a:rPr>
              <a:t>كان مجرد إيصال من الناقل</a:t>
            </a:r>
            <a:r>
              <a:rPr lang="ar-DZ" sz="3100" b="1" dirty="0" smtClean="0">
                <a:solidFill>
                  <a:schemeClr val="bg1"/>
                </a:solidFill>
              </a:rPr>
              <a:t>،</a:t>
            </a:r>
            <a:r>
              <a:rPr lang="ar-SA" sz="3100" b="1" dirty="0" smtClean="0">
                <a:solidFill>
                  <a:schemeClr val="bg1"/>
                </a:solidFill>
              </a:rPr>
              <a:t> يفيد إتمام عملية شحن البضاعة على السفينة.</a:t>
            </a:r>
            <a:endParaRPr lang="fr-FR" sz="3100" b="1" dirty="0" smtClean="0">
              <a:solidFill>
                <a:schemeClr val="bg1"/>
              </a:solidFill>
            </a:endParaRPr>
          </a:p>
          <a:p>
            <a:pPr marL="15875" indent="215900" algn="just" rtl="1">
              <a:buClr>
                <a:srgbClr val="FF0000"/>
              </a:buClr>
              <a:buSzPct val="100000"/>
              <a:buFont typeface="Wingdings" pitchFamily="2" charset="2"/>
              <a:buChar char="§"/>
            </a:pPr>
            <a:r>
              <a:rPr lang="ar-SA" sz="3100" b="1" dirty="0" smtClean="0">
                <a:solidFill>
                  <a:srgbClr val="FF0000"/>
                </a:solidFill>
              </a:rPr>
              <a:t>تطورت وظيفته: </a:t>
            </a:r>
            <a:r>
              <a:rPr lang="ar-SA" sz="3100" b="1" dirty="0" smtClean="0">
                <a:solidFill>
                  <a:schemeClr val="bg1"/>
                </a:solidFill>
              </a:rPr>
              <a:t>صار أداة ل</a:t>
            </a:r>
            <a:r>
              <a:rPr lang="ar-SA" sz="3100" b="1" dirty="0" smtClean="0">
                <a:solidFill>
                  <a:srgbClr val="FF0000"/>
                </a:solidFill>
              </a:rPr>
              <a:t>إ</a:t>
            </a:r>
            <a:r>
              <a:rPr lang="ar-SA" sz="3100" b="1" dirty="0" smtClean="0">
                <a:solidFill>
                  <a:schemeClr val="bg1"/>
                </a:solidFill>
              </a:rPr>
              <a:t>ثبات</a:t>
            </a:r>
            <a:r>
              <a:rPr lang="ar-SA" sz="3100" b="1" dirty="0" smtClean="0">
                <a:solidFill>
                  <a:srgbClr val="FF0000"/>
                </a:solidFill>
              </a:rPr>
              <a:t> عقد النقل البحري</a:t>
            </a:r>
            <a:r>
              <a:rPr lang="ar-DZ" sz="3100" b="1" dirty="0" smtClean="0">
                <a:solidFill>
                  <a:schemeClr val="bg1"/>
                </a:solidFill>
              </a:rPr>
              <a:t>،</a:t>
            </a:r>
            <a:r>
              <a:rPr lang="ar-SA" sz="3100" b="1" dirty="0" smtClean="0">
                <a:solidFill>
                  <a:schemeClr val="bg1"/>
                </a:solidFill>
              </a:rPr>
              <a:t> بعد أن أدرجت فيه شروط النقل.</a:t>
            </a:r>
            <a:endParaRPr lang="fr-FR" sz="3100" b="1" dirty="0" smtClean="0">
              <a:solidFill>
                <a:schemeClr val="bg1"/>
              </a:solidFill>
            </a:endParaRPr>
          </a:p>
          <a:p>
            <a:pPr marL="15875" indent="215900" algn="just" rtl="1">
              <a:buClr>
                <a:srgbClr val="FF0000"/>
              </a:buClr>
              <a:buSzPct val="80000"/>
              <a:buFont typeface="Wingdings" pitchFamily="2" charset="2"/>
              <a:buChar char="§"/>
            </a:pPr>
            <a:endParaRPr lang="fr-FR" b="1" dirty="0" smtClean="0">
              <a:solidFill>
                <a:schemeClr val="bg1"/>
              </a:solidFill>
            </a:endParaRPr>
          </a:p>
          <a:p>
            <a:pPr algn="just">
              <a:buNone/>
            </a:pPr>
            <a:endParaRPr lang="fr-FR" dirty="0"/>
          </a:p>
        </p:txBody>
      </p:sp>
      <p:sp>
        <p:nvSpPr>
          <p:cNvPr id="4" name="Rectangle 3"/>
          <p:cNvSpPr/>
          <p:nvPr/>
        </p:nvSpPr>
        <p:spPr>
          <a:xfrm>
            <a:off x="3886200" y="344269"/>
            <a:ext cx="4979248" cy="646331"/>
          </a:xfrm>
          <a:prstGeom prst="rect">
            <a:avLst/>
          </a:prstGeom>
        </p:spPr>
        <p:txBody>
          <a:bodyPr wrap="none">
            <a:spAutoFit/>
          </a:bodyPr>
          <a:lstStyle/>
          <a:p>
            <a:pPr marL="15875" indent="-15875" algn="just" rtl="1">
              <a:buNone/>
            </a:pPr>
            <a:r>
              <a:rPr lang="ar-DZ" sz="3600" b="1" dirty="0" smtClean="0">
                <a:solidFill>
                  <a:srgbClr val="FF0000"/>
                </a:solidFill>
              </a:rPr>
              <a:t>1. </a:t>
            </a:r>
            <a:r>
              <a:rPr lang="ar-SA" sz="3600" b="1" dirty="0" smtClean="0">
                <a:solidFill>
                  <a:srgbClr val="FF0000"/>
                </a:solidFill>
              </a:rPr>
              <a:t>نشأة وتطور سندات الشحن : </a:t>
            </a:r>
            <a:endParaRPr lang="fr-FR" sz="3600" b="1" dirty="0" smtClean="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SALAH\Desktop\unnamed.png"/>
          <p:cNvPicPr>
            <a:picLocks noChangeAspect="1" noChangeArrowheads="1"/>
          </p:cNvPicPr>
          <p:nvPr/>
        </p:nvPicPr>
        <p:blipFill>
          <a:blip r:embed="rId2"/>
          <a:srcRect/>
          <a:stretch>
            <a:fillRect/>
          </a:stretch>
        </p:blipFill>
        <p:spPr bwMode="auto">
          <a:xfrm>
            <a:off x="0" y="1676400"/>
            <a:ext cx="9144000" cy="4038600"/>
          </a:xfrm>
          <a:prstGeom prst="rect">
            <a:avLst/>
          </a:prstGeom>
          <a:noFill/>
        </p:spPr>
      </p:pic>
      <p:sp>
        <p:nvSpPr>
          <p:cNvPr id="5" name="Rectangle 4"/>
          <p:cNvSpPr/>
          <p:nvPr/>
        </p:nvSpPr>
        <p:spPr>
          <a:xfrm>
            <a:off x="2667000" y="5257800"/>
            <a:ext cx="838200" cy="461665"/>
          </a:xfrm>
          <a:prstGeom prst="rect">
            <a:avLst/>
          </a:prstGeom>
          <a:solidFill>
            <a:schemeClr val="accent3">
              <a:lumMod val="20000"/>
              <a:lumOff val="80000"/>
            </a:schemeClr>
          </a:solidFill>
        </p:spPr>
        <p:txBody>
          <a:bodyPr wrap="square">
            <a:spAutoFit/>
          </a:bodyPr>
          <a:lstStyle/>
          <a:p>
            <a:pPr algn="r" rtl="1"/>
            <a:r>
              <a:rPr lang="ar-DZ" sz="2400" b="1" dirty="0" smtClean="0">
                <a:solidFill>
                  <a:schemeClr val="bg1"/>
                </a:solidFill>
              </a:rPr>
              <a:t>تحميل</a:t>
            </a:r>
            <a:endParaRPr lang="fr-FR" sz="2400" b="1" dirty="0">
              <a:solidFill>
                <a:schemeClr val="bg1"/>
              </a:solidFill>
            </a:endParaRPr>
          </a:p>
        </p:txBody>
      </p:sp>
      <p:sp>
        <p:nvSpPr>
          <p:cNvPr id="6" name="Rectangle 5"/>
          <p:cNvSpPr/>
          <p:nvPr/>
        </p:nvSpPr>
        <p:spPr>
          <a:xfrm>
            <a:off x="3837296" y="3505200"/>
            <a:ext cx="1447800" cy="461665"/>
          </a:xfrm>
          <a:prstGeom prst="rect">
            <a:avLst/>
          </a:prstGeom>
          <a:solidFill>
            <a:schemeClr val="accent3">
              <a:lumMod val="20000"/>
              <a:lumOff val="80000"/>
            </a:schemeClr>
          </a:solidFill>
        </p:spPr>
        <p:txBody>
          <a:bodyPr wrap="square">
            <a:spAutoFit/>
          </a:bodyPr>
          <a:lstStyle/>
          <a:p>
            <a:pPr algn="ctr" rtl="1"/>
            <a:r>
              <a:rPr lang="ar-DZ" sz="2400" b="1" dirty="0" smtClean="0">
                <a:solidFill>
                  <a:schemeClr val="bg1"/>
                </a:solidFill>
              </a:rPr>
              <a:t>نقل بحري</a:t>
            </a:r>
            <a:endParaRPr lang="fr-FR" sz="2400" b="1" dirty="0">
              <a:solidFill>
                <a:schemeClr val="bg1"/>
              </a:solidFill>
            </a:endParaRPr>
          </a:p>
        </p:txBody>
      </p:sp>
      <p:sp>
        <p:nvSpPr>
          <p:cNvPr id="7" name="Rectangle 6"/>
          <p:cNvSpPr/>
          <p:nvPr/>
        </p:nvSpPr>
        <p:spPr>
          <a:xfrm>
            <a:off x="5611504" y="5181600"/>
            <a:ext cx="838200" cy="461665"/>
          </a:xfrm>
          <a:prstGeom prst="rect">
            <a:avLst/>
          </a:prstGeom>
          <a:solidFill>
            <a:schemeClr val="accent3">
              <a:lumMod val="20000"/>
              <a:lumOff val="80000"/>
            </a:schemeClr>
          </a:solidFill>
        </p:spPr>
        <p:txBody>
          <a:bodyPr wrap="square">
            <a:spAutoFit/>
          </a:bodyPr>
          <a:lstStyle/>
          <a:p>
            <a:pPr algn="r" rtl="1"/>
            <a:r>
              <a:rPr lang="ar-DZ" sz="2400" b="1" dirty="0" smtClean="0">
                <a:solidFill>
                  <a:schemeClr val="bg1"/>
                </a:solidFill>
              </a:rPr>
              <a:t>تفريغ</a:t>
            </a:r>
            <a:endParaRPr lang="fr-FR" sz="2400" b="1" dirty="0">
              <a:solidFill>
                <a:schemeClr val="bg1"/>
              </a:solidFill>
            </a:endParaRPr>
          </a:p>
        </p:txBody>
      </p:sp>
      <p:sp>
        <p:nvSpPr>
          <p:cNvPr id="8" name="Rectangle 7"/>
          <p:cNvSpPr/>
          <p:nvPr/>
        </p:nvSpPr>
        <p:spPr>
          <a:xfrm>
            <a:off x="609600" y="5208896"/>
            <a:ext cx="1295400" cy="461665"/>
          </a:xfrm>
          <a:prstGeom prst="rect">
            <a:avLst/>
          </a:prstGeom>
          <a:solidFill>
            <a:schemeClr val="accent3">
              <a:lumMod val="20000"/>
              <a:lumOff val="80000"/>
            </a:schemeClr>
          </a:solidFill>
        </p:spPr>
        <p:txBody>
          <a:bodyPr wrap="square">
            <a:spAutoFit/>
          </a:bodyPr>
          <a:lstStyle/>
          <a:p>
            <a:pPr algn="ctr" rtl="1"/>
            <a:r>
              <a:rPr lang="ar-DZ" sz="2400" b="1" dirty="0" smtClean="0">
                <a:solidFill>
                  <a:schemeClr val="bg1"/>
                </a:solidFill>
              </a:rPr>
              <a:t>تجميع</a:t>
            </a:r>
            <a:endParaRPr lang="fr-FR" sz="2400" b="1" dirty="0">
              <a:solidFill>
                <a:schemeClr val="bg1"/>
              </a:solidFill>
            </a:endParaRPr>
          </a:p>
        </p:txBody>
      </p:sp>
      <p:sp>
        <p:nvSpPr>
          <p:cNvPr id="9" name="Rectangle 8"/>
          <p:cNvSpPr/>
          <p:nvPr/>
        </p:nvSpPr>
        <p:spPr>
          <a:xfrm>
            <a:off x="7239000" y="5208896"/>
            <a:ext cx="1295400" cy="461665"/>
          </a:xfrm>
          <a:prstGeom prst="rect">
            <a:avLst/>
          </a:prstGeom>
          <a:solidFill>
            <a:schemeClr val="accent3">
              <a:lumMod val="20000"/>
              <a:lumOff val="80000"/>
            </a:schemeClr>
          </a:solidFill>
        </p:spPr>
        <p:txBody>
          <a:bodyPr wrap="square">
            <a:spAutoFit/>
          </a:bodyPr>
          <a:lstStyle/>
          <a:p>
            <a:pPr algn="ctr" rtl="1"/>
            <a:r>
              <a:rPr lang="ar-DZ" sz="2400" b="1" dirty="0" smtClean="0">
                <a:solidFill>
                  <a:schemeClr val="bg1"/>
                </a:solidFill>
              </a:rPr>
              <a:t>تفكيك</a:t>
            </a:r>
            <a:endParaRPr lang="fr-FR" sz="2400" b="1" dirty="0">
              <a:solidFill>
                <a:schemeClr val="bg1"/>
              </a:solidFill>
            </a:endParaRPr>
          </a:p>
        </p:txBody>
      </p:sp>
      <p:sp>
        <p:nvSpPr>
          <p:cNvPr id="10" name="Rectangle 9"/>
          <p:cNvSpPr/>
          <p:nvPr/>
        </p:nvSpPr>
        <p:spPr>
          <a:xfrm>
            <a:off x="2674960" y="3485864"/>
            <a:ext cx="879144" cy="707886"/>
          </a:xfrm>
          <a:prstGeom prst="rect">
            <a:avLst/>
          </a:prstGeom>
          <a:solidFill>
            <a:schemeClr val="accent3">
              <a:lumMod val="20000"/>
              <a:lumOff val="80000"/>
            </a:schemeClr>
          </a:solidFill>
        </p:spPr>
        <p:txBody>
          <a:bodyPr wrap="square">
            <a:spAutoFit/>
          </a:bodyPr>
          <a:lstStyle/>
          <a:p>
            <a:pPr algn="ctr" rtl="1"/>
            <a:r>
              <a:rPr lang="ar-DZ" sz="2000" b="1" dirty="0" smtClean="0">
                <a:solidFill>
                  <a:schemeClr val="bg1"/>
                </a:solidFill>
              </a:rPr>
              <a:t>ساحة حاويات</a:t>
            </a:r>
            <a:endParaRPr lang="fr-FR" sz="2000" b="1" dirty="0">
              <a:solidFill>
                <a:schemeClr val="bg1"/>
              </a:solidFill>
            </a:endParaRPr>
          </a:p>
        </p:txBody>
      </p:sp>
      <p:sp>
        <p:nvSpPr>
          <p:cNvPr id="11" name="Rectangle 10"/>
          <p:cNvSpPr/>
          <p:nvPr/>
        </p:nvSpPr>
        <p:spPr>
          <a:xfrm>
            <a:off x="5597856" y="3483592"/>
            <a:ext cx="879144" cy="707886"/>
          </a:xfrm>
          <a:prstGeom prst="rect">
            <a:avLst/>
          </a:prstGeom>
          <a:solidFill>
            <a:schemeClr val="accent3">
              <a:lumMod val="20000"/>
              <a:lumOff val="80000"/>
            </a:schemeClr>
          </a:solidFill>
        </p:spPr>
        <p:txBody>
          <a:bodyPr wrap="square">
            <a:spAutoFit/>
          </a:bodyPr>
          <a:lstStyle/>
          <a:p>
            <a:pPr algn="ctr" rtl="1"/>
            <a:r>
              <a:rPr lang="ar-DZ" sz="2000" b="1" dirty="0" smtClean="0">
                <a:solidFill>
                  <a:schemeClr val="bg1"/>
                </a:solidFill>
              </a:rPr>
              <a:t>ساحة حاويات</a:t>
            </a:r>
            <a:endParaRPr lang="fr-FR" sz="2000" b="1" dirty="0">
              <a:solidFill>
                <a:schemeClr val="bg1"/>
              </a:solidFill>
            </a:endParaRPr>
          </a:p>
        </p:txBody>
      </p:sp>
      <p:sp>
        <p:nvSpPr>
          <p:cNvPr id="12" name="Rectangle 11"/>
          <p:cNvSpPr/>
          <p:nvPr/>
        </p:nvSpPr>
        <p:spPr>
          <a:xfrm>
            <a:off x="1627496" y="4384344"/>
            <a:ext cx="734704" cy="400110"/>
          </a:xfrm>
          <a:prstGeom prst="rect">
            <a:avLst/>
          </a:prstGeom>
          <a:solidFill>
            <a:schemeClr val="accent3">
              <a:lumMod val="20000"/>
              <a:lumOff val="80000"/>
            </a:schemeClr>
          </a:solidFill>
        </p:spPr>
        <p:txBody>
          <a:bodyPr wrap="square">
            <a:spAutoFit/>
          </a:bodyPr>
          <a:lstStyle/>
          <a:p>
            <a:pPr algn="ctr" rtl="1"/>
            <a:r>
              <a:rPr lang="ar-DZ" sz="2000" b="1" dirty="0" smtClean="0">
                <a:solidFill>
                  <a:schemeClr val="bg1"/>
                </a:solidFill>
              </a:rPr>
              <a:t>حاوية</a:t>
            </a:r>
            <a:endParaRPr lang="fr-FR" b="1" dirty="0">
              <a:solidFill>
                <a:schemeClr val="bg1"/>
              </a:solidFill>
            </a:endParaRPr>
          </a:p>
        </p:txBody>
      </p:sp>
      <p:sp>
        <p:nvSpPr>
          <p:cNvPr id="13" name="Rectangle 12"/>
          <p:cNvSpPr/>
          <p:nvPr/>
        </p:nvSpPr>
        <p:spPr>
          <a:xfrm>
            <a:off x="6719248" y="4392304"/>
            <a:ext cx="734704" cy="400110"/>
          </a:xfrm>
          <a:prstGeom prst="rect">
            <a:avLst/>
          </a:prstGeom>
          <a:solidFill>
            <a:schemeClr val="accent3">
              <a:lumMod val="20000"/>
              <a:lumOff val="80000"/>
            </a:schemeClr>
          </a:solidFill>
        </p:spPr>
        <p:txBody>
          <a:bodyPr wrap="square">
            <a:spAutoFit/>
          </a:bodyPr>
          <a:lstStyle/>
          <a:p>
            <a:pPr algn="ctr" rtl="1"/>
            <a:r>
              <a:rPr lang="ar-DZ" sz="2000" b="1" dirty="0" smtClean="0">
                <a:solidFill>
                  <a:schemeClr val="bg1"/>
                </a:solidFill>
              </a:rPr>
              <a:t>حاوية</a:t>
            </a:r>
            <a:endParaRPr lang="fr-FR" sz="2000" b="1" dirty="0">
              <a:solidFill>
                <a:schemeClr val="bg1"/>
              </a:solidFill>
            </a:endParaRPr>
          </a:p>
        </p:txBody>
      </p:sp>
      <p:sp>
        <p:nvSpPr>
          <p:cNvPr id="14" name="Rectangle 13"/>
          <p:cNvSpPr/>
          <p:nvPr/>
        </p:nvSpPr>
        <p:spPr>
          <a:xfrm>
            <a:off x="3124200" y="2057400"/>
            <a:ext cx="2895600" cy="954107"/>
          </a:xfrm>
          <a:prstGeom prst="rect">
            <a:avLst/>
          </a:prstGeom>
          <a:solidFill>
            <a:schemeClr val="tx1">
              <a:lumMod val="95000"/>
            </a:schemeClr>
          </a:solidFill>
        </p:spPr>
        <p:txBody>
          <a:bodyPr wrap="square">
            <a:spAutoFit/>
          </a:bodyPr>
          <a:lstStyle/>
          <a:p>
            <a:pPr algn="ctr" rtl="1"/>
            <a:r>
              <a:rPr lang="fr-FR" sz="2800" b="1" dirty="0" smtClean="0">
                <a:solidFill>
                  <a:srgbClr val="FF0000"/>
                </a:solidFill>
              </a:rPr>
              <a:t>LCL</a:t>
            </a:r>
            <a:endParaRPr lang="ar-DZ" sz="2800" b="1" dirty="0" smtClean="0">
              <a:solidFill>
                <a:srgbClr val="FF0000"/>
              </a:solidFill>
            </a:endParaRPr>
          </a:p>
          <a:p>
            <a:pPr algn="ctr" rtl="1"/>
            <a:r>
              <a:rPr lang="ar-DZ" sz="2800" b="1" dirty="0" smtClean="0">
                <a:solidFill>
                  <a:schemeClr val="bg1"/>
                </a:solidFill>
              </a:rPr>
              <a:t>تدفق العمل</a:t>
            </a:r>
            <a:endParaRPr lang="fr-FR" sz="2800" b="1" dirty="0">
              <a:solidFill>
                <a:schemeClr val="bg1"/>
              </a:solidFill>
            </a:endParaRPr>
          </a:p>
        </p:txBody>
      </p:sp>
      <p:sp>
        <p:nvSpPr>
          <p:cNvPr id="15" name="Rectangle 14"/>
          <p:cNvSpPr/>
          <p:nvPr/>
        </p:nvSpPr>
        <p:spPr>
          <a:xfrm>
            <a:off x="302528" y="3505200"/>
            <a:ext cx="2012089" cy="400110"/>
          </a:xfrm>
          <a:prstGeom prst="rect">
            <a:avLst/>
          </a:prstGeom>
          <a:solidFill>
            <a:schemeClr val="accent3">
              <a:lumMod val="20000"/>
              <a:lumOff val="80000"/>
            </a:schemeClr>
          </a:solidFill>
        </p:spPr>
        <p:txBody>
          <a:bodyPr wrap="none">
            <a:spAutoFit/>
          </a:bodyPr>
          <a:lstStyle/>
          <a:p>
            <a:r>
              <a:rPr lang="ar-DZ" sz="2000" b="1" dirty="0" smtClean="0">
                <a:solidFill>
                  <a:srgbClr val="FF0000"/>
                </a:solidFill>
              </a:rPr>
              <a:t>محطة شحن الحاويات </a:t>
            </a:r>
            <a:endParaRPr lang="fr-FR" sz="2000" b="1" dirty="0">
              <a:solidFill>
                <a:srgbClr val="FF0000"/>
              </a:solidFill>
            </a:endParaRPr>
          </a:p>
        </p:txBody>
      </p:sp>
      <p:sp>
        <p:nvSpPr>
          <p:cNvPr id="16" name="Rectangle 15"/>
          <p:cNvSpPr/>
          <p:nvPr/>
        </p:nvSpPr>
        <p:spPr>
          <a:xfrm>
            <a:off x="6822744" y="3581400"/>
            <a:ext cx="2012089" cy="400110"/>
          </a:xfrm>
          <a:prstGeom prst="rect">
            <a:avLst/>
          </a:prstGeom>
          <a:solidFill>
            <a:schemeClr val="accent3">
              <a:lumMod val="20000"/>
              <a:lumOff val="80000"/>
            </a:schemeClr>
          </a:solidFill>
        </p:spPr>
        <p:txBody>
          <a:bodyPr wrap="none">
            <a:spAutoFit/>
          </a:bodyPr>
          <a:lstStyle/>
          <a:p>
            <a:r>
              <a:rPr lang="ar-DZ" sz="2000" b="1" dirty="0" smtClean="0">
                <a:solidFill>
                  <a:srgbClr val="FF0000"/>
                </a:solidFill>
              </a:rPr>
              <a:t>محطة شحن الحاويات </a:t>
            </a:r>
            <a:endParaRPr lang="fr-FR" sz="2000" b="1"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152400" y="399395"/>
            <a:ext cx="87630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27</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عدد سندات الشحن الأصلية</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Number</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of original Bill of Lading B/L</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ثلاثة </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Three</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28</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مكان وتاريخ إصدار سند الشحن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Place of </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emission</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date</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Kuala LumPur, jan. 19, 199..</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29</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دفع مسبق لـ .. ( جزء مدفوع من أجرة النقل البحري) </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prepaid</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of</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لا يوجد.</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30. تجميع  لـ ....... ( جزء متبقي من أجرة النقل البحري)  </a:t>
            </a:r>
            <a:r>
              <a:rPr kumimoji="0" lang="fr-FR"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collect</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of</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لا يوجد.</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31. معدل سعر الصرف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Exchange rate</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غير موجود</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32</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معدل سعر الصرف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Exchange rate</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غير موجود</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04800" y="838200"/>
            <a:ext cx="8534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merchant is liable for any difference in any U.K inland charges as per our </a:t>
            </a:r>
            <a:r>
              <a:rPr kumimoji="0" lang="en-US"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tarif</a:t>
            </a:r>
            <a:r>
              <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due to change of inland destination which my be requested by the merchant.</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228600" y="2438400"/>
            <a:ext cx="8534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التاجر </a:t>
            </a:r>
            <a:r>
              <a:rPr kumimoji="0" lang="ar-DZ"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مسؤول</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عن أي فرق في أي رسوم داخلية في المملكة المتحدة وفقًا </a:t>
            </a:r>
            <a:r>
              <a:rPr kumimoji="0" lang="ar-DZ"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لتعريفتنا</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بسبب تغيير الوجهة الداخلية التي يطلبها التاجر</a:t>
            </a:r>
            <a:r>
              <a:rPr kumimoji="0" lang="fr-FR"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6400800" y="381000"/>
            <a:ext cx="2355132" cy="584775"/>
          </a:xfrm>
          <a:prstGeom prst="rect">
            <a:avLst/>
          </a:prstGeom>
        </p:spPr>
        <p:txBody>
          <a:bodyPr wrap="none">
            <a:spAutoFit/>
          </a:bodyPr>
          <a:lstStyle/>
          <a:p>
            <a:r>
              <a:rPr lang="ar-DZ" sz="3200" b="1" dirty="0" smtClean="0">
                <a:solidFill>
                  <a:srgbClr val="FF0000"/>
                </a:solidFill>
                <a:latin typeface="Times New Roman" pitchFamily="18" charset="0"/>
                <a:ea typeface="Calibri" pitchFamily="34" charset="0"/>
                <a:cs typeface="Times New Roman" pitchFamily="18" charset="0"/>
              </a:rPr>
              <a:t>مسؤوليات الناقل</a:t>
            </a:r>
            <a:endParaRPr lang="fr-FR" sz="3200" dirty="0">
              <a:solidFill>
                <a:srgbClr val="FF0000"/>
              </a:solidFill>
            </a:endParaRPr>
          </a:p>
        </p:txBody>
      </p:sp>
      <p:sp>
        <p:nvSpPr>
          <p:cNvPr id="66562" name="Rectangle 2"/>
          <p:cNvSpPr>
            <a:spLocks noChangeArrowheads="1"/>
          </p:cNvSpPr>
          <p:nvPr/>
        </p:nvSpPr>
        <p:spPr bwMode="auto">
          <a:xfrm>
            <a:off x="228600" y="3429000"/>
            <a:ext cx="86106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ختم وتوقيع الوكيل البحري: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as agent of the master</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r" defTabSz="914400" rtl="1" eaLnBrk="1" fontAlgn="base" latinLnBrk="0" hangingPunct="1">
              <a:lnSpc>
                <a:spcPct val="100000"/>
              </a:lnSpc>
              <a:spcBef>
                <a:spcPct val="0"/>
              </a:spcBef>
              <a:spcAft>
                <a:spcPct val="0"/>
              </a:spcAft>
              <a:buClrTx/>
              <a:buSzTx/>
              <a:buFontTx/>
              <a:buNone/>
              <a:tabLst>
                <a:tab pos="5199063" algn="l"/>
              </a:tabLst>
            </a:pP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Green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Peninsula</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agencies</a:t>
            </a:r>
            <a:r>
              <a:rPr kumimoji="0" lang="fr-F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SND. BHD.</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و</a:t>
            </a:r>
            <a:r>
              <a:rPr kumimoji="0" lang="ar-DZ"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كالات</a:t>
            </a:r>
            <a:r>
              <a:rPr kumimoji="0" lang="ar-D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شبه الجزيرة الخضراء)</a:t>
            </a:r>
            <a:endParaRPr kumimoji="0" lang="ar-DZ"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66563" name="Rectangle 3"/>
          <p:cNvSpPr>
            <a:spLocks noChangeArrowheads="1"/>
          </p:cNvSpPr>
          <p:nvPr/>
        </p:nvSpPr>
        <p:spPr bwMode="auto">
          <a:xfrm>
            <a:off x="152400" y="5059740"/>
            <a:ext cx="8839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t"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Green </a:t>
            </a:r>
            <a:r>
              <a:rPr kumimoji="0" lang="fr-FR" sz="2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Peninsula</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agencies</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SND. BHD</a:t>
            </a:r>
            <a:r>
              <a:rPr kumimoji="0" lang="ar-DZ"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وكالات شبه الجزيرة الخضراء: </a:t>
            </a:r>
            <a:r>
              <a:rPr kumimoji="0" lang="ar-D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هي شركة مقرها في ماليزيا، ومقرها الرئيسي في شاه علم. تعمل الشركة في مجال إدارة الشركات والمؤسسات. تأسست الشركة في 07 يوليو 1989، من الشركات التابعة لها </a:t>
            </a:r>
            <a:r>
              <a:rPr kumimoji="0" lang="fr-FR"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Evergreen</a:t>
            </a:r>
            <a:r>
              <a:rPr kumimoji="0" lang="fr-FR"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Marine Corp. (Malaysia) </a:t>
            </a:r>
            <a:r>
              <a:rPr kumimoji="0" lang="fr-FR"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Sdn</a:t>
            </a:r>
            <a:r>
              <a:rPr kumimoji="0" lang="fr-FR"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Bhd.</a:t>
            </a:r>
            <a:r>
              <a:rPr kumimoji="0" lang="ar-SA"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شركة نقل بحري)</a:t>
            </a:r>
            <a:endParaRPr kumimoji="0" lang="ar-SA" sz="24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685800"/>
            <a:ext cx="8458200" cy="3352800"/>
          </a:xfrm>
        </p:spPr>
        <p:txBody>
          <a:bodyPr>
            <a:noAutofit/>
          </a:bodyPr>
          <a:lstStyle/>
          <a:p>
            <a:pPr algn="ctr" rtl="1">
              <a:spcBef>
                <a:spcPts val="0"/>
              </a:spcBef>
            </a:pPr>
            <a:r>
              <a:rPr lang="ar-DZ" sz="2000" b="1" i="1" dirty="0" smtClean="0">
                <a:solidFill>
                  <a:schemeClr val="bg1"/>
                </a:solidFill>
                <a:latin typeface="Times New Roman" pitchFamily="18" charset="0"/>
                <a:cs typeface="Times New Roman" pitchFamily="18" charset="0"/>
              </a:rPr>
              <a:t>الجمهــورية الجزائــرية الديمقــراطية الشعبيـــة</a:t>
            </a:r>
            <a:endParaRPr lang="en-US" sz="2000" b="1" dirty="0" smtClean="0">
              <a:solidFill>
                <a:schemeClr val="bg1"/>
              </a:solidFill>
              <a:latin typeface="Times New Roman" pitchFamily="18" charset="0"/>
              <a:cs typeface="Times New Roman" pitchFamily="18" charset="0"/>
            </a:endParaRPr>
          </a:p>
          <a:p>
            <a:pPr algn="ctr">
              <a:spcBef>
                <a:spcPts val="0"/>
              </a:spcBef>
            </a:pPr>
            <a:r>
              <a:rPr lang="fr-FR" sz="2000" b="1" i="1" dirty="0" smtClean="0">
                <a:solidFill>
                  <a:schemeClr val="bg1"/>
                </a:solidFill>
                <a:latin typeface="Times New Roman" pitchFamily="18" charset="0"/>
                <a:cs typeface="Times New Roman" pitchFamily="18" charset="0"/>
              </a:rPr>
              <a:t>République Algérienne Démocratique et Populaire</a:t>
            </a:r>
            <a:endParaRPr lang="en-US" sz="2000" b="1" dirty="0" smtClean="0">
              <a:solidFill>
                <a:schemeClr val="bg1"/>
              </a:solidFill>
              <a:latin typeface="Times New Roman" pitchFamily="18" charset="0"/>
              <a:cs typeface="Times New Roman" pitchFamily="18" charset="0"/>
            </a:endParaRPr>
          </a:p>
          <a:p>
            <a:pPr algn="ctr" rtl="1">
              <a:spcBef>
                <a:spcPts val="0"/>
              </a:spcBef>
            </a:pPr>
            <a:r>
              <a:rPr lang="ar-DZ" sz="2000" b="1" dirty="0" smtClean="0">
                <a:solidFill>
                  <a:schemeClr val="bg1"/>
                </a:solidFill>
                <a:latin typeface="Times New Roman" pitchFamily="18" charset="0"/>
                <a:cs typeface="Times New Roman" pitchFamily="18" charset="0"/>
              </a:rPr>
              <a:t>وزارة التعليــم العــالي والبحــث العلمـي</a:t>
            </a:r>
            <a:endParaRPr lang="en-US" sz="2000" b="1" dirty="0" smtClean="0">
              <a:solidFill>
                <a:schemeClr val="bg1"/>
              </a:solidFill>
              <a:latin typeface="Times New Roman" pitchFamily="18" charset="0"/>
              <a:cs typeface="Times New Roman" pitchFamily="18" charset="0"/>
            </a:endParaRPr>
          </a:p>
          <a:p>
            <a:pPr algn="ctr">
              <a:spcBef>
                <a:spcPts val="0"/>
              </a:spcBef>
            </a:pPr>
            <a:r>
              <a:rPr lang="fr-FR" sz="2000" b="1" i="1" dirty="0" smtClean="0">
                <a:solidFill>
                  <a:schemeClr val="bg1"/>
                </a:solidFill>
                <a:latin typeface="Times New Roman" pitchFamily="18" charset="0"/>
                <a:cs typeface="Times New Roman" pitchFamily="18" charset="0"/>
              </a:rPr>
              <a:t>Ministère de l’Enseignement Supérieur et de la Recherche Scientifique</a:t>
            </a:r>
            <a:endParaRPr lang="en-US" sz="2000" b="1" dirty="0" smtClean="0">
              <a:solidFill>
                <a:schemeClr val="bg1"/>
              </a:solidFill>
              <a:latin typeface="Times New Roman" pitchFamily="18" charset="0"/>
              <a:cs typeface="Times New Roman" pitchFamily="18" charset="0"/>
            </a:endParaRPr>
          </a:p>
          <a:p>
            <a:pPr algn="ctr" rtl="1">
              <a:spcBef>
                <a:spcPts val="0"/>
              </a:spcBef>
            </a:pPr>
            <a:r>
              <a:rPr lang="ar-DZ" sz="2000" b="1" i="1" dirty="0" smtClean="0">
                <a:solidFill>
                  <a:schemeClr val="bg1"/>
                </a:solidFill>
                <a:latin typeface="Times New Roman" pitchFamily="18" charset="0"/>
                <a:cs typeface="Times New Roman" pitchFamily="18" charset="0"/>
              </a:rPr>
              <a:t>جــامعة محــمد خيضــر – بسكرة –</a:t>
            </a:r>
            <a:endParaRPr lang="en-US" sz="2000" b="1" dirty="0" smtClean="0">
              <a:solidFill>
                <a:schemeClr val="bg1"/>
              </a:solidFill>
              <a:latin typeface="Times New Roman" pitchFamily="18" charset="0"/>
              <a:cs typeface="Times New Roman" pitchFamily="18" charset="0"/>
            </a:endParaRPr>
          </a:p>
          <a:p>
            <a:pPr algn="ctr" rtl="1">
              <a:spcBef>
                <a:spcPts val="0"/>
              </a:spcBef>
            </a:pPr>
            <a:r>
              <a:rPr lang="ar-DZ" sz="2000" b="1" i="1" dirty="0" smtClean="0">
                <a:solidFill>
                  <a:schemeClr val="bg1"/>
                </a:solidFill>
                <a:latin typeface="Times New Roman" pitchFamily="18" charset="0"/>
                <a:cs typeface="Times New Roman" pitchFamily="18" charset="0"/>
              </a:rPr>
              <a:t>كــلية العلــوم الاقتصــادية و التجــارية وعلــوم التسييــر</a:t>
            </a:r>
            <a:endParaRPr lang="en-US" sz="2000" b="1" dirty="0" smtClean="0">
              <a:solidFill>
                <a:schemeClr val="bg1"/>
              </a:solidFill>
              <a:latin typeface="Times New Roman" pitchFamily="18" charset="0"/>
              <a:cs typeface="Times New Roman" pitchFamily="18" charset="0"/>
            </a:endParaRPr>
          </a:p>
          <a:p>
            <a:pPr algn="ctr">
              <a:spcBef>
                <a:spcPts val="0"/>
              </a:spcBef>
            </a:pPr>
            <a:r>
              <a:rPr lang="ar-DZ" sz="2000" b="1" i="1" dirty="0" smtClean="0">
                <a:solidFill>
                  <a:schemeClr val="bg1"/>
                </a:solidFill>
                <a:latin typeface="Times New Roman" pitchFamily="18" charset="0"/>
                <a:cs typeface="Times New Roman" pitchFamily="18" charset="0"/>
              </a:rPr>
              <a:t>قسم العلوم التجارية</a:t>
            </a:r>
            <a:endParaRPr lang="en-US" sz="2000" b="1" dirty="0" smtClean="0">
              <a:solidFill>
                <a:schemeClr val="bg1"/>
              </a:solidFill>
              <a:latin typeface="Times New Roman" pitchFamily="18" charset="0"/>
              <a:cs typeface="Times New Roman" pitchFamily="18" charset="0"/>
            </a:endParaRPr>
          </a:p>
          <a:p>
            <a:pPr algn="ctr" rtl="1">
              <a:spcBef>
                <a:spcPts val="0"/>
              </a:spcBef>
            </a:pPr>
            <a:r>
              <a:rPr lang="ar-DZ" sz="2000" b="1" dirty="0" smtClean="0">
                <a:solidFill>
                  <a:schemeClr val="bg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28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bg1"/>
                </a:solidFill>
                <a:latin typeface="Times New Roman" pitchFamily="18" charset="0"/>
                <a:cs typeface="Times New Roman" pitchFamily="18" charset="0"/>
              </a:rPr>
              <a:t>الموسم الجامعي: 2022/2021</a:t>
            </a:r>
            <a:endParaRPr lang="ar-DZ" b="1" dirty="0" smtClean="0">
              <a:solidFill>
                <a:schemeClr val="bg1"/>
              </a:solidFill>
              <a:latin typeface="Times New Roman" pitchFamily="18" charset="0"/>
              <a:cs typeface="Times New Roman" pitchFamily="18" charset="0"/>
            </a:endParaRPr>
          </a:p>
        </p:txBody>
      </p:sp>
      <p:grpSp>
        <p:nvGrpSpPr>
          <p:cNvPr id="2" name="Group 1"/>
          <p:cNvGrpSpPr>
            <a:grpSpLocks/>
          </p:cNvGrpSpPr>
          <p:nvPr/>
        </p:nvGrpSpPr>
        <p:grpSpPr bwMode="auto">
          <a:xfrm>
            <a:off x="457200" y="3810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620000" y="3810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838200" y="4531007"/>
            <a:ext cx="7696200" cy="1717393"/>
          </a:xfrm>
          <a:prstGeom prst="rect">
            <a:avLst/>
          </a:prstGeom>
        </p:spPr>
        <p:txBody>
          <a:bodyPr wrap="square">
            <a:spAutoFit/>
          </a:bodyPr>
          <a:lstStyle/>
          <a:p>
            <a:pPr lvl="0" algn="ctr" rtl="1" fontAlgn="ctr">
              <a:spcBef>
                <a:spcPct val="20000"/>
              </a:spcBef>
              <a:buClr>
                <a:srgbClr val="F0A22E"/>
              </a:buClr>
              <a:buSzPct val="70000"/>
              <a:defRPr/>
            </a:pPr>
            <a:r>
              <a:rPr lang="ar-DZ" sz="2400" b="1" dirty="0">
                <a:solidFill>
                  <a:prstClr val="black"/>
                </a:solidFill>
                <a:latin typeface="Adobe Arabic" pitchFamily="18" charset="-78"/>
                <a:cs typeface="Adobe Arabic" pitchFamily="18" charset="-78"/>
              </a:rPr>
              <a:t>موضوع البحث:</a:t>
            </a: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مستندات النقل الدولي</a:t>
            </a:r>
            <a:r>
              <a:rPr lang="ar-DZ" sz="4400" b="1" dirty="0" smtClean="0">
                <a:solidFill>
                  <a:srgbClr val="008000"/>
                </a:solidFill>
                <a:latin typeface="Adobe Arabic" pitchFamily="18" charset="-78"/>
                <a:cs typeface="Adobe Arabic" pitchFamily="18" charset="-78"/>
              </a:rPr>
              <a:t>( الأخرى)</a:t>
            </a:r>
            <a:endParaRPr lang="fr-FR" sz="4400" b="1" dirty="0" smtClean="0">
              <a:solidFill>
                <a:srgbClr val="008000"/>
              </a:solidFill>
              <a:latin typeface="Adobe Arabic" pitchFamily="18" charset="-78"/>
              <a:cs typeface="Adobe Arabic" pitchFamily="18" charset="-78"/>
            </a:endParaRPr>
          </a:p>
          <a:p>
            <a:pPr lvl="0" algn="ctr" rtl="1" fontAlgn="ctr">
              <a:spcBef>
                <a:spcPct val="20000"/>
              </a:spcBef>
              <a:buClr>
                <a:srgbClr val="F0A22E"/>
              </a:buClr>
              <a:buSzPct val="70000"/>
            </a:pPr>
            <a:r>
              <a:rPr lang="fr-FR" sz="2400" b="1" dirty="0" smtClean="0">
                <a:solidFill>
                  <a:srgbClr val="C00000"/>
                </a:solidFill>
                <a:latin typeface="Adobe Arabic" pitchFamily="18" charset="-78"/>
                <a:cs typeface="Adobe Arabic" pitchFamily="18" charset="-78"/>
              </a:rPr>
              <a:t>Les documents du transport international</a:t>
            </a:r>
            <a:endParaRPr lang="fr-FR" sz="2400" b="1" dirty="0">
              <a:solidFill>
                <a:srgbClr val="C00000"/>
              </a:solidFill>
              <a:latin typeface="Adobe Arabic" pitchFamily="18" charset="-78"/>
              <a:cs typeface="Adobe Arabic" pitchFamily="18" charset="-78"/>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828800"/>
            <a:ext cx="8686800" cy="1981200"/>
          </a:xfrm>
        </p:spPr>
        <p:txBody>
          <a:bodyPr>
            <a:normAutofit/>
          </a:bodyPr>
          <a:lstStyle/>
          <a:p>
            <a:pPr marL="0" indent="22225" algn="just" rtl="1">
              <a:buNone/>
            </a:pPr>
            <a:r>
              <a:rPr lang="ar-DZ" b="1" dirty="0" smtClean="0">
                <a:solidFill>
                  <a:schemeClr val="bg1"/>
                </a:solidFill>
              </a:rPr>
              <a:t>  بوليصة النقل </a:t>
            </a:r>
            <a:r>
              <a:rPr lang="fr-FR" b="1" dirty="0" smtClean="0">
                <a:solidFill>
                  <a:schemeClr val="bg1"/>
                </a:solidFill>
              </a:rPr>
              <a:t>الجوي </a:t>
            </a:r>
            <a:r>
              <a:rPr lang="fr-FR" sz="2600" b="1" dirty="0" smtClean="0">
                <a:solidFill>
                  <a:schemeClr val="bg1"/>
                </a:solidFill>
              </a:rPr>
              <a:t>(</a:t>
            </a:r>
            <a:r>
              <a:rPr lang="fr-FR" sz="2600" b="1" dirty="0" smtClean="0">
                <a:solidFill>
                  <a:srgbClr val="FF0000"/>
                </a:solidFill>
              </a:rPr>
              <a:t>LTA</a:t>
            </a:r>
            <a:r>
              <a:rPr lang="fr-FR" sz="2600" b="1" dirty="0" smtClean="0">
                <a:solidFill>
                  <a:schemeClr val="bg1"/>
                </a:solidFill>
              </a:rPr>
              <a:t>)La lettre de transport aérien</a:t>
            </a:r>
            <a:r>
              <a:rPr lang="ar-DZ" b="1" dirty="0" smtClean="0">
                <a:solidFill>
                  <a:schemeClr val="bg1"/>
                </a:solidFill>
              </a:rPr>
              <a:t>،</a:t>
            </a:r>
            <a:r>
              <a:rPr lang="ar-DZ" b="1" dirty="0" smtClean="0">
                <a:solidFill>
                  <a:srgbClr val="FF0000"/>
                </a:solidFill>
              </a:rPr>
              <a:t> </a:t>
            </a:r>
            <a:r>
              <a:rPr lang="fr-FR" b="1" dirty="0" smtClean="0">
                <a:solidFill>
                  <a:schemeClr val="bg1"/>
                </a:solidFill>
              </a:rPr>
              <a:t>هي </a:t>
            </a:r>
            <a:r>
              <a:rPr lang="fr-FR" b="1" dirty="0" smtClean="0">
                <a:solidFill>
                  <a:srgbClr val="FF0000"/>
                </a:solidFill>
              </a:rPr>
              <a:t>تذكرة</a:t>
            </a:r>
            <a:r>
              <a:rPr lang="fr-FR" b="1" dirty="0" smtClean="0">
                <a:solidFill>
                  <a:schemeClr val="bg1"/>
                </a:solidFill>
              </a:rPr>
              <a:t> نقل البضائع</a:t>
            </a:r>
            <a:r>
              <a:rPr lang="ar-DZ" b="1" dirty="0" smtClean="0">
                <a:solidFill>
                  <a:schemeClr val="bg1"/>
                </a:solidFill>
              </a:rPr>
              <a:t>، </a:t>
            </a:r>
            <a:r>
              <a:rPr lang="fr-FR" b="1" dirty="0" smtClean="0">
                <a:solidFill>
                  <a:schemeClr val="bg1"/>
                </a:solidFill>
              </a:rPr>
              <a:t>تشكل </a:t>
            </a:r>
            <a:r>
              <a:rPr lang="ar-DZ" b="1" dirty="0" smtClean="0">
                <a:solidFill>
                  <a:schemeClr val="bg1"/>
                </a:solidFill>
              </a:rPr>
              <a:t>اعتراف </a:t>
            </a:r>
            <a:r>
              <a:rPr lang="fr-FR" b="1" dirty="0" smtClean="0">
                <a:solidFill>
                  <a:schemeClr val="bg1"/>
                </a:solidFill>
              </a:rPr>
              <a:t>الناقل باستلام البضائع</a:t>
            </a:r>
            <a:r>
              <a:rPr lang="ar-DZ" b="1" dirty="0" smtClean="0">
                <a:solidFill>
                  <a:schemeClr val="bg1"/>
                </a:solidFill>
              </a:rPr>
              <a:t> </a:t>
            </a:r>
            <a:r>
              <a:rPr lang="fr-FR" b="1" dirty="0" smtClean="0">
                <a:solidFill>
                  <a:schemeClr val="bg1"/>
                </a:solidFill>
              </a:rPr>
              <a:t>واستعداده </a:t>
            </a:r>
            <a:r>
              <a:rPr lang="ar-DZ" b="1" dirty="0" smtClean="0">
                <a:solidFill>
                  <a:schemeClr val="bg1"/>
                </a:solidFill>
              </a:rPr>
              <a:t>لنقلها، </a:t>
            </a:r>
            <a:r>
              <a:rPr lang="fr-FR" b="1" dirty="0" smtClean="0">
                <a:solidFill>
                  <a:schemeClr val="bg1"/>
                </a:solidFill>
              </a:rPr>
              <a:t>و</a:t>
            </a:r>
            <a:r>
              <a:rPr lang="ar-DZ" b="1" dirty="0" smtClean="0">
                <a:solidFill>
                  <a:schemeClr val="bg1"/>
                </a:solidFill>
              </a:rPr>
              <a:t>هي</a:t>
            </a:r>
            <a:r>
              <a:rPr lang="fr-FR" b="1" dirty="0" smtClean="0">
                <a:solidFill>
                  <a:schemeClr val="bg1"/>
                </a:solidFill>
              </a:rPr>
              <a:t> إيصال صادر عن </a:t>
            </a:r>
            <a:r>
              <a:rPr lang="ar-DZ" b="1" dirty="0" smtClean="0">
                <a:solidFill>
                  <a:schemeClr val="bg1"/>
                </a:solidFill>
              </a:rPr>
              <a:t>شركة طيران </a:t>
            </a:r>
            <a:r>
              <a:rPr lang="fr-FR" b="1" dirty="0" smtClean="0">
                <a:solidFill>
                  <a:schemeClr val="bg1"/>
                </a:solidFill>
              </a:rPr>
              <a:t>دولية </a:t>
            </a:r>
            <a:r>
              <a:rPr lang="ar-DZ" b="1" dirty="0" smtClean="0">
                <a:solidFill>
                  <a:schemeClr val="bg1"/>
                </a:solidFill>
              </a:rPr>
              <a:t>للبضائع</a:t>
            </a:r>
            <a:r>
              <a:rPr lang="fr-FR" b="1" dirty="0" smtClean="0">
                <a:solidFill>
                  <a:schemeClr val="bg1"/>
                </a:solidFill>
              </a:rPr>
              <a:t> ودليلا على عقد النقل، ولكنها </a:t>
            </a:r>
            <a:r>
              <a:rPr lang="ar-DZ" b="1" dirty="0" smtClean="0">
                <a:solidFill>
                  <a:schemeClr val="bg1"/>
                </a:solidFill>
              </a:rPr>
              <a:t>لا تمثل </a:t>
            </a:r>
            <a:r>
              <a:rPr lang="fr-FR" b="1" dirty="0" smtClean="0">
                <a:solidFill>
                  <a:schemeClr val="bg1"/>
                </a:solidFill>
              </a:rPr>
              <a:t>ملكية للبضاعة</a:t>
            </a:r>
            <a:r>
              <a:rPr lang="ar-DZ" b="1" dirty="0" smtClean="0">
                <a:solidFill>
                  <a:schemeClr val="bg1"/>
                </a:solidFill>
              </a:rPr>
              <a:t>، </a:t>
            </a:r>
            <a:r>
              <a:rPr lang="fr-FR" b="1" dirty="0" smtClean="0">
                <a:solidFill>
                  <a:schemeClr val="bg1"/>
                </a:solidFill>
              </a:rPr>
              <a:t>وبالتالي فهي غير قابلة للتداول. </a:t>
            </a:r>
          </a:p>
          <a:p>
            <a:pPr marL="0" indent="22225"/>
            <a:endParaRPr lang="fr-FR" dirty="0"/>
          </a:p>
        </p:txBody>
      </p:sp>
      <p:sp>
        <p:nvSpPr>
          <p:cNvPr id="4" name="Rectangle 3"/>
          <p:cNvSpPr/>
          <p:nvPr/>
        </p:nvSpPr>
        <p:spPr>
          <a:xfrm>
            <a:off x="838200" y="609600"/>
            <a:ext cx="7877478" cy="646331"/>
          </a:xfrm>
          <a:prstGeom prst="rect">
            <a:avLst/>
          </a:prstGeom>
        </p:spPr>
        <p:txBody>
          <a:bodyPr wrap="none">
            <a:spAutoFit/>
          </a:bodyPr>
          <a:lstStyle/>
          <a:p>
            <a:pPr algn="r" rtl="1"/>
            <a:r>
              <a:rPr lang="fr-FR" sz="3600" b="1" dirty="0" err="1" smtClean="0">
                <a:solidFill>
                  <a:srgbClr val="FF0000"/>
                </a:solidFill>
              </a:rPr>
              <a:t>ثانيا</a:t>
            </a:r>
            <a:r>
              <a:rPr lang="fr-FR" sz="3600" b="1" dirty="0" smtClean="0">
                <a:solidFill>
                  <a:srgbClr val="FF0000"/>
                </a:solidFill>
              </a:rPr>
              <a:t>- </a:t>
            </a:r>
            <a:r>
              <a:rPr lang="ar-DZ" sz="3600" b="1" dirty="0" smtClean="0">
                <a:solidFill>
                  <a:srgbClr val="FF0000"/>
                </a:solidFill>
              </a:rPr>
              <a:t> </a:t>
            </a:r>
            <a:r>
              <a:rPr lang="fr-FR" sz="3600" b="1" dirty="0" smtClean="0">
                <a:solidFill>
                  <a:srgbClr val="FF0000"/>
                </a:solidFill>
              </a:rPr>
              <a:t>بوليصة الشحن </a:t>
            </a:r>
            <a:r>
              <a:rPr lang="fr-FR" sz="3600" b="1" dirty="0" err="1" smtClean="0">
                <a:solidFill>
                  <a:srgbClr val="FF0000"/>
                </a:solidFill>
              </a:rPr>
              <a:t>الجوي:waybill</a:t>
            </a:r>
            <a:r>
              <a:rPr lang="fr-FR" sz="3600" b="1" dirty="0" smtClean="0">
                <a:solidFill>
                  <a:schemeClr val="bg1"/>
                </a:solidFill>
              </a:rPr>
              <a:t>(</a:t>
            </a:r>
            <a:r>
              <a:rPr lang="fr-FR" sz="3600" b="1" dirty="0" smtClean="0">
                <a:solidFill>
                  <a:srgbClr val="FF0000"/>
                </a:solidFill>
              </a:rPr>
              <a:t>AWB</a:t>
            </a:r>
            <a:r>
              <a:rPr lang="fr-FR" sz="3600" b="1" dirty="0" smtClean="0">
                <a:solidFill>
                  <a:schemeClr val="bg1"/>
                </a:solidFill>
              </a:rPr>
              <a:t>)،</a:t>
            </a:r>
            <a:r>
              <a:rPr lang="fr-FR" sz="3600" b="1" u="sng" dirty="0" smtClean="0">
                <a:solidFill>
                  <a:schemeClr val="bg1"/>
                </a:solidFill>
              </a:rPr>
              <a:t> </a:t>
            </a:r>
            <a:endParaRPr lang="fr-FR" sz="3600" b="1" dirty="0"/>
          </a:p>
        </p:txBody>
      </p:sp>
    </p:spTree>
  </p:cSld>
  <p:clrMapOvr>
    <a:masterClrMapping/>
  </p:clrMapOvr>
  <p:transition>
    <p:newsfla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97839"/>
            <a:ext cx="8305800" cy="2246769"/>
          </a:xfrm>
          <a:prstGeom prst="rect">
            <a:avLst/>
          </a:prstGeom>
        </p:spPr>
        <p:txBody>
          <a:bodyPr wrap="square">
            <a:spAutoFit/>
          </a:bodyPr>
          <a:lstStyle/>
          <a:p>
            <a:pPr indent="22225" algn="just" rtl="1"/>
            <a:r>
              <a:rPr lang="ar-DZ" sz="2800" b="1" dirty="0" smtClean="0">
                <a:solidFill>
                  <a:schemeClr val="bg1"/>
                </a:solidFill>
              </a:rPr>
              <a:t>     </a:t>
            </a:r>
            <a:r>
              <a:rPr lang="fr-FR" sz="2800" b="1" dirty="0" smtClean="0">
                <a:solidFill>
                  <a:schemeClr val="bg1"/>
                </a:solidFill>
              </a:rPr>
              <a:t>تم توحيد نموذج بوليصة </a:t>
            </a:r>
            <a:r>
              <a:rPr lang="ar-DZ" sz="2800" b="1" dirty="0" smtClean="0">
                <a:solidFill>
                  <a:schemeClr val="bg1"/>
                </a:solidFill>
              </a:rPr>
              <a:t>النقل </a:t>
            </a:r>
            <a:r>
              <a:rPr lang="fr-FR" sz="2800" b="1" dirty="0" smtClean="0">
                <a:solidFill>
                  <a:schemeClr val="bg1"/>
                </a:solidFill>
              </a:rPr>
              <a:t>الجوي الدولي من طرف مؤتمر خدمات الشحن</a:t>
            </a:r>
            <a:r>
              <a:rPr lang="fr-FR" sz="2600" b="1" dirty="0" smtClean="0">
                <a:solidFill>
                  <a:schemeClr val="bg1"/>
                </a:solidFill>
              </a:rPr>
              <a:t>Cargo Services Conference (</a:t>
            </a:r>
            <a:r>
              <a:rPr lang="fr-FR" sz="2600" b="1" dirty="0" smtClean="0">
                <a:solidFill>
                  <a:srgbClr val="FF0000"/>
                </a:solidFill>
              </a:rPr>
              <a:t>SCC</a:t>
            </a:r>
            <a:r>
              <a:rPr lang="fr-FR" sz="2600" b="1" dirty="0" smtClean="0">
                <a:solidFill>
                  <a:schemeClr val="bg1"/>
                </a:solidFill>
              </a:rPr>
              <a:t>) </a:t>
            </a:r>
            <a:r>
              <a:rPr lang="ar-DZ" sz="2600" b="1" dirty="0" smtClean="0">
                <a:solidFill>
                  <a:schemeClr val="bg1"/>
                </a:solidFill>
              </a:rPr>
              <a:t> </a:t>
            </a:r>
            <a:r>
              <a:rPr lang="ar-DZ" sz="2800" b="1" dirty="0" smtClean="0">
                <a:solidFill>
                  <a:schemeClr val="bg1"/>
                </a:solidFill>
              </a:rPr>
              <a:t>ا</a:t>
            </a:r>
            <a:r>
              <a:rPr lang="fr-FR" sz="2800" b="1" dirty="0" smtClean="0">
                <a:solidFill>
                  <a:schemeClr val="bg1"/>
                </a:solidFill>
              </a:rPr>
              <a:t>لتابع </a:t>
            </a:r>
            <a:r>
              <a:rPr lang="fr-FR" sz="2800" b="1" dirty="0" err="1" smtClean="0">
                <a:solidFill>
                  <a:schemeClr val="bg1"/>
                </a:solidFill>
              </a:rPr>
              <a:t>للإتحاد</a:t>
            </a:r>
            <a:r>
              <a:rPr lang="fr-FR" sz="2800" b="1" dirty="0" smtClean="0">
                <a:solidFill>
                  <a:schemeClr val="bg1"/>
                </a:solidFill>
              </a:rPr>
              <a:t> الدولي </a:t>
            </a:r>
            <a:r>
              <a:rPr lang="fr-FR" sz="2800" b="1" dirty="0" err="1" smtClean="0">
                <a:solidFill>
                  <a:schemeClr val="bg1"/>
                </a:solidFill>
              </a:rPr>
              <a:t>للنقل</a:t>
            </a:r>
            <a:r>
              <a:rPr lang="fr-FR" sz="2800" b="1" dirty="0" smtClean="0">
                <a:solidFill>
                  <a:schemeClr val="bg1"/>
                </a:solidFill>
              </a:rPr>
              <a:t> </a:t>
            </a:r>
            <a:r>
              <a:rPr lang="fr-FR" sz="2600" b="1" dirty="0" smtClean="0">
                <a:solidFill>
                  <a:schemeClr val="bg1"/>
                </a:solidFill>
              </a:rPr>
              <a:t>الجويInternational Air Transport Association (</a:t>
            </a:r>
            <a:r>
              <a:rPr lang="fr-FR" sz="2600" b="1" dirty="0" smtClean="0">
                <a:solidFill>
                  <a:srgbClr val="FF0000"/>
                </a:solidFill>
              </a:rPr>
              <a:t>IATA</a:t>
            </a:r>
            <a:r>
              <a:rPr lang="fr-FR" sz="2600" b="1" dirty="0" smtClean="0">
                <a:solidFill>
                  <a:schemeClr val="bg1"/>
                </a:solidFill>
              </a:rPr>
              <a:t>)، </a:t>
            </a:r>
            <a:r>
              <a:rPr lang="fr-FR" sz="2800" b="1" dirty="0" smtClean="0">
                <a:solidFill>
                  <a:schemeClr val="bg1"/>
                </a:solidFill>
              </a:rPr>
              <a:t>انطلاقا من </a:t>
            </a:r>
            <a:r>
              <a:rPr lang="fr-FR" sz="2800" b="1" dirty="0" smtClean="0">
                <a:solidFill>
                  <a:srgbClr val="FF0000"/>
                </a:solidFill>
              </a:rPr>
              <a:t>اتفاقية </a:t>
            </a:r>
            <a:r>
              <a:rPr lang="ar-SA" sz="2800" b="1" dirty="0" smtClean="0">
                <a:solidFill>
                  <a:srgbClr val="FF0000"/>
                </a:solidFill>
              </a:rPr>
              <a:t>وارسو </a:t>
            </a:r>
            <a:r>
              <a:rPr lang="ar-SA" sz="2800" b="1" dirty="0" smtClean="0">
                <a:solidFill>
                  <a:schemeClr val="bg1"/>
                </a:solidFill>
              </a:rPr>
              <a:t>المبرمة بتاريخ 12 أكتوبر 1929</a:t>
            </a:r>
            <a:r>
              <a:rPr lang="fr-FR" sz="2800" b="1" dirty="0" smtClean="0">
                <a:solidFill>
                  <a:schemeClr val="bg1"/>
                </a:solidFill>
              </a:rPr>
              <a:t>، والمتعلقة بتوحيد قواعد النقل الجوي الدولي</a:t>
            </a:r>
            <a:r>
              <a:rPr lang="ar-DZ" sz="2800" b="1" dirty="0" smtClean="0">
                <a:solidFill>
                  <a:schemeClr val="bg1"/>
                </a:solidFill>
              </a:rPr>
              <a:t>.</a:t>
            </a:r>
          </a:p>
        </p:txBody>
      </p:sp>
      <p:sp>
        <p:nvSpPr>
          <p:cNvPr id="5" name="Rectangle 4"/>
          <p:cNvSpPr/>
          <p:nvPr/>
        </p:nvSpPr>
        <p:spPr>
          <a:xfrm>
            <a:off x="6934200" y="914400"/>
            <a:ext cx="1457450" cy="646331"/>
          </a:xfrm>
          <a:prstGeom prst="rect">
            <a:avLst/>
          </a:prstGeom>
        </p:spPr>
        <p:txBody>
          <a:bodyPr wrap="none">
            <a:spAutoFit/>
          </a:bodyPr>
          <a:lstStyle/>
          <a:p>
            <a:r>
              <a:rPr lang="ar-DZ" sz="3600" b="1" dirty="0" smtClean="0">
                <a:solidFill>
                  <a:srgbClr val="FF0000"/>
                </a:solidFill>
              </a:rPr>
              <a:t>ملاحظة:</a:t>
            </a:r>
            <a:endParaRPr lang="fr-FR" sz="3600" dirty="0">
              <a:solidFill>
                <a:srgbClr val="FF0000"/>
              </a:solidFill>
            </a:endParaRPr>
          </a:p>
        </p:txBody>
      </p:sp>
      <p:sp>
        <p:nvSpPr>
          <p:cNvPr id="6" name="Rectangle 5"/>
          <p:cNvSpPr/>
          <p:nvPr/>
        </p:nvSpPr>
        <p:spPr>
          <a:xfrm>
            <a:off x="381000" y="4787205"/>
            <a:ext cx="8305800" cy="1384995"/>
          </a:xfrm>
          <a:prstGeom prst="rect">
            <a:avLst/>
          </a:prstGeom>
        </p:spPr>
        <p:txBody>
          <a:bodyPr wrap="square">
            <a:spAutoFit/>
          </a:bodyPr>
          <a:lstStyle/>
          <a:p>
            <a:pPr indent="22225" algn="just" rtl="1"/>
            <a:r>
              <a:rPr lang="ar-DZ" sz="2800" b="1" dirty="0" smtClean="0">
                <a:solidFill>
                  <a:schemeClr val="bg1"/>
                </a:solidFill>
              </a:rPr>
              <a:t>    </a:t>
            </a:r>
            <a:r>
              <a:rPr lang="fr-FR" sz="2800" b="1" dirty="0" err="1" smtClean="0">
                <a:solidFill>
                  <a:schemeClr val="bg1"/>
                </a:solidFill>
              </a:rPr>
              <a:t>يكون</a:t>
            </a:r>
            <a:r>
              <a:rPr lang="fr-FR" sz="2800" b="1" dirty="0" smtClean="0">
                <a:solidFill>
                  <a:schemeClr val="bg1"/>
                </a:solidFill>
              </a:rPr>
              <a:t> الشاحن هو المسؤول عن البيانات التي يتم تسجيلها على بوليصة </a:t>
            </a:r>
            <a:r>
              <a:rPr lang="ar-DZ" sz="2800" b="1" dirty="0" smtClean="0">
                <a:solidFill>
                  <a:schemeClr val="bg1"/>
                </a:solidFill>
              </a:rPr>
              <a:t>النقل </a:t>
            </a:r>
            <a:r>
              <a:rPr lang="fr-FR" sz="2800" b="1" dirty="0" smtClean="0">
                <a:solidFill>
                  <a:schemeClr val="bg1"/>
                </a:solidFill>
              </a:rPr>
              <a:t>الجوي، ويتم توقيعها من قبل شركات الطيران، </a:t>
            </a:r>
            <a:r>
              <a:rPr lang="fr-FR" sz="2800" b="1" dirty="0" err="1" smtClean="0">
                <a:solidFill>
                  <a:schemeClr val="bg1"/>
                </a:solidFill>
              </a:rPr>
              <a:t>ثم</a:t>
            </a:r>
            <a:r>
              <a:rPr lang="fr-FR" sz="2800" b="1" dirty="0" smtClean="0">
                <a:solidFill>
                  <a:schemeClr val="bg1"/>
                </a:solidFill>
              </a:rPr>
              <a:t> تسلم للشاحن قبل الشحن الفعلي للبضاعة في الطائرة.</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600200"/>
            <a:ext cx="8686800" cy="1447800"/>
          </a:xfrm>
        </p:spPr>
        <p:txBody>
          <a:bodyPr>
            <a:normAutofit/>
          </a:bodyPr>
          <a:lstStyle/>
          <a:p>
            <a:pPr marL="38100" indent="22225" algn="just" rtl="1">
              <a:buNone/>
            </a:pPr>
            <a:r>
              <a:rPr lang="ar-DZ" b="1" dirty="0" smtClean="0">
                <a:solidFill>
                  <a:schemeClr val="bg1"/>
                </a:solidFill>
              </a:rPr>
              <a:t>     يمثل </a:t>
            </a:r>
            <a:r>
              <a:rPr lang="fr-FR" b="1" dirty="0" smtClean="0">
                <a:solidFill>
                  <a:srgbClr val="FF0000"/>
                </a:solidFill>
              </a:rPr>
              <a:t>إشعار</a:t>
            </a:r>
            <a:r>
              <a:rPr lang="fr-FR" b="1" dirty="0" smtClean="0">
                <a:solidFill>
                  <a:schemeClr val="bg1"/>
                </a:solidFill>
              </a:rPr>
              <a:t> </a:t>
            </a:r>
            <a:r>
              <a:rPr lang="ar-DZ" b="1" dirty="0" smtClean="0">
                <a:solidFill>
                  <a:schemeClr val="bg1"/>
                </a:solidFill>
              </a:rPr>
              <a:t>النقل،</a:t>
            </a:r>
            <a:r>
              <a:rPr lang="fr-FR" b="1" dirty="0" smtClean="0">
                <a:solidFill>
                  <a:schemeClr val="bg1"/>
                </a:solidFill>
              </a:rPr>
              <a:t> ودليل إثبات على تحمل الناقل مسؤولية نقل البضائع وهي في حالة جيدة، إذا كان الإشعار خالي من  التحفظات، وإشعار الشحن هو تجسيد لعقد الشحن</a:t>
            </a:r>
            <a:r>
              <a:rPr lang="ar-DZ" b="1" dirty="0" smtClean="0">
                <a:solidFill>
                  <a:schemeClr val="bg1"/>
                </a:solidFill>
              </a:rPr>
              <a:t>.</a:t>
            </a:r>
          </a:p>
          <a:p>
            <a:pPr marL="38100" indent="22225" algn="just" rtl="1">
              <a:buNone/>
            </a:pPr>
            <a:endParaRPr lang="ar-DZ" b="1" dirty="0" smtClean="0">
              <a:solidFill>
                <a:schemeClr val="bg1"/>
              </a:solidFill>
            </a:endParaRPr>
          </a:p>
          <a:p>
            <a:endParaRPr lang="fr-FR" dirty="0"/>
          </a:p>
        </p:txBody>
      </p:sp>
      <p:sp>
        <p:nvSpPr>
          <p:cNvPr id="4" name="Rectangle 3"/>
          <p:cNvSpPr/>
          <p:nvPr/>
        </p:nvSpPr>
        <p:spPr>
          <a:xfrm>
            <a:off x="0" y="609600"/>
            <a:ext cx="8982012" cy="646331"/>
          </a:xfrm>
          <a:prstGeom prst="rect">
            <a:avLst/>
          </a:prstGeom>
        </p:spPr>
        <p:txBody>
          <a:bodyPr wrap="square">
            <a:spAutoFit/>
          </a:bodyPr>
          <a:lstStyle/>
          <a:p>
            <a:pPr algn="just" rtl="1"/>
            <a:r>
              <a:rPr lang="fr-FR" sz="3600" b="1" dirty="0" err="1" smtClean="0">
                <a:solidFill>
                  <a:srgbClr val="FF0000"/>
                </a:solidFill>
                <a:latin typeface="Times New Roman" pitchFamily="18" charset="0"/>
                <a:cs typeface="Times New Roman" pitchFamily="18" charset="0"/>
              </a:rPr>
              <a:t>ثالثا</a:t>
            </a:r>
            <a:r>
              <a:rPr lang="ar-DZ" sz="3600" b="1" dirty="0" smtClean="0">
                <a:solidFill>
                  <a:srgbClr val="FF0000"/>
                </a:solidFill>
                <a:latin typeface="Times New Roman" pitchFamily="18" charset="0"/>
                <a:cs typeface="Times New Roman" pitchFamily="18" charset="0"/>
              </a:rPr>
              <a:t>.</a:t>
            </a:r>
            <a:r>
              <a:rPr lang="fr-FR" sz="3600" b="1" dirty="0" smtClean="0">
                <a:solidFill>
                  <a:srgbClr val="FF0000"/>
                </a:solidFill>
                <a:latin typeface="Times New Roman" pitchFamily="18" charset="0"/>
                <a:cs typeface="Times New Roman" pitchFamily="18" charset="0"/>
              </a:rPr>
              <a:t> </a:t>
            </a:r>
            <a:r>
              <a:rPr lang="ar-DZ" sz="3600" b="1" dirty="0" smtClean="0">
                <a:solidFill>
                  <a:srgbClr val="FF0000"/>
                </a:solidFill>
                <a:latin typeface="Times New Roman" pitchFamily="18" charset="0"/>
                <a:cs typeface="Times New Roman" pitchFamily="18" charset="0"/>
              </a:rPr>
              <a:t>سند </a:t>
            </a:r>
            <a:r>
              <a:rPr lang="fr-FR" sz="3600" b="1" dirty="0" smtClean="0">
                <a:solidFill>
                  <a:srgbClr val="FF0000"/>
                </a:solidFill>
                <a:latin typeface="Times New Roman" pitchFamily="18" charset="0"/>
                <a:cs typeface="Times New Roman" pitchFamily="18" charset="0"/>
              </a:rPr>
              <a:t>النقل </a:t>
            </a:r>
            <a:r>
              <a:rPr lang="fr-FR" sz="3600" b="1" dirty="0" err="1" smtClean="0">
                <a:solidFill>
                  <a:srgbClr val="FF0000"/>
                </a:solidFill>
                <a:latin typeface="Times New Roman" pitchFamily="18" charset="0"/>
                <a:cs typeface="Times New Roman" pitchFamily="18" charset="0"/>
              </a:rPr>
              <a:t>البري</a:t>
            </a:r>
            <a:r>
              <a:rPr lang="fr-FR" sz="3600" b="1" dirty="0" smtClean="0">
                <a:solidFill>
                  <a:srgbClr val="FF0000"/>
                </a:solidFill>
                <a:latin typeface="Times New Roman" pitchFamily="18" charset="0"/>
                <a:cs typeface="Times New Roman" pitchFamily="18" charset="0"/>
              </a:rPr>
              <a:t> الدولي</a:t>
            </a:r>
            <a:r>
              <a:rPr lang="ar-DZ" sz="3600" b="1" dirty="0" smtClean="0">
                <a:solidFill>
                  <a:srgbClr val="FF0000"/>
                </a:solidFill>
                <a:latin typeface="Times New Roman" pitchFamily="18" charset="0"/>
                <a:cs typeface="Times New Roman" pitchFamily="18" charset="0"/>
              </a:rPr>
              <a:t> </a:t>
            </a:r>
            <a:r>
              <a:rPr lang="fr-FR" sz="2600" b="1" dirty="0" smtClean="0">
                <a:solidFill>
                  <a:srgbClr val="FF0000"/>
                </a:solidFill>
                <a:latin typeface="Times New Roman" pitchFamily="18" charset="0"/>
                <a:cs typeface="Times New Roman" pitchFamily="18" charset="0"/>
              </a:rPr>
              <a:t>(CMR) Lettre de voiture</a:t>
            </a:r>
            <a:r>
              <a:rPr lang="ar-DZ" sz="2600" b="1" dirty="0" smtClean="0">
                <a:solidFill>
                  <a:srgbClr val="FF0000"/>
                </a:solidFill>
                <a:latin typeface="Times New Roman" pitchFamily="18" charset="0"/>
                <a:cs typeface="Times New Roman" pitchFamily="18" charset="0"/>
              </a:rPr>
              <a:t> </a:t>
            </a:r>
            <a:endParaRPr lang="fr-FR" sz="2600" b="1" dirty="0"/>
          </a:p>
        </p:txBody>
      </p:sp>
      <p:sp>
        <p:nvSpPr>
          <p:cNvPr id="5" name="Rectangle 4"/>
          <p:cNvSpPr/>
          <p:nvPr/>
        </p:nvSpPr>
        <p:spPr>
          <a:xfrm>
            <a:off x="304800" y="5675293"/>
            <a:ext cx="8534400" cy="954107"/>
          </a:xfrm>
          <a:prstGeom prst="rect">
            <a:avLst/>
          </a:prstGeom>
        </p:spPr>
        <p:txBody>
          <a:bodyPr wrap="square">
            <a:spAutoFit/>
          </a:bodyPr>
          <a:lstStyle/>
          <a:p>
            <a:pPr marL="38100" indent="22225" algn="just" rtl="1">
              <a:buNone/>
            </a:pPr>
            <a:r>
              <a:rPr lang="ar-DZ" sz="2800" b="1" dirty="0" smtClean="0">
                <a:solidFill>
                  <a:schemeClr val="bg1"/>
                </a:solidFill>
              </a:rPr>
              <a:t>    ت</a:t>
            </a:r>
            <a:r>
              <a:rPr lang="ar-SA" sz="2800" b="1" dirty="0" smtClean="0">
                <a:solidFill>
                  <a:schemeClr val="bg1"/>
                </a:solidFill>
              </a:rPr>
              <a:t>تكون وثيقة </a:t>
            </a:r>
            <a:r>
              <a:rPr lang="fr-FR" sz="2600" b="1" dirty="0" smtClean="0">
                <a:solidFill>
                  <a:srgbClr val="FF0000"/>
                </a:solidFill>
              </a:rPr>
              <a:t>CMR</a:t>
            </a:r>
            <a:r>
              <a:rPr lang="ar-SA" sz="2800" b="1" dirty="0" smtClean="0">
                <a:solidFill>
                  <a:schemeClr val="bg1"/>
                </a:solidFill>
              </a:rPr>
              <a:t> من أربع نسخ: </a:t>
            </a:r>
            <a:r>
              <a:rPr lang="ar-SA" sz="2800" b="1" dirty="0" smtClean="0">
                <a:solidFill>
                  <a:srgbClr val="FF0000"/>
                </a:solidFill>
              </a:rPr>
              <a:t>حمراء</a:t>
            </a:r>
            <a:r>
              <a:rPr lang="ar-SA" sz="2800" b="1" dirty="0" smtClean="0">
                <a:solidFill>
                  <a:schemeClr val="bg1"/>
                </a:solidFill>
              </a:rPr>
              <a:t> للمرسل، </a:t>
            </a:r>
            <a:r>
              <a:rPr lang="ar-SA" sz="2800" b="1" dirty="0" smtClean="0">
                <a:solidFill>
                  <a:srgbClr val="FF0000"/>
                </a:solidFill>
              </a:rPr>
              <a:t>زرقاء</a:t>
            </a:r>
            <a:r>
              <a:rPr lang="ar-SA" sz="2800" b="1" dirty="0" smtClean="0">
                <a:solidFill>
                  <a:schemeClr val="bg1"/>
                </a:solidFill>
              </a:rPr>
              <a:t> للمرسل إليه، </a:t>
            </a:r>
            <a:r>
              <a:rPr lang="ar-SA" sz="2800" b="1" dirty="0" smtClean="0">
                <a:solidFill>
                  <a:srgbClr val="FF0000"/>
                </a:solidFill>
              </a:rPr>
              <a:t>خضراء</a:t>
            </a:r>
            <a:r>
              <a:rPr lang="ar-SA" sz="2800" b="1" dirty="0" smtClean="0">
                <a:solidFill>
                  <a:schemeClr val="bg1"/>
                </a:solidFill>
              </a:rPr>
              <a:t>  للناقل، </a:t>
            </a:r>
            <a:r>
              <a:rPr lang="ar-SA" sz="2800" b="1" dirty="0" smtClean="0">
                <a:solidFill>
                  <a:srgbClr val="FF0000"/>
                </a:solidFill>
              </a:rPr>
              <a:t>سوداء</a:t>
            </a:r>
            <a:r>
              <a:rPr lang="ar-SA" sz="2800" b="1" dirty="0" smtClean="0">
                <a:solidFill>
                  <a:schemeClr val="bg1"/>
                </a:solidFill>
              </a:rPr>
              <a:t> للناقل الثانوي إن وجد.</a:t>
            </a:r>
            <a:endParaRPr lang="fr-FR" sz="2800" b="1" dirty="0" smtClean="0">
              <a:solidFill>
                <a:schemeClr val="bg1"/>
              </a:solidFill>
            </a:endParaRPr>
          </a:p>
        </p:txBody>
      </p:sp>
      <p:sp>
        <p:nvSpPr>
          <p:cNvPr id="6" name="Espace réservé du contenu 2"/>
          <p:cNvSpPr txBox="1">
            <a:spLocks/>
          </p:cNvSpPr>
          <p:nvPr/>
        </p:nvSpPr>
        <p:spPr>
          <a:xfrm>
            <a:off x="228600" y="3276600"/>
            <a:ext cx="8686800" cy="2286000"/>
          </a:xfrm>
          <a:prstGeom prst="rect">
            <a:avLst/>
          </a:prstGeom>
        </p:spPr>
        <p:txBody>
          <a:bodyPr vert="horz">
            <a:normAutofit/>
          </a:bodyPr>
          <a:lstStyle/>
          <a:p>
            <a:pPr marL="38100" marR="0" lvl="0" indent="22225"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2800" b="1" i="0" u="none" strike="noStrike" kern="1200" cap="none" spc="0" normalizeH="0" baseline="0" noProof="0" dirty="0" smtClean="0">
                <a:ln>
                  <a:noFill/>
                </a:ln>
                <a:solidFill>
                  <a:schemeClr val="bg1"/>
                </a:solidFill>
                <a:effectLst/>
                <a:uLnTx/>
                <a:uFillTx/>
                <a:latin typeface="+mn-lt"/>
                <a:ea typeface="+mn-ea"/>
                <a:cs typeface="+mn-cs"/>
              </a:rPr>
              <a:t>    </a:t>
            </a:r>
            <a:r>
              <a:rPr kumimoji="0" lang="fr-FR" sz="2800" b="1" i="0" u="none" strike="noStrike" kern="1200" cap="none" spc="0" normalizeH="0" baseline="0" noProof="0" dirty="0" smtClean="0">
                <a:ln>
                  <a:noFill/>
                </a:ln>
                <a:solidFill>
                  <a:schemeClr val="bg1"/>
                </a:solidFill>
                <a:effectLst/>
                <a:uLnTx/>
                <a:uFillTx/>
                <a:latin typeface="+mn-lt"/>
                <a:ea typeface="+mn-ea"/>
                <a:cs typeface="+mn-cs"/>
              </a:rPr>
              <a:t>يجب إعداده </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وفق </a:t>
            </a:r>
            <a:r>
              <a:rPr kumimoji="0" lang="fr-FR" sz="2800" b="1" i="0" u="none" strike="noStrike" kern="1200" cap="none" spc="0" normalizeH="0" baseline="0" noProof="0" dirty="0" smtClean="0">
                <a:ln>
                  <a:noFill/>
                </a:ln>
                <a:solidFill>
                  <a:schemeClr val="bg1"/>
                </a:solidFill>
                <a:effectLst/>
                <a:uLnTx/>
                <a:uFillTx/>
                <a:latin typeface="+mn-lt"/>
                <a:ea typeface="+mn-ea"/>
                <a:cs typeface="+mn-cs"/>
              </a:rPr>
              <a:t>قواعد </a:t>
            </a:r>
            <a:r>
              <a:rPr kumimoji="0" lang="fr-FR" sz="2800" b="1" i="0" u="none" strike="noStrike" kern="1200" cap="none" spc="0" normalizeH="0" baseline="0" noProof="0" dirty="0" smtClean="0">
                <a:ln>
                  <a:noFill/>
                </a:ln>
                <a:solidFill>
                  <a:srgbClr val="008000"/>
                </a:solidFill>
                <a:effectLst/>
                <a:uLnTx/>
                <a:uFillTx/>
                <a:latin typeface="+mn-lt"/>
                <a:ea typeface="+mn-ea"/>
                <a:cs typeface="+mn-cs"/>
              </a:rPr>
              <a:t>الاتفاقية المتعلقة بالنقل الدولي للبضائع على الطرق</a:t>
            </a:r>
            <a:r>
              <a:rPr kumimoji="0" lang="fr-FR" sz="2800" b="1" i="0" u="none" strike="noStrike" kern="1200" cap="none" spc="0" normalizeH="0" baseline="0" noProof="0" dirty="0" smtClean="0">
                <a:ln>
                  <a:noFill/>
                </a:ln>
                <a:solidFill>
                  <a:schemeClr val="bg1"/>
                </a:solidFill>
                <a:effectLst/>
                <a:uLnTx/>
                <a:uFillTx/>
                <a:latin typeface="+mn-lt"/>
                <a:ea typeface="+mn-ea"/>
                <a:cs typeface="+mn-cs"/>
              </a:rPr>
              <a:t>(</a:t>
            </a:r>
            <a:r>
              <a:rPr kumimoji="0" lang="fr-FR" sz="2600" b="1" i="0" u="none" strike="noStrike" kern="1200" cap="none" spc="0" normalizeH="0" baseline="0" noProof="0" dirty="0" smtClean="0">
                <a:ln>
                  <a:noFill/>
                </a:ln>
                <a:solidFill>
                  <a:srgbClr val="FF0000"/>
                </a:solidFill>
                <a:effectLst/>
                <a:uLnTx/>
                <a:uFillTx/>
                <a:latin typeface="+mn-lt"/>
                <a:ea typeface="+mn-ea"/>
                <a:cs typeface="+mn-cs"/>
              </a:rPr>
              <a:t>CMR</a:t>
            </a:r>
            <a:r>
              <a:rPr kumimoji="0" lang="fr-FR" sz="2800" b="1" i="0" u="none" strike="noStrike" kern="1200" cap="none" spc="0" normalizeH="0" baseline="0" noProof="0" dirty="0" smtClean="0">
                <a:ln>
                  <a:noFill/>
                </a:ln>
                <a:solidFill>
                  <a:schemeClr val="bg1"/>
                </a:solidFill>
                <a:effectLst/>
                <a:uLnTx/>
                <a:uFillTx/>
                <a:latin typeface="+mn-lt"/>
                <a:ea typeface="+mn-ea"/>
                <a:cs typeface="+mn-cs"/>
              </a:rPr>
              <a:t>) </a:t>
            </a:r>
            <a:r>
              <a:rPr kumimoji="0" lang="fr-FR" sz="2600" b="1" i="0" u="none" strike="noStrike" kern="1200" cap="none" spc="0" normalizeH="0" baseline="0" noProof="0" dirty="0" smtClean="0">
                <a:ln>
                  <a:noFill/>
                </a:ln>
                <a:solidFill>
                  <a:srgbClr val="FF0000"/>
                </a:solidFill>
                <a:effectLst/>
                <a:uLnTx/>
                <a:uFillTx/>
                <a:latin typeface="+mn-lt"/>
                <a:ea typeface="+mn-ea"/>
                <a:cs typeface="+mn-cs"/>
              </a:rPr>
              <a:t>C</a:t>
            </a:r>
            <a:r>
              <a:rPr kumimoji="0" lang="fr-FR" sz="2600" b="1" i="0" u="none" strike="noStrike" kern="1200" cap="none" spc="0" normalizeH="0" baseline="0" noProof="0" dirty="0" smtClean="0">
                <a:ln>
                  <a:noFill/>
                </a:ln>
                <a:solidFill>
                  <a:schemeClr val="bg1"/>
                </a:solidFill>
                <a:effectLst/>
                <a:uLnTx/>
                <a:uFillTx/>
                <a:latin typeface="+mn-lt"/>
                <a:ea typeface="+mn-ea"/>
                <a:cs typeface="+mn-cs"/>
              </a:rPr>
              <a:t>onvention relative au contrat de transport international de </a:t>
            </a:r>
            <a:r>
              <a:rPr kumimoji="0" lang="fr-FR" sz="2600" b="1" i="0" u="none" strike="noStrike" kern="1200" cap="none" spc="0" normalizeH="0" baseline="0" noProof="0" dirty="0" smtClean="0">
                <a:ln>
                  <a:noFill/>
                </a:ln>
                <a:solidFill>
                  <a:srgbClr val="FF0000"/>
                </a:solidFill>
                <a:effectLst/>
                <a:uLnTx/>
                <a:uFillTx/>
                <a:latin typeface="+mn-lt"/>
                <a:ea typeface="+mn-ea"/>
                <a:cs typeface="+mn-cs"/>
              </a:rPr>
              <a:t>M</a:t>
            </a:r>
            <a:r>
              <a:rPr kumimoji="0" lang="fr-FR" sz="2600" b="1" i="0" u="none" strike="noStrike" kern="1200" cap="none" spc="0" normalizeH="0" baseline="0" noProof="0" dirty="0" smtClean="0">
                <a:ln>
                  <a:noFill/>
                </a:ln>
                <a:solidFill>
                  <a:schemeClr val="bg1"/>
                </a:solidFill>
                <a:effectLst/>
                <a:uLnTx/>
                <a:uFillTx/>
                <a:latin typeface="+mn-lt"/>
                <a:ea typeface="+mn-ea"/>
                <a:cs typeface="+mn-cs"/>
              </a:rPr>
              <a:t>archandises par </a:t>
            </a:r>
            <a:r>
              <a:rPr kumimoji="0" lang="fr-FR" sz="2600" b="1" i="0" u="none" strike="noStrike" kern="1200" cap="none" spc="0" normalizeH="0" baseline="0" noProof="0" dirty="0" smtClean="0">
                <a:ln>
                  <a:noFill/>
                </a:ln>
                <a:solidFill>
                  <a:srgbClr val="FF0000"/>
                </a:solidFill>
                <a:effectLst/>
                <a:uLnTx/>
                <a:uFillTx/>
                <a:latin typeface="+mn-lt"/>
                <a:ea typeface="+mn-ea"/>
                <a:cs typeface="+mn-cs"/>
              </a:rPr>
              <a:t>R</a:t>
            </a:r>
            <a:r>
              <a:rPr kumimoji="0" lang="fr-FR" sz="2600" b="1" i="0" u="none" strike="noStrike" kern="1200" cap="none" spc="0" normalizeH="0" baseline="0" noProof="0" dirty="0" smtClean="0">
                <a:ln>
                  <a:noFill/>
                </a:ln>
                <a:solidFill>
                  <a:schemeClr val="bg1"/>
                </a:solidFill>
                <a:effectLst/>
                <a:uLnTx/>
                <a:uFillTx/>
                <a:latin typeface="+mn-lt"/>
                <a:ea typeface="+mn-ea"/>
                <a:cs typeface="+mn-cs"/>
              </a:rPr>
              <a:t>ou</a:t>
            </a:r>
            <a:r>
              <a:rPr kumimoji="0" lang="fr-FR" sz="2800" b="1" i="0" u="none" strike="noStrike" kern="1200" cap="none" spc="0" normalizeH="0" baseline="0" noProof="0" dirty="0" smtClean="0">
                <a:ln>
                  <a:noFill/>
                </a:ln>
                <a:solidFill>
                  <a:schemeClr val="bg1"/>
                </a:solidFill>
                <a:effectLst/>
                <a:uLnTx/>
                <a:uFillTx/>
                <a:latin typeface="+mn-lt"/>
                <a:ea typeface="+mn-ea"/>
                <a:cs typeface="+mn-cs"/>
              </a:rPr>
              <a:t>te، التي </a:t>
            </a:r>
            <a:r>
              <a:rPr kumimoji="0" lang="ar-SA" sz="2800" b="1" i="0" u="none" strike="noStrike" kern="1200" cap="none" spc="0" normalizeH="0" baseline="0" noProof="0" dirty="0" smtClean="0">
                <a:ln>
                  <a:noFill/>
                </a:ln>
                <a:solidFill>
                  <a:schemeClr val="bg1"/>
                </a:solidFill>
                <a:effectLst/>
                <a:uLnTx/>
                <a:uFillTx/>
                <a:latin typeface="+mn-lt"/>
                <a:ea typeface="+mn-ea"/>
                <a:cs typeface="+mn-cs"/>
              </a:rPr>
              <a:t>وقعت بجنيف في 19 ماي 1956 ودخلت حيز التنفيذ في 1958، ولهذا تسمى اختصارا وثيقة </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 </a:t>
            </a:r>
            <a:r>
              <a:rPr kumimoji="0" lang="fr-FR" sz="2600" b="1" i="0" u="none" strike="noStrike" kern="1200" cap="none" spc="0" normalizeH="0" baseline="0" noProof="0" dirty="0" smtClean="0">
                <a:ln>
                  <a:noFill/>
                </a:ln>
                <a:solidFill>
                  <a:srgbClr val="FF0000"/>
                </a:solidFill>
                <a:effectLst/>
                <a:uLnTx/>
                <a:uFillTx/>
                <a:latin typeface="+mn-lt"/>
                <a:ea typeface="+mn-ea"/>
                <a:cs typeface="+mn-cs"/>
              </a:rPr>
              <a:t>CMR</a:t>
            </a:r>
            <a:r>
              <a:rPr kumimoji="0" lang="ar-DZ" sz="2800" b="1" i="0" u="none" strike="noStrike" kern="1200" cap="none" spc="0" normalizeH="0" baseline="0" noProof="0" dirty="0" smtClean="0">
                <a:ln>
                  <a:noFill/>
                </a:ln>
                <a:solidFill>
                  <a:schemeClr val="bg1"/>
                </a:solidFill>
                <a:effectLst/>
                <a:uLnTx/>
                <a:uFillTx/>
                <a:latin typeface="+mn-lt"/>
                <a:ea typeface="+mn-ea"/>
                <a:cs typeface="+mn-cs"/>
              </a:rPr>
              <a: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lus/>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New folder (05)  الإمداد والنقل\مستندات النقل\lettre de voiture en carnet CMR.png"/>
          <p:cNvPicPr>
            <a:picLocks noChangeAspect="1" noChangeArrowheads="1"/>
          </p:cNvPicPr>
          <p:nvPr/>
        </p:nvPicPr>
        <p:blipFill>
          <a:blip r:embed="rId2"/>
          <a:srcRect/>
          <a:stretch>
            <a:fillRect/>
          </a:stretch>
        </p:blipFill>
        <p:spPr bwMode="auto">
          <a:xfrm>
            <a:off x="1000125" y="1295400"/>
            <a:ext cx="7143750" cy="5286375"/>
          </a:xfrm>
          <a:prstGeom prst="rect">
            <a:avLst/>
          </a:prstGeom>
          <a:noFill/>
        </p:spPr>
      </p:pic>
      <p:sp>
        <p:nvSpPr>
          <p:cNvPr id="5" name="Rectangle 4"/>
          <p:cNvSpPr/>
          <p:nvPr/>
        </p:nvSpPr>
        <p:spPr>
          <a:xfrm>
            <a:off x="1828800" y="762000"/>
            <a:ext cx="4556055"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سند </a:t>
            </a:r>
            <a:r>
              <a:rPr lang="ar-SA" sz="3200" b="1" dirty="0" smtClean="0">
                <a:solidFill>
                  <a:srgbClr val="FF0000"/>
                </a:solidFill>
                <a:latin typeface="Times New Roman" pitchFamily="18" charset="0"/>
                <a:cs typeface="Times New Roman" pitchFamily="18" charset="0"/>
              </a:rPr>
              <a:t>النقل البري الدولي (</a:t>
            </a:r>
            <a:r>
              <a:rPr lang="fr-FR" sz="3200" b="1" dirty="0" smtClean="0">
                <a:solidFill>
                  <a:srgbClr val="FF0000"/>
                </a:solidFill>
                <a:latin typeface="Times New Roman" pitchFamily="18" charset="0"/>
                <a:cs typeface="Times New Roman" pitchFamily="18" charset="0"/>
              </a:rPr>
              <a:t>CMR</a:t>
            </a:r>
            <a:r>
              <a:rPr lang="ar-DZ" sz="3200" b="1" dirty="0" smtClean="0">
                <a:solidFill>
                  <a:srgbClr val="FF0000"/>
                </a:solidFill>
                <a:latin typeface="Times New Roman" pitchFamily="18" charset="0"/>
                <a:cs typeface="Times New Roman" pitchFamily="18" charset="0"/>
              </a:rPr>
              <a:t>)</a:t>
            </a:r>
            <a:endParaRPr lang="fr-FR" sz="32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89544"/>
            <a:ext cx="8458200" cy="2677656"/>
          </a:xfrm>
          <a:prstGeom prst="rect">
            <a:avLst/>
          </a:prstGeom>
        </p:spPr>
        <p:txBody>
          <a:bodyPr wrap="square">
            <a:spAutoFit/>
          </a:bodyPr>
          <a:lstStyle/>
          <a:p>
            <a:pPr marL="38100" indent="22225" algn="just" rtl="1">
              <a:buNone/>
            </a:pPr>
            <a:r>
              <a:rPr lang="ar-DZ" sz="2800" b="1" dirty="0" smtClean="0">
                <a:solidFill>
                  <a:schemeClr val="bg1"/>
                </a:solidFill>
              </a:rPr>
              <a:t>   </a:t>
            </a:r>
            <a:r>
              <a:rPr lang="ar-SA" sz="2800" b="1" dirty="0" smtClean="0">
                <a:solidFill>
                  <a:schemeClr val="bg1"/>
                </a:solidFill>
              </a:rPr>
              <a:t>ينبغي أن تحتوي وثيقة </a:t>
            </a:r>
            <a:r>
              <a:rPr lang="fr-FR" sz="2600" b="1" dirty="0" smtClean="0">
                <a:solidFill>
                  <a:srgbClr val="FF0000"/>
                </a:solidFill>
              </a:rPr>
              <a:t>CMR</a:t>
            </a:r>
            <a:r>
              <a:rPr lang="ar-SA" sz="2800" b="1" dirty="0" smtClean="0">
                <a:solidFill>
                  <a:schemeClr val="bg1"/>
                </a:solidFill>
              </a:rPr>
              <a:t> على </a:t>
            </a:r>
            <a:r>
              <a:rPr lang="ar-SA" sz="2800" b="1" dirty="0" smtClean="0">
                <a:solidFill>
                  <a:srgbClr val="FF0000"/>
                </a:solidFill>
              </a:rPr>
              <a:t>تفاصيل كثيرة </a:t>
            </a:r>
            <a:r>
              <a:rPr lang="ar-SA" sz="2800" b="1" dirty="0" smtClean="0">
                <a:solidFill>
                  <a:schemeClr val="bg1"/>
                </a:solidFill>
              </a:rPr>
              <a:t>أهمها: تاريخ الإشعار ومكان صدوره، اسم وعنوان المرسل، اسم وعنوان الناقل، مكان وتاريخ تحميل السلع، مكان التسليم، وصف لطبيعة السلع وطريقة التغليف، عدد الرزم وعلاماتها الخاصة، الوزن الكلي أو الكميات الموصوفة عدا ذلك، </a:t>
            </a:r>
            <a:r>
              <a:rPr lang="ar-SA" sz="2800" b="1" dirty="0" smtClean="0">
                <a:solidFill>
                  <a:srgbClr val="FF0000"/>
                </a:solidFill>
              </a:rPr>
              <a:t>رسوم الشحن </a:t>
            </a:r>
            <a:r>
              <a:rPr lang="ar-SA" sz="2800" b="1" dirty="0" smtClean="0">
                <a:solidFill>
                  <a:schemeClr val="bg1"/>
                </a:solidFill>
              </a:rPr>
              <a:t>والرسوم الإضافية، الرسوم الجمركية، ورسوم أخرى تستوفى منذ صياغة العقد وحتى موعد التسليم</a:t>
            </a:r>
            <a:r>
              <a:rPr lang="ar-DZ" sz="2800" b="1" dirty="0" smtClean="0">
                <a:solidFill>
                  <a:schemeClr val="bg1"/>
                </a:solidFill>
              </a:rPr>
              <a:t>.</a:t>
            </a:r>
          </a:p>
        </p:txBody>
      </p:sp>
      <p:sp>
        <p:nvSpPr>
          <p:cNvPr id="5" name="Rectangle 4"/>
          <p:cNvSpPr/>
          <p:nvPr/>
        </p:nvSpPr>
        <p:spPr>
          <a:xfrm>
            <a:off x="381000" y="4634805"/>
            <a:ext cx="8382000" cy="1384995"/>
          </a:xfrm>
          <a:prstGeom prst="rect">
            <a:avLst/>
          </a:prstGeom>
        </p:spPr>
        <p:txBody>
          <a:bodyPr wrap="square">
            <a:spAutoFit/>
          </a:bodyPr>
          <a:lstStyle/>
          <a:p>
            <a:pPr marL="38100" indent="22225" algn="just" rtl="1">
              <a:buNone/>
            </a:pPr>
            <a:r>
              <a:rPr lang="ar-DZ" sz="2800" b="1" dirty="0" smtClean="0">
                <a:solidFill>
                  <a:schemeClr val="bg1"/>
                </a:solidFill>
              </a:rPr>
              <a:t>    </a:t>
            </a:r>
            <a:r>
              <a:rPr lang="ar-SA" sz="2800" b="1" dirty="0" smtClean="0">
                <a:solidFill>
                  <a:schemeClr val="bg1"/>
                </a:solidFill>
              </a:rPr>
              <a:t>وفي حالة </a:t>
            </a:r>
            <a:r>
              <a:rPr lang="ar-SA" sz="2800" b="1" dirty="0" smtClean="0">
                <a:solidFill>
                  <a:srgbClr val="FF0000"/>
                </a:solidFill>
              </a:rPr>
              <a:t>السلع الخطرة </a:t>
            </a:r>
            <a:r>
              <a:rPr lang="ar-SA" sz="2800" b="1" dirty="0" smtClean="0">
                <a:solidFill>
                  <a:schemeClr val="bg1"/>
                </a:solidFill>
              </a:rPr>
              <a:t>تحديد الوصف المعترف به عموما، وبيان يفيد بان تخضع لأحكام هذه الاتفاقية بغض النظر عن وجود بنود مغايرة لبنود هذه الاتفاقية</a:t>
            </a:r>
            <a:r>
              <a:rPr lang="fr-FR" sz="2800" b="1" dirty="0" smtClean="0">
                <a:solidFill>
                  <a:schemeClr val="bg1"/>
                </a:solidFill>
              </a:rPr>
              <a:t> .</a:t>
            </a:r>
          </a:p>
        </p:txBody>
      </p:sp>
      <p:sp>
        <p:nvSpPr>
          <p:cNvPr id="6" name="Rectangle 5"/>
          <p:cNvSpPr/>
          <p:nvPr/>
        </p:nvSpPr>
        <p:spPr>
          <a:xfrm>
            <a:off x="7162800" y="649069"/>
            <a:ext cx="1457450" cy="646331"/>
          </a:xfrm>
          <a:prstGeom prst="rect">
            <a:avLst/>
          </a:prstGeom>
        </p:spPr>
        <p:txBody>
          <a:bodyPr wrap="none">
            <a:spAutoFit/>
          </a:bodyPr>
          <a:lstStyle/>
          <a:p>
            <a:r>
              <a:rPr lang="ar-DZ" sz="3600" b="1" dirty="0" smtClean="0">
                <a:solidFill>
                  <a:srgbClr val="FF0000"/>
                </a:solidFill>
              </a:rPr>
              <a:t>ملاحظة:</a:t>
            </a:r>
            <a:endParaRPr lang="fr-FR" sz="3600"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905000"/>
            <a:ext cx="8534400" cy="2819400"/>
          </a:xfrm>
        </p:spPr>
        <p:txBody>
          <a:bodyPr>
            <a:normAutofit/>
          </a:bodyPr>
          <a:lstStyle/>
          <a:p>
            <a:pPr marL="31750" indent="-31750" algn="just" rtl="1">
              <a:buNone/>
            </a:pPr>
            <a:r>
              <a:rPr lang="ar-DZ" b="1" dirty="0" smtClean="0">
                <a:solidFill>
                  <a:schemeClr val="bg1"/>
                </a:solidFill>
              </a:rPr>
              <a:t>   تعد اتفاقية (</a:t>
            </a:r>
            <a:r>
              <a:rPr lang="ar-DZ" b="1" dirty="0" smtClean="0">
                <a:solidFill>
                  <a:srgbClr val="FF0000"/>
                </a:solidFill>
              </a:rPr>
              <a:t>تير</a:t>
            </a:r>
            <a:r>
              <a:rPr lang="ar-DZ" b="1" dirty="0" smtClean="0">
                <a:solidFill>
                  <a:schemeClr val="bg1"/>
                </a:solidFill>
              </a:rPr>
              <a:t> </a:t>
            </a:r>
            <a:r>
              <a:rPr lang="fr-FR" sz="2600" b="1" dirty="0" smtClean="0">
                <a:solidFill>
                  <a:srgbClr val="FF0000"/>
                </a:solidFill>
              </a:rPr>
              <a:t>TIR</a:t>
            </a:r>
            <a:r>
              <a:rPr lang="ar-DZ" b="1" dirty="0" smtClean="0">
                <a:solidFill>
                  <a:schemeClr val="bg1"/>
                </a:solidFill>
              </a:rPr>
              <a:t>)</a:t>
            </a:r>
            <a:r>
              <a:rPr lang="fr-FR" sz="2400" b="1" dirty="0" smtClean="0">
                <a:solidFill>
                  <a:schemeClr val="bg1"/>
                </a:solidFill>
              </a:rPr>
              <a:t>Convention on International Transport of </a:t>
            </a:r>
            <a:r>
              <a:rPr lang="fr-FR" sz="2400" b="1" dirty="0" err="1" smtClean="0">
                <a:solidFill>
                  <a:schemeClr val="bg1"/>
                </a:solidFill>
              </a:rPr>
              <a:t>Goods</a:t>
            </a:r>
            <a:r>
              <a:rPr lang="fr-FR" sz="2400" b="1" dirty="0" smtClean="0">
                <a:solidFill>
                  <a:schemeClr val="bg1"/>
                </a:solidFill>
              </a:rPr>
              <a:t> Under </a:t>
            </a:r>
            <a:r>
              <a:rPr lang="fr-FR" sz="2400" b="1" dirty="0" err="1" smtClean="0">
                <a:solidFill>
                  <a:schemeClr val="bg1"/>
                </a:solidFill>
              </a:rPr>
              <a:t>Cover</a:t>
            </a:r>
            <a:r>
              <a:rPr lang="fr-FR" sz="2400" b="1" dirty="0" smtClean="0">
                <a:solidFill>
                  <a:schemeClr val="bg1"/>
                </a:solidFill>
              </a:rPr>
              <a:t> of Carnets </a:t>
            </a:r>
            <a:r>
              <a:rPr lang="ar-DZ" sz="2400" b="1" dirty="0" smtClean="0">
                <a:solidFill>
                  <a:schemeClr val="bg1"/>
                </a:solidFill>
              </a:rPr>
              <a:t> </a:t>
            </a:r>
            <a:r>
              <a:rPr lang="ar-DZ" b="1" dirty="0" smtClean="0">
                <a:solidFill>
                  <a:schemeClr val="bg1"/>
                </a:solidFill>
              </a:rPr>
              <a:t>من أهم وأشمل الأنظمة في مجال الجمارك لـ: </a:t>
            </a:r>
            <a:r>
              <a:rPr lang="ar-DZ" b="1" dirty="0" smtClean="0">
                <a:solidFill>
                  <a:srgbClr val="FF0000"/>
                </a:solidFill>
              </a:rPr>
              <a:t>المرور العابر(ترانزيت) </a:t>
            </a:r>
            <a:r>
              <a:rPr lang="ar-DZ" b="1" dirty="0" smtClean="0">
                <a:solidFill>
                  <a:schemeClr val="bg1"/>
                </a:solidFill>
              </a:rPr>
              <a:t>على الطرق، كما تقوم هذه الاتفاقية على معاهدة الأمم المتحدة للنقل الدولي للبضائع لعام 1975، وتولى الاتحاد الدولي للنقل البري</a:t>
            </a:r>
            <a:r>
              <a:rPr lang="fr-FR" b="1" dirty="0" smtClean="0">
                <a:solidFill>
                  <a:schemeClr val="bg1"/>
                </a:solidFill>
              </a:rPr>
              <a:t>IRU </a:t>
            </a:r>
            <a:r>
              <a:rPr lang="ar-DZ" b="1" dirty="0" smtClean="0">
                <a:solidFill>
                  <a:schemeClr val="bg1"/>
                </a:solidFill>
              </a:rPr>
              <a:t> واللجنة الاقتصادية الأوربية </a:t>
            </a:r>
            <a:r>
              <a:rPr lang="fr-FR" b="1" dirty="0" smtClean="0">
                <a:solidFill>
                  <a:schemeClr val="bg1"/>
                </a:solidFill>
              </a:rPr>
              <a:t>ECE </a:t>
            </a:r>
            <a:r>
              <a:rPr lang="ar-DZ" b="1" dirty="0" smtClean="0">
                <a:solidFill>
                  <a:schemeClr val="bg1"/>
                </a:solidFill>
              </a:rPr>
              <a:t> الإشراف على الاتفاقية.</a:t>
            </a:r>
            <a:endParaRPr lang="fr-FR" b="1" dirty="0" smtClean="0">
              <a:solidFill>
                <a:schemeClr val="bg1"/>
              </a:solidFill>
            </a:endParaRPr>
          </a:p>
          <a:p>
            <a:endParaRPr lang="fr-FR" dirty="0"/>
          </a:p>
        </p:txBody>
      </p:sp>
      <p:sp>
        <p:nvSpPr>
          <p:cNvPr id="4" name="Rectangle 3"/>
          <p:cNvSpPr/>
          <p:nvPr/>
        </p:nvSpPr>
        <p:spPr>
          <a:xfrm>
            <a:off x="381000" y="4876800"/>
            <a:ext cx="8382000" cy="1815882"/>
          </a:xfrm>
          <a:prstGeom prst="rect">
            <a:avLst/>
          </a:prstGeom>
        </p:spPr>
        <p:txBody>
          <a:bodyPr wrap="square">
            <a:spAutoFit/>
          </a:bodyPr>
          <a:lstStyle/>
          <a:p>
            <a:pPr algn="just" rtl="1"/>
            <a:r>
              <a:rPr lang="ar-DZ" sz="2800" b="1" dirty="0" smtClean="0">
                <a:solidFill>
                  <a:schemeClr val="bg1"/>
                </a:solidFill>
              </a:rPr>
              <a:t>   </a:t>
            </a:r>
            <a:r>
              <a:rPr lang="ar-DZ" sz="2800" b="1" dirty="0" smtClean="0">
                <a:solidFill>
                  <a:srgbClr val="FF0000"/>
                </a:solidFill>
              </a:rPr>
              <a:t> </a:t>
            </a:r>
            <a:r>
              <a:rPr lang="ar-SA" sz="2800" b="1" dirty="0" smtClean="0">
                <a:solidFill>
                  <a:srgbClr val="FF0000"/>
                </a:solidFill>
              </a:rPr>
              <a:t>دفتر تير </a:t>
            </a:r>
            <a:r>
              <a:rPr lang="ar-SA" sz="2800" b="1" dirty="0" smtClean="0">
                <a:solidFill>
                  <a:schemeClr val="bg1"/>
                </a:solidFill>
              </a:rPr>
              <a:t>هو وثيقة عبور جمركي تستخدم لإثبات أن هناك ضمان  دولي للحقوق والرسوم على البضاعة المنقولة تحت نظام تير، في حدود المبالغ المحددة من الأطراف المتعاقدة، </a:t>
            </a:r>
            <a:r>
              <a:rPr lang="fr-FR" sz="2800" b="1" dirty="0" smtClean="0">
                <a:solidFill>
                  <a:schemeClr val="bg1"/>
                </a:solidFill>
              </a:rPr>
              <a:t>وتحت الشروط المنصوص عليها في اتفاقية النقل البري الدولي.</a:t>
            </a:r>
            <a:endParaRPr lang="fr-FR" sz="2800" dirty="0"/>
          </a:p>
        </p:txBody>
      </p:sp>
      <p:sp>
        <p:nvSpPr>
          <p:cNvPr id="5" name="Rectangle 4"/>
          <p:cNvSpPr/>
          <p:nvPr/>
        </p:nvSpPr>
        <p:spPr>
          <a:xfrm>
            <a:off x="381000" y="533400"/>
            <a:ext cx="8305800" cy="1077218"/>
          </a:xfrm>
          <a:prstGeom prst="rect">
            <a:avLst/>
          </a:prstGeom>
        </p:spPr>
        <p:txBody>
          <a:bodyPr wrap="square">
            <a:spAutoFit/>
          </a:bodyPr>
          <a:lstStyle/>
          <a:p>
            <a:pPr algn="just" rtl="1"/>
            <a:r>
              <a:rPr lang="ar-SA" sz="3600" b="1" dirty="0" smtClean="0">
                <a:solidFill>
                  <a:srgbClr val="FF0000"/>
                </a:solidFill>
                <a:latin typeface="Times New Roman" pitchFamily="18" charset="0"/>
                <a:cs typeface="Times New Roman" pitchFamily="18" charset="0"/>
              </a:rPr>
              <a:t>رابعا- دفتر النقل البري الدولي (تير</a:t>
            </a:r>
            <a:r>
              <a:rPr lang="ar-DZ" sz="3600" b="1" dirty="0" smtClean="0">
                <a:solidFill>
                  <a:srgbClr val="FF0000"/>
                </a:solidFill>
                <a:latin typeface="Times New Roman" pitchFamily="18" charset="0"/>
                <a:cs typeface="Times New Roman" pitchFamily="18" charset="0"/>
              </a:rPr>
              <a:t>)</a:t>
            </a:r>
          </a:p>
          <a:p>
            <a:pPr rtl="1"/>
            <a:r>
              <a:rPr lang="fr-FR" sz="2800" b="1" dirty="0" smtClean="0">
                <a:solidFill>
                  <a:srgbClr val="FF0000"/>
                </a:solidFill>
                <a:latin typeface="Times New Roman" pitchFamily="18" charset="0"/>
                <a:cs typeface="Times New Roman" pitchFamily="18" charset="0"/>
              </a:rPr>
              <a:t>(TIR ) Carnet de </a:t>
            </a:r>
            <a:r>
              <a:rPr lang="fr-FR" sz="2800" b="1" dirty="0" smtClean="0">
                <a:solidFill>
                  <a:srgbClr val="008000"/>
                </a:solidFill>
                <a:latin typeface="Times New Roman" pitchFamily="18" charset="0"/>
                <a:cs typeface="Times New Roman" pitchFamily="18" charset="0"/>
              </a:rPr>
              <a:t>T</a:t>
            </a:r>
            <a:r>
              <a:rPr lang="fr-FR" sz="2800" b="1" dirty="0" smtClean="0">
                <a:solidFill>
                  <a:srgbClr val="FF0000"/>
                </a:solidFill>
                <a:latin typeface="Times New Roman" pitchFamily="18" charset="0"/>
                <a:cs typeface="Times New Roman" pitchFamily="18" charset="0"/>
              </a:rPr>
              <a:t>ransit </a:t>
            </a:r>
            <a:r>
              <a:rPr lang="fr-FR" sz="2800" b="1" dirty="0" smtClean="0">
                <a:solidFill>
                  <a:srgbClr val="008000"/>
                </a:solidFill>
                <a:latin typeface="Times New Roman" pitchFamily="18" charset="0"/>
                <a:cs typeface="Times New Roman" pitchFamily="18" charset="0"/>
              </a:rPr>
              <a:t>I</a:t>
            </a:r>
            <a:r>
              <a:rPr lang="fr-FR" sz="2800" b="1" dirty="0" smtClean="0">
                <a:solidFill>
                  <a:srgbClr val="FF0000"/>
                </a:solidFill>
                <a:latin typeface="Times New Roman" pitchFamily="18" charset="0"/>
                <a:cs typeface="Times New Roman" pitchFamily="18" charset="0"/>
              </a:rPr>
              <a:t>nternational </a:t>
            </a:r>
            <a:r>
              <a:rPr lang="fr-FR" sz="2800" b="1" dirty="0" smtClean="0">
                <a:solidFill>
                  <a:srgbClr val="008000"/>
                </a:solidFill>
                <a:latin typeface="Times New Roman" pitchFamily="18" charset="0"/>
                <a:cs typeface="Times New Roman" pitchFamily="18" charset="0"/>
              </a:rPr>
              <a:t>R</a:t>
            </a:r>
            <a:r>
              <a:rPr lang="fr-FR" sz="2800" b="1" dirty="0" smtClean="0">
                <a:solidFill>
                  <a:srgbClr val="FF0000"/>
                </a:solidFill>
                <a:latin typeface="Times New Roman" pitchFamily="18" charset="0"/>
                <a:cs typeface="Times New Roman" pitchFamily="18" charset="0"/>
              </a:rPr>
              <a:t>outier</a:t>
            </a:r>
            <a:r>
              <a:rPr lang="ar-SA" sz="2800" b="1" dirty="0" smtClean="0">
                <a:solidFill>
                  <a:srgbClr val="FF0000"/>
                </a:solidFill>
                <a:latin typeface="Times New Roman" pitchFamily="18" charset="0"/>
                <a:cs typeface="Times New Roman" pitchFamily="18" charset="0"/>
              </a:rPr>
              <a:t> </a:t>
            </a:r>
            <a:endParaRPr lang="fr-FR" sz="2800" b="1" dirty="0"/>
          </a:p>
        </p:txBody>
      </p:sp>
    </p:spTree>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093976"/>
          </a:xfrm>
          <a:prstGeom prst="rect">
            <a:avLst/>
          </a:prstGeom>
        </p:spPr>
        <p:txBody>
          <a:bodyPr wrap="square">
            <a:spAutoFit/>
          </a:bodyPr>
          <a:lstStyle/>
          <a:p>
            <a:pPr marL="15875" indent="215900" algn="just" rtl="1">
              <a:buClr>
                <a:srgbClr val="FF0000"/>
              </a:buClr>
              <a:buSzPct val="80000"/>
              <a:buFont typeface="Wingdings" pitchFamily="2" charset="2"/>
              <a:buChar char="§"/>
            </a:pPr>
            <a:r>
              <a:rPr lang="ar-SA" sz="3000" b="1" dirty="0" smtClean="0">
                <a:solidFill>
                  <a:srgbClr val="FF0000"/>
                </a:solidFill>
              </a:rPr>
              <a:t>أول تنظيم تشريعي: </a:t>
            </a:r>
            <a:r>
              <a:rPr lang="ar-SA" sz="3000" b="1" dirty="0" smtClean="0">
                <a:solidFill>
                  <a:schemeClr val="bg1"/>
                </a:solidFill>
              </a:rPr>
              <a:t>لائحة الملاحة الفرنسية (</a:t>
            </a:r>
            <a:r>
              <a:rPr lang="fr-FR" sz="3000" b="1" dirty="0" smtClean="0">
                <a:solidFill>
                  <a:schemeClr val="bg1"/>
                </a:solidFill>
              </a:rPr>
              <a:t>1671</a:t>
            </a:r>
            <a:r>
              <a:rPr lang="ar-SA" sz="3000" b="1" dirty="0" smtClean="0">
                <a:solidFill>
                  <a:schemeClr val="bg1"/>
                </a:solidFill>
              </a:rPr>
              <a:t>)</a:t>
            </a:r>
            <a:r>
              <a:rPr lang="ar-DZ" sz="3000" b="1" dirty="0" smtClean="0">
                <a:solidFill>
                  <a:schemeClr val="bg1"/>
                </a:solidFill>
              </a:rPr>
              <a:t>،</a:t>
            </a:r>
            <a:r>
              <a:rPr lang="ar-SA" sz="3000" b="1" dirty="0" smtClean="0">
                <a:solidFill>
                  <a:schemeClr val="bg1"/>
                </a:solidFill>
              </a:rPr>
              <a:t> عالجت سند الشحن، تعد </a:t>
            </a:r>
            <a:r>
              <a:rPr lang="ar-SA" sz="3000" b="1" dirty="0" smtClean="0">
                <a:solidFill>
                  <a:srgbClr val="FF0000"/>
                </a:solidFill>
              </a:rPr>
              <a:t>المصدر التاريخي لأحكام عقد النقل</a:t>
            </a:r>
            <a:r>
              <a:rPr lang="ar-SA" sz="3000" b="1" dirty="0" smtClean="0">
                <a:solidFill>
                  <a:schemeClr val="bg1"/>
                </a:solidFill>
              </a:rPr>
              <a:t>.</a:t>
            </a:r>
            <a:endParaRPr lang="fr-FR" sz="3000" b="1" dirty="0" smtClean="0">
              <a:solidFill>
                <a:schemeClr val="bg1"/>
              </a:solidFill>
            </a:endParaRPr>
          </a:p>
          <a:p>
            <a:pPr marL="15875" indent="215900" algn="just" rtl="1">
              <a:buClr>
                <a:srgbClr val="FF0000"/>
              </a:buClr>
              <a:buSzPct val="80000"/>
              <a:buFont typeface="Wingdings" pitchFamily="2" charset="2"/>
              <a:buChar char="§"/>
            </a:pPr>
            <a:r>
              <a:rPr lang="ar-SA" sz="3000" b="1" dirty="0" smtClean="0">
                <a:solidFill>
                  <a:srgbClr val="FF0000"/>
                </a:solidFill>
              </a:rPr>
              <a:t>بداية </a:t>
            </a:r>
            <a:r>
              <a:rPr lang="ar-SA" sz="3000" b="1" dirty="0" err="1" smtClean="0">
                <a:solidFill>
                  <a:srgbClr val="FF0000"/>
                </a:solidFill>
              </a:rPr>
              <a:t>ق</a:t>
            </a:r>
            <a:r>
              <a:rPr lang="ar-SA" sz="3000" b="1" dirty="0" smtClean="0">
                <a:solidFill>
                  <a:srgbClr val="FF0000"/>
                </a:solidFill>
              </a:rPr>
              <a:t> 18: </a:t>
            </a:r>
            <a:r>
              <a:rPr lang="ar-SA" sz="3000" b="1" dirty="0" smtClean="0">
                <a:solidFill>
                  <a:schemeClr val="bg1"/>
                </a:solidFill>
              </a:rPr>
              <a:t>صار سند الشحن شائع الاستعمال كوثيقة </a:t>
            </a:r>
            <a:r>
              <a:rPr lang="ar-SA" sz="3000" b="1" dirty="0" smtClean="0">
                <a:solidFill>
                  <a:srgbClr val="FF0000"/>
                </a:solidFill>
              </a:rPr>
              <a:t>غير قابلة للتداول</a:t>
            </a:r>
            <a:r>
              <a:rPr lang="ar-DZ" sz="3000" b="1" dirty="0" smtClean="0">
                <a:solidFill>
                  <a:schemeClr val="bg1"/>
                </a:solidFill>
              </a:rPr>
              <a:t>(</a:t>
            </a:r>
            <a:r>
              <a:rPr lang="ar-DZ" sz="3000" b="1" dirty="0" smtClean="0">
                <a:solidFill>
                  <a:srgbClr val="7030A0"/>
                </a:solidFill>
              </a:rPr>
              <a:t>قليل الفائدة</a:t>
            </a:r>
            <a:r>
              <a:rPr lang="ar-DZ" sz="3000" b="1" dirty="0" smtClean="0">
                <a:solidFill>
                  <a:schemeClr val="bg1"/>
                </a:solidFill>
              </a:rPr>
              <a:t>)</a:t>
            </a:r>
            <a:r>
              <a:rPr lang="ar-SA" sz="3000" b="1" dirty="0" smtClean="0">
                <a:solidFill>
                  <a:schemeClr val="bg1"/>
                </a:solidFill>
              </a:rPr>
              <a:t>.</a:t>
            </a:r>
            <a:endParaRPr lang="fr-FR" sz="3000" b="1" dirty="0" smtClean="0">
              <a:solidFill>
                <a:schemeClr val="bg1"/>
              </a:solidFill>
            </a:endParaRPr>
          </a:p>
          <a:p>
            <a:pPr marL="15875" indent="215900" algn="just" rtl="1">
              <a:buClr>
                <a:srgbClr val="FF0000"/>
              </a:buClr>
              <a:buSzPct val="80000"/>
              <a:buFont typeface="Wingdings" pitchFamily="2" charset="2"/>
              <a:buChar char="§"/>
            </a:pPr>
            <a:r>
              <a:rPr lang="ar-SA" sz="3000" b="1" dirty="0" smtClean="0">
                <a:solidFill>
                  <a:srgbClr val="FF0000"/>
                </a:solidFill>
              </a:rPr>
              <a:t>ظهور سفن البريد السريعة</a:t>
            </a:r>
            <a:r>
              <a:rPr lang="fr-FR" sz="3000" b="1" dirty="0" smtClean="0">
                <a:solidFill>
                  <a:srgbClr val="FF0000"/>
                </a:solidFill>
              </a:rPr>
              <a:t> </a:t>
            </a:r>
            <a:r>
              <a:rPr lang="ar-DZ" sz="3000" b="1" dirty="0" smtClean="0">
                <a:solidFill>
                  <a:srgbClr val="FF0000"/>
                </a:solidFill>
              </a:rPr>
              <a:t>(سفينة البريد الملكي</a:t>
            </a:r>
            <a:r>
              <a:rPr lang="ar-DZ" sz="3000" b="1" dirty="0" smtClean="0"/>
              <a:t> </a:t>
            </a:r>
            <a:r>
              <a:rPr lang="fr-FR" sz="3000" b="1" dirty="0" smtClean="0">
                <a:solidFill>
                  <a:srgbClr val="FF0000"/>
                </a:solidFill>
              </a:rPr>
              <a:t>Royal Mail </a:t>
            </a:r>
            <a:r>
              <a:rPr lang="fr-FR" sz="3000" b="1" dirty="0" err="1" smtClean="0">
                <a:solidFill>
                  <a:srgbClr val="FF0000"/>
                </a:solidFill>
              </a:rPr>
              <a:t>Ship</a:t>
            </a:r>
            <a:r>
              <a:rPr lang="ar-DZ" sz="3000" b="1" dirty="0" smtClean="0">
                <a:solidFill>
                  <a:srgbClr val="FF0000"/>
                </a:solidFill>
              </a:rPr>
              <a:t>)</a:t>
            </a:r>
            <a:r>
              <a:rPr lang="fr-FR" sz="3000" b="1" dirty="0" smtClean="0">
                <a:solidFill>
                  <a:srgbClr val="FF0000"/>
                </a:solidFill>
              </a:rPr>
              <a:t> </a:t>
            </a:r>
            <a:r>
              <a:rPr lang="ar-DZ" sz="3000" b="1" dirty="0" smtClean="0">
                <a:solidFill>
                  <a:srgbClr val="FF0000"/>
                </a:solidFill>
              </a:rPr>
              <a:t>1840</a:t>
            </a:r>
            <a:r>
              <a:rPr lang="ar-SA" sz="3000" b="1" dirty="0" smtClean="0">
                <a:solidFill>
                  <a:srgbClr val="FF0000"/>
                </a:solidFill>
              </a:rPr>
              <a:t>: </a:t>
            </a:r>
            <a:r>
              <a:rPr lang="ar-SA" sz="3000" b="1" dirty="0" smtClean="0">
                <a:solidFill>
                  <a:schemeClr val="bg1"/>
                </a:solidFill>
              </a:rPr>
              <a:t>سمحت بوصول سندات الشحن</a:t>
            </a:r>
            <a:r>
              <a:rPr lang="ar-DZ" sz="3000" b="1" dirty="0" smtClean="0">
                <a:solidFill>
                  <a:schemeClr val="bg1"/>
                </a:solidFill>
              </a:rPr>
              <a:t> </a:t>
            </a:r>
            <a:r>
              <a:rPr lang="ar-SA" sz="3000" b="1" dirty="0" smtClean="0">
                <a:solidFill>
                  <a:schemeClr val="bg1"/>
                </a:solidFill>
              </a:rPr>
              <a:t>قبل وصول ناقلات البضائع البطيئة، فنشأت فكرة </a:t>
            </a:r>
            <a:r>
              <a:rPr lang="ar-SA" sz="3000" b="1" dirty="0" smtClean="0">
                <a:solidFill>
                  <a:srgbClr val="FF0000"/>
                </a:solidFill>
              </a:rPr>
              <a:t>تحويل ملكية البضاعة </a:t>
            </a:r>
            <a:r>
              <a:rPr lang="ar-SA" sz="3000" b="1" dirty="0" smtClean="0">
                <a:solidFill>
                  <a:srgbClr val="008000"/>
                </a:solidFill>
              </a:rPr>
              <a:t>بالتظهير</a:t>
            </a:r>
            <a:r>
              <a:rPr lang="ar-SA" sz="3000" b="1" dirty="0" smtClean="0">
                <a:solidFill>
                  <a:schemeClr val="bg1"/>
                </a:solidFill>
              </a:rPr>
              <a:t> قبل وصولها </a:t>
            </a:r>
            <a:r>
              <a:rPr lang="ar-DZ" sz="3000" b="1" dirty="0" smtClean="0">
                <a:solidFill>
                  <a:schemeClr val="bg1"/>
                </a:solidFill>
              </a:rPr>
              <a:t>إ</a:t>
            </a:r>
            <a:r>
              <a:rPr lang="ar-SA" sz="3000" b="1" dirty="0" smtClean="0">
                <a:solidFill>
                  <a:schemeClr val="bg1"/>
                </a:solidFill>
              </a:rPr>
              <a:t>ل</a:t>
            </a:r>
            <a:r>
              <a:rPr lang="ar-DZ" sz="3000" b="1" dirty="0" smtClean="0">
                <a:solidFill>
                  <a:schemeClr val="bg1"/>
                </a:solidFill>
              </a:rPr>
              <a:t>ى</a:t>
            </a:r>
            <a:r>
              <a:rPr lang="ar-SA" sz="3000" b="1" dirty="0" smtClean="0">
                <a:solidFill>
                  <a:schemeClr val="bg1"/>
                </a:solidFill>
              </a:rPr>
              <a:t> ميناء التفريغ في النقل البحري.</a:t>
            </a:r>
            <a:endParaRPr lang="fr-FR" sz="3000" b="1" dirty="0" smtClean="0">
              <a:solidFill>
                <a:schemeClr val="bg1"/>
              </a:solidFill>
            </a:endParaRPr>
          </a:p>
          <a:p>
            <a:pPr marL="15875" indent="215900" algn="just" rtl="1">
              <a:buClr>
                <a:srgbClr val="FF0000"/>
              </a:buClr>
              <a:buSzPct val="80000"/>
              <a:buFont typeface="Wingdings" pitchFamily="2" charset="2"/>
              <a:buChar char="§"/>
            </a:pPr>
            <a:r>
              <a:rPr lang="ar-SA" sz="3000" b="1" dirty="0" smtClean="0">
                <a:solidFill>
                  <a:srgbClr val="FF0000"/>
                </a:solidFill>
              </a:rPr>
              <a:t>في </a:t>
            </a:r>
            <a:r>
              <a:rPr lang="ar-DZ" sz="3000" b="1" dirty="0" smtClean="0">
                <a:solidFill>
                  <a:srgbClr val="FF0000"/>
                </a:solidFill>
              </a:rPr>
              <a:t>1924</a:t>
            </a:r>
            <a:r>
              <a:rPr lang="ar-SA" sz="3000" b="1" dirty="0" smtClean="0">
                <a:solidFill>
                  <a:srgbClr val="FF0000"/>
                </a:solidFill>
              </a:rPr>
              <a:t>/08/</a:t>
            </a:r>
            <a:r>
              <a:rPr lang="ar-DZ" sz="3000" b="1" dirty="0" smtClean="0">
                <a:solidFill>
                  <a:srgbClr val="FF0000"/>
                </a:solidFill>
              </a:rPr>
              <a:t>12</a:t>
            </a:r>
            <a:r>
              <a:rPr lang="ar-SA" sz="3000" b="1" dirty="0" smtClean="0">
                <a:solidFill>
                  <a:srgbClr val="FF0000"/>
                </a:solidFill>
              </a:rPr>
              <a:t>: </a:t>
            </a:r>
            <a:r>
              <a:rPr lang="ar-SA" sz="3000" b="1" dirty="0" smtClean="0">
                <a:solidFill>
                  <a:schemeClr val="bg1"/>
                </a:solidFill>
              </a:rPr>
              <a:t>قامت اللجنة البحرية الدولية </a:t>
            </a:r>
            <a:r>
              <a:rPr lang="ar-SA" sz="3000" b="1" dirty="0" smtClean="0">
                <a:solidFill>
                  <a:srgbClr val="FF0000"/>
                </a:solidFill>
              </a:rPr>
              <a:t>بتوحيد القواعد المتعلقة بسندات الشحن</a:t>
            </a:r>
            <a:r>
              <a:rPr lang="ar-SA" sz="3000" b="1" dirty="0" smtClean="0">
                <a:solidFill>
                  <a:schemeClr val="bg1"/>
                </a:solidFill>
              </a:rPr>
              <a:t> في معاهدة بروكسل</a:t>
            </a:r>
            <a:r>
              <a:rPr lang="ar-DZ" sz="3000" b="1" dirty="0" smtClean="0">
                <a:solidFill>
                  <a:schemeClr val="bg1"/>
                </a:solidFill>
              </a:rPr>
              <a:t>.</a:t>
            </a:r>
          </a:p>
          <a:p>
            <a:pPr marL="15875" indent="215900" algn="just" rtl="1">
              <a:buClr>
                <a:srgbClr val="FF0000"/>
              </a:buClr>
              <a:buSzPct val="80000"/>
              <a:buFont typeface="Wingdings" pitchFamily="2" charset="2"/>
              <a:buChar char="§"/>
            </a:pPr>
            <a:r>
              <a:rPr lang="ar-DZ" sz="3000" b="1" dirty="0" smtClean="0">
                <a:solidFill>
                  <a:schemeClr val="bg1"/>
                </a:solidFill>
              </a:rPr>
              <a:t>ظهور </a:t>
            </a:r>
            <a:r>
              <a:rPr lang="ar-DZ" sz="3000" b="1" dirty="0" smtClean="0">
                <a:solidFill>
                  <a:srgbClr val="FF0000"/>
                </a:solidFill>
              </a:rPr>
              <a:t>النقل الجوي </a:t>
            </a:r>
            <a:r>
              <a:rPr lang="ar-DZ" sz="3000" b="1" dirty="0" smtClean="0">
                <a:solidFill>
                  <a:schemeClr val="bg1"/>
                </a:solidFill>
              </a:rPr>
              <a:t>بعد </a:t>
            </a:r>
            <a:r>
              <a:rPr lang="ar-DZ" sz="3000" b="1" dirty="0" err="1" smtClean="0">
                <a:solidFill>
                  <a:schemeClr val="bg1"/>
                </a:solidFill>
              </a:rPr>
              <a:t>ح</a:t>
            </a:r>
            <a:r>
              <a:rPr lang="ar-DZ" sz="3000" b="1" dirty="0" smtClean="0">
                <a:solidFill>
                  <a:schemeClr val="bg1"/>
                </a:solidFill>
              </a:rPr>
              <a:t> ع 1، أدى لانتشار سند الشحن </a:t>
            </a:r>
            <a:r>
              <a:rPr lang="ar-DZ" sz="3000" b="1" dirty="0" smtClean="0">
                <a:solidFill>
                  <a:srgbClr val="FF0000"/>
                </a:solidFill>
              </a:rPr>
              <a:t>القابل للتداول</a:t>
            </a:r>
            <a:r>
              <a:rPr lang="ar-DZ" sz="3000" b="1" dirty="0" smtClean="0">
                <a:solidFill>
                  <a:schemeClr val="bg1"/>
                </a:solidFill>
              </a:rPr>
              <a:t>، وظهور </a:t>
            </a:r>
            <a:r>
              <a:rPr lang="ar-DZ" sz="3000" b="1" dirty="0" smtClean="0">
                <a:solidFill>
                  <a:srgbClr val="FF0000"/>
                </a:solidFill>
              </a:rPr>
              <a:t>التبادل الإلكتروني للبيانات</a:t>
            </a:r>
            <a:r>
              <a:rPr lang="ar-DZ" sz="3000" b="1" dirty="0" smtClean="0">
                <a:solidFill>
                  <a:schemeClr val="bg1"/>
                </a:solidFill>
              </a:rPr>
              <a:t>، أدى لانتشار سند الشحن الإلكتروني.</a:t>
            </a:r>
            <a:endParaRPr lang="fr-FR" sz="3000" b="1" dirty="0" smtClean="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920657"/>
            <a:ext cx="8763000" cy="3108543"/>
          </a:xfrm>
          <a:prstGeom prst="rect">
            <a:avLst/>
          </a:prstGeom>
        </p:spPr>
        <p:txBody>
          <a:bodyPr wrap="square">
            <a:spAutoFit/>
          </a:bodyPr>
          <a:lstStyle/>
          <a:p>
            <a:pPr marL="31750" indent="-31750" algn="just" rtl="1">
              <a:buNone/>
            </a:pPr>
            <a:r>
              <a:rPr lang="ar-DZ" sz="2800" b="1" dirty="0" smtClean="0">
                <a:solidFill>
                  <a:schemeClr val="bg1"/>
                </a:solidFill>
              </a:rPr>
              <a:t> </a:t>
            </a:r>
            <a:r>
              <a:rPr lang="fr-FR" sz="2800" b="1" dirty="0" smtClean="0">
                <a:solidFill>
                  <a:schemeClr val="bg1"/>
                </a:solidFill>
              </a:rPr>
              <a:t>   </a:t>
            </a:r>
            <a:r>
              <a:rPr lang="ar-SA" sz="2800" b="1" dirty="0" smtClean="0">
                <a:solidFill>
                  <a:schemeClr val="bg1"/>
                </a:solidFill>
              </a:rPr>
              <a:t>يعتبر الإتحاد الدولي للنقل البري</a:t>
            </a:r>
            <a:r>
              <a:rPr lang="ar-SA" sz="2800" b="1" dirty="0" smtClean="0">
                <a:solidFill>
                  <a:srgbClr val="008000"/>
                </a:solidFill>
              </a:rPr>
              <a:t> </a:t>
            </a:r>
            <a:r>
              <a:rPr lang="ar-SA" sz="2600" b="1" dirty="0" smtClean="0">
                <a:solidFill>
                  <a:srgbClr val="008000"/>
                </a:solidFill>
              </a:rPr>
              <a:t>(</a:t>
            </a:r>
            <a:r>
              <a:rPr lang="fr-FR" sz="2600" b="1" dirty="0" smtClean="0">
                <a:solidFill>
                  <a:srgbClr val="008000"/>
                </a:solidFill>
              </a:rPr>
              <a:t>International Road Transport Union (IRU</a:t>
            </a:r>
            <a:r>
              <a:rPr lang="ar-SA" sz="2800" b="1" dirty="0" smtClean="0">
                <a:solidFill>
                  <a:schemeClr val="bg1"/>
                </a:solidFill>
              </a:rPr>
              <a:t>، المنظمة الدولية الوحيدة المفوضة للقيام بطبع وتوزيع دفاتر النقل البري الدولي على الجمعيات الوطنية الضامنة، بمقتضى الشروط المبينة في التزام تعاقدي موقع مع الإتحاد الدولي للنقل البري، وعلى كل </a:t>
            </a:r>
            <a:r>
              <a:rPr lang="ar-SA" sz="2800" b="1" dirty="0" smtClean="0">
                <a:solidFill>
                  <a:srgbClr val="FF0000"/>
                </a:solidFill>
              </a:rPr>
              <a:t>جمعية وطنية </a:t>
            </a:r>
            <a:r>
              <a:rPr lang="ar-SA" sz="2800" b="1" dirty="0" smtClean="0">
                <a:solidFill>
                  <a:schemeClr val="bg1"/>
                </a:solidFill>
              </a:rPr>
              <a:t>بدورها أن تقوم بإصدار دفاتر النقل البري إلى متعهدي النقل في بلدها، وفقاً للشروط المبينة في إعلان الالتزام المعقود بين متعهد النقل والجمعية الوطنية</a:t>
            </a:r>
            <a:r>
              <a:rPr lang="fr-FR" sz="2800" b="1" dirty="0" smtClean="0">
                <a:solidFill>
                  <a:schemeClr val="bg1"/>
                </a:solidFill>
              </a:rPr>
              <a:t>.</a:t>
            </a:r>
          </a:p>
        </p:txBody>
      </p:sp>
      <p:sp>
        <p:nvSpPr>
          <p:cNvPr id="5" name="Rectangle 4"/>
          <p:cNvSpPr/>
          <p:nvPr/>
        </p:nvSpPr>
        <p:spPr>
          <a:xfrm>
            <a:off x="7086600" y="762000"/>
            <a:ext cx="1572866" cy="646331"/>
          </a:xfrm>
          <a:prstGeom prst="rect">
            <a:avLst/>
          </a:prstGeom>
        </p:spPr>
        <p:txBody>
          <a:bodyPr wrap="none">
            <a:spAutoFit/>
          </a:bodyPr>
          <a:lstStyle/>
          <a:p>
            <a:r>
              <a:rPr lang="ar-DZ" sz="3600" b="1" dirty="0" smtClean="0">
                <a:solidFill>
                  <a:srgbClr val="FF0000"/>
                </a:solidFill>
              </a:rPr>
              <a:t>ملاحظة: </a:t>
            </a:r>
            <a:endParaRPr lang="fr-FR" sz="3600"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143000"/>
            <a:ext cx="8686800" cy="2819400"/>
          </a:xfrm>
        </p:spPr>
        <p:txBody>
          <a:bodyPr>
            <a:normAutofit/>
          </a:bodyPr>
          <a:lstStyle/>
          <a:p>
            <a:pPr marL="1588" indent="26988" algn="just" rtl="1">
              <a:buNone/>
            </a:pPr>
            <a:r>
              <a:rPr lang="ar-DZ" b="1" dirty="0" smtClean="0">
                <a:solidFill>
                  <a:schemeClr val="bg1"/>
                </a:solidFill>
              </a:rPr>
              <a:t>     </a:t>
            </a:r>
            <a:r>
              <a:rPr lang="ar-SA" b="1" dirty="0" smtClean="0">
                <a:solidFill>
                  <a:schemeClr val="bg1"/>
                </a:solidFill>
              </a:rPr>
              <a:t>كل دفتر </a:t>
            </a:r>
            <a:r>
              <a:rPr lang="ar-DZ" b="1" dirty="0" smtClean="0">
                <a:solidFill>
                  <a:srgbClr val="FF0000"/>
                </a:solidFill>
              </a:rPr>
              <a:t>تير</a:t>
            </a:r>
            <a:r>
              <a:rPr lang="ar-DZ" b="1" dirty="0" smtClean="0">
                <a:solidFill>
                  <a:schemeClr val="bg1"/>
                </a:solidFill>
              </a:rPr>
              <a:t> </a:t>
            </a:r>
            <a:r>
              <a:rPr lang="ar-SA" b="1" dirty="0" smtClean="0">
                <a:solidFill>
                  <a:schemeClr val="bg1"/>
                </a:solidFill>
              </a:rPr>
              <a:t>يحتوي على رقم مرجعي فريد، وقد يشمل </a:t>
            </a:r>
            <a:r>
              <a:rPr lang="ar-DZ" b="1" dirty="0" smtClean="0">
                <a:solidFill>
                  <a:schemeClr val="bg1"/>
                </a:solidFill>
              </a:rPr>
              <a:t>على</a:t>
            </a:r>
            <a:r>
              <a:rPr lang="ar-SA" b="1" dirty="0" smtClean="0">
                <a:solidFill>
                  <a:schemeClr val="bg1"/>
                </a:solidFill>
              </a:rPr>
              <a:t>: 4، 6، 14، أو 20 </a:t>
            </a:r>
            <a:r>
              <a:rPr lang="ar-SA" b="1" dirty="0" smtClean="0">
                <a:solidFill>
                  <a:srgbClr val="FF0000"/>
                </a:solidFill>
              </a:rPr>
              <a:t>قسيمة</a:t>
            </a:r>
            <a:r>
              <a:rPr lang="ar-DZ" b="1" dirty="0" smtClean="0">
                <a:solidFill>
                  <a:schemeClr val="bg1"/>
                </a:solidFill>
              </a:rPr>
              <a:t>،</a:t>
            </a:r>
            <a:r>
              <a:rPr lang="ar-SA" b="1" dirty="0" smtClean="0">
                <a:solidFill>
                  <a:schemeClr val="bg1"/>
                </a:solidFill>
              </a:rPr>
              <a:t> باستثناء صفحة الغلاف، وكل قسيمة مزودة ب</a:t>
            </a:r>
            <a:r>
              <a:rPr lang="ar-SA" b="1" dirty="0" smtClean="0">
                <a:solidFill>
                  <a:srgbClr val="FF0000"/>
                </a:solidFill>
              </a:rPr>
              <a:t>كعب</a:t>
            </a:r>
            <a:r>
              <a:rPr lang="ar-SA" b="1" dirty="0" smtClean="0">
                <a:solidFill>
                  <a:schemeClr val="bg1"/>
                </a:solidFill>
              </a:rPr>
              <a:t>، ويمكن استخدام واقتطاع زوج واحد من القسائم في كل بلد، عدد أزواج القسائم يشير إلى عدد من البلدان التي تم </a:t>
            </a:r>
            <a:r>
              <a:rPr lang="ar-SA" b="1" dirty="0" smtClean="0">
                <a:solidFill>
                  <a:srgbClr val="FF0000"/>
                </a:solidFill>
              </a:rPr>
              <a:t>العبور</a:t>
            </a:r>
            <a:r>
              <a:rPr lang="ar-SA" b="1" dirty="0" smtClean="0">
                <a:solidFill>
                  <a:schemeClr val="bg1"/>
                </a:solidFill>
              </a:rPr>
              <a:t> فيها، </a:t>
            </a:r>
            <a:r>
              <a:rPr lang="ar-SA" b="1" dirty="0" smtClean="0">
                <a:solidFill>
                  <a:srgbClr val="FF0000"/>
                </a:solidFill>
              </a:rPr>
              <a:t>بما في </a:t>
            </a:r>
            <a:r>
              <a:rPr lang="ar-SA" b="1" dirty="0" smtClean="0">
                <a:solidFill>
                  <a:schemeClr val="bg1"/>
                </a:solidFill>
              </a:rPr>
              <a:t>ذلك بلدي المغادرة والوصول، تحت غطاء هذا النوع من الدفاتر</a:t>
            </a:r>
            <a:r>
              <a:rPr lang="ar-DZ" b="1" dirty="0" smtClean="0">
                <a:solidFill>
                  <a:schemeClr val="bg1"/>
                </a:solidFill>
              </a:rPr>
              <a:t>.</a:t>
            </a:r>
          </a:p>
          <a:p>
            <a:pPr marL="1588" indent="26988" algn="just" rtl="1">
              <a:buNone/>
            </a:pPr>
            <a:r>
              <a:rPr lang="ar-SA" b="1" dirty="0" smtClean="0">
                <a:solidFill>
                  <a:srgbClr val="FF0000"/>
                </a:solidFill>
              </a:rPr>
              <a:t>مثال</a:t>
            </a:r>
            <a:r>
              <a:rPr lang="ar-DZ" b="1" dirty="0" smtClean="0">
                <a:solidFill>
                  <a:srgbClr val="FF0000"/>
                </a:solidFill>
              </a:rPr>
              <a:t>:</a:t>
            </a:r>
            <a:r>
              <a:rPr lang="ar-SA" b="1" dirty="0" smtClean="0">
                <a:solidFill>
                  <a:srgbClr val="FF0000"/>
                </a:solidFill>
              </a:rPr>
              <a:t> 20 قسيمة دفتر يمكن استخدامها لنقل </a:t>
            </a:r>
            <a:r>
              <a:rPr lang="ar-DZ" b="1" dirty="0" smtClean="0">
                <a:solidFill>
                  <a:srgbClr val="FF0000"/>
                </a:solidFill>
              </a:rPr>
              <a:t>تير </a:t>
            </a:r>
            <a:r>
              <a:rPr lang="ar-SA" b="1" dirty="0" smtClean="0">
                <a:solidFill>
                  <a:srgbClr val="FF0000"/>
                </a:solidFill>
              </a:rPr>
              <a:t>من خلال 10 بلدان</a:t>
            </a:r>
            <a:r>
              <a:rPr lang="ar-DZ" b="1" dirty="0" smtClean="0">
                <a:solidFill>
                  <a:srgbClr val="FF0000"/>
                </a:solidFill>
              </a:rPr>
              <a:t>.</a:t>
            </a:r>
            <a:endParaRPr lang="fr-FR" b="1" dirty="0" smtClean="0">
              <a:solidFill>
                <a:srgbClr val="FF0000"/>
              </a:solidFill>
            </a:endParaRPr>
          </a:p>
          <a:p>
            <a:endParaRPr lang="fr-FR" dirty="0"/>
          </a:p>
        </p:txBody>
      </p:sp>
      <p:sp>
        <p:nvSpPr>
          <p:cNvPr id="8" name="Rectangle 7"/>
          <p:cNvSpPr/>
          <p:nvPr/>
        </p:nvSpPr>
        <p:spPr>
          <a:xfrm>
            <a:off x="228600" y="4038600"/>
            <a:ext cx="8534400" cy="2677656"/>
          </a:xfrm>
          <a:prstGeom prst="rect">
            <a:avLst/>
          </a:prstGeom>
        </p:spPr>
        <p:txBody>
          <a:bodyPr wrap="square">
            <a:spAutoFit/>
          </a:bodyPr>
          <a:lstStyle/>
          <a:p>
            <a:pPr marL="1588" indent="26988" algn="just" rtl="1">
              <a:buNone/>
            </a:pPr>
            <a:r>
              <a:rPr lang="ar-DZ" sz="2800" b="1" dirty="0" smtClean="0">
                <a:solidFill>
                  <a:schemeClr val="bg1"/>
                </a:solidFill>
              </a:rPr>
              <a:t>  </a:t>
            </a:r>
            <a:r>
              <a:rPr lang="ar-SA" sz="2800" b="1" dirty="0" smtClean="0">
                <a:solidFill>
                  <a:schemeClr val="bg1"/>
                </a:solidFill>
              </a:rPr>
              <a:t>كل دفتر</a:t>
            </a:r>
            <a:r>
              <a:rPr lang="ar-DZ" sz="2800" b="1" dirty="0" smtClean="0">
                <a:solidFill>
                  <a:schemeClr val="bg1"/>
                </a:solidFill>
              </a:rPr>
              <a:t> </a:t>
            </a:r>
            <a:r>
              <a:rPr lang="ar-DZ" sz="2800" b="1" dirty="0" smtClean="0">
                <a:solidFill>
                  <a:srgbClr val="FF0000"/>
                </a:solidFill>
              </a:rPr>
              <a:t>تير</a:t>
            </a:r>
            <a:r>
              <a:rPr lang="ar-DZ" sz="2800" b="1" dirty="0" smtClean="0">
                <a:solidFill>
                  <a:schemeClr val="bg1"/>
                </a:solidFill>
              </a:rPr>
              <a:t> </a:t>
            </a:r>
            <a:r>
              <a:rPr lang="ar-SA" sz="2800" b="1" dirty="0" smtClean="0">
                <a:solidFill>
                  <a:schemeClr val="bg1"/>
                </a:solidFill>
              </a:rPr>
              <a:t>يمكن استخدامه مرة واحدة فقط، وعند إنتهاء النقل </a:t>
            </a:r>
            <a:r>
              <a:rPr lang="ar-DZ" sz="2800" b="1" dirty="0" smtClean="0">
                <a:solidFill>
                  <a:schemeClr val="bg1"/>
                </a:solidFill>
              </a:rPr>
              <a:t>الطرقي </a:t>
            </a:r>
            <a:r>
              <a:rPr lang="ar-SA" sz="2800" b="1" dirty="0" smtClean="0">
                <a:solidFill>
                  <a:schemeClr val="bg1"/>
                </a:solidFill>
              </a:rPr>
              <a:t>الدولي في مكتب جمارك </a:t>
            </a:r>
            <a:r>
              <a:rPr lang="ar-DZ" sz="2800" b="1" dirty="0" smtClean="0">
                <a:solidFill>
                  <a:schemeClr val="bg1"/>
                </a:solidFill>
              </a:rPr>
              <a:t>بلد </a:t>
            </a:r>
            <a:r>
              <a:rPr lang="ar-SA" sz="2800" b="1" dirty="0" smtClean="0">
                <a:solidFill>
                  <a:schemeClr val="bg1"/>
                </a:solidFill>
              </a:rPr>
              <a:t>المقصد، يجب أن يسلم السائق دفتر</a:t>
            </a:r>
            <a:r>
              <a:rPr lang="fr-FR" sz="2800" b="1" dirty="0" smtClean="0">
                <a:solidFill>
                  <a:schemeClr val="bg1"/>
                </a:solidFill>
              </a:rPr>
              <a:t> </a:t>
            </a:r>
            <a:r>
              <a:rPr lang="ar-DZ" sz="2800" b="1" dirty="0" smtClean="0">
                <a:solidFill>
                  <a:srgbClr val="FF0000"/>
                </a:solidFill>
              </a:rPr>
              <a:t>تير</a:t>
            </a:r>
            <a:r>
              <a:rPr lang="ar-DZ" sz="2800" b="1" dirty="0" smtClean="0">
                <a:solidFill>
                  <a:schemeClr val="bg1"/>
                </a:solidFill>
              </a:rPr>
              <a:t> </a:t>
            </a:r>
            <a:r>
              <a:rPr lang="ar-SA" sz="2800" b="1" dirty="0" smtClean="0">
                <a:solidFill>
                  <a:schemeClr val="bg1"/>
                </a:solidFill>
              </a:rPr>
              <a:t>مؤشر عليه حسب الأصول من قبل سلطات جمارك المقصد، </a:t>
            </a:r>
            <a:r>
              <a:rPr lang="ar-DZ" sz="2800" b="1" dirty="0" smtClean="0">
                <a:solidFill>
                  <a:schemeClr val="bg1"/>
                </a:solidFill>
              </a:rPr>
              <a:t>التي عليها </a:t>
            </a:r>
            <a:r>
              <a:rPr lang="ar-SA" sz="2800" b="1" dirty="0" smtClean="0">
                <a:solidFill>
                  <a:schemeClr val="bg1"/>
                </a:solidFill>
              </a:rPr>
              <a:t>أن تؤكد على الفور إنهاء عملية النقل ال</a:t>
            </a:r>
            <a:r>
              <a:rPr lang="ar-DZ" sz="2800" b="1" dirty="0" smtClean="0">
                <a:solidFill>
                  <a:schemeClr val="bg1"/>
                </a:solidFill>
              </a:rPr>
              <a:t>طرق</a:t>
            </a:r>
            <a:r>
              <a:rPr lang="ar-SA" sz="2800" b="1" dirty="0" smtClean="0">
                <a:solidFill>
                  <a:schemeClr val="bg1"/>
                </a:solidFill>
              </a:rPr>
              <a:t>ي الدولي إلكترونيا، ويتم إرجاع دفاتر</a:t>
            </a:r>
            <a:r>
              <a:rPr lang="ar-DZ" sz="2800" b="1" dirty="0" smtClean="0">
                <a:solidFill>
                  <a:schemeClr val="bg1"/>
                </a:solidFill>
              </a:rPr>
              <a:t> </a:t>
            </a:r>
            <a:r>
              <a:rPr lang="ar-DZ" sz="2800" b="1" dirty="0" smtClean="0">
                <a:solidFill>
                  <a:srgbClr val="FF0000"/>
                </a:solidFill>
              </a:rPr>
              <a:t>تير</a:t>
            </a:r>
            <a:r>
              <a:rPr lang="fr-FR" sz="2800" b="1" dirty="0" smtClean="0">
                <a:solidFill>
                  <a:schemeClr val="bg1"/>
                </a:solidFill>
              </a:rPr>
              <a:t> </a:t>
            </a:r>
            <a:r>
              <a:rPr lang="ar-SA" sz="2800" b="1" dirty="0" smtClean="0">
                <a:solidFill>
                  <a:schemeClr val="bg1"/>
                </a:solidFill>
              </a:rPr>
              <a:t>ل</a:t>
            </a:r>
            <a:r>
              <a:rPr lang="ar-DZ" sz="2800" b="1" dirty="0" smtClean="0">
                <a:solidFill>
                  <a:schemeClr val="bg1"/>
                </a:solidFill>
              </a:rPr>
              <a:t>ل</a:t>
            </a:r>
            <a:r>
              <a:rPr lang="ar-SA" sz="2800" b="1" dirty="0" smtClean="0">
                <a:solidFill>
                  <a:schemeClr val="bg1"/>
                </a:solidFill>
              </a:rPr>
              <a:t>جمعية لوطنية الضامن</a:t>
            </a:r>
            <a:r>
              <a:rPr lang="ar-DZ" sz="2800" b="1" dirty="0" smtClean="0">
                <a:solidFill>
                  <a:schemeClr val="bg1"/>
                </a:solidFill>
              </a:rPr>
              <a:t>ة</a:t>
            </a:r>
            <a:r>
              <a:rPr lang="ar-SA" sz="2800" b="1" dirty="0" smtClean="0">
                <a:solidFill>
                  <a:schemeClr val="bg1"/>
                </a:solidFill>
              </a:rPr>
              <a:t>، والتي تقوم يدورها بإرسال دفاتر</a:t>
            </a:r>
            <a:r>
              <a:rPr lang="ar-DZ" sz="2800" b="1" dirty="0" smtClean="0">
                <a:solidFill>
                  <a:schemeClr val="bg1"/>
                </a:solidFill>
              </a:rPr>
              <a:t> </a:t>
            </a:r>
            <a:r>
              <a:rPr lang="ar-DZ" sz="2800" b="1" dirty="0" smtClean="0">
                <a:solidFill>
                  <a:srgbClr val="FF0000"/>
                </a:solidFill>
              </a:rPr>
              <a:t>تير</a:t>
            </a:r>
            <a:r>
              <a:rPr lang="ar-DZ" sz="2800" b="1" dirty="0" smtClean="0">
                <a:solidFill>
                  <a:schemeClr val="bg1"/>
                </a:solidFill>
              </a:rPr>
              <a:t> </a:t>
            </a:r>
            <a:r>
              <a:rPr lang="ar-SA" sz="2800" b="1" dirty="0" smtClean="0">
                <a:solidFill>
                  <a:schemeClr val="bg1"/>
                </a:solidFill>
              </a:rPr>
              <a:t>إلى الإتحاد الدولي للنقل البري للرقابة النهائية والأرشفة</a:t>
            </a:r>
            <a:r>
              <a:rPr lang="fr-FR" sz="2800" b="1" dirty="0" smtClean="0">
                <a:solidFill>
                  <a:schemeClr val="bg1"/>
                </a:solidFill>
              </a:rPr>
              <a:t>.</a:t>
            </a:r>
          </a:p>
        </p:txBody>
      </p:sp>
      <p:sp>
        <p:nvSpPr>
          <p:cNvPr id="5" name="Rectangle 4"/>
          <p:cNvSpPr/>
          <p:nvPr/>
        </p:nvSpPr>
        <p:spPr>
          <a:xfrm>
            <a:off x="4991558" y="533400"/>
            <a:ext cx="3695242" cy="646331"/>
          </a:xfrm>
          <a:prstGeom prst="rect">
            <a:avLst/>
          </a:prstGeom>
        </p:spPr>
        <p:txBody>
          <a:bodyPr wrap="none">
            <a:spAutoFit/>
          </a:bodyPr>
          <a:lstStyle/>
          <a:p>
            <a:pPr algn="r" rtl="1"/>
            <a:r>
              <a:rPr lang="ar-DZ" sz="3600" b="1" dirty="0" smtClean="0">
                <a:solidFill>
                  <a:srgbClr val="FF0000"/>
                </a:solidFill>
              </a:rPr>
              <a:t>استعمال دفتر تير </a:t>
            </a:r>
            <a:r>
              <a:rPr lang="fr-FR" sz="3600" b="1" dirty="0" smtClean="0">
                <a:solidFill>
                  <a:srgbClr val="FF0000"/>
                </a:solidFill>
              </a:rPr>
              <a:t> </a:t>
            </a:r>
            <a:r>
              <a:rPr lang="fr-FR" sz="2800" b="1" dirty="0" smtClean="0">
                <a:solidFill>
                  <a:srgbClr val="FF0000"/>
                </a:solidFill>
              </a:rPr>
              <a:t>TIR</a:t>
            </a:r>
            <a:r>
              <a:rPr lang="ar-DZ" sz="3600" b="1" dirty="0" smtClean="0">
                <a:solidFill>
                  <a:srgbClr val="FF0000"/>
                </a:solidFill>
              </a:rPr>
              <a:t>:</a:t>
            </a:r>
            <a:endParaRPr lang="fr-FR" sz="3600" b="1" dirty="0"/>
          </a:p>
        </p:txBody>
      </p:sp>
    </p:spTree>
  </p:cSld>
  <p:clrMapOvr>
    <a:masterClrMapping/>
  </p:clrMapOvr>
  <p:transition>
    <p:diamon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286000"/>
            <a:ext cx="8610600" cy="2209800"/>
          </a:xfrm>
        </p:spPr>
        <p:txBody>
          <a:bodyPr>
            <a:normAutofit/>
          </a:bodyPr>
          <a:lstStyle/>
          <a:p>
            <a:pPr marL="0" indent="0" algn="just" rtl="1">
              <a:buNone/>
            </a:pPr>
            <a:r>
              <a:rPr lang="ar-DZ" b="1" dirty="0" smtClean="0">
                <a:solidFill>
                  <a:schemeClr val="bg1"/>
                </a:solidFill>
              </a:rPr>
              <a:t>     </a:t>
            </a:r>
            <a:r>
              <a:rPr lang="ar-SA" b="1" dirty="0" smtClean="0">
                <a:solidFill>
                  <a:schemeClr val="bg1"/>
                </a:solidFill>
              </a:rPr>
              <a:t>وثيقة يعدها المرسل وشركة السكة الحديد، وهي تجسيد لعقد نقل البضاعة</a:t>
            </a:r>
            <a:r>
              <a:rPr lang="ar-DZ" b="1" dirty="0" smtClean="0">
                <a:solidFill>
                  <a:schemeClr val="bg1"/>
                </a:solidFill>
              </a:rPr>
              <a:t>،</a:t>
            </a:r>
            <a:r>
              <a:rPr lang="ar-SA" b="1" dirty="0" smtClean="0">
                <a:solidFill>
                  <a:schemeClr val="bg1"/>
                </a:solidFill>
              </a:rPr>
              <a:t> تكون وفق </a:t>
            </a:r>
            <a:r>
              <a:rPr lang="ar-DZ" b="1" dirty="0" smtClean="0">
                <a:solidFill>
                  <a:schemeClr val="bg1"/>
                </a:solidFill>
              </a:rPr>
              <a:t>ال</a:t>
            </a:r>
            <a:r>
              <a:rPr lang="ar-SA" b="1" dirty="0" smtClean="0">
                <a:solidFill>
                  <a:schemeClr val="bg1"/>
                </a:solidFill>
              </a:rPr>
              <a:t>نموذج المحدد من طرف الاتفاقية الدولية المتعلقة بنقل البضائع </a:t>
            </a:r>
            <a:r>
              <a:rPr lang="ar-DZ" b="1" dirty="0" smtClean="0">
                <a:solidFill>
                  <a:schemeClr val="bg1"/>
                </a:solidFill>
              </a:rPr>
              <a:t>ب</a:t>
            </a:r>
            <a:r>
              <a:rPr lang="ar-SA" b="1" dirty="0" smtClean="0">
                <a:solidFill>
                  <a:schemeClr val="bg1"/>
                </a:solidFill>
              </a:rPr>
              <a:t>واسطة السكة الحديدية</a:t>
            </a:r>
            <a:r>
              <a:rPr lang="fr-FR" sz="2400" b="1" u="heavy" dirty="0" smtClean="0">
                <a:solidFill>
                  <a:srgbClr val="FF0000"/>
                </a:solidFill>
              </a:rPr>
              <a:t>C</a:t>
            </a:r>
            <a:r>
              <a:rPr lang="fr-FR" sz="2400" b="1" dirty="0" smtClean="0">
                <a:solidFill>
                  <a:srgbClr val="FF0000"/>
                </a:solidFill>
              </a:rPr>
              <a:t>onvention </a:t>
            </a:r>
            <a:r>
              <a:rPr lang="fr-FR" sz="2400" b="1" u="heavy" dirty="0" smtClean="0">
                <a:solidFill>
                  <a:srgbClr val="FF0000"/>
                </a:solidFill>
              </a:rPr>
              <a:t>I</a:t>
            </a:r>
            <a:r>
              <a:rPr lang="fr-FR" sz="2400" b="1" dirty="0" smtClean="0">
                <a:solidFill>
                  <a:srgbClr val="FF0000"/>
                </a:solidFill>
              </a:rPr>
              <a:t>nternationale concernant le transport de </a:t>
            </a:r>
            <a:r>
              <a:rPr lang="fr-FR" sz="2400" b="1" u="heavy" dirty="0" smtClean="0">
                <a:solidFill>
                  <a:srgbClr val="FF0000"/>
                </a:solidFill>
              </a:rPr>
              <a:t>M</a:t>
            </a:r>
            <a:r>
              <a:rPr lang="fr-FR" sz="2400" b="1" dirty="0" smtClean="0">
                <a:solidFill>
                  <a:srgbClr val="FF0000"/>
                </a:solidFill>
              </a:rPr>
              <a:t>archandises par chemin de fer (CIM</a:t>
            </a:r>
            <a:r>
              <a:rPr lang="ar-DZ" sz="2400" b="1" dirty="0" smtClean="0">
                <a:solidFill>
                  <a:srgbClr val="FF0000"/>
                </a:solidFill>
              </a:rPr>
              <a:t>.</a:t>
            </a:r>
            <a:endParaRPr lang="fr-FR" sz="2400" b="1" dirty="0" smtClean="0">
              <a:solidFill>
                <a:srgbClr val="FF0000"/>
              </a:solidFill>
            </a:endParaRPr>
          </a:p>
          <a:p>
            <a:endParaRPr lang="fr-FR" dirty="0"/>
          </a:p>
        </p:txBody>
      </p:sp>
      <p:sp>
        <p:nvSpPr>
          <p:cNvPr id="4" name="Rectangle 3"/>
          <p:cNvSpPr/>
          <p:nvPr/>
        </p:nvSpPr>
        <p:spPr>
          <a:xfrm>
            <a:off x="304800" y="533400"/>
            <a:ext cx="8382000" cy="1077218"/>
          </a:xfrm>
          <a:prstGeom prst="rect">
            <a:avLst/>
          </a:prstGeom>
        </p:spPr>
        <p:txBody>
          <a:bodyPr wrap="square">
            <a:spAutoFit/>
          </a:bodyPr>
          <a:lstStyle/>
          <a:p>
            <a:pPr algn="just" rtl="1"/>
            <a:r>
              <a:rPr lang="ar-SA" sz="3600" b="1" dirty="0" smtClean="0">
                <a:solidFill>
                  <a:srgbClr val="FF0000"/>
                </a:solidFill>
                <a:latin typeface="Times New Roman" pitchFamily="18" charset="0"/>
                <a:cs typeface="Times New Roman" pitchFamily="18" charset="0"/>
              </a:rPr>
              <a:t>خامسا</a:t>
            </a: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وثيقة النقل الدولي بالسكة الحديدية</a:t>
            </a:r>
            <a:endParaRPr lang="ar-DZ" sz="3600" b="1" dirty="0" smtClean="0">
              <a:solidFill>
                <a:srgbClr val="FF0000"/>
              </a:solidFill>
              <a:latin typeface="Times New Roman" pitchFamily="18" charset="0"/>
              <a:cs typeface="Times New Roman" pitchFamily="18" charset="0"/>
            </a:endParaRPr>
          </a:p>
          <a:p>
            <a:r>
              <a:rPr lang="ar-SA" sz="2800" b="1" dirty="0" smtClean="0">
                <a:solidFill>
                  <a:srgbClr val="FF0000"/>
                </a:solidFill>
                <a:latin typeface="Times New Roman" pitchFamily="18" charset="0"/>
                <a:cs typeface="Times New Roman" pitchFamily="18" charset="0"/>
              </a:rPr>
              <a:t> </a:t>
            </a:r>
            <a:r>
              <a:rPr lang="fr-FR" sz="2800" b="1" dirty="0" smtClean="0">
                <a:solidFill>
                  <a:srgbClr val="FF0000"/>
                </a:solidFill>
                <a:latin typeface="Times New Roman" pitchFamily="18" charset="0"/>
                <a:cs typeface="Times New Roman" pitchFamily="18" charset="0"/>
              </a:rPr>
              <a:t>La lettre de voiture CIM </a:t>
            </a:r>
            <a:endParaRPr lang="fr-FR" sz="2800" b="1" dirty="0"/>
          </a:p>
        </p:txBody>
      </p:sp>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2133600"/>
            <a:ext cx="8686800" cy="2971800"/>
          </a:xfrm>
        </p:spPr>
        <p:txBody>
          <a:bodyPr>
            <a:normAutofit/>
          </a:bodyPr>
          <a:lstStyle/>
          <a:p>
            <a:pPr marL="1588" lvl="0" indent="26988" algn="just" rtl="1">
              <a:buNone/>
            </a:pPr>
            <a:r>
              <a:rPr lang="ar-DZ" sz="3600" b="1" dirty="0" smtClean="0">
                <a:solidFill>
                  <a:srgbClr val="FF0000"/>
                </a:solidFill>
                <a:latin typeface="Times New Roman" pitchFamily="18" charset="0"/>
                <a:cs typeface="Times New Roman" pitchFamily="18" charset="0"/>
              </a:rPr>
              <a:t>1. </a:t>
            </a:r>
            <a:r>
              <a:rPr lang="fr-FR" sz="3600" b="1" dirty="0" smtClean="0">
                <a:solidFill>
                  <a:srgbClr val="FF0000"/>
                </a:solidFill>
                <a:latin typeface="Times New Roman" pitchFamily="18" charset="0"/>
                <a:cs typeface="Times New Roman" pitchFamily="18" charset="0"/>
              </a:rPr>
              <a:t>وثيقة استلام وكيل الشحن أو العبور(FCR) </a:t>
            </a:r>
            <a:endParaRPr lang="ar-DZ" sz="3600" b="1" dirty="0" smtClean="0">
              <a:solidFill>
                <a:srgbClr val="FF0000"/>
              </a:solidFill>
              <a:latin typeface="Times New Roman" pitchFamily="18" charset="0"/>
              <a:cs typeface="Times New Roman" pitchFamily="18" charset="0"/>
            </a:endParaRPr>
          </a:p>
          <a:p>
            <a:pPr marL="1588" lvl="0" indent="26988" algn="just">
              <a:buNone/>
            </a:pPr>
            <a:r>
              <a:rPr lang="fr-FR" sz="2500" b="1" dirty="0" smtClean="0">
                <a:solidFill>
                  <a:srgbClr val="FF0000"/>
                </a:solidFill>
                <a:latin typeface="Times New Roman" pitchFamily="18" charset="0"/>
                <a:cs typeface="Times New Roman" pitchFamily="18" charset="0"/>
              </a:rPr>
              <a:t> Forwarder carrying receipt </a:t>
            </a:r>
            <a:r>
              <a:rPr lang="fr-FR" sz="2500" b="1" dirty="0" smtClean="0">
                <a:solidFill>
                  <a:schemeClr val="bg1"/>
                </a:solidFill>
                <a:latin typeface="Times New Roman" pitchFamily="18" charset="0"/>
                <a:cs typeface="Times New Roman" pitchFamily="18" charset="0"/>
              </a:rPr>
              <a:t>ou</a:t>
            </a:r>
            <a:r>
              <a:rPr lang="fr-FR" sz="2500" b="1" dirty="0" smtClean="0">
                <a:solidFill>
                  <a:srgbClr val="FF0000"/>
                </a:solidFill>
                <a:latin typeface="Times New Roman" pitchFamily="18" charset="0"/>
                <a:cs typeface="Times New Roman" pitchFamily="18" charset="0"/>
              </a:rPr>
              <a:t> Forwarder's Cargo Receipt</a:t>
            </a:r>
          </a:p>
          <a:p>
            <a:pPr marL="1588" indent="26988" algn="just" rtl="1">
              <a:buNone/>
            </a:pPr>
            <a:r>
              <a:rPr lang="ar-DZ" sz="3000" b="1" dirty="0" smtClean="0">
                <a:solidFill>
                  <a:schemeClr val="bg1"/>
                </a:solidFill>
                <a:latin typeface="Times New Roman" pitchFamily="18" charset="0"/>
                <a:cs typeface="Times New Roman" pitchFamily="18" charset="0"/>
              </a:rPr>
              <a:t>   </a:t>
            </a:r>
            <a:r>
              <a:rPr lang="fr-FR" sz="3000" b="1" dirty="0" smtClean="0">
                <a:solidFill>
                  <a:schemeClr val="bg1"/>
                </a:solidFill>
                <a:latin typeface="Times New Roman" pitchFamily="18" charset="0"/>
                <a:cs typeface="Times New Roman" pitchFamily="18" charset="0"/>
              </a:rPr>
              <a:t>وثيقة يصدرها وكيل الشحن </a:t>
            </a:r>
            <a:r>
              <a:rPr lang="ar-DZ" sz="3000" b="1" dirty="0" smtClean="0">
                <a:solidFill>
                  <a:schemeClr val="bg1"/>
                </a:solidFill>
                <a:latin typeface="Times New Roman" pitchFamily="18" charset="0"/>
                <a:cs typeface="Times New Roman" pitchFamily="18" charset="0"/>
              </a:rPr>
              <a:t>و</a:t>
            </a:r>
            <a:r>
              <a:rPr lang="fr-FR" sz="3000" b="1" dirty="0" smtClean="0">
                <a:solidFill>
                  <a:schemeClr val="bg1"/>
                </a:solidFill>
                <a:latin typeface="Times New Roman" pitchFamily="18" charset="0"/>
                <a:cs typeface="Times New Roman" pitchFamily="18" charset="0"/>
              </a:rPr>
              <a:t>العبور بعناية، يثبت فيها </a:t>
            </a:r>
            <a:r>
              <a:rPr lang="ar-DZ" sz="3000" b="1" dirty="0" smtClean="0">
                <a:solidFill>
                  <a:schemeClr val="bg1"/>
                </a:solidFill>
                <a:latin typeface="Times New Roman" pitchFamily="18" charset="0"/>
                <a:cs typeface="Times New Roman" pitchFamily="18" charset="0"/>
              </a:rPr>
              <a:t>استلامه</a:t>
            </a:r>
            <a:r>
              <a:rPr lang="fr-FR" sz="3000" b="1" dirty="0" smtClean="0">
                <a:solidFill>
                  <a:schemeClr val="bg1"/>
                </a:solidFill>
                <a:latin typeface="Times New Roman" pitchFamily="18" charset="0"/>
                <a:cs typeface="Times New Roman" pitchFamily="18" charset="0"/>
              </a:rPr>
              <a:t> البضاعة بحالة جيدة في مستودعاته أو مخازنه من عند الشاحن، وبأنه يضعها في متناول المرسل إليه، أو أنه سيعيد إرسالها له.</a:t>
            </a:r>
          </a:p>
          <a:p>
            <a:endParaRPr lang="fr-FR" dirty="0">
              <a:latin typeface="Times New Roman" pitchFamily="18" charset="0"/>
              <a:cs typeface="Times New Roman" pitchFamily="18" charset="0"/>
            </a:endParaRPr>
          </a:p>
        </p:txBody>
      </p:sp>
      <p:sp>
        <p:nvSpPr>
          <p:cNvPr id="4" name="Rectangle 3"/>
          <p:cNvSpPr/>
          <p:nvPr/>
        </p:nvSpPr>
        <p:spPr>
          <a:xfrm>
            <a:off x="903350" y="609600"/>
            <a:ext cx="7657866" cy="646331"/>
          </a:xfrm>
          <a:prstGeom prst="rect">
            <a:avLst/>
          </a:prstGeom>
        </p:spPr>
        <p:txBody>
          <a:bodyPr wrap="none">
            <a:spAutoFit/>
          </a:bodyPr>
          <a:lstStyle/>
          <a:p>
            <a:pPr algn="r" rtl="1"/>
            <a:r>
              <a:rPr lang="fr-FR" sz="3600" b="1" dirty="0" err="1" smtClean="0">
                <a:solidFill>
                  <a:srgbClr val="FF0000"/>
                </a:solidFill>
                <a:latin typeface="Times New Roman" pitchFamily="18" charset="0"/>
                <a:cs typeface="Times New Roman" pitchFamily="18" charset="0"/>
              </a:rPr>
              <a:t>سا</a:t>
            </a:r>
            <a:r>
              <a:rPr lang="ar-DZ" sz="3600" b="1" dirty="0" smtClean="0">
                <a:solidFill>
                  <a:srgbClr val="FF0000"/>
                </a:solidFill>
                <a:latin typeface="Times New Roman" pitchFamily="18" charset="0"/>
                <a:cs typeface="Times New Roman" pitchFamily="18" charset="0"/>
              </a:rPr>
              <a:t>دس</a:t>
            </a:r>
            <a:r>
              <a:rPr lang="fr-FR" sz="3600" b="1" dirty="0" smtClean="0">
                <a:solidFill>
                  <a:srgbClr val="FF0000"/>
                </a:solidFill>
                <a:latin typeface="Times New Roman" pitchFamily="18" charset="0"/>
                <a:cs typeface="Times New Roman" pitchFamily="18" charset="0"/>
              </a:rPr>
              <a:t>ا</a:t>
            </a:r>
            <a:r>
              <a:rPr lang="ar-DZ" sz="3600" b="1" dirty="0" smtClean="0">
                <a:solidFill>
                  <a:srgbClr val="FF0000"/>
                </a:solidFill>
                <a:latin typeface="Times New Roman" pitchFamily="18" charset="0"/>
                <a:cs typeface="Times New Roman" pitchFamily="18" charset="0"/>
              </a:rPr>
              <a:t>.</a:t>
            </a:r>
            <a:r>
              <a:rPr lang="fr-FR" sz="3600" b="1" dirty="0" err="1" smtClean="0">
                <a:solidFill>
                  <a:srgbClr val="FF0000"/>
                </a:solidFill>
                <a:latin typeface="Times New Roman" pitchFamily="18" charset="0"/>
                <a:cs typeface="Times New Roman" pitchFamily="18" charset="0"/>
              </a:rPr>
              <a:t>الوثائق</a:t>
            </a:r>
            <a:r>
              <a:rPr lang="fr-FR" sz="3600" b="1" dirty="0" smtClean="0">
                <a:solidFill>
                  <a:srgbClr val="FF0000"/>
                </a:solidFill>
                <a:latin typeface="Times New Roman" pitchFamily="18" charset="0"/>
                <a:cs typeface="Times New Roman" pitchFamily="18" charset="0"/>
              </a:rPr>
              <a:t> </a:t>
            </a:r>
            <a:r>
              <a:rPr lang="fr-FR" sz="3600" b="1" dirty="0" err="1" smtClean="0">
                <a:solidFill>
                  <a:srgbClr val="FF0000"/>
                </a:solidFill>
                <a:latin typeface="Times New Roman" pitchFamily="18" charset="0"/>
                <a:cs typeface="Times New Roman" pitchFamily="18" charset="0"/>
              </a:rPr>
              <a:t>الصادرة</a:t>
            </a:r>
            <a:r>
              <a:rPr lang="fr-FR" sz="3600" b="1" dirty="0" smtClean="0">
                <a:solidFill>
                  <a:srgbClr val="FF0000"/>
                </a:solidFill>
                <a:latin typeface="Times New Roman" pitchFamily="18" charset="0"/>
                <a:cs typeface="Times New Roman" pitchFamily="18" charset="0"/>
              </a:rPr>
              <a:t> عن وكلاء الشحن </a:t>
            </a:r>
            <a:r>
              <a:rPr lang="fr-FR" sz="3600" b="1" dirty="0" err="1" smtClean="0">
                <a:solidFill>
                  <a:srgbClr val="FF0000"/>
                </a:solidFill>
                <a:latin typeface="Times New Roman" pitchFamily="18" charset="0"/>
                <a:cs typeface="Times New Roman" pitchFamily="18" charset="0"/>
              </a:rPr>
              <a:t>والعبور</a:t>
            </a:r>
            <a:r>
              <a:rPr lang="ar-DZ" sz="3600" b="1" dirty="0" smtClean="0">
                <a:solidFill>
                  <a:srgbClr val="FF0000"/>
                </a:solidFill>
                <a:latin typeface="Times New Roman" pitchFamily="18" charset="0"/>
                <a:cs typeface="Times New Roman" pitchFamily="18" charset="0"/>
              </a:rPr>
              <a:t>:</a:t>
            </a:r>
            <a:endParaRPr lang="fr-FR" sz="3600" b="1" dirty="0"/>
          </a:p>
        </p:txBody>
      </p:sp>
    </p:spTree>
  </p:cSld>
  <p:clrMapOvr>
    <a:masterClrMapping/>
  </p:clrMapOvr>
  <p:transition>
    <p:wedg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28600" y="1066800"/>
            <a:ext cx="8534400" cy="2209800"/>
          </a:xfrm>
        </p:spPr>
        <p:txBody>
          <a:bodyPr>
            <a:normAutofit/>
          </a:bodyPr>
          <a:lstStyle/>
          <a:p>
            <a:pPr marL="1588" indent="26988" algn="just" rtl="1">
              <a:buNone/>
            </a:pPr>
            <a:r>
              <a:rPr lang="fr-FR" sz="3200" b="1" dirty="0" smtClean="0">
                <a:solidFill>
                  <a:srgbClr val="FF0000"/>
                </a:solidFill>
                <a:latin typeface="Times New Roman" pitchFamily="18" charset="0"/>
                <a:cs typeface="Times New Roman" pitchFamily="18" charset="0"/>
              </a:rPr>
              <a:t> (HAWB) House </a:t>
            </a:r>
            <a:r>
              <a:rPr lang="fr-FR" sz="3200" b="1" dirty="0" err="1" smtClean="0">
                <a:solidFill>
                  <a:srgbClr val="FF0000"/>
                </a:solidFill>
                <a:latin typeface="Times New Roman" pitchFamily="18" charset="0"/>
                <a:cs typeface="Times New Roman" pitchFamily="18" charset="0"/>
              </a:rPr>
              <a:t>Airway</a:t>
            </a:r>
            <a:r>
              <a:rPr lang="fr-FR" sz="3200" b="1" dirty="0" smtClean="0">
                <a:solidFill>
                  <a:srgbClr val="FF0000"/>
                </a:solidFill>
                <a:latin typeface="Times New Roman" pitchFamily="18" charset="0"/>
                <a:cs typeface="Times New Roman" pitchFamily="18" charset="0"/>
              </a:rPr>
              <a:t> bill .2</a:t>
            </a:r>
            <a:endParaRPr lang="ar-DZ" sz="3200" b="1" dirty="0" smtClean="0">
              <a:solidFill>
                <a:srgbClr val="FF0000"/>
              </a:solidFill>
              <a:latin typeface="Times New Roman" pitchFamily="18" charset="0"/>
              <a:cs typeface="Times New Roman" pitchFamily="18" charset="0"/>
            </a:endParaRPr>
          </a:p>
          <a:p>
            <a:pPr marL="1588" indent="26988" algn="just" rtl="1">
              <a:buNone/>
            </a:pPr>
            <a:r>
              <a:rPr lang="ar-DZ" sz="2900" b="1" dirty="0" smtClean="0">
                <a:solidFill>
                  <a:schemeClr val="bg1"/>
                </a:solidFill>
              </a:rPr>
              <a:t>    </a:t>
            </a:r>
            <a:r>
              <a:rPr lang="fr-FR" sz="2900" b="1" dirty="0" smtClean="0">
                <a:solidFill>
                  <a:schemeClr val="bg1"/>
                </a:solidFill>
              </a:rPr>
              <a:t>تستخدم للطرود المجمعة في شحنة واحدة، تعدها شركات التجميع </a:t>
            </a:r>
            <a:r>
              <a:rPr lang="fr-FR" sz="2900" b="1" dirty="0" err="1" smtClean="0">
                <a:solidFill>
                  <a:schemeClr val="bg1"/>
                </a:solidFill>
              </a:rPr>
              <a:t>للنقل</a:t>
            </a:r>
            <a:r>
              <a:rPr lang="fr-FR" sz="2900" b="1" dirty="0" smtClean="0">
                <a:solidFill>
                  <a:schemeClr val="bg1"/>
                </a:solidFill>
              </a:rPr>
              <a:t> الجوي للبضائع، وبعد توقيعها من قبل شركة الطيران، تسلم للشاحن، وهذا التوقيع يثبت مسؤولية الناقل الجوي.</a:t>
            </a:r>
            <a:endParaRPr lang="ar-DZ" sz="2900" b="1" dirty="0" smtClean="0">
              <a:solidFill>
                <a:schemeClr val="bg1"/>
              </a:solidFill>
            </a:endParaRPr>
          </a:p>
          <a:p>
            <a:pPr marL="1588" indent="26988" algn="just" rtl="1">
              <a:buNone/>
            </a:pPr>
            <a:endParaRPr lang="fr-FR" sz="2900" b="1" dirty="0" smtClean="0">
              <a:solidFill>
                <a:schemeClr val="bg1"/>
              </a:solidFill>
            </a:endParaRPr>
          </a:p>
          <a:p>
            <a:endParaRPr lang="fr-FR" dirty="0"/>
          </a:p>
        </p:txBody>
      </p:sp>
      <p:sp>
        <p:nvSpPr>
          <p:cNvPr id="3" name="Rectangle 2"/>
          <p:cNvSpPr/>
          <p:nvPr/>
        </p:nvSpPr>
        <p:spPr>
          <a:xfrm>
            <a:off x="228600" y="3570744"/>
            <a:ext cx="8534400" cy="2739211"/>
          </a:xfrm>
          <a:prstGeom prst="rect">
            <a:avLst/>
          </a:prstGeom>
        </p:spPr>
        <p:txBody>
          <a:bodyPr wrap="square">
            <a:spAutoFit/>
          </a:bodyPr>
          <a:lstStyle/>
          <a:p>
            <a:pPr marL="1588" indent="26988" algn="just" rtl="1">
              <a:buNone/>
            </a:pPr>
            <a:r>
              <a:rPr lang="fr-FR" sz="3200" b="1" dirty="0" smtClean="0">
                <a:solidFill>
                  <a:srgbClr val="FF0000"/>
                </a:solidFill>
                <a:latin typeface="Times New Roman" pitchFamily="18" charset="0"/>
                <a:cs typeface="Times New Roman" pitchFamily="18" charset="0"/>
              </a:rPr>
              <a:t>Lettre de transport maritime .3</a:t>
            </a:r>
            <a:r>
              <a:rPr lang="ar-DZ" sz="3200" b="1" dirty="0" smtClean="0">
                <a:solidFill>
                  <a:srgbClr val="FF0000"/>
                </a:solidFill>
                <a:latin typeface="Times New Roman" pitchFamily="18" charset="0"/>
                <a:cs typeface="Times New Roman" pitchFamily="18" charset="0"/>
              </a:rPr>
              <a:t>:</a:t>
            </a:r>
          </a:p>
          <a:p>
            <a:pPr marL="1588" indent="26988" algn="just" rtl="1">
              <a:buNone/>
            </a:pPr>
            <a:r>
              <a:rPr lang="ar-DZ" sz="2800" b="1" dirty="0" smtClean="0">
                <a:solidFill>
                  <a:schemeClr val="bg1"/>
                </a:solidFill>
              </a:rPr>
              <a:t>    تعرف </a:t>
            </a:r>
            <a:r>
              <a:rPr lang="ar-DZ" sz="2800" b="1" dirty="0" err="1" smtClean="0">
                <a:solidFill>
                  <a:schemeClr val="bg1"/>
                </a:solidFill>
              </a:rPr>
              <a:t>بـ</a:t>
            </a:r>
            <a:r>
              <a:rPr lang="ar-DZ" sz="2800" b="1" dirty="0" smtClean="0">
                <a:solidFill>
                  <a:schemeClr val="bg1"/>
                </a:solidFill>
              </a:rPr>
              <a:t> </a:t>
            </a:r>
            <a:r>
              <a:rPr lang="fr-FR" sz="2400" b="1" dirty="0" smtClean="0">
                <a:solidFill>
                  <a:schemeClr val="bg1"/>
                </a:solidFill>
              </a:rPr>
              <a:t>House Bill of Lading</a:t>
            </a:r>
            <a:r>
              <a:rPr lang="ar-DZ" sz="2400" b="1" dirty="0" smtClean="0">
                <a:solidFill>
                  <a:schemeClr val="bg1"/>
                </a:solidFill>
              </a:rPr>
              <a:t>(</a:t>
            </a:r>
            <a:r>
              <a:rPr lang="fr-FR" sz="2400" b="1" dirty="0" smtClean="0">
                <a:solidFill>
                  <a:schemeClr val="bg1"/>
                </a:solidFill>
              </a:rPr>
              <a:t>HBL</a:t>
            </a:r>
            <a:r>
              <a:rPr lang="ar-DZ" sz="2400" b="1" dirty="0" smtClean="0">
                <a:solidFill>
                  <a:schemeClr val="bg1"/>
                </a:solidFill>
              </a:rPr>
              <a:t>)</a:t>
            </a:r>
            <a:r>
              <a:rPr lang="ar-DZ" sz="2800" b="1" dirty="0" smtClean="0">
                <a:solidFill>
                  <a:schemeClr val="bg1"/>
                </a:solidFill>
              </a:rPr>
              <a:t>،</a:t>
            </a:r>
            <a:r>
              <a:rPr lang="ar-DZ" sz="2400" b="1" dirty="0" smtClean="0">
                <a:solidFill>
                  <a:schemeClr val="bg1"/>
                </a:solidFill>
              </a:rPr>
              <a:t> </a:t>
            </a:r>
            <a:r>
              <a:rPr lang="ar-DZ" sz="2800" b="1" dirty="0" err="1" smtClean="0">
                <a:solidFill>
                  <a:schemeClr val="bg1"/>
                </a:solidFill>
              </a:rPr>
              <a:t>و</a:t>
            </a:r>
            <a:r>
              <a:rPr lang="fr-FR" sz="2800" b="1" dirty="0" smtClean="0">
                <a:solidFill>
                  <a:schemeClr val="bg1"/>
                </a:solidFill>
              </a:rPr>
              <a:t>تستخدم للإرساليات</a:t>
            </a:r>
            <a:r>
              <a:rPr lang="ar-DZ" sz="2800" b="1" dirty="0" smtClean="0">
                <a:solidFill>
                  <a:schemeClr val="bg1"/>
                </a:solidFill>
              </a:rPr>
              <a:t> البحرية</a:t>
            </a:r>
            <a:r>
              <a:rPr lang="fr-FR" sz="2800" b="1" dirty="0" smtClean="0">
                <a:solidFill>
                  <a:schemeClr val="bg1"/>
                </a:solidFill>
              </a:rPr>
              <a:t> المجمعة، يصدرها وكلاء الشحن </a:t>
            </a:r>
            <a:r>
              <a:rPr lang="ar-DZ" sz="2800" b="1" dirty="0" smtClean="0">
                <a:solidFill>
                  <a:schemeClr val="bg1"/>
                </a:solidFill>
              </a:rPr>
              <a:t>و</a:t>
            </a:r>
            <a:r>
              <a:rPr lang="fr-FR" sz="2800" b="1" dirty="0" smtClean="0">
                <a:solidFill>
                  <a:schemeClr val="bg1"/>
                </a:solidFill>
              </a:rPr>
              <a:t>العبور، أو شركات تجميع/</a:t>
            </a:r>
            <a:r>
              <a:rPr lang="ar-DZ" sz="2800" b="1" dirty="0" smtClean="0">
                <a:solidFill>
                  <a:schemeClr val="bg1"/>
                </a:solidFill>
              </a:rPr>
              <a:t> </a:t>
            </a:r>
            <a:r>
              <a:rPr lang="fr-FR" sz="2800" b="1" dirty="0" smtClean="0">
                <a:solidFill>
                  <a:schemeClr val="bg1"/>
                </a:solidFill>
              </a:rPr>
              <a:t>تفكيك</a:t>
            </a:r>
            <a:r>
              <a:rPr lang="ar-DZ" sz="2800" b="1" dirty="0" smtClean="0">
                <a:solidFill>
                  <a:schemeClr val="bg1"/>
                </a:solidFill>
              </a:rPr>
              <a:t> البضائع </a:t>
            </a:r>
            <a:r>
              <a:rPr lang="fr-FR" sz="2400" b="1" dirty="0" smtClean="0">
                <a:solidFill>
                  <a:schemeClr val="bg1"/>
                </a:solidFill>
              </a:rPr>
              <a:t>groupage/ Dégroupage</a:t>
            </a:r>
            <a:r>
              <a:rPr lang="fr-FR" sz="2800" b="1" dirty="0" smtClean="0">
                <a:solidFill>
                  <a:schemeClr val="bg1"/>
                </a:solidFill>
              </a:rPr>
              <a:t>، ثم تسلم للناقل البحري، أي أن البضائع يتم تجميعها مع بضائع شاحنين آخرين، ثم تشحن في حاوية واحدة على السفينة.</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57400"/>
            <a:ext cx="8229600" cy="3276600"/>
          </a:xfrm>
        </p:spPr>
        <p:txBody>
          <a:bodyPr>
            <a:normAutofit/>
          </a:bodyPr>
          <a:lstStyle/>
          <a:p>
            <a:pPr marL="0" indent="0" algn="just" rtl="1">
              <a:buNone/>
            </a:pPr>
            <a:r>
              <a:rPr lang="fr-FR" b="1" dirty="0" smtClean="0">
                <a:solidFill>
                  <a:schemeClr val="bg1"/>
                </a:solidFill>
                <a:latin typeface="Times New Roman" pitchFamily="18" charset="0"/>
                <a:cs typeface="Times New Roman" pitchFamily="18" charset="0"/>
              </a:rPr>
              <a:t>     وثيقة أساسية مطلوبة من قبل الجمارك، سواء للتصدير والاستيراد، ضرورية </a:t>
            </a:r>
            <a:r>
              <a:rPr lang="fr-FR" b="1" dirty="0" err="1" smtClean="0">
                <a:solidFill>
                  <a:schemeClr val="bg1"/>
                </a:solidFill>
                <a:latin typeface="Times New Roman" pitchFamily="18" charset="0"/>
                <a:cs typeface="Times New Roman" pitchFamily="18" charset="0"/>
              </a:rPr>
              <a:t>لل</a:t>
            </a:r>
            <a:r>
              <a:rPr lang="ar-DZ" b="1" dirty="0" smtClean="0">
                <a:solidFill>
                  <a:schemeClr val="bg1"/>
                </a:solidFill>
                <a:latin typeface="Times New Roman" pitchFamily="18" charset="0"/>
                <a:cs typeface="Times New Roman" pitchFamily="18" charset="0"/>
              </a:rPr>
              <a:t>شاحنين، ال</a:t>
            </a:r>
            <a:r>
              <a:rPr lang="fr-FR" b="1" dirty="0" smtClean="0">
                <a:solidFill>
                  <a:schemeClr val="bg1"/>
                </a:solidFill>
                <a:latin typeface="Times New Roman" pitchFamily="18" charset="0"/>
                <a:cs typeface="Times New Roman" pitchFamily="18" charset="0"/>
              </a:rPr>
              <a:t>ناقلين، شركات المناولة، مستودعات التخزين.</a:t>
            </a:r>
            <a:r>
              <a:rPr lang="ar-DZ" b="1" dirty="0" smtClean="0">
                <a:solidFill>
                  <a:schemeClr val="bg1"/>
                </a:solidFill>
                <a:latin typeface="Times New Roman" pitchFamily="18" charset="0"/>
                <a:cs typeface="Times New Roman" pitchFamily="18" charset="0"/>
              </a:rPr>
              <a:t>.</a:t>
            </a:r>
            <a:r>
              <a:rPr lang="fr-FR" b="1" dirty="0" smtClean="0">
                <a:solidFill>
                  <a:schemeClr val="bg1"/>
                </a:solidFill>
                <a:latin typeface="Times New Roman" pitchFamily="18" charset="0"/>
                <a:cs typeface="Times New Roman" pitchFamily="18" charset="0"/>
              </a:rPr>
              <a:t>.، يجب على المصدر التأكد من أنه قد أعدها بطريقة دقيقة ومقروءة، حيث أنه بعد الانتهاء من التعبئة والتغليف ووضع العلامات على الطرود، يتم على قائمة التعبئة </a:t>
            </a:r>
            <a:r>
              <a:rPr lang="ar-DZ" b="1" dirty="0" smtClean="0">
                <a:solidFill>
                  <a:schemeClr val="bg1"/>
                </a:solidFill>
                <a:latin typeface="Times New Roman" pitchFamily="18" charset="0"/>
                <a:cs typeface="Times New Roman" pitchFamily="18" charset="0"/>
              </a:rPr>
              <a:t>تسجيل </a:t>
            </a:r>
            <a:r>
              <a:rPr lang="fr-FR" b="1" dirty="0" smtClean="0">
                <a:solidFill>
                  <a:schemeClr val="bg1"/>
                </a:solidFill>
                <a:latin typeface="Times New Roman" pitchFamily="18" charset="0"/>
                <a:cs typeface="Times New Roman" pitchFamily="18" charset="0"/>
              </a:rPr>
              <a:t>طرد</a:t>
            </a:r>
            <a:r>
              <a:rPr lang="ar-DZ" b="1" dirty="0" smtClean="0">
                <a:solidFill>
                  <a:schemeClr val="bg1"/>
                </a:solidFill>
                <a:latin typeface="Times New Roman" pitchFamily="18" charset="0"/>
                <a:cs typeface="Times New Roman" pitchFamily="18" charset="0"/>
              </a:rPr>
              <a:t> مع: </a:t>
            </a:r>
            <a:r>
              <a:rPr lang="fr-FR" b="1" dirty="0" smtClean="0">
                <a:solidFill>
                  <a:schemeClr val="bg1"/>
                </a:solidFill>
                <a:latin typeface="Times New Roman" pitchFamily="18" charset="0"/>
                <a:cs typeface="Times New Roman" pitchFamily="18" charset="0"/>
              </a:rPr>
              <a:t>علاماته، ترقيمه، وزنه الإجمالي </a:t>
            </a:r>
            <a:r>
              <a:rPr lang="ar-DZ" b="1" dirty="0" smtClean="0">
                <a:solidFill>
                  <a:schemeClr val="bg1"/>
                </a:solidFill>
                <a:latin typeface="Times New Roman" pitchFamily="18" charset="0"/>
                <a:cs typeface="Times New Roman" pitchFamily="18" charset="0"/>
              </a:rPr>
              <a:t>و</a:t>
            </a:r>
            <a:r>
              <a:rPr lang="fr-FR" b="1" dirty="0" smtClean="0">
                <a:solidFill>
                  <a:schemeClr val="bg1"/>
                </a:solidFill>
                <a:latin typeface="Times New Roman" pitchFamily="18" charset="0"/>
                <a:cs typeface="Times New Roman" pitchFamily="18" charset="0"/>
              </a:rPr>
              <a:t>الصافي، أبعاده </a:t>
            </a:r>
            <a:r>
              <a:rPr lang="ar-DZ" b="1" dirty="0" smtClean="0">
                <a:solidFill>
                  <a:schemeClr val="bg1"/>
                </a:solidFill>
                <a:latin typeface="Times New Roman" pitchFamily="18" charset="0"/>
                <a:cs typeface="Times New Roman" pitchFamily="18" charset="0"/>
              </a:rPr>
              <a:t>و</a:t>
            </a:r>
            <a:r>
              <a:rPr lang="fr-FR" b="1" dirty="0" smtClean="0">
                <a:solidFill>
                  <a:schemeClr val="bg1"/>
                </a:solidFill>
                <a:latin typeface="Times New Roman" pitchFamily="18" charset="0"/>
                <a:cs typeface="Times New Roman" pitchFamily="18" charset="0"/>
              </a:rPr>
              <a:t>حجم</a:t>
            </a:r>
            <a:r>
              <a:rPr lang="ar-DZ" b="1" dirty="0" smtClean="0">
                <a:solidFill>
                  <a:schemeClr val="bg1"/>
                </a:solidFill>
                <a:latin typeface="Times New Roman" pitchFamily="18" charset="0"/>
                <a:cs typeface="Times New Roman" pitchFamily="18" charset="0"/>
              </a:rPr>
              <a:t>ه، </a:t>
            </a:r>
            <a:r>
              <a:rPr lang="fr-FR" b="1" dirty="0" smtClean="0">
                <a:solidFill>
                  <a:schemeClr val="bg1"/>
                </a:solidFill>
                <a:latin typeface="Times New Roman" pitchFamily="18" charset="0"/>
                <a:cs typeface="Times New Roman" pitchFamily="18" charset="0"/>
              </a:rPr>
              <a:t>تفاصيل محتويات كل طرد، عدد الطرود، والوزن الإجمالي والحجم الإجمالي. </a:t>
            </a:r>
          </a:p>
          <a:p>
            <a:endParaRPr lang="fr-FR" dirty="0">
              <a:latin typeface="Times New Roman" pitchFamily="18" charset="0"/>
              <a:cs typeface="Times New Roman" pitchFamily="18" charset="0"/>
            </a:endParaRPr>
          </a:p>
        </p:txBody>
      </p:sp>
      <p:sp>
        <p:nvSpPr>
          <p:cNvPr id="5" name="Rectangle 4"/>
          <p:cNvSpPr/>
          <p:nvPr/>
        </p:nvSpPr>
        <p:spPr>
          <a:xfrm>
            <a:off x="2743200" y="914400"/>
            <a:ext cx="5546710" cy="646331"/>
          </a:xfrm>
          <a:prstGeom prst="rect">
            <a:avLst/>
          </a:prstGeom>
        </p:spPr>
        <p:txBody>
          <a:bodyPr wrap="none">
            <a:spAutoFit/>
          </a:bodyPr>
          <a:lstStyle/>
          <a:p>
            <a:pPr algn="just" rtl="1"/>
            <a:r>
              <a:rPr lang="ar-DZ" sz="3600" b="1" dirty="0" smtClean="0">
                <a:solidFill>
                  <a:srgbClr val="FF0000"/>
                </a:solidFill>
                <a:latin typeface="Times New Roman" pitchFamily="18" charset="0"/>
                <a:cs typeface="Times New Roman" pitchFamily="18" charset="0"/>
              </a:rPr>
              <a:t>4. </a:t>
            </a:r>
            <a:r>
              <a:rPr lang="fr-FR" sz="3600" b="1" dirty="0" smtClean="0">
                <a:solidFill>
                  <a:srgbClr val="FF0000"/>
                </a:solidFill>
                <a:latin typeface="Times New Roman" pitchFamily="18" charset="0"/>
                <a:cs typeface="Times New Roman" pitchFamily="18" charset="0"/>
              </a:rPr>
              <a:t> قائمة التعبئة </a:t>
            </a:r>
            <a:r>
              <a:rPr lang="fr-FR" sz="3200" b="1" dirty="0" smtClean="0">
                <a:solidFill>
                  <a:srgbClr val="FF0000"/>
                </a:solidFill>
                <a:latin typeface="Times New Roman" pitchFamily="18" charset="0"/>
                <a:cs typeface="Times New Roman" pitchFamily="18" charset="0"/>
              </a:rPr>
              <a:t>Liste de colisage</a:t>
            </a:r>
            <a:endParaRPr lang="fr-FR" sz="3600" b="1" dirty="0" smtClean="0">
              <a:solidFill>
                <a:srgbClr val="FF0000"/>
              </a:solidFill>
              <a:latin typeface="Times New Roman" pitchFamily="18" charset="0"/>
              <a:cs typeface="Times New Roman" pitchFamily="18" charset="0"/>
            </a:endParaRPr>
          </a:p>
        </p:txBody>
      </p:sp>
    </p:spTree>
  </p:cSld>
  <p:clrMapOvr>
    <a:masterClrMapping/>
  </p:clrMapOvr>
  <p:transition>
    <p:whee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642170"/>
            <a:ext cx="8305800" cy="3539430"/>
          </a:xfrm>
          <a:prstGeom prst="rect">
            <a:avLst/>
          </a:prstGeom>
        </p:spPr>
        <p:txBody>
          <a:bodyPr wrap="square">
            <a:spAutoFit/>
          </a:bodyPr>
          <a:lstStyle/>
          <a:p>
            <a:pPr algn="r" rtl="1" fontAlgn="base">
              <a:buClr>
                <a:srgbClr val="FF0000"/>
              </a:buClr>
              <a:buFont typeface="Wingdings" pitchFamily="2" charset="2"/>
              <a:buChar char="ü"/>
            </a:pPr>
            <a:r>
              <a:rPr lang="ar-DZ" sz="3200" b="1" dirty="0" smtClean="0">
                <a:solidFill>
                  <a:schemeClr val="bg1"/>
                </a:solidFill>
              </a:rPr>
              <a:t>إثبات أن البضاعة تم شحنها؛</a:t>
            </a:r>
          </a:p>
          <a:p>
            <a:pPr algn="r" rtl="1" fontAlgn="base">
              <a:buClr>
                <a:srgbClr val="FF0000"/>
              </a:buClr>
              <a:buFont typeface="Wingdings" pitchFamily="2" charset="2"/>
              <a:buChar char="ü"/>
            </a:pPr>
            <a:r>
              <a:rPr lang="ar-DZ" sz="3200" b="1" dirty="0" smtClean="0">
                <a:solidFill>
                  <a:schemeClr val="bg1"/>
                </a:solidFill>
              </a:rPr>
              <a:t>دليل على جودة حالة البضائع وقت شحنها؛</a:t>
            </a:r>
          </a:p>
          <a:p>
            <a:pPr algn="r" rtl="1" fontAlgn="base">
              <a:buClr>
                <a:srgbClr val="FF0000"/>
              </a:buClr>
              <a:buFont typeface="Wingdings" pitchFamily="2" charset="2"/>
              <a:buChar char="ü"/>
            </a:pPr>
            <a:r>
              <a:rPr lang="ar-DZ" sz="3200" b="1" dirty="0" smtClean="0">
                <a:solidFill>
                  <a:schemeClr val="bg1"/>
                </a:solidFill>
              </a:rPr>
              <a:t>عقد النقل وتعهد من الناقل بتسليم الشحنة؛</a:t>
            </a:r>
          </a:p>
          <a:p>
            <a:pPr algn="r" rtl="1" fontAlgn="base">
              <a:buClr>
                <a:srgbClr val="FF0000"/>
              </a:buClr>
              <a:buFont typeface="Wingdings" pitchFamily="2" charset="2"/>
              <a:buChar char="ü"/>
            </a:pPr>
            <a:r>
              <a:rPr lang="ar-DZ" sz="3200" b="1" dirty="0" smtClean="0">
                <a:solidFill>
                  <a:schemeClr val="bg1"/>
                </a:solidFill>
              </a:rPr>
              <a:t>وثيقة تفاوضية ويمكنك استخدامها لنقل ملكية الشحنة للغير ؛</a:t>
            </a:r>
          </a:p>
          <a:p>
            <a:pPr algn="r" rtl="1" fontAlgn="base">
              <a:buClr>
                <a:srgbClr val="FF0000"/>
              </a:buClr>
              <a:buFont typeface="Wingdings" pitchFamily="2" charset="2"/>
              <a:buChar char="ü"/>
            </a:pPr>
            <a:r>
              <a:rPr lang="ar-DZ" sz="3200" b="1" dirty="0" smtClean="0">
                <a:solidFill>
                  <a:schemeClr val="bg1"/>
                </a:solidFill>
              </a:rPr>
              <a:t>ضامن بنكي في حالة الدفع من خلال الائتمان، تطلب من قبل مسؤولي البنوك؛</a:t>
            </a:r>
          </a:p>
          <a:p>
            <a:pPr algn="r" rtl="1" fontAlgn="base">
              <a:buClr>
                <a:srgbClr val="FF0000"/>
              </a:buClr>
              <a:buFont typeface="Wingdings" pitchFamily="2" charset="2"/>
              <a:buChar char="ü"/>
            </a:pPr>
            <a:r>
              <a:rPr lang="ar-DZ" sz="3200" b="1" dirty="0" smtClean="0">
                <a:solidFill>
                  <a:schemeClr val="bg1"/>
                </a:solidFill>
              </a:rPr>
              <a:t>وثيقة لتوضيح حقوق والتزامات كل طرف من أطرافها.</a:t>
            </a:r>
            <a:endParaRPr lang="ar-DZ" sz="3200" b="1" dirty="0">
              <a:solidFill>
                <a:schemeClr val="bg1"/>
              </a:solidFill>
            </a:endParaRPr>
          </a:p>
        </p:txBody>
      </p:sp>
      <p:sp>
        <p:nvSpPr>
          <p:cNvPr id="5" name="Rectangle 4"/>
          <p:cNvSpPr/>
          <p:nvPr/>
        </p:nvSpPr>
        <p:spPr>
          <a:xfrm>
            <a:off x="4876800" y="762000"/>
            <a:ext cx="3491661" cy="646331"/>
          </a:xfrm>
          <a:prstGeom prst="rect">
            <a:avLst/>
          </a:prstGeom>
        </p:spPr>
        <p:txBody>
          <a:bodyPr wrap="none">
            <a:spAutoFit/>
          </a:bodyPr>
          <a:lstStyle/>
          <a:p>
            <a:pPr algn="r" rtl="1"/>
            <a:r>
              <a:rPr lang="ar-DZ" sz="3600" b="1" dirty="0" smtClean="0">
                <a:solidFill>
                  <a:srgbClr val="FF0000"/>
                </a:solidFill>
              </a:rPr>
              <a:t>أهمية بوليصة الشحن:</a:t>
            </a:r>
            <a:endParaRPr lang="fr-FR" sz="3600" b="1" dirty="0">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p:cNvGrpSpPr/>
          <p:nvPr/>
        </p:nvGrpSpPr>
        <p:grpSpPr>
          <a:xfrm>
            <a:off x="0" y="609600"/>
            <a:ext cx="9144000" cy="5548884"/>
            <a:chOff x="0" y="609600"/>
            <a:chExt cx="9144000" cy="5548884"/>
          </a:xfrm>
        </p:grpSpPr>
        <p:grpSp>
          <p:nvGrpSpPr>
            <p:cNvPr id="8" name="Groupe 7"/>
            <p:cNvGrpSpPr/>
            <p:nvPr/>
          </p:nvGrpSpPr>
          <p:grpSpPr>
            <a:xfrm>
              <a:off x="0" y="609600"/>
              <a:ext cx="9144000" cy="5548884"/>
              <a:chOff x="0" y="609600"/>
              <a:chExt cx="9144000" cy="5548884"/>
            </a:xfrm>
          </p:grpSpPr>
          <p:pic>
            <p:nvPicPr>
              <p:cNvPr id="48130" name="Picture 2" descr="C:\Users\SALAH\Desktop\5555c533d5e20b3698d96b741382e6e8.jpg"/>
              <p:cNvPicPr>
                <a:picLocks noChangeAspect="1" noChangeArrowheads="1"/>
              </p:cNvPicPr>
              <p:nvPr/>
            </p:nvPicPr>
            <p:blipFill>
              <a:blip r:embed="rId2"/>
              <a:srcRect/>
              <a:stretch>
                <a:fillRect/>
              </a:stretch>
            </p:blipFill>
            <p:spPr bwMode="auto">
              <a:xfrm>
                <a:off x="0" y="699516"/>
                <a:ext cx="9144000" cy="5458968"/>
              </a:xfrm>
              <a:prstGeom prst="rect">
                <a:avLst/>
              </a:prstGeom>
              <a:noFill/>
            </p:spPr>
          </p:pic>
          <p:sp>
            <p:nvSpPr>
              <p:cNvPr id="5" name="ZoneTexte 4"/>
              <p:cNvSpPr txBox="1"/>
              <p:nvPr/>
            </p:nvSpPr>
            <p:spPr>
              <a:xfrm>
                <a:off x="0" y="609600"/>
                <a:ext cx="9144000" cy="1569660"/>
              </a:xfrm>
              <a:prstGeom prst="rect">
                <a:avLst/>
              </a:prstGeom>
              <a:solidFill>
                <a:schemeClr val="tx1"/>
              </a:solidFill>
            </p:spPr>
            <p:txBody>
              <a:bodyPr wrap="square" rtlCol="0">
                <a:spAutoFit/>
              </a:bodyPr>
              <a:lstStyle/>
              <a:p>
                <a:pPr algn="just" rtl="1" fontAlgn="base"/>
                <a:r>
                  <a:rPr lang="ar-DZ" sz="3200" b="1" dirty="0" smtClean="0">
                    <a:solidFill>
                      <a:srgbClr val="FF0000"/>
                    </a:solidFill>
                    <a:latin typeface="Arial" pitchFamily="34" charset="0"/>
                    <a:cs typeface="Arial" pitchFamily="34" charset="0"/>
                  </a:rPr>
                  <a:t>سند الشحن السريع </a:t>
                </a:r>
                <a:r>
                  <a:rPr lang="fr-FR" sz="3200" b="1" dirty="0" smtClean="0">
                    <a:solidFill>
                      <a:srgbClr val="FF0000"/>
                    </a:solidFill>
                    <a:latin typeface="Times New Roman" pitchFamily="18" charset="0"/>
                    <a:cs typeface="Times New Roman" pitchFamily="18" charset="0"/>
                  </a:rPr>
                  <a:t>Express bill of lading </a:t>
                </a:r>
                <a:r>
                  <a:rPr lang="ar-DZ" sz="3200" b="1" dirty="0" smtClean="0">
                    <a:solidFill>
                      <a:srgbClr val="FF0000"/>
                    </a:solidFill>
                    <a:latin typeface="Times New Roman" pitchFamily="18" charset="0"/>
                    <a:cs typeface="Times New Roman" pitchFamily="18" charset="0"/>
                  </a:rPr>
                  <a:t>:</a:t>
                </a:r>
                <a:endParaRPr lang="fr-FR" sz="3200" b="1" dirty="0" smtClean="0">
                  <a:solidFill>
                    <a:srgbClr val="FF0000"/>
                  </a:solidFill>
                  <a:latin typeface="Times New Roman" pitchFamily="18" charset="0"/>
                  <a:cs typeface="Times New Roman" pitchFamily="18" charset="0"/>
                </a:endParaRPr>
              </a:p>
              <a:p>
                <a:pPr algn="just" rtl="1" fontAlgn="base"/>
                <a:r>
                  <a:rPr lang="ar-DZ" sz="3200" b="1" dirty="0" smtClean="0">
                    <a:solidFill>
                      <a:schemeClr val="bg1"/>
                    </a:solidFill>
                    <a:latin typeface="Arial" pitchFamily="34" charset="0"/>
                    <a:cs typeface="Arial" pitchFamily="34" charset="0"/>
                  </a:rPr>
                  <a:t>يلتزم فيه الناقل بتسليم الشحنة إلى المرسل إليه، دون إصدار أي سندات شحن أصلية </a:t>
                </a:r>
                <a:r>
                  <a:rPr lang="fr-FR" sz="2800" b="1" dirty="0" smtClean="0">
                    <a:solidFill>
                      <a:srgbClr val="FF0000"/>
                    </a:solidFill>
                    <a:latin typeface="Times New Roman" pitchFamily="18" charset="0"/>
                    <a:cs typeface="Times New Roman" pitchFamily="18" charset="0"/>
                  </a:rPr>
                  <a:t>OBL</a:t>
                </a:r>
                <a:r>
                  <a:rPr lang="ar-DZ" sz="3200" b="1" dirty="0" smtClean="0">
                    <a:solidFill>
                      <a:schemeClr val="bg1"/>
                    </a:solidFill>
                    <a:latin typeface="Arial" pitchFamily="34" charset="0"/>
                    <a:cs typeface="Arial" pitchFamily="34" charset="0"/>
                  </a:rPr>
                  <a:t>.</a:t>
                </a:r>
                <a:endParaRPr lang="fr-FR" sz="3200" b="1" dirty="0">
                  <a:solidFill>
                    <a:schemeClr val="bg1"/>
                  </a:solidFill>
                  <a:latin typeface="Arial" pitchFamily="34" charset="0"/>
                  <a:cs typeface="Arial" pitchFamily="34" charset="0"/>
                </a:endParaRPr>
              </a:p>
            </p:txBody>
          </p:sp>
          <p:sp>
            <p:nvSpPr>
              <p:cNvPr id="6" name="ZoneTexte 5"/>
              <p:cNvSpPr txBox="1"/>
              <p:nvPr/>
            </p:nvSpPr>
            <p:spPr>
              <a:xfrm>
                <a:off x="0" y="2133600"/>
                <a:ext cx="9144000" cy="1077218"/>
              </a:xfrm>
              <a:prstGeom prst="rect">
                <a:avLst/>
              </a:prstGeom>
              <a:solidFill>
                <a:schemeClr val="tx1"/>
              </a:solidFill>
            </p:spPr>
            <p:txBody>
              <a:bodyPr wrap="square" rtlCol="0">
                <a:spAutoFit/>
              </a:bodyPr>
              <a:lstStyle/>
              <a:p>
                <a:pPr algn="just" rtl="1" fontAlgn="base"/>
                <a:r>
                  <a:rPr lang="ar-DZ" sz="3200" b="1" dirty="0" smtClean="0">
                    <a:solidFill>
                      <a:schemeClr val="bg1"/>
                    </a:solidFill>
                  </a:rPr>
                  <a:t>سند الشحن السريع </a:t>
                </a:r>
                <a:r>
                  <a:rPr lang="ar-DZ" sz="3200" b="1" dirty="0" smtClean="0">
                    <a:solidFill>
                      <a:srgbClr val="FF0000"/>
                    </a:solidFill>
                  </a:rPr>
                  <a:t>غير قابل للتداول </a:t>
                </a:r>
                <a:r>
                  <a:rPr lang="ar-DZ" sz="3200" b="1" dirty="0" smtClean="0">
                    <a:solidFill>
                      <a:schemeClr val="bg1"/>
                    </a:solidFill>
                  </a:rPr>
                  <a:t>بطريقة التظهير، لأنه لا يمثل ملكية البضاعة.</a:t>
                </a:r>
                <a:endParaRPr lang="fr-FR" sz="3200" b="1" dirty="0">
                  <a:solidFill>
                    <a:schemeClr val="bg1"/>
                  </a:solidFill>
                </a:endParaRPr>
              </a:p>
            </p:txBody>
          </p:sp>
          <p:sp>
            <p:nvSpPr>
              <p:cNvPr id="7" name="ZoneTexte 6"/>
              <p:cNvSpPr txBox="1"/>
              <p:nvPr/>
            </p:nvSpPr>
            <p:spPr>
              <a:xfrm>
                <a:off x="1981200" y="5664116"/>
                <a:ext cx="5257800" cy="400110"/>
              </a:xfrm>
              <a:prstGeom prst="rect">
                <a:avLst/>
              </a:prstGeom>
              <a:solidFill>
                <a:schemeClr val="tx1"/>
              </a:solidFill>
            </p:spPr>
            <p:txBody>
              <a:bodyPr wrap="square" rtlCol="0">
                <a:spAutoFit/>
              </a:bodyPr>
              <a:lstStyle/>
              <a:p>
                <a:endParaRPr lang="fr-FR" sz="2000" dirty="0"/>
              </a:p>
            </p:txBody>
          </p:sp>
        </p:grpSp>
        <p:sp>
          <p:nvSpPr>
            <p:cNvPr id="9" name="ZoneTexte 8"/>
            <p:cNvSpPr txBox="1"/>
            <p:nvPr/>
          </p:nvSpPr>
          <p:spPr>
            <a:xfrm>
              <a:off x="1905000" y="3083256"/>
              <a:ext cx="1600200" cy="461665"/>
            </a:xfrm>
            <a:prstGeom prst="rect">
              <a:avLst/>
            </a:prstGeom>
            <a:solidFill>
              <a:schemeClr val="tx1"/>
            </a:solidFill>
          </p:spPr>
          <p:txBody>
            <a:bodyPr wrap="square" rtlCol="0">
              <a:spAutoFit/>
            </a:bodyPr>
            <a:lstStyle/>
            <a:p>
              <a:pPr algn="r" rtl="1"/>
              <a:r>
                <a:rPr lang="ar-DZ" sz="2400" b="1" dirty="0" smtClean="0">
                  <a:solidFill>
                    <a:schemeClr val="bg1"/>
                  </a:solidFill>
                </a:rPr>
                <a:t>الخط الملاحي</a:t>
              </a:r>
              <a:endParaRPr lang="fr-FR" sz="2400" b="1" dirty="0">
                <a:solidFill>
                  <a:schemeClr val="bg1"/>
                </a:solidFill>
              </a:endParaRPr>
            </a:p>
          </p:txBody>
        </p:sp>
        <p:sp>
          <p:nvSpPr>
            <p:cNvPr id="10" name="ZoneTexte 9"/>
            <p:cNvSpPr txBox="1"/>
            <p:nvPr/>
          </p:nvSpPr>
          <p:spPr>
            <a:xfrm>
              <a:off x="5410200" y="2971800"/>
              <a:ext cx="1600200" cy="461665"/>
            </a:xfrm>
            <a:prstGeom prst="rect">
              <a:avLst/>
            </a:prstGeom>
            <a:solidFill>
              <a:schemeClr val="tx1"/>
            </a:solidFill>
          </p:spPr>
          <p:txBody>
            <a:bodyPr wrap="square" rtlCol="0">
              <a:spAutoFit/>
            </a:bodyPr>
            <a:lstStyle/>
            <a:p>
              <a:pPr algn="r" rtl="1"/>
              <a:r>
                <a:rPr lang="ar-DZ" sz="2400" b="1" dirty="0" smtClean="0">
                  <a:solidFill>
                    <a:schemeClr val="bg1"/>
                  </a:solidFill>
                </a:rPr>
                <a:t>الخط الملاحي</a:t>
              </a:r>
              <a:endParaRPr lang="fr-FR" sz="2400" b="1" dirty="0">
                <a:solidFill>
                  <a:schemeClr val="bg1"/>
                </a:solidFill>
              </a:endParaRPr>
            </a:p>
          </p:txBody>
        </p:sp>
        <p:sp>
          <p:nvSpPr>
            <p:cNvPr id="11" name="ZoneTexte 10"/>
            <p:cNvSpPr txBox="1"/>
            <p:nvPr/>
          </p:nvSpPr>
          <p:spPr>
            <a:xfrm>
              <a:off x="2057400" y="5419383"/>
              <a:ext cx="990600" cy="461665"/>
            </a:xfrm>
            <a:prstGeom prst="rect">
              <a:avLst/>
            </a:prstGeom>
            <a:solidFill>
              <a:schemeClr val="tx1"/>
            </a:solidFill>
          </p:spPr>
          <p:txBody>
            <a:bodyPr wrap="square" rtlCol="0">
              <a:spAutoFit/>
            </a:bodyPr>
            <a:lstStyle/>
            <a:p>
              <a:pPr algn="ctr" rtl="1"/>
              <a:r>
                <a:rPr lang="ar-DZ" sz="2400" b="1" dirty="0" smtClean="0">
                  <a:solidFill>
                    <a:schemeClr val="bg1"/>
                  </a:solidFill>
                </a:rPr>
                <a:t>الشاحن</a:t>
              </a:r>
              <a:endParaRPr lang="fr-FR" sz="2400" b="1" dirty="0">
                <a:solidFill>
                  <a:schemeClr val="bg1"/>
                </a:solidFill>
              </a:endParaRPr>
            </a:p>
          </p:txBody>
        </p:sp>
        <p:sp>
          <p:nvSpPr>
            <p:cNvPr id="12" name="ZoneTexte 11"/>
            <p:cNvSpPr txBox="1"/>
            <p:nvPr/>
          </p:nvSpPr>
          <p:spPr>
            <a:xfrm>
              <a:off x="5982272" y="5417111"/>
              <a:ext cx="914400" cy="461665"/>
            </a:xfrm>
            <a:prstGeom prst="rect">
              <a:avLst/>
            </a:prstGeom>
            <a:solidFill>
              <a:schemeClr val="tx1"/>
            </a:solidFill>
          </p:spPr>
          <p:txBody>
            <a:bodyPr wrap="square" rtlCol="0">
              <a:spAutoFit/>
            </a:bodyPr>
            <a:lstStyle/>
            <a:p>
              <a:pPr algn="r" rtl="1"/>
              <a:r>
                <a:rPr lang="ar-DZ" sz="2400" b="1" dirty="0" smtClean="0">
                  <a:solidFill>
                    <a:schemeClr val="bg1"/>
                  </a:solidFill>
                </a:rPr>
                <a:t>المستلم</a:t>
              </a:r>
              <a:endParaRPr lang="fr-FR" sz="2400" b="1" dirty="0">
                <a:solidFill>
                  <a:schemeClr val="bg1"/>
                </a:solidFill>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1143000" y="609601"/>
            <a:ext cx="6477001" cy="6096000"/>
            <a:chOff x="1143000" y="609601"/>
            <a:chExt cx="6477001" cy="6096000"/>
          </a:xfrm>
        </p:grpSpPr>
        <p:pic>
          <p:nvPicPr>
            <p:cNvPr id="49154" name="Picture 2" descr="C:\Users\SALAH\Desktop\images.png"/>
            <p:cNvPicPr>
              <a:picLocks noChangeAspect="1" noChangeArrowheads="1"/>
            </p:cNvPicPr>
            <p:nvPr/>
          </p:nvPicPr>
          <p:blipFill>
            <a:blip r:embed="rId2"/>
            <a:srcRect/>
            <a:stretch>
              <a:fillRect/>
            </a:stretch>
          </p:blipFill>
          <p:spPr bwMode="auto">
            <a:xfrm>
              <a:off x="1143001" y="609601"/>
              <a:ext cx="6477000" cy="6096000"/>
            </a:xfrm>
            <a:prstGeom prst="rect">
              <a:avLst/>
            </a:prstGeom>
            <a:noFill/>
          </p:spPr>
        </p:pic>
        <p:sp>
          <p:nvSpPr>
            <p:cNvPr id="5" name="ZoneTexte 4"/>
            <p:cNvSpPr txBox="1"/>
            <p:nvPr/>
          </p:nvSpPr>
          <p:spPr>
            <a:xfrm>
              <a:off x="1143000" y="623248"/>
              <a:ext cx="6477000" cy="1077218"/>
            </a:xfrm>
            <a:prstGeom prst="rect">
              <a:avLst/>
            </a:prstGeom>
            <a:solidFill>
              <a:schemeClr val="tx1"/>
            </a:solidFill>
          </p:spPr>
          <p:txBody>
            <a:bodyPr wrap="square" rtlCol="0">
              <a:spAutoFit/>
            </a:bodyPr>
            <a:lstStyle/>
            <a:p>
              <a:pPr algn="ctr" rtl="1"/>
              <a:r>
                <a:rPr lang="ar-DZ" sz="3200" b="1" dirty="0" smtClean="0">
                  <a:solidFill>
                    <a:srgbClr val="FF0000"/>
                  </a:solidFill>
                </a:rPr>
                <a:t>عملية استخدام سندات الشحن </a:t>
              </a:r>
              <a:r>
                <a:rPr lang="fr-FR" sz="3200" b="1" dirty="0" smtClean="0">
                  <a:solidFill>
                    <a:srgbClr val="FF0000"/>
                  </a:solidFill>
                </a:rPr>
                <a:t>BL</a:t>
              </a:r>
              <a:endParaRPr lang="ar-DZ" sz="3200" b="1" dirty="0" smtClean="0">
                <a:solidFill>
                  <a:srgbClr val="FF0000"/>
                </a:solidFill>
              </a:endParaRPr>
            </a:p>
            <a:p>
              <a:pPr algn="ctr" rtl="1"/>
              <a:r>
                <a:rPr lang="ar-DZ" sz="3200" b="1" dirty="0" smtClean="0">
                  <a:solidFill>
                    <a:schemeClr val="bg1"/>
                  </a:solidFill>
                </a:rPr>
                <a:t> تدنية المشاكل </a:t>
              </a:r>
              <a:r>
                <a:rPr lang="ar-DZ" sz="3200" b="1" dirty="0" err="1" smtClean="0">
                  <a:solidFill>
                    <a:schemeClr val="bg1"/>
                  </a:solidFill>
                </a:rPr>
                <a:t>و</a:t>
              </a:r>
              <a:r>
                <a:rPr lang="ar-DZ" sz="3200" b="1" dirty="0" smtClean="0">
                  <a:solidFill>
                    <a:schemeClr val="bg1"/>
                  </a:solidFill>
                </a:rPr>
                <a:t> التوترات</a:t>
              </a:r>
              <a:endParaRPr lang="fr-FR" sz="3200" b="1" dirty="0">
                <a:solidFill>
                  <a:schemeClr val="bg1"/>
                </a:solidFill>
              </a:endParaRPr>
            </a:p>
          </p:txBody>
        </p:sp>
        <p:sp>
          <p:nvSpPr>
            <p:cNvPr id="6" name="ZoneTexte 5"/>
            <p:cNvSpPr txBox="1"/>
            <p:nvPr/>
          </p:nvSpPr>
          <p:spPr>
            <a:xfrm>
              <a:off x="1676400" y="1905000"/>
              <a:ext cx="2057400" cy="523220"/>
            </a:xfrm>
            <a:prstGeom prst="rect">
              <a:avLst/>
            </a:prstGeom>
            <a:solidFill>
              <a:schemeClr val="tx1"/>
            </a:solidFill>
          </p:spPr>
          <p:txBody>
            <a:bodyPr wrap="square" rtlCol="0">
              <a:spAutoFit/>
            </a:bodyPr>
            <a:lstStyle/>
            <a:p>
              <a:pPr algn="ctr" rtl="1"/>
              <a:r>
                <a:rPr lang="ar-DZ" sz="2800" b="1" dirty="0" smtClean="0">
                  <a:solidFill>
                    <a:schemeClr val="bg1"/>
                  </a:solidFill>
                </a:rPr>
                <a:t>المرسل البائع</a:t>
              </a:r>
              <a:endParaRPr lang="fr-FR" sz="2800" b="1" dirty="0">
                <a:solidFill>
                  <a:schemeClr val="bg1"/>
                </a:solidFill>
              </a:endParaRPr>
            </a:p>
          </p:txBody>
        </p:sp>
        <p:sp>
          <p:nvSpPr>
            <p:cNvPr id="7" name="ZoneTexte 6"/>
            <p:cNvSpPr txBox="1"/>
            <p:nvPr/>
          </p:nvSpPr>
          <p:spPr>
            <a:xfrm>
              <a:off x="4953000" y="1910688"/>
              <a:ext cx="2209800" cy="523220"/>
            </a:xfrm>
            <a:prstGeom prst="rect">
              <a:avLst/>
            </a:prstGeom>
            <a:solidFill>
              <a:schemeClr val="tx1"/>
            </a:solidFill>
          </p:spPr>
          <p:txBody>
            <a:bodyPr wrap="square" rtlCol="0">
              <a:spAutoFit/>
            </a:bodyPr>
            <a:lstStyle/>
            <a:p>
              <a:pPr algn="ctr" rtl="1"/>
              <a:r>
                <a:rPr lang="ar-DZ" sz="2800" b="1" dirty="0" smtClean="0">
                  <a:solidFill>
                    <a:schemeClr val="bg1"/>
                  </a:solidFill>
                </a:rPr>
                <a:t>المستلم المشتري</a:t>
              </a:r>
              <a:endParaRPr lang="fr-FR" sz="2800" b="1" dirty="0">
                <a:solidFill>
                  <a:schemeClr val="bg1"/>
                </a:solidFill>
              </a:endParaRPr>
            </a:p>
          </p:txBody>
        </p:sp>
        <p:sp>
          <p:nvSpPr>
            <p:cNvPr id="8" name="ZoneTexte 7"/>
            <p:cNvSpPr txBox="1"/>
            <p:nvPr/>
          </p:nvSpPr>
          <p:spPr>
            <a:xfrm>
              <a:off x="3505200" y="3048000"/>
              <a:ext cx="1828800" cy="523220"/>
            </a:xfrm>
            <a:prstGeom prst="rect">
              <a:avLst/>
            </a:prstGeom>
            <a:solidFill>
              <a:schemeClr val="tx1"/>
            </a:solidFill>
          </p:spPr>
          <p:txBody>
            <a:bodyPr wrap="square" rtlCol="0">
              <a:spAutoFit/>
            </a:bodyPr>
            <a:lstStyle/>
            <a:p>
              <a:pPr algn="ctr" rtl="1"/>
              <a:r>
                <a:rPr lang="ar-DZ" sz="2800" b="1" dirty="0" smtClean="0">
                  <a:solidFill>
                    <a:schemeClr val="bg1"/>
                  </a:solidFill>
                </a:rPr>
                <a:t>عقد البيع</a:t>
              </a:r>
              <a:endParaRPr lang="fr-FR" sz="2800" b="1" dirty="0">
                <a:solidFill>
                  <a:schemeClr val="bg1"/>
                </a:solidFill>
              </a:endParaRPr>
            </a:p>
          </p:txBody>
        </p:sp>
        <p:sp>
          <p:nvSpPr>
            <p:cNvPr id="9" name="ZoneTexte 8"/>
            <p:cNvSpPr txBox="1"/>
            <p:nvPr/>
          </p:nvSpPr>
          <p:spPr>
            <a:xfrm>
              <a:off x="5867400" y="4841544"/>
              <a:ext cx="1475096" cy="523220"/>
            </a:xfrm>
            <a:prstGeom prst="rect">
              <a:avLst/>
            </a:prstGeom>
            <a:solidFill>
              <a:schemeClr val="tx1"/>
            </a:solidFill>
          </p:spPr>
          <p:txBody>
            <a:bodyPr wrap="square" rtlCol="0">
              <a:spAutoFit/>
            </a:bodyPr>
            <a:lstStyle/>
            <a:p>
              <a:pPr algn="ctr" rtl="1"/>
              <a:r>
                <a:rPr lang="ar-DZ" sz="2800" b="1" dirty="0" smtClean="0">
                  <a:solidFill>
                    <a:schemeClr val="bg1"/>
                  </a:solidFill>
                </a:rPr>
                <a:t>الناقل</a:t>
              </a:r>
              <a:endParaRPr lang="fr-FR" sz="2800" b="1" dirty="0">
                <a:solidFill>
                  <a:schemeClr val="bg1"/>
                </a:solidFill>
              </a:endParaRPr>
            </a:p>
          </p:txBody>
        </p:sp>
        <p:sp>
          <p:nvSpPr>
            <p:cNvPr id="10" name="ZoneTexte 9"/>
            <p:cNvSpPr txBox="1"/>
            <p:nvPr/>
          </p:nvSpPr>
          <p:spPr>
            <a:xfrm>
              <a:off x="3581400" y="5486400"/>
              <a:ext cx="1447800" cy="523220"/>
            </a:xfrm>
            <a:prstGeom prst="rect">
              <a:avLst/>
            </a:prstGeom>
            <a:solidFill>
              <a:schemeClr val="tx1"/>
            </a:solidFill>
          </p:spPr>
          <p:txBody>
            <a:bodyPr wrap="square" rtlCol="0">
              <a:spAutoFit/>
            </a:bodyPr>
            <a:lstStyle/>
            <a:p>
              <a:pPr algn="ctr" rtl="1"/>
              <a:r>
                <a:rPr lang="ar-DZ" sz="2800" b="1" dirty="0" smtClean="0">
                  <a:solidFill>
                    <a:schemeClr val="bg1"/>
                  </a:solidFill>
                </a:rPr>
                <a:t>الشاحن</a:t>
              </a:r>
              <a:endParaRPr lang="fr-FR" sz="2800" b="1" dirty="0">
                <a:solidFill>
                  <a:schemeClr val="bg1"/>
                </a:solidFill>
              </a:endParaRPr>
            </a:p>
          </p:txBody>
        </p:sp>
        <p:sp>
          <p:nvSpPr>
            <p:cNvPr id="11" name="ZoneTexte 10"/>
            <p:cNvSpPr txBox="1"/>
            <p:nvPr/>
          </p:nvSpPr>
          <p:spPr>
            <a:xfrm>
              <a:off x="1143000" y="5921992"/>
              <a:ext cx="6400800" cy="646331"/>
            </a:xfrm>
            <a:prstGeom prst="rect">
              <a:avLst/>
            </a:prstGeom>
            <a:solidFill>
              <a:schemeClr val="tx1"/>
            </a:solidFill>
          </p:spPr>
          <p:txBody>
            <a:bodyPr wrap="square" rtlCol="0">
              <a:spAutoFit/>
            </a:bodyPr>
            <a:lstStyle/>
            <a:p>
              <a:endParaRPr lang="fr-FR" sz="3600" dirty="0"/>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400050" y="1676400"/>
            <a:ext cx="7524750" cy="4343400"/>
            <a:chOff x="400050" y="1981200"/>
            <a:chExt cx="7524750" cy="4343400"/>
          </a:xfrm>
        </p:grpSpPr>
        <p:grpSp>
          <p:nvGrpSpPr>
            <p:cNvPr id="15" name="Groupe 14"/>
            <p:cNvGrpSpPr/>
            <p:nvPr/>
          </p:nvGrpSpPr>
          <p:grpSpPr>
            <a:xfrm>
              <a:off x="400050" y="1981200"/>
              <a:ext cx="7524750" cy="4343400"/>
              <a:chOff x="400050" y="2286000"/>
              <a:chExt cx="7524750" cy="4343400"/>
            </a:xfrm>
          </p:grpSpPr>
          <p:pic>
            <p:nvPicPr>
              <p:cNvPr id="47106" name="Picture 2" descr="C:\Users\SALAH\Desktop\images.jpg"/>
              <p:cNvPicPr>
                <a:picLocks noChangeAspect="1" noChangeArrowheads="1"/>
              </p:cNvPicPr>
              <p:nvPr/>
            </p:nvPicPr>
            <p:blipFill>
              <a:blip r:embed="rId2"/>
              <a:srcRect/>
              <a:stretch>
                <a:fillRect/>
              </a:stretch>
            </p:blipFill>
            <p:spPr bwMode="auto">
              <a:xfrm>
                <a:off x="400050" y="2286000"/>
                <a:ext cx="7448550" cy="4343400"/>
              </a:xfrm>
              <a:prstGeom prst="rect">
                <a:avLst/>
              </a:prstGeom>
              <a:noFill/>
            </p:spPr>
          </p:pic>
          <p:grpSp>
            <p:nvGrpSpPr>
              <p:cNvPr id="11" name="Groupe 10"/>
              <p:cNvGrpSpPr/>
              <p:nvPr/>
            </p:nvGrpSpPr>
            <p:grpSpPr>
              <a:xfrm>
                <a:off x="1371600" y="2286000"/>
                <a:ext cx="6553200" cy="4217073"/>
                <a:chOff x="1371600" y="2286000"/>
                <a:chExt cx="6553200" cy="4217073"/>
              </a:xfrm>
            </p:grpSpPr>
            <p:sp>
              <p:nvSpPr>
                <p:cNvPr id="5" name="ZoneTexte 4"/>
                <p:cNvSpPr txBox="1"/>
                <p:nvPr/>
              </p:nvSpPr>
              <p:spPr>
                <a:xfrm>
                  <a:off x="1371600" y="2286000"/>
                  <a:ext cx="2819400" cy="830997"/>
                </a:xfrm>
                <a:prstGeom prst="rect">
                  <a:avLst/>
                </a:prstGeom>
                <a:solidFill>
                  <a:schemeClr val="tx1"/>
                </a:solidFill>
              </p:spPr>
              <p:txBody>
                <a:bodyPr wrap="square" rtlCol="0">
                  <a:spAutoFit/>
                </a:bodyPr>
                <a:lstStyle/>
                <a:p>
                  <a:pPr algn="ctr" rtl="1"/>
                  <a:r>
                    <a:rPr lang="ar-DZ" sz="2400" b="1" dirty="0" smtClean="0">
                      <a:solidFill>
                        <a:schemeClr val="bg1"/>
                      </a:solidFill>
                    </a:rPr>
                    <a:t>تسليم سندات الشحن إلى الخط الملاحي</a:t>
                  </a:r>
                  <a:endParaRPr lang="fr-FR" sz="2400" b="1" dirty="0">
                    <a:solidFill>
                      <a:schemeClr val="bg1"/>
                    </a:solidFill>
                  </a:endParaRPr>
                </a:p>
              </p:txBody>
            </p:sp>
            <p:sp>
              <p:nvSpPr>
                <p:cNvPr id="6" name="ZoneTexte 5"/>
                <p:cNvSpPr txBox="1"/>
                <p:nvPr/>
              </p:nvSpPr>
              <p:spPr>
                <a:xfrm>
                  <a:off x="1967552" y="6041408"/>
                  <a:ext cx="1461448" cy="461665"/>
                </a:xfrm>
                <a:prstGeom prst="rect">
                  <a:avLst/>
                </a:prstGeom>
                <a:solidFill>
                  <a:schemeClr val="tx1"/>
                </a:solidFill>
              </p:spPr>
              <p:txBody>
                <a:bodyPr wrap="square" rtlCol="0">
                  <a:spAutoFit/>
                </a:bodyPr>
                <a:lstStyle/>
                <a:p>
                  <a:pPr algn="ctr" rtl="1"/>
                  <a:r>
                    <a:rPr lang="ar-DZ" sz="2400" b="1" dirty="0" smtClean="0">
                      <a:solidFill>
                        <a:schemeClr val="bg1"/>
                      </a:solidFill>
                    </a:rPr>
                    <a:t>وكيل ملاحي</a:t>
                  </a:r>
                  <a:endParaRPr lang="fr-FR" sz="2400" b="1" dirty="0">
                    <a:solidFill>
                      <a:schemeClr val="bg1"/>
                    </a:solidFill>
                  </a:endParaRPr>
                </a:p>
              </p:txBody>
            </p:sp>
            <p:sp>
              <p:nvSpPr>
                <p:cNvPr id="7" name="ZoneTexte 6"/>
                <p:cNvSpPr txBox="1"/>
                <p:nvPr/>
              </p:nvSpPr>
              <p:spPr>
                <a:xfrm>
                  <a:off x="6477000" y="3429000"/>
                  <a:ext cx="1066800" cy="830997"/>
                </a:xfrm>
                <a:prstGeom prst="rect">
                  <a:avLst/>
                </a:prstGeom>
                <a:solidFill>
                  <a:schemeClr val="tx1"/>
                </a:solidFill>
              </p:spPr>
              <p:txBody>
                <a:bodyPr wrap="square" rtlCol="0">
                  <a:spAutoFit/>
                </a:bodyPr>
                <a:lstStyle/>
                <a:p>
                  <a:pPr algn="ctr" rtl="1"/>
                  <a:r>
                    <a:rPr lang="ar-DZ" sz="2400" b="1" dirty="0" smtClean="0">
                      <a:solidFill>
                        <a:schemeClr val="bg1"/>
                      </a:solidFill>
                    </a:rPr>
                    <a:t>تسليم البضاعة</a:t>
                  </a:r>
                  <a:endParaRPr lang="fr-FR" sz="2400" b="1" dirty="0">
                    <a:solidFill>
                      <a:schemeClr val="bg1"/>
                    </a:solidFill>
                  </a:endParaRPr>
                </a:p>
              </p:txBody>
            </p:sp>
            <p:sp>
              <p:nvSpPr>
                <p:cNvPr id="8" name="ZoneTexte 7"/>
                <p:cNvSpPr txBox="1"/>
                <p:nvPr/>
              </p:nvSpPr>
              <p:spPr>
                <a:xfrm>
                  <a:off x="6604376" y="5707040"/>
                  <a:ext cx="1320424" cy="400110"/>
                </a:xfrm>
                <a:prstGeom prst="rect">
                  <a:avLst/>
                </a:prstGeom>
                <a:solidFill>
                  <a:schemeClr val="tx1"/>
                </a:solidFill>
              </p:spPr>
              <p:txBody>
                <a:bodyPr wrap="square" rtlCol="0">
                  <a:spAutoFit/>
                </a:bodyPr>
                <a:lstStyle/>
                <a:p>
                  <a:pPr rtl="1"/>
                  <a:r>
                    <a:rPr lang="ar-DZ" sz="2000" b="1" dirty="0" smtClean="0">
                      <a:solidFill>
                        <a:schemeClr val="bg1"/>
                      </a:solidFill>
                    </a:rPr>
                    <a:t>وكيل ملاحي</a:t>
                  </a:r>
                  <a:endParaRPr lang="fr-FR" sz="2000" b="1" dirty="0">
                    <a:solidFill>
                      <a:schemeClr val="bg1"/>
                    </a:solidFill>
                  </a:endParaRPr>
                </a:p>
              </p:txBody>
            </p:sp>
            <p:sp>
              <p:nvSpPr>
                <p:cNvPr id="9" name="ZoneTexte 8"/>
                <p:cNvSpPr txBox="1"/>
                <p:nvPr/>
              </p:nvSpPr>
              <p:spPr>
                <a:xfrm>
                  <a:off x="6395112" y="6082352"/>
                  <a:ext cx="1431950" cy="400110"/>
                </a:xfrm>
                <a:prstGeom prst="rect">
                  <a:avLst/>
                </a:prstGeom>
                <a:solidFill>
                  <a:schemeClr val="tx1"/>
                </a:solidFill>
              </p:spPr>
              <p:txBody>
                <a:bodyPr wrap="square" rtlCol="0">
                  <a:spAutoFit/>
                </a:bodyPr>
                <a:lstStyle/>
                <a:p>
                  <a:pPr algn="r" rtl="1"/>
                  <a:r>
                    <a:rPr lang="ar-DZ" sz="2000" b="1" dirty="0" smtClean="0">
                      <a:solidFill>
                        <a:schemeClr val="bg1"/>
                      </a:solidFill>
                    </a:rPr>
                    <a:t>ميناء وصول</a:t>
                  </a:r>
                  <a:endParaRPr lang="fr-FR" sz="2000" b="1" dirty="0">
                    <a:solidFill>
                      <a:schemeClr val="bg1"/>
                    </a:solidFill>
                  </a:endParaRPr>
                </a:p>
              </p:txBody>
            </p:sp>
            <p:sp>
              <p:nvSpPr>
                <p:cNvPr id="10" name="ZoneTexte 9"/>
                <p:cNvSpPr txBox="1"/>
                <p:nvPr/>
              </p:nvSpPr>
              <p:spPr>
                <a:xfrm>
                  <a:off x="3124200" y="5818496"/>
                  <a:ext cx="1676400" cy="400110"/>
                </a:xfrm>
                <a:prstGeom prst="rect">
                  <a:avLst/>
                </a:prstGeom>
                <a:solidFill>
                  <a:schemeClr val="tx1"/>
                </a:solidFill>
              </p:spPr>
              <p:txBody>
                <a:bodyPr wrap="square" rtlCol="0">
                  <a:spAutoFit/>
                </a:bodyPr>
                <a:lstStyle/>
                <a:p>
                  <a:pPr algn="ctr" rtl="1"/>
                  <a:r>
                    <a:rPr lang="ar-DZ" sz="2000" b="1" dirty="0" smtClean="0">
                      <a:solidFill>
                        <a:schemeClr val="bg1"/>
                      </a:solidFill>
                    </a:rPr>
                    <a:t>إصدار تلكس</a:t>
                  </a:r>
                  <a:endParaRPr lang="fr-FR" sz="2000" b="1" dirty="0">
                    <a:solidFill>
                      <a:schemeClr val="bg1"/>
                    </a:solidFill>
                  </a:endParaRPr>
                </a:p>
              </p:txBody>
            </p:sp>
          </p:grpSp>
        </p:grpSp>
        <p:sp>
          <p:nvSpPr>
            <p:cNvPr id="12" name="ZoneTexte 11"/>
            <p:cNvSpPr txBox="1"/>
            <p:nvPr/>
          </p:nvSpPr>
          <p:spPr>
            <a:xfrm>
              <a:off x="5867400" y="1981200"/>
              <a:ext cx="1965280" cy="400110"/>
            </a:xfrm>
            <a:prstGeom prst="rect">
              <a:avLst/>
            </a:prstGeom>
            <a:solidFill>
              <a:schemeClr val="tx1"/>
            </a:solidFill>
          </p:spPr>
          <p:txBody>
            <a:bodyPr wrap="square" rtlCol="0">
              <a:spAutoFit/>
            </a:bodyPr>
            <a:lstStyle/>
            <a:p>
              <a:pPr algn="ctr" rtl="1"/>
              <a:r>
                <a:rPr lang="ar-DZ" sz="2000" b="1" dirty="0" smtClean="0">
                  <a:solidFill>
                    <a:schemeClr val="bg1"/>
                  </a:solidFill>
                </a:rPr>
                <a:t>إصدار تلكس</a:t>
              </a:r>
              <a:endParaRPr lang="fr-FR" sz="2000" b="1" dirty="0">
                <a:solidFill>
                  <a:schemeClr val="bg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066800"/>
            <a:ext cx="8534400" cy="1981200"/>
          </a:xfrm>
        </p:spPr>
        <p:txBody>
          <a:bodyPr>
            <a:normAutofit lnSpcReduction="10000"/>
          </a:bodyPr>
          <a:lstStyle/>
          <a:p>
            <a:pPr marL="0" lvl="0" indent="0" algn="just" rtl="1">
              <a:buNone/>
            </a:pPr>
            <a:r>
              <a:rPr lang="fr-FR" sz="3200" b="1" dirty="0" smtClean="0">
                <a:solidFill>
                  <a:schemeClr val="bg1"/>
                </a:solidFill>
              </a:rPr>
              <a:t>      </a:t>
            </a:r>
            <a:r>
              <a:rPr lang="ar-SA" sz="3200" b="1" dirty="0" smtClean="0">
                <a:solidFill>
                  <a:schemeClr val="bg1"/>
                </a:solidFill>
              </a:rPr>
              <a:t>وثيقة أو إيصال، يصدر من الناقل البحري أو وكيله أو ربان</a:t>
            </a:r>
            <a:r>
              <a:rPr lang="ar-DZ" sz="3200" b="1" dirty="0" smtClean="0">
                <a:solidFill>
                  <a:schemeClr val="bg1"/>
                </a:solidFill>
              </a:rPr>
              <a:t> السفينة</a:t>
            </a:r>
            <a:r>
              <a:rPr lang="ar-SA" sz="3200" b="1" dirty="0" smtClean="0">
                <a:solidFill>
                  <a:schemeClr val="bg1"/>
                </a:solidFill>
              </a:rPr>
              <a:t> إلى الشاحن أو</a:t>
            </a:r>
            <a:r>
              <a:rPr lang="fr-FR" sz="3200" b="1" dirty="0" smtClean="0">
                <a:solidFill>
                  <a:schemeClr val="bg1"/>
                </a:solidFill>
              </a:rPr>
              <a:t> </a:t>
            </a:r>
            <a:r>
              <a:rPr lang="ar-SA" sz="3200" b="1" dirty="0" smtClean="0">
                <a:solidFill>
                  <a:schemeClr val="bg1"/>
                </a:solidFill>
              </a:rPr>
              <a:t>كيله، يثبت تسلمه البضائع على ظهر السفينة، واستعداده لنقلها إلى الوجهة المتفق عليها في عقد النقل البحري</a:t>
            </a:r>
            <a:r>
              <a:rPr lang="fr-FR" sz="3200" b="1" dirty="0" smtClean="0">
                <a:solidFill>
                  <a:schemeClr val="bg1"/>
                </a:solidFill>
              </a:rPr>
              <a:t>.</a:t>
            </a:r>
          </a:p>
          <a:p>
            <a:pPr algn="just" rtl="1">
              <a:buNone/>
            </a:pPr>
            <a:endParaRPr lang="fr-FR" dirty="0"/>
          </a:p>
        </p:txBody>
      </p:sp>
      <p:sp>
        <p:nvSpPr>
          <p:cNvPr id="4" name="Rectangle 3"/>
          <p:cNvSpPr/>
          <p:nvPr/>
        </p:nvSpPr>
        <p:spPr>
          <a:xfrm>
            <a:off x="228600" y="3170872"/>
            <a:ext cx="8610600" cy="3046988"/>
          </a:xfrm>
          <a:prstGeom prst="rect">
            <a:avLst/>
          </a:prstGeom>
        </p:spPr>
        <p:txBody>
          <a:bodyPr wrap="square">
            <a:spAutoFit/>
          </a:bodyPr>
          <a:lstStyle/>
          <a:p>
            <a:pPr lvl="0" algn="just" rtl="1"/>
            <a:r>
              <a:rPr lang="ar-SA" sz="3200" b="1" dirty="0" smtClean="0">
                <a:solidFill>
                  <a:schemeClr val="bg1"/>
                </a:solidFill>
              </a:rPr>
              <a:t> </a:t>
            </a:r>
            <a:r>
              <a:rPr lang="ar-DZ" sz="3200" b="1" dirty="0" smtClean="0">
                <a:solidFill>
                  <a:schemeClr val="bg1"/>
                </a:solidFill>
              </a:rPr>
              <a:t>    </a:t>
            </a:r>
            <a:r>
              <a:rPr lang="ar-SA" sz="3200" b="1" dirty="0" smtClean="0">
                <a:solidFill>
                  <a:schemeClr val="bg1"/>
                </a:solidFill>
              </a:rPr>
              <a:t>يحرر سند الشحن على الأقل من أربع نسخ تسلم إلى كل من</a:t>
            </a:r>
            <a:r>
              <a:rPr lang="ar-DZ" sz="3200" b="1" dirty="0" smtClean="0">
                <a:solidFill>
                  <a:schemeClr val="bg1"/>
                </a:solidFill>
              </a:rPr>
              <a:t>:</a:t>
            </a:r>
          </a:p>
          <a:p>
            <a:pPr lvl="0" indent="287338" algn="just" rtl="1">
              <a:buClr>
                <a:srgbClr val="FF0000"/>
              </a:buClr>
              <a:buSzPct val="80000"/>
              <a:buFont typeface="Wingdings" pitchFamily="2" charset="2"/>
              <a:buChar char="§"/>
            </a:pPr>
            <a:r>
              <a:rPr lang="ar-SA" sz="3200" b="1" dirty="0" smtClean="0">
                <a:solidFill>
                  <a:schemeClr val="bg1"/>
                </a:solidFill>
              </a:rPr>
              <a:t>الناقل البحري(مجهز السفينة)</a:t>
            </a:r>
            <a:r>
              <a:rPr lang="ar-DZ" sz="3200" b="1" dirty="0" smtClean="0">
                <a:solidFill>
                  <a:schemeClr val="bg1"/>
                </a:solidFill>
              </a:rPr>
              <a:t>؛</a:t>
            </a:r>
          </a:p>
          <a:p>
            <a:pPr lvl="0" indent="287338" algn="just" rtl="1">
              <a:buClr>
                <a:srgbClr val="FF0000"/>
              </a:buClr>
              <a:buSzPct val="80000"/>
              <a:buFont typeface="Wingdings" pitchFamily="2" charset="2"/>
              <a:buChar char="§"/>
            </a:pPr>
            <a:r>
              <a:rPr lang="ar-SA" sz="3200" b="1" dirty="0" smtClean="0">
                <a:solidFill>
                  <a:schemeClr val="bg1"/>
                </a:solidFill>
              </a:rPr>
              <a:t>الشاحن</a:t>
            </a:r>
            <a:r>
              <a:rPr lang="ar-DZ" sz="3200" b="1" dirty="0" smtClean="0">
                <a:solidFill>
                  <a:schemeClr val="bg1"/>
                </a:solidFill>
              </a:rPr>
              <a:t>(صاحب البضاعة) أو وكيله؛</a:t>
            </a:r>
            <a:r>
              <a:rPr lang="ar-SA" sz="3200" b="1" dirty="0" smtClean="0">
                <a:solidFill>
                  <a:schemeClr val="bg1"/>
                </a:solidFill>
              </a:rPr>
              <a:t> </a:t>
            </a:r>
            <a:endParaRPr lang="ar-DZ" sz="3200" b="1" dirty="0" smtClean="0">
              <a:solidFill>
                <a:schemeClr val="bg1"/>
              </a:solidFill>
            </a:endParaRPr>
          </a:p>
          <a:p>
            <a:pPr lvl="0" indent="287338" algn="just" rtl="1">
              <a:buClr>
                <a:srgbClr val="FF0000"/>
              </a:buClr>
              <a:buSzPct val="80000"/>
              <a:buFont typeface="Wingdings" pitchFamily="2" charset="2"/>
              <a:buChar char="§"/>
            </a:pPr>
            <a:r>
              <a:rPr lang="ar-SA" sz="3200" b="1" dirty="0" smtClean="0">
                <a:solidFill>
                  <a:schemeClr val="bg1"/>
                </a:solidFill>
              </a:rPr>
              <a:t>ربان السفينة</a:t>
            </a:r>
            <a:r>
              <a:rPr lang="ar-DZ" sz="3200" b="1" dirty="0" smtClean="0">
                <a:solidFill>
                  <a:schemeClr val="bg1"/>
                </a:solidFill>
              </a:rPr>
              <a:t>؛</a:t>
            </a:r>
          </a:p>
          <a:p>
            <a:pPr lvl="0" indent="287338" algn="just" rtl="1">
              <a:buClr>
                <a:srgbClr val="FF0000"/>
              </a:buClr>
              <a:buSzPct val="80000"/>
              <a:buFont typeface="Wingdings" pitchFamily="2" charset="2"/>
              <a:buChar char="§"/>
            </a:pPr>
            <a:r>
              <a:rPr lang="ar-SA" sz="3200" b="1" dirty="0" smtClean="0">
                <a:solidFill>
                  <a:schemeClr val="bg1"/>
                </a:solidFill>
              </a:rPr>
              <a:t>وتبقى النسخة الأصلية مع وكيل السفينة في الميناء الذي أصدر سند الشحن.</a:t>
            </a:r>
            <a:endParaRPr lang="fr-FR" sz="3200" b="1" dirty="0" smtClean="0">
              <a:solidFill>
                <a:schemeClr val="bg1"/>
              </a:solidFill>
            </a:endParaRPr>
          </a:p>
        </p:txBody>
      </p:sp>
      <p:sp>
        <p:nvSpPr>
          <p:cNvPr id="5" name="Rectangle 4"/>
          <p:cNvSpPr/>
          <p:nvPr/>
        </p:nvSpPr>
        <p:spPr>
          <a:xfrm>
            <a:off x="5334000" y="457200"/>
            <a:ext cx="3542958" cy="646331"/>
          </a:xfrm>
          <a:prstGeom prst="rect">
            <a:avLst/>
          </a:prstGeom>
        </p:spPr>
        <p:txBody>
          <a:bodyPr wrap="none">
            <a:spAutoFit/>
          </a:bodyPr>
          <a:lstStyle/>
          <a:p>
            <a:r>
              <a:rPr lang="ar-DZ" sz="3600" b="1" dirty="0" smtClean="0">
                <a:solidFill>
                  <a:srgbClr val="FF0000"/>
                </a:solidFill>
              </a:rPr>
              <a:t>2. </a:t>
            </a:r>
            <a:r>
              <a:rPr lang="ar-SA" sz="3600" b="1" dirty="0" smtClean="0">
                <a:solidFill>
                  <a:srgbClr val="FF0000"/>
                </a:solidFill>
              </a:rPr>
              <a:t>تعريف سند الشحن</a:t>
            </a:r>
            <a:r>
              <a:rPr lang="ar-DZ" sz="3600" b="1" dirty="0" smtClean="0">
                <a:solidFill>
                  <a:srgbClr val="FF0000"/>
                </a:solidFill>
              </a:rPr>
              <a:t>:</a:t>
            </a:r>
            <a:endParaRPr lang="fr-FR" sz="3600" b="1" dirty="0"/>
          </a:p>
        </p:txBody>
      </p:sp>
    </p:spTree>
  </p:cSld>
  <p:clrMapOvr>
    <a:masterClrMapping/>
  </p:clrMapOvr>
  <p:transition>
    <p:check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SALAH\Desktop\maxresdefault.jpg"/>
          <p:cNvPicPr>
            <a:picLocks noChangeAspect="1" noChangeArrowheads="1"/>
          </p:cNvPicPr>
          <p:nvPr/>
        </p:nvPicPr>
        <p:blipFill>
          <a:blip r:embed="rId2"/>
          <a:srcRect/>
          <a:stretch>
            <a:fillRect/>
          </a:stretch>
        </p:blipFill>
        <p:spPr bwMode="auto">
          <a:xfrm>
            <a:off x="0" y="857250"/>
            <a:ext cx="9144000" cy="51435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00400" y="304800"/>
            <a:ext cx="2811988" cy="584775"/>
          </a:xfrm>
          <a:prstGeom prst="rect">
            <a:avLst/>
          </a:prstGeom>
        </p:spPr>
        <p:txBody>
          <a:bodyPr wrap="none">
            <a:spAutoFit/>
          </a:bodyPr>
          <a:lstStyle/>
          <a:p>
            <a:pPr algn="r" rtl="1"/>
            <a:r>
              <a:rPr lang="ar-DZ" sz="3200" b="1" dirty="0" smtClean="0">
                <a:solidFill>
                  <a:srgbClr val="FF0000"/>
                </a:solidFill>
              </a:rPr>
              <a:t>استخدام سند الشحن</a:t>
            </a:r>
            <a:endParaRPr lang="fr-FR" sz="3200" dirty="0">
              <a:solidFill>
                <a:srgbClr val="FF0000"/>
              </a:solidFill>
            </a:endParaRPr>
          </a:p>
        </p:txBody>
      </p:sp>
      <p:grpSp>
        <p:nvGrpSpPr>
          <p:cNvPr id="29" name="Groupe 28"/>
          <p:cNvGrpSpPr/>
          <p:nvPr/>
        </p:nvGrpSpPr>
        <p:grpSpPr>
          <a:xfrm>
            <a:off x="54592" y="838200"/>
            <a:ext cx="8784608" cy="5965208"/>
            <a:chOff x="54592" y="838200"/>
            <a:chExt cx="8784608" cy="5965208"/>
          </a:xfrm>
        </p:grpSpPr>
        <p:grpSp>
          <p:nvGrpSpPr>
            <p:cNvPr id="26" name="Groupe 25"/>
            <p:cNvGrpSpPr/>
            <p:nvPr/>
          </p:nvGrpSpPr>
          <p:grpSpPr>
            <a:xfrm>
              <a:off x="54592" y="838200"/>
              <a:ext cx="8784608" cy="5943600"/>
              <a:chOff x="54592" y="838200"/>
              <a:chExt cx="8784608" cy="5943600"/>
            </a:xfrm>
          </p:grpSpPr>
          <p:grpSp>
            <p:nvGrpSpPr>
              <p:cNvPr id="21" name="Groupe 20"/>
              <p:cNvGrpSpPr/>
              <p:nvPr/>
            </p:nvGrpSpPr>
            <p:grpSpPr>
              <a:xfrm>
                <a:off x="54592" y="838200"/>
                <a:ext cx="8784608" cy="5943600"/>
                <a:chOff x="54592" y="838200"/>
                <a:chExt cx="8784608" cy="5943600"/>
              </a:xfrm>
            </p:grpSpPr>
            <p:pic>
              <p:nvPicPr>
                <p:cNvPr id="41986" name="Picture 2" descr="C:\Users\SALAH\Desktop\bill-of-lading-process.jpg"/>
                <p:cNvPicPr>
                  <a:picLocks noChangeAspect="1" noChangeArrowheads="1"/>
                </p:cNvPicPr>
                <p:nvPr/>
              </p:nvPicPr>
              <p:blipFill>
                <a:blip r:embed="rId2"/>
                <a:srcRect/>
                <a:stretch>
                  <a:fillRect/>
                </a:stretch>
              </p:blipFill>
              <p:spPr bwMode="auto">
                <a:xfrm>
                  <a:off x="304800" y="838200"/>
                  <a:ext cx="8534400" cy="5943600"/>
                </a:xfrm>
                <a:prstGeom prst="rect">
                  <a:avLst/>
                </a:prstGeom>
                <a:noFill/>
              </p:spPr>
            </p:pic>
            <p:sp>
              <p:nvSpPr>
                <p:cNvPr id="4" name="ZoneTexte 3"/>
                <p:cNvSpPr txBox="1"/>
                <p:nvPr/>
              </p:nvSpPr>
              <p:spPr>
                <a:xfrm>
                  <a:off x="5984544" y="2487304"/>
                  <a:ext cx="914400" cy="830997"/>
                </a:xfrm>
                <a:prstGeom prst="rect">
                  <a:avLst/>
                </a:prstGeom>
                <a:solidFill>
                  <a:schemeClr val="tx1"/>
                </a:solidFill>
              </p:spPr>
              <p:txBody>
                <a:bodyPr wrap="square" rtlCol="0">
                  <a:spAutoFit/>
                </a:bodyPr>
                <a:lstStyle/>
                <a:p>
                  <a:pPr algn="ctr" rtl="1"/>
                  <a:r>
                    <a:rPr lang="ar-DZ" sz="2400" b="1" dirty="0" smtClean="0">
                      <a:solidFill>
                        <a:srgbClr val="FF0000"/>
                      </a:solidFill>
                    </a:rPr>
                    <a:t>وصل التسليم</a:t>
                  </a:r>
                  <a:endParaRPr lang="fr-FR" sz="2400" b="1" dirty="0">
                    <a:solidFill>
                      <a:srgbClr val="FF0000"/>
                    </a:solidFill>
                  </a:endParaRPr>
                </a:p>
              </p:txBody>
            </p:sp>
            <p:sp>
              <p:nvSpPr>
                <p:cNvPr id="6" name="ZoneTexte 5"/>
                <p:cNvSpPr txBox="1"/>
                <p:nvPr/>
              </p:nvSpPr>
              <p:spPr>
                <a:xfrm>
                  <a:off x="1801504" y="2362200"/>
                  <a:ext cx="914400" cy="830997"/>
                </a:xfrm>
                <a:prstGeom prst="rect">
                  <a:avLst/>
                </a:prstGeom>
                <a:solidFill>
                  <a:schemeClr val="tx1"/>
                </a:solidFill>
              </p:spPr>
              <p:txBody>
                <a:bodyPr wrap="square" rtlCol="0">
                  <a:spAutoFit/>
                </a:bodyPr>
                <a:lstStyle/>
                <a:p>
                  <a:pPr algn="ctr" rtl="1"/>
                  <a:r>
                    <a:rPr lang="ar-DZ" sz="2400" b="1" dirty="0" smtClean="0">
                      <a:solidFill>
                        <a:srgbClr val="FF0000"/>
                      </a:solidFill>
                    </a:rPr>
                    <a:t>سند الشحن</a:t>
                  </a:r>
                  <a:endParaRPr lang="fr-FR" sz="2400" b="1" dirty="0">
                    <a:solidFill>
                      <a:srgbClr val="FF0000"/>
                    </a:solidFill>
                  </a:endParaRPr>
                </a:p>
              </p:txBody>
            </p:sp>
            <p:sp>
              <p:nvSpPr>
                <p:cNvPr id="7" name="ZoneTexte 6"/>
                <p:cNvSpPr txBox="1"/>
                <p:nvPr/>
              </p:nvSpPr>
              <p:spPr>
                <a:xfrm>
                  <a:off x="6199496" y="4648200"/>
                  <a:ext cx="914400" cy="707886"/>
                </a:xfrm>
                <a:prstGeom prst="rect">
                  <a:avLst/>
                </a:prstGeom>
                <a:solidFill>
                  <a:schemeClr val="tx1"/>
                </a:solidFill>
              </p:spPr>
              <p:txBody>
                <a:bodyPr wrap="square" rtlCol="0">
                  <a:spAutoFit/>
                </a:bodyPr>
                <a:lstStyle/>
                <a:p>
                  <a:pPr algn="ctr" rtl="1"/>
                  <a:r>
                    <a:rPr lang="ar-DZ" sz="2000" b="1" dirty="0" smtClean="0">
                      <a:solidFill>
                        <a:srgbClr val="FF0000"/>
                      </a:solidFill>
                    </a:rPr>
                    <a:t>سند الشحن</a:t>
                  </a:r>
                  <a:endParaRPr lang="fr-FR" sz="2000" b="1" dirty="0">
                    <a:solidFill>
                      <a:srgbClr val="FF0000"/>
                    </a:solidFill>
                  </a:endParaRPr>
                </a:p>
              </p:txBody>
            </p:sp>
            <p:sp>
              <p:nvSpPr>
                <p:cNvPr id="8" name="ZoneTexte 7"/>
                <p:cNvSpPr txBox="1"/>
                <p:nvPr/>
              </p:nvSpPr>
              <p:spPr>
                <a:xfrm>
                  <a:off x="1676400" y="4614459"/>
                  <a:ext cx="914400" cy="830997"/>
                </a:xfrm>
                <a:prstGeom prst="rect">
                  <a:avLst/>
                </a:prstGeom>
                <a:solidFill>
                  <a:schemeClr val="tx1"/>
                </a:solidFill>
              </p:spPr>
              <p:txBody>
                <a:bodyPr wrap="square" rtlCol="0">
                  <a:spAutoFit/>
                </a:bodyPr>
                <a:lstStyle/>
                <a:p>
                  <a:pPr algn="ctr" rtl="1"/>
                  <a:r>
                    <a:rPr lang="ar-DZ" sz="2400" b="1" dirty="0" smtClean="0">
                      <a:solidFill>
                        <a:srgbClr val="FF0000"/>
                      </a:solidFill>
                    </a:rPr>
                    <a:t>سند الشحن</a:t>
                  </a:r>
                  <a:endParaRPr lang="fr-FR" sz="2400" b="1" dirty="0">
                    <a:solidFill>
                      <a:srgbClr val="FF0000"/>
                    </a:solidFill>
                  </a:endParaRPr>
                </a:p>
              </p:txBody>
            </p:sp>
            <p:sp>
              <p:nvSpPr>
                <p:cNvPr id="9" name="ZoneTexte 8"/>
                <p:cNvSpPr txBox="1"/>
                <p:nvPr/>
              </p:nvSpPr>
              <p:spPr>
                <a:xfrm>
                  <a:off x="4114800" y="1676400"/>
                  <a:ext cx="914400" cy="461665"/>
                </a:xfrm>
                <a:prstGeom prst="rect">
                  <a:avLst/>
                </a:prstGeom>
                <a:solidFill>
                  <a:schemeClr val="tx1"/>
                </a:solidFill>
              </p:spPr>
              <p:txBody>
                <a:bodyPr wrap="square" rtlCol="0">
                  <a:spAutoFit/>
                </a:bodyPr>
                <a:lstStyle/>
                <a:p>
                  <a:pPr algn="ctr" rtl="1"/>
                  <a:r>
                    <a:rPr lang="ar-DZ" sz="2400" b="1" dirty="0" smtClean="0">
                      <a:solidFill>
                        <a:srgbClr val="FF0000"/>
                      </a:solidFill>
                    </a:rPr>
                    <a:t>بضاعة</a:t>
                  </a:r>
                  <a:endParaRPr lang="fr-FR" sz="2400" b="1" dirty="0">
                    <a:solidFill>
                      <a:srgbClr val="FF0000"/>
                    </a:solidFill>
                  </a:endParaRPr>
                </a:p>
              </p:txBody>
            </p:sp>
            <p:sp>
              <p:nvSpPr>
                <p:cNvPr id="11" name="ZoneTexte 10"/>
                <p:cNvSpPr txBox="1"/>
                <p:nvPr/>
              </p:nvSpPr>
              <p:spPr>
                <a:xfrm>
                  <a:off x="7682552" y="2397456"/>
                  <a:ext cx="914400" cy="461665"/>
                </a:xfrm>
                <a:prstGeom prst="rect">
                  <a:avLst/>
                </a:prstGeom>
                <a:solidFill>
                  <a:schemeClr val="tx1"/>
                </a:solidFill>
              </p:spPr>
              <p:txBody>
                <a:bodyPr wrap="square" rtlCol="0">
                  <a:spAutoFit/>
                </a:bodyPr>
                <a:lstStyle/>
                <a:p>
                  <a:pPr algn="ctr" rtl="1"/>
                  <a:r>
                    <a:rPr lang="ar-DZ" sz="2400" b="1" dirty="0" smtClean="0">
                      <a:solidFill>
                        <a:srgbClr val="FF0000"/>
                      </a:solidFill>
                    </a:rPr>
                    <a:t>بضاعة</a:t>
                  </a:r>
                  <a:endParaRPr lang="fr-FR" sz="2400" b="1" dirty="0">
                    <a:solidFill>
                      <a:srgbClr val="FF0000"/>
                    </a:solidFill>
                  </a:endParaRPr>
                </a:p>
              </p:txBody>
            </p:sp>
            <p:sp>
              <p:nvSpPr>
                <p:cNvPr id="12" name="ZoneTexte 11"/>
                <p:cNvSpPr txBox="1"/>
                <p:nvPr/>
              </p:nvSpPr>
              <p:spPr>
                <a:xfrm>
                  <a:off x="54592" y="2743200"/>
                  <a:ext cx="914400" cy="461665"/>
                </a:xfrm>
                <a:prstGeom prst="rect">
                  <a:avLst/>
                </a:prstGeom>
                <a:solidFill>
                  <a:schemeClr val="tx1"/>
                </a:solidFill>
              </p:spPr>
              <p:txBody>
                <a:bodyPr wrap="square" rtlCol="0">
                  <a:spAutoFit/>
                </a:bodyPr>
                <a:lstStyle/>
                <a:p>
                  <a:pPr algn="ctr" rtl="1"/>
                  <a:r>
                    <a:rPr lang="ar-DZ" sz="2400" b="1" dirty="0" smtClean="0">
                      <a:solidFill>
                        <a:srgbClr val="FF0000"/>
                      </a:solidFill>
                    </a:rPr>
                    <a:t>بضاعة</a:t>
                  </a:r>
                  <a:endParaRPr lang="fr-FR" sz="2400" b="1" dirty="0">
                    <a:solidFill>
                      <a:srgbClr val="FF0000"/>
                    </a:solidFill>
                  </a:endParaRPr>
                </a:p>
              </p:txBody>
            </p:sp>
            <p:grpSp>
              <p:nvGrpSpPr>
                <p:cNvPr id="15" name="Groupe 14"/>
                <p:cNvGrpSpPr/>
                <p:nvPr/>
              </p:nvGrpSpPr>
              <p:grpSpPr>
                <a:xfrm>
                  <a:off x="54592" y="4343400"/>
                  <a:ext cx="2079008" cy="981417"/>
                  <a:chOff x="54592" y="4343400"/>
                  <a:chExt cx="2079008" cy="981417"/>
                </a:xfrm>
              </p:grpSpPr>
              <p:sp>
                <p:nvSpPr>
                  <p:cNvPr id="13" name="ZoneTexte 12"/>
                  <p:cNvSpPr txBox="1"/>
                  <p:nvPr/>
                </p:nvSpPr>
                <p:spPr>
                  <a:xfrm>
                    <a:off x="54592" y="4863152"/>
                    <a:ext cx="914400" cy="461665"/>
                  </a:xfrm>
                  <a:prstGeom prst="rect">
                    <a:avLst/>
                  </a:prstGeom>
                  <a:solidFill>
                    <a:schemeClr val="tx1"/>
                  </a:solidFill>
                </p:spPr>
                <p:txBody>
                  <a:bodyPr wrap="square" rtlCol="0">
                    <a:spAutoFit/>
                  </a:bodyPr>
                  <a:lstStyle/>
                  <a:p>
                    <a:pPr algn="ctr" rtl="1"/>
                    <a:r>
                      <a:rPr lang="ar-DZ" sz="2400" b="1" dirty="0" smtClean="0">
                        <a:solidFill>
                          <a:srgbClr val="FF0000"/>
                        </a:solidFill>
                      </a:rPr>
                      <a:t>بضاعة</a:t>
                    </a:r>
                    <a:endParaRPr lang="fr-FR" sz="2400" b="1" dirty="0">
                      <a:solidFill>
                        <a:srgbClr val="FF0000"/>
                      </a:solidFill>
                    </a:endParaRPr>
                  </a:p>
                </p:txBody>
              </p:sp>
              <p:sp>
                <p:nvSpPr>
                  <p:cNvPr id="14" name="ZoneTexte 13"/>
                  <p:cNvSpPr txBox="1"/>
                  <p:nvPr/>
                </p:nvSpPr>
                <p:spPr>
                  <a:xfrm>
                    <a:off x="685800" y="4343400"/>
                    <a:ext cx="1447800" cy="276999"/>
                  </a:xfrm>
                  <a:prstGeom prst="rect">
                    <a:avLst/>
                  </a:prstGeom>
                  <a:solidFill>
                    <a:schemeClr val="tx1"/>
                  </a:solidFill>
                </p:spPr>
                <p:txBody>
                  <a:bodyPr wrap="square" rtlCol="0">
                    <a:spAutoFit/>
                  </a:bodyPr>
                  <a:lstStyle/>
                  <a:p>
                    <a:endParaRPr lang="fr-FR" sz="1200" dirty="0"/>
                  </a:p>
                </p:txBody>
              </p:sp>
            </p:grpSp>
            <p:grpSp>
              <p:nvGrpSpPr>
                <p:cNvPr id="17" name="Groupe 16"/>
                <p:cNvGrpSpPr/>
                <p:nvPr/>
              </p:nvGrpSpPr>
              <p:grpSpPr>
                <a:xfrm>
                  <a:off x="6400800" y="4384345"/>
                  <a:ext cx="2438400" cy="682304"/>
                  <a:chOff x="6400800" y="4384345"/>
                  <a:chExt cx="2438400" cy="682304"/>
                </a:xfrm>
              </p:grpSpPr>
              <p:sp>
                <p:nvSpPr>
                  <p:cNvPr id="10" name="ZoneTexte 9"/>
                  <p:cNvSpPr txBox="1"/>
                  <p:nvPr/>
                </p:nvSpPr>
                <p:spPr>
                  <a:xfrm>
                    <a:off x="7834952" y="4604984"/>
                    <a:ext cx="914400" cy="461665"/>
                  </a:xfrm>
                  <a:prstGeom prst="rect">
                    <a:avLst/>
                  </a:prstGeom>
                  <a:solidFill>
                    <a:schemeClr val="tx1"/>
                  </a:solidFill>
                </p:spPr>
                <p:txBody>
                  <a:bodyPr wrap="square" rtlCol="0">
                    <a:spAutoFit/>
                  </a:bodyPr>
                  <a:lstStyle/>
                  <a:p>
                    <a:pPr algn="ctr" rtl="1"/>
                    <a:r>
                      <a:rPr lang="ar-DZ" sz="2400" b="1" dirty="0" smtClean="0">
                        <a:solidFill>
                          <a:srgbClr val="FF0000"/>
                        </a:solidFill>
                      </a:rPr>
                      <a:t>بضاعة</a:t>
                    </a:r>
                    <a:endParaRPr lang="fr-FR" sz="2400" b="1" dirty="0">
                      <a:solidFill>
                        <a:srgbClr val="FF0000"/>
                      </a:solidFill>
                    </a:endParaRPr>
                  </a:p>
                </p:txBody>
              </p:sp>
              <p:sp>
                <p:nvSpPr>
                  <p:cNvPr id="16" name="ZoneTexte 15"/>
                  <p:cNvSpPr txBox="1"/>
                  <p:nvPr/>
                </p:nvSpPr>
                <p:spPr>
                  <a:xfrm>
                    <a:off x="6400800" y="4384345"/>
                    <a:ext cx="2438400" cy="276999"/>
                  </a:xfrm>
                  <a:prstGeom prst="rect">
                    <a:avLst/>
                  </a:prstGeom>
                  <a:solidFill>
                    <a:schemeClr val="tx1"/>
                  </a:solidFill>
                </p:spPr>
                <p:txBody>
                  <a:bodyPr wrap="square" rtlCol="0">
                    <a:spAutoFit/>
                  </a:bodyPr>
                  <a:lstStyle/>
                  <a:p>
                    <a:endParaRPr lang="fr-FR" sz="1200" dirty="0"/>
                  </a:p>
                </p:txBody>
              </p:sp>
            </p:grpSp>
            <p:sp>
              <p:nvSpPr>
                <p:cNvPr id="18" name="ZoneTexte 17"/>
                <p:cNvSpPr txBox="1"/>
                <p:nvPr/>
              </p:nvSpPr>
              <p:spPr>
                <a:xfrm>
                  <a:off x="1586552" y="3559792"/>
                  <a:ext cx="1393208" cy="461665"/>
                </a:xfrm>
                <a:prstGeom prst="rect">
                  <a:avLst/>
                </a:prstGeom>
                <a:solidFill>
                  <a:schemeClr val="tx1"/>
                </a:solidFill>
              </p:spPr>
              <p:txBody>
                <a:bodyPr wrap="square" rtlCol="0">
                  <a:spAutoFit/>
                </a:bodyPr>
                <a:lstStyle/>
                <a:p>
                  <a:pPr algn="ctr" rtl="1"/>
                  <a:r>
                    <a:rPr lang="ar-DZ" sz="2400" b="1" dirty="0" smtClean="0">
                      <a:solidFill>
                        <a:schemeClr val="bg1"/>
                      </a:solidFill>
                    </a:rPr>
                    <a:t>وكيل العبور</a:t>
                  </a:r>
                  <a:endParaRPr lang="fr-FR" sz="2400" b="1" dirty="0">
                    <a:solidFill>
                      <a:schemeClr val="bg1"/>
                    </a:solidFill>
                  </a:endParaRPr>
                </a:p>
              </p:txBody>
            </p:sp>
            <p:sp>
              <p:nvSpPr>
                <p:cNvPr id="19" name="ZoneTexte 18"/>
                <p:cNvSpPr txBox="1"/>
                <p:nvPr/>
              </p:nvSpPr>
              <p:spPr>
                <a:xfrm>
                  <a:off x="4800600" y="3559792"/>
                  <a:ext cx="2307608" cy="461665"/>
                </a:xfrm>
                <a:prstGeom prst="rect">
                  <a:avLst/>
                </a:prstGeom>
                <a:solidFill>
                  <a:schemeClr val="tx1"/>
                </a:solidFill>
              </p:spPr>
              <p:txBody>
                <a:bodyPr wrap="square" rtlCol="0">
                  <a:spAutoFit/>
                </a:bodyPr>
                <a:lstStyle/>
                <a:p>
                  <a:pPr algn="ctr" rtl="1"/>
                  <a:r>
                    <a:rPr lang="ar-DZ" sz="2400" b="1" dirty="0" smtClean="0">
                      <a:solidFill>
                        <a:schemeClr val="bg1"/>
                      </a:solidFill>
                    </a:rPr>
                    <a:t>وكيل العبور/ المستلم</a:t>
                  </a:r>
                  <a:endParaRPr lang="fr-FR" sz="2400" b="1" dirty="0">
                    <a:solidFill>
                      <a:schemeClr val="bg1"/>
                    </a:solidFill>
                  </a:endParaRPr>
                </a:p>
              </p:txBody>
            </p:sp>
          </p:grpSp>
          <p:sp>
            <p:nvSpPr>
              <p:cNvPr id="22" name="ZoneTexte 21"/>
              <p:cNvSpPr txBox="1"/>
              <p:nvPr/>
            </p:nvSpPr>
            <p:spPr>
              <a:xfrm>
                <a:off x="3886200" y="5410200"/>
                <a:ext cx="1385248" cy="400110"/>
              </a:xfrm>
              <a:prstGeom prst="rect">
                <a:avLst/>
              </a:prstGeom>
              <a:solidFill>
                <a:schemeClr val="tx1"/>
              </a:solidFill>
            </p:spPr>
            <p:txBody>
              <a:bodyPr wrap="square" rtlCol="0">
                <a:spAutoFit/>
              </a:bodyPr>
              <a:lstStyle/>
              <a:p>
                <a:pPr algn="ctr" rtl="1"/>
                <a:r>
                  <a:rPr lang="ar-DZ" sz="2000" b="1" dirty="0" smtClean="0">
                    <a:solidFill>
                      <a:srgbClr val="FF0000"/>
                    </a:solidFill>
                  </a:rPr>
                  <a:t>سند الشحن</a:t>
                </a:r>
                <a:endParaRPr lang="fr-FR" sz="2000" b="1" dirty="0">
                  <a:solidFill>
                    <a:srgbClr val="FF0000"/>
                  </a:solidFill>
                </a:endParaRPr>
              </a:p>
            </p:txBody>
          </p:sp>
          <p:sp>
            <p:nvSpPr>
              <p:cNvPr id="23" name="ZoneTexte 22"/>
              <p:cNvSpPr txBox="1"/>
              <p:nvPr/>
            </p:nvSpPr>
            <p:spPr>
              <a:xfrm>
                <a:off x="3657600" y="6348706"/>
                <a:ext cx="1371600" cy="400110"/>
              </a:xfrm>
              <a:prstGeom prst="rect">
                <a:avLst/>
              </a:prstGeom>
              <a:solidFill>
                <a:schemeClr val="tx1"/>
              </a:solidFill>
            </p:spPr>
            <p:txBody>
              <a:bodyPr wrap="square" rtlCol="0">
                <a:spAutoFit/>
              </a:bodyPr>
              <a:lstStyle/>
              <a:p>
                <a:pPr algn="ctr" rtl="1"/>
                <a:r>
                  <a:rPr lang="ar-DZ" sz="2000" b="1" dirty="0" smtClean="0">
                    <a:solidFill>
                      <a:srgbClr val="FF0000"/>
                    </a:solidFill>
                  </a:rPr>
                  <a:t>عقد البيع</a:t>
                </a:r>
                <a:endParaRPr lang="fr-FR" sz="2000" b="1" dirty="0">
                  <a:solidFill>
                    <a:srgbClr val="FF0000"/>
                  </a:solidFill>
                </a:endParaRPr>
              </a:p>
            </p:txBody>
          </p:sp>
          <p:sp>
            <p:nvSpPr>
              <p:cNvPr id="24" name="ZoneTexte 23"/>
              <p:cNvSpPr txBox="1"/>
              <p:nvPr/>
            </p:nvSpPr>
            <p:spPr>
              <a:xfrm>
                <a:off x="3429000" y="5875360"/>
                <a:ext cx="2286000" cy="400110"/>
              </a:xfrm>
              <a:prstGeom prst="rect">
                <a:avLst/>
              </a:prstGeom>
              <a:solidFill>
                <a:schemeClr val="tx1"/>
              </a:solidFill>
            </p:spPr>
            <p:txBody>
              <a:bodyPr wrap="square" rtlCol="0">
                <a:spAutoFit/>
              </a:bodyPr>
              <a:lstStyle/>
              <a:p>
                <a:pPr algn="ctr" rtl="1"/>
                <a:r>
                  <a:rPr lang="ar-DZ" sz="2000" b="1" dirty="0" smtClean="0">
                    <a:solidFill>
                      <a:srgbClr val="FF0000"/>
                    </a:solidFill>
                  </a:rPr>
                  <a:t>خطاب الاعتماد المستندي</a:t>
                </a:r>
                <a:endParaRPr lang="fr-FR" sz="2000" b="1" dirty="0">
                  <a:solidFill>
                    <a:srgbClr val="FF0000"/>
                  </a:solidFill>
                </a:endParaRPr>
              </a:p>
            </p:txBody>
          </p:sp>
          <p:sp>
            <p:nvSpPr>
              <p:cNvPr id="25" name="ZoneTexte 24"/>
              <p:cNvSpPr txBox="1"/>
              <p:nvPr/>
            </p:nvSpPr>
            <p:spPr>
              <a:xfrm>
                <a:off x="3886200" y="5010090"/>
                <a:ext cx="1385248" cy="400110"/>
              </a:xfrm>
              <a:prstGeom prst="rect">
                <a:avLst/>
              </a:prstGeom>
              <a:solidFill>
                <a:schemeClr val="tx1"/>
              </a:solidFill>
            </p:spPr>
            <p:txBody>
              <a:bodyPr wrap="square" rtlCol="0">
                <a:spAutoFit/>
              </a:bodyPr>
              <a:lstStyle/>
              <a:p>
                <a:pPr algn="ctr" rtl="1"/>
                <a:endParaRPr lang="fr-FR" sz="2000" b="1" dirty="0">
                  <a:solidFill>
                    <a:srgbClr val="FF0000"/>
                  </a:solidFill>
                </a:endParaRPr>
              </a:p>
            </p:txBody>
          </p:sp>
        </p:grpSp>
        <p:sp>
          <p:nvSpPr>
            <p:cNvPr id="27" name="ZoneTexte 26"/>
            <p:cNvSpPr txBox="1"/>
            <p:nvPr/>
          </p:nvSpPr>
          <p:spPr>
            <a:xfrm>
              <a:off x="685800" y="6341743"/>
              <a:ext cx="1393208" cy="461665"/>
            </a:xfrm>
            <a:prstGeom prst="rect">
              <a:avLst/>
            </a:prstGeom>
            <a:solidFill>
              <a:schemeClr val="tx1"/>
            </a:solidFill>
          </p:spPr>
          <p:txBody>
            <a:bodyPr wrap="square" rtlCol="0">
              <a:spAutoFit/>
            </a:bodyPr>
            <a:lstStyle/>
            <a:p>
              <a:pPr algn="ctr" rtl="1"/>
              <a:r>
                <a:rPr lang="ar-DZ" sz="2400" b="1" dirty="0" smtClean="0">
                  <a:solidFill>
                    <a:schemeClr val="bg1"/>
                  </a:solidFill>
                </a:rPr>
                <a:t>مصدر/بائع</a:t>
              </a:r>
              <a:endParaRPr lang="fr-FR" sz="2400" b="1" dirty="0">
                <a:solidFill>
                  <a:schemeClr val="bg1"/>
                </a:solidFill>
              </a:endParaRPr>
            </a:p>
          </p:txBody>
        </p:sp>
        <p:sp>
          <p:nvSpPr>
            <p:cNvPr id="28" name="ZoneTexte 27"/>
            <p:cNvSpPr txBox="1"/>
            <p:nvPr/>
          </p:nvSpPr>
          <p:spPr>
            <a:xfrm>
              <a:off x="6553200" y="6324600"/>
              <a:ext cx="1842448" cy="461665"/>
            </a:xfrm>
            <a:prstGeom prst="rect">
              <a:avLst/>
            </a:prstGeom>
            <a:solidFill>
              <a:schemeClr val="tx1"/>
            </a:solidFill>
          </p:spPr>
          <p:txBody>
            <a:bodyPr wrap="square" rtlCol="0">
              <a:spAutoFit/>
            </a:bodyPr>
            <a:lstStyle/>
            <a:p>
              <a:pPr algn="ctr" rtl="1"/>
              <a:r>
                <a:rPr lang="ar-DZ" sz="2400" b="1" dirty="0" smtClean="0">
                  <a:solidFill>
                    <a:schemeClr val="bg1"/>
                  </a:solidFill>
                </a:rPr>
                <a:t>مستورد/مشتري</a:t>
              </a:r>
              <a:endParaRPr lang="fr-FR" sz="2400" b="1" dirty="0">
                <a:solidFill>
                  <a:schemeClr val="bg1"/>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6324600" y="533400"/>
            <a:ext cx="2209800" cy="609600"/>
          </a:xfrm>
        </p:spPr>
        <p:txBody>
          <a:bodyPr>
            <a:noAutofit/>
          </a:bodyPr>
          <a:lstStyle/>
          <a:p>
            <a:pPr marL="0" lvl="0" indent="0" algn="just" rtl="1">
              <a:buNone/>
            </a:pPr>
            <a:r>
              <a:rPr lang="ar-DZ" sz="3600" b="1" dirty="0" smtClean="0">
                <a:solidFill>
                  <a:srgbClr val="FF0000"/>
                </a:solidFill>
              </a:rPr>
              <a:t>ملاحظة(1):</a:t>
            </a:r>
          </a:p>
          <a:p>
            <a:pPr algn="just" rtl="1">
              <a:buNone/>
            </a:pPr>
            <a:endParaRPr lang="fr-FR" sz="3600" dirty="0"/>
          </a:p>
        </p:txBody>
      </p:sp>
      <p:sp>
        <p:nvSpPr>
          <p:cNvPr id="6" name="Rectangle 5"/>
          <p:cNvSpPr/>
          <p:nvPr/>
        </p:nvSpPr>
        <p:spPr>
          <a:xfrm>
            <a:off x="304800" y="1219200"/>
            <a:ext cx="8534400" cy="2062103"/>
          </a:xfrm>
          <a:prstGeom prst="rect">
            <a:avLst/>
          </a:prstGeom>
        </p:spPr>
        <p:txBody>
          <a:bodyPr wrap="square">
            <a:spAutoFit/>
          </a:bodyPr>
          <a:lstStyle/>
          <a:p>
            <a:pPr algn="just" rtl="1"/>
            <a:r>
              <a:rPr lang="ar-DZ" sz="3200" b="1" dirty="0" smtClean="0">
                <a:solidFill>
                  <a:srgbClr val="FF0000"/>
                </a:solidFill>
              </a:rPr>
              <a:t> </a:t>
            </a:r>
            <a:r>
              <a:rPr lang="ar-SA" sz="3200" b="1" dirty="0" smtClean="0">
                <a:solidFill>
                  <a:srgbClr val="FF0000"/>
                </a:solidFill>
              </a:rPr>
              <a:t>فاتورة النقل </a:t>
            </a:r>
            <a:r>
              <a:rPr lang="fr-FR" sz="3200" b="1" dirty="0" smtClean="0">
                <a:solidFill>
                  <a:srgbClr val="FF0000"/>
                </a:solidFill>
                <a:latin typeface="Times New Roman" pitchFamily="18" charset="0"/>
                <a:cs typeface="Times New Roman" pitchFamily="18" charset="0"/>
              </a:rPr>
              <a:t>freight bill</a:t>
            </a:r>
            <a:r>
              <a:rPr lang="ar-DZ" sz="3200" b="1" dirty="0" smtClean="0">
                <a:solidFill>
                  <a:srgbClr val="FF0000"/>
                </a:solidFill>
                <a:latin typeface="Times New Roman" pitchFamily="18" charset="0"/>
                <a:cs typeface="Times New Roman" pitchFamily="18" charset="0"/>
              </a:rPr>
              <a:t> </a:t>
            </a:r>
            <a:r>
              <a:rPr lang="ar-DZ" sz="3200" b="1" dirty="0" smtClean="0">
                <a:solidFill>
                  <a:schemeClr val="bg1"/>
                </a:solidFill>
              </a:rPr>
              <a:t>ت</a:t>
            </a:r>
            <a:r>
              <a:rPr lang="ar-SA" sz="3200" b="1" dirty="0" err="1" smtClean="0">
                <a:solidFill>
                  <a:schemeClr val="bg1"/>
                </a:solidFill>
              </a:rPr>
              <a:t>ختلف</a:t>
            </a:r>
            <a:r>
              <a:rPr lang="ar-SA" sz="3200" b="1" dirty="0" smtClean="0">
                <a:solidFill>
                  <a:schemeClr val="bg1"/>
                </a:solidFill>
              </a:rPr>
              <a:t> عن</a:t>
            </a:r>
            <a:r>
              <a:rPr lang="ar-DZ" sz="3200" b="1" dirty="0" smtClean="0">
                <a:solidFill>
                  <a:schemeClr val="bg1"/>
                </a:solidFill>
              </a:rPr>
              <a:t> </a:t>
            </a:r>
            <a:r>
              <a:rPr lang="ar-SA" sz="3200" b="1" dirty="0" smtClean="0">
                <a:solidFill>
                  <a:srgbClr val="FF0000"/>
                </a:solidFill>
              </a:rPr>
              <a:t>سند الشحن</a:t>
            </a:r>
            <a:r>
              <a:rPr lang="ar-SA" sz="3200" b="1" dirty="0" smtClean="0">
                <a:solidFill>
                  <a:schemeClr val="bg1"/>
                </a:solidFill>
              </a:rPr>
              <a:t>، </a:t>
            </a:r>
            <a:r>
              <a:rPr lang="ar-DZ" sz="3200" b="1" dirty="0" smtClean="0">
                <a:solidFill>
                  <a:schemeClr val="bg1"/>
                </a:solidFill>
              </a:rPr>
              <a:t>ف</a:t>
            </a:r>
            <a:r>
              <a:rPr lang="ar-SA" sz="3200" b="1" dirty="0" smtClean="0">
                <a:solidFill>
                  <a:schemeClr val="bg1"/>
                </a:solidFill>
              </a:rPr>
              <a:t>هي </a:t>
            </a:r>
            <a:r>
              <a:rPr lang="ar-DZ" sz="3200" b="1" dirty="0" smtClean="0">
                <a:solidFill>
                  <a:schemeClr val="bg1"/>
                </a:solidFill>
              </a:rPr>
              <a:t>مستند </a:t>
            </a:r>
            <a:r>
              <a:rPr lang="ar-SA" sz="3200" b="1" dirty="0" smtClean="0">
                <a:solidFill>
                  <a:schemeClr val="bg1"/>
                </a:solidFill>
              </a:rPr>
              <a:t>محاسبي </a:t>
            </a:r>
            <a:r>
              <a:rPr lang="ar-DZ" sz="3200" b="1" dirty="0" smtClean="0">
                <a:solidFill>
                  <a:schemeClr val="bg1"/>
                </a:solidFill>
              </a:rPr>
              <a:t>ي</a:t>
            </a:r>
            <a:r>
              <a:rPr lang="ar-SA" sz="3200" b="1" dirty="0" smtClean="0">
                <a:solidFill>
                  <a:schemeClr val="bg1"/>
                </a:solidFill>
              </a:rPr>
              <a:t>بين مختلف المبالغ المتعلقة بخدمات النقل المختلفة</a:t>
            </a:r>
            <a:r>
              <a:rPr lang="fr-FR" sz="3200" b="1" dirty="0" smtClean="0">
                <a:solidFill>
                  <a:schemeClr val="bg1"/>
                </a:solidFill>
              </a:rPr>
              <a:t> </a:t>
            </a:r>
            <a:r>
              <a:rPr lang="ar-SA" sz="3200" b="1" dirty="0" smtClean="0">
                <a:solidFill>
                  <a:schemeClr val="bg1"/>
                </a:solidFill>
              </a:rPr>
              <a:t>(أجرة نقل أساسية، رسوم خدمات، تعديلات، تخفيضات، غرامات، رسوم وثائق...</a:t>
            </a:r>
            <a:r>
              <a:rPr lang="ar-SA" sz="3200" b="1" dirty="0" err="1" smtClean="0">
                <a:solidFill>
                  <a:schemeClr val="bg1"/>
                </a:solidFill>
              </a:rPr>
              <a:t>إلخ</a:t>
            </a:r>
            <a:r>
              <a:rPr lang="ar-SA" sz="3200" b="1" dirty="0" smtClean="0">
                <a:solidFill>
                  <a:schemeClr val="bg1"/>
                </a:solidFill>
              </a:rPr>
              <a:t>).</a:t>
            </a:r>
            <a:endParaRPr lang="fr-FR" sz="3200" b="1" dirty="0">
              <a:solidFill>
                <a:schemeClr val="bg1"/>
              </a:solidFill>
            </a:endParaRPr>
          </a:p>
        </p:txBody>
      </p:sp>
      <p:sp>
        <p:nvSpPr>
          <p:cNvPr id="7" name="Rectangle 6"/>
          <p:cNvSpPr/>
          <p:nvPr/>
        </p:nvSpPr>
        <p:spPr>
          <a:xfrm>
            <a:off x="381000" y="4343400"/>
            <a:ext cx="8534399" cy="1077218"/>
          </a:xfrm>
          <a:prstGeom prst="rect">
            <a:avLst/>
          </a:prstGeom>
        </p:spPr>
        <p:txBody>
          <a:bodyPr wrap="square">
            <a:spAutoFit/>
          </a:bodyPr>
          <a:lstStyle/>
          <a:p>
            <a:pPr algn="just" rtl="1">
              <a:buClr>
                <a:srgbClr val="FF0000"/>
              </a:buClr>
              <a:buSzPct val="80000"/>
              <a:buFont typeface="Wingdings" pitchFamily="2" charset="2"/>
              <a:buChar char="ü"/>
            </a:pPr>
            <a:r>
              <a:rPr lang="ar-DZ" sz="3200" b="1" dirty="0" smtClean="0">
                <a:solidFill>
                  <a:schemeClr val="bg1"/>
                </a:solidFill>
              </a:rPr>
              <a:t> لا تشكل جزءًا رئيسيًا من أدلة الإثبات في أي نزاع، عكس سند الشحن الذي يعتبر أداه إثبات.</a:t>
            </a:r>
            <a:endParaRPr lang="fr-FR" sz="3200" b="1" dirty="0">
              <a:solidFill>
                <a:schemeClr val="bg1"/>
              </a:solidFill>
            </a:endParaRPr>
          </a:p>
        </p:txBody>
      </p:sp>
      <p:sp>
        <p:nvSpPr>
          <p:cNvPr id="8" name="Rectangle 7"/>
          <p:cNvSpPr/>
          <p:nvPr/>
        </p:nvSpPr>
        <p:spPr>
          <a:xfrm>
            <a:off x="304800" y="5475982"/>
            <a:ext cx="8610600" cy="1077218"/>
          </a:xfrm>
          <a:prstGeom prst="rect">
            <a:avLst/>
          </a:prstGeom>
        </p:spPr>
        <p:txBody>
          <a:bodyPr wrap="square">
            <a:spAutoFit/>
          </a:bodyPr>
          <a:lstStyle/>
          <a:p>
            <a:pPr algn="just" rtl="1">
              <a:buClr>
                <a:srgbClr val="FF0000"/>
              </a:buClr>
              <a:buSzPct val="80000"/>
              <a:buFont typeface="Wingdings" pitchFamily="2" charset="2"/>
              <a:buChar char="ü"/>
            </a:pPr>
            <a:r>
              <a:rPr lang="ar-DZ" sz="3200" b="1" dirty="0" smtClean="0">
                <a:solidFill>
                  <a:schemeClr val="bg1"/>
                </a:solidFill>
              </a:rPr>
              <a:t> تتضمن أي رسوم إضافية، معلومات أو شروط تساعد على توضيح المعلومات المتعلقة بسند الشحن.</a:t>
            </a:r>
            <a:endParaRPr lang="fr-FR" sz="3200" b="1" dirty="0">
              <a:solidFill>
                <a:schemeClr val="bg1"/>
              </a:solidFill>
            </a:endParaRPr>
          </a:p>
        </p:txBody>
      </p:sp>
      <p:sp>
        <p:nvSpPr>
          <p:cNvPr id="9" name="Rectangle 8"/>
          <p:cNvSpPr/>
          <p:nvPr/>
        </p:nvSpPr>
        <p:spPr>
          <a:xfrm>
            <a:off x="2251886" y="3733800"/>
            <a:ext cx="6463629" cy="584775"/>
          </a:xfrm>
          <a:prstGeom prst="rect">
            <a:avLst/>
          </a:prstGeom>
        </p:spPr>
        <p:txBody>
          <a:bodyPr wrap="none">
            <a:spAutoFit/>
          </a:bodyPr>
          <a:lstStyle/>
          <a:p>
            <a:pPr algn="r" rtl="1"/>
            <a:r>
              <a:rPr lang="ar-DZ" sz="3200" b="1" dirty="0" smtClean="0">
                <a:solidFill>
                  <a:srgbClr val="FF0000"/>
                </a:solidFill>
              </a:rPr>
              <a:t>فاتورة النقل البحري </a:t>
            </a:r>
            <a:r>
              <a:rPr lang="fr-FR" sz="3200" b="1" dirty="0" smtClean="0">
                <a:solidFill>
                  <a:srgbClr val="FF0000"/>
                </a:solidFill>
              </a:rPr>
              <a:t>Shipping </a:t>
            </a:r>
            <a:r>
              <a:rPr lang="fr-FR" sz="3200" b="1" dirty="0" err="1" smtClean="0">
                <a:solidFill>
                  <a:srgbClr val="FF0000"/>
                </a:solidFill>
              </a:rPr>
              <a:t>invoice</a:t>
            </a:r>
            <a:r>
              <a:rPr lang="fr-FR" sz="3200" b="1" dirty="0" smtClean="0">
                <a:solidFill>
                  <a:srgbClr val="FF0000"/>
                </a:solidFill>
              </a:rPr>
              <a:t> </a:t>
            </a:r>
            <a:r>
              <a:rPr lang="ar-DZ" sz="3200" b="1" dirty="0" smtClean="0">
                <a:solidFill>
                  <a:srgbClr val="FF0000"/>
                </a:solidFill>
              </a:rPr>
              <a:t>: </a:t>
            </a:r>
            <a:endParaRPr lang="fr-FR" sz="32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838200"/>
            <a:ext cx="8534400" cy="2667000"/>
          </a:xfrm>
        </p:spPr>
        <p:txBody>
          <a:bodyPr>
            <a:noAutofit/>
          </a:bodyPr>
          <a:lstStyle/>
          <a:p>
            <a:pPr marL="0" indent="0" algn="just" rtl="1">
              <a:buNone/>
            </a:pPr>
            <a:r>
              <a:rPr lang="ar-DZ" sz="3200" b="1" dirty="0" smtClean="0">
                <a:solidFill>
                  <a:schemeClr val="bg1"/>
                </a:solidFill>
              </a:rPr>
              <a:t>    في القانون البحري المعاصر نميز بين </a:t>
            </a:r>
            <a:r>
              <a:rPr lang="ar-DZ" sz="3200" b="1" dirty="0" smtClean="0">
                <a:solidFill>
                  <a:srgbClr val="FF0000"/>
                </a:solidFill>
              </a:rPr>
              <a:t>عقد النقل البحري للبضائع </a:t>
            </a:r>
            <a:r>
              <a:rPr lang="ar-DZ" sz="3200" b="1" dirty="0" smtClean="0">
                <a:solidFill>
                  <a:schemeClr val="bg1"/>
                </a:solidFill>
              </a:rPr>
              <a:t>(</a:t>
            </a:r>
            <a:r>
              <a:rPr lang="fr-FR" sz="3200" b="1" dirty="0" smtClean="0">
                <a:solidFill>
                  <a:schemeClr val="bg1"/>
                </a:solidFill>
              </a:rPr>
              <a:t>contrat de transport</a:t>
            </a:r>
            <a:r>
              <a:rPr lang="ar-DZ" sz="3200" b="1" dirty="0" smtClean="0">
                <a:solidFill>
                  <a:schemeClr val="bg1"/>
                </a:solidFill>
              </a:rPr>
              <a:t>)، وبين </a:t>
            </a:r>
            <a:r>
              <a:rPr lang="ar-DZ" sz="3200" b="1" dirty="0" smtClean="0">
                <a:solidFill>
                  <a:srgbClr val="FF0000"/>
                </a:solidFill>
              </a:rPr>
              <a:t>عقد استئجار سفينة </a:t>
            </a:r>
            <a:r>
              <a:rPr lang="ar-DZ" sz="3200" b="1" dirty="0" smtClean="0">
                <a:solidFill>
                  <a:schemeClr val="bg1"/>
                </a:solidFill>
              </a:rPr>
              <a:t>(مشارطة تأجير)</a:t>
            </a:r>
            <a:r>
              <a:rPr lang="fr-FR" sz="3200" b="1" dirty="0" smtClean="0">
                <a:solidFill>
                  <a:schemeClr val="bg1"/>
                </a:solidFill>
              </a:rPr>
              <a:t>contrat d’affrètement </a:t>
            </a:r>
            <a:r>
              <a:rPr lang="ar-DZ" sz="3200" b="1" dirty="0" smtClean="0">
                <a:solidFill>
                  <a:schemeClr val="bg1"/>
                </a:solidFill>
              </a:rPr>
              <a:t>، ويطلق عليه في الإنجليزية </a:t>
            </a:r>
            <a:r>
              <a:rPr lang="fr-FR" sz="3200" b="1" dirty="0" smtClean="0">
                <a:solidFill>
                  <a:schemeClr val="bg1"/>
                </a:solidFill>
              </a:rPr>
              <a:t>Chatter Party</a:t>
            </a:r>
            <a:r>
              <a:rPr lang="ar-DZ" sz="3200" b="1" dirty="0" smtClean="0">
                <a:solidFill>
                  <a:schemeClr val="bg1"/>
                </a:solidFill>
              </a:rPr>
              <a:t>، أو بالفرنسية </a:t>
            </a:r>
            <a:r>
              <a:rPr lang="fr-FR" sz="3200" b="1" dirty="0" smtClean="0">
                <a:solidFill>
                  <a:schemeClr val="bg1"/>
                </a:solidFill>
              </a:rPr>
              <a:t>charte-partie</a:t>
            </a:r>
            <a:r>
              <a:rPr lang="ar-DZ" sz="3200" b="1" dirty="0" smtClean="0">
                <a:solidFill>
                  <a:schemeClr val="bg1"/>
                </a:solidFill>
              </a:rPr>
              <a:t>.</a:t>
            </a:r>
            <a:endParaRPr lang="fr-FR" sz="3200" b="1" dirty="0" smtClean="0">
              <a:solidFill>
                <a:schemeClr val="bg1"/>
              </a:solidFill>
            </a:endParaRPr>
          </a:p>
          <a:p>
            <a:endParaRPr lang="fr-FR" sz="3200" dirty="0"/>
          </a:p>
        </p:txBody>
      </p:sp>
      <p:sp>
        <p:nvSpPr>
          <p:cNvPr id="4" name="Rectangle 3"/>
          <p:cNvSpPr/>
          <p:nvPr/>
        </p:nvSpPr>
        <p:spPr>
          <a:xfrm>
            <a:off x="6576616" y="228600"/>
            <a:ext cx="1996059" cy="646331"/>
          </a:xfrm>
          <a:prstGeom prst="rect">
            <a:avLst/>
          </a:prstGeom>
        </p:spPr>
        <p:txBody>
          <a:bodyPr wrap="none">
            <a:spAutoFit/>
          </a:bodyPr>
          <a:lstStyle/>
          <a:p>
            <a:pPr algn="r" rtl="1"/>
            <a:r>
              <a:rPr lang="ar-DZ" sz="3600" b="1" dirty="0" smtClean="0">
                <a:solidFill>
                  <a:srgbClr val="FF0000"/>
                </a:solidFill>
              </a:rPr>
              <a:t>ملاحظة(2):</a:t>
            </a:r>
            <a:endParaRPr lang="fr-FR" sz="2000" dirty="0">
              <a:solidFill>
                <a:srgbClr val="FF0000"/>
              </a:solidFill>
            </a:endParaRPr>
          </a:p>
        </p:txBody>
      </p:sp>
      <p:sp>
        <p:nvSpPr>
          <p:cNvPr id="5" name="Espace réservé du contenu 2"/>
          <p:cNvSpPr txBox="1">
            <a:spLocks/>
          </p:cNvSpPr>
          <p:nvPr/>
        </p:nvSpPr>
        <p:spPr>
          <a:xfrm>
            <a:off x="152400" y="3657600"/>
            <a:ext cx="8610600" cy="30480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n-cs"/>
              </a:rPr>
              <a:t>و</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مشارطة التأجير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هو عقد يلتزم المؤجّر بمقتضاه نظير أجر</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بأن يضع تحت تصرّف المستأجر سفينة أو جزء منها للقيام برحلة أو رحلات معينة (</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L’affrètement au voyage</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a:t>
            </a:r>
            <a:r>
              <a:rPr lang="ar-DZ" sz="3200" b="1" dirty="0" smtClean="0">
                <a:solidFill>
                  <a:schemeClr val="bg1"/>
                </a:solidFill>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أو لمدّة محدّدة (</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L’affrètement a temps</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وقد تكون السفينة بدون طاقم أو طاقم غير مكتمل فيقال سفينة عارية (</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L’affrètement coque nue</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2028</TotalTime>
  <Words>4427</Words>
  <Application>Microsoft Office PowerPoint</Application>
  <PresentationFormat>Affichage à l'écran (4:3)</PresentationFormat>
  <Paragraphs>353</Paragraphs>
  <Slides>61</Slides>
  <Notes>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61</vt:i4>
      </vt:variant>
    </vt:vector>
  </HeadingPairs>
  <TitlesOfParts>
    <vt:vector size="63" baseType="lpstr">
      <vt:lpstr>Apex</vt:lpstr>
      <vt:lpstr>Acrobat Document</vt:lpstr>
      <vt:lpstr>Diapositive 1</vt:lpstr>
      <vt:lpstr>تمهيد:</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SALAH</cp:lastModifiedBy>
  <cp:revision>168</cp:revision>
  <dcterms:created xsi:type="dcterms:W3CDTF">2019-10-26T14:36:40Z</dcterms:created>
  <dcterms:modified xsi:type="dcterms:W3CDTF">2021-12-05T19:34:28Z</dcterms:modified>
</cp:coreProperties>
</file>