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 id="2147484020" r:id="rId2"/>
    <p:sldMasterId id="2147484032" r:id="rId3"/>
    <p:sldMasterId id="2147484056" r:id="rId4"/>
    <p:sldMasterId id="2147484080" r:id="rId5"/>
    <p:sldMasterId id="2147484092" r:id="rId6"/>
  </p:sldMasterIdLst>
  <p:notesMasterIdLst>
    <p:notesMasterId r:id="rId42"/>
  </p:notesMasterIdLst>
  <p:sldIdLst>
    <p:sldId id="257" r:id="rId7"/>
    <p:sldId id="258" r:id="rId8"/>
    <p:sldId id="259" r:id="rId9"/>
    <p:sldId id="260" r:id="rId10"/>
    <p:sldId id="261" r:id="rId11"/>
    <p:sldId id="262" r:id="rId12"/>
    <p:sldId id="263" r:id="rId13"/>
    <p:sldId id="265" r:id="rId14"/>
    <p:sldId id="292" r:id="rId15"/>
    <p:sldId id="266" r:id="rId16"/>
    <p:sldId id="267" r:id="rId17"/>
    <p:sldId id="268" r:id="rId18"/>
    <p:sldId id="269" r:id="rId19"/>
    <p:sldId id="270" r:id="rId20"/>
    <p:sldId id="271" r:id="rId21"/>
    <p:sldId id="286" r:id="rId22"/>
    <p:sldId id="272" r:id="rId23"/>
    <p:sldId id="273" r:id="rId24"/>
    <p:sldId id="287" r:id="rId25"/>
    <p:sldId id="274" r:id="rId26"/>
    <p:sldId id="288" r:id="rId27"/>
    <p:sldId id="275" r:id="rId28"/>
    <p:sldId id="276" r:id="rId29"/>
    <p:sldId id="277" r:id="rId30"/>
    <p:sldId id="278" r:id="rId31"/>
    <p:sldId id="279" r:id="rId32"/>
    <p:sldId id="289" r:id="rId33"/>
    <p:sldId id="280" r:id="rId34"/>
    <p:sldId id="281" r:id="rId35"/>
    <p:sldId id="282" r:id="rId36"/>
    <p:sldId id="283" r:id="rId37"/>
    <p:sldId id="290" r:id="rId38"/>
    <p:sldId id="284" r:id="rId39"/>
    <p:sldId id="285" r:id="rId40"/>
    <p:sldId id="291" r:id="rId4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32" y="-107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CE9EA1-DEBD-43C3-94FC-6363CB66698F}" type="datetimeFigureOut">
              <a:rPr lang="fr-FR" smtClean="0"/>
              <a:t>11/04/2022</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2D9780-B620-49E8-A927-16278C7EAF51}" type="slidenum">
              <a:rPr lang="fr-FR" smtClean="0"/>
              <a:t>‹N°›</a:t>
            </a:fld>
            <a:endParaRPr lang="fr-FR"/>
          </a:p>
        </p:txBody>
      </p:sp>
    </p:spTree>
    <p:extLst>
      <p:ext uri="{BB962C8B-B14F-4D97-AF65-F5344CB8AC3E}">
        <p14:creationId xmlns:p14="http://schemas.microsoft.com/office/powerpoint/2010/main" val="3565567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C32D9780-B620-49E8-A927-16278C7EAF51}" type="slidenum">
              <a:rPr lang="fr-FR" smtClean="0"/>
              <a:t>15</a:t>
            </a:fld>
            <a:endParaRPr lang="fr-FR"/>
          </a:p>
        </p:txBody>
      </p:sp>
    </p:spTree>
    <p:extLst>
      <p:ext uri="{BB962C8B-B14F-4D97-AF65-F5344CB8AC3E}">
        <p14:creationId xmlns:p14="http://schemas.microsoft.com/office/powerpoint/2010/main" val="2877633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35904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980387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92707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009190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04239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550825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557933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794143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573568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2750091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80086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2573061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7580303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6593872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9557061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2720268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887700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8465576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7433160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9511642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8352259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868110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5890103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8318483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5082279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9315978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417662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52963981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7405604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54816132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29030413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5872462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122284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32915462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2150005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6397176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81048087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7216236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98485733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27581796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1725405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13076844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920428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994731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64664072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5426966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99067444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1420659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0876594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67699400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40185820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00569364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27564044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07656573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436012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86588634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01006229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83149689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73768730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12024092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69790283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65047984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212125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21871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66345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78777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322558333"/>
      </p:ext>
    </p:extLst>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065179552"/>
      </p:ext>
    </p:extLst>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925423306"/>
      </p:ext>
    </p:extLst>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377271257"/>
      </p:ext>
    </p:extLst>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477111271"/>
      </p:ext>
    </p:extLst>
  </p:cSld>
  <p:clrMap bg1="lt1" tx1="dk1" bg2="lt2" tx2="dk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864385857"/>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30188" y="-26988"/>
            <a:ext cx="8229600" cy="1143001"/>
          </a:xfrm>
        </p:spPr>
        <p:txBody>
          <a:bodyPr/>
          <a:lstStyle/>
          <a:p>
            <a:r>
              <a:rPr lang="fr-FR" sz="2800" b="1">
                <a:solidFill>
                  <a:schemeClr val="tx1"/>
                </a:solidFill>
                <a:latin typeface="Times New Roman" panose="02020603050405020304" pitchFamily="18" charset="0"/>
                <a:cs typeface="Times New Roman" panose="02020603050405020304" pitchFamily="18" charset="0"/>
              </a:rPr>
              <a:t>Sommaire</a:t>
            </a:r>
          </a:p>
        </p:txBody>
      </p:sp>
      <p:sp>
        <p:nvSpPr>
          <p:cNvPr id="4" name="Rectangle 3"/>
          <p:cNvSpPr/>
          <p:nvPr/>
        </p:nvSpPr>
        <p:spPr>
          <a:xfrm>
            <a:off x="107950" y="1196975"/>
            <a:ext cx="4429739" cy="369332"/>
          </a:xfrm>
          <a:prstGeom prst="rect">
            <a:avLst/>
          </a:prstGeom>
        </p:spPr>
        <p:txBody>
          <a:bodyPr wrap="none">
            <a:spAutoFit/>
          </a:bodyPr>
          <a:lstStyle/>
          <a:p>
            <a:pPr fontAlgn="base">
              <a:spcBef>
                <a:spcPct val="0"/>
              </a:spcBef>
              <a:spcAft>
                <a:spcPct val="0"/>
              </a:spcAft>
              <a:defRPr/>
            </a:pPr>
            <a:r>
              <a:rPr lang="fr-FR" b="1" dirty="0">
                <a:latin typeface="Times New Roman" panose="02020603050405020304" pitchFamily="18" charset="0"/>
                <a:cs typeface="Times New Roman" panose="02020603050405020304" pitchFamily="18" charset="0"/>
              </a:rPr>
              <a:t>Introduction à la microbiologie alimentaire</a:t>
            </a:r>
          </a:p>
        </p:txBody>
      </p:sp>
      <p:sp>
        <p:nvSpPr>
          <p:cNvPr id="5" name="Rectangle 4"/>
          <p:cNvSpPr/>
          <p:nvPr/>
        </p:nvSpPr>
        <p:spPr>
          <a:xfrm>
            <a:off x="323850" y="1577975"/>
            <a:ext cx="6985000" cy="338138"/>
          </a:xfrm>
          <a:prstGeom prst="rect">
            <a:avLst/>
          </a:prstGeom>
        </p:spPr>
        <p:txBody>
          <a:bodyPr>
            <a:spAutoFit/>
          </a:bodyPr>
          <a:lstStyle/>
          <a:p>
            <a:pPr fontAlgn="base">
              <a:spcBef>
                <a:spcPct val="0"/>
              </a:spcBef>
              <a:spcAft>
                <a:spcPct val="0"/>
              </a:spcAft>
              <a:defRPr/>
            </a:pPr>
            <a:r>
              <a:rPr lang="fr-FR" sz="1600" b="1" dirty="0">
                <a:latin typeface="Times New Roman" panose="02020603050405020304" pitchFamily="18" charset="0"/>
                <a:cs typeface="Times New Roman" panose="02020603050405020304" pitchFamily="18" charset="0"/>
              </a:rPr>
              <a:t>I. Introduction succincte aux grands groupes d’aliments</a:t>
            </a:r>
          </a:p>
        </p:txBody>
      </p:sp>
      <p:sp>
        <p:nvSpPr>
          <p:cNvPr id="8" name="Rectangle 7"/>
          <p:cNvSpPr/>
          <p:nvPr/>
        </p:nvSpPr>
        <p:spPr>
          <a:xfrm>
            <a:off x="287338" y="1912938"/>
            <a:ext cx="2901243" cy="338554"/>
          </a:xfrm>
          <a:prstGeom prst="rect">
            <a:avLst/>
          </a:prstGeom>
        </p:spPr>
        <p:txBody>
          <a:bodyPr wrap="none">
            <a:spAutoFit/>
          </a:bodyPr>
          <a:lstStyle/>
          <a:p>
            <a:pPr fontAlgn="base">
              <a:spcBef>
                <a:spcPct val="0"/>
              </a:spcBef>
              <a:spcAft>
                <a:spcPct val="0"/>
              </a:spcAft>
              <a:defRPr/>
            </a:pPr>
            <a:r>
              <a:rPr lang="fr-FR" sz="1600" b="1" dirty="0">
                <a:latin typeface="Times New Roman" panose="02020603050405020304" pitchFamily="18" charset="0"/>
                <a:cs typeface="Times New Roman" panose="02020603050405020304" pitchFamily="18" charset="0"/>
              </a:rPr>
              <a:t>II. Microorganismes et aliment</a:t>
            </a:r>
          </a:p>
        </p:txBody>
      </p:sp>
      <p:sp>
        <p:nvSpPr>
          <p:cNvPr id="9" name="Rectangle 8"/>
          <p:cNvSpPr/>
          <p:nvPr/>
        </p:nvSpPr>
        <p:spPr>
          <a:xfrm>
            <a:off x="287338" y="2270125"/>
            <a:ext cx="2504212" cy="338554"/>
          </a:xfrm>
          <a:prstGeom prst="rect">
            <a:avLst/>
          </a:prstGeom>
        </p:spPr>
        <p:txBody>
          <a:bodyPr wrap="none">
            <a:spAutoFit/>
          </a:bodyPr>
          <a:lstStyle/>
          <a:p>
            <a:pPr fontAlgn="base">
              <a:spcBef>
                <a:spcPct val="0"/>
              </a:spcBef>
              <a:spcAft>
                <a:spcPct val="0"/>
              </a:spcAft>
              <a:defRPr/>
            </a:pPr>
            <a:r>
              <a:rPr lang="fr-FR" sz="1600" b="1" dirty="0">
                <a:latin typeface="Times New Roman" panose="02020603050405020304" pitchFamily="18" charset="0"/>
                <a:cs typeface="Times New Roman" panose="02020603050405020304" pitchFamily="18" charset="0"/>
              </a:rPr>
              <a:t>III. Les bactéries lactiques</a:t>
            </a:r>
          </a:p>
        </p:txBody>
      </p:sp>
      <p:sp>
        <p:nvSpPr>
          <p:cNvPr id="10" name="Rectangle 9"/>
          <p:cNvSpPr/>
          <p:nvPr/>
        </p:nvSpPr>
        <p:spPr>
          <a:xfrm>
            <a:off x="900113" y="3203575"/>
            <a:ext cx="5454650" cy="554038"/>
          </a:xfrm>
          <a:prstGeom prst="rect">
            <a:avLst/>
          </a:prstGeom>
        </p:spPr>
        <p:txBody>
          <a:bodyPr>
            <a:spAutoFit/>
          </a:bodyPr>
          <a:lstStyle/>
          <a:p>
            <a:pPr marL="285750" indent="-285750" fontAlgn="base">
              <a:spcBef>
                <a:spcPct val="0"/>
              </a:spcBef>
              <a:spcAft>
                <a:spcPct val="0"/>
              </a:spcAft>
              <a:buFont typeface="Wingdings" pitchFamily="2" charset="2"/>
              <a:buChar char="Ø"/>
              <a:defRPr/>
            </a:pPr>
            <a:r>
              <a:rPr lang="fr-FR" sz="1400" dirty="0">
                <a:latin typeface="Times New Roman" panose="02020603050405020304" pitchFamily="18" charset="0"/>
                <a:cs typeface="Times New Roman" panose="02020603050405020304" pitchFamily="18" charset="0"/>
              </a:rPr>
              <a:t>Caractères généraux des bactéries lactiques</a:t>
            </a:r>
          </a:p>
          <a:p>
            <a:pPr fontAlgn="base">
              <a:spcBef>
                <a:spcPct val="0"/>
              </a:spcBef>
              <a:spcAft>
                <a:spcPct val="0"/>
              </a:spcAft>
              <a:defRPr/>
            </a:pPr>
            <a:r>
              <a:rPr lang="fr-FR" sz="1600" dirty="0">
                <a:latin typeface="Times New Roman" panose="02020603050405020304" pitchFamily="18" charset="0"/>
                <a:cs typeface="Times New Roman" panose="02020603050405020304" pitchFamily="18" charset="0"/>
              </a:rPr>
              <a:t>.</a:t>
            </a:r>
          </a:p>
        </p:txBody>
      </p:sp>
      <p:sp>
        <p:nvSpPr>
          <p:cNvPr id="11" name="Rectangle 10"/>
          <p:cNvSpPr/>
          <p:nvPr/>
        </p:nvSpPr>
        <p:spPr>
          <a:xfrm>
            <a:off x="900113" y="3467100"/>
            <a:ext cx="7343775" cy="307975"/>
          </a:xfrm>
          <a:prstGeom prst="rect">
            <a:avLst/>
          </a:prstGeom>
        </p:spPr>
        <p:txBody>
          <a:bodyPr>
            <a:spAutoFit/>
          </a:bodyPr>
          <a:lstStyle/>
          <a:p>
            <a:pPr marL="285750" indent="-285750" fontAlgn="base">
              <a:spcBef>
                <a:spcPct val="0"/>
              </a:spcBef>
              <a:spcAft>
                <a:spcPct val="0"/>
              </a:spcAft>
              <a:buFont typeface="Wingdings" pitchFamily="2" charset="2"/>
              <a:buChar char="Ø"/>
              <a:defRPr/>
            </a:pPr>
            <a:r>
              <a:rPr lang="fr-FR" sz="1400" dirty="0">
                <a:latin typeface="Times New Roman" panose="02020603050405020304" pitchFamily="18" charset="0"/>
                <a:cs typeface="Times New Roman" panose="02020603050405020304" pitchFamily="18" charset="0"/>
              </a:rPr>
              <a:t>Habitat</a:t>
            </a:r>
          </a:p>
        </p:txBody>
      </p:sp>
      <p:sp>
        <p:nvSpPr>
          <p:cNvPr id="12" name="Rectangle 11"/>
          <p:cNvSpPr/>
          <p:nvPr/>
        </p:nvSpPr>
        <p:spPr>
          <a:xfrm>
            <a:off x="900113" y="3738563"/>
            <a:ext cx="2779222" cy="307777"/>
          </a:xfrm>
          <a:prstGeom prst="rect">
            <a:avLst/>
          </a:prstGeom>
        </p:spPr>
        <p:txBody>
          <a:bodyPr wrap="none">
            <a:spAutoFit/>
          </a:bodyPr>
          <a:lstStyle/>
          <a:p>
            <a:pPr marL="285750" indent="-285750" fontAlgn="base">
              <a:spcBef>
                <a:spcPct val="0"/>
              </a:spcBef>
              <a:spcAft>
                <a:spcPct val="0"/>
              </a:spcAft>
              <a:buFont typeface="Wingdings" pitchFamily="2" charset="2"/>
              <a:buChar char="Ø"/>
              <a:defRPr/>
            </a:pPr>
            <a:r>
              <a:rPr lang="fr-FR" sz="1400" dirty="0">
                <a:latin typeface="Times New Roman" panose="02020603050405020304" pitchFamily="18" charset="0"/>
                <a:cs typeface="Times New Roman" panose="02020603050405020304" pitchFamily="18" charset="0"/>
              </a:rPr>
              <a:t>Voies du catabolisme des sucres</a:t>
            </a:r>
          </a:p>
        </p:txBody>
      </p:sp>
      <p:sp>
        <p:nvSpPr>
          <p:cNvPr id="13" name="Rectangle 12"/>
          <p:cNvSpPr/>
          <p:nvPr/>
        </p:nvSpPr>
        <p:spPr>
          <a:xfrm>
            <a:off x="900113" y="3986213"/>
            <a:ext cx="3948517" cy="307777"/>
          </a:xfrm>
          <a:prstGeom prst="rect">
            <a:avLst/>
          </a:prstGeom>
        </p:spPr>
        <p:txBody>
          <a:bodyPr wrap="none">
            <a:spAutoFit/>
          </a:bodyPr>
          <a:lstStyle/>
          <a:p>
            <a:pPr marL="285750" indent="-285750" fontAlgn="base">
              <a:spcBef>
                <a:spcPct val="0"/>
              </a:spcBef>
              <a:spcAft>
                <a:spcPct val="0"/>
              </a:spcAft>
              <a:buFont typeface="Wingdings" pitchFamily="2" charset="2"/>
              <a:buChar char="Ø"/>
              <a:defRPr/>
            </a:pPr>
            <a:r>
              <a:rPr lang="fr-FR" sz="1400" dirty="0">
                <a:latin typeface="Times New Roman" panose="02020603050405020304" pitchFamily="18" charset="0"/>
                <a:cs typeface="Times New Roman" panose="02020603050405020304" pitchFamily="18" charset="0"/>
              </a:rPr>
              <a:t>Exigences nutritionnelles des bactéries lactiques</a:t>
            </a:r>
          </a:p>
        </p:txBody>
      </p:sp>
      <p:sp>
        <p:nvSpPr>
          <p:cNvPr id="14" name="Rectangle 13"/>
          <p:cNvSpPr/>
          <p:nvPr/>
        </p:nvSpPr>
        <p:spPr>
          <a:xfrm>
            <a:off x="900113" y="4241800"/>
            <a:ext cx="2932469" cy="307777"/>
          </a:xfrm>
          <a:prstGeom prst="rect">
            <a:avLst/>
          </a:prstGeom>
        </p:spPr>
        <p:txBody>
          <a:bodyPr wrap="none">
            <a:spAutoFit/>
          </a:bodyPr>
          <a:lstStyle/>
          <a:p>
            <a:pPr marL="285750" indent="-285750" fontAlgn="base">
              <a:spcBef>
                <a:spcPct val="0"/>
              </a:spcBef>
              <a:spcAft>
                <a:spcPct val="0"/>
              </a:spcAft>
              <a:buFont typeface="Wingdings" pitchFamily="2" charset="2"/>
              <a:buChar char="Ø"/>
              <a:defRPr/>
            </a:pPr>
            <a:r>
              <a:rPr lang="fr-FR" sz="1400" dirty="0">
                <a:latin typeface="Times New Roman" panose="02020603050405020304" pitchFamily="18" charset="0"/>
                <a:cs typeface="Times New Roman" panose="02020603050405020304" pitchFamily="18" charset="0"/>
              </a:rPr>
              <a:t>Taxonomie des bactéries lactiques</a:t>
            </a:r>
          </a:p>
        </p:txBody>
      </p:sp>
      <p:sp>
        <p:nvSpPr>
          <p:cNvPr id="15" name="Rectangle 14"/>
          <p:cNvSpPr/>
          <p:nvPr/>
        </p:nvSpPr>
        <p:spPr>
          <a:xfrm>
            <a:off x="900113" y="4500563"/>
            <a:ext cx="6386512" cy="584200"/>
          </a:xfrm>
          <a:prstGeom prst="rect">
            <a:avLst/>
          </a:prstGeom>
        </p:spPr>
        <p:txBody>
          <a:bodyPr>
            <a:spAutoFit/>
          </a:bodyPr>
          <a:lstStyle/>
          <a:p>
            <a:pPr marL="285750" indent="-285750" fontAlgn="base">
              <a:spcBef>
                <a:spcPct val="0"/>
              </a:spcBef>
              <a:spcAft>
                <a:spcPct val="0"/>
              </a:spcAft>
              <a:buFont typeface="Wingdings" pitchFamily="2" charset="2"/>
              <a:buChar char="Ø"/>
              <a:defRPr/>
            </a:pPr>
            <a:r>
              <a:rPr lang="fr-FR" sz="1600" dirty="0">
                <a:latin typeface="Times New Roman" panose="02020603050405020304" pitchFamily="18" charset="0"/>
                <a:cs typeface="Times New Roman" panose="02020603050405020304" pitchFamily="18" charset="0"/>
              </a:rPr>
              <a:t>Rôle des bactéries lactiques</a:t>
            </a:r>
          </a:p>
          <a:p>
            <a:pPr fontAlgn="base">
              <a:spcBef>
                <a:spcPct val="0"/>
              </a:spcBef>
              <a:spcAft>
                <a:spcPct val="0"/>
              </a:spcAft>
              <a:defRPr/>
            </a:pPr>
            <a:endParaRPr lang="fr-FR" sz="1600" dirty="0">
              <a:latin typeface="Times New Roman" panose="02020603050405020304" pitchFamily="18" charset="0"/>
              <a:cs typeface="Times New Roman" panose="02020603050405020304" pitchFamily="18" charset="0"/>
            </a:endParaRPr>
          </a:p>
        </p:txBody>
      </p:sp>
      <p:sp>
        <p:nvSpPr>
          <p:cNvPr id="2" name="Rectangle 1"/>
          <p:cNvSpPr/>
          <p:nvPr/>
        </p:nvSpPr>
        <p:spPr>
          <a:xfrm>
            <a:off x="617538" y="2606675"/>
            <a:ext cx="2396810" cy="338554"/>
          </a:xfrm>
          <a:prstGeom prst="rect">
            <a:avLst/>
          </a:prstGeom>
        </p:spPr>
        <p:txBody>
          <a:bodyPr wrap="none">
            <a:spAutoFit/>
          </a:bodyPr>
          <a:lstStyle/>
          <a:p>
            <a:pPr fontAlgn="base">
              <a:spcBef>
                <a:spcPct val="0"/>
              </a:spcBef>
              <a:spcAft>
                <a:spcPct val="0"/>
              </a:spcAft>
              <a:defRPr/>
            </a:pPr>
            <a:r>
              <a:rPr lang="fr-FR" sz="1600" b="1" dirty="0">
                <a:latin typeface="Times New Roman" panose="02020603050405020304" pitchFamily="18" charset="0"/>
                <a:cs typeface="Times New Roman" panose="02020603050405020304" pitchFamily="18" charset="0"/>
              </a:rPr>
              <a:t>III.1</a:t>
            </a:r>
            <a:r>
              <a:rPr lang="fr-FR" sz="1400" b="1" dirty="0">
                <a:latin typeface="Times New Roman" panose="02020603050405020304" pitchFamily="18" charset="0"/>
                <a:cs typeface="Times New Roman" panose="02020603050405020304" pitchFamily="18" charset="0"/>
              </a:rPr>
              <a:t>. Les bactéries lactiques</a:t>
            </a:r>
          </a:p>
        </p:txBody>
      </p:sp>
      <p:sp>
        <p:nvSpPr>
          <p:cNvPr id="3" name="Rectangle 2"/>
          <p:cNvSpPr/>
          <p:nvPr/>
        </p:nvSpPr>
        <p:spPr>
          <a:xfrm>
            <a:off x="900113" y="2946400"/>
            <a:ext cx="1221809" cy="307777"/>
          </a:xfrm>
          <a:prstGeom prst="rect">
            <a:avLst/>
          </a:prstGeom>
        </p:spPr>
        <p:txBody>
          <a:bodyPr wrap="none">
            <a:spAutoFit/>
          </a:bodyPr>
          <a:lstStyle/>
          <a:p>
            <a:pPr marL="285750" indent="-285750" fontAlgn="base">
              <a:spcBef>
                <a:spcPct val="0"/>
              </a:spcBef>
              <a:spcAft>
                <a:spcPct val="0"/>
              </a:spcAft>
              <a:buFont typeface="Wingdings" pitchFamily="2" charset="2"/>
              <a:buChar char="Ø"/>
              <a:defRPr/>
            </a:pPr>
            <a:r>
              <a:rPr lang="fr-FR" sz="1400" dirty="0">
                <a:latin typeface="Times New Roman" panose="02020603050405020304" pitchFamily="18" charset="0"/>
                <a:cs typeface="Times New Roman" panose="02020603050405020304" pitchFamily="18" charset="0"/>
              </a:rPr>
              <a:t>Généralité</a:t>
            </a:r>
          </a:p>
        </p:txBody>
      </p:sp>
      <p:sp>
        <p:nvSpPr>
          <p:cNvPr id="19" name="Rectangle 18"/>
          <p:cNvSpPr/>
          <p:nvPr/>
        </p:nvSpPr>
        <p:spPr>
          <a:xfrm>
            <a:off x="571500" y="4797425"/>
            <a:ext cx="5505033" cy="984885"/>
          </a:xfrm>
          <a:prstGeom prst="rect">
            <a:avLst/>
          </a:prstGeom>
        </p:spPr>
        <p:txBody>
          <a:bodyPr wrap="none">
            <a:spAutoFit/>
          </a:bodyPr>
          <a:lstStyle/>
          <a:p>
            <a:pPr fontAlgn="base">
              <a:spcBef>
                <a:spcPct val="0"/>
              </a:spcBef>
              <a:spcAft>
                <a:spcPct val="0"/>
              </a:spcAft>
              <a:defRPr/>
            </a:pPr>
            <a:r>
              <a:rPr lang="fr-FR" sz="1600" b="1" dirty="0">
                <a:latin typeface="Times New Roman" panose="02020603050405020304" pitchFamily="18" charset="0"/>
                <a:cs typeface="Times New Roman" panose="02020603050405020304" pitchFamily="18" charset="0"/>
              </a:rPr>
              <a:t>III.2</a:t>
            </a:r>
            <a:r>
              <a:rPr lang="fr-FR" sz="1400" b="1" dirty="0">
                <a:latin typeface="Times New Roman" panose="02020603050405020304" pitchFamily="18" charset="0"/>
                <a:cs typeface="Times New Roman" panose="02020603050405020304" pitchFamily="18" charset="0"/>
              </a:rPr>
              <a:t>. Les levains lactiques</a:t>
            </a:r>
          </a:p>
          <a:p>
            <a:pPr fontAlgn="base">
              <a:spcBef>
                <a:spcPct val="0"/>
              </a:spcBef>
              <a:spcAft>
                <a:spcPct val="0"/>
              </a:spcAft>
              <a:defRPr/>
            </a:pPr>
            <a:endParaRPr lang="fr-FR" sz="1400" b="1" dirty="0">
              <a:latin typeface="Times New Roman" panose="02020603050405020304" pitchFamily="18" charset="0"/>
              <a:cs typeface="Times New Roman" panose="02020603050405020304" pitchFamily="18" charset="0"/>
            </a:endParaRPr>
          </a:p>
          <a:p>
            <a:pPr fontAlgn="base">
              <a:spcBef>
                <a:spcPct val="0"/>
              </a:spcBef>
              <a:spcAft>
                <a:spcPct val="0"/>
              </a:spcAft>
              <a:defRPr/>
            </a:pPr>
            <a:r>
              <a:rPr lang="fr-FR" sz="1400" b="1" dirty="0">
                <a:latin typeface="Times New Roman" panose="02020603050405020304" pitchFamily="18" charset="0"/>
                <a:cs typeface="Times New Roman" panose="02020603050405020304" pitchFamily="18" charset="0"/>
              </a:rPr>
              <a:t>III.3. Utilisation des bactéries lactiques dans la transformation du lait</a:t>
            </a:r>
          </a:p>
          <a:p>
            <a:pPr fontAlgn="base">
              <a:spcBef>
                <a:spcPct val="0"/>
              </a:spcBef>
              <a:spcAft>
                <a:spcPct val="0"/>
              </a:spcAft>
              <a:defRPr/>
            </a:pPr>
            <a:endParaRPr lang="fr-FR" sz="1400" b="1" dirty="0">
              <a:latin typeface="Times New Roman" panose="02020603050405020304" pitchFamily="18" charset="0"/>
              <a:cs typeface="Times New Roman" panose="02020603050405020304" pitchFamily="18" charset="0"/>
            </a:endParaRPr>
          </a:p>
        </p:txBody>
      </p:sp>
      <p:sp>
        <p:nvSpPr>
          <p:cNvPr id="7" name="Espace réservé du numéro de diapositive 6">
            <a:extLst>
              <a:ext uri="{FF2B5EF4-FFF2-40B4-BE49-F238E27FC236}">
                <a16:creationId xmlns:a16="http://schemas.microsoft.com/office/drawing/2014/main" id="{2207E29C-0BC5-4201-9940-E41D6266C6F6}"/>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1</a:t>
            </a:fld>
            <a:endParaRPr lang="es-ES">
              <a:solidFill>
                <a:srgbClr val="000000"/>
              </a:solidFill>
            </a:endParaRPr>
          </a:p>
        </p:txBody>
      </p:sp>
    </p:spTree>
    <p:extLst>
      <p:ext uri="{BB962C8B-B14F-4D97-AF65-F5344CB8AC3E}">
        <p14:creationId xmlns:p14="http://schemas.microsoft.com/office/powerpoint/2010/main" val="1851778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349500"/>
            <a:ext cx="8493125" cy="3382963"/>
          </a:xfrm>
          <a:noFill/>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Si les bactéries lactiques sont considérées comme un des groupes bactériens les plus exigeants du point de vue nutritionnelle, c’est parce qu’elles requièrent non seulement des substrats complexes carbonés, azotés, phosphatés et soufrés, mais aussi des facteurs de croissance comme les vitamines et les oligo-éléments dont le rôle de coenzyme a été déjà développé.</a:t>
            </a:r>
          </a:p>
        </p:txBody>
      </p:sp>
      <p:sp>
        <p:nvSpPr>
          <p:cNvPr id="12291"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12292"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5192447"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Exigences nutritionnelles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A784E4AB-62DC-4F21-8210-A7BBEBF109A8}"/>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10</a:t>
            </a:fld>
            <a:endParaRPr lang="es-ES">
              <a:solidFill>
                <a:srgbClr val="000000"/>
              </a:solidFill>
            </a:endParaRPr>
          </a:p>
        </p:txBody>
      </p:sp>
    </p:spTree>
    <p:extLst>
      <p:ext uri="{BB962C8B-B14F-4D97-AF65-F5344CB8AC3E}">
        <p14:creationId xmlns:p14="http://schemas.microsoft.com/office/powerpoint/2010/main" val="675598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493963"/>
            <a:ext cx="8493125" cy="3382962"/>
          </a:xfrm>
          <a:noFill/>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Pour croître, les bactéries lactiques ont besoin d'un apport de nutriments comportant au moins un sucre fermentescible comme source d'énergie. La fermentation des sucres s'effectue essentiellement en trois étapes.</a:t>
            </a:r>
          </a:p>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Premièrement, le transport du sucre à travers la barrière hydrophobe de la membrane cellulaire. Deuxièmement, le catabolisme intracellulaire du sucre et enfin la formation et l'expulsion extracellulaire des métabolites terminaux généralement acides.</a:t>
            </a:r>
          </a:p>
        </p:txBody>
      </p:sp>
      <p:sp>
        <p:nvSpPr>
          <p:cNvPr id="13315"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13316"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5192447"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Exigences nutritionnelles des bactéries lactiques</a:t>
            </a:r>
            <a:endParaRPr lang="fr-FR" i="1" dirty="0">
              <a:latin typeface="Times New Roman" panose="02020603050405020304" pitchFamily="18" charset="0"/>
              <a:cs typeface="Times New Roman" panose="02020603050405020304" pitchFamily="18" charset="0"/>
            </a:endParaRPr>
          </a:p>
        </p:txBody>
      </p:sp>
      <p:sp>
        <p:nvSpPr>
          <p:cNvPr id="5" name="Rectangle 4"/>
          <p:cNvSpPr/>
          <p:nvPr/>
        </p:nvSpPr>
        <p:spPr>
          <a:xfrm>
            <a:off x="564235" y="1984375"/>
            <a:ext cx="1633781" cy="458074"/>
          </a:xfrm>
          <a:prstGeom prst="rect">
            <a:avLst/>
          </a:prstGeom>
          <a:noFill/>
        </p:spPr>
        <p:txBody>
          <a:bodyPr wrap="none">
            <a:spAutoFit/>
          </a:bodyPr>
          <a:lstStyle/>
          <a:p>
            <a:pPr algn="just" eaLnBrk="0" fontAlgn="base" hangingPunct="0">
              <a:lnSpc>
                <a:spcPct val="150000"/>
              </a:lnSpc>
              <a:spcBef>
                <a:spcPct val="20000"/>
              </a:spcBef>
              <a:spcAft>
                <a:spcPct val="0"/>
              </a:spcAft>
              <a:buClr>
                <a:srgbClr val="FF0000"/>
              </a:buClr>
              <a:defRPr/>
            </a:pPr>
            <a:r>
              <a:rPr lang="fr-FR" b="1" kern="0" dirty="0">
                <a:latin typeface="Times New Roman" panose="02020603050405020304" pitchFamily="18" charset="0"/>
                <a:cs typeface="Times New Roman" panose="02020603050405020304" pitchFamily="18" charset="0"/>
              </a:rPr>
              <a:t>1- Les glucides</a:t>
            </a:r>
          </a:p>
        </p:txBody>
      </p:sp>
      <p:sp>
        <p:nvSpPr>
          <p:cNvPr id="4" name="Espace réservé du numéro de diapositive 3">
            <a:extLst>
              <a:ext uri="{FF2B5EF4-FFF2-40B4-BE49-F238E27FC236}">
                <a16:creationId xmlns:a16="http://schemas.microsoft.com/office/drawing/2014/main" id="{19A64C4C-E1FF-441E-8EFC-AC2BD82BE016}"/>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11</a:t>
            </a:fld>
            <a:endParaRPr lang="es-ES">
              <a:solidFill>
                <a:srgbClr val="000000"/>
              </a:solidFill>
            </a:endParaRPr>
          </a:p>
        </p:txBody>
      </p:sp>
    </p:spTree>
    <p:extLst>
      <p:ext uri="{BB962C8B-B14F-4D97-AF65-F5344CB8AC3E}">
        <p14:creationId xmlns:p14="http://schemas.microsoft.com/office/powerpoint/2010/main" val="3589199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493963"/>
            <a:ext cx="8493125" cy="3382962"/>
          </a:xfrm>
          <a:noFill/>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Les bactéries lactiques exigent aussi l'apport exogène d'acides aminés pour leur croissance car elles sont incapables, pour la plupart, d'en effectuer la synthèse à partir d'une source azotée plus simple.</a:t>
            </a:r>
          </a:p>
          <a:p>
            <a:pPr marL="0" indent="0" algn="just">
              <a:lnSpc>
                <a:spcPct val="150000"/>
              </a:lnSpc>
              <a:buClr>
                <a:srgbClr val="FF0000"/>
              </a:buClr>
              <a:buFontTx/>
              <a:buNone/>
              <a:defRPr/>
            </a:pPr>
            <a:endParaRPr lang="fr-FR" sz="1600"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Les vitamines jouent dans le métabolisme cellulaire le rôle irremplaçable de coenzyme. Les bactéries lactiques sont, à quelques exceptions près, incapables de synthétiser des vitamines, d'où l'importance d'un apport exogène de vitamines au milieu de culture.</a:t>
            </a:r>
          </a:p>
        </p:txBody>
      </p:sp>
      <p:sp>
        <p:nvSpPr>
          <p:cNvPr id="14339"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14340"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5192447"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Exigences nutritionnelles des bactéries lactiques</a:t>
            </a:r>
            <a:endParaRPr lang="fr-FR" i="1" dirty="0">
              <a:latin typeface="Times New Roman" panose="02020603050405020304" pitchFamily="18" charset="0"/>
              <a:cs typeface="Times New Roman" panose="02020603050405020304" pitchFamily="18" charset="0"/>
            </a:endParaRPr>
          </a:p>
        </p:txBody>
      </p:sp>
      <p:sp>
        <p:nvSpPr>
          <p:cNvPr id="5" name="Rectangle 4"/>
          <p:cNvSpPr/>
          <p:nvPr/>
        </p:nvSpPr>
        <p:spPr>
          <a:xfrm>
            <a:off x="560942" y="1984375"/>
            <a:ext cx="1165704" cy="458074"/>
          </a:xfrm>
          <a:prstGeom prst="rect">
            <a:avLst/>
          </a:prstGeom>
          <a:noFill/>
        </p:spPr>
        <p:txBody>
          <a:bodyPr wrap="none">
            <a:spAutoFit/>
          </a:bodyPr>
          <a:lstStyle/>
          <a:p>
            <a:pPr algn="just" eaLnBrk="0" fontAlgn="base" hangingPunct="0">
              <a:lnSpc>
                <a:spcPct val="150000"/>
              </a:lnSpc>
              <a:spcBef>
                <a:spcPct val="20000"/>
              </a:spcBef>
              <a:spcAft>
                <a:spcPct val="0"/>
              </a:spcAft>
              <a:buClr>
                <a:srgbClr val="FF0000"/>
              </a:buClr>
              <a:defRPr/>
            </a:pPr>
            <a:r>
              <a:rPr lang="fr-FR" b="1" kern="0" dirty="0">
                <a:latin typeface="Times New Roman" panose="02020603050405020304" pitchFamily="18" charset="0"/>
                <a:cs typeface="Times New Roman" panose="02020603050405020304" pitchFamily="18" charset="0"/>
              </a:rPr>
              <a:t>2- L'azote</a:t>
            </a:r>
          </a:p>
        </p:txBody>
      </p:sp>
      <p:sp>
        <p:nvSpPr>
          <p:cNvPr id="9" name="Rectangle 8"/>
          <p:cNvSpPr/>
          <p:nvPr/>
        </p:nvSpPr>
        <p:spPr>
          <a:xfrm>
            <a:off x="564284" y="3644900"/>
            <a:ext cx="1787669" cy="458074"/>
          </a:xfrm>
          <a:prstGeom prst="rect">
            <a:avLst/>
          </a:prstGeom>
          <a:noFill/>
        </p:spPr>
        <p:txBody>
          <a:bodyPr wrap="none">
            <a:spAutoFit/>
          </a:bodyPr>
          <a:lstStyle/>
          <a:p>
            <a:pPr algn="just" eaLnBrk="0" fontAlgn="base" hangingPunct="0">
              <a:lnSpc>
                <a:spcPct val="150000"/>
              </a:lnSpc>
              <a:spcBef>
                <a:spcPct val="20000"/>
              </a:spcBef>
              <a:spcAft>
                <a:spcPct val="0"/>
              </a:spcAft>
              <a:buClr>
                <a:srgbClr val="FF0000"/>
              </a:buClr>
              <a:defRPr/>
            </a:pPr>
            <a:r>
              <a:rPr lang="fr-FR" b="1" kern="0" dirty="0">
                <a:latin typeface="Times New Roman" panose="02020603050405020304" pitchFamily="18" charset="0"/>
                <a:cs typeface="Times New Roman" panose="02020603050405020304" pitchFamily="18" charset="0"/>
              </a:rPr>
              <a:t>3- Les vitamines</a:t>
            </a:r>
          </a:p>
        </p:txBody>
      </p:sp>
      <p:sp>
        <p:nvSpPr>
          <p:cNvPr id="4" name="Espace réservé du numéro de diapositive 3">
            <a:extLst>
              <a:ext uri="{FF2B5EF4-FFF2-40B4-BE49-F238E27FC236}">
                <a16:creationId xmlns:a16="http://schemas.microsoft.com/office/drawing/2014/main" id="{BB9C9646-E3A2-4559-BAEA-34F617136225}"/>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12</a:t>
            </a:fld>
            <a:endParaRPr lang="es-ES">
              <a:solidFill>
                <a:srgbClr val="000000"/>
              </a:solidFill>
            </a:endParaRPr>
          </a:p>
        </p:txBody>
      </p:sp>
    </p:spTree>
    <p:extLst>
      <p:ext uri="{BB962C8B-B14F-4D97-AF65-F5344CB8AC3E}">
        <p14:creationId xmlns:p14="http://schemas.microsoft.com/office/powerpoint/2010/main" val="2920932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493963"/>
            <a:ext cx="8493125" cy="3382962"/>
          </a:xfrm>
          <a:noFill/>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La nécessité des ions dans le métabolisme s'explique d'abord par leur fonction de cofacteur pour de nombreuses enzymes.</a:t>
            </a:r>
          </a:p>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Du point de vue transport, le fer est un élément important puisqu'il a des affinités pour un grand nombre de molécules </a:t>
            </a:r>
            <a:r>
              <a:rPr lang="fr-FR" sz="1600" dirty="0" err="1">
                <a:latin typeface="Times New Roman" panose="02020603050405020304" pitchFamily="18" charset="0"/>
                <a:cs typeface="Times New Roman" panose="02020603050405020304" pitchFamily="18" charset="0"/>
              </a:rPr>
              <a:t>chelatrices</a:t>
            </a:r>
            <a:r>
              <a:rPr lang="fr-FR" sz="1600" dirty="0">
                <a:latin typeface="Times New Roman" panose="02020603050405020304" pitchFamily="18" charset="0"/>
                <a:cs typeface="Times New Roman" panose="02020603050405020304" pitchFamily="18" charset="0"/>
              </a:rPr>
              <a:t>. Il augmente la croissance et la production d'acide lactique pour les </a:t>
            </a:r>
            <a:r>
              <a:rPr lang="fr-FR" sz="1600" dirty="0" err="1">
                <a:latin typeface="Times New Roman" panose="02020603050405020304" pitchFamily="18" charset="0"/>
                <a:cs typeface="Times New Roman" panose="02020603050405020304" pitchFamily="18" charset="0"/>
              </a:rPr>
              <a:t>lactocoques</a:t>
            </a:r>
            <a:r>
              <a:rPr lang="fr-FR" sz="1600" dirty="0">
                <a:latin typeface="Times New Roman" panose="02020603050405020304" pitchFamily="18" charset="0"/>
                <a:cs typeface="Times New Roman" panose="02020603050405020304" pitchFamily="18" charset="0"/>
              </a:rPr>
              <a:t> et une carence en cet élément donne lieu à une diminution de ce même acide.</a:t>
            </a:r>
          </a:p>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Le potassium, quant à lui, est un cofacteur pour plusieurs enzymes bactériennes et un niveau élevé de K+ dans le cytoplasme est requis pour la synthèse protéique.</a:t>
            </a:r>
          </a:p>
        </p:txBody>
      </p:sp>
      <p:sp>
        <p:nvSpPr>
          <p:cNvPr id="15363"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15364"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5192447"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Exigences nutritionnelles des bactéries lactiques</a:t>
            </a:r>
            <a:endParaRPr lang="fr-FR" i="1" dirty="0">
              <a:latin typeface="Times New Roman" panose="02020603050405020304" pitchFamily="18" charset="0"/>
              <a:cs typeface="Times New Roman" panose="02020603050405020304" pitchFamily="18" charset="0"/>
            </a:endParaRPr>
          </a:p>
        </p:txBody>
      </p:sp>
      <p:sp>
        <p:nvSpPr>
          <p:cNvPr id="5" name="Rectangle 4"/>
          <p:cNvSpPr/>
          <p:nvPr/>
        </p:nvSpPr>
        <p:spPr>
          <a:xfrm>
            <a:off x="546822" y="1984375"/>
            <a:ext cx="1787669" cy="458074"/>
          </a:xfrm>
          <a:prstGeom prst="rect">
            <a:avLst/>
          </a:prstGeom>
          <a:noFill/>
        </p:spPr>
        <p:txBody>
          <a:bodyPr wrap="none">
            <a:spAutoFit/>
          </a:bodyPr>
          <a:lstStyle/>
          <a:p>
            <a:pPr algn="just" eaLnBrk="0" fontAlgn="base" hangingPunct="0">
              <a:lnSpc>
                <a:spcPct val="150000"/>
              </a:lnSpc>
              <a:spcBef>
                <a:spcPct val="20000"/>
              </a:spcBef>
              <a:spcAft>
                <a:spcPct val="0"/>
              </a:spcAft>
              <a:buClr>
                <a:srgbClr val="FF0000"/>
              </a:buClr>
              <a:defRPr/>
            </a:pPr>
            <a:r>
              <a:rPr lang="fr-FR" b="1" kern="0" dirty="0">
                <a:latin typeface="Times New Roman" panose="02020603050405020304" pitchFamily="18" charset="0"/>
                <a:cs typeface="Times New Roman" panose="02020603050405020304" pitchFamily="18" charset="0"/>
              </a:rPr>
              <a:t>4- Les minéraux</a:t>
            </a:r>
          </a:p>
        </p:txBody>
      </p:sp>
      <p:sp>
        <p:nvSpPr>
          <p:cNvPr id="4" name="Espace réservé du numéro de diapositive 3">
            <a:extLst>
              <a:ext uri="{FF2B5EF4-FFF2-40B4-BE49-F238E27FC236}">
                <a16:creationId xmlns:a16="http://schemas.microsoft.com/office/drawing/2014/main" id="{6FA70209-ACA7-4A1C-920A-F5724A62FF4F}"/>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13</a:t>
            </a:fld>
            <a:endParaRPr lang="es-ES">
              <a:solidFill>
                <a:srgbClr val="000000"/>
              </a:solidFill>
            </a:endParaRPr>
          </a:p>
        </p:txBody>
      </p:sp>
    </p:spTree>
    <p:extLst>
      <p:ext uri="{BB962C8B-B14F-4D97-AF65-F5344CB8AC3E}">
        <p14:creationId xmlns:p14="http://schemas.microsoft.com/office/powerpoint/2010/main" val="3365636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493963"/>
            <a:ext cx="8493125" cy="3382962"/>
          </a:xfrm>
          <a:noFill/>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Les bactéries lactiques sont communément appelées </a:t>
            </a:r>
            <a:r>
              <a:rPr lang="fr-FR" sz="1600" dirty="0" err="1">
                <a:latin typeface="Times New Roman" panose="02020603050405020304" pitchFamily="18" charset="0"/>
                <a:cs typeface="Times New Roman" panose="02020603050405020304" pitchFamily="18" charset="0"/>
              </a:rPr>
              <a:t>microaerophiles</a:t>
            </a:r>
            <a:r>
              <a:rPr lang="fr-FR" sz="1600" dirty="0">
                <a:latin typeface="Times New Roman" panose="02020603050405020304" pitchFamily="18" charset="0"/>
                <a:cs typeface="Times New Roman" panose="02020603050405020304" pitchFamily="18" charset="0"/>
              </a:rPr>
              <a:t>. Ainsi, elles tolèrent de petites quantités d'oxygène, mais de trop grandes teneurs en ce gaz peuvent leur être néfaste.</a:t>
            </a:r>
          </a:p>
        </p:txBody>
      </p:sp>
      <p:sp>
        <p:nvSpPr>
          <p:cNvPr id="16387"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16388"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5192447"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Exigences nutritionnelles des bactéries lactiques</a:t>
            </a:r>
            <a:endParaRPr lang="fr-FR" i="1" dirty="0">
              <a:latin typeface="Times New Roman" panose="02020603050405020304" pitchFamily="18" charset="0"/>
              <a:cs typeface="Times New Roman" panose="02020603050405020304" pitchFamily="18" charset="0"/>
            </a:endParaRPr>
          </a:p>
        </p:txBody>
      </p:sp>
      <p:sp>
        <p:nvSpPr>
          <p:cNvPr id="5" name="Rectangle 4"/>
          <p:cNvSpPr/>
          <p:nvPr/>
        </p:nvSpPr>
        <p:spPr>
          <a:xfrm>
            <a:off x="608790" y="1984375"/>
            <a:ext cx="1447832" cy="458074"/>
          </a:xfrm>
          <a:prstGeom prst="rect">
            <a:avLst/>
          </a:prstGeom>
          <a:noFill/>
        </p:spPr>
        <p:txBody>
          <a:bodyPr wrap="none">
            <a:spAutoFit/>
          </a:bodyPr>
          <a:lstStyle/>
          <a:p>
            <a:pPr algn="just" eaLnBrk="0" fontAlgn="base" hangingPunct="0">
              <a:lnSpc>
                <a:spcPct val="150000"/>
              </a:lnSpc>
              <a:spcBef>
                <a:spcPct val="20000"/>
              </a:spcBef>
              <a:spcAft>
                <a:spcPct val="0"/>
              </a:spcAft>
              <a:buClr>
                <a:srgbClr val="FF0000"/>
              </a:buClr>
              <a:defRPr/>
            </a:pPr>
            <a:r>
              <a:rPr lang="fr-FR" b="1" kern="0" dirty="0">
                <a:latin typeface="Times New Roman" panose="02020603050405020304" pitchFamily="18" charset="0"/>
                <a:cs typeface="Times New Roman" panose="02020603050405020304" pitchFamily="18" charset="0"/>
              </a:rPr>
              <a:t>5- L'oxygène</a:t>
            </a:r>
          </a:p>
        </p:txBody>
      </p:sp>
      <p:sp>
        <p:nvSpPr>
          <p:cNvPr id="4" name="Espace réservé du numéro de diapositive 3">
            <a:extLst>
              <a:ext uri="{FF2B5EF4-FFF2-40B4-BE49-F238E27FC236}">
                <a16:creationId xmlns:a16="http://schemas.microsoft.com/office/drawing/2014/main" id="{D1B71D66-BAAD-48CC-A7E1-69B81A79458F}"/>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14</a:t>
            </a:fld>
            <a:endParaRPr lang="es-ES">
              <a:solidFill>
                <a:srgbClr val="000000"/>
              </a:solidFill>
            </a:endParaRPr>
          </a:p>
        </p:txBody>
      </p:sp>
    </p:spTree>
    <p:extLst>
      <p:ext uri="{BB962C8B-B14F-4D97-AF65-F5344CB8AC3E}">
        <p14:creationId xmlns:p14="http://schemas.microsoft.com/office/powerpoint/2010/main" val="362905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278063"/>
            <a:ext cx="8493125" cy="3382962"/>
          </a:xfrm>
          <a:noFill/>
        </p:spPr>
        <p:txBody>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La classification classique est basée sur les caractères morphologiques, biochimiques et physiologiques (mode de fermentation du glucose et l’acide lactique produit, température de croissance);</a:t>
            </a:r>
          </a:p>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La taxonomie moderne s’appuie principalement sur les techniques d’électrophorèse des protéines et des études des acides nucléiques, la définition de pourcentage CG de l’ADN, ce qui permet de définir une source bactérienne du point de vue de la taxonomie moléculaire.</a:t>
            </a:r>
          </a:p>
        </p:txBody>
      </p:sp>
      <p:sp>
        <p:nvSpPr>
          <p:cNvPr id="17411"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17412"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73238"/>
            <a:ext cx="3826689"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Taxonomie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E3128409-19F5-4F91-89C6-A558D5BABA64}"/>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15</a:t>
            </a:fld>
            <a:endParaRPr lang="es-ES">
              <a:solidFill>
                <a:srgbClr val="000000"/>
              </a:solidFill>
            </a:endParaRPr>
          </a:p>
        </p:txBody>
      </p:sp>
    </p:spTree>
    <p:extLst>
      <p:ext uri="{BB962C8B-B14F-4D97-AF65-F5344CB8AC3E}">
        <p14:creationId xmlns:p14="http://schemas.microsoft.com/office/powerpoint/2010/main" val="7477563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278063"/>
            <a:ext cx="8493125" cy="3382962"/>
          </a:xfrm>
          <a:noFill/>
        </p:spPr>
        <p:txBody>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La taxonomie actuelle investie le progrès de la génétique (hybridation ADN-ADN, ADN-ARN…) de l’écologie (découvert de bactéries de milieu externe), elle incluse d’identification, des banques de données informatisées.</a:t>
            </a:r>
          </a:p>
        </p:txBody>
      </p:sp>
      <p:sp>
        <p:nvSpPr>
          <p:cNvPr id="17411"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17412"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73238"/>
            <a:ext cx="3826689"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Taxonomie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3D1856B5-45CE-4250-82AC-D0909415F594}"/>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16</a:t>
            </a:fld>
            <a:endParaRPr lang="es-ES">
              <a:solidFill>
                <a:srgbClr val="000000"/>
              </a:solidFill>
            </a:endParaRPr>
          </a:p>
        </p:txBody>
      </p:sp>
    </p:spTree>
    <p:extLst>
      <p:ext uri="{BB962C8B-B14F-4D97-AF65-F5344CB8AC3E}">
        <p14:creationId xmlns:p14="http://schemas.microsoft.com/office/powerpoint/2010/main" val="747756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206625"/>
            <a:ext cx="8493125" cy="3382963"/>
          </a:xfrm>
          <a:noFill/>
        </p:spPr>
        <p:txBody>
          <a:bodyPr>
            <a:normAutofit fontScale="92500" lnSpcReduction="20000"/>
          </a:bodyPr>
          <a:lstStyle/>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Les bactéries lactiques regroupent plusieurs genres parmi lesquels: </a:t>
            </a:r>
            <a:r>
              <a:rPr lang="fr-FR" sz="2000" i="1" dirty="0">
                <a:latin typeface="Times New Roman" panose="02020603050405020304" pitchFamily="18" charset="0"/>
                <a:cs typeface="Times New Roman" panose="02020603050405020304" pitchFamily="18" charset="0"/>
              </a:rPr>
              <a:t>Lactobacillus, </a:t>
            </a:r>
            <a:r>
              <a:rPr lang="fr-FR" sz="2000" i="1" dirty="0" err="1">
                <a:latin typeface="Times New Roman" panose="02020603050405020304" pitchFamily="18" charset="0"/>
                <a:cs typeface="Times New Roman" panose="02020603050405020304" pitchFamily="18" charset="0"/>
              </a:rPr>
              <a:t>Lactococcus</a:t>
            </a:r>
            <a:r>
              <a:rPr lang="fr-FR" sz="2000" i="1" dirty="0">
                <a:latin typeface="Times New Roman" panose="02020603050405020304" pitchFamily="18" charset="0"/>
                <a:cs typeface="Times New Roman" panose="02020603050405020304" pitchFamily="18" charset="0"/>
              </a:rPr>
              <a:t>, Streptococcus, </a:t>
            </a:r>
            <a:r>
              <a:rPr lang="fr-FR" sz="2000" i="1" dirty="0" err="1">
                <a:latin typeface="Times New Roman" panose="02020603050405020304" pitchFamily="18" charset="0"/>
                <a:cs typeface="Times New Roman" panose="02020603050405020304" pitchFamily="18" charset="0"/>
              </a:rPr>
              <a:t>Leuconostoc</a:t>
            </a:r>
            <a:r>
              <a:rPr lang="fr-FR" sz="2000" i="1" dirty="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Bifidobacterium</a:t>
            </a:r>
            <a:r>
              <a:rPr lang="fr-FR" sz="2000" i="1" dirty="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Oenococcus</a:t>
            </a:r>
            <a:r>
              <a:rPr lang="fr-FR" sz="2000" i="1" dirty="0">
                <a:latin typeface="Times New Roman" panose="02020603050405020304" pitchFamily="18" charset="0"/>
                <a:cs typeface="Times New Roman" panose="02020603050405020304" pitchFamily="18" charset="0"/>
              </a:rPr>
              <a:t>, </a:t>
            </a:r>
            <a:r>
              <a:rPr lang="fr-FR" sz="2000" i="1" dirty="0" err="1">
                <a:latin typeface="Times New Roman" panose="02020603050405020304" pitchFamily="18" charset="0"/>
                <a:cs typeface="Times New Roman" panose="02020603050405020304" pitchFamily="18" charset="0"/>
              </a:rPr>
              <a:t>Enterococcus</a:t>
            </a:r>
            <a:r>
              <a:rPr lang="fr-FR" sz="2000" i="1"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et </a:t>
            </a:r>
            <a:r>
              <a:rPr lang="fr-FR" sz="2000" i="1" dirty="0" err="1">
                <a:latin typeface="Times New Roman" panose="02020603050405020304" pitchFamily="18" charset="0"/>
                <a:cs typeface="Times New Roman" panose="02020603050405020304" pitchFamily="18" charset="0"/>
              </a:rPr>
              <a:t>Pediococcus</a:t>
            </a:r>
            <a:r>
              <a:rPr lang="fr-FR" sz="2000" dirty="0">
                <a:latin typeface="Times New Roman" panose="02020603050405020304" pitchFamily="18" charset="0"/>
                <a:cs typeface="Times New Roman" panose="02020603050405020304" pitchFamily="18" charset="0"/>
              </a:rPr>
              <a:t>…etc.</a:t>
            </a:r>
          </a:p>
          <a:p>
            <a:pPr marL="0" indent="0" algn="just">
              <a:lnSpc>
                <a:spcPct val="150000"/>
              </a:lnSpc>
              <a:buClr>
                <a:srgbClr val="FF0000"/>
              </a:buClr>
              <a:buFontTx/>
              <a:buNone/>
              <a:defRPr/>
            </a:pPr>
            <a:endParaRPr lang="fr-FR" sz="2000"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Les bactéries lactiques appartiennent toute au groupe des bactéries à </a:t>
            </a:r>
            <a:r>
              <a:rPr lang="fr-FR" sz="2000" dirty="0" err="1">
                <a:latin typeface="Times New Roman" panose="02020603050405020304" pitchFamily="18" charset="0"/>
                <a:cs typeface="Times New Roman" panose="02020603050405020304" pitchFamily="18" charset="0"/>
              </a:rPr>
              <a:t>Grame</a:t>
            </a:r>
            <a:r>
              <a:rPr lang="fr-FR" sz="2000" dirty="0">
                <a:latin typeface="Times New Roman" panose="02020603050405020304" pitchFamily="18" charset="0"/>
                <a:cs typeface="Times New Roman" panose="02020603050405020304" pitchFamily="18" charset="0"/>
              </a:rPr>
              <a:t>-positif mais si la plupart d’entre elles appartiennent au groupe des bactéries à </a:t>
            </a:r>
            <a:r>
              <a:rPr lang="fr-FR" sz="2000" dirty="0" err="1">
                <a:latin typeface="Times New Roman" panose="02020603050405020304" pitchFamily="18" charset="0"/>
                <a:cs typeface="Times New Roman" panose="02020603050405020304" pitchFamily="18" charset="0"/>
              </a:rPr>
              <a:t>Grame</a:t>
            </a:r>
            <a:r>
              <a:rPr lang="fr-FR" sz="2000" dirty="0">
                <a:latin typeface="Times New Roman" panose="02020603050405020304" pitchFamily="18" charset="0"/>
                <a:cs typeface="Times New Roman" panose="02020603050405020304" pitchFamily="18" charset="0"/>
              </a:rPr>
              <a:t>-positif à bas C+G %, le genre </a:t>
            </a:r>
            <a:r>
              <a:rPr lang="fr-FR" sz="2000" i="1" dirty="0" err="1">
                <a:latin typeface="Times New Roman" panose="02020603050405020304" pitchFamily="18" charset="0"/>
                <a:cs typeface="Times New Roman" panose="02020603050405020304" pitchFamily="18" charset="0"/>
              </a:rPr>
              <a:t>Bifidobacterium</a:t>
            </a:r>
            <a:r>
              <a:rPr lang="fr-FR" sz="2000" dirty="0">
                <a:latin typeface="Times New Roman" panose="02020603050405020304" pitchFamily="18" charset="0"/>
                <a:cs typeface="Times New Roman" panose="02020603050405020304" pitchFamily="18" charset="0"/>
              </a:rPr>
              <a:t> appartient au groupe des bactéries à </a:t>
            </a:r>
            <a:r>
              <a:rPr lang="fr-FR" sz="2000" dirty="0" err="1">
                <a:latin typeface="Times New Roman" panose="02020603050405020304" pitchFamily="18" charset="0"/>
                <a:cs typeface="Times New Roman" panose="02020603050405020304" pitchFamily="18" charset="0"/>
              </a:rPr>
              <a:t>Grame</a:t>
            </a:r>
            <a:r>
              <a:rPr lang="fr-FR" sz="2000" dirty="0">
                <a:latin typeface="Times New Roman" panose="02020603050405020304" pitchFamily="18" charset="0"/>
                <a:cs typeface="Times New Roman" panose="02020603050405020304" pitchFamily="18" charset="0"/>
              </a:rPr>
              <a:t>-positif à haut C+G %.</a:t>
            </a:r>
          </a:p>
        </p:txBody>
      </p:sp>
      <p:sp>
        <p:nvSpPr>
          <p:cNvPr id="18435"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18436"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73238"/>
            <a:ext cx="3826689"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Taxonomie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196F0EE9-3552-4EFF-882A-E1DFD85E481A}"/>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17</a:t>
            </a:fld>
            <a:endParaRPr lang="es-ES">
              <a:solidFill>
                <a:srgbClr val="000000"/>
              </a:solidFill>
            </a:endParaRPr>
          </a:p>
        </p:txBody>
      </p:sp>
    </p:spTree>
    <p:extLst>
      <p:ext uri="{BB962C8B-B14F-4D97-AF65-F5344CB8AC3E}">
        <p14:creationId xmlns:p14="http://schemas.microsoft.com/office/powerpoint/2010/main" val="2633755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206625"/>
            <a:ext cx="8493125" cy="3382963"/>
          </a:xfrm>
          <a:noFill/>
        </p:spPr>
        <p:txBody>
          <a:bodyPr/>
          <a:lstStyle/>
          <a:p>
            <a:pPr algn="just">
              <a:lnSpc>
                <a:spcPct val="150000"/>
              </a:lnSpc>
              <a:buClr>
                <a:srgbClr val="FF0000"/>
              </a:buClr>
              <a:buFont typeface="Wingdings" pitchFamily="2" charset="2"/>
              <a:buChar char="v"/>
              <a:defRPr/>
            </a:pPr>
            <a:r>
              <a:rPr lang="fr-FR" sz="2000" b="1" dirty="0">
                <a:latin typeface="Times New Roman" panose="02020603050405020304" pitchFamily="18" charset="0"/>
                <a:cs typeface="Times New Roman" panose="02020603050405020304" pitchFamily="18" charset="0"/>
              </a:rPr>
              <a:t>Le genre </a:t>
            </a:r>
            <a:r>
              <a:rPr lang="fr-FR" sz="2000" b="1" i="1" dirty="0">
                <a:latin typeface="Times New Roman" panose="02020603050405020304" pitchFamily="18" charset="0"/>
                <a:cs typeface="Times New Roman" panose="02020603050405020304" pitchFamily="18" charset="0"/>
              </a:rPr>
              <a:t>Streptococcus</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Ces bactéries sont des </a:t>
            </a:r>
            <a:r>
              <a:rPr lang="fr-FR" sz="2000" dirty="0" err="1">
                <a:latin typeface="Times New Roman" panose="02020603050405020304" pitchFamily="18" charset="0"/>
                <a:cs typeface="Times New Roman" panose="02020603050405020304" pitchFamily="18" charset="0"/>
              </a:rPr>
              <a:t>cocci</a:t>
            </a:r>
            <a:r>
              <a:rPr lang="fr-FR" sz="2000" dirty="0">
                <a:latin typeface="Times New Roman" panose="02020603050405020304" pitchFamily="18" charset="0"/>
                <a:cs typeface="Times New Roman" panose="02020603050405020304" pitchFamily="18" charset="0"/>
              </a:rPr>
              <a:t> sphériques ou ovoïdes regroupées en paires ou en chaînettes, en générale immobiles, à partir des glucides leur métabolisme est </a:t>
            </a:r>
            <a:r>
              <a:rPr lang="fr-FR" sz="2000" dirty="0" err="1">
                <a:latin typeface="Times New Roman" panose="02020603050405020304" pitchFamily="18" charset="0"/>
                <a:cs typeface="Times New Roman" panose="02020603050405020304" pitchFamily="18" charset="0"/>
              </a:rPr>
              <a:t>homofermentaire</a:t>
            </a:r>
            <a:r>
              <a:rPr lang="fr-FR" sz="2000" dirty="0">
                <a:latin typeface="Times New Roman" panose="02020603050405020304" pitchFamily="18" charset="0"/>
                <a:cs typeface="Times New Roman" panose="02020603050405020304" pitchFamily="18" charset="0"/>
              </a:rPr>
              <a:t>, elles produisent un certain nombre d'agents antimicrobiens.</a:t>
            </a:r>
          </a:p>
        </p:txBody>
      </p:sp>
      <p:sp>
        <p:nvSpPr>
          <p:cNvPr id="19459"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19460"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73238"/>
            <a:ext cx="3826689"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Taxonomie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62D5B1C7-C7E7-420A-BEBF-A754363A13B8}"/>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18</a:t>
            </a:fld>
            <a:endParaRPr lang="es-ES">
              <a:solidFill>
                <a:srgbClr val="000000"/>
              </a:solidFill>
            </a:endParaRPr>
          </a:p>
        </p:txBody>
      </p:sp>
    </p:spTree>
    <p:extLst>
      <p:ext uri="{BB962C8B-B14F-4D97-AF65-F5344CB8AC3E}">
        <p14:creationId xmlns:p14="http://schemas.microsoft.com/office/powerpoint/2010/main" val="5002148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solidFill>
            <a:schemeClr val="bg1"/>
          </a:solid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206625"/>
            <a:ext cx="8493125" cy="3382963"/>
          </a:xfrm>
          <a:solidFill>
            <a:schemeClr val="bg1"/>
          </a:solidFill>
        </p:spPr>
        <p:txBody>
          <a:bodyPr/>
          <a:lstStyle/>
          <a:p>
            <a:pPr algn="just">
              <a:lnSpc>
                <a:spcPct val="150000"/>
              </a:lnSpc>
              <a:buClr>
                <a:srgbClr val="FF0000"/>
              </a:buClr>
              <a:buFont typeface="Wingdings" pitchFamily="2" charset="2"/>
              <a:buChar char="v"/>
              <a:defRPr/>
            </a:pPr>
            <a:r>
              <a:rPr lang="fr-FR" sz="2000" b="1" dirty="0">
                <a:latin typeface="Times New Roman" panose="02020603050405020304" pitchFamily="18" charset="0"/>
                <a:cs typeface="Times New Roman" panose="02020603050405020304" pitchFamily="18" charset="0"/>
              </a:rPr>
              <a:t>Le genre </a:t>
            </a:r>
            <a:r>
              <a:rPr lang="fr-FR" sz="2000" b="1" i="1" dirty="0">
                <a:latin typeface="Times New Roman" panose="02020603050405020304" pitchFamily="18" charset="0"/>
                <a:cs typeface="Times New Roman" panose="02020603050405020304" pitchFamily="18" charset="0"/>
              </a:rPr>
              <a:t>Lactobacillus</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 genre Lactobacillus est quantitativement le plus important des genres du groupe des bactéries lactiques, leur morphologie microscopique varie d'une espèce à l'autre de coccobacilles aux bacilles fines et allongés. On rencontre des Lactobacillus dans la flore intestinale et la flore vaginale.</a:t>
            </a:r>
          </a:p>
        </p:txBody>
      </p:sp>
      <p:sp>
        <p:nvSpPr>
          <p:cNvPr id="19459" name="Content Placeholder 2"/>
          <p:cNvSpPr txBox="1">
            <a:spLocks/>
          </p:cNvSpPr>
          <p:nvPr/>
        </p:nvSpPr>
        <p:spPr bwMode="auto">
          <a:xfrm>
            <a:off x="395288" y="1196975"/>
            <a:ext cx="8064500" cy="460375"/>
          </a:xfrm>
          <a:prstGeom prst="rect">
            <a:avLst/>
          </a:prstGeom>
          <a:solidFill>
            <a:schemeClr val="bg1"/>
          </a:solid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19460" name="Title 1"/>
          <p:cNvSpPr txBox="1">
            <a:spLocks/>
          </p:cNvSpPr>
          <p:nvPr/>
        </p:nvSpPr>
        <p:spPr bwMode="auto">
          <a:xfrm>
            <a:off x="468313" y="-90488"/>
            <a:ext cx="8229600" cy="1143001"/>
          </a:xfrm>
          <a:prstGeom prst="rect">
            <a:avLst/>
          </a:prstGeom>
          <a:solidFill>
            <a:schemeClr val="bg1"/>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solidFill>
            <a:schemeClr val="bg1"/>
          </a:solid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73238"/>
            <a:ext cx="3826689" cy="369332"/>
          </a:xfrm>
          <a:prstGeom prst="rect">
            <a:avLst/>
          </a:prstGeom>
          <a:solidFill>
            <a:schemeClr val="bg1"/>
          </a:solid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Taxonomie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5F15DFDF-5ABF-4519-9A62-7F218AE4D759}"/>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19</a:t>
            </a:fld>
            <a:endParaRPr lang="es-ES">
              <a:solidFill>
                <a:srgbClr val="000000"/>
              </a:solidFill>
            </a:endParaRPr>
          </a:p>
        </p:txBody>
      </p:sp>
    </p:spTree>
    <p:extLst>
      <p:ext uri="{BB962C8B-B14F-4D97-AF65-F5344CB8AC3E}">
        <p14:creationId xmlns:p14="http://schemas.microsoft.com/office/powerpoint/2010/main" val="500214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noFill/>
        </p:spPr>
        <p:txBody>
          <a:bodyPr>
            <a:normAutofit fontScale="90000"/>
          </a:bodyPr>
          <a:lstStyle/>
          <a:p>
            <a:pPr eaLnBrk="1" hangingPunct="1"/>
            <a:br>
              <a:rPr lang="fr-FR" sz="2400">
                <a:solidFill>
                  <a:schemeClr val="tx1"/>
                </a:solidFill>
                <a:latin typeface="Times New Roman" panose="02020603050405020304" pitchFamily="18" charset="0"/>
                <a:cs typeface="Times New Roman" panose="02020603050405020304" pitchFamily="18" charset="0"/>
              </a:rPr>
            </a:br>
            <a:br>
              <a:rPr lang="fr-FR">
                <a:solidFill>
                  <a:schemeClr val="tx1"/>
                </a:solidFill>
                <a:latin typeface="Times New Roman" panose="02020603050405020304" pitchFamily="18" charset="0"/>
                <a:cs typeface="Times New Roman" panose="02020603050405020304" pitchFamily="18" charset="0"/>
              </a:rPr>
            </a:br>
            <a:endParaRPr lang="fr-FR">
              <a:solidFill>
                <a:schemeClr val="tx1"/>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349500"/>
            <a:ext cx="8493125" cy="3382963"/>
          </a:xfrm>
          <a:noFill/>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Les bactéries lactiques sont des micro-organismes utiles à l'homme lui permettant de fabriquer et de conserver un nombre important de ses aliments. Elles sont surtout connues pour le rôle qu’elles jouent dans la préparation des laitages fermentés, elles sont utilisées également dans le saumurage des légumes, la boulangerie, la fabrication du vin, le saurissage des poissons, des viandes et des salaisons. </a:t>
            </a:r>
          </a:p>
        </p:txBody>
      </p:sp>
      <p:sp>
        <p:nvSpPr>
          <p:cNvPr id="4099"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4100"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1511952"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Généralité</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F2E46CC4-4FA9-4CB4-A635-C3426BD3B00B}"/>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2</a:t>
            </a:fld>
            <a:endParaRPr lang="es-ES">
              <a:solidFill>
                <a:srgbClr val="000000"/>
              </a:solidFill>
            </a:endParaRPr>
          </a:p>
        </p:txBody>
      </p:sp>
    </p:spTree>
    <p:extLst>
      <p:ext uri="{BB962C8B-B14F-4D97-AF65-F5344CB8AC3E}">
        <p14:creationId xmlns:p14="http://schemas.microsoft.com/office/powerpoint/2010/main" val="24479091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solidFill>
            <a:schemeClr val="bg1"/>
          </a:solid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206625"/>
            <a:ext cx="8493125" cy="3382963"/>
          </a:xfrm>
          <a:solidFill>
            <a:schemeClr val="bg1"/>
          </a:solidFill>
        </p:spPr>
        <p:txBody>
          <a:bodyPr/>
          <a:lstStyle/>
          <a:p>
            <a:pPr algn="just">
              <a:lnSpc>
                <a:spcPct val="150000"/>
              </a:lnSpc>
              <a:buClr>
                <a:srgbClr val="FF0000"/>
              </a:buClr>
              <a:buFont typeface="Wingdings" pitchFamily="2" charset="2"/>
              <a:buChar char="v"/>
              <a:defRPr/>
            </a:pPr>
            <a:r>
              <a:rPr lang="fr-FR" sz="2000" b="1" dirty="0">
                <a:latin typeface="Times New Roman" panose="02020603050405020304" pitchFamily="18" charset="0"/>
                <a:cs typeface="Times New Roman" panose="02020603050405020304" pitchFamily="18" charset="0"/>
              </a:rPr>
              <a:t>Le genre </a:t>
            </a:r>
            <a:r>
              <a:rPr lang="fr-FR" sz="2000" b="1" i="1" dirty="0" err="1">
                <a:latin typeface="Times New Roman" panose="02020603050405020304" pitchFamily="18" charset="0"/>
                <a:cs typeface="Times New Roman" panose="02020603050405020304" pitchFamily="18" charset="0"/>
              </a:rPr>
              <a:t>Lactococcus</a:t>
            </a:r>
            <a:endParaRPr lang="fr-FR" sz="2000" b="1" i="1"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Ce sont les streptocoques mésophiles. Ils se présentent sous forme de coques, qu'on trouve isolés, en paires ou en chaînettes de longueur variable, ce sont des organismes </a:t>
            </a:r>
            <a:r>
              <a:rPr lang="fr-FR" sz="2000" dirty="0" err="1">
                <a:latin typeface="Times New Roman" panose="02020603050405020304" pitchFamily="18" charset="0"/>
                <a:cs typeface="Times New Roman" panose="02020603050405020304" pitchFamily="18" charset="0"/>
              </a:rPr>
              <a:t>homofermentaires</a:t>
            </a:r>
            <a:r>
              <a:rPr lang="fr-FR" sz="2000" dirty="0">
                <a:latin typeface="Times New Roman" panose="02020603050405020304" pitchFamily="18" charset="0"/>
                <a:cs typeface="Times New Roman" panose="02020603050405020304" pitchFamily="18" charset="0"/>
              </a:rPr>
              <a:t> ne produisant que de l'acide lactique Lac(+).</a:t>
            </a:r>
          </a:p>
        </p:txBody>
      </p:sp>
      <p:sp>
        <p:nvSpPr>
          <p:cNvPr id="20483" name="Content Placeholder 2"/>
          <p:cNvSpPr txBox="1">
            <a:spLocks/>
          </p:cNvSpPr>
          <p:nvPr/>
        </p:nvSpPr>
        <p:spPr bwMode="auto">
          <a:xfrm>
            <a:off x="395288" y="1196975"/>
            <a:ext cx="8064500" cy="460375"/>
          </a:xfrm>
          <a:prstGeom prst="rect">
            <a:avLst/>
          </a:prstGeom>
          <a:solidFill>
            <a:schemeClr val="bg1"/>
          </a:solid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0484" name="Title 1"/>
          <p:cNvSpPr txBox="1">
            <a:spLocks/>
          </p:cNvSpPr>
          <p:nvPr/>
        </p:nvSpPr>
        <p:spPr bwMode="auto">
          <a:xfrm>
            <a:off x="468313" y="-90488"/>
            <a:ext cx="8229600" cy="1143001"/>
          </a:xfrm>
          <a:prstGeom prst="rect">
            <a:avLst/>
          </a:prstGeom>
          <a:solidFill>
            <a:schemeClr val="bg1"/>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solidFill>
            <a:schemeClr val="bg1"/>
          </a:solid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73238"/>
            <a:ext cx="3826689" cy="369332"/>
          </a:xfrm>
          <a:prstGeom prst="rect">
            <a:avLst/>
          </a:prstGeom>
          <a:solidFill>
            <a:schemeClr val="bg1"/>
          </a:solid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Taxonomie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4CE72B6B-8B16-459E-924C-F58542B2561A}"/>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20</a:t>
            </a:fld>
            <a:endParaRPr lang="es-ES">
              <a:solidFill>
                <a:srgbClr val="000000"/>
              </a:solidFill>
            </a:endParaRPr>
          </a:p>
        </p:txBody>
      </p:sp>
    </p:spTree>
    <p:extLst>
      <p:ext uri="{BB962C8B-B14F-4D97-AF65-F5344CB8AC3E}">
        <p14:creationId xmlns:p14="http://schemas.microsoft.com/office/powerpoint/2010/main" val="292444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solidFill>
            <a:schemeClr val="bg1"/>
          </a:solid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206625"/>
            <a:ext cx="8493125" cy="3382963"/>
          </a:xfrm>
          <a:solidFill>
            <a:schemeClr val="bg1"/>
          </a:solidFill>
        </p:spPr>
        <p:txBody>
          <a:bodyPr/>
          <a:lstStyle/>
          <a:p>
            <a:pPr algn="just">
              <a:lnSpc>
                <a:spcPct val="150000"/>
              </a:lnSpc>
              <a:buClr>
                <a:srgbClr val="FF0000"/>
              </a:buClr>
              <a:buFont typeface="Wingdings" pitchFamily="2" charset="2"/>
              <a:buChar char="v"/>
              <a:defRPr/>
            </a:pPr>
            <a:r>
              <a:rPr lang="fr-FR" sz="2000" b="1" dirty="0">
                <a:latin typeface="Times New Roman" panose="02020603050405020304" pitchFamily="18" charset="0"/>
                <a:cs typeface="Times New Roman" panose="02020603050405020304" pitchFamily="18" charset="0"/>
              </a:rPr>
              <a:t>Le genre </a:t>
            </a:r>
            <a:r>
              <a:rPr lang="fr-FR" sz="2000" b="1" i="1" dirty="0" err="1">
                <a:latin typeface="Times New Roman" panose="02020603050405020304" pitchFamily="18" charset="0"/>
                <a:cs typeface="Times New Roman" panose="02020603050405020304" pitchFamily="18" charset="0"/>
              </a:rPr>
              <a:t>Leuconostoc</a:t>
            </a:r>
            <a:endParaRPr lang="fr-FR" sz="2000" b="1" i="1"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Les cellules de </a:t>
            </a:r>
            <a:r>
              <a:rPr lang="fr-FR" sz="2000" dirty="0" err="1">
                <a:latin typeface="Times New Roman" panose="02020603050405020304" pitchFamily="18" charset="0"/>
                <a:cs typeface="Times New Roman" panose="02020603050405020304" pitchFamily="18" charset="0"/>
              </a:rPr>
              <a:t>leuconostoc</a:t>
            </a:r>
            <a:r>
              <a:rPr lang="fr-FR" sz="2000" dirty="0">
                <a:latin typeface="Times New Roman" panose="02020603050405020304" pitchFamily="18" charset="0"/>
                <a:cs typeface="Times New Roman" panose="02020603050405020304" pitchFamily="18" charset="0"/>
              </a:rPr>
              <a:t> sont des coques disposées en paires ou en chaînes comme les streptocoques mais cette bactérie est </a:t>
            </a:r>
            <a:r>
              <a:rPr lang="fr-FR" sz="2000" dirty="0" err="1">
                <a:latin typeface="Times New Roman" panose="02020603050405020304" pitchFamily="18" charset="0"/>
                <a:cs typeface="Times New Roman" panose="02020603050405020304" pitchFamily="18" charset="0"/>
              </a:rPr>
              <a:t>hétérofermentaire</a:t>
            </a:r>
            <a:r>
              <a:rPr lang="fr-FR" sz="2000" dirty="0">
                <a:latin typeface="Times New Roman" panose="02020603050405020304" pitchFamily="18" charset="0"/>
                <a:cs typeface="Times New Roman" panose="02020603050405020304" pitchFamily="18" charset="0"/>
              </a:rPr>
              <a:t> produisant de l'acide lactique, de l'éthanol et du CO2, ses espèces sont caractérisées par la production à partir du citrate du lait, de </a:t>
            </a:r>
            <a:r>
              <a:rPr lang="fr-FR" sz="2000" dirty="0" err="1">
                <a:latin typeface="Times New Roman" panose="02020603050405020304" pitchFamily="18" charset="0"/>
                <a:cs typeface="Times New Roman" panose="02020603050405020304" pitchFamily="18" charset="0"/>
              </a:rPr>
              <a:t>diacetyl</a:t>
            </a:r>
            <a:r>
              <a:rPr lang="fr-FR" sz="2000" dirty="0">
                <a:latin typeface="Times New Roman" panose="02020603050405020304" pitchFamily="18" charset="0"/>
                <a:cs typeface="Times New Roman" panose="02020603050405020304" pitchFamily="18" charset="0"/>
              </a:rPr>
              <a:t>, parfois du citrate, et de </a:t>
            </a:r>
            <a:r>
              <a:rPr lang="fr-FR" sz="2000" dirty="0" err="1">
                <a:latin typeface="Times New Roman" panose="02020603050405020304" pitchFamily="18" charset="0"/>
                <a:cs typeface="Times New Roman" panose="02020603050405020304" pitchFamily="18" charset="0"/>
              </a:rPr>
              <a:t>dextranes</a:t>
            </a:r>
            <a:r>
              <a:rPr lang="fr-FR" sz="2000" dirty="0">
                <a:latin typeface="Times New Roman" panose="02020603050405020304" pitchFamily="18" charset="0"/>
                <a:cs typeface="Times New Roman" panose="02020603050405020304" pitchFamily="18" charset="0"/>
              </a:rPr>
              <a:t> et de </a:t>
            </a:r>
            <a:r>
              <a:rPr lang="fr-FR" sz="2000" dirty="0" err="1">
                <a:latin typeface="Times New Roman" panose="02020603050405020304" pitchFamily="18" charset="0"/>
                <a:cs typeface="Times New Roman" panose="02020603050405020304" pitchFamily="18" charset="0"/>
              </a:rPr>
              <a:t>levanes</a:t>
            </a:r>
            <a:r>
              <a:rPr lang="fr-FR" sz="2000" dirty="0">
                <a:latin typeface="Times New Roman" panose="02020603050405020304" pitchFamily="18" charset="0"/>
                <a:cs typeface="Times New Roman" panose="02020603050405020304" pitchFamily="18" charset="0"/>
              </a:rPr>
              <a:t> en présence de saccharose.</a:t>
            </a:r>
          </a:p>
        </p:txBody>
      </p:sp>
      <p:sp>
        <p:nvSpPr>
          <p:cNvPr id="20483" name="Content Placeholder 2"/>
          <p:cNvSpPr txBox="1">
            <a:spLocks/>
          </p:cNvSpPr>
          <p:nvPr/>
        </p:nvSpPr>
        <p:spPr bwMode="auto">
          <a:xfrm>
            <a:off x="395288" y="1196975"/>
            <a:ext cx="8064500" cy="460375"/>
          </a:xfrm>
          <a:prstGeom prst="rect">
            <a:avLst/>
          </a:prstGeom>
          <a:solidFill>
            <a:schemeClr val="bg1"/>
          </a:solid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0484" name="Title 1"/>
          <p:cNvSpPr txBox="1">
            <a:spLocks/>
          </p:cNvSpPr>
          <p:nvPr/>
        </p:nvSpPr>
        <p:spPr bwMode="auto">
          <a:xfrm>
            <a:off x="468313" y="-90488"/>
            <a:ext cx="8229600" cy="1143001"/>
          </a:xfrm>
          <a:prstGeom prst="rect">
            <a:avLst/>
          </a:prstGeom>
          <a:solidFill>
            <a:schemeClr val="bg1"/>
          </a:solid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73238"/>
            <a:ext cx="3826689" cy="369332"/>
          </a:xfrm>
          <a:prstGeom prst="rect">
            <a:avLst/>
          </a:prstGeom>
          <a:solidFill>
            <a:schemeClr val="bg1"/>
          </a:solid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Taxonomie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51A9E271-8A6E-4F46-9C8D-961B0739F16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21</a:t>
            </a:fld>
            <a:endParaRPr lang="es-ES">
              <a:solidFill>
                <a:srgbClr val="000000"/>
              </a:solidFill>
            </a:endParaRPr>
          </a:p>
        </p:txBody>
      </p:sp>
    </p:spTree>
    <p:extLst>
      <p:ext uri="{BB962C8B-B14F-4D97-AF65-F5344CB8AC3E}">
        <p14:creationId xmlns:p14="http://schemas.microsoft.com/office/powerpoint/2010/main" val="2924447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278063"/>
            <a:ext cx="8493125" cy="3382962"/>
          </a:xfrm>
          <a:noFill/>
        </p:spPr>
        <p:txBody>
          <a:bodyPr/>
          <a:lstStyle/>
          <a:p>
            <a:pPr algn="just">
              <a:lnSpc>
                <a:spcPct val="150000"/>
              </a:lnSpc>
              <a:buClr>
                <a:srgbClr val="FF0000"/>
              </a:buClr>
              <a:buFont typeface="Wingdings" pitchFamily="2" charset="2"/>
              <a:buChar char="v"/>
              <a:defRPr/>
            </a:pPr>
            <a:r>
              <a:rPr lang="fr-FR" sz="2000" b="1" dirty="0">
                <a:latin typeface="Times New Roman" panose="02020603050405020304" pitchFamily="18" charset="0"/>
                <a:cs typeface="Times New Roman" panose="02020603050405020304" pitchFamily="18" charset="0"/>
              </a:rPr>
              <a:t>Le genre </a:t>
            </a:r>
            <a:r>
              <a:rPr lang="fr-FR" sz="2000" b="1" i="1" dirty="0" err="1">
                <a:latin typeface="Times New Roman" panose="02020603050405020304" pitchFamily="18" charset="0"/>
                <a:cs typeface="Times New Roman" panose="02020603050405020304" pitchFamily="18" charset="0"/>
              </a:rPr>
              <a:t>Bifidobacterium</a:t>
            </a:r>
            <a:endParaRPr lang="fr-FR" sz="2000" b="1" i="1"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Ces bactéries sont constituées de bacilles de forme irrégulière. Elle est le siège d'une fermentation </a:t>
            </a:r>
            <a:r>
              <a:rPr lang="fr-FR" sz="2000" dirty="0" err="1">
                <a:latin typeface="Times New Roman" panose="02020603050405020304" pitchFamily="18" charset="0"/>
                <a:cs typeface="Times New Roman" panose="02020603050405020304" pitchFamily="18" charset="0"/>
              </a:rPr>
              <a:t>hétérolactique</a:t>
            </a:r>
            <a:r>
              <a:rPr lang="fr-FR" sz="2000" dirty="0">
                <a:latin typeface="Times New Roman" panose="02020603050405020304" pitchFamily="18" charset="0"/>
                <a:cs typeface="Times New Roman" panose="02020603050405020304" pitchFamily="18" charset="0"/>
              </a:rPr>
              <a:t>, produisant de l'acide lactique associé à de l'acétate, sans dégagement gazeux.  </a:t>
            </a:r>
          </a:p>
        </p:txBody>
      </p:sp>
      <p:sp>
        <p:nvSpPr>
          <p:cNvPr id="21507"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1508"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73238"/>
            <a:ext cx="3826689"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Taxonomie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1378AD6D-84DD-4694-8792-D1F19D958EF2}"/>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22</a:t>
            </a:fld>
            <a:endParaRPr lang="es-ES">
              <a:solidFill>
                <a:srgbClr val="000000"/>
              </a:solidFill>
            </a:endParaRPr>
          </a:p>
        </p:txBody>
      </p:sp>
    </p:spTree>
    <p:extLst>
      <p:ext uri="{BB962C8B-B14F-4D97-AF65-F5344CB8AC3E}">
        <p14:creationId xmlns:p14="http://schemas.microsoft.com/office/powerpoint/2010/main" val="40273208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278063"/>
            <a:ext cx="8493125" cy="3382962"/>
          </a:xfrm>
          <a:noFill/>
        </p:spPr>
        <p:txBody>
          <a:bodyPr>
            <a:normAutofit lnSpcReduction="10000"/>
          </a:bodyPr>
          <a:lstStyle/>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1- Rôles technologiques</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1.1- Production d'aromes   </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Certaines bactéries lactiques sont capables de produire des composés d’arômes qui participent aux qualités organoleptiques des fromages. La plupart des composés d’arôme sont issus du métabolisme du citrate : l’</a:t>
            </a:r>
            <a:r>
              <a:rPr lang="fr-FR" sz="2000" dirty="0" err="1">
                <a:latin typeface="Times New Roman" panose="02020603050405020304" pitchFamily="18" charset="0"/>
                <a:cs typeface="Times New Roman" panose="02020603050405020304" pitchFamily="18" charset="0"/>
              </a:rPr>
              <a:t>acétoïne</a:t>
            </a:r>
            <a:r>
              <a:rPr lang="fr-FR" sz="2000" dirty="0">
                <a:latin typeface="Times New Roman" panose="02020603050405020304" pitchFamily="18" charset="0"/>
                <a:cs typeface="Times New Roman" panose="02020603050405020304" pitchFamily="18" charset="0"/>
              </a:rPr>
              <a:t> et le </a:t>
            </a:r>
            <a:r>
              <a:rPr lang="fr-FR" sz="2000" dirty="0" err="1">
                <a:latin typeface="Times New Roman" panose="02020603050405020304" pitchFamily="18" charset="0"/>
                <a:cs typeface="Times New Roman" panose="02020603050405020304" pitchFamily="18" charset="0"/>
              </a:rPr>
              <a:t>diacétyle</a:t>
            </a:r>
            <a:r>
              <a:rPr lang="fr-FR" sz="2000" dirty="0">
                <a:latin typeface="Times New Roman" panose="02020603050405020304" pitchFamily="18" charset="0"/>
                <a:cs typeface="Times New Roman" panose="02020603050405020304" pitchFamily="18" charset="0"/>
              </a:rPr>
              <a:t> sont les plus importants.</a:t>
            </a:r>
            <a:endParaRPr lang="fr-FR" sz="2000" b="1"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a:t>
            </a:r>
          </a:p>
        </p:txBody>
      </p:sp>
      <p:sp>
        <p:nvSpPr>
          <p:cNvPr id="22531"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2532"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6B269116-C6DD-4AE8-ACBC-091954B3F5B3}"/>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23</a:t>
            </a:fld>
            <a:endParaRPr lang="es-ES">
              <a:solidFill>
                <a:srgbClr val="000000"/>
              </a:solidFill>
            </a:endParaRPr>
          </a:p>
        </p:txBody>
      </p:sp>
    </p:spTree>
    <p:extLst>
      <p:ext uri="{BB962C8B-B14F-4D97-AF65-F5344CB8AC3E}">
        <p14:creationId xmlns:p14="http://schemas.microsoft.com/office/powerpoint/2010/main" val="21886826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1905000"/>
            <a:ext cx="8493125" cy="3382963"/>
          </a:xfrm>
          <a:noFill/>
        </p:spPr>
        <p:txBody>
          <a:bodyPr>
            <a:normAutofit fontScale="85000" lnSpcReduction="10000"/>
          </a:bodyPr>
          <a:lstStyle/>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1- Rôles technologiques</a:t>
            </a:r>
          </a:p>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1.2- Production d'</a:t>
            </a:r>
            <a:r>
              <a:rPr lang="fr-FR" sz="2000" b="1" dirty="0" err="1">
                <a:latin typeface="Times New Roman" panose="02020603050405020304" pitchFamily="18" charset="0"/>
                <a:cs typeface="Times New Roman" panose="02020603050405020304" pitchFamily="18" charset="0"/>
              </a:rPr>
              <a:t>exopolysaccharides</a:t>
            </a:r>
            <a:endParaRPr lang="fr-FR" sz="2000" b="1"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Certaines souches de bactéries lactiques ont la capacité de synthétiser et d'excréter, au cours de leur croissance, des polymères de sucre appelés polysaccharides </a:t>
            </a:r>
            <a:r>
              <a:rPr lang="fr-FR" sz="2000" dirty="0" err="1">
                <a:latin typeface="Times New Roman" panose="02020603050405020304" pitchFamily="18" charset="0"/>
                <a:cs typeface="Times New Roman" panose="02020603050405020304" pitchFamily="18" charset="0"/>
              </a:rPr>
              <a:t>exocellulaires</a:t>
            </a:r>
            <a:r>
              <a:rPr lang="fr-FR" sz="2000" dirty="0">
                <a:latin typeface="Times New Roman" panose="02020603050405020304" pitchFamily="18" charset="0"/>
                <a:cs typeface="Times New Roman" panose="02020603050405020304" pitchFamily="18" charset="0"/>
              </a:rPr>
              <a:t> ou EPS, qui permettent d'améliorer la texture et la viscosité du produit fini.</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En général, la présence de polysaccharides dans des produits fermentés, tels les yogourts, permet d'augmenter l'homogénéité du produit et rend sa présentation plus agréable.</a:t>
            </a:r>
          </a:p>
        </p:txBody>
      </p:sp>
      <p:sp>
        <p:nvSpPr>
          <p:cNvPr id="23555"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3556"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6A979E74-DEBB-49CB-B0BF-233FFB683F1C}"/>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24</a:t>
            </a:fld>
            <a:endParaRPr lang="es-ES">
              <a:solidFill>
                <a:srgbClr val="000000"/>
              </a:solidFill>
            </a:endParaRPr>
          </a:p>
        </p:txBody>
      </p:sp>
    </p:spTree>
    <p:extLst>
      <p:ext uri="{BB962C8B-B14F-4D97-AF65-F5344CB8AC3E}">
        <p14:creationId xmlns:p14="http://schemas.microsoft.com/office/powerpoint/2010/main" val="18986840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278063"/>
            <a:ext cx="8493125" cy="3382962"/>
          </a:xfrm>
          <a:noFill/>
        </p:spPr>
        <p:txBody>
          <a:bodyPr/>
          <a:lstStyle/>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2- Rôle dans la conservation</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Les bactéries lactiques jouent un rôle essentiel dans la conservation des produits alimentaires, elles sont capables de produire une variété de produits inhibiteurs dont les effets peuvent se répercuter sur la flore lactique elle-même mais aussi sur la flore indésirable ou pathogène.</a:t>
            </a:r>
          </a:p>
          <a:p>
            <a:pPr marL="0" indent="0" algn="just">
              <a:lnSpc>
                <a:spcPct val="150000"/>
              </a:lnSpc>
              <a:buClr>
                <a:srgbClr val="FF0000"/>
              </a:buClr>
              <a:buFontTx/>
              <a:buNone/>
              <a:defRPr/>
            </a:pPr>
            <a:endParaRPr lang="fr-FR" sz="1600" b="1"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a:t>
            </a:r>
          </a:p>
        </p:txBody>
      </p:sp>
      <p:sp>
        <p:nvSpPr>
          <p:cNvPr id="24579"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4580"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742B6D3B-07F4-41A3-826A-75D1F164B343}"/>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25</a:t>
            </a:fld>
            <a:endParaRPr lang="es-ES">
              <a:solidFill>
                <a:srgbClr val="000000"/>
              </a:solidFill>
            </a:endParaRPr>
          </a:p>
        </p:txBody>
      </p:sp>
    </p:spTree>
    <p:extLst>
      <p:ext uri="{BB962C8B-B14F-4D97-AF65-F5344CB8AC3E}">
        <p14:creationId xmlns:p14="http://schemas.microsoft.com/office/powerpoint/2010/main" val="36263932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28600" y="2057400"/>
            <a:ext cx="8493125" cy="3382963"/>
          </a:xfrm>
          <a:noFill/>
        </p:spPr>
        <p:txBody>
          <a:bodyPr/>
          <a:lstStyle/>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2- Rôle dans la conservation</a:t>
            </a:r>
          </a:p>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2.1- Production d'acides et diminution de pH</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Les acides organiques sont produits par les bactéries lactiques lors du processus de fermentation et permettent d’inhiber la croissance des levures et d’autres bactéries qui ne peuvent se développer à pH acide.    </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a:t>
            </a:r>
            <a:endParaRPr lang="fr-FR" sz="1600" dirty="0">
              <a:latin typeface="Times New Roman" panose="02020603050405020304" pitchFamily="18" charset="0"/>
              <a:cs typeface="Times New Roman" panose="02020603050405020304" pitchFamily="18" charset="0"/>
            </a:endParaRPr>
          </a:p>
        </p:txBody>
      </p:sp>
      <p:sp>
        <p:nvSpPr>
          <p:cNvPr id="25603"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5604"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EEAE7629-85EE-43E1-AE1C-2237CBE2D47A}"/>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26</a:t>
            </a:fld>
            <a:endParaRPr lang="es-ES">
              <a:solidFill>
                <a:srgbClr val="000000"/>
              </a:solidFill>
            </a:endParaRPr>
          </a:p>
        </p:txBody>
      </p:sp>
    </p:spTree>
    <p:extLst>
      <p:ext uri="{BB962C8B-B14F-4D97-AF65-F5344CB8AC3E}">
        <p14:creationId xmlns:p14="http://schemas.microsoft.com/office/powerpoint/2010/main" val="36683848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28600" y="2057400"/>
            <a:ext cx="8493125" cy="3382963"/>
          </a:xfrm>
          <a:noFill/>
        </p:spPr>
        <p:txBody>
          <a:bodyPr>
            <a:normAutofit lnSpcReduction="10000"/>
          </a:bodyPr>
          <a:lstStyle/>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2- Rôle dans la conservation</a:t>
            </a:r>
          </a:p>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2.1- Production d'acides et diminution de pH</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L’effet inhibiteur de ces acides organiques est principalement provoqué par les molécules non dissociées qui diffusent à travers les couches lipidiques des membranes des microorganismes provoquant ainsi un abaissement du pH dans le cytoplasme qui a pour conséquence la déstabilisation des cellules..</a:t>
            </a:r>
          </a:p>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a:t>
            </a:r>
          </a:p>
        </p:txBody>
      </p:sp>
      <p:sp>
        <p:nvSpPr>
          <p:cNvPr id="25603"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5604"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A4A985F2-E150-46C8-83BD-35E6AA545ED3}"/>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27</a:t>
            </a:fld>
            <a:endParaRPr lang="es-ES">
              <a:solidFill>
                <a:srgbClr val="000000"/>
              </a:solidFill>
            </a:endParaRPr>
          </a:p>
        </p:txBody>
      </p:sp>
    </p:spTree>
    <p:extLst>
      <p:ext uri="{BB962C8B-B14F-4D97-AF65-F5344CB8AC3E}">
        <p14:creationId xmlns:p14="http://schemas.microsoft.com/office/powerpoint/2010/main" val="36683848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060575"/>
            <a:ext cx="8493125" cy="3382963"/>
          </a:xfrm>
          <a:noFill/>
        </p:spPr>
        <p:txBody>
          <a:bodyPr>
            <a:normAutofit/>
          </a:bodyPr>
          <a:lstStyle/>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2- Rôle dans la conservation</a:t>
            </a:r>
          </a:p>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2.2- Production de peroxyde d'hydrogène</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La production et l'accumulation de peroxyde d'hydrogène crée un environnement toxique pour les cellules non équipées de système de protection capable de dégrader ce composé. Son accumulation est inhibitrice vis-à-vis des souches qui génèrent de peroxyde mais aussi vis-à-vis d'autres microorganismes.</a:t>
            </a:r>
          </a:p>
        </p:txBody>
      </p:sp>
      <p:sp>
        <p:nvSpPr>
          <p:cNvPr id="26627"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6628"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923CB309-9703-48B5-99E3-A633463A820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28</a:t>
            </a:fld>
            <a:endParaRPr lang="es-ES">
              <a:solidFill>
                <a:srgbClr val="000000"/>
              </a:solidFill>
            </a:endParaRPr>
          </a:p>
        </p:txBody>
      </p:sp>
    </p:spTree>
    <p:extLst>
      <p:ext uri="{BB962C8B-B14F-4D97-AF65-F5344CB8AC3E}">
        <p14:creationId xmlns:p14="http://schemas.microsoft.com/office/powerpoint/2010/main" val="14698641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060575"/>
            <a:ext cx="8493125" cy="3382963"/>
          </a:xfrm>
          <a:noFill/>
        </p:spPr>
        <p:txBody>
          <a:bodyPr>
            <a:normAutofit lnSpcReduction="10000"/>
          </a:bodyPr>
          <a:lstStyle/>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2- Rôle dans la conservation</a:t>
            </a:r>
          </a:p>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2.3- Production de bactériocines</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Les bactériocines ont une action contre les bactéries à Gram positif associées à l’altération de la qualité hygiénique des aliments et à certaines pathologies humaines.</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D'autres agents antimicrobiens sont ainsi produits : dioxyde de carbone (CO2), l’acide acétique, le </a:t>
            </a:r>
            <a:r>
              <a:rPr lang="fr-FR" sz="2000" dirty="0" err="1">
                <a:latin typeface="Times New Roman" panose="02020603050405020304" pitchFamily="18" charset="0"/>
                <a:cs typeface="Times New Roman" panose="02020603050405020304" pitchFamily="18" charset="0"/>
              </a:rPr>
              <a:t>Diacétyle</a:t>
            </a:r>
            <a:r>
              <a:rPr lang="fr-FR" sz="2000" dirty="0">
                <a:latin typeface="Times New Roman" panose="02020603050405020304" pitchFamily="18" charset="0"/>
                <a:cs typeface="Times New Roman" panose="02020603050405020304" pitchFamily="18" charset="0"/>
              </a:rPr>
              <a:t> et l’acétaldéhyde.</a:t>
            </a:r>
          </a:p>
        </p:txBody>
      </p:sp>
      <p:sp>
        <p:nvSpPr>
          <p:cNvPr id="27651"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7652"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F4A18362-B3B7-4DBD-BC11-9CFD43F5A96D}"/>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29</a:t>
            </a:fld>
            <a:endParaRPr lang="es-ES">
              <a:solidFill>
                <a:srgbClr val="000000"/>
              </a:solidFill>
            </a:endParaRPr>
          </a:p>
        </p:txBody>
      </p:sp>
    </p:spTree>
    <p:extLst>
      <p:ext uri="{BB962C8B-B14F-4D97-AF65-F5344CB8AC3E}">
        <p14:creationId xmlns:p14="http://schemas.microsoft.com/office/powerpoint/2010/main" val="142679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349500"/>
            <a:ext cx="8493125" cy="3382963"/>
          </a:xfrm>
          <a:noFill/>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A quelque exception près, les bactéries lactiques partagent les caractéristiques suivantes : Ce sont des cellules vivantes, autonomes et procaryotes, elles sont des </a:t>
            </a:r>
            <a:r>
              <a:rPr lang="fr-FR" sz="1600" dirty="0" err="1">
                <a:latin typeface="Times New Roman" panose="02020603050405020304" pitchFamily="18" charset="0"/>
                <a:cs typeface="Times New Roman" panose="02020603050405020304" pitchFamily="18" charset="0"/>
              </a:rPr>
              <a:t>cocci</a:t>
            </a:r>
            <a:r>
              <a:rPr lang="fr-FR" sz="1600" dirty="0">
                <a:latin typeface="Times New Roman" panose="02020603050405020304" pitchFamily="18" charset="0"/>
                <a:cs typeface="Times New Roman" panose="02020603050405020304" pitchFamily="18" charset="0"/>
              </a:rPr>
              <a:t> ou des </a:t>
            </a:r>
            <a:r>
              <a:rPr lang="fr-FR" sz="1600" dirty="0" err="1">
                <a:latin typeface="Times New Roman" panose="02020603050405020304" pitchFamily="18" charset="0"/>
                <a:cs typeface="Times New Roman" panose="02020603050405020304" pitchFamily="18" charset="0"/>
              </a:rPr>
              <a:t>batonnets</a:t>
            </a:r>
            <a:r>
              <a:rPr lang="fr-FR" sz="1600" dirty="0">
                <a:latin typeface="Times New Roman" panose="02020603050405020304" pitchFamily="18" charset="0"/>
                <a:cs typeface="Times New Roman" panose="02020603050405020304" pitchFamily="18" charset="0"/>
              </a:rPr>
              <a:t> Gram-positif généralement immobiles et </a:t>
            </a:r>
            <a:r>
              <a:rPr lang="fr-FR" sz="1600" dirty="0" err="1">
                <a:latin typeface="Times New Roman" panose="02020603050405020304" pitchFamily="18" charset="0"/>
                <a:cs typeface="Times New Roman" panose="02020603050405020304" pitchFamily="18" charset="0"/>
              </a:rPr>
              <a:t>asporulées</a:t>
            </a:r>
            <a:r>
              <a:rPr lang="fr-FR" sz="1600" dirty="0">
                <a:latin typeface="Times New Roman" panose="02020603050405020304" pitchFamily="18" charset="0"/>
                <a:cs typeface="Times New Roman" panose="02020603050405020304" pitchFamily="18" charset="0"/>
              </a:rPr>
              <a:t>. Elles sont anaérobies mais </a:t>
            </a:r>
            <a:r>
              <a:rPr lang="fr-FR" sz="1600" dirty="0" err="1">
                <a:latin typeface="Times New Roman" panose="02020603050405020304" pitchFamily="18" charset="0"/>
                <a:cs typeface="Times New Roman" panose="02020603050405020304" pitchFamily="18" charset="0"/>
              </a:rPr>
              <a:t>aérotolérantes</a:t>
            </a:r>
            <a:r>
              <a:rPr lang="fr-FR" sz="1600" dirty="0">
                <a:latin typeface="Times New Roman" panose="02020603050405020304" pitchFamily="18" charset="0"/>
                <a:cs typeface="Times New Roman" panose="02020603050405020304" pitchFamily="18" charset="0"/>
              </a:rPr>
              <a:t>. Elle se développe majoritairement à pH </a:t>
            </a:r>
            <a:r>
              <a:rPr lang="fr-FR" sz="1600" b="1" dirty="0">
                <a:latin typeface="Times New Roman" panose="02020603050405020304" pitchFamily="18" charset="0"/>
                <a:cs typeface="Times New Roman" panose="02020603050405020304" pitchFamily="18" charset="0"/>
              </a:rPr>
              <a:t>4.0-4.5</a:t>
            </a:r>
            <a:r>
              <a:rPr lang="fr-FR" sz="1600" dirty="0">
                <a:latin typeface="Times New Roman" panose="02020603050405020304" pitchFamily="18" charset="0"/>
                <a:cs typeface="Times New Roman" panose="02020603050405020304" pitchFamily="18" charset="0"/>
              </a:rPr>
              <a:t> et certains sont encore active à pH </a:t>
            </a:r>
            <a:r>
              <a:rPr lang="fr-FR" sz="1600" b="1" dirty="0">
                <a:latin typeface="Times New Roman" panose="02020603050405020304" pitchFamily="18" charset="0"/>
                <a:cs typeface="Times New Roman" panose="02020603050405020304" pitchFamily="18" charset="0"/>
              </a:rPr>
              <a:t>9.6</a:t>
            </a:r>
            <a:r>
              <a:rPr lang="fr-FR" sz="1600" dirty="0">
                <a:latin typeface="Times New Roman" panose="02020603050405020304" pitchFamily="18" charset="0"/>
                <a:cs typeface="Times New Roman" panose="02020603050405020304" pitchFamily="18" charset="0"/>
              </a:rPr>
              <a:t> ou pH </a:t>
            </a:r>
            <a:r>
              <a:rPr lang="fr-FR" sz="1600" b="1" dirty="0">
                <a:latin typeface="Times New Roman" panose="02020603050405020304" pitchFamily="18" charset="0"/>
                <a:cs typeface="Times New Roman" panose="02020603050405020304" pitchFamily="18" charset="0"/>
              </a:rPr>
              <a:t>3.2</a:t>
            </a:r>
            <a:r>
              <a:rPr lang="fr-FR" sz="1600" dirty="0">
                <a:latin typeface="Times New Roman" panose="02020603050405020304" pitchFamily="18" charset="0"/>
                <a:cs typeface="Times New Roman" panose="02020603050405020304" pitchFamily="18" charset="0"/>
              </a:rPr>
              <a:t>. Elle ont des tolérances très variable vis-à-vis du sel. Elle possèdent de faibles activités </a:t>
            </a:r>
            <a:r>
              <a:rPr lang="fr-FR" sz="1600" dirty="0" err="1">
                <a:latin typeface="Times New Roman" panose="02020603050405020304" pitchFamily="18" charset="0"/>
                <a:cs typeface="Times New Roman" panose="02020603050405020304" pitchFamily="18" charset="0"/>
              </a:rPr>
              <a:t>protéolitique</a:t>
            </a:r>
            <a:r>
              <a:rPr lang="fr-FR" sz="1600" dirty="0">
                <a:latin typeface="Times New Roman" panose="02020603050405020304" pitchFamily="18" charset="0"/>
                <a:cs typeface="Times New Roman" panose="02020603050405020304" pitchFamily="18" charset="0"/>
              </a:rPr>
              <a:t> et </a:t>
            </a:r>
            <a:r>
              <a:rPr lang="fr-FR" sz="1600" dirty="0" err="1">
                <a:latin typeface="Times New Roman" panose="02020603050405020304" pitchFamily="18" charset="0"/>
                <a:cs typeface="Times New Roman" panose="02020603050405020304" pitchFamily="18" charset="0"/>
              </a:rPr>
              <a:t>lipolytique</a:t>
            </a:r>
            <a:r>
              <a:rPr lang="fr-FR" sz="1600" dirty="0">
                <a:latin typeface="Times New Roman" panose="02020603050405020304" pitchFamily="18" charset="0"/>
                <a:cs typeface="Times New Roman" panose="02020603050405020304" pitchFamily="18" charset="0"/>
              </a:rPr>
              <a:t>. Elles ne possèdent ni catalase, ni nitrate réductase, ni Cytochrome oxydase. En plus de cela ne liquéfient pas la gélatine, ne produisent pas d'indole ni d'hydrogène sulfureux. </a:t>
            </a:r>
          </a:p>
        </p:txBody>
      </p:sp>
      <p:sp>
        <p:nvSpPr>
          <p:cNvPr id="5123"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124"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835150"/>
            <a:ext cx="4769254"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Caractères généraux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9C46A311-8BDE-4113-BCE4-45D0E40298EA}"/>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3</a:t>
            </a:fld>
            <a:endParaRPr lang="es-ES">
              <a:solidFill>
                <a:srgbClr val="000000"/>
              </a:solidFill>
            </a:endParaRPr>
          </a:p>
        </p:txBody>
      </p:sp>
    </p:spTree>
    <p:extLst>
      <p:ext uri="{BB962C8B-B14F-4D97-AF65-F5344CB8AC3E}">
        <p14:creationId xmlns:p14="http://schemas.microsoft.com/office/powerpoint/2010/main" val="1663576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060575"/>
            <a:ext cx="8493125" cy="3382963"/>
          </a:xfrm>
          <a:noFill/>
        </p:spPr>
        <p:txBody>
          <a:bodyPr/>
          <a:lstStyle/>
          <a:p>
            <a:pPr algn="just">
              <a:lnSpc>
                <a:spcPct val="150000"/>
              </a:lnSpc>
              <a:buClr>
                <a:srgbClr val="FF0000"/>
              </a:buClr>
              <a:buFont typeface="Wingdings" pitchFamily="2" charset="2"/>
              <a:buChar char="v"/>
              <a:defRPr/>
            </a:pPr>
            <a:r>
              <a:rPr lang="fr-FR" sz="2000" b="1" dirty="0">
                <a:latin typeface="Times New Roman" panose="02020603050405020304" pitchFamily="18" charset="0"/>
                <a:cs typeface="Times New Roman" panose="02020603050405020304" pitchFamily="18" charset="0"/>
              </a:rPr>
              <a:t>Les bactéries lactiques et leur action </a:t>
            </a:r>
            <a:r>
              <a:rPr lang="fr-FR" sz="2000" b="1" dirty="0" err="1">
                <a:latin typeface="Times New Roman" panose="02020603050405020304" pitchFamily="18" charset="0"/>
                <a:cs typeface="Times New Roman" panose="02020603050405020304" pitchFamily="18" charset="0"/>
              </a:rPr>
              <a:t>probiotique</a:t>
            </a:r>
            <a:endParaRPr lang="fr-FR" sz="2000" b="1"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 terme </a:t>
            </a:r>
            <a:r>
              <a:rPr lang="fr-FR" sz="2000" dirty="0" err="1">
                <a:latin typeface="Times New Roman" panose="02020603050405020304" pitchFamily="18" charset="0"/>
                <a:cs typeface="Times New Roman" panose="02020603050405020304" pitchFamily="18" charset="0"/>
              </a:rPr>
              <a:t>probiotique</a:t>
            </a:r>
            <a:r>
              <a:rPr lang="fr-FR" sz="2000" dirty="0">
                <a:latin typeface="Times New Roman" panose="02020603050405020304" pitchFamily="18" charset="0"/>
                <a:cs typeface="Times New Roman" panose="02020603050405020304" pitchFamily="18" charset="0"/>
              </a:rPr>
              <a:t> dérive de deux mots grecs «pro» et «bios» et signifie littéralement «en faveur de la vie». Un </a:t>
            </a:r>
            <a:r>
              <a:rPr lang="fr-FR" sz="2000" dirty="0" err="1">
                <a:latin typeface="Times New Roman" panose="02020603050405020304" pitchFamily="18" charset="0"/>
                <a:cs typeface="Times New Roman" panose="02020603050405020304" pitchFamily="18" charset="0"/>
              </a:rPr>
              <a:t>probiotique</a:t>
            </a:r>
            <a:r>
              <a:rPr lang="fr-FR" sz="2000" dirty="0">
                <a:latin typeface="Times New Roman" panose="02020603050405020304" pitchFamily="18" charset="0"/>
                <a:cs typeface="Times New Roman" panose="02020603050405020304" pitchFamily="18" charset="0"/>
              </a:rPr>
              <a:t> est un microorganisme vivant qui est lorsqu’il est ingéré en quantité suffisante il exerce un effet positif sur la santé.</a:t>
            </a:r>
          </a:p>
        </p:txBody>
      </p:sp>
      <p:sp>
        <p:nvSpPr>
          <p:cNvPr id="28675"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8676"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0FE479A5-98E7-49B9-9434-39418DE10900}"/>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30</a:t>
            </a:fld>
            <a:endParaRPr lang="es-ES">
              <a:solidFill>
                <a:srgbClr val="000000"/>
              </a:solidFill>
            </a:endParaRPr>
          </a:p>
        </p:txBody>
      </p:sp>
    </p:spTree>
    <p:extLst>
      <p:ext uri="{BB962C8B-B14F-4D97-AF65-F5344CB8AC3E}">
        <p14:creationId xmlns:p14="http://schemas.microsoft.com/office/powerpoint/2010/main" val="40303704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060575"/>
            <a:ext cx="8713788" cy="3382963"/>
          </a:xfrm>
          <a:noFill/>
        </p:spPr>
        <p:txBody>
          <a:bodyPr/>
          <a:lstStyle/>
          <a:p>
            <a:pPr algn="just">
              <a:lnSpc>
                <a:spcPct val="150000"/>
              </a:lnSpc>
              <a:buClr>
                <a:srgbClr val="FF0000"/>
              </a:buClr>
              <a:buFont typeface="Wingdings" pitchFamily="2" charset="2"/>
              <a:buChar char="v"/>
              <a:defRPr/>
            </a:pPr>
            <a:r>
              <a:rPr lang="fr-FR" sz="2000" b="1" dirty="0">
                <a:latin typeface="Times New Roman" panose="02020603050405020304" pitchFamily="18" charset="0"/>
                <a:cs typeface="Times New Roman" panose="02020603050405020304" pitchFamily="18" charset="0"/>
              </a:rPr>
              <a:t>Les bactéries lactiques et leur action </a:t>
            </a:r>
            <a:r>
              <a:rPr lang="fr-FR" sz="2000" b="1" dirty="0" err="1">
                <a:latin typeface="Times New Roman" panose="02020603050405020304" pitchFamily="18" charset="0"/>
                <a:cs typeface="Times New Roman" panose="02020603050405020304" pitchFamily="18" charset="0"/>
              </a:rPr>
              <a:t>probiotique</a:t>
            </a:r>
            <a:endParaRPr lang="fr-FR" sz="2000" b="1"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Les bactéries lactiques sont de plus en plus utilisées en alimentation humaine et animale pour leurs effets </a:t>
            </a:r>
            <a:r>
              <a:rPr lang="fr-FR" sz="2000" dirty="0" err="1">
                <a:latin typeface="Times New Roman" panose="02020603050405020304" pitchFamily="18" charset="0"/>
                <a:cs typeface="Times New Roman" panose="02020603050405020304" pitchFamily="18" charset="0"/>
              </a:rPr>
              <a:t>probiotiques</a:t>
            </a:r>
            <a:r>
              <a:rPr lang="fr-FR" sz="2000" dirty="0">
                <a:latin typeface="Times New Roman" panose="02020603050405020304" pitchFamily="18" charset="0"/>
                <a:cs typeface="Times New Roman" panose="02020603050405020304" pitchFamily="18" charset="0"/>
              </a:rPr>
              <a:t>. Parmi ces effets on peut citer :</a:t>
            </a:r>
          </a:p>
          <a:p>
            <a:pPr algn="just">
              <a:lnSpc>
                <a:spcPct val="150000"/>
              </a:lnSpc>
              <a:buClr>
                <a:srgbClr val="00B050"/>
              </a:buClr>
              <a:buNone/>
              <a:defRPr/>
            </a:pPr>
            <a:endParaRPr lang="fr-FR" sz="2000" dirty="0">
              <a:latin typeface="Times New Roman" panose="02020603050405020304" pitchFamily="18" charset="0"/>
              <a:cs typeface="Times New Roman" panose="02020603050405020304" pitchFamily="18" charset="0"/>
            </a:endParaRPr>
          </a:p>
        </p:txBody>
      </p:sp>
      <p:sp>
        <p:nvSpPr>
          <p:cNvPr id="29699"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9700"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F271C12D-D8F1-4D2A-BD5B-764D75FBCD11}"/>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31</a:t>
            </a:fld>
            <a:endParaRPr lang="es-ES">
              <a:solidFill>
                <a:srgbClr val="000000"/>
              </a:solidFill>
            </a:endParaRPr>
          </a:p>
        </p:txBody>
      </p:sp>
    </p:spTree>
    <p:extLst>
      <p:ext uri="{BB962C8B-B14F-4D97-AF65-F5344CB8AC3E}">
        <p14:creationId xmlns:p14="http://schemas.microsoft.com/office/powerpoint/2010/main" val="3371801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noFill/>
          <a:ln>
            <a:noFill/>
          </a:ln>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1874837"/>
            <a:ext cx="8713788" cy="3382963"/>
          </a:xfrm>
          <a:noFill/>
          <a:ln>
            <a:noFill/>
          </a:ln>
        </p:spPr>
        <p:txBody>
          <a:bodyPr>
            <a:normAutofit fontScale="85000" lnSpcReduction="10000"/>
          </a:bodyPr>
          <a:lstStyle/>
          <a:p>
            <a:pPr algn="just">
              <a:lnSpc>
                <a:spcPct val="150000"/>
              </a:lnSpc>
              <a:buClr>
                <a:srgbClr val="FF0000"/>
              </a:buClr>
              <a:buFont typeface="Wingdings" pitchFamily="2" charset="2"/>
              <a:buChar char="v"/>
              <a:defRPr/>
            </a:pPr>
            <a:r>
              <a:rPr lang="fr-FR" sz="2000" b="1" dirty="0">
                <a:latin typeface="Times New Roman" panose="02020603050405020304" pitchFamily="18" charset="0"/>
                <a:cs typeface="Times New Roman" panose="02020603050405020304" pitchFamily="18" charset="0"/>
              </a:rPr>
              <a:t>Les bactéries lactiques et leur action </a:t>
            </a:r>
            <a:r>
              <a:rPr lang="fr-FR" sz="2000" b="1" dirty="0" err="1">
                <a:latin typeface="Times New Roman" panose="02020603050405020304" pitchFamily="18" charset="0"/>
                <a:cs typeface="Times New Roman" panose="02020603050405020304" pitchFamily="18" charset="0"/>
              </a:rPr>
              <a:t>probiotique</a:t>
            </a:r>
            <a:endParaRPr lang="fr-FR" sz="2000" b="1" dirty="0">
              <a:latin typeface="Times New Roman" panose="02020603050405020304" pitchFamily="18" charset="0"/>
              <a:cs typeface="Times New Roman" panose="02020603050405020304" pitchFamily="18" charset="0"/>
            </a:endParaRPr>
          </a:p>
          <a:p>
            <a:pPr algn="just">
              <a:lnSpc>
                <a:spcPct val="150000"/>
              </a:lnSpc>
              <a:buClr>
                <a:srgbClr val="00B05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Les bactéries lactiques exercent un effet inhibiteur sur le développement et la synthèse de toxines par autres microorganismes pathogènes ;</a:t>
            </a:r>
          </a:p>
          <a:p>
            <a:pPr algn="just">
              <a:lnSpc>
                <a:spcPct val="150000"/>
              </a:lnSpc>
              <a:buClr>
                <a:srgbClr val="00B05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Les bactéries lactiques possèdent des propriétés </a:t>
            </a:r>
            <a:r>
              <a:rPr lang="fr-FR" sz="2000" dirty="0" err="1">
                <a:latin typeface="Times New Roman" panose="02020603050405020304" pitchFamily="18" charset="0"/>
                <a:cs typeface="Times New Roman" panose="02020603050405020304" pitchFamily="18" charset="0"/>
              </a:rPr>
              <a:t>antitumorales</a:t>
            </a:r>
            <a:r>
              <a:rPr lang="fr-FR" sz="2000" dirty="0">
                <a:latin typeface="Times New Roman" panose="02020603050405020304" pitchFamily="18" charset="0"/>
                <a:cs typeface="Times New Roman" panose="02020603050405020304" pitchFamily="18" charset="0"/>
              </a:rPr>
              <a:t> qui pourraient être due à :</a:t>
            </a:r>
          </a:p>
          <a:p>
            <a:pPr marL="0" indent="0" algn="just">
              <a:lnSpc>
                <a:spcPct val="150000"/>
              </a:lnSpc>
              <a:buClr>
                <a:srgbClr val="FF0000"/>
              </a:buClr>
              <a:buFontTx/>
              <a:buNone/>
              <a:defRPr/>
            </a:pPr>
            <a:r>
              <a:rPr lang="fr-FR" sz="2000" b="1" dirty="0">
                <a:latin typeface="Times New Roman" panose="02020603050405020304" pitchFamily="18" charset="0"/>
                <a:cs typeface="Times New Roman" panose="02020603050405020304" pitchFamily="18" charset="0"/>
              </a:rPr>
              <a:t>          - </a:t>
            </a:r>
            <a:r>
              <a:rPr lang="fr-FR" sz="2000" dirty="0">
                <a:latin typeface="Times New Roman" panose="02020603050405020304" pitchFamily="18" charset="0"/>
                <a:cs typeface="Times New Roman" panose="02020603050405020304" pitchFamily="18" charset="0"/>
              </a:rPr>
              <a:t>L'inactivation ou l'inhibition des composés carcinogènes dans le tractus gastro-intestinal.</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a:t>
            </a:r>
            <a:r>
              <a:rPr lang="fr-FR" sz="2000" b="1" dirty="0">
                <a:latin typeface="Times New Roman" panose="02020603050405020304" pitchFamily="18" charset="0"/>
                <a:cs typeface="Times New Roman" panose="02020603050405020304" pitchFamily="18" charset="0"/>
              </a:rPr>
              <a:t>-</a:t>
            </a:r>
            <a:r>
              <a:rPr lang="fr-FR" sz="2000" dirty="0">
                <a:latin typeface="Times New Roman" panose="02020603050405020304" pitchFamily="18" charset="0"/>
                <a:cs typeface="Times New Roman" panose="02020603050405020304" pitchFamily="18" charset="0"/>
              </a:rPr>
              <a:t> La réduction des activités enzymatiques des bactéries intestinales telle que la β.</a:t>
            </a:r>
            <a:r>
              <a:rPr lang="fr-FR" sz="2000" dirty="0" err="1">
                <a:latin typeface="Times New Roman" panose="02020603050405020304" pitchFamily="18" charset="0"/>
                <a:cs typeface="Times New Roman" panose="02020603050405020304" pitchFamily="18" charset="0"/>
              </a:rPr>
              <a:t>glucoronidase</a:t>
            </a:r>
            <a:r>
              <a:rPr lang="fr-FR" sz="2000" dirty="0">
                <a:latin typeface="Times New Roman" panose="02020603050405020304" pitchFamily="18" charset="0"/>
                <a:cs typeface="Times New Roman" panose="02020603050405020304" pitchFamily="18" charset="0"/>
              </a:rPr>
              <a:t>, l'</a:t>
            </a:r>
            <a:r>
              <a:rPr lang="fr-FR" sz="2000" dirty="0" err="1">
                <a:latin typeface="Times New Roman" panose="02020603050405020304" pitchFamily="18" charset="0"/>
                <a:cs typeface="Times New Roman" panose="02020603050405020304" pitchFamily="18" charset="0"/>
              </a:rPr>
              <a:t>azoréductase</a:t>
            </a:r>
            <a:r>
              <a:rPr lang="fr-FR" sz="2000" dirty="0">
                <a:latin typeface="Times New Roman" panose="02020603050405020304" pitchFamily="18" charset="0"/>
                <a:cs typeface="Times New Roman" panose="02020603050405020304" pitchFamily="18" charset="0"/>
              </a:rPr>
              <a:t> et la </a:t>
            </a:r>
            <a:r>
              <a:rPr lang="fr-FR" sz="2000" dirty="0" err="1">
                <a:latin typeface="Times New Roman" panose="02020603050405020304" pitchFamily="18" charset="0"/>
                <a:cs typeface="Times New Roman" panose="02020603050405020304" pitchFamily="18" charset="0"/>
              </a:rPr>
              <a:t>nitroréductase</a:t>
            </a:r>
            <a:r>
              <a:rPr lang="fr-FR" sz="2000" dirty="0">
                <a:latin typeface="Times New Roman" panose="02020603050405020304" pitchFamily="18" charset="0"/>
                <a:cs typeface="Times New Roman" panose="02020603050405020304" pitchFamily="18" charset="0"/>
              </a:rPr>
              <a:t>.</a:t>
            </a:r>
          </a:p>
        </p:txBody>
      </p:sp>
      <p:sp>
        <p:nvSpPr>
          <p:cNvPr id="29699"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29700"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a:ln>
            <a:noFill/>
          </a:ln>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B7017798-2E14-41FC-A61D-CE73939D3E1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32</a:t>
            </a:fld>
            <a:endParaRPr lang="es-ES">
              <a:solidFill>
                <a:srgbClr val="000000"/>
              </a:solidFill>
            </a:endParaRPr>
          </a:p>
        </p:txBody>
      </p:sp>
    </p:spTree>
    <p:extLst>
      <p:ext uri="{BB962C8B-B14F-4D97-AF65-F5344CB8AC3E}">
        <p14:creationId xmlns:p14="http://schemas.microsoft.com/office/powerpoint/2010/main" val="33718018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133600"/>
            <a:ext cx="8713788" cy="3382963"/>
          </a:xfrm>
          <a:noFill/>
        </p:spPr>
        <p:txBody>
          <a:bodyPr>
            <a:normAutofit/>
          </a:bodyPr>
          <a:lstStyle/>
          <a:p>
            <a:pPr algn="just">
              <a:lnSpc>
                <a:spcPct val="150000"/>
              </a:lnSpc>
              <a:buClr>
                <a:srgbClr val="FF0000"/>
              </a:buClr>
              <a:buFont typeface="Wingdings" pitchFamily="2" charset="2"/>
              <a:buChar char="v"/>
              <a:defRPr/>
            </a:pPr>
            <a:r>
              <a:rPr lang="fr-FR" sz="2000" b="1" dirty="0">
                <a:latin typeface="Times New Roman" panose="02020603050405020304" pitchFamily="18" charset="0"/>
                <a:cs typeface="Times New Roman" panose="02020603050405020304" pitchFamily="18" charset="0"/>
              </a:rPr>
              <a:t>Les bactéries lactiques et leur action </a:t>
            </a:r>
            <a:r>
              <a:rPr lang="fr-FR" sz="2000" b="1" dirty="0" err="1">
                <a:latin typeface="Times New Roman" panose="02020603050405020304" pitchFamily="18" charset="0"/>
                <a:cs typeface="Times New Roman" panose="02020603050405020304" pitchFamily="18" charset="0"/>
              </a:rPr>
              <a:t>probiotique</a:t>
            </a:r>
            <a:endParaRPr lang="fr-FR" sz="2000" b="1" dirty="0">
              <a:latin typeface="Times New Roman" panose="02020603050405020304" pitchFamily="18" charset="0"/>
              <a:cs typeface="Times New Roman" panose="02020603050405020304" pitchFamily="18" charset="0"/>
            </a:endParaRPr>
          </a:p>
          <a:p>
            <a:pPr algn="just">
              <a:lnSpc>
                <a:spcPct val="150000"/>
              </a:lnSpc>
              <a:buClr>
                <a:srgbClr val="00B05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La prévention et traitement des diarrhées dues aux infections gastro-intestinales ;</a:t>
            </a:r>
          </a:p>
          <a:p>
            <a:pPr marL="0" indent="0" algn="just">
              <a:lnSpc>
                <a:spcPct val="150000"/>
              </a:lnSpc>
              <a:buClr>
                <a:srgbClr val="00B050"/>
              </a:buClr>
              <a:buFontTx/>
              <a:buNone/>
              <a:defRPr/>
            </a:pPr>
            <a:endParaRPr lang="fr-FR" sz="2000" dirty="0">
              <a:latin typeface="Times New Roman" panose="02020603050405020304" pitchFamily="18" charset="0"/>
              <a:cs typeface="Times New Roman" panose="02020603050405020304" pitchFamily="18" charset="0"/>
            </a:endParaRPr>
          </a:p>
          <a:p>
            <a:pPr algn="just">
              <a:lnSpc>
                <a:spcPct val="150000"/>
              </a:lnSpc>
              <a:buClr>
                <a:srgbClr val="00B05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Certaines souches de bactéries lactiques ont la capacité de </a:t>
            </a:r>
            <a:r>
              <a:rPr lang="fr-FR" sz="2000" dirty="0" err="1">
                <a:latin typeface="Times New Roman" panose="02020603050405020304" pitchFamily="18" charset="0"/>
                <a:cs typeface="Times New Roman" panose="02020603050405020304" pitchFamily="18" charset="0"/>
              </a:rPr>
              <a:t>déconjuguer</a:t>
            </a:r>
            <a:r>
              <a:rPr lang="fr-FR" sz="2000" dirty="0">
                <a:latin typeface="Times New Roman" panose="02020603050405020304" pitchFamily="18" charset="0"/>
                <a:cs typeface="Times New Roman" panose="02020603050405020304" pitchFamily="18" charset="0"/>
              </a:rPr>
              <a:t> les sels biliaires : les formes </a:t>
            </a:r>
            <a:r>
              <a:rPr lang="fr-FR" sz="2000" dirty="0" err="1">
                <a:latin typeface="Times New Roman" panose="02020603050405020304" pitchFamily="18" charset="0"/>
                <a:cs typeface="Times New Roman" panose="02020603050405020304" pitchFamily="18" charset="0"/>
              </a:rPr>
              <a:t>déconjuguées</a:t>
            </a:r>
            <a:r>
              <a:rPr lang="fr-FR" sz="2000" dirty="0">
                <a:latin typeface="Times New Roman" panose="02020603050405020304" pitchFamily="18" charset="0"/>
                <a:cs typeface="Times New Roman" panose="02020603050405020304" pitchFamily="18" charset="0"/>
              </a:rPr>
              <a:t> ont un pouvoir inhibiteur plus important sur le développement des bactéries que les formes conjuguées ;</a:t>
            </a:r>
          </a:p>
        </p:txBody>
      </p:sp>
      <p:sp>
        <p:nvSpPr>
          <p:cNvPr id="30723"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30724"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9C1CB332-9870-44B6-835F-D86970322E66}"/>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33</a:t>
            </a:fld>
            <a:endParaRPr lang="es-ES">
              <a:solidFill>
                <a:srgbClr val="000000"/>
              </a:solidFill>
            </a:endParaRPr>
          </a:p>
        </p:txBody>
      </p:sp>
    </p:spTree>
    <p:extLst>
      <p:ext uri="{BB962C8B-B14F-4D97-AF65-F5344CB8AC3E}">
        <p14:creationId xmlns:p14="http://schemas.microsoft.com/office/powerpoint/2010/main" val="27900458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060575"/>
            <a:ext cx="8713788" cy="3382963"/>
          </a:xfrm>
          <a:noFill/>
        </p:spPr>
        <p:txBody>
          <a:bodyPr>
            <a:normAutofit lnSpcReduction="10000"/>
          </a:bodyPr>
          <a:lstStyle/>
          <a:p>
            <a:pPr algn="just">
              <a:lnSpc>
                <a:spcPct val="150000"/>
              </a:lnSpc>
              <a:buClr>
                <a:srgbClr val="FF0000"/>
              </a:buClr>
              <a:buFont typeface="Wingdings" pitchFamily="2" charset="2"/>
              <a:buChar char="v"/>
              <a:defRPr/>
            </a:pPr>
            <a:r>
              <a:rPr lang="fr-FR" sz="2000" b="1" dirty="0">
                <a:latin typeface="Times New Roman" panose="02020603050405020304" pitchFamily="18" charset="0"/>
                <a:cs typeface="Times New Roman" panose="02020603050405020304" pitchFamily="18" charset="0"/>
              </a:rPr>
              <a:t>Les bactéries lactiques et leur action </a:t>
            </a:r>
            <a:r>
              <a:rPr lang="fr-FR" sz="2000" b="1" dirty="0" err="1">
                <a:latin typeface="Times New Roman" panose="02020603050405020304" pitchFamily="18" charset="0"/>
                <a:cs typeface="Times New Roman" panose="02020603050405020304" pitchFamily="18" charset="0"/>
              </a:rPr>
              <a:t>probiotique</a:t>
            </a:r>
            <a:endParaRPr lang="fr-FR" sz="2000" b="1" dirty="0">
              <a:latin typeface="Times New Roman" panose="02020603050405020304" pitchFamily="18" charset="0"/>
              <a:cs typeface="Times New Roman" panose="02020603050405020304" pitchFamily="18" charset="0"/>
            </a:endParaRPr>
          </a:p>
          <a:p>
            <a:pPr algn="just">
              <a:lnSpc>
                <a:spcPct val="150000"/>
              </a:lnSpc>
              <a:buClr>
                <a:srgbClr val="00B05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Certaines souches de </a:t>
            </a:r>
            <a:r>
              <a:rPr lang="fr-FR" sz="2000" dirty="0" err="1">
                <a:latin typeface="Times New Roman" panose="02020603050405020304" pitchFamily="18" charset="0"/>
                <a:cs typeface="Times New Roman" panose="02020603050405020304" pitchFamily="18" charset="0"/>
              </a:rPr>
              <a:t>probiotiques</a:t>
            </a:r>
            <a:r>
              <a:rPr lang="fr-FR" sz="2000" dirty="0">
                <a:latin typeface="Times New Roman" panose="02020603050405020304" pitchFamily="18" charset="0"/>
                <a:cs typeface="Times New Roman" panose="02020603050405020304" pitchFamily="18" charset="0"/>
              </a:rPr>
              <a:t> notamment les </a:t>
            </a:r>
            <a:r>
              <a:rPr lang="fr-FR" sz="2000" i="1" dirty="0" err="1">
                <a:latin typeface="Times New Roman" panose="02020603050405020304" pitchFamily="18" charset="0"/>
                <a:cs typeface="Times New Roman" panose="02020603050405020304" pitchFamily="18" charset="0"/>
              </a:rPr>
              <a:t>Lactobacilli</a:t>
            </a:r>
            <a:r>
              <a:rPr lang="fr-FR" sz="2000" dirty="0">
                <a:latin typeface="Times New Roman" panose="02020603050405020304" pitchFamily="18" charset="0"/>
                <a:cs typeface="Times New Roman" panose="02020603050405020304" pitchFamily="18" charset="0"/>
              </a:rPr>
              <a:t> excrètent la β.galactosidase souvent déficiente dans le tractus digestif de l'hôte et facilitent la digestion du lactose, elles stimuleraient l'activité enzymatique des microorganismes endogènes, permettant ainsi une meilleure assimilation des aliments. Elles stimuleraient également les activités lactase et invertase des cellules épithéliales du tractus digestif ;</a:t>
            </a:r>
          </a:p>
          <a:p>
            <a:pPr marL="0" indent="0" algn="just">
              <a:lnSpc>
                <a:spcPct val="150000"/>
              </a:lnSpc>
              <a:buClr>
                <a:srgbClr val="00B050"/>
              </a:buClr>
              <a:buFontTx/>
              <a:buNone/>
              <a:defRPr/>
            </a:pPr>
            <a:endParaRPr lang="fr-FR" sz="2000" dirty="0">
              <a:latin typeface="Times New Roman" panose="02020603050405020304" pitchFamily="18" charset="0"/>
              <a:cs typeface="Times New Roman" panose="02020603050405020304" pitchFamily="18" charset="0"/>
            </a:endParaRPr>
          </a:p>
        </p:txBody>
      </p:sp>
      <p:sp>
        <p:nvSpPr>
          <p:cNvPr id="31747"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31748"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127969C5-A218-4DB3-854A-D70E781924CA}"/>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34</a:t>
            </a:fld>
            <a:endParaRPr lang="es-ES">
              <a:solidFill>
                <a:srgbClr val="000000"/>
              </a:solidFill>
            </a:endParaRPr>
          </a:p>
        </p:txBody>
      </p:sp>
    </p:spTree>
    <p:extLst>
      <p:ext uri="{BB962C8B-B14F-4D97-AF65-F5344CB8AC3E}">
        <p14:creationId xmlns:p14="http://schemas.microsoft.com/office/powerpoint/2010/main" val="18850489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50825" y="2060575"/>
            <a:ext cx="8713788" cy="3382963"/>
          </a:xfrm>
          <a:noFill/>
        </p:spPr>
        <p:txBody>
          <a:bodyPr/>
          <a:lstStyle/>
          <a:p>
            <a:pPr algn="just">
              <a:lnSpc>
                <a:spcPct val="150000"/>
              </a:lnSpc>
              <a:buClr>
                <a:srgbClr val="FF0000"/>
              </a:buClr>
              <a:buFont typeface="Wingdings" pitchFamily="2" charset="2"/>
              <a:buChar char="v"/>
              <a:defRPr/>
            </a:pPr>
            <a:r>
              <a:rPr lang="fr-FR" sz="2000" b="1" dirty="0">
                <a:latin typeface="Times New Roman" panose="02020603050405020304" pitchFamily="18" charset="0"/>
                <a:cs typeface="Times New Roman" panose="02020603050405020304" pitchFamily="18" charset="0"/>
              </a:rPr>
              <a:t>Les bactéries lactiques et leur action </a:t>
            </a:r>
            <a:r>
              <a:rPr lang="fr-FR" sz="2000" b="1" dirty="0" err="1">
                <a:latin typeface="Times New Roman" panose="02020603050405020304" pitchFamily="18" charset="0"/>
                <a:cs typeface="Times New Roman" panose="02020603050405020304" pitchFamily="18" charset="0"/>
              </a:rPr>
              <a:t>probiotique</a:t>
            </a:r>
            <a:endParaRPr lang="fr-FR" sz="2000" dirty="0">
              <a:latin typeface="Times New Roman" panose="02020603050405020304" pitchFamily="18" charset="0"/>
              <a:cs typeface="Times New Roman" panose="02020603050405020304" pitchFamily="18" charset="0"/>
            </a:endParaRPr>
          </a:p>
          <a:p>
            <a:pPr algn="just">
              <a:lnSpc>
                <a:spcPct val="150000"/>
              </a:lnSpc>
              <a:buClr>
                <a:srgbClr val="00B05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La diminution de la cholestérolémie par réduction de l’absorption intestinale du cholestérol endogène et exogène et la diminution de sa synthèse dans le foie.</a:t>
            </a:r>
          </a:p>
        </p:txBody>
      </p:sp>
      <p:sp>
        <p:nvSpPr>
          <p:cNvPr id="31747"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31748"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00213"/>
            <a:ext cx="3172663"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Rôle des bactéries lactiques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7C1AD0E4-7560-43C3-ACD7-3E833728E342}"/>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35</a:t>
            </a:fld>
            <a:endParaRPr lang="es-ES">
              <a:solidFill>
                <a:srgbClr val="000000"/>
              </a:solidFill>
            </a:endParaRPr>
          </a:p>
        </p:txBody>
      </p:sp>
    </p:spTree>
    <p:extLst>
      <p:ext uri="{BB962C8B-B14F-4D97-AF65-F5344CB8AC3E}">
        <p14:creationId xmlns:p14="http://schemas.microsoft.com/office/powerpoint/2010/main" val="1885048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349500"/>
            <a:ext cx="8493125" cy="3382963"/>
          </a:xfrm>
          <a:noFill/>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Les bactéries lactiques sont ubiquistes et on les trouve dans différentes niches écologiques comme le lait et les produits laitiers, les végétaux, la viande, le poisson, les muqueuses humaines et animales et dans le tractus digestif et ont été également retrouvées dans le sol, les engrais, et les eaux d’égout.</a:t>
            </a:r>
          </a:p>
        </p:txBody>
      </p:sp>
      <p:sp>
        <p:nvSpPr>
          <p:cNvPr id="6147"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6148"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835150"/>
            <a:ext cx="1255712" cy="369888"/>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Habitat</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D85E9258-269E-4806-BC47-2A492D448E1F}"/>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4</a:t>
            </a:fld>
            <a:endParaRPr lang="es-ES">
              <a:solidFill>
                <a:srgbClr val="000000"/>
              </a:solidFill>
            </a:endParaRPr>
          </a:p>
        </p:txBody>
      </p:sp>
    </p:spTree>
    <p:extLst>
      <p:ext uri="{BB962C8B-B14F-4D97-AF65-F5344CB8AC3E}">
        <p14:creationId xmlns:p14="http://schemas.microsoft.com/office/powerpoint/2010/main" val="706426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349500"/>
            <a:ext cx="8493125" cy="3382963"/>
          </a:xfrm>
          <a:noFill/>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Selon l'espèce bactérienne et les conditions de culture, le catabolisme du glucose peut</a:t>
            </a:r>
          </a:p>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suivre une voie </a:t>
            </a:r>
            <a:r>
              <a:rPr lang="fr-FR" sz="1600" dirty="0" err="1">
                <a:latin typeface="Times New Roman" panose="02020603050405020304" pitchFamily="18" charset="0"/>
                <a:cs typeface="Times New Roman" panose="02020603050405020304" pitchFamily="18" charset="0"/>
              </a:rPr>
              <a:t>homofermentaire</a:t>
            </a:r>
            <a:r>
              <a:rPr lang="fr-FR" sz="1600" dirty="0">
                <a:latin typeface="Times New Roman" panose="02020603050405020304" pitchFamily="18" charset="0"/>
                <a:cs typeface="Times New Roman" panose="02020603050405020304" pitchFamily="18" charset="0"/>
              </a:rPr>
              <a:t> ou une voie </a:t>
            </a:r>
            <a:r>
              <a:rPr lang="fr-FR" sz="1600" dirty="0" err="1">
                <a:latin typeface="Times New Roman" panose="02020603050405020304" pitchFamily="18" charset="0"/>
                <a:cs typeface="Times New Roman" panose="02020603050405020304" pitchFamily="18" charset="0"/>
              </a:rPr>
              <a:t>hétérofermentaire</a:t>
            </a:r>
            <a:endParaRPr lang="fr-FR" sz="1600"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endParaRPr lang="fr-FR" sz="1600" dirty="0">
              <a:latin typeface="Times New Roman" panose="02020603050405020304" pitchFamily="18" charset="0"/>
              <a:cs typeface="Times New Roman" panose="02020603050405020304" pitchFamily="18" charset="0"/>
            </a:endParaRPr>
          </a:p>
        </p:txBody>
      </p:sp>
      <p:sp>
        <p:nvSpPr>
          <p:cNvPr id="7171"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7172"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835150"/>
            <a:ext cx="3602268"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Voies du catabolisme des sucres</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6AF4E579-2DBB-4339-8540-23BC616BD656}"/>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5</a:t>
            </a:fld>
            <a:endParaRPr lang="es-ES">
              <a:solidFill>
                <a:srgbClr val="000000"/>
              </a:solidFill>
            </a:endParaRPr>
          </a:p>
        </p:txBody>
      </p:sp>
    </p:spTree>
    <p:extLst>
      <p:ext uri="{BB962C8B-B14F-4D97-AF65-F5344CB8AC3E}">
        <p14:creationId xmlns:p14="http://schemas.microsoft.com/office/powerpoint/2010/main" val="4121078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349500"/>
            <a:ext cx="8493125" cy="3382963"/>
          </a:xfrm>
          <a:noFill/>
        </p:spPr>
        <p:txBody>
          <a:bodyPr/>
          <a:lstStyle/>
          <a:p>
            <a:pPr algn="just">
              <a:lnSpc>
                <a:spcPct val="150000"/>
              </a:lnSpc>
              <a:buClr>
                <a:srgbClr val="FF0000"/>
              </a:buClr>
              <a:buFont typeface="Wingdings" pitchFamily="2" charset="2"/>
              <a:buChar char="q"/>
              <a:defRPr/>
            </a:pPr>
            <a:r>
              <a:rPr lang="fr-FR" sz="1600" dirty="0">
                <a:latin typeface="Times New Roman" panose="02020603050405020304" pitchFamily="18" charset="0"/>
                <a:cs typeface="Times New Roman" panose="02020603050405020304" pitchFamily="18" charset="0"/>
              </a:rPr>
              <a:t> Les bactéries lactiques </a:t>
            </a:r>
            <a:r>
              <a:rPr lang="fr-FR" sz="1600" b="1" dirty="0" err="1">
                <a:latin typeface="Times New Roman" panose="02020603050405020304" pitchFamily="18" charset="0"/>
                <a:cs typeface="Times New Roman" panose="02020603050405020304" pitchFamily="18" charset="0"/>
              </a:rPr>
              <a:t>homofermentaires</a:t>
            </a:r>
            <a:r>
              <a:rPr lang="fr-FR" sz="1600" dirty="0">
                <a:latin typeface="Times New Roman" panose="02020603050405020304" pitchFamily="18" charset="0"/>
                <a:cs typeface="Times New Roman" panose="02020603050405020304" pitchFamily="18" charset="0"/>
              </a:rPr>
              <a:t> transforment une molécule de glucose en deux molécules de lactate par la voie des hexoses-</a:t>
            </a:r>
            <a:r>
              <a:rPr lang="fr-FR" sz="1600" dirty="0" err="1">
                <a:latin typeface="Times New Roman" panose="02020603050405020304" pitchFamily="18" charset="0"/>
                <a:cs typeface="Times New Roman" panose="02020603050405020304" pitchFamily="18" charset="0"/>
              </a:rPr>
              <a:t>diphosphates</a:t>
            </a:r>
            <a:r>
              <a:rPr lang="fr-FR" sz="1600" dirty="0">
                <a:latin typeface="Times New Roman" panose="02020603050405020304" pitchFamily="18" charset="0"/>
                <a:cs typeface="Times New Roman" panose="02020603050405020304" pitchFamily="18" charset="0"/>
              </a:rPr>
              <a:t> et génèrent parallèlement deux molécules d'ATP et du NADH</a:t>
            </a:r>
            <a:r>
              <a:rPr lang="fr-FR" sz="1200" dirty="0">
                <a:latin typeface="Times New Roman" panose="02020603050405020304" pitchFamily="18" charset="0"/>
                <a:cs typeface="Times New Roman" panose="02020603050405020304" pitchFamily="18" charset="0"/>
              </a:rPr>
              <a:t>2</a:t>
            </a:r>
            <a:r>
              <a:rPr lang="fr-FR" sz="1600" dirty="0">
                <a:latin typeface="Times New Roman" panose="02020603050405020304" pitchFamily="18" charset="0"/>
                <a:cs typeface="Times New Roman" panose="02020603050405020304" pitchFamily="18" charset="0"/>
              </a:rPr>
              <a:t> qui est </a:t>
            </a:r>
            <a:r>
              <a:rPr lang="fr-FR" sz="1600" dirty="0" err="1">
                <a:latin typeface="Times New Roman" panose="02020603050405020304" pitchFamily="18" charset="0"/>
                <a:cs typeface="Times New Roman" panose="02020603050405020304" pitchFamily="18" charset="0"/>
              </a:rPr>
              <a:t>réoxydé</a:t>
            </a:r>
            <a:r>
              <a:rPr lang="fr-FR" sz="1600" dirty="0">
                <a:latin typeface="Times New Roman" panose="02020603050405020304" pitchFamily="18" charset="0"/>
                <a:cs typeface="Times New Roman" panose="02020603050405020304" pitchFamily="18" charset="0"/>
              </a:rPr>
              <a:t> en NAD pour assurer la poursuite du processus fermentaire </a:t>
            </a:r>
          </a:p>
        </p:txBody>
      </p:sp>
      <p:sp>
        <p:nvSpPr>
          <p:cNvPr id="8195"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8196"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63713"/>
            <a:ext cx="3602268"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Voies du catabolisme des sucres</a:t>
            </a:r>
            <a:endParaRPr lang="fr-FR" i="1" dirty="0">
              <a:latin typeface="Times New Roman" panose="02020603050405020304" pitchFamily="18" charset="0"/>
              <a:cs typeface="Times New Roman" panose="02020603050405020304" pitchFamily="18" charset="0"/>
            </a:endParaRPr>
          </a:p>
        </p:txBody>
      </p:sp>
      <p:pic>
        <p:nvPicPr>
          <p:cNvPr id="890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4950" y="4206602"/>
            <a:ext cx="3305175" cy="590550"/>
          </a:xfrm>
          <a:prstGeom prst="rect">
            <a:avLst/>
          </a:prstGeom>
          <a:no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Espace réservé du numéro de diapositive 3">
            <a:extLst>
              <a:ext uri="{FF2B5EF4-FFF2-40B4-BE49-F238E27FC236}">
                <a16:creationId xmlns:a16="http://schemas.microsoft.com/office/drawing/2014/main" id="{BF9C5296-2CA7-40B2-982B-E9627E0BBEF7}"/>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6</a:t>
            </a:fld>
            <a:endParaRPr lang="es-ES">
              <a:solidFill>
                <a:srgbClr val="000000"/>
              </a:solidFill>
            </a:endParaRPr>
          </a:p>
        </p:txBody>
      </p:sp>
    </p:spTree>
    <p:extLst>
      <p:ext uri="{BB962C8B-B14F-4D97-AF65-F5344CB8AC3E}">
        <p14:creationId xmlns:p14="http://schemas.microsoft.com/office/powerpoint/2010/main" val="3290604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2349500"/>
            <a:ext cx="8493125" cy="3382963"/>
          </a:xfrm>
          <a:noFill/>
        </p:spPr>
        <p:txBody>
          <a:bodyPr/>
          <a:lstStyle/>
          <a:p>
            <a:pPr algn="just">
              <a:lnSpc>
                <a:spcPct val="150000"/>
              </a:lnSpc>
              <a:buClr>
                <a:srgbClr val="FF0000"/>
              </a:buClr>
              <a:buFont typeface="Wingdings" pitchFamily="2" charset="2"/>
              <a:buChar char="q"/>
              <a:defRPr/>
            </a:pPr>
            <a:r>
              <a:rPr lang="fr-FR" sz="1600" dirty="0">
                <a:latin typeface="Times New Roman" panose="02020603050405020304" pitchFamily="18" charset="0"/>
                <a:cs typeface="Times New Roman" panose="02020603050405020304" pitchFamily="18" charset="0"/>
              </a:rPr>
              <a:t> Les bactéries lactiques </a:t>
            </a:r>
            <a:r>
              <a:rPr lang="fr-FR" sz="1600" b="1" dirty="0" err="1">
                <a:latin typeface="Times New Roman" panose="02020603050405020304" pitchFamily="18" charset="0"/>
                <a:cs typeface="Times New Roman" panose="02020603050405020304" pitchFamily="18" charset="0"/>
              </a:rPr>
              <a:t>hétérofermentaires</a:t>
            </a:r>
            <a:r>
              <a:rPr lang="fr-FR" sz="1600" dirty="0">
                <a:latin typeface="Times New Roman" panose="02020603050405020304" pitchFamily="18" charset="0"/>
                <a:cs typeface="Times New Roman" panose="02020603050405020304" pitchFamily="18" charset="0"/>
              </a:rPr>
              <a:t> transforment une molécule de glucose par la voie des pentoses-phosphates (encore appelée voie 6P-gluconate) en une molécule de CO</a:t>
            </a:r>
            <a:r>
              <a:rPr lang="fr-FR" sz="1200" dirty="0">
                <a:latin typeface="Times New Roman" panose="02020603050405020304" pitchFamily="18" charset="0"/>
                <a:cs typeface="Times New Roman" panose="02020603050405020304" pitchFamily="18" charset="0"/>
              </a:rPr>
              <a:t>2 </a:t>
            </a:r>
            <a:r>
              <a:rPr lang="fr-FR" sz="1600" dirty="0">
                <a:latin typeface="Times New Roman" panose="02020603050405020304" pitchFamily="18" charset="0"/>
                <a:cs typeface="Times New Roman" panose="02020603050405020304" pitchFamily="18" charset="0"/>
              </a:rPr>
              <a:t>et une molécule d'éthanol ou d'acétate et génèrent parallèlement deux molécules d'ATP et du NADH</a:t>
            </a:r>
            <a:r>
              <a:rPr lang="fr-FR" sz="1200" dirty="0">
                <a:latin typeface="Times New Roman" panose="02020603050405020304" pitchFamily="18" charset="0"/>
                <a:cs typeface="Times New Roman" panose="02020603050405020304" pitchFamily="18" charset="0"/>
              </a:rPr>
              <a:t>2</a:t>
            </a:r>
            <a:r>
              <a:rPr lang="fr-FR" sz="1600" dirty="0">
                <a:latin typeface="Times New Roman" panose="02020603050405020304" pitchFamily="18" charset="0"/>
                <a:cs typeface="Times New Roman" panose="02020603050405020304" pitchFamily="18" charset="0"/>
              </a:rPr>
              <a:t> qui est </a:t>
            </a:r>
            <a:r>
              <a:rPr lang="fr-FR" sz="1600" dirty="0" err="1">
                <a:latin typeface="Times New Roman" panose="02020603050405020304" pitchFamily="18" charset="0"/>
                <a:cs typeface="Times New Roman" panose="02020603050405020304" pitchFamily="18" charset="0"/>
              </a:rPr>
              <a:t>réoxydé</a:t>
            </a:r>
            <a:r>
              <a:rPr lang="fr-FR" sz="1600" dirty="0">
                <a:latin typeface="Times New Roman" panose="02020603050405020304" pitchFamily="18" charset="0"/>
                <a:cs typeface="Times New Roman" panose="02020603050405020304" pitchFamily="18" charset="0"/>
              </a:rPr>
              <a:t> en NAD pour assurer la poursuite du processus fermentaire.</a:t>
            </a:r>
          </a:p>
        </p:txBody>
      </p:sp>
      <p:sp>
        <p:nvSpPr>
          <p:cNvPr id="9219"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9220"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8" name="Rectangle 7"/>
          <p:cNvSpPr/>
          <p:nvPr/>
        </p:nvSpPr>
        <p:spPr>
          <a:xfrm>
            <a:off x="211138" y="1763713"/>
            <a:ext cx="3602268" cy="369332"/>
          </a:xfrm>
          <a:prstGeom prst="rect">
            <a:avLst/>
          </a:prstGeom>
          <a:noFill/>
        </p:spPr>
        <p:txBody>
          <a:bodyPr wrap="none">
            <a:spAutoFit/>
          </a:bodyPr>
          <a:lstStyle/>
          <a:p>
            <a:pPr marL="285750" indent="-285750" fontAlgn="base">
              <a:spcBef>
                <a:spcPct val="0"/>
              </a:spcBef>
              <a:spcAft>
                <a:spcPct val="0"/>
              </a:spcAft>
              <a:buClr>
                <a:srgbClr val="00B050"/>
              </a:buClr>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Voies du catabolisme des sucres</a:t>
            </a:r>
            <a:endParaRPr lang="fr-FR" i="1" dirty="0">
              <a:latin typeface="Times New Roman" panose="02020603050405020304" pitchFamily="18" charset="0"/>
              <a:cs typeface="Times New Roman" panose="02020603050405020304" pitchFamily="18" charset="0"/>
            </a:endParaRPr>
          </a:p>
        </p:txBody>
      </p:sp>
      <p:pic>
        <p:nvPicPr>
          <p:cNvPr id="901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125" y="4581128"/>
            <a:ext cx="7143750" cy="552450"/>
          </a:xfrm>
          <a:prstGeom prst="rect">
            <a:avLst/>
          </a:prstGeom>
          <a:no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Espace réservé du numéro de diapositive 3">
            <a:extLst>
              <a:ext uri="{FF2B5EF4-FFF2-40B4-BE49-F238E27FC236}">
                <a16:creationId xmlns:a16="http://schemas.microsoft.com/office/drawing/2014/main" id="{4D257557-F83F-4E6E-B9DC-A0E98E58D420}"/>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7</a:t>
            </a:fld>
            <a:endParaRPr lang="es-ES">
              <a:solidFill>
                <a:srgbClr val="000000"/>
              </a:solidFill>
            </a:endParaRPr>
          </a:p>
        </p:txBody>
      </p:sp>
    </p:spTree>
    <p:extLst>
      <p:ext uri="{BB962C8B-B14F-4D97-AF65-F5344CB8AC3E}">
        <p14:creationId xmlns:p14="http://schemas.microsoft.com/office/powerpoint/2010/main" val="4286933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p:spPr>
        <p:txBody>
          <a:bodyPr>
            <a:normAutofit fontScale="90000"/>
          </a:bodyPr>
          <a:lstStyle/>
          <a:p>
            <a:pPr eaLnBrk="1" hangingPunct="1"/>
            <a:br>
              <a:rPr lang="fr-FR" sz="2400" dirty="0">
                <a:latin typeface="Times New Roman" panose="02020603050405020304" pitchFamily="18" charset="0"/>
                <a:cs typeface="Times New Roman" panose="02020603050405020304" pitchFamily="18" charset="0"/>
              </a:rPr>
            </a:br>
            <a:br>
              <a:rPr lang="fr-FR" dirty="0">
                <a:latin typeface="Times New Roman" panose="02020603050405020304" pitchFamily="18" charset="0"/>
                <a:cs typeface="Times New Roman" panose="02020603050405020304" pitchFamily="18" charset="0"/>
              </a:rPr>
            </a:br>
            <a:endParaRPr lang="fr-FR" dirty="0">
              <a:latin typeface="Times New Roman" panose="02020603050405020304" pitchFamily="18" charset="0"/>
              <a:cs typeface="Times New Roman" panose="02020603050405020304" pitchFamily="18" charset="0"/>
            </a:endParaRPr>
          </a:p>
        </p:txBody>
      </p:sp>
      <p:sp>
        <p:nvSpPr>
          <p:cNvPr id="11269" name="Content Placeholder 1"/>
          <p:cNvSpPr>
            <a:spLocks noGrp="1"/>
          </p:cNvSpPr>
          <p:nvPr>
            <p:ph idx="1"/>
          </p:nvPr>
        </p:nvSpPr>
        <p:spPr>
          <a:xfrm>
            <a:off x="323850" y="1773238"/>
            <a:ext cx="8493125" cy="3816350"/>
          </a:xfrm>
          <a:noFill/>
        </p:spPr>
        <p:txBody>
          <a:bodyPr/>
          <a:lstStyle/>
          <a:p>
            <a:pPr marL="0" indent="0" algn="just">
              <a:lnSpc>
                <a:spcPct val="150000"/>
              </a:lnSpc>
              <a:buClr>
                <a:srgbClr val="FF0000"/>
              </a:buClr>
              <a:buFontTx/>
              <a:buNone/>
            </a:pPr>
            <a:r>
              <a:rPr lang="fr-FR" sz="1600" dirty="0">
                <a:latin typeface="Times New Roman" panose="02020603050405020304" pitchFamily="18" charset="0"/>
                <a:cs typeface="Times New Roman" panose="02020603050405020304" pitchFamily="18" charset="0"/>
              </a:rPr>
              <a:t>      Il y a une nouvelle division des bactéries lactiques en trois groupes sur la base de leur</a:t>
            </a:r>
          </a:p>
          <a:p>
            <a:pPr marL="0" indent="0" algn="just">
              <a:lnSpc>
                <a:spcPct val="150000"/>
              </a:lnSpc>
              <a:buClr>
                <a:srgbClr val="FF0000"/>
              </a:buClr>
              <a:buFontTx/>
              <a:buNone/>
            </a:pPr>
            <a:r>
              <a:rPr lang="fr-FR" sz="1600" dirty="0">
                <a:latin typeface="Times New Roman" panose="02020603050405020304" pitchFamily="18" charset="0"/>
                <a:cs typeface="Times New Roman" panose="02020603050405020304" pitchFamily="18" charset="0"/>
              </a:rPr>
              <a:t>équipement enzymatique :</a:t>
            </a:r>
          </a:p>
          <a:p>
            <a:pPr marL="0" indent="0" algn="just">
              <a:lnSpc>
                <a:spcPct val="150000"/>
              </a:lnSpc>
              <a:buClr>
                <a:srgbClr val="FF0000"/>
              </a:buClr>
              <a:buFontTx/>
              <a:buAutoNum type="arabicParenR"/>
            </a:pPr>
            <a:r>
              <a:rPr lang="fr-FR" sz="1600" b="1" dirty="0">
                <a:latin typeface="Times New Roman" panose="02020603050405020304" pitchFamily="18" charset="0"/>
                <a:cs typeface="Times New Roman" panose="02020603050405020304" pitchFamily="18" charset="0"/>
              </a:rPr>
              <a:t>Les homofermentaires stricts </a:t>
            </a:r>
            <a:r>
              <a:rPr lang="fr-FR" sz="1600" dirty="0">
                <a:latin typeface="Times New Roman" panose="02020603050405020304" pitchFamily="18" charset="0"/>
                <a:cs typeface="Times New Roman" panose="02020603050405020304" pitchFamily="18" charset="0"/>
              </a:rPr>
              <a:t>qui contiennent une fructose-</a:t>
            </a:r>
            <a:r>
              <a:rPr lang="fr-FR" sz="1600" dirty="0" err="1">
                <a:latin typeface="Times New Roman" panose="02020603050405020304" pitchFamily="18" charset="0"/>
                <a:cs typeface="Times New Roman" panose="02020603050405020304" pitchFamily="18" charset="0"/>
              </a:rPr>
              <a:t>diP</a:t>
            </a:r>
            <a:r>
              <a:rPr lang="fr-FR" sz="1600" dirty="0">
                <a:latin typeface="Times New Roman" panose="02020603050405020304" pitchFamily="18" charset="0"/>
                <a:cs typeface="Times New Roman" panose="02020603050405020304" pitchFamily="18" charset="0"/>
              </a:rPr>
              <a:t> </a:t>
            </a:r>
            <a:r>
              <a:rPr lang="fr-FR" sz="1600" dirty="0" err="1">
                <a:latin typeface="Times New Roman" panose="02020603050405020304" pitchFamily="18" charset="0"/>
                <a:cs typeface="Times New Roman" panose="02020603050405020304" pitchFamily="18" charset="0"/>
              </a:rPr>
              <a:t>aldolase</a:t>
            </a:r>
            <a:r>
              <a:rPr lang="fr-FR" sz="1600" dirty="0">
                <a:latin typeface="Times New Roman" panose="02020603050405020304" pitchFamily="18" charset="0"/>
                <a:cs typeface="Times New Roman" panose="02020603050405020304" pitchFamily="18" charset="0"/>
              </a:rPr>
              <a:t> mais pas de glucose-6-P DH ni de 6-P-gluconate DH et suivent la voie des hexoses-</a:t>
            </a:r>
            <a:r>
              <a:rPr lang="fr-FR" sz="1600" dirty="0" err="1">
                <a:latin typeface="Times New Roman" panose="02020603050405020304" pitchFamily="18" charset="0"/>
                <a:cs typeface="Times New Roman" panose="02020603050405020304" pitchFamily="18" charset="0"/>
              </a:rPr>
              <a:t>diphophates</a:t>
            </a:r>
            <a:r>
              <a:rPr lang="fr-FR" sz="1600" dirty="0">
                <a:latin typeface="Times New Roman" panose="02020603050405020304" pitchFamily="18" charset="0"/>
                <a:cs typeface="Times New Roman" panose="02020603050405020304" pitchFamily="18" charset="0"/>
              </a:rPr>
              <a:t>, exemple : </a:t>
            </a:r>
            <a:r>
              <a:rPr lang="fr-FR" sz="1600" b="1" i="1" dirty="0">
                <a:latin typeface="Times New Roman" panose="02020603050405020304" pitchFamily="18" charset="0"/>
                <a:cs typeface="Times New Roman" panose="02020603050405020304" pitchFamily="18" charset="0"/>
              </a:rPr>
              <a:t>Lb. </a:t>
            </a:r>
            <a:r>
              <a:rPr lang="fr-FR" sz="1600" b="1" i="1" dirty="0" err="1">
                <a:latin typeface="Times New Roman" panose="02020603050405020304" pitchFamily="18" charset="0"/>
                <a:cs typeface="Times New Roman" panose="02020603050405020304" pitchFamily="18" charset="0"/>
              </a:rPr>
              <a:t>Delbrueckii</a:t>
            </a:r>
            <a:r>
              <a:rPr lang="fr-FR" sz="1600" b="1" i="1" dirty="0">
                <a:latin typeface="Times New Roman" panose="02020603050405020304" pitchFamily="18" charset="0"/>
                <a:cs typeface="Times New Roman" panose="02020603050405020304" pitchFamily="18" charset="0"/>
              </a:rPr>
              <a:t>.</a:t>
            </a:r>
          </a:p>
          <a:p>
            <a:pPr marL="0" indent="0" algn="just">
              <a:lnSpc>
                <a:spcPct val="150000"/>
              </a:lnSpc>
              <a:buClr>
                <a:srgbClr val="FF0000"/>
              </a:buClr>
              <a:buFontTx/>
              <a:buAutoNum type="arabicParenR"/>
            </a:pPr>
            <a:r>
              <a:rPr lang="fr-FR" sz="1600" b="1" dirty="0">
                <a:latin typeface="Times New Roman" panose="02020603050405020304" pitchFamily="18" charset="0"/>
                <a:cs typeface="Times New Roman" panose="02020603050405020304" pitchFamily="18" charset="0"/>
              </a:rPr>
              <a:t>Les </a:t>
            </a:r>
            <a:r>
              <a:rPr lang="fr-FR" sz="1600" b="1" dirty="0" err="1">
                <a:latin typeface="Times New Roman" panose="02020603050405020304" pitchFamily="18" charset="0"/>
                <a:cs typeface="Times New Roman" panose="02020603050405020304" pitchFamily="18" charset="0"/>
              </a:rPr>
              <a:t>hétérofermentaires</a:t>
            </a:r>
            <a:r>
              <a:rPr lang="fr-FR" sz="1600" b="1" dirty="0">
                <a:latin typeface="Times New Roman" panose="02020603050405020304" pitchFamily="18" charset="0"/>
                <a:cs typeface="Times New Roman" panose="02020603050405020304" pitchFamily="18" charset="0"/>
              </a:rPr>
              <a:t> stricts </a:t>
            </a:r>
            <a:r>
              <a:rPr lang="fr-FR" sz="1600" dirty="0">
                <a:latin typeface="Times New Roman" panose="02020603050405020304" pitchFamily="18" charset="0"/>
                <a:cs typeface="Times New Roman" panose="02020603050405020304" pitchFamily="18" charset="0"/>
              </a:rPr>
              <a:t>qui contiennent les 2 déshydrogénases mais pas de fructose-</a:t>
            </a:r>
            <a:r>
              <a:rPr lang="fr-FR" sz="1600" dirty="0" err="1">
                <a:latin typeface="Times New Roman" panose="02020603050405020304" pitchFamily="18" charset="0"/>
                <a:cs typeface="Times New Roman" panose="02020603050405020304" pitchFamily="18" charset="0"/>
              </a:rPr>
              <a:t>diP</a:t>
            </a:r>
            <a:r>
              <a:rPr lang="fr-FR" sz="1600" dirty="0">
                <a:latin typeface="Times New Roman" panose="02020603050405020304" pitchFamily="18" charset="0"/>
                <a:cs typeface="Times New Roman" panose="02020603050405020304" pitchFamily="18" charset="0"/>
              </a:rPr>
              <a:t> </a:t>
            </a:r>
            <a:r>
              <a:rPr lang="fr-FR" sz="1600" dirty="0" err="1">
                <a:latin typeface="Times New Roman" panose="02020603050405020304" pitchFamily="18" charset="0"/>
                <a:cs typeface="Times New Roman" panose="02020603050405020304" pitchFamily="18" charset="0"/>
              </a:rPr>
              <a:t>aldolase</a:t>
            </a:r>
            <a:r>
              <a:rPr lang="fr-FR" sz="1600" dirty="0">
                <a:latin typeface="Times New Roman" panose="02020603050405020304" pitchFamily="18" charset="0"/>
                <a:cs typeface="Times New Roman" panose="02020603050405020304" pitchFamily="18" charset="0"/>
              </a:rPr>
              <a:t>  et suivent la voie des pentoses phosphates, exemple : </a:t>
            </a:r>
            <a:r>
              <a:rPr lang="fr-FR" sz="1600" b="1" i="1" dirty="0">
                <a:latin typeface="Times New Roman" panose="02020603050405020304" pitchFamily="18" charset="0"/>
                <a:cs typeface="Times New Roman" panose="02020603050405020304" pitchFamily="18" charset="0"/>
              </a:rPr>
              <a:t>Lb. </a:t>
            </a:r>
            <a:r>
              <a:rPr lang="fr-FR" sz="1600" b="1" i="1" dirty="0" err="1">
                <a:latin typeface="Times New Roman" panose="02020603050405020304" pitchFamily="18" charset="0"/>
                <a:cs typeface="Times New Roman" panose="02020603050405020304" pitchFamily="18" charset="0"/>
              </a:rPr>
              <a:t>Brevis</a:t>
            </a:r>
            <a:r>
              <a:rPr lang="fr-FR" sz="1600" dirty="0">
                <a:latin typeface="Times New Roman" panose="02020603050405020304" pitchFamily="18" charset="0"/>
                <a:cs typeface="Times New Roman" panose="02020603050405020304" pitchFamily="18" charset="0"/>
              </a:rPr>
              <a:t>.</a:t>
            </a:r>
          </a:p>
          <a:p>
            <a:pPr marL="0" indent="0" algn="just">
              <a:lnSpc>
                <a:spcPct val="150000"/>
              </a:lnSpc>
              <a:buClr>
                <a:srgbClr val="FF0000"/>
              </a:buClr>
              <a:buFontTx/>
              <a:buAutoNum type="arabicParenR"/>
            </a:pPr>
            <a:r>
              <a:rPr lang="fr-FR" sz="1600" b="1" dirty="0">
                <a:latin typeface="Times New Roman" panose="02020603050405020304" pitchFamily="18" charset="0"/>
                <a:cs typeface="Times New Roman" panose="02020603050405020304" pitchFamily="18" charset="0"/>
              </a:rPr>
              <a:t>Les </a:t>
            </a:r>
            <a:r>
              <a:rPr lang="fr-FR" sz="1600" b="1" dirty="0" err="1">
                <a:latin typeface="Times New Roman" panose="02020603050405020304" pitchFamily="18" charset="0"/>
                <a:cs typeface="Times New Roman" panose="02020603050405020304" pitchFamily="18" charset="0"/>
              </a:rPr>
              <a:t>hétérofermentaires</a:t>
            </a:r>
            <a:r>
              <a:rPr lang="fr-FR" sz="1600" b="1" dirty="0">
                <a:latin typeface="Times New Roman" panose="02020603050405020304" pitchFamily="18" charset="0"/>
                <a:cs typeface="Times New Roman" panose="02020603050405020304" pitchFamily="18" charset="0"/>
              </a:rPr>
              <a:t> facultatifs</a:t>
            </a:r>
            <a:r>
              <a:rPr lang="fr-FR" sz="1600" dirty="0">
                <a:latin typeface="Times New Roman" panose="02020603050405020304" pitchFamily="18" charset="0"/>
                <a:cs typeface="Times New Roman" panose="02020603050405020304" pitchFamily="18" charset="0"/>
              </a:rPr>
              <a:t> qui contiennent les 3 enzymes et sont capables de suivre l'une ou l'autre des voies métaboliques, exemple : </a:t>
            </a:r>
            <a:r>
              <a:rPr lang="fr-FR" sz="1600" b="1" i="1" dirty="0">
                <a:latin typeface="Times New Roman" panose="02020603050405020304" pitchFamily="18" charset="0"/>
                <a:cs typeface="Times New Roman" panose="02020603050405020304" pitchFamily="18" charset="0"/>
              </a:rPr>
              <a:t>Lb. casei</a:t>
            </a:r>
            <a:r>
              <a:rPr lang="fr-FR" sz="1600" dirty="0">
                <a:latin typeface="Times New Roman" panose="02020603050405020304" pitchFamily="18" charset="0"/>
                <a:cs typeface="Times New Roman" panose="02020603050405020304" pitchFamily="18" charset="0"/>
              </a:rPr>
              <a:t>.</a:t>
            </a:r>
          </a:p>
        </p:txBody>
      </p:sp>
      <p:sp>
        <p:nvSpPr>
          <p:cNvPr id="11267"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11268"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sp>
        <p:nvSpPr>
          <p:cNvPr id="7" name="Rectangle 6"/>
          <p:cNvSpPr/>
          <p:nvPr/>
        </p:nvSpPr>
        <p:spPr>
          <a:xfrm>
            <a:off x="2843808" y="1259468"/>
            <a:ext cx="3384376"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III.1. Les bactéries lactiques</a:t>
            </a:r>
          </a:p>
        </p:txBody>
      </p:sp>
      <p:sp>
        <p:nvSpPr>
          <p:cNvPr id="3" name="Espace réservé du numéro de diapositive 2">
            <a:extLst>
              <a:ext uri="{FF2B5EF4-FFF2-40B4-BE49-F238E27FC236}">
                <a16:creationId xmlns:a16="http://schemas.microsoft.com/office/drawing/2014/main" id="{E7C67FBD-2957-4D09-A521-E404A73CF97B}"/>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8</a:t>
            </a:fld>
            <a:endParaRPr lang="es-ES">
              <a:solidFill>
                <a:srgbClr val="000000"/>
              </a:solidFill>
            </a:endParaRPr>
          </a:p>
        </p:txBody>
      </p:sp>
    </p:spTree>
    <p:extLst>
      <p:ext uri="{BB962C8B-B14F-4D97-AF65-F5344CB8AC3E}">
        <p14:creationId xmlns:p14="http://schemas.microsoft.com/office/powerpoint/2010/main" val="1892091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10243"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III. Les bactéries lactiques</a:t>
            </a:r>
            <a:endParaRPr lang="fr-FR" sz="4400" b="1">
              <a:latin typeface="Times New Roman" panose="02020603050405020304" pitchFamily="18" charset="0"/>
              <a:cs typeface="Times New Roman" panose="02020603050405020304" pitchFamily="18" charset="0"/>
            </a:endParaRPr>
          </a:p>
        </p:txBody>
      </p:sp>
      <p:pic>
        <p:nvPicPr>
          <p:cNvPr id="911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414338"/>
            <a:ext cx="5040559" cy="625502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0245" name="Rectangle 2"/>
          <p:cNvSpPr>
            <a:spLocks noChangeArrowheads="1"/>
          </p:cNvSpPr>
          <p:nvPr/>
        </p:nvSpPr>
        <p:spPr bwMode="auto">
          <a:xfrm>
            <a:off x="611188" y="34925"/>
            <a:ext cx="80867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fr-FR" b="1">
                <a:latin typeface="Times New Roman" panose="02020603050405020304" pitchFamily="18" charset="0"/>
                <a:cs typeface="Times New Roman" panose="02020603050405020304" pitchFamily="18" charset="0"/>
              </a:rPr>
              <a:t>Figure. Transport et catabolisme du glucose par les bactéries lactiques</a:t>
            </a:r>
          </a:p>
        </p:txBody>
      </p:sp>
      <p:sp>
        <p:nvSpPr>
          <p:cNvPr id="3" name="Espace réservé du numéro de diapositive 2">
            <a:extLst>
              <a:ext uri="{FF2B5EF4-FFF2-40B4-BE49-F238E27FC236}">
                <a16:creationId xmlns:a16="http://schemas.microsoft.com/office/drawing/2014/main" id="{92D9F5DE-0704-4A7A-BD26-81127356617F}"/>
              </a:ext>
            </a:extLst>
          </p:cNvPr>
          <p:cNvSpPr>
            <a:spLocks noGrp="1"/>
          </p:cNvSpPr>
          <p:nvPr>
            <p:ph type="sldNum" sz="quarter" idx="12"/>
          </p:nvPr>
        </p:nvSpPr>
        <p:spPr/>
        <p:txBody>
          <a:bodyPr/>
          <a:lstStyle/>
          <a:p>
            <a:pPr fontAlgn="base">
              <a:spcBef>
                <a:spcPct val="0"/>
              </a:spcBef>
              <a:spcAft>
                <a:spcPct val="0"/>
              </a:spcAft>
              <a:defRPr/>
            </a:pPr>
            <a:fld id="{AEE38844-EB20-452D-BC50-8B898E779DA3}" type="slidenum">
              <a:rPr lang="es-ES" smtClean="0">
                <a:solidFill>
                  <a:srgbClr val="000000"/>
                </a:solidFill>
              </a:rPr>
              <a:pPr fontAlgn="base">
                <a:spcBef>
                  <a:spcPct val="0"/>
                </a:spcBef>
                <a:spcAft>
                  <a:spcPct val="0"/>
                </a:spcAft>
                <a:defRPr/>
              </a:pPr>
              <a:t>9</a:t>
            </a:fld>
            <a:endParaRPr lang="es-ES">
              <a:solidFill>
                <a:srgbClr val="000000"/>
              </a:solidFill>
            </a:endParaRPr>
          </a:p>
        </p:txBody>
      </p:sp>
    </p:spTree>
    <p:extLst>
      <p:ext uri="{BB962C8B-B14F-4D97-AF65-F5344CB8AC3E}">
        <p14:creationId xmlns:p14="http://schemas.microsoft.com/office/powerpoint/2010/main" val="242004363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5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17105</TotalTime>
  <Words>2662</Words>
  <Application>Microsoft Office PowerPoint</Application>
  <PresentationFormat>Affichage à l'écran (4:3)</PresentationFormat>
  <Paragraphs>274</Paragraphs>
  <Slides>35</Slides>
  <Notes>1</Notes>
  <HiddenSlides>0</HiddenSlides>
  <MMClips>0</MMClips>
  <ScaleCrop>false</ScaleCrop>
  <HeadingPairs>
    <vt:vector size="6" baseType="variant">
      <vt:variant>
        <vt:lpstr>Polices utilisées</vt:lpstr>
      </vt:variant>
      <vt:variant>
        <vt:i4>5</vt:i4>
      </vt:variant>
      <vt:variant>
        <vt:lpstr>Thème</vt:lpstr>
      </vt:variant>
      <vt:variant>
        <vt:i4>6</vt:i4>
      </vt:variant>
      <vt:variant>
        <vt:lpstr>Titres des diapositives</vt:lpstr>
      </vt:variant>
      <vt:variant>
        <vt:i4>35</vt:i4>
      </vt:variant>
    </vt:vector>
  </HeadingPairs>
  <TitlesOfParts>
    <vt:vector size="46" baseType="lpstr">
      <vt:lpstr>Arial</vt:lpstr>
      <vt:lpstr>Calibri</vt:lpstr>
      <vt:lpstr>Calibri Light</vt:lpstr>
      <vt:lpstr>Times New Roman</vt:lpstr>
      <vt:lpstr>Wingdings</vt:lpstr>
      <vt:lpstr>Thème Office</vt:lpstr>
      <vt:lpstr>1_Thème Office</vt:lpstr>
      <vt:lpstr>2_Thème Office</vt:lpstr>
      <vt:lpstr>3_Thème Office</vt:lpstr>
      <vt:lpstr>4_Thème Office</vt:lpstr>
      <vt:lpstr>5_Thème Office</vt:lpstr>
      <vt:lpstr>Sommaire</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rdkc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Sommaire</dc:title>
  <dc:creator>Utilisateur Windows</dc:creator>
  <cp:lastModifiedBy>ASUS</cp:lastModifiedBy>
  <cp:revision>5</cp:revision>
  <dcterms:created xsi:type="dcterms:W3CDTF">2020-02-09T13:36:22Z</dcterms:created>
  <dcterms:modified xsi:type="dcterms:W3CDTF">2022-04-11T17:44:08Z</dcterms:modified>
</cp:coreProperties>
</file>