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74" r:id="rId4"/>
    <p:sldId id="260" r:id="rId5"/>
    <p:sldId id="259" r:id="rId6"/>
    <p:sldId id="261" r:id="rId7"/>
    <p:sldId id="262" r:id="rId8"/>
    <p:sldId id="263" r:id="rId9"/>
    <p:sldId id="269" r:id="rId10"/>
    <p:sldId id="265" r:id="rId11"/>
    <p:sldId id="266" r:id="rId12"/>
    <p:sldId id="267" r:id="rId13"/>
    <p:sldId id="268" r:id="rId14"/>
    <p:sldId id="270" r:id="rId15"/>
    <p:sldId id="271" r:id="rId16"/>
    <p:sldId id="272" r:id="rId17"/>
    <p:sldId id="273"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4624" autoAdjust="0"/>
  </p:normalViewPr>
  <p:slideViewPr>
    <p:cSldViewPr>
      <p:cViewPr varScale="1">
        <p:scale>
          <a:sx n="69" d="100"/>
          <a:sy n="69" d="100"/>
        </p:scale>
        <p:origin x="-140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theme" Target="theme/theme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fr-FR"/>
              <a:t>Cliquez pour modifier le style du titre</a:t>
            </a:r>
            <a:endParaRPr kumimoji="0" lang="en-US"/>
          </a:p>
        </p:txBody>
      </p:sp>
      <p:sp>
        <p:nvSpPr>
          <p:cNvPr id="3" name="Sous-titr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fr-FR"/>
              <a:t>Cliquez pour modifier le style des sous-titres du masque</a:t>
            </a:r>
            <a:endParaRPr kumimoji="0" lang="en-US"/>
          </a:p>
        </p:txBody>
      </p:sp>
      <p:sp>
        <p:nvSpPr>
          <p:cNvPr id="4" name="Espace réservé de la date 3"/>
          <p:cNvSpPr>
            <a:spLocks noGrp="1"/>
          </p:cNvSpPr>
          <p:nvPr>
            <p:ph type="dt" sz="half" idx="10"/>
          </p:nvPr>
        </p:nvSpPr>
        <p:spPr/>
        <p:txBody>
          <a:bodyPr/>
          <a:lstStyle/>
          <a:p>
            <a:fld id="{D006404A-8F93-4DBD-A69A-572ACFBE5906}" type="datetimeFigureOut">
              <a:rPr lang="fr-FR" smtClean="0"/>
              <a:pPr/>
              <a:t>24/11/2021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16F1C94-E7B2-43C0-BBB2-1E82743298D3}" type="slidenum">
              <a:rPr lang="fr-FR" smtClean="0"/>
              <a:pPr/>
              <a:t>‹N°›</a:t>
            </a:fld>
            <a:endParaRPr lang="fr-FR"/>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D006404A-8F93-4DBD-A69A-572ACFBE5906}" type="datetimeFigureOut">
              <a:rPr lang="fr-FR" smtClean="0"/>
              <a:pPr/>
              <a:t>24/11/2021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16F1C94-E7B2-43C0-BBB2-1E82743298D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vertical 1"/>
          <p:cNvSpPr>
            <a:spLocks noGrp="1"/>
          </p:cNvSpPr>
          <p:nvPr>
            <p:ph type="title" orient="vert"/>
          </p:nvPr>
        </p:nvSpPr>
        <p:spPr>
          <a:xfrm>
            <a:off x="6781800" y="274640"/>
            <a:ext cx="190500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304800"/>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D006404A-8F93-4DBD-A69A-572ACFBE5906}" type="datetimeFigureOut">
              <a:rPr lang="fr-FR" smtClean="0"/>
              <a:pPr/>
              <a:t>24/11/2021</a:t>
            </a:fld>
            <a:endParaRPr lang="fr-FR"/>
          </a:p>
        </p:txBody>
      </p:sp>
      <p:sp>
        <p:nvSpPr>
          <p:cNvPr id="5" name="Espace réservé du pied de page 4"/>
          <p:cNvSpPr>
            <a:spLocks noGrp="1"/>
          </p:cNvSpPr>
          <p:nvPr>
            <p:ph type="ftr" sz="quarter" idx="11"/>
          </p:nvPr>
        </p:nvSpPr>
        <p:spPr>
          <a:xfrm>
            <a:off x="2640597" y="6377459"/>
            <a:ext cx="3836404" cy="365125"/>
          </a:xfrm>
        </p:spPr>
        <p:txBody>
          <a:bodyPr/>
          <a:lstStyle/>
          <a:p>
            <a:endParaRPr lang="fr-FR"/>
          </a:p>
        </p:txBody>
      </p:sp>
      <p:sp>
        <p:nvSpPr>
          <p:cNvPr id="6" name="Espace réservé du numéro de diapositive 5"/>
          <p:cNvSpPr>
            <a:spLocks noGrp="1"/>
          </p:cNvSpPr>
          <p:nvPr>
            <p:ph type="sldNum" sz="quarter" idx="12"/>
          </p:nvPr>
        </p:nvSpPr>
        <p:spPr/>
        <p:txBody>
          <a:bodyPr/>
          <a:lstStyle/>
          <a:p>
            <a:fld id="{A16F1C94-E7B2-43C0-BBB2-1E82743298D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155448"/>
            <a:ext cx="8229600" cy="1252728"/>
          </a:xfrm>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D006404A-8F93-4DBD-A69A-572ACFBE5906}" type="datetimeFigureOut">
              <a:rPr lang="fr-FR" smtClean="0"/>
              <a:pPr/>
              <a:t>24/11/2021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16F1C94-E7B2-43C0-BBB2-1E82743298D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D006404A-8F93-4DBD-A69A-572ACFBE5906}" type="datetimeFigureOut">
              <a:rPr lang="fr-FR" smtClean="0"/>
              <a:pPr/>
              <a:t>24/11/2021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16F1C94-E7B2-43C0-BBB2-1E82743298D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D006404A-8F93-4DBD-A69A-572ACFBE5906}" type="datetimeFigureOut">
              <a:rPr lang="fr-FR" smtClean="0"/>
              <a:pPr/>
              <a:t>24/11/2021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16F1C94-E7B2-43C0-BBB2-1E82743298D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a:t>Cliquez pour modifier les styles du texte du masque</a:t>
            </a:r>
          </a:p>
        </p:txBody>
      </p:sp>
      <p:sp>
        <p:nvSpPr>
          <p:cNvPr id="4" name="Espace réservé du contenu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u texte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a:t>Cliquez pour modifier les styles du texte du masque</a:t>
            </a:r>
          </a:p>
        </p:txBody>
      </p:sp>
      <p:sp>
        <p:nvSpPr>
          <p:cNvPr id="6" name="Espace réservé du contenu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D006404A-8F93-4DBD-A69A-572ACFBE5906}" type="datetimeFigureOut">
              <a:rPr lang="fr-FR" smtClean="0"/>
              <a:pPr/>
              <a:t>24/11/2021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16F1C94-E7B2-43C0-BBB2-1E82743298D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D006404A-8F93-4DBD-A69A-572ACFBE5906}" type="datetimeFigureOut">
              <a:rPr lang="fr-FR" smtClean="0"/>
              <a:pPr/>
              <a:t>24/11/2021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16F1C94-E7B2-43C0-BBB2-1E82743298D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006404A-8F93-4DBD-A69A-572ACFBE5906}" type="datetimeFigureOut">
              <a:rPr lang="fr-FR" smtClean="0"/>
              <a:pPr/>
              <a:t>24/11/2021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16F1C94-E7B2-43C0-BBB2-1E82743298D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fr-FR"/>
              <a:t>Cliquez pour modifier le style du titre</a:t>
            </a:r>
            <a:endParaRPr kumimoji="0" lang="en-US"/>
          </a:p>
        </p:txBody>
      </p:sp>
      <p:sp>
        <p:nvSpPr>
          <p:cNvPr id="3" name="Espace réservé du contenu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texte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D006404A-8F93-4DBD-A69A-572ACFBE5906}" type="datetimeFigureOut">
              <a:rPr lang="fr-FR" smtClean="0"/>
              <a:pPr/>
              <a:t>24/11/2021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16F1C94-E7B2-43C0-BBB2-1E82743298D3}" type="slidenum">
              <a:rPr lang="fr-FR" smtClean="0"/>
              <a:pPr/>
              <a:t>‹N°›</a:t>
            </a:fld>
            <a:endParaRPr lang="fr-FR"/>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a:xfrm>
            <a:off x="164592" y="1170432"/>
            <a:ext cx="2523744" cy="201168"/>
          </a:xfrm>
        </p:spPr>
        <p:txBody>
          <a:bodyPr/>
          <a:lstStyle/>
          <a:p>
            <a:fld id="{D006404A-8F93-4DBD-A69A-572ACFBE5906}" type="datetimeFigureOut">
              <a:rPr lang="fr-FR" smtClean="0"/>
              <a:pPr/>
              <a:t>24/11/2021</a:t>
            </a:fld>
            <a:endParaRPr lang="fr-FR"/>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Espace réservé du pied de page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fr-FR"/>
          </a:p>
        </p:txBody>
      </p:sp>
      <p:sp>
        <p:nvSpPr>
          <p:cNvPr id="7" name="Espace réservé du numéro de diapositive 6"/>
          <p:cNvSpPr>
            <a:spLocks noGrp="1"/>
          </p:cNvSpPr>
          <p:nvPr>
            <p:ph type="sldNum" sz="quarter" idx="12"/>
          </p:nvPr>
        </p:nvSpPr>
        <p:spPr>
          <a:xfrm>
            <a:off x="8339328" y="1170432"/>
            <a:ext cx="733864" cy="201168"/>
          </a:xfrm>
        </p:spPr>
        <p:txBody>
          <a:bodyPr/>
          <a:lstStyle/>
          <a:p>
            <a:fld id="{A16F1C94-E7B2-43C0-BBB2-1E82743298D3}"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Espace réservé du titre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4" name="Espace réservé de la date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D006404A-8F93-4DBD-A69A-572ACFBE5906}" type="datetimeFigureOut">
              <a:rPr lang="fr-FR" smtClean="0"/>
              <a:pPr/>
              <a:t>24/11/2021</a:t>
            </a:fld>
            <a:endParaRPr lang="fr-FR"/>
          </a:p>
        </p:txBody>
      </p:sp>
      <p:sp>
        <p:nvSpPr>
          <p:cNvPr id="5" name="Espace réservé du pied de page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fr-FR"/>
          </a:p>
        </p:txBody>
      </p:sp>
      <p:sp>
        <p:nvSpPr>
          <p:cNvPr id="6" name="Espace réservé du numéro de diapositive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A16F1C94-E7B2-43C0-BBB2-1E82743298D3}"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8.jpeg"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endParaRPr lang="fr-FR"/>
          </a:p>
        </p:txBody>
      </p:sp>
      <p:sp>
        <p:nvSpPr>
          <p:cNvPr id="6" name="Sous-titre 5"/>
          <p:cNvSpPr>
            <a:spLocks noGrp="1"/>
          </p:cNvSpPr>
          <p:nvPr>
            <p:ph type="subTitle" idx="1"/>
          </p:nvPr>
        </p:nvSpPr>
        <p:spPr/>
        <p:txBody>
          <a:bodyPr/>
          <a:lstStyle/>
          <a:p>
            <a:endParaRPr lang="fr-FR"/>
          </a:p>
        </p:txBody>
      </p:sp>
      <p:pic>
        <p:nvPicPr>
          <p:cNvPr id="1026" name="Picture 2" descr="C:\Users\CLIENT\Downloads\humancapital-1024x682-1.jpg"/>
          <p:cNvPicPr>
            <a:picLocks noChangeAspect="1" noChangeArrowheads="1"/>
          </p:cNvPicPr>
          <p:nvPr/>
        </p:nvPicPr>
        <p:blipFill>
          <a:blip r:embed="rId2"/>
          <a:srcRect/>
          <a:stretch>
            <a:fillRect/>
          </a:stretch>
        </p:blipFill>
        <p:spPr bwMode="auto">
          <a:xfrm>
            <a:off x="0" y="0"/>
            <a:ext cx="9144000" cy="6813058"/>
          </a:xfrm>
          <a:prstGeom prst="rect">
            <a:avLst/>
          </a:prstGeom>
          <a:ln>
            <a:noFill/>
          </a:ln>
          <a:effectLst>
            <a:softEdge rad="112500"/>
          </a:effectLst>
        </p:spPr>
      </p:pic>
    </p:spTree>
  </p:cSld>
  <p:clrMapOvr>
    <a:masterClrMapping/>
  </p:clrMapOvr>
  <p:transition>
    <p:wipe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686800" cy="1408176"/>
          </a:xfrm>
        </p:spPr>
        <p:txBody>
          <a:bodyPr>
            <a:normAutofit fontScale="90000"/>
          </a:bodyPr>
          <a:lstStyle/>
          <a:p>
            <a:br>
              <a:rPr lang="fr-FR" dirty="0"/>
            </a:br>
            <a:endParaRPr lang="fr-FR" dirty="0"/>
          </a:p>
        </p:txBody>
      </p:sp>
      <p:sp>
        <p:nvSpPr>
          <p:cNvPr id="3" name="Espace réservé du contenu 2"/>
          <p:cNvSpPr>
            <a:spLocks noGrp="1"/>
          </p:cNvSpPr>
          <p:nvPr>
            <p:ph idx="1"/>
          </p:nvPr>
        </p:nvSpPr>
        <p:spPr>
          <a:xfrm>
            <a:off x="500034" y="1500174"/>
            <a:ext cx="8472518" cy="5043503"/>
          </a:xfrm>
        </p:spPr>
        <p:txBody>
          <a:bodyPr>
            <a:normAutofit/>
          </a:bodyPr>
          <a:lstStyle/>
          <a:p>
            <a:pPr algn="r">
              <a:buNone/>
            </a:pPr>
            <a:r>
              <a:rPr lang="ar-SA" sz="2800" dirty="0">
                <a:latin typeface="Arial" pitchFamily="34" charset="0"/>
                <a:cs typeface="Arial" pitchFamily="34" charset="0"/>
              </a:rPr>
              <a:t>* تكمن صعوبة قياس الأصول الفكرية في كيفية تفسير ما يتم التوصل </a:t>
            </a:r>
            <a:r>
              <a:rPr lang="ar-SA" sz="2800" dirty="0" err="1">
                <a:latin typeface="Arial" pitchFamily="34" charset="0"/>
                <a:cs typeface="Arial" pitchFamily="34" charset="0"/>
              </a:rPr>
              <a:t>اليه</a:t>
            </a:r>
            <a:r>
              <a:rPr lang="ar-SA" sz="2800" dirty="0">
                <a:latin typeface="Arial" pitchFamily="34" charset="0"/>
                <a:cs typeface="Arial" pitchFamily="34" charset="0"/>
              </a:rPr>
              <a:t> من  نتائج وما يتولد عنها من قيم.</a:t>
            </a:r>
            <a:endParaRPr lang="fr-FR" sz="2800" dirty="0">
              <a:latin typeface="Arial" pitchFamily="34" charset="0"/>
              <a:cs typeface="Arial" pitchFamily="34" charset="0"/>
            </a:endParaRPr>
          </a:p>
          <a:p>
            <a:pPr algn="r">
              <a:buNone/>
            </a:pPr>
            <a:r>
              <a:rPr lang="ar-SA" sz="2800" dirty="0">
                <a:latin typeface="Arial" pitchFamily="34" charset="0"/>
                <a:cs typeface="Arial" pitchFamily="34" charset="0"/>
              </a:rPr>
              <a:t>* عدم التأكد من قياس العائد</a:t>
            </a:r>
            <a:endParaRPr lang="fr-FR" sz="2800" dirty="0">
              <a:latin typeface="Arial" pitchFamily="34" charset="0"/>
              <a:cs typeface="Arial" pitchFamily="34" charset="0"/>
            </a:endParaRPr>
          </a:p>
          <a:p>
            <a:pPr algn="ctr">
              <a:buNone/>
            </a:pPr>
            <a:r>
              <a:rPr lang="ar-DZ" u="sng" dirty="0">
                <a:solidFill>
                  <a:srgbClr val="FF0000"/>
                </a:solidFill>
                <a:latin typeface="Arial" pitchFamily="34" charset="0"/>
                <a:cs typeface="Arial" pitchFamily="34" charset="0"/>
              </a:rPr>
              <a:t>ا</a:t>
            </a:r>
            <a:r>
              <a:rPr lang="ar-SA" u="sng" dirty="0">
                <a:solidFill>
                  <a:srgbClr val="FF0000"/>
                </a:solidFill>
                <a:latin typeface="Arial" pitchFamily="34" charset="0"/>
                <a:cs typeface="Arial" pitchFamily="34" charset="0"/>
              </a:rPr>
              <a:t>لمبحث الثاني :قياس رأس مال البشري</a:t>
            </a:r>
            <a:endParaRPr lang="fr-FR" u="sng" dirty="0">
              <a:solidFill>
                <a:srgbClr val="FF0000"/>
              </a:solidFill>
              <a:latin typeface="Arial" pitchFamily="34" charset="0"/>
              <a:cs typeface="Arial" pitchFamily="34" charset="0"/>
            </a:endParaRPr>
          </a:p>
          <a:p>
            <a:pPr algn="r" rtl="1">
              <a:buNone/>
            </a:pPr>
            <a:endParaRPr lang="ar-DZ" sz="2800" u="sng" dirty="0">
              <a:solidFill>
                <a:srgbClr val="FF0000"/>
              </a:solidFill>
              <a:latin typeface="Arial" pitchFamily="34" charset="0"/>
              <a:cs typeface="Arial" pitchFamily="34" charset="0"/>
            </a:endParaRPr>
          </a:p>
          <a:p>
            <a:pPr algn="r" rtl="1">
              <a:buNone/>
            </a:pPr>
            <a:r>
              <a:rPr lang="ar-SA" sz="2800" u="sng" dirty="0">
                <a:solidFill>
                  <a:srgbClr val="FF0000"/>
                </a:solidFill>
                <a:latin typeface="Arial" pitchFamily="34" charset="0"/>
                <a:cs typeface="Arial" pitchFamily="34" charset="0"/>
              </a:rPr>
              <a:t>المطلب01: مفهوم </a:t>
            </a:r>
            <a:r>
              <a:rPr lang="ar-DZ" sz="2800" u="sng" dirty="0">
                <a:solidFill>
                  <a:srgbClr val="FF0000"/>
                </a:solidFill>
                <a:latin typeface="Arial" pitchFamily="34" charset="0"/>
                <a:cs typeface="Arial" pitchFamily="34" charset="0"/>
              </a:rPr>
              <a:t>و</a:t>
            </a:r>
            <a:r>
              <a:rPr lang="ar-SA" sz="2800" u="sng" dirty="0">
                <a:solidFill>
                  <a:srgbClr val="FF0000"/>
                </a:solidFill>
                <a:latin typeface="Arial" pitchFamily="34" charset="0"/>
                <a:cs typeface="Arial" pitchFamily="34" charset="0"/>
              </a:rPr>
              <a:t>خصائص رأس مال البشري</a:t>
            </a:r>
            <a:r>
              <a:rPr lang="ar-SA" sz="2800" u="sng" dirty="0">
                <a:latin typeface="Arial" pitchFamily="34" charset="0"/>
                <a:cs typeface="Arial" pitchFamily="34" charset="0"/>
              </a:rPr>
              <a:t> </a:t>
            </a:r>
            <a:endParaRPr lang="ar-DZ" sz="2800" u="sng" dirty="0">
              <a:latin typeface="Arial" pitchFamily="34" charset="0"/>
              <a:cs typeface="Arial" pitchFamily="34" charset="0"/>
            </a:endParaRPr>
          </a:p>
          <a:p>
            <a:pPr algn="r" rtl="1">
              <a:buNone/>
            </a:pPr>
            <a:r>
              <a:rPr lang="ar-SA" sz="2400" u="sng" dirty="0" err="1">
                <a:solidFill>
                  <a:srgbClr val="0070C0"/>
                </a:solidFill>
                <a:latin typeface="Arial" pitchFamily="34" charset="0"/>
                <a:cs typeface="Arial" pitchFamily="34" charset="0"/>
              </a:rPr>
              <a:t>اولا</a:t>
            </a:r>
            <a:r>
              <a:rPr lang="ar-SA" sz="2400" u="sng" dirty="0">
                <a:solidFill>
                  <a:srgbClr val="0070C0"/>
                </a:solidFill>
                <a:latin typeface="Arial" pitchFamily="34" charset="0"/>
                <a:cs typeface="Arial" pitchFamily="34" charset="0"/>
              </a:rPr>
              <a:t> : مفهوم رأس مال البشري </a:t>
            </a:r>
            <a:endParaRPr lang="ar-DZ" sz="2400" u="sng" dirty="0">
              <a:solidFill>
                <a:srgbClr val="0070C0"/>
              </a:solidFill>
              <a:latin typeface="Arial" pitchFamily="34" charset="0"/>
              <a:cs typeface="Arial" pitchFamily="34" charset="0"/>
            </a:endParaRPr>
          </a:p>
          <a:p>
            <a:pPr algn="r" rtl="1">
              <a:buNone/>
            </a:pPr>
            <a:r>
              <a:rPr lang="ar-DZ" sz="2400" dirty="0">
                <a:latin typeface="Arial" pitchFamily="34" charset="0"/>
                <a:cs typeface="Arial" pitchFamily="34" charset="0"/>
              </a:rPr>
              <a:t>       </a:t>
            </a:r>
            <a:r>
              <a:rPr lang="ar-SA" sz="2400" dirty="0">
                <a:latin typeface="Arial" pitchFamily="34" charset="0"/>
                <a:cs typeface="Arial" pitchFamily="34" charset="0"/>
              </a:rPr>
              <a:t>رأس المال البشري هو إجمالي قيمة المعارف، المهارات، القدرات، الكفاءات، الخبرات والمؤهلات المتوفرة في المنظمة ومدى مساهمتها في تكوين الكفاءات المحورية وتحقيق الميزة التنافسية، مع العلم بان عوامل التخصص والندرة في الموارد البشرية تزيد من درجة إسهامها النسبي في مواجهة المنافسين.</a:t>
            </a:r>
            <a:endParaRPr lang="fr-FR" sz="2400" dirty="0">
              <a:latin typeface="Arial" pitchFamily="34" charset="0"/>
              <a:cs typeface="Arial" pitchFamily="34" charset="0"/>
            </a:endParaRPr>
          </a:p>
          <a:p>
            <a:pPr algn="r" rtl="1">
              <a:buNone/>
            </a:pPr>
            <a:endParaRPr lang="fr-FR" sz="2400" dirty="0">
              <a:solidFill>
                <a:srgbClr val="0070C0"/>
              </a:solidFill>
              <a:latin typeface="Arial" pitchFamily="34" charset="0"/>
              <a:cs typeface="Arial" pitchFamily="34"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2000"/>
                                        <p:tgtEl>
                                          <p:spTgt spid="3">
                                            <p:txEl>
                                              <p:pRg st="4" end="4"/>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2000"/>
                                        <p:tgtEl>
                                          <p:spTgt spid="3">
                                            <p:txEl>
                                              <p:pRg st="5" end="5"/>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3786182" y="1500174"/>
            <a:ext cx="5186338" cy="5072098"/>
          </a:xfrm>
        </p:spPr>
        <p:txBody>
          <a:bodyPr>
            <a:normAutofit/>
          </a:bodyPr>
          <a:lstStyle/>
          <a:p>
            <a:pPr algn="r" rtl="1">
              <a:buNone/>
            </a:pPr>
            <a:r>
              <a:rPr lang="ar-SA" sz="2800" u="sng" dirty="0">
                <a:solidFill>
                  <a:srgbClr val="0070C0"/>
                </a:solidFill>
                <a:latin typeface="Arial" pitchFamily="34" charset="0"/>
                <a:cs typeface="Arial" pitchFamily="34" charset="0"/>
              </a:rPr>
              <a:t>ثانيا: خصائص رأس </a:t>
            </a:r>
            <a:r>
              <a:rPr lang="ar-DZ" sz="2800" u="sng" dirty="0" err="1">
                <a:solidFill>
                  <a:srgbClr val="0070C0"/>
                </a:solidFill>
                <a:latin typeface="Arial" pitchFamily="34" charset="0"/>
                <a:cs typeface="Arial" pitchFamily="34" charset="0"/>
              </a:rPr>
              <a:t>ال</a:t>
            </a:r>
            <a:r>
              <a:rPr lang="ar-SA" sz="2800" u="sng" dirty="0">
                <a:solidFill>
                  <a:srgbClr val="0070C0"/>
                </a:solidFill>
                <a:latin typeface="Arial" pitchFamily="34" charset="0"/>
                <a:cs typeface="Arial" pitchFamily="34" charset="0"/>
              </a:rPr>
              <a:t>مال البشري </a:t>
            </a:r>
            <a:endParaRPr lang="fr-FR" sz="2800" dirty="0">
              <a:solidFill>
                <a:srgbClr val="0070C0"/>
              </a:solidFill>
              <a:latin typeface="Arial" pitchFamily="34" charset="0"/>
              <a:cs typeface="Arial" pitchFamily="34" charset="0"/>
            </a:endParaRPr>
          </a:p>
          <a:p>
            <a:pPr algn="r" rtl="1">
              <a:buNone/>
            </a:pPr>
            <a:r>
              <a:rPr lang="ar-SA" sz="2400" dirty="0">
                <a:latin typeface="Arial" pitchFamily="34" charset="0"/>
                <a:cs typeface="Arial" pitchFamily="34" charset="0"/>
              </a:rPr>
              <a:t>-خصوصية رأس </a:t>
            </a:r>
            <a:r>
              <a:rPr lang="ar-DZ" sz="2400" dirty="0" err="1">
                <a:latin typeface="Arial" pitchFamily="34" charset="0"/>
                <a:cs typeface="Arial" pitchFamily="34" charset="0"/>
              </a:rPr>
              <a:t>ال</a:t>
            </a:r>
            <a:r>
              <a:rPr lang="ar-SA" sz="2400" dirty="0">
                <a:latin typeface="Arial" pitchFamily="34" charset="0"/>
                <a:cs typeface="Arial" pitchFamily="34" charset="0"/>
              </a:rPr>
              <a:t>مال البشري</a:t>
            </a:r>
            <a:endParaRPr lang="fr-FR" sz="2400" dirty="0">
              <a:latin typeface="Arial" pitchFamily="34" charset="0"/>
              <a:cs typeface="Arial" pitchFamily="34" charset="0"/>
            </a:endParaRPr>
          </a:p>
          <a:p>
            <a:pPr algn="r" rtl="1">
              <a:buNone/>
            </a:pPr>
            <a:r>
              <a:rPr lang="ar-SA" sz="2400" dirty="0">
                <a:latin typeface="Arial" pitchFamily="34" charset="0"/>
                <a:cs typeface="Arial" pitchFamily="34" charset="0"/>
              </a:rPr>
              <a:t>-محدودية رأس </a:t>
            </a:r>
            <a:r>
              <a:rPr lang="ar-DZ" sz="2400" dirty="0" err="1">
                <a:latin typeface="Arial" pitchFamily="34" charset="0"/>
                <a:cs typeface="Arial" pitchFamily="34" charset="0"/>
              </a:rPr>
              <a:t>ال</a:t>
            </a:r>
            <a:r>
              <a:rPr lang="ar-SA" sz="2400" dirty="0">
                <a:latin typeface="Arial" pitchFamily="34" charset="0"/>
                <a:cs typeface="Arial" pitchFamily="34" charset="0"/>
              </a:rPr>
              <a:t>مال البشري</a:t>
            </a:r>
            <a:endParaRPr lang="fr-FR" sz="2400" dirty="0">
              <a:latin typeface="Arial" pitchFamily="34" charset="0"/>
              <a:cs typeface="Arial" pitchFamily="34" charset="0"/>
            </a:endParaRPr>
          </a:p>
          <a:p>
            <a:pPr algn="r" rtl="1">
              <a:buNone/>
            </a:pPr>
            <a:r>
              <a:rPr lang="ar-SA" sz="2400" dirty="0">
                <a:latin typeface="Arial" pitchFamily="34" charset="0"/>
                <a:cs typeface="Arial" pitchFamily="34" charset="0"/>
              </a:rPr>
              <a:t>-عدم مرئية رأس </a:t>
            </a:r>
            <a:r>
              <a:rPr lang="ar-DZ" sz="2400" dirty="0" err="1">
                <a:latin typeface="Arial" pitchFamily="34" charset="0"/>
                <a:cs typeface="Arial" pitchFamily="34" charset="0"/>
              </a:rPr>
              <a:t>ال</a:t>
            </a:r>
            <a:r>
              <a:rPr lang="ar-SA" sz="2400" dirty="0">
                <a:latin typeface="Arial" pitchFamily="34" charset="0"/>
                <a:cs typeface="Arial" pitchFamily="34" charset="0"/>
              </a:rPr>
              <a:t>مال البشري</a:t>
            </a:r>
            <a:endParaRPr lang="ar-DZ" sz="2400" dirty="0">
              <a:latin typeface="Arial" pitchFamily="34" charset="0"/>
              <a:cs typeface="Arial" pitchFamily="34" charset="0"/>
            </a:endParaRPr>
          </a:p>
          <a:p>
            <a:pPr algn="r" rtl="1">
              <a:buNone/>
            </a:pPr>
            <a:endParaRPr lang="ar-DZ" sz="2400" dirty="0">
              <a:latin typeface="Arial" pitchFamily="34" charset="0"/>
              <a:cs typeface="Arial" pitchFamily="34" charset="0"/>
            </a:endParaRPr>
          </a:p>
          <a:p>
            <a:pPr algn="r" rtl="1">
              <a:buNone/>
            </a:pPr>
            <a:r>
              <a:rPr lang="ar-SA" sz="2800" u="sng" dirty="0">
                <a:solidFill>
                  <a:srgbClr val="C00000"/>
                </a:solidFill>
                <a:latin typeface="Arial" pitchFamily="34" charset="0"/>
                <a:cs typeface="Arial" pitchFamily="34" charset="0"/>
              </a:rPr>
              <a:t>المطلب الثاني :قياس رأس المال البشري:</a:t>
            </a:r>
            <a:endParaRPr lang="fr-FR" sz="2800" dirty="0">
              <a:solidFill>
                <a:srgbClr val="C00000"/>
              </a:solidFill>
              <a:latin typeface="Arial" pitchFamily="34" charset="0"/>
              <a:cs typeface="Arial" pitchFamily="34" charset="0"/>
            </a:endParaRPr>
          </a:p>
          <a:p>
            <a:pPr algn="r" rtl="1">
              <a:buNone/>
            </a:pPr>
            <a:r>
              <a:rPr lang="ar-SA" sz="2400" dirty="0">
                <a:latin typeface="Arial" pitchFamily="34" charset="0"/>
                <a:cs typeface="Arial" pitchFamily="34" charset="0"/>
              </a:rPr>
              <a:t> </a:t>
            </a:r>
            <a:endParaRPr lang="ar-DZ" sz="2400" dirty="0">
              <a:latin typeface="Arial" pitchFamily="34" charset="0"/>
              <a:cs typeface="Arial" pitchFamily="34" charset="0"/>
            </a:endParaRPr>
          </a:p>
          <a:p>
            <a:pPr algn="r" rtl="1">
              <a:buNone/>
            </a:pPr>
            <a:r>
              <a:rPr lang="ar-SA" sz="2400" dirty="0">
                <a:latin typeface="Arial" pitchFamily="34" charset="0"/>
                <a:cs typeface="Arial" pitchFamily="34" charset="0"/>
              </a:rPr>
              <a:t> لقياس رأس </a:t>
            </a:r>
            <a:r>
              <a:rPr lang="ar-DZ" sz="2400" dirty="0" err="1">
                <a:latin typeface="Arial" pitchFamily="34" charset="0"/>
                <a:cs typeface="Arial" pitchFamily="34" charset="0"/>
              </a:rPr>
              <a:t>ال</a:t>
            </a:r>
            <a:r>
              <a:rPr lang="ar-SA" sz="2400" dirty="0">
                <a:latin typeface="Arial" pitchFamily="34" charset="0"/>
                <a:cs typeface="Arial" pitchFamily="34" charset="0"/>
              </a:rPr>
              <a:t>مال البشري في المؤسسة ومعرفة قيمته اقترحت بعض المداخل والطرق التي نحاول التطرق إلى أهمها من خلال مجموعتين أساسيتين هما :</a:t>
            </a:r>
            <a:endParaRPr lang="fr-FR" sz="2400" dirty="0">
              <a:latin typeface="Arial" pitchFamily="34" charset="0"/>
              <a:cs typeface="Arial" pitchFamily="34" charset="0"/>
            </a:endParaRPr>
          </a:p>
          <a:p>
            <a:pPr algn="r" rtl="1">
              <a:buNone/>
            </a:pPr>
            <a:endParaRPr lang="fr-FR" sz="2400" dirty="0">
              <a:latin typeface="Arial" pitchFamily="34" charset="0"/>
              <a:cs typeface="Arial" pitchFamily="34" charset="0"/>
            </a:endParaRPr>
          </a:p>
          <a:p>
            <a:pPr algn="r">
              <a:buNone/>
            </a:pPr>
            <a:endParaRPr lang="fr-FR" sz="2400" dirty="0">
              <a:latin typeface="Arial" pitchFamily="34" charset="0"/>
              <a:cs typeface="Arial" pitchFamily="34" charset="0"/>
            </a:endParaRPr>
          </a:p>
        </p:txBody>
      </p:sp>
      <p:pic>
        <p:nvPicPr>
          <p:cNvPr id="3074" name="Picture 2"/>
          <p:cNvPicPr>
            <a:picLocks noChangeAspect="1" noChangeArrowheads="1"/>
          </p:cNvPicPr>
          <p:nvPr/>
        </p:nvPicPr>
        <p:blipFill>
          <a:blip r:embed="rId2"/>
          <a:srcRect/>
          <a:stretch>
            <a:fillRect/>
          </a:stretch>
        </p:blipFill>
        <p:spPr bwMode="auto">
          <a:xfrm>
            <a:off x="0" y="0"/>
            <a:ext cx="3784595" cy="6858000"/>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wedg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2357422" y="1428736"/>
            <a:ext cx="6572296" cy="5429264"/>
          </a:xfrm>
        </p:spPr>
        <p:txBody>
          <a:bodyPr>
            <a:normAutofit/>
          </a:bodyPr>
          <a:lstStyle/>
          <a:p>
            <a:pPr algn="r">
              <a:buNone/>
            </a:pPr>
            <a:endParaRPr lang="ar-DZ" b="1" u="sng" dirty="0">
              <a:solidFill>
                <a:srgbClr val="00B050"/>
              </a:solidFill>
              <a:latin typeface="Arial" pitchFamily="34" charset="0"/>
              <a:cs typeface="Arial" pitchFamily="34" charset="0"/>
            </a:endParaRPr>
          </a:p>
          <a:p>
            <a:pPr algn="r">
              <a:buNone/>
            </a:pPr>
            <a:r>
              <a:rPr lang="ar-SA" b="1" u="sng" dirty="0">
                <a:solidFill>
                  <a:srgbClr val="00B050"/>
                </a:solidFill>
                <a:latin typeface="Arial" pitchFamily="34" charset="0"/>
                <a:cs typeface="Arial" pitchFamily="34" charset="0"/>
              </a:rPr>
              <a:t>قياس مالي </a:t>
            </a:r>
            <a:r>
              <a:rPr lang="ar-SA" u="sng" dirty="0">
                <a:solidFill>
                  <a:srgbClr val="00B050"/>
                </a:solidFill>
                <a:latin typeface="Arial" pitchFamily="34" charset="0"/>
                <a:cs typeface="Arial" pitchFamily="34" charset="0"/>
              </a:rPr>
              <a:t>:</a:t>
            </a:r>
            <a:endParaRPr lang="fr-FR" dirty="0">
              <a:solidFill>
                <a:srgbClr val="00B050"/>
              </a:solidFill>
              <a:latin typeface="Arial" pitchFamily="34" charset="0"/>
              <a:cs typeface="Arial" pitchFamily="34" charset="0"/>
            </a:endParaRPr>
          </a:p>
          <a:p>
            <a:pPr algn="r" rtl="1">
              <a:buNone/>
            </a:pPr>
            <a:r>
              <a:rPr lang="ar-SA" sz="2800" b="1" dirty="0">
                <a:solidFill>
                  <a:schemeClr val="accent3">
                    <a:lumMod val="75000"/>
                  </a:schemeClr>
                </a:solidFill>
                <a:latin typeface="Arial" pitchFamily="34" charset="0"/>
                <a:cs typeface="Arial" pitchFamily="34" charset="0"/>
              </a:rPr>
              <a:t>قياس تكلفة رأس </a:t>
            </a:r>
            <a:r>
              <a:rPr lang="ar-DZ" sz="2800" b="1" dirty="0" err="1">
                <a:solidFill>
                  <a:schemeClr val="accent3">
                    <a:lumMod val="75000"/>
                  </a:schemeClr>
                </a:solidFill>
                <a:latin typeface="Arial" pitchFamily="34" charset="0"/>
                <a:cs typeface="Arial" pitchFamily="34" charset="0"/>
              </a:rPr>
              <a:t>ال</a:t>
            </a:r>
            <a:r>
              <a:rPr lang="ar-SA" sz="2800" b="1" dirty="0">
                <a:solidFill>
                  <a:schemeClr val="accent3">
                    <a:lumMod val="75000"/>
                  </a:schemeClr>
                </a:solidFill>
                <a:latin typeface="Arial" pitchFamily="34" charset="0"/>
                <a:cs typeface="Arial" pitchFamily="34" charset="0"/>
              </a:rPr>
              <a:t>مال البشري :-</a:t>
            </a:r>
            <a:endParaRPr lang="fr-FR" sz="2800" b="1" dirty="0">
              <a:solidFill>
                <a:schemeClr val="accent3">
                  <a:lumMod val="75000"/>
                </a:schemeClr>
              </a:solidFill>
              <a:latin typeface="Arial" pitchFamily="34" charset="0"/>
              <a:cs typeface="Arial" pitchFamily="34" charset="0"/>
            </a:endParaRPr>
          </a:p>
          <a:p>
            <a:pPr algn="r" rtl="1">
              <a:buFont typeface="Wingdings" pitchFamily="2" charset="2"/>
              <a:buChar char="v"/>
            </a:pPr>
            <a:r>
              <a:rPr lang="ar-SA" dirty="0">
                <a:latin typeface="Arial" pitchFamily="34" charset="0"/>
                <a:cs typeface="Arial" pitchFamily="34" charset="0"/>
              </a:rPr>
              <a:t>طريقة التكلفة التاريخية</a:t>
            </a:r>
            <a:endParaRPr lang="fr-FR" dirty="0">
              <a:latin typeface="Arial" pitchFamily="34" charset="0"/>
              <a:cs typeface="Arial" pitchFamily="34" charset="0"/>
            </a:endParaRPr>
          </a:p>
          <a:p>
            <a:pPr algn="r" rtl="1">
              <a:buFont typeface="Wingdings" pitchFamily="2" charset="2"/>
              <a:buChar char="v"/>
            </a:pPr>
            <a:r>
              <a:rPr lang="ar-SA" dirty="0">
                <a:latin typeface="Arial" pitchFamily="34" charset="0"/>
                <a:cs typeface="Arial" pitchFamily="34" charset="0"/>
              </a:rPr>
              <a:t>طريقة تكلفة الإحلال</a:t>
            </a:r>
            <a:endParaRPr lang="fr-FR" dirty="0">
              <a:latin typeface="Arial" pitchFamily="34" charset="0"/>
              <a:cs typeface="Arial" pitchFamily="34" charset="0"/>
            </a:endParaRPr>
          </a:p>
          <a:p>
            <a:pPr algn="r" rtl="1">
              <a:buFont typeface="Wingdings" pitchFamily="2" charset="2"/>
              <a:buChar char="v"/>
            </a:pPr>
            <a:r>
              <a:rPr lang="ar-SA" dirty="0">
                <a:latin typeface="Arial" pitchFamily="34" charset="0"/>
                <a:cs typeface="Arial" pitchFamily="34" charset="0"/>
              </a:rPr>
              <a:t>طريقة تكلفة الفرصة البديلة لرأس </a:t>
            </a:r>
            <a:r>
              <a:rPr lang="ar-DZ" dirty="0" err="1">
                <a:latin typeface="Arial" pitchFamily="34" charset="0"/>
                <a:cs typeface="Arial" pitchFamily="34" charset="0"/>
              </a:rPr>
              <a:t>ال</a:t>
            </a:r>
            <a:r>
              <a:rPr lang="ar-SA" dirty="0">
                <a:latin typeface="Arial" pitchFamily="34" charset="0"/>
                <a:cs typeface="Arial" pitchFamily="34" charset="0"/>
              </a:rPr>
              <a:t>مال البشري .</a:t>
            </a:r>
            <a:endParaRPr lang="fr-FR" dirty="0">
              <a:latin typeface="Arial" pitchFamily="34" charset="0"/>
              <a:cs typeface="Arial" pitchFamily="34" charset="0"/>
            </a:endParaRPr>
          </a:p>
          <a:p>
            <a:pPr algn="r" rtl="1">
              <a:buNone/>
            </a:pPr>
            <a:r>
              <a:rPr lang="ar-SA" sz="2800" b="1" dirty="0">
                <a:solidFill>
                  <a:schemeClr val="accent3">
                    <a:lumMod val="75000"/>
                  </a:schemeClr>
                </a:solidFill>
                <a:latin typeface="Arial" pitchFamily="34" charset="0"/>
                <a:cs typeface="Arial" pitchFamily="34" charset="0"/>
              </a:rPr>
              <a:t>قياس قيمة رأس </a:t>
            </a:r>
            <a:r>
              <a:rPr lang="ar-DZ" sz="2800" b="1" dirty="0" err="1">
                <a:solidFill>
                  <a:schemeClr val="accent3">
                    <a:lumMod val="75000"/>
                  </a:schemeClr>
                </a:solidFill>
                <a:latin typeface="Arial" pitchFamily="34" charset="0"/>
                <a:cs typeface="Arial" pitchFamily="34" charset="0"/>
              </a:rPr>
              <a:t>ال</a:t>
            </a:r>
            <a:r>
              <a:rPr lang="ar-SA" sz="2800" b="1" dirty="0">
                <a:solidFill>
                  <a:schemeClr val="accent3">
                    <a:lumMod val="75000"/>
                  </a:schemeClr>
                </a:solidFill>
                <a:latin typeface="Arial" pitchFamily="34" charset="0"/>
                <a:cs typeface="Arial" pitchFamily="34" charset="0"/>
              </a:rPr>
              <a:t>مال البشري :</a:t>
            </a:r>
            <a:r>
              <a:rPr lang="ar-SA" dirty="0">
                <a:latin typeface="Arial" pitchFamily="34" charset="0"/>
                <a:cs typeface="Arial" pitchFamily="34" charset="0"/>
              </a:rPr>
              <a:t> </a:t>
            </a:r>
            <a:endParaRPr lang="ar-DZ" dirty="0">
              <a:latin typeface="Arial" pitchFamily="34" charset="0"/>
              <a:cs typeface="Arial" pitchFamily="34" charset="0"/>
            </a:endParaRPr>
          </a:p>
          <a:p>
            <a:pPr algn="r" rtl="1">
              <a:buNone/>
            </a:pPr>
            <a:r>
              <a:rPr lang="ar-SA" dirty="0">
                <a:latin typeface="Arial" pitchFamily="34" charset="0"/>
                <a:cs typeface="Arial" pitchFamily="34" charset="0"/>
              </a:rPr>
              <a:t>ويقصد </a:t>
            </a:r>
            <a:r>
              <a:rPr lang="ar-SA" dirty="0" err="1">
                <a:latin typeface="Arial" pitchFamily="34" charset="0"/>
                <a:cs typeface="Arial" pitchFamily="34" charset="0"/>
              </a:rPr>
              <a:t>به</a:t>
            </a:r>
            <a:r>
              <a:rPr lang="ar-SA" dirty="0">
                <a:latin typeface="Arial" pitchFamily="34" charset="0"/>
                <a:cs typeface="Arial" pitchFamily="34" charset="0"/>
              </a:rPr>
              <a:t> قدرة رأس </a:t>
            </a:r>
            <a:r>
              <a:rPr lang="ar-DZ" dirty="0" err="1">
                <a:latin typeface="Arial" pitchFamily="34" charset="0"/>
                <a:cs typeface="Arial" pitchFamily="34" charset="0"/>
              </a:rPr>
              <a:t>ال</a:t>
            </a:r>
            <a:r>
              <a:rPr lang="ar-SA" dirty="0">
                <a:latin typeface="Arial" pitchFamily="34" charset="0"/>
                <a:cs typeface="Arial" pitchFamily="34" charset="0"/>
              </a:rPr>
              <a:t>مال البشري على تقديم خدمات ومنافع مستقبلية خلال حياته المهنية.</a:t>
            </a:r>
            <a:endParaRPr lang="fr-FR" dirty="0">
              <a:latin typeface="Arial" pitchFamily="34" charset="0"/>
              <a:cs typeface="Arial" pitchFamily="34" charset="0"/>
            </a:endParaRPr>
          </a:p>
          <a:p>
            <a:pPr algn="r">
              <a:buNone/>
            </a:pPr>
            <a:endParaRPr lang="fr-FR" dirty="0">
              <a:latin typeface="Arial" pitchFamily="34" charset="0"/>
              <a:cs typeface="Arial" pitchFamily="34" charset="0"/>
            </a:endParaRPr>
          </a:p>
        </p:txBody>
      </p:sp>
      <p:pic>
        <p:nvPicPr>
          <p:cNvPr id="3074" name="Picture 2" descr="C:\Users\CLIENT\Downloads\humancapital-1024x682-1.jpg"/>
          <p:cNvPicPr>
            <a:picLocks noChangeAspect="1" noChangeArrowheads="1"/>
          </p:cNvPicPr>
          <p:nvPr/>
        </p:nvPicPr>
        <p:blipFill>
          <a:blip r:embed="rId2"/>
          <a:srcRect/>
          <a:stretch>
            <a:fillRect/>
          </a:stretch>
        </p:blipFill>
        <p:spPr bwMode="auto">
          <a:xfrm>
            <a:off x="0" y="0"/>
            <a:ext cx="2428859" cy="6858000"/>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85728"/>
            <a:ext cx="8686800" cy="1252728"/>
          </a:xfrm>
        </p:spPr>
        <p:txBody>
          <a:bodyPr>
            <a:normAutofit/>
          </a:bodyPr>
          <a:lstStyle/>
          <a:p>
            <a:pPr algn="r"/>
            <a:r>
              <a:rPr lang="ar-SA" sz="2800" u="sng" dirty="0">
                <a:solidFill>
                  <a:srgbClr val="00B050"/>
                </a:solidFill>
                <a:latin typeface="Arial" pitchFamily="34" charset="0"/>
                <a:cs typeface="Arial" pitchFamily="34" charset="0"/>
              </a:rPr>
              <a:t>قياس وصفي (قياس غير مالي ):</a:t>
            </a:r>
            <a:br>
              <a:rPr lang="fr-FR" sz="2800" dirty="0">
                <a:solidFill>
                  <a:srgbClr val="00B050"/>
                </a:solidFill>
                <a:latin typeface="Arial" pitchFamily="34" charset="0"/>
                <a:cs typeface="Arial" pitchFamily="34" charset="0"/>
              </a:rPr>
            </a:br>
            <a:endParaRPr lang="fr-FR" sz="2800" dirty="0">
              <a:solidFill>
                <a:srgbClr val="00B050"/>
              </a:solidFill>
              <a:latin typeface="Arial" pitchFamily="34" charset="0"/>
              <a:cs typeface="Arial" pitchFamily="34" charset="0"/>
            </a:endParaRPr>
          </a:p>
        </p:txBody>
      </p:sp>
      <p:sp>
        <p:nvSpPr>
          <p:cNvPr id="8" name="Espace réservé du contenu 7"/>
          <p:cNvSpPr>
            <a:spLocks noGrp="1"/>
          </p:cNvSpPr>
          <p:nvPr>
            <p:ph idx="1"/>
          </p:nvPr>
        </p:nvSpPr>
        <p:spPr>
          <a:xfrm>
            <a:off x="3286116" y="1571612"/>
            <a:ext cx="5857884" cy="5286387"/>
          </a:xfrm>
        </p:spPr>
        <p:txBody>
          <a:bodyPr>
            <a:normAutofit fontScale="77500" lnSpcReduction="20000"/>
          </a:bodyPr>
          <a:lstStyle/>
          <a:p>
            <a:pPr algn="r" rtl="1">
              <a:buNone/>
            </a:pPr>
            <a:r>
              <a:rPr lang="ar-SA" sz="3100" dirty="0">
                <a:latin typeface="Arial" pitchFamily="34" charset="0"/>
                <a:cs typeface="Arial" pitchFamily="34" charset="0"/>
              </a:rPr>
              <a:t>تتمثل في الطرق التي قامت بقياس رأس </a:t>
            </a:r>
            <a:r>
              <a:rPr lang="ar-DZ" sz="3100" dirty="0" err="1">
                <a:latin typeface="Arial" pitchFamily="34" charset="0"/>
                <a:cs typeface="Arial" pitchFamily="34" charset="0"/>
              </a:rPr>
              <a:t>ال</a:t>
            </a:r>
            <a:r>
              <a:rPr lang="ar-SA" sz="3100" dirty="0">
                <a:latin typeface="Arial" pitchFamily="34" charset="0"/>
                <a:cs typeface="Arial" pitchFamily="34" charset="0"/>
              </a:rPr>
              <a:t>مال البشري من الجانب السلوكي نذكر من أهم المقاييس أكثر شيوعا هي: </a:t>
            </a:r>
            <a:endParaRPr lang="fr-FR" sz="3100" dirty="0">
              <a:latin typeface="Arial" pitchFamily="34" charset="0"/>
              <a:cs typeface="Arial" pitchFamily="34" charset="0"/>
            </a:endParaRPr>
          </a:p>
          <a:p>
            <a:pPr lvl="0" algn="r" rtl="1">
              <a:buFont typeface="Wingdings" pitchFamily="2" charset="2"/>
              <a:buChar char="Ø"/>
            </a:pPr>
            <a:r>
              <a:rPr lang="ar-SA" sz="3100" dirty="0">
                <a:latin typeface="Arial" pitchFamily="34" charset="0"/>
                <a:cs typeface="Arial" pitchFamily="34" charset="0"/>
              </a:rPr>
              <a:t>الرضا الوظيفي</a:t>
            </a:r>
            <a:endParaRPr lang="fr-FR" sz="3100" dirty="0">
              <a:latin typeface="Arial" pitchFamily="34" charset="0"/>
              <a:cs typeface="Arial" pitchFamily="34" charset="0"/>
            </a:endParaRPr>
          </a:p>
          <a:p>
            <a:pPr lvl="0" algn="r" rtl="1">
              <a:buFont typeface="Wingdings" pitchFamily="2" charset="2"/>
              <a:buChar char="Ø"/>
            </a:pPr>
            <a:r>
              <a:rPr lang="ar-SA" sz="3100" dirty="0">
                <a:latin typeface="Arial" pitchFamily="34" charset="0"/>
                <a:cs typeface="Arial" pitchFamily="34" charset="0"/>
              </a:rPr>
              <a:t>تقييم الأداء</a:t>
            </a:r>
            <a:endParaRPr lang="ar-DZ" sz="3100" dirty="0">
              <a:latin typeface="Arial" pitchFamily="34" charset="0"/>
              <a:cs typeface="Arial" pitchFamily="34" charset="0"/>
            </a:endParaRPr>
          </a:p>
          <a:p>
            <a:pPr lvl="0" algn="r" rtl="1">
              <a:buFont typeface="Wingdings" pitchFamily="2" charset="2"/>
              <a:buChar char="Ø"/>
            </a:pPr>
            <a:r>
              <a:rPr lang="ar-SA" sz="3100" dirty="0">
                <a:latin typeface="Arial" pitchFamily="34" charset="0"/>
                <a:cs typeface="Arial" pitchFamily="34" charset="0"/>
              </a:rPr>
              <a:t> الالتزام التنظيمي</a:t>
            </a:r>
            <a:endParaRPr lang="fr-FR" sz="3100" dirty="0">
              <a:latin typeface="Arial" pitchFamily="34" charset="0"/>
              <a:cs typeface="Arial" pitchFamily="34" charset="0"/>
            </a:endParaRPr>
          </a:p>
          <a:p>
            <a:pPr lvl="0" algn="r" rtl="1">
              <a:buFont typeface="Wingdings" pitchFamily="2" charset="2"/>
              <a:buChar char="Ø"/>
            </a:pPr>
            <a:endParaRPr lang="fr-FR" sz="2800" dirty="0">
              <a:latin typeface="Arial" pitchFamily="34" charset="0"/>
              <a:cs typeface="Arial" pitchFamily="34" charset="0"/>
            </a:endParaRPr>
          </a:p>
          <a:p>
            <a:pPr algn="r" rtl="1">
              <a:buNone/>
            </a:pPr>
            <a:r>
              <a:rPr lang="ar-SA" sz="2800" dirty="0">
                <a:latin typeface="Arial" pitchFamily="34" charset="0"/>
                <a:cs typeface="Arial" pitchFamily="34" charset="0"/>
              </a:rPr>
              <a:t> </a:t>
            </a:r>
            <a:r>
              <a:rPr lang="ar-SA" sz="2800" u="sng" dirty="0">
                <a:solidFill>
                  <a:srgbClr val="C00000"/>
                </a:solidFill>
                <a:latin typeface="Arial" pitchFamily="34" charset="0"/>
                <a:cs typeface="Arial" pitchFamily="34" charset="0"/>
              </a:rPr>
              <a:t>المطلب الثالث:</a:t>
            </a:r>
            <a:r>
              <a:rPr lang="ar-SA" sz="2800" u="sng" dirty="0" err="1">
                <a:solidFill>
                  <a:srgbClr val="C00000"/>
                </a:solidFill>
                <a:latin typeface="Arial" pitchFamily="34" charset="0"/>
                <a:cs typeface="Arial" pitchFamily="34" charset="0"/>
              </a:rPr>
              <a:t>اهمية</a:t>
            </a:r>
            <a:r>
              <a:rPr lang="ar-SA" sz="2800" u="sng" dirty="0">
                <a:solidFill>
                  <a:srgbClr val="C00000"/>
                </a:solidFill>
                <a:latin typeface="Arial" pitchFamily="34" charset="0"/>
                <a:cs typeface="Arial" pitchFamily="34" charset="0"/>
              </a:rPr>
              <a:t>  رأس </a:t>
            </a:r>
            <a:r>
              <a:rPr lang="ar-DZ" sz="2800" u="sng" dirty="0" err="1">
                <a:solidFill>
                  <a:srgbClr val="C00000"/>
                </a:solidFill>
                <a:latin typeface="Arial" pitchFamily="34" charset="0"/>
                <a:cs typeface="Arial" pitchFamily="34" charset="0"/>
              </a:rPr>
              <a:t>ال</a:t>
            </a:r>
            <a:r>
              <a:rPr lang="ar-SA" sz="2800" u="sng" dirty="0">
                <a:solidFill>
                  <a:srgbClr val="C00000"/>
                </a:solidFill>
                <a:latin typeface="Arial" pitchFamily="34" charset="0"/>
                <a:cs typeface="Arial" pitchFamily="34" charset="0"/>
              </a:rPr>
              <a:t>مال البشري </a:t>
            </a:r>
            <a:endParaRPr lang="fr-FR" sz="2800" u="sng" dirty="0">
              <a:solidFill>
                <a:srgbClr val="C00000"/>
              </a:solidFill>
              <a:latin typeface="Arial" pitchFamily="34" charset="0"/>
              <a:cs typeface="Arial" pitchFamily="34" charset="0"/>
            </a:endParaRPr>
          </a:p>
          <a:p>
            <a:pPr algn="r" rtl="1">
              <a:buNone/>
            </a:pPr>
            <a:endParaRPr lang="fr-FR" sz="2800" dirty="0">
              <a:solidFill>
                <a:srgbClr val="C00000"/>
              </a:solidFill>
              <a:latin typeface="Arial" pitchFamily="34" charset="0"/>
              <a:cs typeface="Arial" pitchFamily="34" charset="0"/>
            </a:endParaRPr>
          </a:p>
          <a:p>
            <a:pPr lvl="0" algn="r" rtl="1">
              <a:buFont typeface="Wingdings" pitchFamily="2" charset="2"/>
              <a:buChar char="ü"/>
            </a:pPr>
            <a:r>
              <a:rPr lang="ar-SA" sz="3100" dirty="0">
                <a:latin typeface="Arial" pitchFamily="34" charset="0"/>
                <a:cs typeface="Arial" pitchFamily="34" charset="0"/>
              </a:rPr>
              <a:t>دور الإنسان وتأثيره الفاعل والايجابي في عملية التنمية الاقتصادية وفي فاعلية عناصر الإنتاج المادية، فهذه العناصر لا تكون لها تلك الفاعلية بدون الإنسان</a:t>
            </a:r>
            <a:r>
              <a:rPr lang="fr-FR" sz="3100" dirty="0">
                <a:latin typeface="Arial" pitchFamily="34" charset="0"/>
                <a:cs typeface="Arial" pitchFamily="34" charset="0"/>
              </a:rPr>
              <a:t>.</a:t>
            </a:r>
          </a:p>
          <a:p>
            <a:pPr lvl="0" algn="r" rtl="1">
              <a:buFont typeface="Wingdings" pitchFamily="2" charset="2"/>
              <a:buChar char="ü"/>
            </a:pPr>
            <a:r>
              <a:rPr lang="fr-FR" sz="3100" dirty="0">
                <a:latin typeface="Arial" pitchFamily="34" charset="0"/>
                <a:cs typeface="Arial" pitchFamily="34" charset="0"/>
              </a:rPr>
              <a:t> </a:t>
            </a:r>
            <a:r>
              <a:rPr lang="ar-SA" sz="3100" dirty="0">
                <a:latin typeface="Arial" pitchFamily="34" charset="0"/>
                <a:cs typeface="Arial" pitchFamily="34" charset="0"/>
              </a:rPr>
              <a:t>إن زيادة قدرات وخبرات رأس المال البشري في المؤسسة من شانها أن ترفع الأداء وتميزه وتخلق التفاهم بين العاملين وتقلل نطاق الرقابة وترفع مستويات الثقة بين الإدارية</a:t>
            </a:r>
            <a:r>
              <a:rPr lang="ar-DZ" sz="3100" dirty="0">
                <a:latin typeface="Arial" pitchFamily="34" charset="0"/>
                <a:cs typeface="Arial" pitchFamily="34" charset="0"/>
              </a:rPr>
              <a:t>.</a:t>
            </a:r>
            <a:endParaRPr lang="fr-FR" sz="3100" dirty="0">
              <a:latin typeface="Arial" pitchFamily="34" charset="0"/>
              <a:cs typeface="Arial" pitchFamily="34" charset="0"/>
            </a:endParaRPr>
          </a:p>
          <a:p>
            <a:pPr lvl="0" algn="r" rtl="1">
              <a:buNone/>
            </a:pPr>
            <a:endParaRPr lang="ar-DZ" sz="2800" dirty="0">
              <a:latin typeface="Arial" pitchFamily="34" charset="0"/>
              <a:cs typeface="Arial" pitchFamily="34" charset="0"/>
            </a:endParaRPr>
          </a:p>
          <a:p>
            <a:pPr lvl="0" algn="r" rtl="1">
              <a:buNone/>
            </a:pPr>
            <a:r>
              <a:rPr lang="ar-SA" sz="2800" dirty="0">
                <a:latin typeface="Arial" pitchFamily="34" charset="0"/>
                <a:cs typeface="Arial" pitchFamily="34" charset="0"/>
              </a:rPr>
              <a:t> </a:t>
            </a:r>
            <a:endParaRPr lang="fr-FR" sz="2800" dirty="0">
              <a:latin typeface="Arial" pitchFamily="34" charset="0"/>
              <a:cs typeface="Arial" pitchFamily="34" charset="0"/>
            </a:endParaRPr>
          </a:p>
        </p:txBody>
      </p:sp>
      <p:pic>
        <p:nvPicPr>
          <p:cNvPr id="4098" name="Picture 2" descr="C:\Users\CLIENT\Downloads\45646666.jpg"/>
          <p:cNvPicPr>
            <a:picLocks noChangeAspect="1" noChangeArrowheads="1"/>
          </p:cNvPicPr>
          <p:nvPr/>
        </p:nvPicPr>
        <p:blipFill>
          <a:blip r:embed="rId2"/>
          <a:srcRect/>
          <a:stretch>
            <a:fillRect/>
          </a:stretch>
        </p:blipFill>
        <p:spPr bwMode="auto">
          <a:xfrm>
            <a:off x="0" y="0"/>
            <a:ext cx="3286116" cy="6858000"/>
          </a:xfrm>
          <a:prstGeom prst="rect">
            <a:avLst/>
          </a:prstGeom>
          <a:ln>
            <a:noFill/>
          </a:ln>
          <a:effectLst>
            <a:softEdge rad="112500"/>
          </a:effec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down)">
                                      <p:cBhvr>
                                        <p:cTn id="7" dur="500"/>
                                        <p:tgtEl>
                                          <p:spTgt spid="8">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8">
                                            <p:txEl>
                                              <p:pRg st="1" end="1"/>
                                            </p:txEl>
                                          </p:spTgt>
                                        </p:tgtEl>
                                        <p:attrNameLst>
                                          <p:attrName>style.visibility</p:attrName>
                                        </p:attrNameLst>
                                      </p:cBhvr>
                                      <p:to>
                                        <p:strVal val="visible"/>
                                      </p:to>
                                    </p:set>
                                    <p:animEffect transition="in" filter="wipe(down)">
                                      <p:cBhvr>
                                        <p:cTn id="10" dur="500"/>
                                        <p:tgtEl>
                                          <p:spTgt spid="8">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animEffect transition="in" filter="wipe(down)">
                                      <p:cBhvr>
                                        <p:cTn id="13" dur="500"/>
                                        <p:tgtEl>
                                          <p:spTgt spid="8">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8">
                                            <p:txEl>
                                              <p:pRg st="3" end="3"/>
                                            </p:txEl>
                                          </p:spTgt>
                                        </p:tgtEl>
                                        <p:attrNameLst>
                                          <p:attrName>style.visibility</p:attrName>
                                        </p:attrNameLst>
                                      </p:cBhvr>
                                      <p:to>
                                        <p:strVal val="visible"/>
                                      </p:to>
                                    </p:set>
                                    <p:animEffect transition="in" filter="wipe(down)">
                                      <p:cBhvr>
                                        <p:cTn id="16" dur="500"/>
                                        <p:tgtEl>
                                          <p:spTgt spid="8">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8">
                                            <p:txEl>
                                              <p:pRg st="5" end="5"/>
                                            </p:txEl>
                                          </p:spTgt>
                                        </p:tgtEl>
                                        <p:attrNameLst>
                                          <p:attrName>style.visibility</p:attrName>
                                        </p:attrNameLst>
                                      </p:cBhvr>
                                      <p:to>
                                        <p:strVal val="visible"/>
                                      </p:to>
                                    </p:set>
                                    <p:animEffect transition="in" filter="wipe(down)">
                                      <p:cBhvr>
                                        <p:cTn id="19" dur="500"/>
                                        <p:tgtEl>
                                          <p:spTgt spid="8">
                                            <p:txEl>
                                              <p:pRg st="5" end="5"/>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8">
                                            <p:txEl>
                                              <p:pRg st="7" end="7"/>
                                            </p:txEl>
                                          </p:spTgt>
                                        </p:tgtEl>
                                        <p:attrNameLst>
                                          <p:attrName>style.visibility</p:attrName>
                                        </p:attrNameLst>
                                      </p:cBhvr>
                                      <p:to>
                                        <p:strVal val="visible"/>
                                      </p:to>
                                    </p:set>
                                    <p:animEffect transition="in" filter="wipe(down)">
                                      <p:cBhvr>
                                        <p:cTn id="22" dur="500"/>
                                        <p:tgtEl>
                                          <p:spTgt spid="8">
                                            <p:txEl>
                                              <p:pRg st="7" end="7"/>
                                            </p:txEl>
                                          </p:spTgt>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8">
                                            <p:txEl>
                                              <p:pRg st="8" end="8"/>
                                            </p:txEl>
                                          </p:spTgt>
                                        </p:tgtEl>
                                        <p:attrNameLst>
                                          <p:attrName>style.visibility</p:attrName>
                                        </p:attrNameLst>
                                      </p:cBhvr>
                                      <p:to>
                                        <p:strVal val="visible"/>
                                      </p:to>
                                    </p:set>
                                    <p:animEffect transition="in" filter="wipe(down)">
                                      <p:cBhvr>
                                        <p:cTn id="25" dur="500"/>
                                        <p:tgtEl>
                                          <p:spTgt spid="8">
                                            <p:txEl>
                                              <p:pRg st="8" end="8"/>
                                            </p:txEl>
                                          </p:spTgt>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8">
                                            <p:txEl>
                                              <p:pRg st="10" end="10"/>
                                            </p:txEl>
                                          </p:spTgt>
                                        </p:tgtEl>
                                        <p:attrNameLst>
                                          <p:attrName>style.visibility</p:attrName>
                                        </p:attrNameLst>
                                      </p:cBhvr>
                                      <p:to>
                                        <p:strVal val="visible"/>
                                      </p:to>
                                    </p:set>
                                    <p:animEffect transition="in" filter="wipe(down)">
                                      <p:cBhvr>
                                        <p:cTn id="28" dur="500"/>
                                        <p:tgtEl>
                                          <p:spTgt spid="8">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401080" cy="1357298"/>
          </a:xfrm>
        </p:spPr>
        <p:txBody>
          <a:bodyPr>
            <a:noAutofit/>
          </a:bodyPr>
          <a:lstStyle/>
          <a:p>
            <a:pPr algn="r" rtl="1"/>
            <a:r>
              <a:rPr lang="fr-FR" sz="3200" dirty="0">
                <a:solidFill>
                  <a:srgbClr val="C00000"/>
                </a:solidFill>
                <a:latin typeface="Arial" pitchFamily="34" charset="0"/>
                <a:cs typeface="Arial" pitchFamily="34" charset="0"/>
              </a:rPr>
              <a:t> </a:t>
            </a:r>
            <a:br>
              <a:rPr lang="fr-FR" sz="3200" dirty="0">
                <a:solidFill>
                  <a:srgbClr val="C00000"/>
                </a:solidFill>
                <a:latin typeface="Arial" pitchFamily="34" charset="0"/>
                <a:cs typeface="Arial" pitchFamily="34" charset="0"/>
              </a:rPr>
            </a:br>
            <a:r>
              <a:rPr lang="ar-SA" sz="3200" u="sng" dirty="0">
                <a:solidFill>
                  <a:srgbClr val="C00000"/>
                </a:solidFill>
                <a:latin typeface="Arial" pitchFamily="34" charset="0"/>
                <a:cs typeface="Arial" pitchFamily="34" charset="0"/>
              </a:rPr>
              <a:t>المبحث الثالث :قياس رأس </a:t>
            </a:r>
            <a:r>
              <a:rPr lang="ar-DZ" sz="3200" u="sng" dirty="0" err="1">
                <a:solidFill>
                  <a:srgbClr val="C00000"/>
                </a:solidFill>
                <a:latin typeface="Arial" pitchFamily="34" charset="0"/>
                <a:cs typeface="Arial" pitchFamily="34" charset="0"/>
              </a:rPr>
              <a:t>ال</a:t>
            </a:r>
            <a:r>
              <a:rPr lang="ar-SA" sz="3200" u="sng" dirty="0">
                <a:solidFill>
                  <a:srgbClr val="C00000"/>
                </a:solidFill>
                <a:latin typeface="Arial" pitchFamily="34" charset="0"/>
                <a:cs typeface="Arial" pitchFamily="34" charset="0"/>
              </a:rPr>
              <a:t>مال الاجتماعي </a:t>
            </a:r>
            <a:br>
              <a:rPr lang="fr-FR" sz="3200" dirty="0">
                <a:solidFill>
                  <a:srgbClr val="C00000"/>
                </a:solidFill>
                <a:latin typeface="Arial" pitchFamily="34" charset="0"/>
                <a:cs typeface="Arial" pitchFamily="34" charset="0"/>
              </a:rPr>
            </a:br>
            <a:r>
              <a:rPr lang="ar-SA" sz="3200" u="sng" dirty="0">
                <a:solidFill>
                  <a:srgbClr val="C00000"/>
                </a:solidFill>
                <a:latin typeface="Arial" pitchFamily="34" charset="0"/>
                <a:cs typeface="Arial" pitchFamily="34" charset="0"/>
              </a:rPr>
              <a:t>المطلب01:مفهوم وخصائص رأس </a:t>
            </a:r>
            <a:r>
              <a:rPr lang="ar-DZ" sz="3200" u="sng" dirty="0" err="1">
                <a:solidFill>
                  <a:srgbClr val="C00000"/>
                </a:solidFill>
                <a:latin typeface="Arial" pitchFamily="34" charset="0"/>
                <a:cs typeface="Arial" pitchFamily="34" charset="0"/>
              </a:rPr>
              <a:t>ال</a:t>
            </a:r>
            <a:r>
              <a:rPr lang="ar-SA" sz="3200" u="sng" dirty="0">
                <a:solidFill>
                  <a:srgbClr val="C00000"/>
                </a:solidFill>
                <a:latin typeface="Arial" pitchFamily="34" charset="0"/>
                <a:cs typeface="Arial" pitchFamily="34" charset="0"/>
              </a:rPr>
              <a:t>مال الاجتماعي </a:t>
            </a:r>
            <a:br>
              <a:rPr lang="fr-FR" sz="3200" dirty="0">
                <a:solidFill>
                  <a:srgbClr val="C00000"/>
                </a:solidFill>
                <a:latin typeface="Arial" pitchFamily="34" charset="0"/>
                <a:cs typeface="Arial" pitchFamily="34" charset="0"/>
              </a:rPr>
            </a:br>
            <a:endParaRPr lang="fr-FR" sz="3200" dirty="0">
              <a:solidFill>
                <a:srgbClr val="C00000"/>
              </a:solidFill>
              <a:latin typeface="Arial" pitchFamily="34" charset="0"/>
              <a:cs typeface="Arial" pitchFamily="34" charset="0"/>
            </a:endParaRPr>
          </a:p>
        </p:txBody>
      </p:sp>
      <p:sp>
        <p:nvSpPr>
          <p:cNvPr id="3" name="Espace réservé du contenu 2"/>
          <p:cNvSpPr>
            <a:spLocks noGrp="1"/>
          </p:cNvSpPr>
          <p:nvPr>
            <p:ph idx="1"/>
          </p:nvPr>
        </p:nvSpPr>
        <p:spPr>
          <a:xfrm>
            <a:off x="457200" y="1643050"/>
            <a:ext cx="8401080" cy="4857783"/>
          </a:xfrm>
        </p:spPr>
        <p:txBody>
          <a:bodyPr>
            <a:normAutofit fontScale="85000" lnSpcReduction="20000"/>
          </a:bodyPr>
          <a:lstStyle/>
          <a:p>
            <a:pPr algn="r" rtl="1">
              <a:buNone/>
            </a:pPr>
            <a:r>
              <a:rPr lang="ar-SA" sz="3300" u="sng" dirty="0">
                <a:solidFill>
                  <a:srgbClr val="00B050"/>
                </a:solidFill>
                <a:latin typeface="Arial" pitchFamily="34" charset="0"/>
                <a:cs typeface="Arial" pitchFamily="34" charset="0"/>
              </a:rPr>
              <a:t>الفرع01:مفهوم </a:t>
            </a:r>
            <a:r>
              <a:rPr lang="ar-SA" sz="3300" u="sng" dirty="0" err="1">
                <a:solidFill>
                  <a:srgbClr val="00B050"/>
                </a:solidFill>
                <a:latin typeface="Arial" pitchFamily="34" charset="0"/>
                <a:cs typeface="Arial" pitchFamily="34" charset="0"/>
              </a:rPr>
              <a:t>راس</a:t>
            </a:r>
            <a:r>
              <a:rPr lang="ar-SA" sz="3300" u="sng" dirty="0">
                <a:solidFill>
                  <a:srgbClr val="00B050"/>
                </a:solidFill>
                <a:latin typeface="Arial" pitchFamily="34" charset="0"/>
                <a:cs typeface="Arial" pitchFamily="34" charset="0"/>
              </a:rPr>
              <a:t> </a:t>
            </a:r>
            <a:r>
              <a:rPr lang="ar-DZ" sz="3300" u="sng" dirty="0" err="1">
                <a:solidFill>
                  <a:srgbClr val="00B050"/>
                </a:solidFill>
                <a:latin typeface="Arial" pitchFamily="34" charset="0"/>
                <a:cs typeface="Arial" pitchFamily="34" charset="0"/>
              </a:rPr>
              <a:t>ال</a:t>
            </a:r>
            <a:r>
              <a:rPr lang="ar-SA" sz="3300" u="sng" dirty="0">
                <a:solidFill>
                  <a:srgbClr val="00B050"/>
                </a:solidFill>
                <a:latin typeface="Arial" pitchFamily="34" charset="0"/>
                <a:cs typeface="Arial" pitchFamily="34" charset="0"/>
              </a:rPr>
              <a:t>مال الاجتماعي</a:t>
            </a:r>
            <a:endParaRPr lang="ar-DZ" sz="3300" u="sng" dirty="0">
              <a:solidFill>
                <a:srgbClr val="00B050"/>
              </a:solidFill>
              <a:latin typeface="Arial" pitchFamily="34" charset="0"/>
              <a:cs typeface="Arial" pitchFamily="34" charset="0"/>
            </a:endParaRPr>
          </a:p>
          <a:p>
            <a:pPr algn="r" rtl="1">
              <a:buNone/>
            </a:pPr>
            <a:r>
              <a:rPr lang="ar-DZ" dirty="0">
                <a:solidFill>
                  <a:srgbClr val="00B050"/>
                </a:solidFill>
                <a:latin typeface="Arial" pitchFamily="34" charset="0"/>
                <a:cs typeface="Arial" pitchFamily="34" charset="0"/>
              </a:rPr>
              <a:t> </a:t>
            </a:r>
          </a:p>
          <a:p>
            <a:pPr algn="r" rtl="1">
              <a:buFont typeface="Wingdings" pitchFamily="2" charset="2"/>
              <a:buChar char="q"/>
            </a:pPr>
            <a:r>
              <a:rPr lang="ar-SA" dirty="0">
                <a:latin typeface="Arial" pitchFamily="34" charset="0"/>
                <a:cs typeface="Arial" pitchFamily="34" charset="0"/>
              </a:rPr>
              <a:t>تعريف </a:t>
            </a:r>
            <a:r>
              <a:rPr lang="ar-SA" dirty="0" err="1">
                <a:latin typeface="Arial" pitchFamily="34" charset="0"/>
                <a:cs typeface="Arial" pitchFamily="34" charset="0"/>
              </a:rPr>
              <a:t>بيا</a:t>
            </a:r>
            <a:r>
              <a:rPr lang="ar-SA" dirty="0">
                <a:latin typeface="Arial" pitchFamily="34" charset="0"/>
                <a:cs typeface="Arial" pitchFamily="34" charset="0"/>
              </a:rPr>
              <a:t> </a:t>
            </a:r>
            <a:r>
              <a:rPr lang="ar-SA" dirty="0" err="1">
                <a:latin typeface="Arial" pitchFamily="34" charset="0"/>
                <a:cs typeface="Arial" pitchFamily="34" charset="0"/>
              </a:rPr>
              <a:t>بورديو</a:t>
            </a:r>
            <a:r>
              <a:rPr lang="ar-SA" dirty="0">
                <a:latin typeface="Arial" pitchFamily="34" charset="0"/>
                <a:cs typeface="Arial" pitchFamily="34" charset="0"/>
              </a:rPr>
              <a:t> : هو مجموع الموارد المحققة والمتوقعة التي ترتبط بشبكة العلاقات المستمرة باستطلاع المعارف المتبادلة .</a:t>
            </a:r>
            <a:endParaRPr lang="ar-DZ" dirty="0">
              <a:latin typeface="Arial" pitchFamily="34" charset="0"/>
              <a:cs typeface="Arial" pitchFamily="34" charset="0"/>
            </a:endParaRPr>
          </a:p>
          <a:p>
            <a:pPr algn="r" rtl="1">
              <a:buNone/>
            </a:pPr>
            <a:endParaRPr lang="fr-FR" dirty="0">
              <a:latin typeface="Arial" pitchFamily="34" charset="0"/>
              <a:cs typeface="Arial" pitchFamily="34" charset="0"/>
            </a:endParaRPr>
          </a:p>
          <a:p>
            <a:pPr algn="r" rtl="1">
              <a:buFont typeface="Wingdings" pitchFamily="2" charset="2"/>
              <a:buChar char="q"/>
            </a:pPr>
            <a:r>
              <a:rPr lang="ar-SA" dirty="0">
                <a:latin typeface="Arial" pitchFamily="34" charset="0"/>
                <a:cs typeface="Arial" pitchFamily="34" charset="0"/>
              </a:rPr>
              <a:t>تعريف بيتر </a:t>
            </a:r>
            <a:r>
              <a:rPr lang="ar-SA" dirty="0" err="1">
                <a:latin typeface="Arial" pitchFamily="34" charset="0"/>
                <a:cs typeface="Arial" pitchFamily="34" charset="0"/>
              </a:rPr>
              <a:t>بيتمان على انه</a:t>
            </a:r>
            <a:r>
              <a:rPr lang="ar-SA" dirty="0">
                <a:latin typeface="Arial" pitchFamily="34" charset="0"/>
                <a:cs typeface="Arial" pitchFamily="34" charset="0"/>
              </a:rPr>
              <a:t> : يجسد مقومات التنظيم الاجتماعي والتي تتمثل في الثقة والتعاون والتشبيك والتي يمكن من خلالها الإلهام في تحقيق التطور والتقدم داخل المجتمع سواء على مستوى الأفراد ،أو مؤسسات ،جماعات .</a:t>
            </a:r>
            <a:endParaRPr lang="ar-DZ" dirty="0">
              <a:latin typeface="Arial" pitchFamily="34" charset="0"/>
              <a:cs typeface="Arial" pitchFamily="34" charset="0"/>
            </a:endParaRPr>
          </a:p>
          <a:p>
            <a:pPr algn="r" rtl="1">
              <a:buFont typeface="Wingdings" pitchFamily="2" charset="2"/>
              <a:buChar char="q"/>
            </a:pPr>
            <a:endParaRPr lang="fr-FR" dirty="0">
              <a:latin typeface="Arial" pitchFamily="34" charset="0"/>
              <a:cs typeface="Arial" pitchFamily="34" charset="0"/>
            </a:endParaRPr>
          </a:p>
          <a:p>
            <a:pPr algn="r" rtl="1">
              <a:buFont typeface="Wingdings" pitchFamily="2" charset="2"/>
              <a:buChar char="q"/>
            </a:pPr>
            <a:r>
              <a:rPr lang="ar-SA" dirty="0">
                <a:latin typeface="Arial" pitchFamily="34" charset="0"/>
                <a:cs typeface="Arial" pitchFamily="34" charset="0"/>
              </a:rPr>
              <a:t>وبالتالي مما سبق يمكن أن نستنتج تعريف رأس مال الاجتماعي بأنه: شبكة العلاقات الاجتماعية التفاعلية المبنية على التنسيق والتعاون بين أفراد المجتمع.</a:t>
            </a:r>
            <a:endParaRPr lang="fr-FR" dirty="0">
              <a:latin typeface="Arial" pitchFamily="34" charset="0"/>
              <a:cs typeface="Arial" pitchFamily="34" charset="0"/>
            </a:endParaRPr>
          </a:p>
          <a:p>
            <a:pPr algn="r" rtl="1">
              <a:buNone/>
            </a:pPr>
            <a:r>
              <a:rPr lang="ar-DZ" dirty="0">
                <a:latin typeface="Arial" pitchFamily="34" charset="0"/>
                <a:cs typeface="Arial" pitchFamily="34" charset="0"/>
              </a:rPr>
              <a:t>                                  </a:t>
            </a:r>
            <a:r>
              <a:rPr lang="ar-SA" dirty="0">
                <a:latin typeface="Arial" pitchFamily="34" charset="0"/>
                <a:cs typeface="Arial" pitchFamily="34" charset="0"/>
              </a:rPr>
              <a:t> </a:t>
            </a:r>
            <a:endParaRPr lang="fr-FR" dirty="0">
              <a:latin typeface="Arial" pitchFamily="34" charset="0"/>
              <a:cs typeface="Arial"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down)">
                                      <p:cBhvr>
                                        <p:cTn id="16" dur="500"/>
                                        <p:tgtEl>
                                          <p:spTgt spid="3">
                                            <p:txEl>
                                              <p:pRg st="4" end="4"/>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wipe(down)">
                                      <p:cBhvr>
                                        <p:cTn id="19" dur="500"/>
                                        <p:tgtEl>
                                          <p:spTgt spid="3">
                                            <p:txEl>
                                              <p:pRg st="6" end="6"/>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wipe(down)">
                                      <p:cBhvr>
                                        <p:cTn id="2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5448"/>
            <a:ext cx="8329642" cy="1252728"/>
          </a:xfrm>
        </p:spPr>
        <p:txBody>
          <a:bodyPr>
            <a:normAutofit/>
          </a:bodyPr>
          <a:lstStyle/>
          <a:p>
            <a:pPr algn="r"/>
            <a:r>
              <a:rPr lang="ar-DZ" sz="3200" u="sng" dirty="0">
                <a:solidFill>
                  <a:srgbClr val="C00000"/>
                </a:solidFill>
                <a:latin typeface="Arial" pitchFamily="34" charset="0"/>
                <a:cs typeface="Arial" pitchFamily="34" charset="0"/>
              </a:rPr>
              <a:t>المطلب 3:قياس رأس المال الاجتماعي </a:t>
            </a:r>
            <a:endParaRPr lang="fr-FR" sz="3200" u="sng" dirty="0">
              <a:solidFill>
                <a:srgbClr val="C00000"/>
              </a:solidFill>
              <a:latin typeface="Arial" pitchFamily="34" charset="0"/>
              <a:cs typeface="Arial" pitchFamily="34" charset="0"/>
            </a:endParaRPr>
          </a:p>
        </p:txBody>
      </p:sp>
      <p:sp>
        <p:nvSpPr>
          <p:cNvPr id="3" name="Espace réservé du contenu 2"/>
          <p:cNvSpPr>
            <a:spLocks noGrp="1"/>
          </p:cNvSpPr>
          <p:nvPr>
            <p:ph idx="1"/>
          </p:nvPr>
        </p:nvSpPr>
        <p:spPr>
          <a:xfrm>
            <a:off x="3428992" y="1775191"/>
            <a:ext cx="5500726" cy="4654205"/>
          </a:xfrm>
        </p:spPr>
        <p:txBody>
          <a:bodyPr>
            <a:normAutofit/>
          </a:bodyPr>
          <a:lstStyle/>
          <a:p>
            <a:pPr algn="r">
              <a:buNone/>
            </a:pPr>
            <a:r>
              <a:rPr lang="ar-DZ" sz="2800" dirty="0">
                <a:latin typeface="Arial" pitchFamily="34" charset="0"/>
                <a:cs typeface="Arial" pitchFamily="34" charset="0"/>
              </a:rPr>
              <a:t>   يتم </a:t>
            </a:r>
            <a:r>
              <a:rPr lang="ar-SA" sz="2800" dirty="0">
                <a:latin typeface="Arial" pitchFamily="34" charset="0"/>
                <a:cs typeface="Arial" pitchFamily="34" charset="0"/>
              </a:rPr>
              <a:t>قياس رأس </a:t>
            </a:r>
            <a:r>
              <a:rPr lang="ar-DZ" sz="2800" dirty="0" err="1">
                <a:latin typeface="Arial" pitchFamily="34" charset="0"/>
                <a:cs typeface="Arial" pitchFamily="34" charset="0"/>
              </a:rPr>
              <a:t>ال</a:t>
            </a:r>
            <a:r>
              <a:rPr lang="ar-SA" sz="2800" dirty="0">
                <a:latin typeface="Arial" pitchFamily="34" charset="0"/>
                <a:cs typeface="Arial" pitchFamily="34" charset="0"/>
              </a:rPr>
              <a:t>مال لاجتماعي وفق مؤشرات تتمثل في</a:t>
            </a:r>
            <a:r>
              <a:rPr lang="ar-DZ" sz="2800" dirty="0">
                <a:latin typeface="Arial" pitchFamily="34" charset="0"/>
                <a:cs typeface="Arial" pitchFamily="34" charset="0"/>
              </a:rPr>
              <a:t>ما يلي</a:t>
            </a:r>
            <a:r>
              <a:rPr lang="ar-SA" sz="2800" dirty="0">
                <a:latin typeface="Arial" pitchFamily="34" charset="0"/>
                <a:cs typeface="Arial" pitchFamily="34" charset="0"/>
              </a:rPr>
              <a:t> :</a:t>
            </a:r>
            <a:endParaRPr lang="ar-DZ" sz="2800" dirty="0">
              <a:latin typeface="Arial" pitchFamily="34" charset="0"/>
              <a:cs typeface="Arial" pitchFamily="34" charset="0"/>
            </a:endParaRPr>
          </a:p>
          <a:p>
            <a:pPr algn="r">
              <a:buNone/>
            </a:pPr>
            <a:r>
              <a:rPr lang="ar-DZ" sz="2800" dirty="0">
                <a:latin typeface="Arial" pitchFamily="34" charset="0"/>
                <a:cs typeface="Arial" pitchFamily="34" charset="0"/>
              </a:rPr>
              <a:t> 1.المجموعات والشبكات </a:t>
            </a:r>
          </a:p>
          <a:p>
            <a:pPr algn="r">
              <a:buNone/>
            </a:pPr>
            <a:r>
              <a:rPr lang="ar-DZ" sz="2800" dirty="0">
                <a:latin typeface="Arial" pitchFamily="34" charset="0"/>
                <a:cs typeface="Arial" pitchFamily="34" charset="0"/>
              </a:rPr>
              <a:t>2.الثقة </a:t>
            </a:r>
          </a:p>
          <a:p>
            <a:pPr algn="r">
              <a:buNone/>
            </a:pPr>
            <a:r>
              <a:rPr lang="ar-DZ" sz="2800" dirty="0">
                <a:latin typeface="Arial" pitchFamily="34" charset="0"/>
                <a:cs typeface="Arial" pitchFamily="34" charset="0"/>
              </a:rPr>
              <a:t>3.التعاون     </a:t>
            </a:r>
          </a:p>
          <a:p>
            <a:pPr algn="r">
              <a:buNone/>
            </a:pPr>
            <a:r>
              <a:rPr lang="ar-DZ" sz="2800" dirty="0">
                <a:latin typeface="Arial" pitchFamily="34" charset="0"/>
                <a:cs typeface="Arial" pitchFamily="34" charset="0"/>
              </a:rPr>
              <a:t>4.المعلومة والاتصال</a:t>
            </a:r>
          </a:p>
          <a:p>
            <a:pPr algn="r">
              <a:buNone/>
            </a:pPr>
            <a:r>
              <a:rPr lang="ar-DZ" sz="2800" dirty="0">
                <a:latin typeface="Arial" pitchFamily="34" charset="0"/>
                <a:cs typeface="Arial" pitchFamily="34" charset="0"/>
              </a:rPr>
              <a:t>5. الترابط الاجتماعي والاندماج   </a:t>
            </a:r>
          </a:p>
          <a:p>
            <a:pPr algn="r">
              <a:buNone/>
            </a:pPr>
            <a:r>
              <a:rPr lang="ar-DZ" sz="2800" dirty="0">
                <a:latin typeface="Arial" pitchFamily="34" charset="0"/>
                <a:cs typeface="Arial" pitchFamily="34" charset="0"/>
              </a:rPr>
              <a:t>6.مشاركة السلطة والعمل السياسي</a:t>
            </a:r>
            <a:endParaRPr lang="fr-FR" sz="2800" dirty="0">
              <a:latin typeface="Arial" pitchFamily="34" charset="0"/>
              <a:cs typeface="Arial" pitchFamily="34" charset="0"/>
            </a:endParaRPr>
          </a:p>
        </p:txBody>
      </p:sp>
      <p:pic>
        <p:nvPicPr>
          <p:cNvPr id="1027" name="Picture 3"/>
          <p:cNvPicPr>
            <a:picLocks noChangeAspect="1" noChangeArrowheads="1"/>
          </p:cNvPicPr>
          <p:nvPr/>
        </p:nvPicPr>
        <p:blipFill>
          <a:blip r:embed="rId2"/>
          <a:srcRect/>
          <a:stretch>
            <a:fillRect/>
          </a:stretch>
        </p:blipFill>
        <p:spPr bwMode="auto">
          <a:xfrm>
            <a:off x="1" y="1"/>
            <a:ext cx="3571867" cy="6858000"/>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SA" sz="3200" u="sng" dirty="0">
                <a:solidFill>
                  <a:srgbClr val="C00000"/>
                </a:solidFill>
                <a:latin typeface="Arial" pitchFamily="34" charset="0"/>
                <a:cs typeface="Arial" pitchFamily="34" charset="0"/>
              </a:rPr>
              <a:t>المطلب الثالث :أهمية  رأس مال الاجتماعي </a:t>
            </a:r>
            <a:endParaRPr lang="fr-FR" sz="3200" dirty="0">
              <a:solidFill>
                <a:srgbClr val="C00000"/>
              </a:solidFill>
              <a:latin typeface="Arial" pitchFamily="34" charset="0"/>
              <a:cs typeface="Arial" pitchFamily="34" charset="0"/>
            </a:endParaRPr>
          </a:p>
        </p:txBody>
      </p:sp>
      <p:sp>
        <p:nvSpPr>
          <p:cNvPr id="3" name="Espace réservé du contenu 2"/>
          <p:cNvSpPr>
            <a:spLocks noGrp="1"/>
          </p:cNvSpPr>
          <p:nvPr>
            <p:ph idx="1"/>
          </p:nvPr>
        </p:nvSpPr>
        <p:spPr>
          <a:xfrm>
            <a:off x="457200" y="1775191"/>
            <a:ext cx="8229600" cy="4725643"/>
          </a:xfrm>
        </p:spPr>
        <p:txBody>
          <a:bodyPr>
            <a:normAutofit/>
          </a:bodyPr>
          <a:lstStyle/>
          <a:p>
            <a:pPr algn="r" rtl="1">
              <a:buNone/>
            </a:pPr>
            <a:r>
              <a:rPr lang="ar-SA" sz="2800" dirty="0">
                <a:latin typeface="Arial" pitchFamily="34" charset="0"/>
                <a:cs typeface="Arial" pitchFamily="34" charset="0"/>
              </a:rPr>
              <a:t>تتمثل أهمية رأس مال الاجتماعي في :</a:t>
            </a:r>
            <a:endParaRPr lang="fr-FR" sz="2800" dirty="0">
              <a:latin typeface="Arial" pitchFamily="34" charset="0"/>
              <a:cs typeface="Arial" pitchFamily="34" charset="0"/>
            </a:endParaRPr>
          </a:p>
          <a:p>
            <a:pPr algn="r" rtl="1">
              <a:buNone/>
            </a:pPr>
            <a:r>
              <a:rPr lang="ar-SA" sz="2800" dirty="0">
                <a:latin typeface="Arial" pitchFamily="34" charset="0"/>
                <a:cs typeface="Arial" pitchFamily="34" charset="0"/>
              </a:rPr>
              <a:t>- يعد أداة أساسية لارتباط مؤسسات المجتمع بالبيئة من خلال العلاقات والتفاعلات الواقعية وتعبير المؤسسات عن الحاجات المجتمعية </a:t>
            </a:r>
            <a:endParaRPr lang="fr-FR" sz="2800" dirty="0">
              <a:latin typeface="Arial" pitchFamily="34" charset="0"/>
              <a:cs typeface="Arial" pitchFamily="34" charset="0"/>
            </a:endParaRPr>
          </a:p>
          <a:p>
            <a:pPr algn="r" rtl="1">
              <a:buNone/>
            </a:pPr>
            <a:r>
              <a:rPr lang="ar-DZ" sz="2800" dirty="0">
                <a:latin typeface="Arial" pitchFamily="34" charset="0"/>
                <a:cs typeface="Arial" pitchFamily="34" charset="0"/>
              </a:rPr>
              <a:t>- </a:t>
            </a:r>
            <a:r>
              <a:rPr lang="ar-SA" sz="2800" dirty="0">
                <a:latin typeface="Arial" pitchFamily="34" charset="0"/>
                <a:cs typeface="Arial" pitchFamily="34" charset="0"/>
              </a:rPr>
              <a:t>تزويد البناء التحتي بمفاهيم العمل الجماعي </a:t>
            </a:r>
            <a:r>
              <a:rPr lang="ar-DZ" sz="2800" dirty="0">
                <a:latin typeface="Arial" pitchFamily="34" charset="0"/>
                <a:cs typeface="Arial" pitchFamily="34" charset="0"/>
              </a:rPr>
              <a:t>.</a:t>
            </a:r>
          </a:p>
          <a:p>
            <a:pPr algn="r" rtl="1">
              <a:buFontTx/>
              <a:buChar char="-"/>
            </a:pPr>
            <a:endParaRPr lang="fr-FR" sz="2800" dirty="0">
              <a:latin typeface="Arial" pitchFamily="34" charset="0"/>
              <a:cs typeface="Arial" pitchFamily="34" charset="0"/>
            </a:endParaRPr>
          </a:p>
          <a:p>
            <a:pPr algn="r" rtl="1">
              <a:buNone/>
            </a:pPr>
            <a:r>
              <a:rPr lang="ar-SA" sz="2800" dirty="0">
                <a:latin typeface="Arial" pitchFamily="34" charset="0"/>
                <a:cs typeface="Arial" pitchFamily="34" charset="0"/>
              </a:rPr>
              <a:t>- اكتساب رأس </a:t>
            </a:r>
            <a:r>
              <a:rPr lang="ar-DZ" sz="2800" dirty="0" err="1">
                <a:latin typeface="Arial" pitchFamily="34" charset="0"/>
                <a:cs typeface="Arial" pitchFamily="34" charset="0"/>
              </a:rPr>
              <a:t>ال</a:t>
            </a:r>
            <a:r>
              <a:rPr lang="ar-SA" sz="2800" dirty="0">
                <a:latin typeface="Arial" pitchFamily="34" charset="0"/>
                <a:cs typeface="Arial" pitchFamily="34" charset="0"/>
              </a:rPr>
              <a:t>مال الاجتماعي مظهرا من مظاهر البناء الاجتماعي فهو أصل جمعي يمنح الأعضاء رصيدا من الثقة المتبادلة بين أفراده</a:t>
            </a:r>
            <a:r>
              <a:rPr lang="ar-DZ" sz="2800" dirty="0">
                <a:latin typeface="Arial" pitchFamily="34" charset="0"/>
                <a:cs typeface="Arial" pitchFamily="34" charset="0"/>
              </a:rPr>
              <a:t>.</a:t>
            </a:r>
            <a:endParaRPr lang="fr-FR" sz="2800" dirty="0">
              <a:latin typeface="Arial" pitchFamily="34" charset="0"/>
              <a:cs typeface="Arial" pitchFamily="34" charset="0"/>
            </a:endParaRPr>
          </a:p>
          <a:p>
            <a:pPr algn="r">
              <a:buNone/>
            </a:pPr>
            <a:endParaRPr lang="fr-FR" sz="2800" dirty="0">
              <a:latin typeface="Arial" pitchFamily="34" charset="0"/>
              <a:cs typeface="Arial"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a:solidFill>
                  <a:srgbClr val="C00000"/>
                </a:solidFill>
                <a:latin typeface="Arial" pitchFamily="34" charset="0"/>
                <a:cs typeface="Arial" pitchFamily="34" charset="0"/>
              </a:rPr>
              <a:t>الخاتمة :</a:t>
            </a:r>
            <a:endParaRPr lang="fr-FR" dirty="0">
              <a:solidFill>
                <a:srgbClr val="C00000"/>
              </a:solidFill>
              <a:latin typeface="Arial" pitchFamily="34" charset="0"/>
              <a:cs typeface="Arial" pitchFamily="34" charset="0"/>
            </a:endParaRPr>
          </a:p>
        </p:txBody>
      </p:sp>
      <p:sp>
        <p:nvSpPr>
          <p:cNvPr id="3" name="Espace réservé du contenu 2"/>
          <p:cNvSpPr>
            <a:spLocks noGrp="1"/>
          </p:cNvSpPr>
          <p:nvPr>
            <p:ph idx="1"/>
          </p:nvPr>
        </p:nvSpPr>
        <p:spPr>
          <a:xfrm>
            <a:off x="3113727" y="1877773"/>
            <a:ext cx="5857916" cy="4625609"/>
          </a:xfrm>
        </p:spPr>
        <p:txBody>
          <a:bodyPr>
            <a:normAutofit/>
          </a:bodyPr>
          <a:lstStyle/>
          <a:p>
            <a:pPr marL="457200" lvl="1" indent="0" algn="r" rtl="1">
              <a:buNone/>
            </a:pPr>
            <a:r>
              <a:rPr lang="ar-AE" sz="2200" b="0" i="0" u="none" strike="noStrike">
                <a:solidFill>
                  <a:srgbClr val="000000"/>
                </a:solidFill>
                <a:effectLst/>
                <a:latin typeface="Arial" panose="020B0604020202020204" pitchFamily="34" charset="0"/>
                <a:cs typeface="Arial" panose="020B0604020202020204" pitchFamily="34" charset="0"/>
              </a:rPr>
              <a:t>حاولنا من خلال هذا البحث ابراز الاصول الفكرية والبشرية والاجتماعية  و دورها في استمرارية المؤسسات  </a:t>
            </a:r>
            <a:endParaRPr lang="ar-AE" sz="2200">
              <a:effectLst/>
              <a:latin typeface="Arial" panose="020B0604020202020204" pitchFamily="34" charset="0"/>
              <a:cs typeface="Arial" panose="020B0604020202020204" pitchFamily="34" charset="0"/>
            </a:endParaRPr>
          </a:p>
          <a:p>
            <a:pPr marL="457200" lvl="1" indent="0" algn="r" rtl="1">
              <a:buNone/>
            </a:pPr>
            <a:r>
              <a:rPr lang="ar-AE" sz="2200" b="0" i="0" u="none" strike="noStrike">
                <a:solidFill>
                  <a:srgbClr val="000000"/>
                </a:solidFill>
                <a:effectLst/>
                <a:latin typeface="Arial" panose="020B0604020202020204" pitchFamily="34" charset="0"/>
                <a:cs typeface="Arial" panose="020B0604020202020204" pitchFamily="34" charset="0"/>
              </a:rPr>
              <a:t>و اوضحنا مفهوم  وخصائص كل</a:t>
            </a:r>
            <a:r>
              <a:rPr lang="ar-SA" sz="2200" b="0" i="0" u="none" strike="noStrike">
                <a:solidFill>
                  <a:srgbClr val="000000"/>
                </a:solidFill>
                <a:effectLst/>
                <a:latin typeface="Arial" panose="020B0604020202020204" pitchFamily="34" charset="0"/>
                <a:cs typeface="Arial" panose="020B0604020202020204" pitchFamily="34" charset="0"/>
              </a:rPr>
              <a:t> من </a:t>
            </a:r>
            <a:r>
              <a:rPr lang="ar-AE" sz="2200" b="0" i="0" u="none" strike="noStrike">
                <a:solidFill>
                  <a:srgbClr val="000000"/>
                </a:solidFill>
                <a:effectLst/>
                <a:latin typeface="Arial" panose="020B0604020202020204" pitchFamily="34" charset="0"/>
                <a:cs typeface="Arial" panose="020B0604020202020204" pitchFamily="34" charset="0"/>
              </a:rPr>
              <a:t>الرأس المال الفكري والراس المال البشري و راس المال الإجتماعي  من خلال  شرح كيفية  قياس كل منهم  ومعرفة اهميته  في المؤسسات </a:t>
            </a:r>
            <a:r>
              <a:rPr lang="ar-SA" sz="2200" b="0" i="0" u="none" strike="noStrike">
                <a:solidFill>
                  <a:srgbClr val="000000"/>
                </a:solidFill>
                <a:effectLst/>
                <a:latin typeface="Arial" panose="020B0604020202020204" pitchFamily="34" charset="0"/>
                <a:cs typeface="Arial" panose="020B0604020202020204" pitchFamily="34" charset="0"/>
              </a:rPr>
              <a:t>،</a:t>
            </a:r>
            <a:r>
              <a:rPr lang="ar-AE" sz="2200" b="0" i="0" u="none" strike="noStrike">
                <a:solidFill>
                  <a:srgbClr val="000000"/>
                </a:solidFill>
                <a:effectLst/>
                <a:latin typeface="Arial" panose="020B0604020202020204" pitchFamily="34" charset="0"/>
                <a:cs typeface="Arial" panose="020B0604020202020204" pitchFamily="34" charset="0"/>
              </a:rPr>
              <a:t> حيث توصلنا الى ان  لكل منهم اهمية مكملة للاخر  ومن دونهم لايمكن ان تستمر المؤسسات و</a:t>
            </a:r>
            <a:r>
              <a:rPr lang="ar-SA" sz="2200" b="0" i="0" u="none" strike="noStrike">
                <a:solidFill>
                  <a:srgbClr val="000000"/>
                </a:solidFill>
                <a:effectLst/>
                <a:latin typeface="Arial" panose="020B0604020202020204" pitchFamily="34" charset="0"/>
                <a:cs typeface="Arial" panose="020B0604020202020204" pitchFamily="34" charset="0"/>
              </a:rPr>
              <a:t>تتطلع الى </a:t>
            </a:r>
            <a:r>
              <a:rPr lang="ar-AE" sz="2200" b="0" i="0" u="none" strike="noStrike">
                <a:solidFill>
                  <a:srgbClr val="000000"/>
                </a:solidFill>
                <a:effectLst/>
                <a:latin typeface="Arial" panose="020B0604020202020204" pitchFamily="34" charset="0"/>
                <a:cs typeface="Arial" panose="020B0604020202020204" pitchFamily="34" charset="0"/>
              </a:rPr>
              <a:t>ت</a:t>
            </a:r>
            <a:r>
              <a:rPr lang="ar-SA" sz="2200" b="0" i="0" u="none" strike="noStrike">
                <a:solidFill>
                  <a:srgbClr val="000000"/>
                </a:solidFill>
                <a:effectLst/>
                <a:latin typeface="Arial" panose="020B0604020202020204" pitchFamily="34" charset="0"/>
                <a:cs typeface="Arial" panose="020B0604020202020204" pitchFamily="34" charset="0"/>
              </a:rPr>
              <a:t>ح</a:t>
            </a:r>
            <a:r>
              <a:rPr lang="ar-AE" sz="2200" b="0" i="0" u="none" strike="noStrike">
                <a:solidFill>
                  <a:srgbClr val="000000"/>
                </a:solidFill>
                <a:effectLst/>
                <a:latin typeface="Arial" panose="020B0604020202020204" pitchFamily="34" charset="0"/>
                <a:cs typeface="Arial" panose="020B0604020202020204" pitchFamily="34" charset="0"/>
              </a:rPr>
              <a:t>قيق ارباح في المستقبل.</a:t>
            </a:r>
            <a:r>
              <a:rPr lang="ar-AE" sz="1400" b="0" i="0" u="none" strike="noStrike">
                <a:solidFill>
                  <a:srgbClr val="000000"/>
                </a:solidFill>
                <a:effectLst/>
                <a:latin typeface="Arial" panose="020B0604020202020204" pitchFamily="34" charset="0"/>
                <a:cs typeface="Arial" panose="020B0604020202020204" pitchFamily="34" charset="0"/>
              </a:rPr>
              <a:t> </a:t>
            </a:r>
            <a:endParaRPr lang="ar-AE">
              <a:effectLst/>
              <a:latin typeface="Arial" panose="020B0604020202020204" pitchFamily="34" charset="0"/>
              <a:cs typeface="Arial" panose="020B0604020202020204" pitchFamily="34" charset="0"/>
            </a:endParaRPr>
          </a:p>
          <a:p>
            <a:pPr marL="411480" lvl="1" indent="0">
              <a:buNone/>
            </a:pPr>
            <a:br>
              <a:rPr lang="ar-AE">
                <a:latin typeface="Arial" panose="020B0604020202020204" pitchFamily="34" charset="0"/>
                <a:cs typeface="Arial" panose="020B0604020202020204" pitchFamily="34" charset="0"/>
              </a:rPr>
            </a:br>
            <a:endParaRPr lang="fr-FR" dirty="0">
              <a:latin typeface="Arial" panose="020B0604020202020204" pitchFamily="34" charset="0"/>
              <a:cs typeface="Arial" panose="020B0604020202020204" pitchFamily="34" charset="0"/>
            </a:endParaRPr>
          </a:p>
        </p:txBody>
      </p:sp>
      <p:pic>
        <p:nvPicPr>
          <p:cNvPr id="2050" name="Picture 2"/>
          <p:cNvPicPr>
            <a:picLocks noChangeAspect="1" noChangeArrowheads="1"/>
          </p:cNvPicPr>
          <p:nvPr/>
        </p:nvPicPr>
        <p:blipFill>
          <a:blip r:embed="rId2"/>
          <a:srcRect/>
          <a:stretch>
            <a:fillRect/>
          </a:stretch>
        </p:blipFill>
        <p:spPr bwMode="auto">
          <a:xfrm>
            <a:off x="0" y="144463"/>
            <a:ext cx="2855901" cy="6713537"/>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857364"/>
            <a:ext cx="8286808" cy="4500594"/>
          </a:xfrm>
        </p:spPr>
        <p:style>
          <a:lnRef idx="2">
            <a:schemeClr val="accent5"/>
          </a:lnRef>
          <a:fillRef idx="1">
            <a:schemeClr val="lt1"/>
          </a:fillRef>
          <a:effectRef idx="0">
            <a:schemeClr val="accent5"/>
          </a:effectRef>
          <a:fontRef idx="minor">
            <a:schemeClr val="dk1"/>
          </a:fontRef>
        </p:style>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ar-DZ" sz="2800"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 pitchFamily="34" charset="0"/>
                <a:cs typeface="Arial" pitchFamily="34" charset="0"/>
              </a:rPr>
              <a:t> </a:t>
            </a:r>
            <a:r>
              <a:rPr lang="ar-DZ" sz="2800" cap="all" dirty="0">
                <a:ln w="0"/>
                <a:solidFill>
                  <a:srgbClr val="FF0000"/>
                </a:solidFill>
                <a:effectLst>
                  <a:reflection blurRad="12700" stA="50000" endPos="50000" dist="5000" dir="5400000" sy="-100000" rotWithShape="0"/>
                </a:effectLst>
                <a:latin typeface="Arial" pitchFamily="34" charset="0"/>
                <a:cs typeface="Arial" pitchFamily="34" charset="0"/>
              </a:rPr>
              <a:t>بحث حول :   </a:t>
            </a:r>
            <a:br>
              <a:rPr lang="ar-DZ" sz="2800" cap="all" dirty="0">
                <a:ln w="0"/>
                <a:solidFill>
                  <a:srgbClr val="FF0000"/>
                </a:solidFill>
                <a:effectLst>
                  <a:reflection blurRad="12700" stA="50000" endPos="50000" dist="5000" dir="5400000" sy="-100000" rotWithShape="0"/>
                </a:effectLst>
                <a:latin typeface="Arial" pitchFamily="34" charset="0"/>
                <a:cs typeface="Arial" pitchFamily="34" charset="0"/>
              </a:rPr>
            </a:br>
            <a:r>
              <a:rPr lang="ar-DZ" sz="2800" cap="all" dirty="0">
                <a:ln w="0"/>
                <a:solidFill>
                  <a:schemeClr val="tx1"/>
                </a:solidFill>
                <a:effectLst>
                  <a:reflection blurRad="12700" stA="50000" endPos="50000" dist="5000" dir="5400000" sy="-100000" rotWithShape="0"/>
                </a:effectLst>
                <a:latin typeface="Arial" pitchFamily="34" charset="0"/>
                <a:cs typeface="Arial" pitchFamily="34" charset="0"/>
              </a:rPr>
              <a:t>قياس رأس  المال الفكري،قياس </a:t>
            </a:r>
            <a:r>
              <a:rPr lang="ar-DZ" sz="2800" cap="all" dirty="0" err="1">
                <a:ln w="0"/>
                <a:solidFill>
                  <a:schemeClr val="tx1"/>
                </a:solidFill>
                <a:effectLst>
                  <a:reflection blurRad="12700" stA="50000" endPos="50000" dist="5000" dir="5400000" sy="-100000" rotWithShape="0"/>
                </a:effectLst>
                <a:latin typeface="Arial" pitchFamily="34" charset="0"/>
                <a:cs typeface="Arial" pitchFamily="34" charset="0"/>
              </a:rPr>
              <a:t>راس</a:t>
            </a:r>
            <a:r>
              <a:rPr lang="ar-DZ" sz="2800" cap="all" dirty="0">
                <a:ln w="0"/>
                <a:solidFill>
                  <a:schemeClr val="tx1"/>
                </a:solidFill>
                <a:effectLst>
                  <a:reflection blurRad="12700" stA="50000" endPos="50000" dist="5000" dir="5400000" sy="-100000" rotWithShape="0"/>
                </a:effectLst>
                <a:latin typeface="Arial" pitchFamily="34" charset="0"/>
                <a:cs typeface="Arial" pitchFamily="34" charset="0"/>
              </a:rPr>
              <a:t> المال البشري </a:t>
            </a:r>
            <a:br>
              <a:rPr lang="fr-FR" sz="2800" cap="all" dirty="0">
                <a:ln w="0"/>
                <a:solidFill>
                  <a:schemeClr val="tx1"/>
                </a:solidFill>
                <a:effectLst>
                  <a:reflection blurRad="12700" stA="50000" endPos="50000" dist="5000" dir="5400000" sy="-100000" rotWithShape="0"/>
                </a:effectLst>
                <a:latin typeface="Arial" pitchFamily="34" charset="0"/>
                <a:cs typeface="Arial" pitchFamily="34" charset="0"/>
              </a:rPr>
            </a:br>
            <a:r>
              <a:rPr lang="ar-DZ" sz="2800" cap="all" dirty="0">
                <a:ln w="0"/>
                <a:solidFill>
                  <a:schemeClr val="tx1"/>
                </a:solidFill>
                <a:effectLst>
                  <a:reflection blurRad="12700" stA="50000" endPos="50000" dist="5000" dir="5400000" sy="-100000" rotWithShape="0"/>
                </a:effectLst>
                <a:latin typeface="Arial" pitchFamily="34" charset="0"/>
                <a:cs typeface="Arial" pitchFamily="34" charset="0"/>
              </a:rPr>
              <a:t>،قياس رأس </a:t>
            </a:r>
            <a:r>
              <a:rPr lang="ar-DZ" sz="2800" i="1" cap="all" dirty="0">
                <a:ln w="0"/>
                <a:solidFill>
                  <a:schemeClr val="tx1"/>
                </a:solidFill>
                <a:effectLst>
                  <a:reflection blurRad="12700" stA="50000" endPos="50000" dist="5000" dir="5400000" sy="-100000" rotWithShape="0"/>
                </a:effectLst>
                <a:latin typeface="Arial" pitchFamily="34" charset="0"/>
                <a:cs typeface="Arial" pitchFamily="34" charset="0"/>
              </a:rPr>
              <a:t>المال الاجتماعي</a:t>
            </a:r>
            <a:br>
              <a:rPr lang="ar-DZ" sz="2800" i="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 pitchFamily="34" charset="0"/>
                <a:cs typeface="Arial" pitchFamily="34" charset="0"/>
              </a:rPr>
            </a:br>
            <a:r>
              <a:rPr lang="ar-DZ" sz="2800" cap="all" dirty="0">
                <a:ln w="0"/>
                <a:solidFill>
                  <a:srgbClr val="002060"/>
                </a:solidFill>
                <a:effectLst>
                  <a:reflection blurRad="12700" stA="50000" endPos="50000" dist="5000" dir="5400000" sy="-100000" rotWithShape="0"/>
                </a:effectLst>
                <a:latin typeface="Arial" pitchFamily="34" charset="0"/>
                <a:cs typeface="Arial" pitchFamily="34" charset="0"/>
              </a:rPr>
              <a:t>              </a:t>
            </a:r>
            <a:r>
              <a:rPr lang="fr-FR" sz="2800" cap="all" dirty="0">
                <a:ln w="0"/>
                <a:solidFill>
                  <a:srgbClr val="002060"/>
                </a:solidFill>
                <a:effectLst>
                  <a:reflection blurRad="12700" stA="50000" endPos="50000" dist="5000" dir="5400000" sy="-100000" rotWithShape="0"/>
                </a:effectLst>
                <a:latin typeface="Arial" pitchFamily="34" charset="0"/>
                <a:cs typeface="Arial" pitchFamily="34" charset="0"/>
              </a:rPr>
              <a:t> </a:t>
            </a:r>
            <a:r>
              <a:rPr lang="ar-DZ" sz="2800" cap="all" dirty="0">
                <a:ln w="0"/>
                <a:solidFill>
                  <a:srgbClr val="002060"/>
                </a:solidFill>
                <a:effectLst>
                  <a:reflection blurRad="12700" stA="50000" endPos="50000" dist="5000" dir="5400000" sy="-100000" rotWithShape="0"/>
                </a:effectLst>
                <a:latin typeface="Arial" pitchFamily="34" charset="0"/>
                <a:cs typeface="Arial" pitchFamily="34" charset="0"/>
              </a:rPr>
              <a:t>                                                       </a:t>
            </a:r>
            <a:r>
              <a:rPr lang="ar-DZ" sz="2800" b="0" dirty="0">
                <a:solidFill>
                  <a:srgbClr val="002060"/>
                </a:solidFill>
                <a:effectLst/>
                <a:latin typeface="Arial" pitchFamily="34" charset="0"/>
                <a:cs typeface="Arial" pitchFamily="34" charset="0"/>
              </a:rPr>
              <a:t>من إعداد :</a:t>
            </a:r>
            <a:br>
              <a:rPr lang="ar-DZ" sz="2800" b="0" dirty="0">
                <a:solidFill>
                  <a:srgbClr val="002060"/>
                </a:solidFill>
                <a:effectLst/>
                <a:latin typeface="Arial" pitchFamily="34" charset="0"/>
                <a:cs typeface="Arial" pitchFamily="34" charset="0"/>
              </a:rPr>
            </a:br>
            <a:r>
              <a:rPr lang="ar-DZ" sz="2800" b="0" dirty="0">
                <a:solidFill>
                  <a:srgbClr val="002060"/>
                </a:solidFill>
                <a:effectLst/>
                <a:latin typeface="Arial" pitchFamily="34" charset="0"/>
                <a:cs typeface="Arial" pitchFamily="34" charset="0"/>
              </a:rPr>
              <a:t>     تحت إشراف:                                  </a:t>
            </a:r>
            <a:r>
              <a:rPr lang="ar-DZ" sz="2800" b="0" dirty="0">
                <a:solidFill>
                  <a:schemeClr val="tx1"/>
                </a:solidFill>
                <a:effectLst/>
                <a:latin typeface="Arial" pitchFamily="34" charset="0"/>
                <a:cs typeface="Arial" pitchFamily="34" charset="0"/>
              </a:rPr>
              <a:t>_</a:t>
            </a:r>
            <a:r>
              <a:rPr lang="ar-DZ" sz="2800" b="0" dirty="0" err="1">
                <a:solidFill>
                  <a:schemeClr val="tx1"/>
                </a:solidFill>
                <a:effectLst/>
                <a:latin typeface="Arial" pitchFamily="34" charset="0"/>
                <a:cs typeface="Arial" pitchFamily="34" charset="0"/>
              </a:rPr>
              <a:t>فتيح</a:t>
            </a:r>
            <a:r>
              <a:rPr lang="ar-DZ" sz="2800" b="0" dirty="0">
                <a:solidFill>
                  <a:schemeClr val="tx1"/>
                </a:solidFill>
                <a:effectLst/>
                <a:latin typeface="Arial" pitchFamily="34" charset="0"/>
                <a:cs typeface="Arial" pitchFamily="34" charset="0"/>
              </a:rPr>
              <a:t> </a:t>
            </a:r>
            <a:r>
              <a:rPr lang="ar-DZ" sz="2800" b="0" dirty="0" err="1">
                <a:solidFill>
                  <a:schemeClr val="tx1"/>
                </a:solidFill>
                <a:effectLst/>
                <a:latin typeface="Arial" pitchFamily="34" charset="0"/>
                <a:cs typeface="Arial" pitchFamily="34" charset="0"/>
              </a:rPr>
              <a:t>خولة</a:t>
            </a:r>
            <a:r>
              <a:rPr lang="ar-DZ" sz="2800" b="0" dirty="0">
                <a:solidFill>
                  <a:schemeClr val="tx1"/>
                </a:solidFill>
                <a:effectLst/>
                <a:latin typeface="Arial" pitchFamily="34" charset="0"/>
                <a:cs typeface="Arial" pitchFamily="34" charset="0"/>
              </a:rPr>
              <a:t> </a:t>
            </a:r>
            <a:r>
              <a:rPr lang="fr-FR" sz="2800" b="0" dirty="0">
                <a:solidFill>
                  <a:schemeClr val="tx1"/>
                </a:solidFill>
                <a:effectLst/>
                <a:latin typeface="Arial" pitchFamily="34" charset="0"/>
                <a:cs typeface="Arial" pitchFamily="34" charset="0"/>
              </a:rPr>
              <a:t>                                    </a:t>
            </a:r>
            <a:br>
              <a:rPr lang="ar-DZ" sz="2800" b="0" dirty="0">
                <a:solidFill>
                  <a:schemeClr val="tx1"/>
                </a:solidFill>
                <a:effectLst/>
                <a:latin typeface="Arial" pitchFamily="34" charset="0"/>
                <a:cs typeface="Arial" pitchFamily="34" charset="0"/>
              </a:rPr>
            </a:br>
            <a:r>
              <a:rPr lang="ar-DZ" sz="2800" b="0" dirty="0">
                <a:solidFill>
                  <a:schemeClr val="tx1"/>
                </a:solidFill>
                <a:effectLst/>
                <a:latin typeface="Arial" pitchFamily="34" charset="0"/>
                <a:cs typeface="Arial" pitchFamily="34" charset="0"/>
              </a:rPr>
              <a:t>  </a:t>
            </a:r>
            <a:r>
              <a:rPr lang="ar-DZ" sz="2800" b="0" dirty="0" err="1">
                <a:solidFill>
                  <a:schemeClr val="tx1"/>
                </a:solidFill>
                <a:effectLst/>
                <a:latin typeface="Arial" pitchFamily="34" charset="0"/>
                <a:cs typeface="Arial" pitchFamily="34" charset="0"/>
              </a:rPr>
              <a:t>الاستا</a:t>
            </a:r>
            <a:r>
              <a:rPr lang="ar-SA" sz="2800" b="0" dirty="0">
                <a:latin typeface="Arial" pitchFamily="34" charset="0"/>
                <a:cs typeface="Arial" pitchFamily="34" charset="0"/>
              </a:rPr>
              <a:t>ذ</a:t>
            </a:r>
            <a:r>
              <a:rPr lang="ar-DZ" sz="2800" b="0" dirty="0">
                <a:solidFill>
                  <a:schemeClr val="tx1"/>
                </a:solidFill>
                <a:effectLst/>
                <a:latin typeface="Arial" pitchFamily="34" charset="0"/>
                <a:cs typeface="Arial" pitchFamily="34" charset="0"/>
              </a:rPr>
              <a:t>ة </a:t>
            </a:r>
            <a:r>
              <a:rPr lang="ar-DZ" sz="2800" b="0" dirty="0" err="1">
                <a:solidFill>
                  <a:schemeClr val="tx1"/>
                </a:solidFill>
                <a:effectLst/>
                <a:latin typeface="Arial" pitchFamily="34" charset="0"/>
                <a:cs typeface="Arial" pitchFamily="34" charset="0"/>
              </a:rPr>
              <a:t>بوروبة</a:t>
            </a:r>
            <a:r>
              <a:rPr lang="ar-DZ" sz="2800" b="0" dirty="0">
                <a:solidFill>
                  <a:schemeClr val="tx1"/>
                </a:solidFill>
                <a:effectLst/>
                <a:latin typeface="Arial" pitchFamily="34" charset="0"/>
                <a:cs typeface="Arial" pitchFamily="34" charset="0"/>
              </a:rPr>
              <a:t> ف                                     _علوي مبروكة </a:t>
            </a:r>
            <a:br>
              <a:rPr lang="ar-DZ" sz="2800" b="0" dirty="0">
                <a:solidFill>
                  <a:schemeClr val="tx1"/>
                </a:solidFill>
                <a:effectLst/>
                <a:latin typeface="Arial" pitchFamily="34" charset="0"/>
                <a:cs typeface="Arial" pitchFamily="34" charset="0"/>
              </a:rPr>
            </a:br>
            <a:br>
              <a:rPr lang="ar-DZ" sz="2800"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 pitchFamily="34" charset="0"/>
                <a:cs typeface="Arial" pitchFamily="34" charset="0"/>
              </a:rPr>
            </a:br>
            <a:endParaRPr lang="fr-FR" sz="2800"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 pitchFamily="34" charset="0"/>
              <a:cs typeface="Arial" pitchFamily="34" charset="0"/>
            </a:endParaRPr>
          </a:p>
        </p:txBody>
      </p:sp>
      <p:sp>
        <p:nvSpPr>
          <p:cNvPr id="5" name="Espace réservé du contenu 4"/>
          <p:cNvSpPr>
            <a:spLocks noGrp="1"/>
          </p:cNvSpPr>
          <p:nvPr>
            <p:ph idx="1"/>
          </p:nvPr>
        </p:nvSpPr>
        <p:spPr>
          <a:xfrm>
            <a:off x="428596" y="0"/>
            <a:ext cx="8258204" cy="1857364"/>
          </a:xfrm>
        </p:spPr>
        <p:txBody>
          <a:bodyPr>
            <a:normAutofit/>
          </a:bodyPr>
          <a:lstStyle/>
          <a:p>
            <a:pPr algn="ctr">
              <a:buNone/>
            </a:pPr>
            <a:r>
              <a:rPr lang="ar-DZ" sz="2800" b="1" dirty="0">
                <a:ln w="12700">
                  <a:solidFill>
                    <a:schemeClr val="tx2">
                      <a:satMod val="155000"/>
                    </a:schemeClr>
                  </a:solidFill>
                  <a:prstDash val="solid"/>
                </a:ln>
                <a:solidFill>
                  <a:schemeClr val="bg1"/>
                </a:solidFill>
                <a:effectLst>
                  <a:outerShdw blurRad="41275" dist="20320" dir="1800000" algn="tl" rotWithShape="0">
                    <a:srgbClr val="000000">
                      <a:alpha val="40000"/>
                    </a:srgbClr>
                  </a:outerShdw>
                </a:effectLst>
                <a:latin typeface="Arial" pitchFamily="34" charset="0"/>
                <a:cs typeface="Arial" pitchFamily="34" charset="0"/>
              </a:rPr>
              <a:t>الجمهورية الجزائرية الديمقراطية الشعبية </a:t>
            </a:r>
            <a:br>
              <a:rPr lang="ar-DZ" sz="2800" b="1" dirty="0">
                <a:ln w="12700">
                  <a:solidFill>
                    <a:schemeClr val="tx2">
                      <a:satMod val="155000"/>
                    </a:schemeClr>
                  </a:solidFill>
                  <a:prstDash val="solid"/>
                </a:ln>
                <a:solidFill>
                  <a:schemeClr val="bg1"/>
                </a:solidFill>
                <a:effectLst>
                  <a:outerShdw blurRad="41275" dist="20320" dir="1800000" algn="tl" rotWithShape="0">
                    <a:srgbClr val="000000">
                      <a:alpha val="40000"/>
                    </a:srgbClr>
                  </a:outerShdw>
                </a:effectLst>
                <a:latin typeface="Arial" pitchFamily="34" charset="0"/>
                <a:cs typeface="Arial" pitchFamily="34" charset="0"/>
              </a:rPr>
            </a:br>
            <a:r>
              <a:rPr lang="ar-DZ" sz="2800" b="1" dirty="0">
                <a:ln w="12700">
                  <a:solidFill>
                    <a:schemeClr val="tx2">
                      <a:satMod val="155000"/>
                    </a:schemeClr>
                  </a:solidFill>
                  <a:prstDash val="solid"/>
                </a:ln>
                <a:solidFill>
                  <a:schemeClr val="bg1"/>
                </a:solidFill>
                <a:effectLst>
                  <a:outerShdw blurRad="41275" dist="20320" dir="1800000" algn="tl" rotWithShape="0">
                    <a:srgbClr val="000000">
                      <a:alpha val="40000"/>
                    </a:srgbClr>
                  </a:outerShdw>
                </a:effectLst>
                <a:latin typeface="Arial" pitchFamily="34" charset="0"/>
                <a:cs typeface="Arial" pitchFamily="34" charset="0"/>
              </a:rPr>
              <a:t>وزارة التعليم العالي والبحث العلمي </a:t>
            </a:r>
            <a:br>
              <a:rPr lang="ar-DZ" sz="2800" b="1" dirty="0">
                <a:ln w="12700">
                  <a:solidFill>
                    <a:schemeClr val="tx2">
                      <a:satMod val="155000"/>
                    </a:schemeClr>
                  </a:solidFill>
                  <a:prstDash val="solid"/>
                </a:ln>
                <a:solidFill>
                  <a:schemeClr val="bg1"/>
                </a:solidFill>
                <a:effectLst>
                  <a:outerShdw blurRad="41275" dist="20320" dir="1800000" algn="tl" rotWithShape="0">
                    <a:srgbClr val="000000">
                      <a:alpha val="40000"/>
                    </a:srgbClr>
                  </a:outerShdw>
                </a:effectLst>
                <a:latin typeface="Arial" pitchFamily="34" charset="0"/>
                <a:cs typeface="Arial" pitchFamily="34" charset="0"/>
              </a:rPr>
            </a:br>
            <a:r>
              <a:rPr lang="ar-DZ" sz="2800" b="1" dirty="0">
                <a:ln w="12700">
                  <a:solidFill>
                    <a:schemeClr val="tx2">
                      <a:satMod val="155000"/>
                    </a:schemeClr>
                  </a:solidFill>
                  <a:prstDash val="solid"/>
                </a:ln>
                <a:solidFill>
                  <a:schemeClr val="bg1"/>
                </a:solidFill>
                <a:effectLst>
                  <a:outerShdw blurRad="41275" dist="20320" dir="1800000" algn="tl" rotWithShape="0">
                    <a:srgbClr val="000000">
                      <a:alpha val="40000"/>
                    </a:srgbClr>
                  </a:outerShdw>
                </a:effectLst>
                <a:latin typeface="Arial" pitchFamily="34" charset="0"/>
                <a:cs typeface="Arial" pitchFamily="34" charset="0"/>
              </a:rPr>
              <a:t>جامعة محمد </a:t>
            </a:r>
            <a:r>
              <a:rPr lang="ar-DZ" sz="2800" b="1" dirty="0" err="1">
                <a:ln w="12700">
                  <a:solidFill>
                    <a:schemeClr val="tx2">
                      <a:satMod val="155000"/>
                    </a:schemeClr>
                  </a:solidFill>
                  <a:prstDash val="solid"/>
                </a:ln>
                <a:solidFill>
                  <a:schemeClr val="bg1"/>
                </a:solidFill>
                <a:effectLst>
                  <a:outerShdw blurRad="41275" dist="20320" dir="1800000" algn="tl" rotWithShape="0">
                    <a:srgbClr val="000000">
                      <a:alpha val="40000"/>
                    </a:srgbClr>
                  </a:outerShdw>
                </a:effectLst>
                <a:latin typeface="Arial" pitchFamily="34" charset="0"/>
                <a:cs typeface="Arial" pitchFamily="34" charset="0"/>
              </a:rPr>
              <a:t>خيضر</a:t>
            </a:r>
            <a:r>
              <a:rPr lang="ar-DZ" sz="2800" b="1" dirty="0">
                <a:ln w="12700">
                  <a:solidFill>
                    <a:schemeClr val="tx2">
                      <a:satMod val="155000"/>
                    </a:schemeClr>
                  </a:solidFill>
                  <a:prstDash val="solid"/>
                </a:ln>
                <a:solidFill>
                  <a:schemeClr val="bg1"/>
                </a:solidFill>
                <a:effectLst>
                  <a:outerShdw blurRad="41275" dist="20320" dir="1800000" algn="tl" rotWithShape="0">
                    <a:srgbClr val="000000">
                      <a:alpha val="40000"/>
                    </a:srgbClr>
                  </a:outerShdw>
                </a:effectLst>
                <a:latin typeface="Arial" pitchFamily="34" charset="0"/>
                <a:cs typeface="Arial" pitchFamily="34" charset="0"/>
              </a:rPr>
              <a:t> بسكرة </a:t>
            </a:r>
            <a:endParaRPr lang="fr-FR" sz="2800" b="1" dirty="0">
              <a:ln w="12700">
                <a:solidFill>
                  <a:schemeClr val="tx2">
                    <a:satMod val="155000"/>
                  </a:schemeClr>
                </a:solidFill>
                <a:prstDash val="solid"/>
              </a:ln>
              <a:solidFill>
                <a:schemeClr val="bg1"/>
              </a:solidFill>
              <a:effectLst>
                <a:outerShdw blurRad="41275" dist="20320" dir="1800000" algn="tl" rotWithShape="0">
                  <a:srgbClr val="000000">
                    <a:alpha val="40000"/>
                  </a:srgbClr>
                </a:outerShdw>
              </a:effectLst>
              <a:latin typeface="Arial" pitchFamily="34" charset="0"/>
              <a:cs typeface="Arial" pitchFamily="34"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5">
                                            <p:txEl>
                                              <p:pRg st="0" end="0"/>
                                            </p:txEl>
                                          </p:spTgt>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58204" cy="1408176"/>
          </a:xfrm>
        </p:spPr>
        <p:txBody>
          <a:bodyPr>
            <a:normAutofit/>
          </a:bodyPr>
          <a:lstStyle/>
          <a:p>
            <a:pPr algn="r"/>
            <a:r>
              <a:rPr lang="ar-DZ" sz="3200" dirty="0">
                <a:solidFill>
                  <a:srgbClr val="C00000"/>
                </a:solidFill>
                <a:latin typeface="Arial" pitchFamily="34" charset="0"/>
                <a:cs typeface="Arial" pitchFamily="34" charset="0"/>
              </a:rPr>
              <a:t>  خطة البحث</a:t>
            </a:r>
            <a:endParaRPr lang="fr-FR" sz="3200" dirty="0">
              <a:solidFill>
                <a:srgbClr val="C00000"/>
              </a:solidFill>
              <a:latin typeface="Arial" pitchFamily="34" charset="0"/>
              <a:cs typeface="Arial" pitchFamily="34" charset="0"/>
            </a:endParaRPr>
          </a:p>
        </p:txBody>
      </p:sp>
      <p:sp>
        <p:nvSpPr>
          <p:cNvPr id="3" name="Espace réservé du contenu 2"/>
          <p:cNvSpPr>
            <a:spLocks noGrp="1"/>
          </p:cNvSpPr>
          <p:nvPr>
            <p:ph idx="1"/>
          </p:nvPr>
        </p:nvSpPr>
        <p:spPr>
          <a:xfrm>
            <a:off x="3643306" y="1428736"/>
            <a:ext cx="5286412" cy="5429264"/>
          </a:xfrm>
        </p:spPr>
        <p:txBody>
          <a:bodyPr>
            <a:noAutofit/>
          </a:bodyPr>
          <a:lstStyle/>
          <a:p>
            <a:pPr algn="r" rtl="1">
              <a:buNone/>
            </a:pPr>
            <a:r>
              <a:rPr lang="ar-SA" sz="2200" dirty="0">
                <a:latin typeface="Arial" pitchFamily="34" charset="0"/>
                <a:cs typeface="Arial" pitchFamily="34" charset="0"/>
              </a:rPr>
              <a:t>المقدمة</a:t>
            </a:r>
            <a:endParaRPr lang="fr-FR" sz="2200" dirty="0">
              <a:latin typeface="Arial" pitchFamily="34" charset="0"/>
              <a:cs typeface="Arial" pitchFamily="34" charset="0"/>
            </a:endParaRPr>
          </a:p>
          <a:p>
            <a:pPr algn="r" rtl="1">
              <a:buNone/>
            </a:pPr>
            <a:r>
              <a:rPr lang="ar-SA" sz="2200" dirty="0">
                <a:solidFill>
                  <a:srgbClr val="C00000"/>
                </a:solidFill>
                <a:latin typeface="Arial" pitchFamily="34" charset="0"/>
                <a:cs typeface="Arial" pitchFamily="34" charset="0"/>
              </a:rPr>
              <a:t>المبحث </a:t>
            </a:r>
            <a:r>
              <a:rPr lang="ar-SA" sz="2200" dirty="0" err="1">
                <a:solidFill>
                  <a:srgbClr val="C00000"/>
                </a:solidFill>
                <a:latin typeface="Arial" pitchFamily="34" charset="0"/>
                <a:cs typeface="Arial" pitchFamily="34" charset="0"/>
              </a:rPr>
              <a:t>الاول</a:t>
            </a:r>
            <a:r>
              <a:rPr lang="ar-SA" sz="2200" dirty="0">
                <a:solidFill>
                  <a:srgbClr val="C00000"/>
                </a:solidFill>
                <a:latin typeface="Arial" pitchFamily="34" charset="0"/>
                <a:cs typeface="Arial" pitchFamily="34" charset="0"/>
              </a:rPr>
              <a:t> :قياس رأس </a:t>
            </a:r>
            <a:r>
              <a:rPr lang="ar-DZ" sz="2200" dirty="0" err="1">
                <a:solidFill>
                  <a:srgbClr val="C00000"/>
                </a:solidFill>
                <a:latin typeface="Arial" pitchFamily="34" charset="0"/>
                <a:cs typeface="Arial" pitchFamily="34" charset="0"/>
              </a:rPr>
              <a:t>ال</a:t>
            </a:r>
            <a:r>
              <a:rPr lang="ar-SA" sz="2200" dirty="0">
                <a:solidFill>
                  <a:srgbClr val="C00000"/>
                </a:solidFill>
                <a:latin typeface="Arial" pitchFamily="34" charset="0"/>
                <a:cs typeface="Arial" pitchFamily="34" charset="0"/>
              </a:rPr>
              <a:t>مال الفكري </a:t>
            </a:r>
            <a:endParaRPr lang="fr-FR" sz="2200" dirty="0">
              <a:solidFill>
                <a:srgbClr val="C00000"/>
              </a:solidFill>
              <a:latin typeface="Arial" pitchFamily="34" charset="0"/>
              <a:cs typeface="Arial" pitchFamily="34" charset="0"/>
            </a:endParaRPr>
          </a:p>
          <a:p>
            <a:pPr algn="r" rtl="1">
              <a:buNone/>
            </a:pPr>
            <a:r>
              <a:rPr lang="ar-SA" sz="2200" dirty="0">
                <a:solidFill>
                  <a:srgbClr val="00B050"/>
                </a:solidFill>
                <a:latin typeface="Arial" pitchFamily="34" charset="0"/>
                <a:cs typeface="Arial" pitchFamily="34" charset="0"/>
              </a:rPr>
              <a:t>المطلب 01 </a:t>
            </a:r>
            <a:r>
              <a:rPr lang="fr-FR" sz="2200" b="1" dirty="0">
                <a:solidFill>
                  <a:srgbClr val="00B050"/>
                </a:solidFill>
                <a:latin typeface="Arial" pitchFamily="34" charset="0"/>
                <a:cs typeface="Arial" pitchFamily="34" charset="0"/>
              </a:rPr>
              <a:t>:</a:t>
            </a:r>
            <a:r>
              <a:rPr lang="ar-SA" sz="2200" dirty="0">
                <a:latin typeface="Arial" pitchFamily="34" charset="0"/>
                <a:cs typeface="Arial" pitchFamily="34" charset="0"/>
              </a:rPr>
              <a:t>مفهوم وخصائص رأس </a:t>
            </a:r>
            <a:r>
              <a:rPr lang="ar-DZ" sz="2200" dirty="0" err="1">
                <a:latin typeface="Arial" pitchFamily="34" charset="0"/>
                <a:cs typeface="Arial" pitchFamily="34" charset="0"/>
              </a:rPr>
              <a:t>ال</a:t>
            </a:r>
            <a:r>
              <a:rPr lang="ar-SA" sz="2200" dirty="0">
                <a:latin typeface="Arial" pitchFamily="34" charset="0"/>
                <a:cs typeface="Arial" pitchFamily="34" charset="0"/>
              </a:rPr>
              <a:t>مال الفكري</a:t>
            </a:r>
            <a:endParaRPr lang="fr-FR" sz="2200" dirty="0">
              <a:latin typeface="Arial" pitchFamily="34" charset="0"/>
              <a:cs typeface="Arial" pitchFamily="34" charset="0"/>
            </a:endParaRPr>
          </a:p>
          <a:p>
            <a:pPr algn="r" rtl="1">
              <a:buNone/>
            </a:pPr>
            <a:r>
              <a:rPr lang="ar-SA" sz="2200" dirty="0">
                <a:solidFill>
                  <a:srgbClr val="00B050"/>
                </a:solidFill>
                <a:latin typeface="Arial" pitchFamily="34" charset="0"/>
                <a:cs typeface="Arial" pitchFamily="34" charset="0"/>
              </a:rPr>
              <a:t>المطلب 02 :</a:t>
            </a:r>
            <a:r>
              <a:rPr lang="ar-SA" sz="2200" dirty="0">
                <a:latin typeface="Arial" pitchFamily="34" charset="0"/>
                <a:cs typeface="Arial" pitchFamily="34" charset="0"/>
              </a:rPr>
              <a:t>كيفية</a:t>
            </a:r>
            <a:r>
              <a:rPr lang="ar-SA" sz="2200" b="1" dirty="0">
                <a:latin typeface="Arial" pitchFamily="34" charset="0"/>
                <a:cs typeface="Arial" pitchFamily="34" charset="0"/>
              </a:rPr>
              <a:t> </a:t>
            </a:r>
            <a:r>
              <a:rPr lang="ar-SA" sz="2200" dirty="0">
                <a:latin typeface="Arial" pitchFamily="34" charset="0"/>
                <a:cs typeface="Arial" pitchFamily="34" charset="0"/>
              </a:rPr>
              <a:t> قياس رأس </a:t>
            </a:r>
            <a:r>
              <a:rPr lang="ar-DZ" sz="2200" dirty="0" err="1">
                <a:latin typeface="Arial" pitchFamily="34" charset="0"/>
                <a:cs typeface="Arial" pitchFamily="34" charset="0"/>
              </a:rPr>
              <a:t>ال</a:t>
            </a:r>
            <a:r>
              <a:rPr lang="ar-SA" sz="2200" dirty="0">
                <a:latin typeface="Arial" pitchFamily="34" charset="0"/>
                <a:cs typeface="Arial" pitchFamily="34" charset="0"/>
              </a:rPr>
              <a:t>مال الفكري</a:t>
            </a:r>
            <a:endParaRPr lang="fr-FR" sz="2200" dirty="0">
              <a:latin typeface="Arial" pitchFamily="34" charset="0"/>
              <a:cs typeface="Arial" pitchFamily="34" charset="0"/>
            </a:endParaRPr>
          </a:p>
          <a:p>
            <a:pPr algn="r" rtl="1">
              <a:buNone/>
            </a:pPr>
            <a:r>
              <a:rPr lang="ar-SA" sz="2200" dirty="0">
                <a:solidFill>
                  <a:srgbClr val="00B050"/>
                </a:solidFill>
                <a:latin typeface="Arial" pitchFamily="34" charset="0"/>
                <a:cs typeface="Arial" pitchFamily="34" charset="0"/>
              </a:rPr>
              <a:t>المطلب 03 </a:t>
            </a:r>
            <a:r>
              <a:rPr lang="fr-FR" sz="2200" b="1" dirty="0">
                <a:solidFill>
                  <a:srgbClr val="00B050"/>
                </a:solidFill>
                <a:latin typeface="Arial" pitchFamily="34" charset="0"/>
                <a:cs typeface="Arial" pitchFamily="34" charset="0"/>
              </a:rPr>
              <a:t>:</a:t>
            </a:r>
            <a:r>
              <a:rPr lang="ar-SA" sz="2200" dirty="0">
                <a:latin typeface="Arial" pitchFamily="34" charset="0"/>
                <a:cs typeface="Arial" pitchFamily="34" charset="0"/>
              </a:rPr>
              <a:t>أهمية  رأس المال الفكري</a:t>
            </a:r>
            <a:endParaRPr lang="ar-DZ" sz="2200" dirty="0">
              <a:latin typeface="Arial" pitchFamily="34" charset="0"/>
              <a:cs typeface="Arial" pitchFamily="34" charset="0"/>
            </a:endParaRPr>
          </a:p>
          <a:p>
            <a:pPr algn="r" rtl="1">
              <a:buNone/>
            </a:pPr>
            <a:r>
              <a:rPr lang="ar-DZ" sz="2200" dirty="0">
                <a:latin typeface="Arial" pitchFamily="34" charset="0"/>
                <a:cs typeface="Arial" pitchFamily="34" charset="0"/>
              </a:rPr>
              <a:t>ا</a:t>
            </a:r>
            <a:r>
              <a:rPr lang="ar-DZ" sz="2200" dirty="0">
                <a:solidFill>
                  <a:srgbClr val="00B050"/>
                </a:solidFill>
                <a:latin typeface="Arial" pitchFamily="34" charset="0"/>
                <a:cs typeface="Arial" pitchFamily="34" charset="0"/>
              </a:rPr>
              <a:t>لمطلب04:</a:t>
            </a:r>
            <a:r>
              <a:rPr lang="ar-DZ" sz="2200" dirty="0">
                <a:latin typeface="Arial" pitchFamily="34" charset="0"/>
                <a:cs typeface="Arial" pitchFamily="34" charset="0"/>
              </a:rPr>
              <a:t>دوافع قياس رأس المال الفكري</a:t>
            </a:r>
          </a:p>
          <a:p>
            <a:pPr algn="r" rtl="1">
              <a:buNone/>
            </a:pPr>
            <a:r>
              <a:rPr lang="ar-DZ" sz="2200" dirty="0">
                <a:solidFill>
                  <a:srgbClr val="00B050"/>
                </a:solidFill>
                <a:latin typeface="Arial" pitchFamily="34" charset="0"/>
                <a:cs typeface="Arial" pitchFamily="34" charset="0"/>
              </a:rPr>
              <a:t>المطلب 05:</a:t>
            </a:r>
            <a:r>
              <a:rPr lang="ar-DZ" sz="2200" dirty="0">
                <a:latin typeface="Arial" pitchFamily="34" charset="0"/>
                <a:cs typeface="Arial" pitchFamily="34" charset="0"/>
              </a:rPr>
              <a:t>صعوبات قياس رأس المال الفكري</a:t>
            </a:r>
            <a:endParaRPr lang="fr-FR" sz="2200" dirty="0">
              <a:latin typeface="Arial" pitchFamily="34" charset="0"/>
              <a:cs typeface="Arial" pitchFamily="34" charset="0"/>
            </a:endParaRPr>
          </a:p>
          <a:p>
            <a:pPr algn="r" rtl="1">
              <a:buNone/>
            </a:pPr>
            <a:r>
              <a:rPr lang="ar-SA" sz="2200" dirty="0">
                <a:solidFill>
                  <a:srgbClr val="C00000"/>
                </a:solidFill>
                <a:latin typeface="Arial" pitchFamily="34" charset="0"/>
                <a:cs typeface="Arial" pitchFamily="34" charset="0"/>
              </a:rPr>
              <a:t>المبحث الثاني :قياس رأس </a:t>
            </a:r>
            <a:r>
              <a:rPr lang="ar-DZ" sz="2200" dirty="0" err="1">
                <a:solidFill>
                  <a:srgbClr val="C00000"/>
                </a:solidFill>
                <a:latin typeface="Arial" pitchFamily="34" charset="0"/>
                <a:cs typeface="Arial" pitchFamily="34" charset="0"/>
              </a:rPr>
              <a:t>ال</a:t>
            </a:r>
            <a:r>
              <a:rPr lang="ar-SA" sz="2200" dirty="0">
                <a:solidFill>
                  <a:srgbClr val="C00000"/>
                </a:solidFill>
                <a:latin typeface="Arial" pitchFamily="34" charset="0"/>
                <a:cs typeface="Arial" pitchFamily="34" charset="0"/>
              </a:rPr>
              <a:t>مال البشري</a:t>
            </a:r>
            <a:endParaRPr lang="fr-FR" sz="2200" dirty="0">
              <a:solidFill>
                <a:srgbClr val="C00000"/>
              </a:solidFill>
              <a:latin typeface="Arial" pitchFamily="34" charset="0"/>
              <a:cs typeface="Arial" pitchFamily="34" charset="0"/>
            </a:endParaRPr>
          </a:p>
          <a:p>
            <a:pPr algn="r" rtl="1">
              <a:buNone/>
            </a:pPr>
            <a:r>
              <a:rPr lang="ar-SA" sz="2200" dirty="0">
                <a:solidFill>
                  <a:srgbClr val="00B050"/>
                </a:solidFill>
                <a:latin typeface="Arial" pitchFamily="34" charset="0"/>
                <a:cs typeface="Arial" pitchFamily="34" charset="0"/>
              </a:rPr>
              <a:t>المطلب 01</a:t>
            </a:r>
            <a:r>
              <a:rPr lang="fr-FR" sz="2200" b="1" dirty="0">
                <a:solidFill>
                  <a:srgbClr val="00B050"/>
                </a:solidFill>
                <a:latin typeface="Arial" pitchFamily="34" charset="0"/>
                <a:cs typeface="Arial" pitchFamily="34" charset="0"/>
              </a:rPr>
              <a:t> </a:t>
            </a:r>
            <a:r>
              <a:rPr lang="fr-FR" sz="2200" b="1" dirty="0">
                <a:latin typeface="Arial" pitchFamily="34" charset="0"/>
                <a:cs typeface="Arial" pitchFamily="34" charset="0"/>
              </a:rPr>
              <a:t>:</a:t>
            </a:r>
            <a:r>
              <a:rPr lang="ar-SA" sz="2200" dirty="0">
                <a:latin typeface="Arial" pitchFamily="34" charset="0"/>
                <a:cs typeface="Arial" pitchFamily="34" charset="0"/>
              </a:rPr>
              <a:t>مفهوم وخصائص رأس </a:t>
            </a:r>
            <a:r>
              <a:rPr lang="ar-DZ" sz="2200" dirty="0" err="1">
                <a:latin typeface="Arial" pitchFamily="34" charset="0"/>
                <a:cs typeface="Arial" pitchFamily="34" charset="0"/>
              </a:rPr>
              <a:t>ال</a:t>
            </a:r>
            <a:r>
              <a:rPr lang="ar-SA" sz="2200" dirty="0">
                <a:latin typeface="Arial" pitchFamily="34" charset="0"/>
                <a:cs typeface="Arial" pitchFamily="34" charset="0"/>
              </a:rPr>
              <a:t>مال البشري</a:t>
            </a:r>
            <a:endParaRPr lang="fr-FR" sz="2200" dirty="0">
              <a:latin typeface="Arial" pitchFamily="34" charset="0"/>
              <a:cs typeface="Arial" pitchFamily="34" charset="0"/>
            </a:endParaRPr>
          </a:p>
          <a:p>
            <a:pPr algn="r" rtl="1">
              <a:buNone/>
            </a:pPr>
            <a:r>
              <a:rPr lang="ar-SA" sz="2200" dirty="0">
                <a:solidFill>
                  <a:srgbClr val="00B050"/>
                </a:solidFill>
                <a:latin typeface="Arial" pitchFamily="34" charset="0"/>
                <a:cs typeface="Arial" pitchFamily="34" charset="0"/>
              </a:rPr>
              <a:t>المطلب 02: </a:t>
            </a:r>
            <a:r>
              <a:rPr lang="ar-SA" sz="2200" dirty="0">
                <a:latin typeface="Arial" pitchFamily="34" charset="0"/>
                <a:cs typeface="Arial" pitchFamily="34" charset="0"/>
              </a:rPr>
              <a:t>كيفية قياس رأس </a:t>
            </a:r>
            <a:r>
              <a:rPr lang="ar-DZ" sz="2200" dirty="0" err="1">
                <a:latin typeface="Arial" pitchFamily="34" charset="0"/>
                <a:cs typeface="Arial" pitchFamily="34" charset="0"/>
              </a:rPr>
              <a:t>ال</a:t>
            </a:r>
            <a:r>
              <a:rPr lang="ar-SA" sz="2200" dirty="0">
                <a:latin typeface="Arial" pitchFamily="34" charset="0"/>
                <a:cs typeface="Arial" pitchFamily="34" charset="0"/>
              </a:rPr>
              <a:t>مال البشري</a:t>
            </a:r>
            <a:endParaRPr lang="fr-FR" sz="2200" dirty="0">
              <a:latin typeface="Arial" pitchFamily="34" charset="0"/>
              <a:cs typeface="Arial" pitchFamily="34" charset="0"/>
            </a:endParaRPr>
          </a:p>
          <a:p>
            <a:pPr algn="r" rtl="1">
              <a:buNone/>
            </a:pPr>
            <a:r>
              <a:rPr lang="ar-SA" sz="2200" dirty="0">
                <a:latin typeface="Arial" pitchFamily="34" charset="0"/>
                <a:cs typeface="Arial" pitchFamily="34" charset="0"/>
              </a:rPr>
              <a:t> </a:t>
            </a:r>
            <a:r>
              <a:rPr lang="ar-SA" sz="2200" dirty="0">
                <a:solidFill>
                  <a:srgbClr val="00B050"/>
                </a:solidFill>
                <a:latin typeface="Arial" pitchFamily="34" charset="0"/>
                <a:cs typeface="Arial" pitchFamily="34" charset="0"/>
              </a:rPr>
              <a:t>المطلب 03</a:t>
            </a:r>
            <a:r>
              <a:rPr lang="fr-FR" sz="2200" b="1" dirty="0">
                <a:latin typeface="Arial" pitchFamily="34" charset="0"/>
                <a:cs typeface="Arial" pitchFamily="34" charset="0"/>
              </a:rPr>
              <a:t> </a:t>
            </a:r>
            <a:r>
              <a:rPr lang="fr-FR" sz="2200" b="1" dirty="0">
                <a:solidFill>
                  <a:srgbClr val="00B050"/>
                </a:solidFill>
                <a:latin typeface="Arial" pitchFamily="34" charset="0"/>
                <a:cs typeface="Arial" pitchFamily="34" charset="0"/>
              </a:rPr>
              <a:t>:</a:t>
            </a:r>
            <a:r>
              <a:rPr lang="ar-SA" sz="2200" dirty="0">
                <a:latin typeface="Arial" pitchFamily="34" charset="0"/>
                <a:cs typeface="Arial" pitchFamily="34" charset="0"/>
              </a:rPr>
              <a:t>أهمية  رأس </a:t>
            </a:r>
            <a:r>
              <a:rPr lang="ar-DZ" sz="2200" dirty="0" err="1">
                <a:latin typeface="Arial" pitchFamily="34" charset="0"/>
                <a:cs typeface="Arial" pitchFamily="34" charset="0"/>
              </a:rPr>
              <a:t>ال</a:t>
            </a:r>
            <a:r>
              <a:rPr lang="ar-SA" sz="2200" dirty="0">
                <a:latin typeface="Arial" pitchFamily="34" charset="0"/>
                <a:cs typeface="Arial" pitchFamily="34" charset="0"/>
              </a:rPr>
              <a:t>مال البشري	 </a:t>
            </a:r>
            <a:endParaRPr lang="fr-FR" sz="2200" dirty="0">
              <a:latin typeface="Arial" pitchFamily="34" charset="0"/>
              <a:cs typeface="Arial" pitchFamily="34" charset="0"/>
            </a:endParaRPr>
          </a:p>
          <a:p>
            <a:pPr algn="r" rtl="1">
              <a:buNone/>
            </a:pPr>
            <a:r>
              <a:rPr lang="ar-SA" sz="2200" dirty="0">
                <a:solidFill>
                  <a:srgbClr val="C00000"/>
                </a:solidFill>
                <a:latin typeface="Arial" pitchFamily="34" charset="0"/>
                <a:cs typeface="Arial" pitchFamily="34" charset="0"/>
              </a:rPr>
              <a:t>المبحث الثالث :قياس رأس </a:t>
            </a:r>
            <a:r>
              <a:rPr lang="ar-DZ" sz="2200" dirty="0" err="1">
                <a:solidFill>
                  <a:srgbClr val="C00000"/>
                </a:solidFill>
                <a:latin typeface="Arial" pitchFamily="34" charset="0"/>
                <a:cs typeface="Arial" pitchFamily="34" charset="0"/>
              </a:rPr>
              <a:t>ال</a:t>
            </a:r>
            <a:r>
              <a:rPr lang="ar-SA" sz="2200" dirty="0">
                <a:solidFill>
                  <a:srgbClr val="C00000"/>
                </a:solidFill>
                <a:latin typeface="Arial" pitchFamily="34" charset="0"/>
                <a:cs typeface="Arial" pitchFamily="34" charset="0"/>
              </a:rPr>
              <a:t>مال الاجتماعي</a:t>
            </a:r>
            <a:endParaRPr lang="fr-FR" sz="2200" dirty="0">
              <a:solidFill>
                <a:srgbClr val="C00000"/>
              </a:solidFill>
              <a:latin typeface="Arial" pitchFamily="34" charset="0"/>
              <a:cs typeface="Arial" pitchFamily="34" charset="0"/>
            </a:endParaRPr>
          </a:p>
          <a:p>
            <a:pPr algn="r" rtl="1">
              <a:buNone/>
            </a:pPr>
            <a:r>
              <a:rPr lang="ar-SA" sz="2200" dirty="0">
                <a:solidFill>
                  <a:srgbClr val="00B050"/>
                </a:solidFill>
                <a:latin typeface="Arial" pitchFamily="34" charset="0"/>
                <a:cs typeface="Arial" pitchFamily="34" charset="0"/>
              </a:rPr>
              <a:t>المطلب 01</a:t>
            </a:r>
            <a:r>
              <a:rPr lang="fr-FR" sz="2200" b="1" dirty="0">
                <a:latin typeface="Arial" pitchFamily="34" charset="0"/>
                <a:cs typeface="Arial" pitchFamily="34" charset="0"/>
              </a:rPr>
              <a:t>:</a:t>
            </a:r>
            <a:r>
              <a:rPr lang="ar-SA" sz="2200" dirty="0">
                <a:latin typeface="Arial" pitchFamily="34" charset="0"/>
                <a:cs typeface="Arial" pitchFamily="34" charset="0"/>
              </a:rPr>
              <a:t>مفهوم رأس </a:t>
            </a:r>
            <a:r>
              <a:rPr lang="ar-DZ" sz="2200" dirty="0" err="1">
                <a:latin typeface="Arial" pitchFamily="34" charset="0"/>
                <a:cs typeface="Arial" pitchFamily="34" charset="0"/>
              </a:rPr>
              <a:t>ال</a:t>
            </a:r>
            <a:r>
              <a:rPr lang="ar-SA" sz="2200" dirty="0">
                <a:latin typeface="Arial" pitchFamily="34" charset="0"/>
                <a:cs typeface="Arial" pitchFamily="34" charset="0"/>
              </a:rPr>
              <a:t>مال الاجتماعي</a:t>
            </a:r>
            <a:endParaRPr lang="fr-FR" sz="2200" dirty="0">
              <a:latin typeface="Arial" pitchFamily="34" charset="0"/>
              <a:cs typeface="Arial" pitchFamily="34" charset="0"/>
            </a:endParaRPr>
          </a:p>
          <a:p>
            <a:pPr algn="r" rtl="1">
              <a:buNone/>
            </a:pPr>
            <a:r>
              <a:rPr lang="ar-SA" sz="2200" dirty="0">
                <a:solidFill>
                  <a:srgbClr val="00B050"/>
                </a:solidFill>
                <a:latin typeface="Arial" pitchFamily="34" charset="0"/>
                <a:cs typeface="Arial" pitchFamily="34" charset="0"/>
              </a:rPr>
              <a:t>المطلب02:</a:t>
            </a:r>
            <a:r>
              <a:rPr lang="ar-SA" sz="2200" dirty="0">
                <a:latin typeface="Arial" pitchFamily="34" charset="0"/>
                <a:cs typeface="Arial" pitchFamily="34" charset="0"/>
              </a:rPr>
              <a:t>كيفية قياس رأس </a:t>
            </a:r>
            <a:r>
              <a:rPr lang="ar-DZ" sz="2200" dirty="0" err="1">
                <a:latin typeface="Arial" pitchFamily="34" charset="0"/>
                <a:cs typeface="Arial" pitchFamily="34" charset="0"/>
              </a:rPr>
              <a:t>ال</a:t>
            </a:r>
            <a:r>
              <a:rPr lang="ar-SA" sz="2200" dirty="0">
                <a:latin typeface="Arial" pitchFamily="34" charset="0"/>
                <a:cs typeface="Arial" pitchFamily="34" charset="0"/>
              </a:rPr>
              <a:t>مال</a:t>
            </a:r>
            <a:r>
              <a:rPr lang="ar-SA" sz="2200" b="1" dirty="0">
                <a:latin typeface="Arial" pitchFamily="34" charset="0"/>
                <a:cs typeface="Arial" pitchFamily="34" charset="0"/>
              </a:rPr>
              <a:t> </a:t>
            </a:r>
            <a:r>
              <a:rPr lang="ar-SA" sz="2200" dirty="0">
                <a:latin typeface="Arial" pitchFamily="34" charset="0"/>
                <a:cs typeface="Arial" pitchFamily="34" charset="0"/>
              </a:rPr>
              <a:t>الاجتماعي</a:t>
            </a:r>
            <a:endParaRPr lang="fr-FR" sz="2200" dirty="0">
              <a:latin typeface="Arial" pitchFamily="34" charset="0"/>
              <a:cs typeface="Arial" pitchFamily="34" charset="0"/>
            </a:endParaRPr>
          </a:p>
          <a:p>
            <a:pPr algn="r" rtl="1">
              <a:buNone/>
            </a:pPr>
            <a:r>
              <a:rPr lang="ar-SA" sz="2200" dirty="0">
                <a:solidFill>
                  <a:srgbClr val="00B050"/>
                </a:solidFill>
                <a:latin typeface="Arial" pitchFamily="34" charset="0"/>
                <a:cs typeface="Arial" pitchFamily="34" charset="0"/>
              </a:rPr>
              <a:t>المطلب 03:</a:t>
            </a:r>
            <a:r>
              <a:rPr lang="ar-SA" sz="2200" dirty="0" err="1">
                <a:latin typeface="Arial" pitchFamily="34" charset="0"/>
                <a:cs typeface="Arial" pitchFamily="34" charset="0"/>
              </a:rPr>
              <a:t>اهمية</a:t>
            </a:r>
            <a:r>
              <a:rPr lang="ar-SA" sz="2200" dirty="0">
                <a:latin typeface="Arial" pitchFamily="34" charset="0"/>
                <a:cs typeface="Arial" pitchFamily="34" charset="0"/>
              </a:rPr>
              <a:t>  رأس </a:t>
            </a:r>
            <a:r>
              <a:rPr lang="ar-DZ" sz="2200" dirty="0" err="1">
                <a:latin typeface="Arial" pitchFamily="34" charset="0"/>
                <a:cs typeface="Arial" pitchFamily="34" charset="0"/>
              </a:rPr>
              <a:t>ال</a:t>
            </a:r>
            <a:r>
              <a:rPr lang="ar-SA" sz="2200" dirty="0">
                <a:latin typeface="Arial" pitchFamily="34" charset="0"/>
                <a:cs typeface="Arial" pitchFamily="34" charset="0"/>
              </a:rPr>
              <a:t>مال الاجتماعي </a:t>
            </a:r>
            <a:endParaRPr lang="fr-FR" sz="2200" dirty="0">
              <a:latin typeface="Arial" pitchFamily="34" charset="0"/>
              <a:cs typeface="Arial" pitchFamily="34" charset="0"/>
            </a:endParaRPr>
          </a:p>
          <a:p>
            <a:pPr algn="r" rtl="1">
              <a:buNone/>
            </a:pPr>
            <a:r>
              <a:rPr lang="ar-SA" sz="2200" dirty="0">
                <a:latin typeface="Arial" pitchFamily="34" charset="0"/>
                <a:cs typeface="Arial" pitchFamily="34" charset="0"/>
              </a:rPr>
              <a:t>الخاتمة</a:t>
            </a:r>
            <a:r>
              <a:rPr lang="fr-FR" sz="2200" b="1" dirty="0">
                <a:latin typeface="Arial" pitchFamily="34" charset="0"/>
                <a:cs typeface="Arial" pitchFamily="34" charset="0"/>
              </a:rPr>
              <a:t>                                                                                                                                                                                                                                            </a:t>
            </a:r>
            <a:endParaRPr lang="fr-FR" sz="2200" dirty="0">
              <a:latin typeface="Arial" pitchFamily="34" charset="0"/>
              <a:cs typeface="Arial" pitchFamily="34" charset="0"/>
            </a:endParaRPr>
          </a:p>
          <a:p>
            <a:pPr algn="r" rtl="1">
              <a:buNone/>
            </a:pPr>
            <a:r>
              <a:rPr lang="fr-FR" sz="2200" b="1" dirty="0">
                <a:latin typeface="Arial" pitchFamily="34" charset="0"/>
                <a:cs typeface="Arial" pitchFamily="34" charset="0"/>
              </a:rPr>
              <a:t> </a:t>
            </a:r>
            <a:endParaRPr lang="fr-FR" sz="2200" dirty="0">
              <a:latin typeface="Arial" pitchFamily="34" charset="0"/>
              <a:cs typeface="Arial" pitchFamily="34" charset="0"/>
            </a:endParaRPr>
          </a:p>
          <a:p>
            <a:pPr algn="r" rtl="1">
              <a:buNone/>
            </a:pPr>
            <a:r>
              <a:rPr lang="fr-FR" sz="2200" b="1" dirty="0">
                <a:latin typeface="Arial" pitchFamily="34" charset="0"/>
                <a:cs typeface="Arial" pitchFamily="34" charset="0"/>
              </a:rPr>
              <a:t> </a:t>
            </a:r>
            <a:endParaRPr lang="fr-FR" sz="2200" dirty="0">
              <a:latin typeface="Arial" pitchFamily="34" charset="0"/>
              <a:cs typeface="Arial" pitchFamily="34" charset="0"/>
            </a:endParaRPr>
          </a:p>
        </p:txBody>
      </p:sp>
      <p:pic>
        <p:nvPicPr>
          <p:cNvPr id="4" name="Picture 3"/>
          <p:cNvPicPr>
            <a:picLocks noChangeAspect="1" noChangeArrowheads="1"/>
          </p:cNvPicPr>
          <p:nvPr/>
        </p:nvPicPr>
        <p:blipFill>
          <a:blip r:embed="rId2"/>
          <a:srcRect/>
          <a:stretch>
            <a:fillRect/>
          </a:stretch>
        </p:blipFill>
        <p:spPr bwMode="auto">
          <a:xfrm>
            <a:off x="1" y="0"/>
            <a:ext cx="3571867" cy="7215214"/>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DZ" dirty="0">
                <a:solidFill>
                  <a:srgbClr val="FF0000"/>
                </a:solidFill>
              </a:rPr>
              <a:t>المقدمة :</a:t>
            </a:r>
            <a:endParaRPr lang="fr-FR" dirty="0">
              <a:solidFill>
                <a:srgbClr val="FF0000"/>
              </a:solidFill>
            </a:endParaRPr>
          </a:p>
        </p:txBody>
      </p:sp>
      <p:sp>
        <p:nvSpPr>
          <p:cNvPr id="3" name="Espace réservé du contenu 2"/>
          <p:cNvSpPr>
            <a:spLocks noGrp="1"/>
          </p:cNvSpPr>
          <p:nvPr>
            <p:ph idx="1"/>
          </p:nvPr>
        </p:nvSpPr>
        <p:spPr>
          <a:xfrm>
            <a:off x="2857488" y="1571612"/>
            <a:ext cx="6286512" cy="4857783"/>
          </a:xfrm>
        </p:spPr>
        <p:txBody>
          <a:bodyPr>
            <a:normAutofit/>
          </a:bodyPr>
          <a:lstStyle/>
          <a:p>
            <a:pPr algn="r" rtl="1">
              <a:buNone/>
            </a:pPr>
            <a:r>
              <a:rPr lang="fr-FR" sz="2800" dirty="0">
                <a:latin typeface="Arial" pitchFamily="34" charset="0"/>
                <a:cs typeface="Arial" pitchFamily="34" charset="0"/>
              </a:rPr>
              <a:t> </a:t>
            </a:r>
          </a:p>
          <a:p>
            <a:pPr algn="r" rtl="1">
              <a:buNone/>
            </a:pPr>
            <a:r>
              <a:rPr lang="fr-FR" sz="2800" dirty="0">
                <a:latin typeface="Arial" pitchFamily="34" charset="0"/>
                <a:cs typeface="Arial" pitchFamily="34" charset="0"/>
              </a:rPr>
              <a:t>       </a:t>
            </a:r>
            <a:r>
              <a:rPr lang="ar-SA" sz="2800" dirty="0">
                <a:latin typeface="Arial" pitchFamily="34" charset="0"/>
                <a:cs typeface="Arial" pitchFamily="34" charset="0"/>
              </a:rPr>
              <a:t>يلعب كل من رأس مال الفكري والبشري والاجتماعي دورا مهما  بمساعدة القادة في اتخاذ القرارات إذ يعمل بتحويل المؤسسة لجعلها تحتل مكانة مرموقة أمام منافسيها والدخول إلى عالم التميز من أبوابه الواسعة ، هذا بسبب تعاظم دور المعرفة الإنسانية القائمة على الأفراد خبراتهم الإبداع الابتكار والعلاقات الاجتماعية التي تبدي باستطلاع المعارف المتبادلة وبالتالي نتساءل حول كيفية قياس رأس مال الفكري والبشري والاجتماعي .</a:t>
            </a:r>
            <a:endParaRPr lang="fr-FR" sz="2800" dirty="0">
              <a:latin typeface="Arial" pitchFamily="34" charset="0"/>
              <a:cs typeface="Arial" pitchFamily="34" charset="0"/>
            </a:endParaRPr>
          </a:p>
          <a:p>
            <a:pPr algn="r"/>
            <a:endParaRPr lang="fr-FR" sz="2800" dirty="0">
              <a:latin typeface="Arial" pitchFamily="34" charset="0"/>
              <a:cs typeface="Arial" pitchFamily="34" charset="0"/>
            </a:endParaRPr>
          </a:p>
        </p:txBody>
      </p:sp>
      <p:pic>
        <p:nvPicPr>
          <p:cNvPr id="5122" name="Picture 2"/>
          <p:cNvPicPr>
            <a:picLocks noChangeAspect="1" noChangeArrowheads="1"/>
          </p:cNvPicPr>
          <p:nvPr/>
        </p:nvPicPr>
        <p:blipFill>
          <a:blip r:embed="rId2"/>
          <a:srcRect/>
          <a:stretch>
            <a:fillRect/>
          </a:stretch>
        </p:blipFill>
        <p:spPr bwMode="auto">
          <a:xfrm>
            <a:off x="0" y="1357298"/>
            <a:ext cx="2786049" cy="5500702"/>
          </a:xfrm>
          <a:prstGeom prst="rect">
            <a:avLst/>
          </a:prstGeom>
          <a:ln>
            <a:noFill/>
          </a:ln>
          <a:effectLst>
            <a:softEdge rad="112500"/>
          </a:effectLst>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543956" cy="1408176"/>
          </a:xfrm>
        </p:spPr>
        <p:txBody>
          <a:bodyPr>
            <a:noAutofit/>
          </a:bodyPr>
          <a:lstStyle/>
          <a:p>
            <a:pPr algn="r" rtl="1"/>
            <a:br>
              <a:rPr lang="ar-DZ" sz="2800" u="sng" dirty="0">
                <a:latin typeface="Arial" pitchFamily="34" charset="0"/>
                <a:cs typeface="Arial" pitchFamily="34" charset="0"/>
              </a:rPr>
            </a:br>
            <a:br>
              <a:rPr lang="ar-DZ" sz="2800" u="sng" dirty="0">
                <a:latin typeface="Arial" pitchFamily="34" charset="0"/>
                <a:cs typeface="Arial" pitchFamily="34" charset="0"/>
              </a:rPr>
            </a:br>
            <a:r>
              <a:rPr lang="ar-SA" sz="2800" u="sng" dirty="0">
                <a:latin typeface="Arial" pitchFamily="34" charset="0"/>
                <a:cs typeface="Arial" pitchFamily="34" charset="0"/>
              </a:rPr>
              <a:t> </a:t>
            </a:r>
            <a:r>
              <a:rPr lang="ar-SA" sz="2800" b="0" i="1" u="sng" dirty="0">
                <a:solidFill>
                  <a:srgbClr val="FF0000"/>
                </a:solidFill>
                <a:latin typeface="Arial" pitchFamily="34" charset="0"/>
                <a:cs typeface="Arial" pitchFamily="34" charset="0"/>
              </a:rPr>
              <a:t>المبحث </a:t>
            </a:r>
            <a:r>
              <a:rPr lang="ar-SA" sz="2800" b="0" i="1" u="sng" dirty="0" err="1">
                <a:solidFill>
                  <a:srgbClr val="FF0000"/>
                </a:solidFill>
                <a:latin typeface="Arial" pitchFamily="34" charset="0"/>
                <a:cs typeface="Arial" pitchFamily="34" charset="0"/>
              </a:rPr>
              <a:t>الاول</a:t>
            </a:r>
            <a:r>
              <a:rPr lang="ar-SA" sz="2800" b="0" i="1" u="sng" dirty="0">
                <a:solidFill>
                  <a:srgbClr val="FF0000"/>
                </a:solidFill>
                <a:latin typeface="Arial" pitchFamily="34" charset="0"/>
                <a:cs typeface="Arial" pitchFamily="34" charset="0"/>
              </a:rPr>
              <a:t> : قياس  رأس المال الفكري</a:t>
            </a:r>
            <a:r>
              <a:rPr lang="ar-DZ" sz="2800" b="0" i="1" u="sng" dirty="0">
                <a:solidFill>
                  <a:srgbClr val="FF0000"/>
                </a:solidFill>
                <a:latin typeface="Arial" pitchFamily="34" charset="0"/>
                <a:cs typeface="Arial" pitchFamily="34" charset="0"/>
              </a:rPr>
              <a:t> </a:t>
            </a:r>
            <a:br>
              <a:rPr lang="ar-DZ" sz="2800" b="0" i="1" u="sng" dirty="0">
                <a:solidFill>
                  <a:srgbClr val="FF0000"/>
                </a:solidFill>
                <a:latin typeface="Arial" pitchFamily="34" charset="0"/>
                <a:cs typeface="Arial" pitchFamily="34" charset="0"/>
              </a:rPr>
            </a:br>
            <a:r>
              <a:rPr lang="ar-SA" sz="2800" b="0" i="1" u="sng" dirty="0">
                <a:solidFill>
                  <a:srgbClr val="FF0000"/>
                </a:solidFill>
                <a:latin typeface="Arial" pitchFamily="34" charset="0"/>
                <a:cs typeface="Arial" pitchFamily="34" charset="0"/>
              </a:rPr>
              <a:t>المطلب </a:t>
            </a:r>
            <a:r>
              <a:rPr lang="ar-SA" sz="2800" b="0" i="1" u="sng" dirty="0" err="1">
                <a:solidFill>
                  <a:srgbClr val="FF0000"/>
                </a:solidFill>
                <a:latin typeface="Arial" pitchFamily="34" charset="0"/>
                <a:cs typeface="Arial" pitchFamily="34" charset="0"/>
              </a:rPr>
              <a:t>الاول</a:t>
            </a:r>
            <a:r>
              <a:rPr lang="ar-SA" sz="2800" b="0" i="1" u="sng" dirty="0">
                <a:solidFill>
                  <a:srgbClr val="FF0000"/>
                </a:solidFill>
                <a:latin typeface="Arial" pitchFamily="34" charset="0"/>
                <a:cs typeface="Arial" pitchFamily="34" charset="0"/>
              </a:rPr>
              <a:t> :مفهوم وخصائص رأس المال الفكري</a:t>
            </a:r>
            <a:br>
              <a:rPr lang="fr-FR" sz="2800" dirty="0">
                <a:latin typeface="Arial" pitchFamily="34" charset="0"/>
                <a:cs typeface="Arial" pitchFamily="34" charset="0"/>
              </a:rPr>
            </a:br>
            <a:r>
              <a:rPr lang="fr-FR" sz="2800" dirty="0">
                <a:latin typeface="Arial" pitchFamily="34" charset="0"/>
                <a:cs typeface="Arial" pitchFamily="34" charset="0"/>
              </a:rPr>
              <a:t> </a:t>
            </a:r>
            <a:br>
              <a:rPr lang="fr-FR" sz="2800" dirty="0">
                <a:latin typeface="Arial" pitchFamily="34" charset="0"/>
                <a:cs typeface="Arial" pitchFamily="34" charset="0"/>
              </a:rPr>
            </a:br>
            <a:r>
              <a:rPr lang="ar-SA" sz="2800" u="sng" dirty="0">
                <a:latin typeface="Arial" pitchFamily="34" charset="0"/>
                <a:cs typeface="Arial" pitchFamily="34" charset="0"/>
              </a:rPr>
              <a:t> </a:t>
            </a:r>
            <a:endParaRPr lang="fr-FR" sz="2800" dirty="0">
              <a:latin typeface="Arial" pitchFamily="34" charset="0"/>
              <a:cs typeface="Arial" pitchFamily="34" charset="0"/>
            </a:endParaRPr>
          </a:p>
        </p:txBody>
      </p:sp>
      <p:sp>
        <p:nvSpPr>
          <p:cNvPr id="3" name="Espace réservé du contenu 2"/>
          <p:cNvSpPr>
            <a:spLocks noGrp="1"/>
          </p:cNvSpPr>
          <p:nvPr>
            <p:ph idx="1"/>
          </p:nvPr>
        </p:nvSpPr>
        <p:spPr/>
        <p:txBody>
          <a:bodyPr>
            <a:normAutofit/>
          </a:bodyPr>
          <a:lstStyle/>
          <a:p>
            <a:pPr algn="r">
              <a:buNone/>
            </a:pPr>
            <a:r>
              <a:rPr lang="fr-FR" sz="2400" dirty="0">
                <a:solidFill>
                  <a:srgbClr val="002060"/>
                </a:solidFill>
                <a:latin typeface="Arial" pitchFamily="34" charset="0"/>
                <a:cs typeface="Arial" pitchFamily="34" charset="0"/>
              </a:rPr>
              <a:t> </a:t>
            </a:r>
            <a:r>
              <a:rPr lang="ar-SA" sz="2400" u="sng" dirty="0">
                <a:solidFill>
                  <a:srgbClr val="0070C0"/>
                </a:solidFill>
                <a:latin typeface="Arial" pitchFamily="34" charset="0"/>
                <a:cs typeface="Arial" pitchFamily="34" charset="0"/>
              </a:rPr>
              <a:t>أولا:مفهوم رأس المال الفكري</a:t>
            </a:r>
            <a:endParaRPr lang="fr-FR" sz="2400" dirty="0">
              <a:solidFill>
                <a:srgbClr val="0070C0"/>
              </a:solidFill>
            </a:endParaRPr>
          </a:p>
          <a:p>
            <a:pPr algn="r" rtl="1">
              <a:buNone/>
            </a:pPr>
            <a:r>
              <a:rPr lang="ar-SA" sz="2400" dirty="0">
                <a:latin typeface="Arial" pitchFamily="34" charset="0"/>
                <a:cs typeface="Arial" pitchFamily="34" charset="0"/>
              </a:rPr>
              <a:t> </a:t>
            </a:r>
            <a:r>
              <a:rPr lang="ar-DZ" sz="2400" dirty="0">
                <a:latin typeface="Arial" pitchFamily="34" charset="0"/>
                <a:cs typeface="Arial" pitchFamily="34" charset="0"/>
              </a:rPr>
              <a:t>     </a:t>
            </a:r>
            <a:r>
              <a:rPr lang="ar-SA" sz="2400" dirty="0">
                <a:latin typeface="Arial" pitchFamily="34" charset="0"/>
                <a:cs typeface="Arial" pitchFamily="34" charset="0"/>
              </a:rPr>
              <a:t>إن رأس المال الفكري عبارة عن مادة فكریة، كمعرفة، معلومات، ممتلكات فكریة وخبرة، یمكن استخدامها كعنصر رئيسي لخلق الثروة المستقبلية للمؤسسة،كما ينظر له كمخزون كلي لرأس المال  او الحقوق المبنية على المعرفة والتى تمتلكها المؤسسة كمصدر لتحقيق الميزة التنافسية . </a:t>
            </a:r>
            <a:endParaRPr lang="fr-FR" sz="2400" dirty="0">
              <a:latin typeface="Arial" pitchFamily="34" charset="0"/>
              <a:cs typeface="Arial" pitchFamily="34" charset="0"/>
            </a:endParaRPr>
          </a:p>
          <a:p>
            <a:pPr algn="r">
              <a:buNone/>
            </a:pPr>
            <a:r>
              <a:rPr lang="ar-SA" sz="2400" dirty="0">
                <a:latin typeface="Arial" pitchFamily="34" charset="0"/>
                <a:cs typeface="Arial" pitchFamily="34" charset="0"/>
              </a:rPr>
              <a:t>          يمكن تعريف رأس مال الفكري على انه :هو مجموعة القيم غير ملموسة التي تعتبر جزءا من رأس مال المنظمة والتي تشمل على مكونات بشرية وهيكلية تساهم في إنتاج أفكار جديدة ومبتكرة تساعد على البقاء وتعظيم القدرات التنافسية للمنظمة .</a:t>
            </a:r>
            <a:endParaRPr lang="fr-FR" sz="2400" dirty="0">
              <a:solidFill>
                <a:srgbClr val="00206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472518" cy="1408176"/>
          </a:xfrm>
        </p:spPr>
        <p:txBody>
          <a:bodyPr>
            <a:normAutofit/>
          </a:bodyPr>
          <a:lstStyle/>
          <a:p>
            <a:pPr algn="r"/>
            <a:r>
              <a:rPr lang="ar-SA" sz="2800" u="sng" dirty="0">
                <a:solidFill>
                  <a:srgbClr val="002060"/>
                </a:solidFill>
                <a:latin typeface="Arial" pitchFamily="34" charset="0"/>
                <a:cs typeface="Arial" pitchFamily="34" charset="0"/>
              </a:rPr>
              <a:t>ثانيا: خصائص </a:t>
            </a:r>
            <a:r>
              <a:rPr lang="ar-SA" sz="2800" u="sng" dirty="0" err="1">
                <a:solidFill>
                  <a:srgbClr val="002060"/>
                </a:solidFill>
                <a:latin typeface="Arial" pitchFamily="34" charset="0"/>
                <a:cs typeface="Arial" pitchFamily="34" charset="0"/>
              </a:rPr>
              <a:t>الراس</a:t>
            </a:r>
            <a:r>
              <a:rPr lang="ar-SA" sz="2800" u="sng" dirty="0">
                <a:solidFill>
                  <a:srgbClr val="002060"/>
                </a:solidFill>
                <a:latin typeface="Arial" pitchFamily="34" charset="0"/>
                <a:cs typeface="Arial" pitchFamily="34" charset="0"/>
              </a:rPr>
              <a:t> المال الفكري</a:t>
            </a:r>
            <a:br>
              <a:rPr lang="fr-FR" sz="2800" b="0" dirty="0">
                <a:solidFill>
                  <a:srgbClr val="002060"/>
                </a:solidFill>
                <a:latin typeface="Arial" pitchFamily="34" charset="0"/>
                <a:cs typeface="Arial" pitchFamily="34" charset="0"/>
              </a:rPr>
            </a:br>
            <a:endParaRPr lang="fr-FR" sz="2800" b="0" dirty="0">
              <a:solidFill>
                <a:srgbClr val="002060"/>
              </a:solidFill>
              <a:latin typeface="Arial" pitchFamily="34" charset="0"/>
              <a:cs typeface="Arial" pitchFamily="34" charset="0"/>
            </a:endParaRPr>
          </a:p>
        </p:txBody>
      </p:sp>
      <p:sp>
        <p:nvSpPr>
          <p:cNvPr id="3" name="Espace réservé du contenu 2"/>
          <p:cNvSpPr>
            <a:spLocks noGrp="1"/>
          </p:cNvSpPr>
          <p:nvPr>
            <p:ph idx="1"/>
          </p:nvPr>
        </p:nvSpPr>
        <p:spPr>
          <a:xfrm>
            <a:off x="3286116" y="1571613"/>
            <a:ext cx="5643602" cy="4829188"/>
          </a:xfrm>
        </p:spPr>
        <p:txBody>
          <a:bodyPr>
            <a:normAutofit/>
          </a:bodyPr>
          <a:lstStyle/>
          <a:p>
            <a:pPr algn="r" rtl="1">
              <a:buNone/>
            </a:pPr>
            <a:r>
              <a:rPr lang="ar-SA" sz="2400" dirty="0">
                <a:latin typeface="Arial" pitchFamily="34" charset="0"/>
                <a:cs typeface="Arial" pitchFamily="34" charset="0"/>
              </a:rPr>
              <a:t> </a:t>
            </a:r>
            <a:r>
              <a:rPr lang="ar-DZ" sz="2400" dirty="0">
                <a:latin typeface="Arial" pitchFamily="34" charset="0"/>
                <a:cs typeface="Arial" pitchFamily="34" charset="0"/>
              </a:rPr>
              <a:t>      </a:t>
            </a:r>
            <a:r>
              <a:rPr lang="ar-SA" sz="2400" dirty="0">
                <a:latin typeface="Arial" pitchFamily="34" charset="0"/>
                <a:cs typeface="Arial" pitchFamily="34" charset="0"/>
              </a:rPr>
              <a:t>من خلال الدراسات والتعريفات السابقة للرأس المال الفكري يمكن أن نستنتج انه يمثل مجموعة من الأفراد الذين يتوافر لديهم قدرات معرفية وتنظيمية تميزهم عن غيرهم من الأفراد وبشكل أكثر تحديدا:</a:t>
            </a:r>
            <a:endParaRPr lang="fr-FR" sz="2400" dirty="0">
              <a:latin typeface="Arial" pitchFamily="34" charset="0"/>
              <a:cs typeface="Arial" pitchFamily="34" charset="0"/>
            </a:endParaRPr>
          </a:p>
          <a:p>
            <a:pPr algn="r" rtl="1">
              <a:buNone/>
            </a:pPr>
            <a:r>
              <a:rPr lang="ar-SA" sz="2400" dirty="0">
                <a:latin typeface="Arial" pitchFamily="34" charset="0"/>
                <a:cs typeface="Arial" pitchFamily="34" charset="0"/>
              </a:rPr>
              <a:t>1 -رأس مال غير ملموس.</a:t>
            </a:r>
            <a:endParaRPr lang="fr-FR" sz="2400" dirty="0">
              <a:latin typeface="Arial" pitchFamily="34" charset="0"/>
              <a:cs typeface="Arial" pitchFamily="34" charset="0"/>
            </a:endParaRPr>
          </a:p>
          <a:p>
            <a:pPr algn="r" rtl="1">
              <a:buNone/>
            </a:pPr>
            <a:r>
              <a:rPr lang="ar-DZ" sz="2400" dirty="0">
                <a:latin typeface="Arial" pitchFamily="34" charset="0"/>
                <a:cs typeface="Arial" pitchFamily="34" charset="0"/>
              </a:rPr>
              <a:t>2</a:t>
            </a:r>
            <a:r>
              <a:rPr lang="ar-SA" sz="2400" dirty="0">
                <a:latin typeface="Arial" pitchFamily="34" charset="0"/>
                <a:cs typeface="Arial" pitchFamily="34" charset="0"/>
              </a:rPr>
              <a:t> -من الصعوبة قياسه بدقة.</a:t>
            </a:r>
            <a:endParaRPr lang="fr-FR" sz="2400" dirty="0">
              <a:latin typeface="Arial" pitchFamily="34" charset="0"/>
              <a:cs typeface="Arial" pitchFamily="34" charset="0"/>
            </a:endParaRPr>
          </a:p>
          <a:p>
            <a:pPr algn="r" rtl="1">
              <a:buNone/>
            </a:pPr>
            <a:r>
              <a:rPr lang="ar-SA" sz="2400" dirty="0">
                <a:latin typeface="Arial" pitchFamily="34" charset="0"/>
                <a:cs typeface="Arial" pitchFamily="34" charset="0"/>
              </a:rPr>
              <a:t>3 -سريع الزوال والفقدان.</a:t>
            </a:r>
            <a:endParaRPr lang="fr-FR" sz="2400" dirty="0">
              <a:latin typeface="Arial" pitchFamily="34" charset="0"/>
              <a:cs typeface="Arial" pitchFamily="34" charset="0"/>
            </a:endParaRPr>
          </a:p>
          <a:p>
            <a:pPr algn="r" rtl="1">
              <a:buNone/>
            </a:pPr>
            <a:r>
              <a:rPr lang="ar-SA" sz="2400" dirty="0">
                <a:latin typeface="Arial" pitchFamily="34" charset="0"/>
                <a:cs typeface="Arial" pitchFamily="34" charset="0"/>
              </a:rPr>
              <a:t>4 -يتزايد بالاستعمال.</a:t>
            </a:r>
            <a:endParaRPr lang="fr-FR" sz="2400" dirty="0">
              <a:latin typeface="Arial" pitchFamily="34" charset="0"/>
              <a:cs typeface="Arial" pitchFamily="34" charset="0"/>
            </a:endParaRPr>
          </a:p>
          <a:p>
            <a:pPr algn="r" rtl="1">
              <a:buNone/>
            </a:pPr>
            <a:r>
              <a:rPr lang="ar-SA" sz="2400" dirty="0">
                <a:latin typeface="Arial" pitchFamily="34" charset="0"/>
                <a:cs typeface="Arial" pitchFamily="34" charset="0"/>
              </a:rPr>
              <a:t>5 -يمكن الاستفادة منه في مراحل وعمليات مختلفة في نفس الوقت.</a:t>
            </a:r>
            <a:endParaRPr lang="fr-FR" sz="2400" dirty="0">
              <a:latin typeface="Arial" pitchFamily="34" charset="0"/>
              <a:cs typeface="Arial" pitchFamily="34" charset="0"/>
            </a:endParaRPr>
          </a:p>
          <a:p>
            <a:pPr algn="r" rtl="1">
              <a:buNone/>
            </a:pPr>
            <a:r>
              <a:rPr lang="ar-SA" sz="2400" dirty="0">
                <a:latin typeface="Arial" pitchFamily="34" charset="0"/>
                <a:cs typeface="Arial" pitchFamily="34" charset="0"/>
              </a:rPr>
              <a:t>6 -له تأثير كبير على المنظمة.</a:t>
            </a:r>
            <a:endParaRPr lang="fr-FR" sz="2400" dirty="0">
              <a:latin typeface="Arial" pitchFamily="34" charset="0"/>
              <a:cs typeface="Arial" pitchFamily="34" charset="0"/>
            </a:endParaRPr>
          </a:p>
          <a:p>
            <a:pPr algn="r">
              <a:buNone/>
            </a:pPr>
            <a:endParaRPr lang="fr-FR" sz="2400" dirty="0">
              <a:latin typeface="Arial" pitchFamily="34" charset="0"/>
              <a:cs typeface="Arial" pitchFamily="34" charset="0"/>
            </a:endParaRPr>
          </a:p>
        </p:txBody>
      </p:sp>
      <p:pic>
        <p:nvPicPr>
          <p:cNvPr id="4099" name="Picture 3"/>
          <p:cNvPicPr>
            <a:picLocks noChangeAspect="1" noChangeArrowheads="1"/>
          </p:cNvPicPr>
          <p:nvPr/>
        </p:nvPicPr>
        <p:blipFill>
          <a:blip r:embed="rId2"/>
          <a:srcRect/>
          <a:stretch>
            <a:fillRect/>
          </a:stretch>
        </p:blipFill>
        <p:spPr bwMode="auto">
          <a:xfrm>
            <a:off x="1" y="1"/>
            <a:ext cx="3357554" cy="6858000"/>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ar-SA" sz="3200" u="sng" dirty="0">
                <a:solidFill>
                  <a:srgbClr val="C00000"/>
                </a:solidFill>
                <a:latin typeface="Arial" pitchFamily="34" charset="0"/>
                <a:cs typeface="Arial" pitchFamily="34" charset="0"/>
              </a:rPr>
              <a:t>المطلب الثاني : </a:t>
            </a:r>
            <a:r>
              <a:rPr lang="ar-SA" sz="3200" u="sng" dirty="0" err="1">
                <a:solidFill>
                  <a:srgbClr val="C00000"/>
                </a:solidFill>
                <a:latin typeface="Arial" pitchFamily="34" charset="0"/>
                <a:cs typeface="Arial" pitchFamily="34" charset="0"/>
              </a:rPr>
              <a:t>اهمية</a:t>
            </a:r>
            <a:r>
              <a:rPr lang="ar-SA" sz="3200" u="sng" dirty="0">
                <a:solidFill>
                  <a:srgbClr val="C00000"/>
                </a:solidFill>
                <a:latin typeface="Arial" pitchFamily="34" charset="0"/>
                <a:cs typeface="Arial" pitchFamily="34" charset="0"/>
              </a:rPr>
              <a:t> </a:t>
            </a:r>
            <a:r>
              <a:rPr lang="ar-SA" sz="3200" u="sng" dirty="0" err="1">
                <a:solidFill>
                  <a:srgbClr val="C00000"/>
                </a:solidFill>
                <a:latin typeface="Arial" pitchFamily="34" charset="0"/>
                <a:cs typeface="Arial" pitchFamily="34" charset="0"/>
              </a:rPr>
              <a:t>راس</a:t>
            </a:r>
            <a:r>
              <a:rPr lang="ar-SA" sz="3200" u="sng" dirty="0">
                <a:solidFill>
                  <a:srgbClr val="C00000"/>
                </a:solidFill>
                <a:latin typeface="Arial" pitchFamily="34" charset="0"/>
                <a:cs typeface="Arial" pitchFamily="34" charset="0"/>
              </a:rPr>
              <a:t> المال الفكري </a:t>
            </a:r>
            <a:br>
              <a:rPr lang="fr-FR" sz="3200" dirty="0">
                <a:solidFill>
                  <a:srgbClr val="C00000"/>
                </a:solidFill>
                <a:latin typeface="Arial" pitchFamily="34" charset="0"/>
                <a:cs typeface="Arial" pitchFamily="34" charset="0"/>
              </a:rPr>
            </a:br>
            <a:endParaRPr lang="fr-FR" sz="3200" dirty="0">
              <a:solidFill>
                <a:srgbClr val="C00000"/>
              </a:solidFill>
              <a:latin typeface="Arial" pitchFamily="34" charset="0"/>
              <a:cs typeface="Arial" pitchFamily="34" charset="0"/>
            </a:endParaRPr>
          </a:p>
        </p:txBody>
      </p:sp>
      <p:sp>
        <p:nvSpPr>
          <p:cNvPr id="3" name="Espace réservé du contenu 2"/>
          <p:cNvSpPr>
            <a:spLocks noGrp="1"/>
          </p:cNvSpPr>
          <p:nvPr>
            <p:ph idx="1"/>
          </p:nvPr>
        </p:nvSpPr>
        <p:spPr>
          <a:xfrm>
            <a:off x="457200" y="1571613"/>
            <a:ext cx="8686800" cy="4829188"/>
          </a:xfrm>
        </p:spPr>
        <p:txBody>
          <a:bodyPr>
            <a:noAutofit/>
          </a:bodyPr>
          <a:lstStyle/>
          <a:p>
            <a:pPr algn="r" rtl="1">
              <a:buNone/>
            </a:pPr>
            <a:r>
              <a:rPr lang="ar-SA" sz="2400" dirty="0">
                <a:latin typeface="Arial" pitchFamily="34" charset="0"/>
                <a:cs typeface="Arial" pitchFamily="34" charset="0"/>
              </a:rPr>
              <a:t>1 -يعد الرأس المال الفكري السلاح الأساسي للمنظمة في عالم اليوم </a:t>
            </a:r>
            <a:r>
              <a:rPr lang="ar-DZ" sz="2400" dirty="0" err="1">
                <a:latin typeface="Arial" pitchFamily="34" charset="0"/>
                <a:cs typeface="Arial" pitchFamily="34" charset="0"/>
              </a:rPr>
              <a:t>الان</a:t>
            </a:r>
            <a:r>
              <a:rPr lang="ar-SA" sz="2400" dirty="0">
                <a:latin typeface="Arial" pitchFamily="34" charset="0"/>
                <a:cs typeface="Arial" pitchFamily="34" charset="0"/>
              </a:rPr>
              <a:t> الأصول </a:t>
            </a:r>
            <a:endParaRPr lang="fr-FR" sz="2400" dirty="0">
              <a:latin typeface="Arial" pitchFamily="34" charset="0"/>
              <a:cs typeface="Arial" pitchFamily="34" charset="0"/>
            </a:endParaRPr>
          </a:p>
          <a:p>
            <a:pPr algn="r" rtl="1">
              <a:buNone/>
            </a:pPr>
            <a:r>
              <a:rPr lang="ar-SA" sz="2400" dirty="0">
                <a:latin typeface="Arial" pitchFamily="34" charset="0"/>
                <a:cs typeface="Arial" pitchFamily="34" charset="0"/>
              </a:rPr>
              <a:t>الفكرية تمثل القوة الحصينة لبقاء المنظمة ومواجهة التحديات والمنافسة.</a:t>
            </a:r>
            <a:endParaRPr lang="ar-DZ" sz="2400" dirty="0">
              <a:latin typeface="Arial" pitchFamily="34" charset="0"/>
              <a:cs typeface="Arial" pitchFamily="34" charset="0"/>
            </a:endParaRPr>
          </a:p>
          <a:p>
            <a:pPr algn="r" rtl="1">
              <a:buNone/>
            </a:pPr>
            <a:endParaRPr lang="fr-FR" sz="2400" dirty="0">
              <a:latin typeface="Arial" pitchFamily="34" charset="0"/>
              <a:cs typeface="Arial" pitchFamily="34" charset="0"/>
            </a:endParaRPr>
          </a:p>
          <a:p>
            <a:pPr algn="r" rtl="1">
              <a:buNone/>
            </a:pPr>
            <a:r>
              <a:rPr lang="ar-SA" sz="2400" dirty="0">
                <a:latin typeface="Arial" pitchFamily="34" charset="0"/>
                <a:cs typeface="Arial" pitchFamily="34" charset="0"/>
              </a:rPr>
              <a:t>2 -يمثل ميزة تنافسية للمنظمة لما يقدمه من معرفة مفيدة وقدرة المنظمة على استثمار تلك المعرفة لتحقيق الميزة التنافسية.</a:t>
            </a:r>
            <a:endParaRPr lang="ar-DZ" sz="2400" dirty="0">
              <a:latin typeface="Arial" pitchFamily="34" charset="0"/>
              <a:cs typeface="Arial" pitchFamily="34" charset="0"/>
            </a:endParaRPr>
          </a:p>
          <a:p>
            <a:pPr algn="r" rtl="1">
              <a:buNone/>
            </a:pPr>
            <a:endParaRPr lang="fr-FR" sz="2400" dirty="0">
              <a:latin typeface="Arial" pitchFamily="34" charset="0"/>
              <a:cs typeface="Arial" pitchFamily="34" charset="0"/>
            </a:endParaRPr>
          </a:p>
          <a:p>
            <a:pPr algn="r" rtl="1">
              <a:buNone/>
            </a:pPr>
            <a:r>
              <a:rPr lang="ar-SA" sz="2400" dirty="0">
                <a:latin typeface="Arial" pitchFamily="34" charset="0"/>
                <a:cs typeface="Arial" pitchFamily="34" charset="0"/>
              </a:rPr>
              <a:t>3 -إن المعرفة المقدمة في الرأس المال الفكري فريدة وغير متاحة وتساهم في زيادة </a:t>
            </a:r>
            <a:endParaRPr lang="fr-FR" sz="2400" dirty="0">
              <a:latin typeface="Arial" pitchFamily="34" charset="0"/>
              <a:cs typeface="Arial" pitchFamily="34" charset="0"/>
            </a:endParaRPr>
          </a:p>
          <a:p>
            <a:pPr algn="r" rtl="1">
              <a:buNone/>
            </a:pPr>
            <a:r>
              <a:rPr lang="ar-SA" sz="2400" dirty="0">
                <a:latin typeface="Arial" pitchFamily="34" charset="0"/>
                <a:cs typeface="Arial" pitchFamily="34" charset="0"/>
              </a:rPr>
              <a:t>إنتاجية المنظمة بالمقارنة مع مثيلاتها.</a:t>
            </a:r>
            <a:endParaRPr lang="ar-DZ" sz="2400" dirty="0">
              <a:latin typeface="Arial" pitchFamily="34" charset="0"/>
              <a:cs typeface="Arial" pitchFamily="34" charset="0"/>
            </a:endParaRPr>
          </a:p>
          <a:p>
            <a:pPr algn="r" rtl="1">
              <a:buNone/>
            </a:pPr>
            <a:endParaRPr lang="fr-FR" sz="2400" dirty="0">
              <a:latin typeface="Arial" pitchFamily="34" charset="0"/>
              <a:cs typeface="Arial" pitchFamily="34" charset="0"/>
            </a:endParaRPr>
          </a:p>
          <a:p>
            <a:pPr algn="r" rtl="1">
              <a:buNone/>
            </a:pPr>
            <a:r>
              <a:rPr lang="ar-SA" sz="2400" dirty="0">
                <a:latin typeface="Arial" pitchFamily="34" charset="0"/>
                <a:cs typeface="Arial" pitchFamily="34" charset="0"/>
              </a:rPr>
              <a:t>4 -أصبح الرأس المال الفكري </a:t>
            </a:r>
            <a:r>
              <a:rPr lang="ar-SA" sz="2400" dirty="0" err="1">
                <a:latin typeface="Arial" pitchFamily="34" charset="0"/>
                <a:cs typeface="Arial" pitchFamily="34" charset="0"/>
              </a:rPr>
              <a:t>مسؤول</a:t>
            </a:r>
            <a:r>
              <a:rPr lang="ar-DZ" sz="2400" dirty="0">
                <a:latin typeface="Arial" pitchFamily="34" charset="0"/>
                <a:cs typeface="Arial" pitchFamily="34" charset="0"/>
              </a:rPr>
              <a:t>ا</a:t>
            </a:r>
            <a:r>
              <a:rPr lang="ar-SA" sz="2400" dirty="0">
                <a:latin typeface="Arial" pitchFamily="34" charset="0"/>
                <a:cs typeface="Arial" pitchFamily="34" charset="0"/>
              </a:rPr>
              <a:t> عن عملية تحويل مورد ومعرفة متميزة إلى </a:t>
            </a:r>
            <a:endParaRPr lang="fr-FR" sz="2400" dirty="0">
              <a:latin typeface="Arial" pitchFamily="34" charset="0"/>
              <a:cs typeface="Arial" pitchFamily="34" charset="0"/>
            </a:endParaRPr>
          </a:p>
          <a:p>
            <a:pPr algn="r" rtl="1">
              <a:buNone/>
            </a:pPr>
            <a:r>
              <a:rPr lang="ar-SA" sz="2400" dirty="0">
                <a:latin typeface="Arial" pitchFamily="34" charset="0"/>
                <a:cs typeface="Arial" pitchFamily="34" charset="0"/>
              </a:rPr>
              <a:t>مساهمة ذات قيمة اقتصادية في السوق، خاصة إن المنافسة أصبحت تعتمد على المعرفة والميزة للمعلومات وبالتالي يعتبر مصدر جوهري للميزة التنافسية.</a:t>
            </a:r>
            <a:endParaRPr lang="fr-FR" sz="2400" dirty="0">
              <a:latin typeface="Arial" pitchFamily="34" charset="0"/>
              <a:cs typeface="Arial" pitchFamily="34" charset="0"/>
            </a:endParaRPr>
          </a:p>
          <a:p>
            <a:pPr algn="r">
              <a:buNone/>
            </a:pPr>
            <a:endParaRPr lang="fr-FR" sz="24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ox(i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ox(i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ox(in)">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box(in)">
                                      <p:cBhvr>
                                        <p:cTn id="32" dur="500"/>
                                        <p:tgtEl>
                                          <p:spTgt spid="3">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box(in)">
                                      <p:cBhvr>
                                        <p:cTn id="3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ar-SA" sz="2800" u="sng" dirty="0">
                <a:solidFill>
                  <a:srgbClr val="C00000"/>
                </a:solidFill>
                <a:latin typeface="Arial" pitchFamily="34" charset="0"/>
                <a:cs typeface="Arial" pitchFamily="34" charset="0"/>
              </a:rPr>
              <a:t>المطلب الثالث :كيفية قياس </a:t>
            </a:r>
            <a:r>
              <a:rPr lang="ar-SA" sz="2800" u="sng" dirty="0" err="1">
                <a:solidFill>
                  <a:srgbClr val="C00000"/>
                </a:solidFill>
                <a:latin typeface="Arial" pitchFamily="34" charset="0"/>
                <a:cs typeface="Arial" pitchFamily="34" charset="0"/>
              </a:rPr>
              <a:t>راس</a:t>
            </a:r>
            <a:r>
              <a:rPr lang="ar-SA" sz="2800" u="sng" dirty="0">
                <a:solidFill>
                  <a:srgbClr val="C00000"/>
                </a:solidFill>
                <a:latin typeface="Arial" pitchFamily="34" charset="0"/>
                <a:cs typeface="Arial" pitchFamily="34" charset="0"/>
              </a:rPr>
              <a:t> مال الفكري</a:t>
            </a:r>
            <a:br>
              <a:rPr lang="fr-FR" sz="2800" dirty="0">
                <a:solidFill>
                  <a:srgbClr val="C00000"/>
                </a:solidFill>
                <a:latin typeface="Arial" pitchFamily="34" charset="0"/>
                <a:cs typeface="Arial" pitchFamily="34" charset="0"/>
              </a:rPr>
            </a:br>
            <a:endParaRPr lang="fr-FR" sz="2800" dirty="0">
              <a:solidFill>
                <a:srgbClr val="C00000"/>
              </a:solidFill>
              <a:latin typeface="Arial" pitchFamily="34" charset="0"/>
              <a:cs typeface="Arial" pitchFamily="34" charset="0"/>
            </a:endParaRPr>
          </a:p>
        </p:txBody>
      </p:sp>
      <p:sp>
        <p:nvSpPr>
          <p:cNvPr id="3" name="Espace réservé du contenu 2"/>
          <p:cNvSpPr>
            <a:spLocks noGrp="1"/>
          </p:cNvSpPr>
          <p:nvPr>
            <p:ph idx="1"/>
          </p:nvPr>
        </p:nvSpPr>
        <p:spPr>
          <a:xfrm>
            <a:off x="1928794" y="1571613"/>
            <a:ext cx="7000924" cy="3286148"/>
          </a:xfrm>
        </p:spPr>
        <p:txBody>
          <a:bodyPr>
            <a:normAutofit/>
          </a:bodyPr>
          <a:lstStyle/>
          <a:p>
            <a:pPr algn="r">
              <a:buNone/>
            </a:pPr>
            <a:r>
              <a:rPr lang="ar-DZ" sz="2800" dirty="0">
                <a:latin typeface="Arial" pitchFamily="34" charset="0"/>
                <a:cs typeface="Arial" pitchFamily="34" charset="0"/>
              </a:rPr>
              <a:t>   1</a:t>
            </a:r>
            <a:r>
              <a:rPr lang="ar-SA" sz="2800" dirty="0">
                <a:latin typeface="Arial" pitchFamily="34" charset="0"/>
                <a:cs typeface="Arial" pitchFamily="34" charset="0"/>
              </a:rPr>
              <a:t>-مجموعة مقاييس تعبر عن الأداء المالي</a:t>
            </a:r>
            <a:endParaRPr lang="ar-DZ" sz="2800" dirty="0">
              <a:latin typeface="Arial" pitchFamily="34" charset="0"/>
              <a:cs typeface="Arial" pitchFamily="34" charset="0"/>
            </a:endParaRPr>
          </a:p>
          <a:p>
            <a:pPr algn="r">
              <a:buNone/>
            </a:pPr>
            <a:r>
              <a:rPr lang="ar-DZ" sz="2800" dirty="0">
                <a:latin typeface="Arial" pitchFamily="34" charset="0"/>
                <a:cs typeface="Arial" pitchFamily="34" charset="0"/>
              </a:rPr>
              <a:t>   2</a:t>
            </a:r>
            <a:r>
              <a:rPr lang="ar-SA" sz="2800" dirty="0">
                <a:latin typeface="Arial" pitchFamily="34" charset="0"/>
                <a:cs typeface="Arial" pitchFamily="34" charset="0"/>
              </a:rPr>
              <a:t>-مجموعة مقاييس تعبر عن رضاء العملاء</a:t>
            </a:r>
            <a:endParaRPr lang="ar-DZ" sz="2800" dirty="0">
              <a:latin typeface="Arial" pitchFamily="34" charset="0"/>
              <a:cs typeface="Arial" pitchFamily="34" charset="0"/>
            </a:endParaRPr>
          </a:p>
          <a:p>
            <a:pPr algn="r">
              <a:buNone/>
            </a:pPr>
            <a:r>
              <a:rPr lang="ar-DZ" sz="2800" dirty="0">
                <a:latin typeface="Arial" pitchFamily="34" charset="0"/>
                <a:cs typeface="Arial" pitchFamily="34" charset="0"/>
              </a:rPr>
              <a:t>   3</a:t>
            </a:r>
            <a:r>
              <a:rPr lang="ar-SA" sz="2800" dirty="0">
                <a:latin typeface="Arial" pitchFamily="34" charset="0"/>
                <a:cs typeface="Arial" pitchFamily="34" charset="0"/>
              </a:rPr>
              <a:t>-مجموعة مقاييس تعبر عن أداء العمليات </a:t>
            </a:r>
            <a:endParaRPr lang="ar-DZ" sz="2800" dirty="0">
              <a:latin typeface="Arial" pitchFamily="34" charset="0"/>
              <a:cs typeface="Arial" pitchFamily="34" charset="0"/>
            </a:endParaRPr>
          </a:p>
          <a:p>
            <a:pPr algn="r">
              <a:buNone/>
            </a:pPr>
            <a:r>
              <a:rPr lang="ar-DZ" sz="2800" dirty="0">
                <a:latin typeface="Arial" pitchFamily="34" charset="0"/>
                <a:cs typeface="Arial" pitchFamily="34" charset="0"/>
              </a:rPr>
              <a:t>   </a:t>
            </a:r>
            <a:r>
              <a:rPr lang="ar-SA" sz="2800" dirty="0">
                <a:latin typeface="Arial" pitchFamily="34" charset="0"/>
                <a:cs typeface="Arial" pitchFamily="34" charset="0"/>
              </a:rPr>
              <a:t>الداخلي</a:t>
            </a:r>
            <a:r>
              <a:rPr lang="ar-DZ" sz="2800" dirty="0">
                <a:latin typeface="Arial" pitchFamily="34" charset="0"/>
                <a:cs typeface="Arial" pitchFamily="34" charset="0"/>
              </a:rPr>
              <a:t>ة  </a:t>
            </a:r>
          </a:p>
          <a:p>
            <a:pPr algn="r">
              <a:buNone/>
            </a:pPr>
            <a:r>
              <a:rPr lang="ar-DZ" sz="2800" dirty="0">
                <a:latin typeface="Arial" pitchFamily="34" charset="0"/>
                <a:cs typeface="Arial" pitchFamily="34" charset="0"/>
              </a:rPr>
              <a:t>   4</a:t>
            </a:r>
            <a:r>
              <a:rPr lang="ar-SA" sz="2800" dirty="0">
                <a:latin typeface="Arial" pitchFamily="34" charset="0"/>
                <a:cs typeface="Arial" pitchFamily="34" charset="0"/>
              </a:rPr>
              <a:t>-مجموعة مقاييس تعبر عن مقدرة المنشأة على </a:t>
            </a:r>
            <a:r>
              <a:rPr lang="ar-SA" sz="2800" dirty="0" err="1">
                <a:latin typeface="Arial" pitchFamily="34" charset="0"/>
                <a:cs typeface="Arial" pitchFamily="34" charset="0"/>
              </a:rPr>
              <a:t>الإبتكار</a:t>
            </a:r>
            <a:r>
              <a:rPr lang="ar-SA" sz="2800" dirty="0">
                <a:latin typeface="Arial" pitchFamily="34" charset="0"/>
                <a:cs typeface="Arial" pitchFamily="34" charset="0"/>
              </a:rPr>
              <a:t> والتعلم</a:t>
            </a:r>
            <a:endParaRPr lang="fr-FR" sz="2800" dirty="0">
              <a:latin typeface="Arial" pitchFamily="34" charset="0"/>
              <a:cs typeface="Arial" pitchFamily="34" charset="0"/>
            </a:endParaRPr>
          </a:p>
        </p:txBody>
      </p:sp>
      <p:pic>
        <p:nvPicPr>
          <p:cNvPr id="1026" name="Picture 2" descr="C:\Users\CLIENT\Downloads\5a9e29c4a2505.jpg"/>
          <p:cNvPicPr>
            <a:picLocks noChangeAspect="1" noChangeArrowheads="1"/>
          </p:cNvPicPr>
          <p:nvPr/>
        </p:nvPicPr>
        <p:blipFill>
          <a:blip r:embed="rId2"/>
          <a:srcRect/>
          <a:stretch>
            <a:fillRect/>
          </a:stretch>
        </p:blipFill>
        <p:spPr bwMode="auto">
          <a:xfrm>
            <a:off x="0" y="3762353"/>
            <a:ext cx="4643470" cy="3095647"/>
          </a:xfrm>
          <a:prstGeom prst="rect">
            <a:avLst/>
          </a:prstGeom>
          <a:ln>
            <a:noFill/>
          </a:ln>
          <a:effectLst>
            <a:softEdge rad="112500"/>
          </a:effectLst>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543956" cy="1408176"/>
          </a:xfrm>
        </p:spPr>
        <p:txBody>
          <a:bodyPr>
            <a:normAutofit/>
          </a:bodyPr>
          <a:lstStyle/>
          <a:p>
            <a:pPr algn="r"/>
            <a:r>
              <a:rPr lang="ar-SA" sz="2800" u="sng" dirty="0">
                <a:solidFill>
                  <a:srgbClr val="C00000"/>
                </a:solidFill>
                <a:latin typeface="Arial" pitchFamily="34" charset="0"/>
                <a:cs typeface="Arial" pitchFamily="34" charset="0"/>
              </a:rPr>
              <a:t>المطلب الرابع: دوافع قياس الرأس المال الفكري</a:t>
            </a:r>
            <a:br>
              <a:rPr lang="fr-FR" sz="2800" dirty="0">
                <a:solidFill>
                  <a:srgbClr val="C00000"/>
                </a:solidFill>
                <a:latin typeface="Arial" pitchFamily="34" charset="0"/>
                <a:cs typeface="Arial" pitchFamily="34" charset="0"/>
              </a:rPr>
            </a:br>
            <a:endParaRPr lang="fr-FR" sz="2800" dirty="0">
              <a:solidFill>
                <a:srgbClr val="C00000"/>
              </a:solidFill>
              <a:latin typeface="Arial" pitchFamily="34" charset="0"/>
              <a:cs typeface="Arial" pitchFamily="34" charset="0"/>
            </a:endParaRPr>
          </a:p>
        </p:txBody>
      </p:sp>
      <p:sp>
        <p:nvSpPr>
          <p:cNvPr id="3" name="Espace réservé du contenu 2"/>
          <p:cNvSpPr>
            <a:spLocks noGrp="1"/>
          </p:cNvSpPr>
          <p:nvPr>
            <p:ph idx="1"/>
          </p:nvPr>
        </p:nvSpPr>
        <p:spPr>
          <a:xfrm>
            <a:off x="457200" y="1643051"/>
            <a:ext cx="8472518" cy="4757750"/>
          </a:xfrm>
        </p:spPr>
        <p:txBody>
          <a:bodyPr>
            <a:normAutofit/>
          </a:bodyPr>
          <a:lstStyle/>
          <a:p>
            <a:pPr algn="r" rtl="1">
              <a:buNone/>
            </a:pPr>
            <a:r>
              <a:rPr lang="ar-SA" sz="2400" dirty="0">
                <a:latin typeface="Arial" pitchFamily="34" charset="0"/>
                <a:cs typeface="Arial" pitchFamily="34" charset="0"/>
              </a:rPr>
              <a:t>* تحديد أهمية عناصر ومكونات الرأس المال الفكري.</a:t>
            </a:r>
            <a:endParaRPr lang="fr-FR" sz="2400" dirty="0">
              <a:latin typeface="Arial" pitchFamily="34" charset="0"/>
              <a:cs typeface="Arial" pitchFamily="34" charset="0"/>
            </a:endParaRPr>
          </a:p>
          <a:p>
            <a:pPr algn="r" rtl="1">
              <a:buNone/>
            </a:pPr>
            <a:r>
              <a:rPr lang="ar-SA" sz="2400" dirty="0">
                <a:latin typeface="Arial" pitchFamily="34" charset="0"/>
                <a:cs typeface="Arial" pitchFamily="34" charset="0"/>
              </a:rPr>
              <a:t>* تحديد العائد المتوقع من الاستثمار في عناصر الرأس المال الفكري.</a:t>
            </a:r>
            <a:endParaRPr lang="fr-FR" sz="2400" dirty="0">
              <a:latin typeface="Arial" pitchFamily="34" charset="0"/>
              <a:cs typeface="Arial" pitchFamily="34" charset="0"/>
            </a:endParaRPr>
          </a:p>
          <a:p>
            <a:pPr algn="r" rtl="1">
              <a:buNone/>
            </a:pPr>
            <a:r>
              <a:rPr lang="ar-SA" sz="2400" dirty="0">
                <a:latin typeface="Arial" pitchFamily="34" charset="0"/>
                <a:cs typeface="Arial" pitchFamily="34" charset="0"/>
              </a:rPr>
              <a:t>* تحديد قيمة عناصر الرأس المال الفكري القابلة للتداول.</a:t>
            </a:r>
            <a:endParaRPr lang="fr-FR" sz="2400" dirty="0">
              <a:latin typeface="Arial" pitchFamily="34" charset="0"/>
              <a:cs typeface="Arial" pitchFamily="34" charset="0"/>
            </a:endParaRPr>
          </a:p>
          <a:p>
            <a:pPr algn="r" rtl="1">
              <a:buNone/>
            </a:pPr>
            <a:r>
              <a:rPr lang="ar-SA" sz="2400" dirty="0">
                <a:latin typeface="Arial" pitchFamily="34" charset="0"/>
                <a:cs typeface="Arial" pitchFamily="34" charset="0"/>
              </a:rPr>
              <a:t>* تحقيق رقابة فعالة على الأصول الغير ملموسة لغرض إعداد التقارير المالية.</a:t>
            </a:r>
            <a:endParaRPr lang="fr-FR" sz="2400" dirty="0">
              <a:latin typeface="Arial" pitchFamily="34" charset="0"/>
              <a:cs typeface="Arial" pitchFamily="34" charset="0"/>
            </a:endParaRPr>
          </a:p>
          <a:p>
            <a:pPr algn="r" rtl="1">
              <a:buNone/>
            </a:pPr>
            <a:r>
              <a:rPr lang="ar-SA" sz="2400" dirty="0">
                <a:latin typeface="Arial" pitchFamily="34" charset="0"/>
                <a:cs typeface="Arial" pitchFamily="34" charset="0"/>
              </a:rPr>
              <a:t>*</a:t>
            </a:r>
            <a:r>
              <a:rPr lang="ar-DZ" sz="2400" dirty="0">
                <a:latin typeface="Arial" pitchFamily="34" charset="0"/>
                <a:cs typeface="Arial" pitchFamily="34" charset="0"/>
              </a:rPr>
              <a:t> </a:t>
            </a:r>
            <a:r>
              <a:rPr lang="ar-SA" sz="2400" dirty="0">
                <a:latin typeface="Arial" pitchFamily="34" charset="0"/>
                <a:cs typeface="Arial" pitchFamily="34" charset="0"/>
              </a:rPr>
              <a:t>مساعدة الإدارة على الرقابة وتقويم أداء عناصر الرأس المال الفكري.</a:t>
            </a:r>
            <a:endParaRPr lang="ar-DZ" sz="2400" dirty="0">
              <a:latin typeface="Arial" pitchFamily="34" charset="0"/>
              <a:cs typeface="Arial" pitchFamily="34" charset="0"/>
            </a:endParaRPr>
          </a:p>
          <a:p>
            <a:pPr algn="r">
              <a:buNone/>
            </a:pPr>
            <a:endParaRPr lang="ar-DZ" sz="2400" u="sng" dirty="0">
              <a:solidFill>
                <a:srgbClr val="C00000"/>
              </a:solidFill>
              <a:latin typeface="Arial" pitchFamily="34" charset="0"/>
              <a:cs typeface="Arial" pitchFamily="34" charset="0"/>
            </a:endParaRPr>
          </a:p>
          <a:p>
            <a:pPr algn="r">
              <a:buNone/>
            </a:pPr>
            <a:r>
              <a:rPr lang="ar-SA" sz="2400" u="sng" dirty="0">
                <a:solidFill>
                  <a:srgbClr val="C00000"/>
                </a:solidFill>
                <a:latin typeface="Arial" pitchFamily="34" charset="0"/>
                <a:cs typeface="Arial" pitchFamily="34" charset="0"/>
              </a:rPr>
              <a:t>المطلب الخامس: صعوبات وتحديات قياس الرأس المال الفكر</a:t>
            </a:r>
            <a:r>
              <a:rPr lang="ar-DZ" sz="2400" u="sng" dirty="0">
                <a:solidFill>
                  <a:srgbClr val="C00000"/>
                </a:solidFill>
                <a:latin typeface="Arial" pitchFamily="34" charset="0"/>
                <a:cs typeface="Arial" pitchFamily="34" charset="0"/>
              </a:rPr>
              <a:t>ي</a:t>
            </a:r>
            <a:endParaRPr lang="fr-FR" sz="2400" dirty="0">
              <a:latin typeface="Arial" pitchFamily="34" charset="0"/>
              <a:cs typeface="Arial" pitchFamily="34" charset="0"/>
            </a:endParaRPr>
          </a:p>
          <a:p>
            <a:pPr algn="r">
              <a:buNone/>
            </a:pPr>
            <a:endParaRPr lang="ar-DZ" sz="2400" dirty="0">
              <a:latin typeface="Arial" pitchFamily="34" charset="0"/>
              <a:cs typeface="Arial" pitchFamily="34" charset="0"/>
            </a:endParaRPr>
          </a:p>
          <a:p>
            <a:pPr algn="r">
              <a:buNone/>
            </a:pPr>
            <a:r>
              <a:rPr lang="ar-SA" sz="2400" dirty="0">
                <a:latin typeface="Arial" pitchFamily="34" charset="0"/>
                <a:cs typeface="Arial" pitchFamily="34" charset="0"/>
              </a:rPr>
              <a:t>* صعوبة توحيد المقاييس لعناصر الرأس المال الفكري بجميع المنظمات بسبب اختلاف أشكال الرأس المال الفكري وخصوصية وذاتية بعض عناصره من منظمة  لأخرى.</a:t>
            </a:r>
            <a:endParaRPr lang="fr-FR" sz="2400" dirty="0">
              <a:latin typeface="Arial" pitchFamily="34" charset="0"/>
              <a:cs typeface="Arial" pitchFamily="34" charset="0"/>
            </a:endParaRPr>
          </a:p>
          <a:p>
            <a:pPr algn="r">
              <a:buNone/>
            </a:pPr>
            <a:endParaRPr lang="fr-FR" sz="2400" dirty="0">
              <a:latin typeface="Arial" pitchFamily="34" charset="0"/>
              <a:cs typeface="Arial"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wipe(down)">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234</TotalTime>
  <Words>1032</Words>
  <Application>Microsoft Office PowerPoint</Application>
  <PresentationFormat>Affichage à l'écran (4:3)</PresentationFormat>
  <Paragraphs>126</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Module</vt:lpstr>
      <vt:lpstr>Présentation PowerPoint</vt:lpstr>
      <vt:lpstr> بحث حول :    قياس رأس  المال الفكري،قياس راس المال البشري  ،قياس رأس المال الاجتماعي                                                                       من إعداد :      تحت إشراف:                                  _فتيح خولة                                        الاستاذة بوروبة ف                                     _علوي مبروكة   </vt:lpstr>
      <vt:lpstr>  خطة البحث</vt:lpstr>
      <vt:lpstr>المقدمة :</vt:lpstr>
      <vt:lpstr>   المبحث الاول : قياس  رأس المال الفكري  المطلب الاول :مفهوم وخصائص رأس المال الفكري    </vt:lpstr>
      <vt:lpstr>ثانيا: خصائص الراس المال الفكري </vt:lpstr>
      <vt:lpstr>المطلب الثاني : اهمية راس المال الفكري  </vt:lpstr>
      <vt:lpstr>المطلب الثالث :كيفية قياس راس مال الفكري </vt:lpstr>
      <vt:lpstr>المطلب الرابع: دوافع قياس الرأس المال الفكري </vt:lpstr>
      <vt:lpstr> </vt:lpstr>
      <vt:lpstr>Présentation PowerPoint</vt:lpstr>
      <vt:lpstr>Présentation PowerPoint</vt:lpstr>
      <vt:lpstr>قياس وصفي (قياس غير مالي ): </vt:lpstr>
      <vt:lpstr>  المبحث الثالث :قياس رأس المال الاجتماعي  المطلب01:مفهوم وخصائص رأس المال الاجتماعي  </vt:lpstr>
      <vt:lpstr>المطلب 3:قياس رأس المال الاجتماعي </vt:lpstr>
      <vt:lpstr>المطلب الثالث :أهمية  رأس مال الاجتماعي </vt:lpstr>
      <vt:lpstr>الخاتمة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CLIENT</dc:creator>
  <cp:lastModifiedBy>213655924257</cp:lastModifiedBy>
  <cp:revision>33</cp:revision>
  <dcterms:created xsi:type="dcterms:W3CDTF">2021-11-20T08:03:51Z</dcterms:created>
  <dcterms:modified xsi:type="dcterms:W3CDTF">2021-11-24T16:38:13Z</dcterms:modified>
</cp:coreProperties>
</file>