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20" autoAdjust="0"/>
  </p:normalViewPr>
  <p:slideViewPr>
    <p:cSldViewPr>
      <p:cViewPr varScale="1"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5CC63-487F-470D-8DE6-4BF81A764AA0}" type="datetimeFigureOut">
              <a:rPr lang="fr-FR" smtClean="0"/>
              <a:t>22/02/2022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2AD48-3F97-4805-8B9A-63721984B4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93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E560B-28CC-4519-9F82-636F98C822D6}" type="datetime1">
              <a:rPr lang="fr-FR" smtClean="0"/>
              <a:t>22/02/2022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9132-F2C2-4273-8BD8-9BD7B61CE9ED}" type="datetime1">
              <a:rPr lang="fr-FR" smtClean="0"/>
              <a:t>22/02/2022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4914-55E3-4F4C-B21D-5D31124FFAA7}" type="datetime1">
              <a:rPr lang="fr-FR" smtClean="0"/>
              <a:t>22/02/2022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A52F-74BC-4A36-A6E4-7C31275CF531}" type="datetime1">
              <a:rPr lang="fr-FR" smtClean="0"/>
              <a:t>22/02/2022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BCC5-89E4-4B18-B523-BF5FC077562A}" type="datetime1">
              <a:rPr lang="fr-FR" smtClean="0"/>
              <a:t>22/02/2022</a:t>
            </a:fld>
            <a:endParaRPr lang="fr-F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F0E6-1469-4380-A3BF-9D7026CD54E2}" type="datetime1">
              <a:rPr lang="fr-FR" smtClean="0"/>
              <a:t>22/02/2022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69A-072A-4FE2-B1F2-3C908179D727}" type="datetime1">
              <a:rPr lang="fr-FR" smtClean="0"/>
              <a:t>22/02/2022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F638-1813-4195-A3C2-FB8A82298B2B}" type="datetime1">
              <a:rPr lang="fr-FR" smtClean="0"/>
              <a:t>22/02/2022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FDB3-CE6A-4CE8-BA14-6CEB8E925DA0}" type="datetime1">
              <a:rPr lang="fr-FR" smtClean="0"/>
              <a:t>22/02/2022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F5CC6-E7FF-4830-9913-6F572ED29522}" type="datetime1">
              <a:rPr lang="fr-FR" smtClean="0"/>
              <a:t>22/02/2022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CE85-19AE-4C5B-BDC4-62AC4C8AA7CA}" type="datetime1">
              <a:rPr lang="fr-FR" smtClean="0"/>
              <a:t>22/02/2022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60A4EA1-D5B1-48F6-A418-0F1B5BA1F9E3}" type="datetime1">
              <a:rPr lang="fr-FR" smtClean="0"/>
              <a:t>22/02/2022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EBB0EA-4122-404E-9238-38F1F9CE3F51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openedition.org/edc/3298#tocfrom2n1" TargetMode="External"/><Relationship Id="rId2" Type="http://schemas.openxmlformats.org/officeDocument/2006/relationships/hyperlink" Target="https://journals.openedition.org/edc/3298#tocfrom1n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s.openedition.org/edc/3298#tocfrom2n2" TargetMode="External"/><Relationship Id="rId4" Type="http://schemas.openxmlformats.org/officeDocument/2006/relationships/hyperlink" Target="https://journals.openedition.org/edc/3298#tocfrom2n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260721"/>
            <a:ext cx="4932040" cy="1600327"/>
          </a:xfrm>
        </p:spPr>
        <p:txBody>
          <a:bodyPr>
            <a:noAutofit/>
          </a:bodyPr>
          <a:lstStyle/>
          <a:p>
            <a:pPr algn="ctr"/>
            <a:r>
              <a:rPr lang="fr-FR" sz="4000" dirty="0" smtClean="0"/>
              <a:t>Cours N02 Les </a:t>
            </a:r>
            <a:r>
              <a:rPr lang="fr-FR" sz="4000" spc="50" dirty="0">
                <a:solidFill>
                  <a:schemeClr val="tx2"/>
                </a:solidFill>
              </a:rPr>
              <a:t>Méthodes </a:t>
            </a:r>
            <a:r>
              <a:rPr lang="fr-FR" sz="4000" spc="50" dirty="0" smtClean="0">
                <a:solidFill>
                  <a:schemeClr val="tx2"/>
                </a:solidFill>
              </a:rPr>
              <a:t>de la </a:t>
            </a:r>
            <a:r>
              <a:rPr lang="fr-FR" sz="4000" dirty="0" smtClean="0"/>
              <a:t>Sociologie</a:t>
            </a:r>
            <a:endParaRPr lang="fr-FR" sz="4000" dirty="0"/>
          </a:p>
        </p:txBody>
      </p:sp>
      <p:sp>
        <p:nvSpPr>
          <p:cNvPr id="4" name="Sous-titre 2"/>
          <p:cNvSpPr txBox="1">
            <a:spLocks noGrp="1"/>
          </p:cNvSpPr>
          <p:nvPr>
            <p:ph type="subTitle" idx="1"/>
          </p:nvPr>
        </p:nvSpPr>
        <p:spPr>
          <a:xfrm>
            <a:off x="228600" y="3802360"/>
            <a:ext cx="441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Dr. </a:t>
            </a:r>
            <a:r>
              <a:rPr lang="fr-FR" b="1" dirty="0" err="1" smtClean="0"/>
              <a:t>Soumia</a:t>
            </a:r>
            <a:r>
              <a:rPr lang="fr-FR" b="1" dirty="0" smtClean="0"/>
              <a:t> BOUZAHER</a:t>
            </a:r>
          </a:p>
          <a:p>
            <a:endParaRPr lang="fr-FR" b="1" dirty="0" smtClean="0"/>
          </a:p>
          <a:p>
            <a:r>
              <a:rPr lang="fr-FR" dirty="0" smtClean="0"/>
              <a:t>Cours présenté pour les étudiants en première année licence COP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5157192"/>
            <a:ext cx="4932040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chemeClr val="bg1"/>
                </a:solidFill>
              </a:rPr>
              <a:t>C</a:t>
            </a:r>
            <a:r>
              <a:rPr lang="fr-FR" sz="2400" dirty="0" smtClean="0">
                <a:solidFill>
                  <a:schemeClr val="bg1"/>
                </a:solidFill>
              </a:rPr>
              <a:t>onduite </a:t>
            </a:r>
            <a:r>
              <a:rPr lang="fr-FR" sz="2400" b="1" dirty="0" smtClean="0">
                <a:solidFill>
                  <a:schemeClr val="bg1"/>
                </a:solidFill>
              </a:rPr>
              <a:t>O</a:t>
            </a:r>
            <a:r>
              <a:rPr lang="fr-FR" sz="2400" dirty="0" smtClean="0">
                <a:solidFill>
                  <a:schemeClr val="bg1"/>
                </a:solidFill>
              </a:rPr>
              <a:t>pérationnelle </a:t>
            </a:r>
            <a:r>
              <a:rPr lang="fr-FR" sz="1800" dirty="0" smtClean="0">
                <a:solidFill>
                  <a:schemeClr val="bg1"/>
                </a:solidFill>
              </a:rPr>
              <a:t>du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P</a:t>
            </a:r>
            <a:r>
              <a:rPr lang="fr-FR" sz="2400" dirty="0" smtClean="0">
                <a:solidFill>
                  <a:schemeClr val="bg1"/>
                </a:solidFill>
              </a:rPr>
              <a:t>rojet,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fld id="{72EBB0EA-4122-404E-9238-38F1F9CE3F51}" type="slidenum">
              <a:rPr lang="fr-FR" sz="1800" b="1" smtClean="0"/>
              <a:t>1</a:t>
            </a:fld>
            <a:endParaRPr lang="fr-FR" sz="1800" b="1"/>
          </a:p>
        </p:txBody>
      </p:sp>
    </p:spTree>
    <p:extLst>
      <p:ext uri="{BB962C8B-B14F-4D97-AF65-F5344CB8AC3E}">
        <p14:creationId xmlns:p14="http://schemas.microsoft.com/office/powerpoint/2010/main" val="85533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lvl="1"/>
            <a:r>
              <a:rPr lang="fr-FR" sz="3600" b="1" kern="1200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Méthodes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226084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/>
              <a:t>L'observation</a:t>
            </a:r>
          </a:p>
          <a:p>
            <a:r>
              <a:rPr lang="fr-FR" dirty="0"/>
              <a:t>Entretiens, textes, discours</a:t>
            </a:r>
          </a:p>
          <a:p>
            <a:r>
              <a:rPr lang="fr-FR" dirty="0"/>
              <a:t>Diversité des données statistiques</a:t>
            </a:r>
          </a:p>
          <a:p>
            <a:r>
              <a:rPr lang="fr-FR" dirty="0"/>
              <a:t>Construction sociale des données sociologique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2</a:t>
            </a:fld>
            <a:endParaRPr lang="fr-FR" sz="1800" b="1"/>
          </a:p>
        </p:txBody>
      </p:sp>
    </p:spTree>
    <p:extLst>
      <p:ext uri="{BB962C8B-B14F-4D97-AF65-F5344CB8AC3E}">
        <p14:creationId xmlns:p14="http://schemas.microsoft.com/office/powerpoint/2010/main" val="13081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892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base"/>
            <a:r>
              <a:rPr lang="fr-FR" sz="2600" b="1" dirty="0"/>
              <a:t>Observation directe et enquête de terrain</a:t>
            </a:r>
          </a:p>
          <a:p>
            <a:pPr marL="0" indent="0">
              <a:buNone/>
            </a:pPr>
            <a:endParaRPr lang="fr-FR" sz="2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3</a:t>
            </a:fld>
            <a:endParaRPr lang="fr-FR" sz="1800" b="1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46856" y="2204864"/>
            <a:ext cx="8229600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fontAlgn="base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600" b="1"/>
            </a:lvl1pPr>
            <a:lvl2pPr marL="548640" indent="-18288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/>
            </a:lvl2pPr>
            <a:lvl3pPr indent="-2286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/>
            </a:lvl3pPr>
            <a:lvl4pPr marL="1188720" indent="-2286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</a:lvl4pPr>
            <a:lvl5pPr marL="1463040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baseline="0"/>
            </a:lvl5pPr>
            <a:lvl6pPr marL="1691640" indent="-18288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/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/>
            </a:lvl7pPr>
            <a:lvl8pPr marL="214884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/>
            </a:lvl8pPr>
            <a:lvl9pPr marL="23774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/>
            </a:lvl9pPr>
          </a:lstStyle>
          <a:p>
            <a:r>
              <a:rPr lang="fr-FR"/>
              <a:t>Entretiens, textes, discours</a:t>
            </a:r>
            <a:br>
              <a:rPr lang="fr-FR"/>
            </a:br>
            <a:r>
              <a:rPr lang="fr-FR">
                <a:hlinkClick r:id="rId2"/>
              </a:rPr>
              <a:t>L’enquête : « produire » des discours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843808" y="3356992"/>
            <a:ext cx="4114800" cy="604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b="1" smtClean="0">
                <a:hlinkClick r:id="rId3"/>
              </a:rPr>
              <a:t>1-Le prélèvement</a:t>
            </a:r>
            <a:endParaRPr lang="fr-FR" sz="2600" b="1" smtClean="0"/>
          </a:p>
          <a:p>
            <a:endParaRPr lang="fr-FR" sz="26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691680" y="5011690"/>
            <a:ext cx="7211144" cy="8206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 smtClean="0">
                <a:hlinkClick r:id="rId4"/>
              </a:rPr>
              <a:t>3 - L’observation, l’enquête ethnographique</a:t>
            </a:r>
            <a:endParaRPr lang="fr-FR" sz="2800" b="1" dirty="0" smtClean="0"/>
          </a:p>
          <a:p>
            <a:endParaRPr lang="fr-FR" sz="2800" b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3779912" y="4021480"/>
            <a:ext cx="4186808" cy="7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smtClean="0">
                <a:hlinkClick r:id="rId5"/>
              </a:rPr>
              <a:t>2 – Le questionnement</a:t>
            </a:r>
            <a:endParaRPr lang="fr-FR" sz="2800" b="1" smtClean="0"/>
          </a:p>
          <a:p>
            <a:pPr marL="0" indent="0">
              <a:buFont typeface="Arial" pitchFamily="34" charset="0"/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895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/>
              <a:t>Diversité des données statistiques</a:t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4</a:t>
            </a:fld>
            <a:endParaRPr lang="fr-FR" sz="1800" b="1"/>
          </a:p>
        </p:txBody>
      </p:sp>
      <p:sp>
        <p:nvSpPr>
          <p:cNvPr id="6" name="Rectangle 5"/>
          <p:cNvSpPr/>
          <p:nvPr/>
        </p:nvSpPr>
        <p:spPr>
          <a:xfrm>
            <a:off x="1115616" y="1412776"/>
            <a:ext cx="6750496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La « méthodologie statistique » utilisée par les sciences sociales quantitatives est en général présentée en deux parties bien distinctes, rarement reliées entre elles </a:t>
            </a:r>
            <a:r>
              <a:rPr lang="fr-FR" sz="2400" dirty="0" smtClean="0"/>
              <a:t>: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2239496" y="3356992"/>
            <a:ext cx="6130672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d’une </a:t>
            </a:r>
            <a:r>
              <a:rPr lang="fr-FR" sz="2400" dirty="0"/>
              <a:t>part, la construction des données, puis, </a:t>
            </a:r>
          </a:p>
        </p:txBody>
      </p:sp>
      <p:sp>
        <p:nvSpPr>
          <p:cNvPr id="9" name="Rectangle 8"/>
          <p:cNvSpPr/>
          <p:nvPr/>
        </p:nvSpPr>
        <p:spPr>
          <a:xfrm>
            <a:off x="1619672" y="4459764"/>
            <a:ext cx="6750496" cy="15696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d’autre </a:t>
            </a:r>
            <a:r>
              <a:rPr lang="fr-FR" sz="2400" dirty="0"/>
              <a:t>part, leur traitement et leur interprétation. Souvent, entre ces deux mondes, se dresse la « banque de données », qui fonctionne comme un sas de passage de l’un à l’autre.</a:t>
            </a:r>
          </a:p>
        </p:txBody>
      </p:sp>
    </p:spTree>
    <p:extLst>
      <p:ext uri="{BB962C8B-B14F-4D97-AF65-F5344CB8AC3E}">
        <p14:creationId xmlns:p14="http://schemas.microsoft.com/office/powerpoint/2010/main" val="314327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5</a:t>
            </a:fld>
            <a:endParaRPr lang="fr-FR" sz="1800" b="1"/>
          </a:p>
        </p:txBody>
      </p:sp>
      <p:sp>
        <p:nvSpPr>
          <p:cNvPr id="7" name="Rectangle 6"/>
          <p:cNvSpPr/>
          <p:nvPr/>
        </p:nvSpPr>
        <p:spPr>
          <a:xfrm>
            <a:off x="755576" y="980728"/>
            <a:ext cx="613067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d’une </a:t>
            </a:r>
            <a:r>
              <a:rPr lang="fr-FR" sz="2400" dirty="0"/>
              <a:t>part, la construction des données, puis,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19672" y="2060848"/>
            <a:ext cx="6318448" cy="3539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dirty="0"/>
              <a:t>Or le monde de la « construction » est lui-même tendu entre deux façons de rendre compte de ses pratiques </a:t>
            </a:r>
            <a:r>
              <a:rPr lang="fr-FR" sz="2800" dirty="0" smtClean="0"/>
              <a:t>:  </a:t>
            </a:r>
          </a:p>
          <a:p>
            <a:r>
              <a:rPr lang="fr-FR" sz="2800" dirty="0" smtClean="0"/>
              <a:t>      - </a:t>
            </a:r>
            <a:r>
              <a:rPr lang="fr-FR" sz="2800" u="sng" dirty="0" smtClean="0"/>
              <a:t>la </a:t>
            </a:r>
            <a:r>
              <a:rPr lang="fr-FR" sz="2800" u="sng" dirty="0"/>
              <a:t>mesure</a:t>
            </a:r>
            <a:r>
              <a:rPr lang="fr-FR" sz="2800" dirty="0"/>
              <a:t>, issue du langage des sciences de la nature, </a:t>
            </a:r>
            <a:endParaRPr lang="fr-FR" sz="2800" dirty="0" smtClean="0"/>
          </a:p>
          <a:p>
            <a:r>
              <a:rPr lang="fr-FR" sz="2800" dirty="0" smtClean="0"/>
              <a:t>      - </a:t>
            </a:r>
            <a:r>
              <a:rPr lang="fr-FR" sz="2800" u="sng" dirty="0" smtClean="0"/>
              <a:t>le </a:t>
            </a:r>
            <a:r>
              <a:rPr lang="fr-FR" sz="2800" u="sng" dirty="0"/>
              <a:t>codage conventionnel</a:t>
            </a:r>
            <a:r>
              <a:rPr lang="fr-FR" sz="2800" dirty="0"/>
              <a:t>, inspiré, selon les cas, du droit, des sciences politiques, ou des sciences cognitives.</a:t>
            </a:r>
          </a:p>
        </p:txBody>
      </p:sp>
    </p:spTree>
    <p:extLst>
      <p:ext uri="{BB962C8B-B14F-4D97-AF65-F5344CB8AC3E}">
        <p14:creationId xmlns:p14="http://schemas.microsoft.com/office/powerpoint/2010/main" val="210612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6</a:t>
            </a:fld>
            <a:endParaRPr lang="fr-FR" sz="1800" b="1"/>
          </a:p>
        </p:txBody>
      </p:sp>
      <p:sp>
        <p:nvSpPr>
          <p:cNvPr id="7" name="Rectangle 6"/>
          <p:cNvSpPr/>
          <p:nvPr/>
        </p:nvSpPr>
        <p:spPr>
          <a:xfrm>
            <a:off x="1043608" y="1412776"/>
            <a:ext cx="7488832" cy="310854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dirty="0">
                <a:solidFill>
                  <a:schemeClr val="lt1"/>
                </a:solidFill>
              </a:rPr>
              <a:t>L’expression même de « méthodologie statistique » implique une division du travail entre</a:t>
            </a:r>
            <a:r>
              <a:rPr lang="fr-FR" sz="2800" dirty="0" smtClean="0">
                <a:solidFill>
                  <a:schemeClr val="lt1"/>
                </a:solidFill>
              </a:rPr>
              <a:t>, </a:t>
            </a:r>
            <a:r>
              <a:rPr lang="fr-FR" sz="2800" dirty="0">
                <a:solidFill>
                  <a:schemeClr val="lt1"/>
                </a:solidFill>
              </a:rPr>
              <a:t>d’une part, </a:t>
            </a:r>
            <a:r>
              <a:rPr lang="fr-FR" sz="2800" dirty="0" smtClean="0">
                <a:solidFill>
                  <a:schemeClr val="lt1"/>
                </a:solidFill>
              </a:rPr>
              <a:t>      	-des </a:t>
            </a:r>
            <a:r>
              <a:rPr lang="fr-FR" sz="2800" dirty="0">
                <a:solidFill>
                  <a:schemeClr val="lt1"/>
                </a:solidFill>
              </a:rPr>
              <a:t>« </a:t>
            </a:r>
            <a:r>
              <a:rPr lang="fr-FR" sz="2800" u="sng" dirty="0">
                <a:solidFill>
                  <a:schemeClr val="lt1"/>
                </a:solidFill>
              </a:rPr>
              <a:t>experts</a:t>
            </a:r>
            <a:r>
              <a:rPr lang="fr-FR" sz="2800" dirty="0">
                <a:solidFill>
                  <a:schemeClr val="lt1"/>
                </a:solidFill>
              </a:rPr>
              <a:t> » de l’outil statistique en tant que tel et, </a:t>
            </a:r>
            <a:endParaRPr lang="fr-FR" sz="2800" dirty="0" smtClean="0">
              <a:solidFill>
                <a:schemeClr val="lt1"/>
              </a:solidFill>
            </a:endParaRPr>
          </a:p>
          <a:p>
            <a:r>
              <a:rPr lang="fr-FR" sz="2800" dirty="0"/>
              <a:t>	</a:t>
            </a:r>
            <a:r>
              <a:rPr lang="fr-FR" sz="2800" dirty="0" smtClean="0"/>
              <a:t>-</a:t>
            </a:r>
            <a:r>
              <a:rPr lang="fr-FR" sz="2800" dirty="0" smtClean="0">
                <a:solidFill>
                  <a:schemeClr val="lt1"/>
                </a:solidFill>
              </a:rPr>
              <a:t>d’autre </a:t>
            </a:r>
            <a:r>
              <a:rPr lang="fr-FR" sz="2800" dirty="0">
                <a:solidFill>
                  <a:schemeClr val="lt1"/>
                </a:solidFill>
              </a:rPr>
              <a:t>part, des « </a:t>
            </a:r>
            <a:r>
              <a:rPr lang="fr-FR" sz="2800" u="sng" dirty="0">
                <a:solidFill>
                  <a:schemeClr val="lt1"/>
                </a:solidFill>
              </a:rPr>
              <a:t>usagers</a:t>
            </a:r>
            <a:r>
              <a:rPr lang="fr-FR" sz="2800" dirty="0">
                <a:solidFill>
                  <a:schemeClr val="lt1"/>
                </a:solidFill>
              </a:rPr>
              <a:t> » de celui-ci, économistes, sociologues, historiens ou psychologues. </a:t>
            </a:r>
            <a:endParaRPr lang="fr-FR" sz="2800" dirty="0" smtClean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7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fld id="{72EBB0EA-4122-404E-9238-38F1F9CE3F51}" type="slidenum">
              <a:rPr lang="fr-FR" sz="1800" b="1"/>
              <a:pPr/>
              <a:t>7</a:t>
            </a:fld>
            <a:endParaRPr lang="fr-FR" sz="1800" b="1"/>
          </a:p>
        </p:txBody>
      </p:sp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https://books.openedition.org/pressesmines/917?lang=fr</a:t>
            </a:r>
          </a:p>
        </p:txBody>
      </p:sp>
    </p:spTree>
    <p:extLst>
      <p:ext uri="{BB962C8B-B14F-4D97-AF65-F5344CB8AC3E}">
        <p14:creationId xmlns:p14="http://schemas.microsoft.com/office/powerpoint/2010/main" val="2836910330"/>
      </p:ext>
    </p:extLst>
  </p:cSld>
  <p:clrMapOvr>
    <a:masterClrMapping/>
  </p:clrMapOvr>
</p:sld>
</file>

<file path=ppt/theme/theme1.xml><?xml version="1.0" encoding="utf-8"?>
<a:theme xmlns:a="http://schemas.openxmlformats.org/drawingml/2006/main" name="Maill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1806</TotalTime>
  <Words>130</Words>
  <Application>Microsoft Office PowerPoint</Application>
  <PresentationFormat>Affichage à l'écran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Mailles</vt:lpstr>
      <vt:lpstr>Cours N02 Les Méthodes de la Sociologie</vt:lpstr>
      <vt:lpstr>Méthodes </vt:lpstr>
      <vt:lpstr>Présentation PowerPoint</vt:lpstr>
      <vt:lpstr>Diversité des données statistiques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</dc:title>
  <dc:creator>SOUMIA BOUZAHER</dc:creator>
  <cp:lastModifiedBy>SOUMIA BOUZAHER</cp:lastModifiedBy>
  <cp:revision>17</cp:revision>
  <dcterms:created xsi:type="dcterms:W3CDTF">2021-03-22T17:12:04Z</dcterms:created>
  <dcterms:modified xsi:type="dcterms:W3CDTF">2022-02-22T19:01:00Z</dcterms:modified>
</cp:coreProperties>
</file>