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444" r:id="rId2"/>
    <p:sldId id="445" r:id="rId3"/>
    <p:sldId id="457" r:id="rId4"/>
    <p:sldId id="446" r:id="rId5"/>
    <p:sldId id="447" r:id="rId6"/>
    <p:sldId id="458" r:id="rId7"/>
    <p:sldId id="455" r:id="rId8"/>
    <p:sldId id="449" r:id="rId9"/>
    <p:sldId id="450" r:id="rId10"/>
    <p:sldId id="451" r:id="rId11"/>
    <p:sldId id="452" r:id="rId12"/>
    <p:sldId id="453" r:id="rId13"/>
    <p:sldId id="454" r:id="rId14"/>
    <p:sldId id="431" r:id="rId15"/>
    <p:sldId id="422" r:id="rId16"/>
    <p:sldId id="443" r:id="rId17"/>
    <p:sldId id="456" r:id="rId18"/>
  </p:sldIdLst>
  <p:sldSz cx="9144000" cy="5143500" type="screen16x9"/>
  <p:notesSz cx="6858000" cy="9144000"/>
  <p:embeddedFontLst>
    <p:embeddedFont>
      <p:font typeface="华文细黑" charset="-122"/>
      <p:regular r:id="rId20"/>
    </p:embeddedFont>
    <p:embeddedFont>
      <p:font typeface="Impact" pitchFamily="34" charset="0"/>
      <p:regular r:id="rId21"/>
    </p:embeddedFont>
    <p:embeddedFont>
      <p:font typeface="微软雅黑" pitchFamily="34" charset="-122"/>
      <p:regular r:id="rId22"/>
      <p:bold r:id="rId23"/>
    </p:embeddedFont>
    <p:embeddedFont>
      <p:font typeface="宋体" pitchFamily="2" charset="-122"/>
      <p:regular r:id="rId24"/>
    </p:embeddedFont>
    <p:embeddedFont>
      <p:font typeface="Calibri" pitchFamily="34" charset="0"/>
      <p:regular r:id="rId25"/>
      <p:bold r:id="rId26"/>
      <p:italic r:id="rId27"/>
      <p:boldItalic r:id="rId28"/>
    </p:embeddedFont>
    <p:embeddedFont>
      <p:font typeface="Tahoma" pitchFamily="34" charset="0"/>
      <p:regular r:id="rId29"/>
      <p:bold r:id="rId30"/>
    </p:embeddedFont>
    <p:embeddedFont>
      <p:font typeface="Arial Black" pitchFamily="34" charset="0"/>
      <p:bold r:id="rId31"/>
    </p:embeddedFont>
    <p:embeddedFont>
      <p:font typeface="굴림" pitchFamily="34" charset="-127"/>
      <p:regular r:id="rId32"/>
    </p:embeddedFont>
    <p:embeddedFont>
      <p:font typeface="Open Sans" charset="0"/>
      <p:regular r:id="rId33"/>
      <p:bold r:id="rId34"/>
      <p:italic r:id="rId35"/>
      <p:boldItalic r:id="rId36"/>
    </p:embeddedFont>
  </p:embeddedFontLst>
  <p:custDataLst>
    <p:tags r:id="rId37"/>
  </p:custDataLst>
  <p:defaultTextStyle>
    <a:defPPr>
      <a:defRPr lang="zh-CN"/>
    </a:defPPr>
    <a:lvl1pPr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1pPr>
    <a:lvl2pPr marL="341313" indent="1158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2pPr>
    <a:lvl3pPr marL="684213" indent="2301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3pPr>
    <a:lvl4pPr marL="1027113" indent="3444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4pPr>
    <a:lvl5pPr marL="1370013" indent="4587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D1F"/>
    <a:srgbClr val="EA2D49"/>
    <a:srgbClr val="E5472E"/>
    <a:srgbClr val="F8A90C"/>
    <a:srgbClr val="7F7F7F"/>
    <a:srgbClr val="232227"/>
    <a:srgbClr val="2D3E52"/>
    <a:srgbClr val="3A50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5699" autoAdjust="0"/>
  </p:normalViewPr>
  <p:slideViewPr>
    <p:cSldViewPr snapToGrid="0">
      <p:cViewPr varScale="1">
        <p:scale>
          <a:sx n="88" d="100"/>
          <a:sy n="88" d="100"/>
        </p:scale>
        <p:origin x="-774" y="-102"/>
      </p:cViewPr>
      <p:guideLst>
        <p:guide orient="horz" pos="1620"/>
        <p:guide pos="2880"/>
      </p:guideLst>
    </p:cSldViewPr>
  </p:slideViewPr>
  <p:notesTextViewPr>
    <p:cViewPr>
      <p:scale>
        <a:sx n="1" d="1"/>
        <a:sy n="1" d="1"/>
      </p:scale>
      <p:origin x="0" y="0"/>
    </p:cViewPr>
  </p:notesTextViewPr>
  <p:sorterViewPr>
    <p:cViewPr>
      <p:scale>
        <a:sx n="120" d="100"/>
        <a:sy n="120" d="100"/>
      </p:scale>
      <p:origin x="0" y="27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754"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754" eaLnBrk="1" fontAlgn="auto" hangingPunct="1">
              <a:spcBef>
                <a:spcPts val="0"/>
              </a:spcBef>
              <a:spcAft>
                <a:spcPts val="0"/>
              </a:spcAft>
              <a:defRPr sz="1200">
                <a:latin typeface="+mn-lt"/>
                <a:ea typeface="+mn-ea"/>
              </a:defRPr>
            </a:lvl1pPr>
          </a:lstStyle>
          <a:p>
            <a:pPr>
              <a:defRPr/>
            </a:pPr>
            <a:fld id="{151AB069-EB33-4CCE-83D6-9FBA6297D64E}" type="datetimeFigureOut">
              <a:rPr lang="zh-CN" altLang="en-US"/>
              <a:pPr>
                <a:defRPr/>
              </a:pPr>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754"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charset="-122"/>
              </a:defRPr>
            </a:lvl1pPr>
          </a:lstStyle>
          <a:p>
            <a:fld id="{7723AF76-9B06-420D-9ABC-C9B7F11ED18E}" type="slidenum">
              <a:rPr lang="zh-CN" altLang="en-US"/>
              <a:pPr/>
              <a:t>‹N°›</a:t>
            </a:fld>
            <a:endParaRPr lang="zh-CN" altLang="en-US"/>
          </a:p>
        </p:txBody>
      </p:sp>
    </p:spTree>
    <p:extLst>
      <p:ext uri="{BB962C8B-B14F-4D97-AF65-F5344CB8AC3E}">
        <p14:creationId xmlns="" xmlns:p14="http://schemas.microsoft.com/office/powerpoint/2010/main" val="3465748257"/>
      </p:ext>
    </p:extLst>
  </p:cSld>
  <p:clrMap bg1="lt1" tx1="dk1" bg2="lt2" tx2="dk2" accent1="accent1" accent2="accent2" accent3="accent3" accent4="accent4" accent5="accent5" accent6="accent6" hlink="hlink" folHlink="folHlink"/>
  <p:notesStyle>
    <a:lvl1pPr algn="l" defTabSz="684213" rtl="0" eaLnBrk="0" fontAlgn="base" hangingPunct="0">
      <a:spcBef>
        <a:spcPct val="30000"/>
      </a:spcBef>
      <a:spcAft>
        <a:spcPct val="0"/>
      </a:spcAft>
      <a:defRPr sz="900" kern="1200">
        <a:solidFill>
          <a:schemeClr val="tx1"/>
        </a:solidFill>
        <a:latin typeface="+mn-lt"/>
        <a:ea typeface="+mn-ea"/>
        <a:cs typeface="+mn-cs"/>
      </a:defRPr>
    </a:lvl1pPr>
    <a:lvl2pPr marL="341313" algn="l" defTabSz="684213" rtl="0" eaLnBrk="0" fontAlgn="base" hangingPunct="0">
      <a:spcBef>
        <a:spcPct val="30000"/>
      </a:spcBef>
      <a:spcAft>
        <a:spcPct val="0"/>
      </a:spcAft>
      <a:defRPr sz="900" kern="1200">
        <a:solidFill>
          <a:schemeClr val="tx1"/>
        </a:solidFill>
        <a:latin typeface="+mn-lt"/>
        <a:ea typeface="+mn-ea"/>
        <a:cs typeface="+mn-cs"/>
      </a:defRPr>
    </a:lvl2pPr>
    <a:lvl3pPr marL="684213" algn="l" defTabSz="684213" rtl="0" eaLnBrk="0" fontAlgn="base" hangingPunct="0">
      <a:spcBef>
        <a:spcPct val="30000"/>
      </a:spcBef>
      <a:spcAft>
        <a:spcPct val="0"/>
      </a:spcAft>
      <a:defRPr sz="900" kern="1200">
        <a:solidFill>
          <a:schemeClr val="tx1"/>
        </a:solidFill>
        <a:latin typeface="+mn-lt"/>
        <a:ea typeface="+mn-ea"/>
        <a:cs typeface="+mn-cs"/>
      </a:defRPr>
    </a:lvl3pPr>
    <a:lvl4pPr marL="1027113" algn="l" defTabSz="684213" rtl="0" eaLnBrk="0" fontAlgn="base" hangingPunct="0">
      <a:spcBef>
        <a:spcPct val="30000"/>
      </a:spcBef>
      <a:spcAft>
        <a:spcPct val="0"/>
      </a:spcAft>
      <a:defRPr sz="900" kern="1200">
        <a:solidFill>
          <a:schemeClr val="tx1"/>
        </a:solidFill>
        <a:latin typeface="+mn-lt"/>
        <a:ea typeface="+mn-ea"/>
        <a:cs typeface="+mn-cs"/>
      </a:defRPr>
    </a:lvl4pPr>
    <a:lvl5pPr marL="1370013" algn="l" defTabSz="684213" rtl="0" eaLnBrk="0" fontAlgn="base" hangingPunct="0">
      <a:spcBef>
        <a:spcPct val="30000"/>
      </a:spcBef>
      <a:spcAft>
        <a:spcPct val="0"/>
      </a:spcAft>
      <a:defRPr sz="900" kern="1200">
        <a:solidFill>
          <a:schemeClr val="tx1"/>
        </a:solidFill>
        <a:latin typeface="+mn-lt"/>
        <a:ea typeface="+mn-ea"/>
        <a:cs typeface="+mn-cs"/>
      </a:defRPr>
    </a:lvl5pPr>
    <a:lvl6pPr marL="1714385" algn="l" defTabSz="685754" rtl="0" eaLnBrk="1" latinLnBrk="0" hangingPunct="1">
      <a:defRPr sz="900" kern="1200">
        <a:solidFill>
          <a:schemeClr val="tx1"/>
        </a:solidFill>
        <a:latin typeface="+mn-lt"/>
        <a:ea typeface="+mn-ea"/>
        <a:cs typeface="+mn-cs"/>
      </a:defRPr>
    </a:lvl6pPr>
    <a:lvl7pPr marL="2057263" algn="l" defTabSz="685754" rtl="0" eaLnBrk="1" latinLnBrk="0" hangingPunct="1">
      <a:defRPr sz="900" kern="1200">
        <a:solidFill>
          <a:schemeClr val="tx1"/>
        </a:solidFill>
        <a:latin typeface="+mn-lt"/>
        <a:ea typeface="+mn-ea"/>
        <a:cs typeface="+mn-cs"/>
      </a:defRPr>
    </a:lvl7pPr>
    <a:lvl8pPr marL="2400140" algn="l" defTabSz="685754" rtl="0" eaLnBrk="1" latinLnBrk="0" hangingPunct="1">
      <a:defRPr sz="900" kern="1200">
        <a:solidFill>
          <a:schemeClr val="tx1"/>
        </a:solidFill>
        <a:latin typeface="+mn-lt"/>
        <a:ea typeface="+mn-ea"/>
        <a:cs typeface="+mn-cs"/>
      </a:defRPr>
    </a:lvl8pPr>
    <a:lvl9pPr marL="2743017" algn="l" defTabSz="6857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更多模板下载地址：</a:t>
            </a:r>
            <a:r>
              <a:rPr lang="en-US" altLang="zh-CN" dirty="0" smtClean="0"/>
              <a:t>http://WWW.HOMEPPT.COM</a:t>
            </a:r>
            <a:r>
              <a:rPr lang="zh-CN" altLang="en-US" dirty="0" smtClean="0"/>
              <a:t>（复制链接到浏览器打开）</a:t>
            </a:r>
          </a:p>
        </p:txBody>
      </p:sp>
      <p:sp>
        <p:nvSpPr>
          <p:cNvPr id="4" name="灯片编号占位符 3"/>
          <p:cNvSpPr>
            <a:spLocks noGrp="1"/>
          </p:cNvSpPr>
          <p:nvPr>
            <p:ph type="sldNum" sz="quarter" idx="5"/>
          </p:nvPr>
        </p:nvSpPr>
        <p:spPr/>
        <p:txBody>
          <a:bodyPr/>
          <a:lstStyle/>
          <a:p>
            <a:fld id="{326029A4-F1A6-4836-8B78-20687DD58C86}"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723AF76-9B06-420D-9ABC-C9B7F11ED18E}"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更多模板下载地址：</a:t>
            </a:r>
            <a:r>
              <a:rPr lang="en-US" altLang="zh-CN" dirty="0" smtClean="0"/>
              <a:t>http://WWW.HOMEPPT.COM</a:t>
            </a:r>
            <a:r>
              <a:rPr lang="zh-CN" altLang="en-US" dirty="0" smtClean="0"/>
              <a:t>（复制链接到浏览器打开）</a:t>
            </a:r>
          </a:p>
        </p:txBody>
      </p:sp>
      <p:sp>
        <p:nvSpPr>
          <p:cNvPr id="45060"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3141282F-4E0F-408D-9891-D46C9C70661D}" type="slidenum">
              <a:rPr lang="zh-CN" altLang="en-US" sz="1200">
                <a:latin typeface="Calibri" pitchFamily="34" charset="0"/>
                <a:ea typeface="宋体" charset="-122"/>
              </a:rPr>
              <a:pPr/>
              <a:t>14</a:t>
            </a:fld>
            <a:endParaRPr lang="zh-CN" altLang="en-US" sz="1200">
              <a:latin typeface="Calibri" pitchFamily="34"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更多模板下载地址：</a:t>
            </a:r>
            <a:r>
              <a:rPr lang="en-US" altLang="zh-CN" dirty="0" smtClean="0"/>
              <a:t>http://WWW.HOMEPPT.COM</a:t>
            </a:r>
            <a:r>
              <a:rPr lang="zh-CN" altLang="en-US" dirty="0" smtClean="0"/>
              <a:t>（复制链接到浏览器打开）</a:t>
            </a:r>
          </a:p>
        </p:txBody>
      </p:sp>
      <p:sp>
        <p:nvSpPr>
          <p:cNvPr id="4" name="灯片编号占位符 3"/>
          <p:cNvSpPr>
            <a:spLocks noGrp="1"/>
          </p:cNvSpPr>
          <p:nvPr>
            <p:ph type="sldNum" sz="quarter" idx="5"/>
          </p:nvPr>
        </p:nvSpPr>
        <p:spPr/>
        <p:txBody>
          <a:bodyPr/>
          <a:lstStyle/>
          <a:p>
            <a:fld id="{724C8CD3-CF7D-4219-A9EC-451AD267BD67}" type="slidenum">
              <a:rPr lang="zh-CN" altLang="en-US"/>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更多模板下载地址：</a:t>
            </a:r>
            <a:r>
              <a:rPr lang="en-US" altLang="zh-CN" dirty="0" smtClean="0"/>
              <a:t>http://WWW.HOMEPPT.COM</a:t>
            </a:r>
            <a:r>
              <a:rPr lang="zh-CN" altLang="en-US" dirty="0" smtClean="0"/>
              <a:t>（复制链接到浏览器打开）</a:t>
            </a:r>
          </a:p>
        </p:txBody>
      </p:sp>
      <p:sp>
        <p:nvSpPr>
          <p:cNvPr id="4" name="灯片编号占位符 3"/>
          <p:cNvSpPr>
            <a:spLocks noGrp="1"/>
          </p:cNvSpPr>
          <p:nvPr>
            <p:ph type="sldNum" sz="quarter" idx="5"/>
          </p:nvPr>
        </p:nvSpPr>
        <p:spPr/>
        <p:txBody>
          <a:bodyPr/>
          <a:lstStyle/>
          <a:p>
            <a:fld id="{93FECE9E-CC89-4F04-932A-19AEB25C3474}" type="slidenum">
              <a:rPr lang="zh-CN" altLang="en-US"/>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文本框 48"/>
          <p:cNvSpPr txBox="1">
            <a:spLocks noChangeArrowheads="1"/>
          </p:cNvSpPr>
          <p:nvPr userDrawn="1"/>
        </p:nvSpPr>
        <p:spPr bwMode="auto">
          <a:xfrm>
            <a:off x="573088" y="319088"/>
            <a:ext cx="34385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2000" dirty="0"/>
              <a:t>ADD YOUR TITLE HERE</a:t>
            </a:r>
            <a:endParaRPr lang="id-ID" altLang="zh-CN" sz="2000" dirty="0"/>
          </a:p>
        </p:txBody>
      </p:sp>
      <p:sp>
        <p:nvSpPr>
          <p:cNvPr id="3" name="文本框 49"/>
          <p:cNvSpPr txBox="1">
            <a:spLocks noChangeArrowheads="1"/>
          </p:cNvSpPr>
          <p:nvPr userDrawn="1"/>
        </p:nvSpPr>
        <p:spPr bwMode="auto">
          <a:xfrm>
            <a:off x="593725" y="679450"/>
            <a:ext cx="51958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id-ID" altLang="zh-CN" sz="1000"/>
              <a:t>Biscuit oat cake carrot cake muffin jelly beans chocolate chocolate sugar plum</a:t>
            </a:r>
            <a:endParaRPr lang="zh-CN" altLang="en-US" sz="1000"/>
          </a:p>
        </p:txBody>
      </p:sp>
      <p:sp>
        <p:nvSpPr>
          <p:cNvPr id="4" name="矩形 3"/>
          <p:cNvSpPr/>
          <p:nvPr userDrawn="1"/>
        </p:nvSpPr>
        <p:spPr>
          <a:xfrm>
            <a:off x="0" y="414338"/>
            <a:ext cx="420688"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userDrawn="1"/>
        </p:nvSpPr>
        <p:spPr>
          <a:xfrm>
            <a:off x="454025" y="414338"/>
            <a:ext cx="85725"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 xmlns:p14="http://schemas.microsoft.com/office/powerpoint/2010/main" val="28581486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14644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66C3A4-E1E6-4EFC-98F1-CB2D78564E33}" type="datetimeFigureOut">
              <a:rPr lang="zh-CN" altLang="en-US"/>
              <a:pPr>
                <a:defRPr/>
              </a:pPr>
              <a:t>2022/3/28</a:t>
            </a:fld>
            <a:endParaRPr lang="zh-CN" altLang="en-US" dirty="0"/>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0373612-C697-41FB-811E-77D02D8203DA}" type="slidenum">
              <a:rPr lang="zh-CN" altLang="en-US"/>
              <a:pPr/>
              <a:t>‹N°›</a:t>
            </a:fld>
            <a:endParaRPr lang="zh-CN" altLang="en-US"/>
          </a:p>
        </p:txBody>
      </p:sp>
    </p:spTree>
    <p:extLst>
      <p:ext uri="{BB962C8B-B14F-4D97-AF65-F5344CB8AC3E}">
        <p14:creationId xmlns="" xmlns:p14="http://schemas.microsoft.com/office/powerpoint/2010/main" val="1084543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754"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FAF8041C-F13A-4239-BF91-CB6BAF0ABAFA}" type="datetimeFigureOut">
              <a:rPr lang="zh-CN" altLang="en-US"/>
              <a:pPr>
                <a:defRPr/>
              </a:pPr>
              <a:t>2022/3/28</a:t>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754"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37F7F0C-EB34-41CB-8EF6-06CBDD03DBBA}" type="slidenum">
              <a:rPr lang="zh-CN" altLang="en-US"/>
              <a:pPr/>
              <a:t>‹N°›</a:t>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原创设计师QQ598969553      _1"/>
          <p:cNvSpPr>
            <a:spLocks noGrp="1" noSelect="1" noRot="1" noChangeAspect="1" noMove="1" noResize="1" noChangeShapeType="1" noTextEdit="1"/>
          </p:cNvSpPr>
          <p:nvPr/>
        </p:nvSpPr>
        <p:spPr bwMode="auto">
          <a:xfrm>
            <a:off x="0" y="-7938"/>
            <a:ext cx="2555875" cy="5159376"/>
          </a:xfrm>
          <a:custGeom>
            <a:avLst/>
            <a:gdLst>
              <a:gd name="T0" fmla="*/ 0 w 1624"/>
              <a:gd name="T1" fmla="*/ 0 h 3250"/>
              <a:gd name="T2" fmla="*/ 2147483646 w 1624"/>
              <a:gd name="T3" fmla="*/ 2147483646 h 3250"/>
              <a:gd name="T4" fmla="*/ 0 w 1624"/>
              <a:gd name="T5" fmla="*/ 2147483646 h 3250"/>
              <a:gd name="T6" fmla="*/ 0 w 1624"/>
              <a:gd name="T7" fmla="*/ 0 h 3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 h="3250">
                <a:moveTo>
                  <a:pt x="0" y="0"/>
                </a:moveTo>
                <a:lnTo>
                  <a:pt x="1624" y="1625"/>
                </a:lnTo>
                <a:lnTo>
                  <a:pt x="0" y="3250"/>
                </a:lnTo>
                <a:lnTo>
                  <a:pt x="0" y="0"/>
                </a:lnTo>
                <a:close/>
              </a:path>
            </a:pathLst>
          </a:custGeom>
          <a:blipFill dpi="0" rotWithShape="1">
            <a:blip r:embed="rId3"/>
            <a:srcRect/>
            <a:stretch>
              <a:fillRect/>
            </a:stretch>
          </a:blipFill>
          <a:ln>
            <a:noFill/>
          </a:ln>
          <a:extLst>
            <a:ext uri="{91240B29-F687-4F45-9708-019B960494DF}">
              <a14:hiddenLine xmlns="" xmlns:a14="http://schemas.microsoft.com/office/drawing/2010/main" w="12700" cap="flat">
                <a:solidFill>
                  <a:srgbClr val="000000"/>
                </a:solidFill>
                <a:prstDash val="solid"/>
                <a:miter lim="800000"/>
                <a:headEnd/>
                <a:tailEnd/>
              </a14:hiddenLine>
            </a:ext>
          </a:extLst>
        </p:spPr>
        <p:txBody>
          <a:bodyPr/>
          <a:lstStyle/>
          <a:p>
            <a:endParaRPr lang="zh-CN" altLang="en-US"/>
          </a:p>
        </p:txBody>
      </p:sp>
      <p:sp>
        <p:nvSpPr>
          <p:cNvPr id="55" name="原创设计师QQ598969553      _2"/>
          <p:cNvSpPr>
            <a:spLocks noGrp="1" noSelect="1" noRot="1" noChangeAspect="1" noMove="1" noResize="1" noChangeShapeType="1" noTextEdit="1"/>
          </p:cNvSpPr>
          <p:nvPr/>
        </p:nvSpPr>
        <p:spPr bwMode="auto">
          <a:xfrm>
            <a:off x="0" y="2133600"/>
            <a:ext cx="438150"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sp>
        <p:nvSpPr>
          <p:cNvPr id="56" name="原创设计师QQ598969553      _3"/>
          <p:cNvSpPr>
            <a:spLocks noGrp="1" noSelect="1" noRot="1" noChangeAspect="1" noMove="1" noResize="1" noChangeShapeType="1" noTextEdit="1"/>
          </p:cNvSpPr>
          <p:nvPr/>
        </p:nvSpPr>
        <p:spPr bwMode="auto">
          <a:xfrm>
            <a:off x="1965325" y="1562100"/>
            <a:ext cx="581025" cy="1158875"/>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 xmlns:a14="http://schemas.microsoft.com/office/drawing/2010/main">
                <a:solidFill>
                  <a:srgbClr val="FFFFFF"/>
                </a:solidFill>
              </a14:hiddenFill>
            </a:ext>
          </a:extLst>
        </p:spPr>
        <p:txBody>
          <a:bodyPr/>
          <a:lstStyle/>
          <a:p>
            <a:pPr>
              <a:defRPr/>
            </a:pPr>
            <a:endParaRPr lang="zh-CN" altLang="en-US"/>
          </a:p>
        </p:txBody>
      </p:sp>
      <p:sp>
        <p:nvSpPr>
          <p:cNvPr id="57" name="原创设计师QQ598969553      _4"/>
          <p:cNvSpPr>
            <a:spLocks noGrp="1" noSelect="1" noRot="1" noChangeAspect="1" noMove="1" noResize="1" noChangeShapeType="1" noTextEdit="1"/>
          </p:cNvSpPr>
          <p:nvPr/>
        </p:nvSpPr>
        <p:spPr bwMode="auto">
          <a:xfrm>
            <a:off x="2222500" y="2090738"/>
            <a:ext cx="471488" cy="944562"/>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58" name="原创设计师QQ598969553      _5"/>
          <p:cNvSpPr>
            <a:spLocks noChangeArrowheads="1"/>
          </p:cNvSpPr>
          <p:nvPr/>
        </p:nvSpPr>
        <p:spPr bwMode="auto">
          <a:xfrm>
            <a:off x="2822651" y="788710"/>
            <a:ext cx="5960125" cy="1661993"/>
          </a:xfrm>
          <a:prstGeom prst="rect">
            <a:avLst/>
          </a:prstGeom>
          <a:ln/>
          <a:effectLst>
            <a:glow rad="228600">
              <a:schemeClr val="accent6">
                <a:satMod val="175000"/>
                <a:alpha val="40000"/>
              </a:schemeClr>
            </a:glow>
            <a:outerShdw blurRad="57150" dist="19050" dir="5400000" algn="ctr" rotWithShape="0">
              <a:srgbClr val="000000">
                <a:alpha val="6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wrap="square" lIns="0" tIns="0" rIns="0" bIns="0">
            <a:spAutoFit/>
          </a:bodyPr>
          <a:lstStyle/>
          <a:p>
            <a:pPr algn="ctr" rtl="1">
              <a:defRPr/>
            </a:pPr>
            <a:r>
              <a:rPr lang="ar-SA" altLang="zh-CN" sz="3600" dirty="0" smtClean="0">
                <a:solidFill>
                  <a:schemeClr val="bg1"/>
                </a:solidFill>
                <a:latin typeface="Impact" pitchFamily="34" charset="0"/>
                <a:ea typeface="微软雅黑" pitchFamily="34" charset="-122"/>
                <a:cs typeface="宋体" pitchFamily="2" charset="-122"/>
              </a:rPr>
              <a:t>تموقع المنظمات بين ضرورة التوجه نحو الابتكار وحتمية تجاوب البيئة التسويقية</a:t>
            </a:r>
            <a:endParaRPr lang="en-US" altLang="zh-CN" sz="3600" dirty="0">
              <a:solidFill>
                <a:schemeClr val="bg1"/>
              </a:solidFill>
              <a:latin typeface="Impact" pitchFamily="34" charset="0"/>
              <a:ea typeface="微软雅黑" pitchFamily="34" charset="-122"/>
              <a:cs typeface="宋体" pitchFamily="2" charset="-122"/>
            </a:endParaRPr>
          </a:p>
        </p:txBody>
      </p:sp>
      <p:sp>
        <p:nvSpPr>
          <p:cNvPr id="60" name="原创设计师QQ598969553      _7"/>
          <p:cNvSpPr>
            <a:spLocks noChangeShapeType="1"/>
          </p:cNvSpPr>
          <p:nvPr/>
        </p:nvSpPr>
        <p:spPr bwMode="auto">
          <a:xfrm>
            <a:off x="4415292" y="2918547"/>
            <a:ext cx="2952750" cy="0"/>
          </a:xfrm>
          <a:prstGeom prst="line">
            <a:avLst/>
          </a:prstGeom>
          <a:noFill/>
          <a:ln w="6350">
            <a:solidFill>
              <a:schemeClr val="tx1">
                <a:lumMod val="75000"/>
                <a:lumOff val="25000"/>
              </a:schemeClr>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itchFamily="34" charset="0"/>
            </a:endParaRPr>
          </a:p>
        </p:txBody>
      </p:sp>
      <p:sp>
        <p:nvSpPr>
          <p:cNvPr id="61" name="原创设计师QQ598969553      _8"/>
          <p:cNvSpPr>
            <a:spLocks noChangeArrowheads="1"/>
          </p:cNvSpPr>
          <p:nvPr/>
        </p:nvSpPr>
        <p:spPr bwMode="auto">
          <a:xfrm>
            <a:off x="4240577" y="2538681"/>
            <a:ext cx="29527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rtl="1">
              <a:buFont typeface="Arial" charset="0"/>
              <a:buNone/>
            </a:pPr>
            <a:r>
              <a:rPr lang="ar-SA" altLang="zh-CN" sz="2000" dirty="0" smtClean="0">
                <a:solidFill>
                  <a:schemeClr val="accent1"/>
                </a:solidFill>
                <a:latin typeface="微软雅黑" pitchFamily="34" charset="-122"/>
                <a:ea typeface="微软雅黑" pitchFamily="34" charset="-122"/>
                <a:cs typeface="Arial" charset="0"/>
              </a:rPr>
              <a:t>دراسة حالة مجمع سيفيتال </a:t>
            </a:r>
            <a:endParaRPr lang="zh-CN" altLang="en-US" sz="2000" dirty="0">
              <a:solidFill>
                <a:srgbClr val="53585E"/>
              </a:solidFill>
              <a:latin typeface="微软雅黑" pitchFamily="34" charset="-122"/>
              <a:ea typeface="微软雅黑" pitchFamily="34" charset="-122"/>
              <a:cs typeface="Arial" charset="0"/>
            </a:endParaRPr>
          </a:p>
        </p:txBody>
      </p:sp>
      <p:sp>
        <p:nvSpPr>
          <p:cNvPr id="62" name="原创设计师QQ598969553      _9"/>
          <p:cNvSpPr>
            <a:spLocks noGrp="1" noSelect="1" noRot="1" noChangeAspect="1" noMove="1" noResize="1" noChangeArrowheads="1" noChangeShapeType="1" noTextEdit="1"/>
          </p:cNvSpPr>
          <p:nvPr/>
        </p:nvSpPr>
        <p:spPr bwMode="auto">
          <a:xfrm>
            <a:off x="1035050" y="3165475"/>
            <a:ext cx="2035175" cy="2035175"/>
          </a:xfrm>
          <a:prstGeom prst="diamond">
            <a:avLst/>
          </a:prstGeom>
          <a:blipFill dpi="0" rotWithShape="1">
            <a:blip r:embed="rId4" cstate="screen">
              <a:extLst>
                <a:ext uri="{28A0092B-C50C-407E-A947-70E740481C1C}">
                  <a14:useLocalDpi xmlns="" xmlns:a14="http://schemas.microsoft.com/office/drawing/2010/main"/>
                </a:ext>
              </a:extLst>
            </a:blip>
            <a:srcRect/>
            <a:stretch>
              <a:fillRect/>
            </a:stretch>
          </a:blip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endParaRPr lang="zh-CN" altLang="en-US"/>
          </a:p>
        </p:txBody>
      </p:sp>
      <p:sp>
        <p:nvSpPr>
          <p:cNvPr id="63" name="原创设计师QQ598969553      _10"/>
          <p:cNvSpPr>
            <a:spLocks noGrp="1" noSelect="1" noRot="1" noChangeAspect="1" noMove="1" noResize="1" noChangeArrowheads="1" noChangeShapeType="1" noTextEdit="1"/>
          </p:cNvSpPr>
          <p:nvPr/>
        </p:nvSpPr>
        <p:spPr bwMode="auto">
          <a:xfrm>
            <a:off x="-17463" y="4227513"/>
            <a:ext cx="2033588" cy="2033587"/>
          </a:xfrm>
          <a:prstGeom prst="diamond">
            <a:avLst/>
          </a:prstGeom>
          <a:solidFill>
            <a:schemeClr val="accent2"/>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endParaRPr lang="zh-CN" altLang="en-US"/>
          </a:p>
        </p:txBody>
      </p:sp>
      <p:sp>
        <p:nvSpPr>
          <p:cNvPr id="64" name="原创设计师QQ598969553      _11"/>
          <p:cNvSpPr>
            <a:spLocks noGrp="1" noSelect="1" noRot="1" noChangeAspect="1" noMove="1" noResize="1" noChangeShapeType="1" noTextEdit="1"/>
          </p:cNvSpPr>
          <p:nvPr/>
        </p:nvSpPr>
        <p:spPr>
          <a:xfrm>
            <a:off x="2090738" y="4227513"/>
            <a:ext cx="2033587" cy="2033587"/>
          </a:xfrm>
          <a:prstGeom prst="diamond">
            <a:avLst/>
          </a:pr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66" name="原创设计师QQ598969553      _12"/>
          <p:cNvSpPr>
            <a:spLocks noChangeArrowheads="1"/>
          </p:cNvSpPr>
          <p:nvPr/>
        </p:nvSpPr>
        <p:spPr bwMode="auto">
          <a:xfrm>
            <a:off x="4801176" y="129092"/>
            <a:ext cx="1700787" cy="553998"/>
          </a:xfrm>
          <a:prstGeom prst="rect">
            <a:avLst/>
          </a:prstGeom>
          <a:noFill/>
          <a:ln>
            <a:noFill/>
          </a:ln>
          <a:effectLst>
            <a:glow rad="63500">
              <a:schemeClr val="accent3">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ar-SA" altLang="zh-C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itchFamily="34" charset="0"/>
                <a:ea typeface="微软雅黑" pitchFamily="34" charset="-122"/>
                <a:cs typeface="宋体" charset="-122"/>
              </a:rPr>
              <a:t>تحليل مقال</a:t>
            </a:r>
            <a:endParaRPr lang="en-US" altLang="zh-C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itchFamily="34" charset="0"/>
              <a:ea typeface="微软雅黑" pitchFamily="34" charset="-122"/>
              <a:cs typeface="宋体" charset="-122"/>
            </a:endParaRPr>
          </a:p>
        </p:txBody>
      </p:sp>
      <p:pic>
        <p:nvPicPr>
          <p:cNvPr id="5135" name="Picture 64"/>
          <p:cNvPicPr>
            <a:picLocks noGrp="1" noSelect="1" noRot="1" noChangeAspect="1" noMove="1" noResize="1" noChangeShapeType="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582988" y="17705388"/>
            <a:ext cx="19780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모서리가 둥근 직사각형 28"/>
          <p:cNvSpPr/>
          <p:nvPr/>
        </p:nvSpPr>
        <p:spPr>
          <a:xfrm>
            <a:off x="7350331" y="3366471"/>
            <a:ext cx="1643062" cy="3571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tabLst>
                <a:tab pos="85725" algn="l"/>
                <a:tab pos="355600" algn="l"/>
              </a:tabLst>
            </a:pPr>
            <a:r>
              <a:rPr lang="ar-SA" altLang="ko-KR" sz="1600" dirty="0" smtClean="0">
                <a:solidFill>
                  <a:schemeClr val="bg1"/>
                </a:solidFill>
                <a:latin typeface="산돌고딕B" pitchFamily="50" charset="-127"/>
                <a:ea typeface="산돌고딕B" pitchFamily="50" charset="-127"/>
                <a:cs typeface="Times New Roman" pitchFamily="18" charset="0"/>
              </a:rPr>
              <a:t>حاجي ايمان</a:t>
            </a:r>
            <a:endParaRPr lang="ko-KR" altLang="en-US" sz="1600" dirty="0">
              <a:solidFill>
                <a:schemeClr val="bg1"/>
              </a:solidFill>
              <a:latin typeface="산돌고딕B" pitchFamily="50" charset="-127"/>
              <a:ea typeface="산돌고딕B" pitchFamily="50" charset="-127"/>
              <a:cs typeface="Times New Roman" pitchFamily="18" charset="0"/>
            </a:endParaRPr>
          </a:p>
        </p:txBody>
      </p:sp>
      <p:sp>
        <p:nvSpPr>
          <p:cNvPr id="19" name="모서리가 둥근 직사각형 26"/>
          <p:cNvSpPr/>
          <p:nvPr/>
        </p:nvSpPr>
        <p:spPr>
          <a:xfrm>
            <a:off x="7371845" y="3794089"/>
            <a:ext cx="1643062" cy="3571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rtl="1">
              <a:defRPr/>
            </a:pPr>
            <a:r>
              <a:rPr lang="ar-SA" altLang="ko-KR" sz="1600" kern="10" spc="-90" dirty="0" smtClean="0">
                <a:ln w="9525">
                  <a:noFill/>
                  <a:round/>
                  <a:headEnd/>
                  <a:tailEnd/>
                </a:ln>
                <a:solidFill>
                  <a:schemeClr val="bg1"/>
                </a:solidFill>
                <a:latin typeface="산돌고딕B" pitchFamily="18" charset="-127"/>
                <a:ea typeface="산돌고딕B" pitchFamily="18" charset="-127"/>
                <a:cs typeface="Times New Roman"/>
              </a:rPr>
              <a:t>حنين محمد يزيد</a:t>
            </a:r>
            <a:endParaRPr lang="en-US" altLang="ko-KR" sz="1600" kern="10" spc="-90" dirty="0">
              <a:ln w="9525">
                <a:noFill/>
                <a:round/>
                <a:headEnd/>
                <a:tailEnd/>
              </a:ln>
              <a:solidFill>
                <a:schemeClr val="bg1"/>
              </a:solidFill>
              <a:latin typeface="산돌고딕B" pitchFamily="18" charset="-127"/>
              <a:ea typeface="산돌고딕B" pitchFamily="18" charset="-127"/>
              <a:cs typeface="Times New Roman"/>
            </a:endParaRPr>
          </a:p>
        </p:txBody>
      </p:sp>
      <p:sp>
        <p:nvSpPr>
          <p:cNvPr id="22" name="모서리가 둥근 직사각형 26"/>
          <p:cNvSpPr/>
          <p:nvPr/>
        </p:nvSpPr>
        <p:spPr>
          <a:xfrm>
            <a:off x="7361090" y="4213636"/>
            <a:ext cx="1643062" cy="3571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rtl="1">
              <a:defRPr/>
            </a:pPr>
            <a:r>
              <a:rPr lang="ar-SA" altLang="ko-KR" sz="1600" kern="10" spc="-90" dirty="0" smtClean="0">
                <a:ln w="9525">
                  <a:noFill/>
                  <a:round/>
                  <a:headEnd/>
                  <a:tailEnd/>
                </a:ln>
                <a:solidFill>
                  <a:schemeClr val="bg1"/>
                </a:solidFill>
                <a:latin typeface="산돌고딕B" pitchFamily="18" charset="-127"/>
                <a:ea typeface="산돌고딕B" pitchFamily="18" charset="-127"/>
                <a:cs typeface="Times New Roman"/>
              </a:rPr>
              <a:t>صولي عبد الرزاق</a:t>
            </a:r>
            <a:endParaRPr lang="en-US" altLang="ko-KR" sz="1600" kern="10" spc="-90" dirty="0">
              <a:ln w="9525">
                <a:noFill/>
                <a:round/>
                <a:headEnd/>
                <a:tailEnd/>
              </a:ln>
              <a:solidFill>
                <a:schemeClr val="bg1"/>
              </a:solidFill>
              <a:latin typeface="산돌고딕B" pitchFamily="18" charset="-127"/>
              <a:ea typeface="산돌고딕B" pitchFamily="18" charset="-127"/>
              <a:cs typeface="Times New Roman"/>
            </a:endParaRPr>
          </a:p>
        </p:txBody>
      </p:sp>
      <p:sp>
        <p:nvSpPr>
          <p:cNvPr id="23" name="ZoneTexte 22"/>
          <p:cNvSpPr txBox="1"/>
          <p:nvPr/>
        </p:nvSpPr>
        <p:spPr>
          <a:xfrm>
            <a:off x="7983882" y="3001384"/>
            <a:ext cx="668773" cy="369332"/>
          </a:xfrm>
          <a:prstGeom prst="rect">
            <a:avLst/>
          </a:prstGeom>
          <a:noFill/>
        </p:spPr>
        <p:txBody>
          <a:bodyPr wrap="none" rtlCol="0">
            <a:spAutoFit/>
          </a:bodyPr>
          <a:lstStyle/>
          <a:p>
            <a:pPr algn="r" rtl="1"/>
            <a:r>
              <a:rPr lang="ar-SA" sz="1800" b="1" dirty="0" smtClean="0"/>
              <a:t>الطلبة</a:t>
            </a:r>
            <a:r>
              <a:rPr lang="ar-SA" dirty="0" smtClean="0"/>
              <a:t>:</a:t>
            </a:r>
            <a:endParaRPr lang="fr-FR" dirty="0"/>
          </a:p>
        </p:txBody>
      </p:sp>
      <p:sp>
        <p:nvSpPr>
          <p:cNvPr id="24" name="ZoneTexte 23"/>
          <p:cNvSpPr txBox="1"/>
          <p:nvPr/>
        </p:nvSpPr>
        <p:spPr>
          <a:xfrm>
            <a:off x="3603848" y="3055173"/>
            <a:ext cx="838756" cy="646331"/>
          </a:xfrm>
          <a:prstGeom prst="rect">
            <a:avLst/>
          </a:prstGeom>
          <a:noFill/>
        </p:spPr>
        <p:txBody>
          <a:bodyPr wrap="square" rtlCol="0">
            <a:spAutoFit/>
          </a:bodyPr>
          <a:lstStyle/>
          <a:p>
            <a:pPr algn="r" rtl="1"/>
            <a:r>
              <a:rPr lang="ar-SA" sz="1800" b="1" dirty="0" smtClean="0"/>
              <a:t>الاستاذة:</a:t>
            </a:r>
          </a:p>
          <a:p>
            <a:pPr algn="r" rtl="1"/>
            <a:endParaRPr lang="fr-FR" sz="1800" b="1" dirty="0"/>
          </a:p>
        </p:txBody>
      </p:sp>
      <p:sp>
        <p:nvSpPr>
          <p:cNvPr id="25" name="모서리가 둥근 직사각형 28"/>
          <p:cNvSpPr/>
          <p:nvPr/>
        </p:nvSpPr>
        <p:spPr>
          <a:xfrm>
            <a:off x="3188914" y="3411294"/>
            <a:ext cx="1643062" cy="3571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tabLst>
                <a:tab pos="85725" algn="l"/>
                <a:tab pos="355600" algn="l"/>
              </a:tabLst>
            </a:pPr>
            <a:endParaRPr lang="ko-KR" altLang="en-US" sz="1600" dirty="0">
              <a:solidFill>
                <a:schemeClr val="bg1"/>
              </a:solidFill>
              <a:latin typeface="산돌고딕B" pitchFamily="50" charset="-127"/>
              <a:ea typeface="산돌고딕B" pitchFamily="50" charset="-127"/>
              <a:cs typeface="Times New Roman" pitchFamily="18" charset="0"/>
            </a:endParaRPr>
          </a:p>
        </p:txBody>
      </p:sp>
      <p:sp>
        <p:nvSpPr>
          <p:cNvPr id="26" name="ZoneTexte 25"/>
          <p:cNvSpPr txBox="1"/>
          <p:nvPr/>
        </p:nvSpPr>
        <p:spPr>
          <a:xfrm>
            <a:off x="5637006" y="4690334"/>
            <a:ext cx="974947" cy="29238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rtl="1"/>
            <a:r>
              <a:rPr lang="ar-SA" b="1" dirty="0" smtClean="0"/>
              <a:t>2021/2022</a:t>
            </a:r>
            <a:endParaRPr lang="fr-FR" b="1" dirty="0"/>
          </a:p>
        </p:txBody>
      </p:sp>
      <p:sp>
        <p:nvSpPr>
          <p:cNvPr id="27" name="ZoneTexte 26"/>
          <p:cNvSpPr txBox="1"/>
          <p:nvPr/>
        </p:nvSpPr>
        <p:spPr>
          <a:xfrm>
            <a:off x="3689874" y="4148730"/>
            <a:ext cx="814647" cy="338554"/>
          </a:xfrm>
          <a:prstGeom prst="rect">
            <a:avLst/>
          </a:prstGeom>
          <a:noFill/>
        </p:spPr>
        <p:txBody>
          <a:bodyPr wrap="none" rtlCol="0">
            <a:spAutoFit/>
          </a:bodyPr>
          <a:lstStyle/>
          <a:p>
            <a:r>
              <a:rPr lang="ar-SA" sz="1600" dirty="0" smtClean="0"/>
              <a:t>الفوج:02</a:t>
            </a:r>
            <a:endParaRPr lang="fr-FR" sz="1600" dirty="0"/>
          </a:p>
        </p:txBody>
      </p:sp>
      <p:sp>
        <p:nvSpPr>
          <p:cNvPr id="28" name="ZoneTexte 27"/>
          <p:cNvSpPr txBox="1"/>
          <p:nvPr/>
        </p:nvSpPr>
        <p:spPr>
          <a:xfrm>
            <a:off x="3309257" y="3429000"/>
            <a:ext cx="1426029" cy="369332"/>
          </a:xfrm>
          <a:prstGeom prst="rect">
            <a:avLst/>
          </a:prstGeom>
          <a:noFill/>
        </p:spPr>
        <p:txBody>
          <a:bodyPr wrap="square" rtlCol="0">
            <a:spAutoFit/>
          </a:bodyPr>
          <a:lstStyle/>
          <a:p>
            <a:pPr algn="ctr" rtl="1"/>
            <a:r>
              <a:rPr lang="ar-SA" sz="1800" dirty="0" smtClean="0">
                <a:solidFill>
                  <a:schemeClr val="bg1"/>
                </a:solidFill>
              </a:rPr>
              <a:t>حسيني ابتسام </a:t>
            </a:r>
            <a:endParaRPr lang="fr-FR" sz="1800" dirty="0">
              <a:solidFill>
                <a:schemeClr val="bg1"/>
              </a:solidFil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55"/>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0-#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56"/>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57"/>
                                        </p:tgtEl>
                                        <p:attrNameLst>
                                          <p:attrName>style.visibility</p:attrName>
                                        </p:attrNameLst>
                                      </p:cBhvr>
                                      <p:tavLst>
                                        <p:tav tm="0">
                                          <p:val>
                                            <p:strVal val="hidden"/>
                                          </p:val>
                                        </p:tav>
                                        <p:tav tm="50000">
                                          <p:val>
                                            <p:strVal val="visible"/>
                                          </p:val>
                                        </p:tav>
                                      </p:tavLst>
                                    </p:anim>
                                  </p:childTnLst>
                                </p:cTn>
                              </p:par>
                              <p:par>
                                <p:cTn id="27" presetID="2" presetClass="entr" presetSubtype="8" fill="hold" nodeType="withEffect">
                                  <p:stCondLst>
                                    <p:cond delay="70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0-#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par>
                                <p:cTn id="31" presetID="35" presetClass="emph" presetSubtype="0" repeatCount="3000" fill="hold" nodeType="withEffect">
                                  <p:stCondLst>
                                    <p:cond delay="1100"/>
                                  </p:stCondLst>
                                  <p:childTnLst>
                                    <p:anim calcmode="discrete" valueType="str">
                                      <p:cBhvr>
                                        <p:cTn id="32" dur="100" fill="hold"/>
                                        <p:tgtEl>
                                          <p:spTgt spid="64"/>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0-#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0-#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58"/>
                                        </p:tgtEl>
                                        <p:attrNameLst>
                                          <p:attrName>style.visibility</p:attrName>
                                        </p:attrNameLst>
                                      </p:cBhvr>
                                      <p:to>
                                        <p:strVal val="visible"/>
                                      </p:to>
                                    </p:set>
                                    <p:anim by="(-#ppt_w*2)" calcmode="lin" valueType="num">
                                      <p:cBhvr rctx="PPT">
                                        <p:cTn id="43" dur="375" autoRev="1" fill="hold">
                                          <p:stCondLst>
                                            <p:cond delay="0"/>
                                          </p:stCondLst>
                                        </p:cTn>
                                        <p:tgtEl>
                                          <p:spTgt spid="58"/>
                                        </p:tgtEl>
                                        <p:attrNameLst>
                                          <p:attrName>ppt_w</p:attrName>
                                        </p:attrNameLst>
                                      </p:cBhvr>
                                    </p:anim>
                                    <p:anim by="(#ppt_w*0.50)" calcmode="lin" valueType="num">
                                      <p:cBhvr>
                                        <p:cTn id="44" dur="375" decel="50000" autoRev="1" fill="hold">
                                          <p:stCondLst>
                                            <p:cond delay="0"/>
                                          </p:stCondLst>
                                        </p:cTn>
                                        <p:tgtEl>
                                          <p:spTgt spid="58"/>
                                        </p:tgtEl>
                                        <p:attrNameLst>
                                          <p:attrName>ppt_x</p:attrName>
                                        </p:attrNameLst>
                                      </p:cBhvr>
                                    </p:anim>
                                    <p:anim from="(-#ppt_h/2)" to="(#ppt_y)" calcmode="lin" valueType="num">
                                      <p:cBhvr>
                                        <p:cTn id="45" dur="750" fill="hold">
                                          <p:stCondLst>
                                            <p:cond delay="0"/>
                                          </p:stCondLst>
                                        </p:cTn>
                                        <p:tgtEl>
                                          <p:spTgt spid="58"/>
                                        </p:tgtEl>
                                        <p:attrNameLst>
                                          <p:attrName>ppt_y</p:attrName>
                                        </p:attrNameLst>
                                      </p:cBhvr>
                                    </p:anim>
                                    <p:animRot by="21600000">
                                      <p:cBhvr>
                                        <p:cTn id="46" dur="750" fill="hold">
                                          <p:stCondLst>
                                            <p:cond delay="0"/>
                                          </p:stCondLst>
                                        </p:cTn>
                                        <p:tgtEl>
                                          <p:spTgt spid="58"/>
                                        </p:tgtEl>
                                        <p:attrNameLst>
                                          <p:attrName>r</p:attrName>
                                        </p:attrNameLst>
                                      </p:cBhvr>
                                    </p:animRot>
                                  </p:childTnLst>
                                </p:cTn>
                              </p:par>
                              <p:par>
                                <p:cTn id="47" presetID="22" presetClass="entr" presetSubtype="8" fill="hold" nodeType="withEffect">
                                  <p:stCondLst>
                                    <p:cond delay="300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66"/>
                                        </p:tgtEl>
                                        <p:attrNameLst>
                                          <p:attrName>style.visibility</p:attrName>
                                        </p:attrNameLst>
                                      </p:cBhvr>
                                      <p:to>
                                        <p:strVal val="visible"/>
                                      </p:to>
                                    </p:set>
                                    <p:anim by="(-#ppt_w*2)" calcmode="lin" valueType="num">
                                      <p:cBhvr rctx="PPT">
                                        <p:cTn id="56" dur="375" autoRev="1" fill="hold">
                                          <p:stCondLst>
                                            <p:cond delay="0"/>
                                          </p:stCondLst>
                                        </p:cTn>
                                        <p:tgtEl>
                                          <p:spTgt spid="66"/>
                                        </p:tgtEl>
                                        <p:attrNameLst>
                                          <p:attrName>ppt_w</p:attrName>
                                        </p:attrNameLst>
                                      </p:cBhvr>
                                    </p:anim>
                                    <p:anim by="(#ppt_w*0.50)" calcmode="lin" valueType="num">
                                      <p:cBhvr>
                                        <p:cTn id="57" dur="375" decel="50000" autoRev="1" fill="hold">
                                          <p:stCondLst>
                                            <p:cond delay="0"/>
                                          </p:stCondLst>
                                        </p:cTn>
                                        <p:tgtEl>
                                          <p:spTgt spid="66"/>
                                        </p:tgtEl>
                                        <p:attrNameLst>
                                          <p:attrName>ppt_x</p:attrName>
                                        </p:attrNameLst>
                                      </p:cBhvr>
                                    </p:anim>
                                    <p:anim from="(-#ppt_h/2)" to="(#ppt_y)" calcmode="lin" valueType="num">
                                      <p:cBhvr>
                                        <p:cTn id="58" dur="750" fill="hold">
                                          <p:stCondLst>
                                            <p:cond delay="0"/>
                                          </p:stCondLst>
                                        </p:cTn>
                                        <p:tgtEl>
                                          <p:spTgt spid="66"/>
                                        </p:tgtEl>
                                        <p:attrNameLst>
                                          <p:attrName>ppt_y</p:attrName>
                                        </p:attrNameLst>
                                      </p:cBhvr>
                                    </p:anim>
                                    <p:animRot by="21600000">
                                      <p:cBhvr>
                                        <p:cTn id="59" dur="750"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7" grpId="1" animBg="1"/>
      <p:bldP spid="58" grpId="0" animBg="1"/>
      <p:bldP spid="61" grpId="0"/>
      <p:bldP spid="62" grpId="0" animBg="1"/>
      <p:bldP spid="63" grpId="0" animBg="1"/>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6"/>
          <p:cNvSpPr/>
          <p:nvPr/>
        </p:nvSpPr>
        <p:spPr bwMode="auto">
          <a:xfrm>
            <a:off x="3522820" y="3407228"/>
            <a:ext cx="3786312" cy="1023258"/>
          </a:xfrm>
          <a:prstGeom prst="roundRect">
            <a:avLst>
              <a:gd name="adj" fmla="val 7848"/>
            </a:avLst>
          </a:prstGeom>
          <a:solidFill>
            <a:schemeClr val="tx1">
              <a:lumMod val="50000"/>
              <a:lumOff val="50000"/>
            </a:schemeClr>
          </a:solidFill>
          <a:ln w="12700" cmpd="sng">
            <a:solidFill>
              <a:schemeClr val="tx1"/>
            </a:solidFill>
            <a:miter lim="800000"/>
            <a:headEnd/>
            <a:tailEnd/>
          </a:ln>
        </p:spPr>
        <p:txBody>
          <a:bodyPr anchor="ctr"/>
          <a:lstStyle/>
          <a:p>
            <a:pPr lvl="2"/>
            <a:endParaRPr lang="zh-CN" altLang="en-US" dirty="0"/>
          </a:p>
        </p:txBody>
      </p:sp>
      <p:sp>
        <p:nvSpPr>
          <p:cNvPr id="17" name="矩形 87"/>
          <p:cNvSpPr>
            <a:spLocks noChangeArrowheads="1"/>
          </p:cNvSpPr>
          <p:nvPr/>
        </p:nvSpPr>
        <p:spPr bwMode="auto">
          <a:xfrm>
            <a:off x="3631189" y="3646714"/>
            <a:ext cx="3509840" cy="561674"/>
          </a:xfrm>
          <a:prstGeom prst="rect">
            <a:avLst/>
          </a:prstGeom>
          <a:solidFill>
            <a:schemeClr val="tx1">
              <a:lumMod val="50000"/>
              <a:lumOff val="50000"/>
            </a:schemeClr>
          </a:solidFill>
          <a:ln w="9525">
            <a:noFill/>
            <a:miter lim="800000"/>
            <a:headEnd/>
            <a:tailEnd/>
          </a:ln>
        </p:spPr>
        <p:txBody>
          <a:bodyPr wrap="square" lIns="68562" tIns="34281" rIns="68562" bIns="34281">
            <a:spAutoFit/>
          </a:bodyPr>
          <a:lstStyle/>
          <a:p>
            <a:pPr algn="r" rtl="1" eaLnBrk="0" fontAlgn="ctr" hangingPunct="0">
              <a:buClr>
                <a:srgbClr val="FF0000"/>
              </a:buClr>
              <a:buSzPct val="70000"/>
            </a:pPr>
            <a:r>
              <a:rPr lang="ar-SA" altLang="zh-CN" sz="1600" dirty="0" smtClean="0">
                <a:solidFill>
                  <a:srgbClr val="C00000"/>
                </a:solidFill>
                <a:effectLst>
                  <a:outerShdw blurRad="38100" dist="38100" dir="2700000" algn="tl">
                    <a:srgbClr val="000000">
                      <a:alpha val="43137"/>
                    </a:srgbClr>
                  </a:outerShdw>
                </a:effectLst>
                <a:latin typeface="+mn-ea"/>
                <a:ea typeface="+mn-ea"/>
              </a:rPr>
              <a:t>ابتكارات التحسين : </a:t>
            </a:r>
            <a:r>
              <a:rPr lang="ar-SA" altLang="zh-CN" sz="1600" dirty="0" smtClean="0">
                <a:solidFill>
                  <a:schemeClr val="tx1">
                    <a:lumMod val="85000"/>
                    <a:lumOff val="15000"/>
                  </a:schemeClr>
                </a:solidFill>
                <a:latin typeface="+mn-ea"/>
                <a:ea typeface="+mn-ea"/>
              </a:rPr>
              <a:t>ترتبط بالتطور التكنولوجي في مجال معين و التحسينات المختلفة للمنتج او مكوناته</a:t>
            </a:r>
            <a:endParaRPr lang="zh-CN" altLang="en-US" sz="1600" dirty="0">
              <a:solidFill>
                <a:schemeClr val="tx1">
                  <a:lumMod val="85000"/>
                  <a:lumOff val="15000"/>
                </a:schemeClr>
              </a:solidFill>
              <a:latin typeface="+mn-ea"/>
              <a:ea typeface="+mn-ea"/>
            </a:endParaRPr>
          </a:p>
        </p:txBody>
      </p:sp>
      <p:sp>
        <p:nvSpPr>
          <p:cNvPr id="20" name="圆角矩形 10"/>
          <p:cNvSpPr/>
          <p:nvPr/>
        </p:nvSpPr>
        <p:spPr bwMode="auto">
          <a:xfrm>
            <a:off x="3522820" y="2273626"/>
            <a:ext cx="3786312" cy="1057403"/>
          </a:xfrm>
          <a:prstGeom prst="roundRect">
            <a:avLst>
              <a:gd name="adj" fmla="val 7848"/>
            </a:avLst>
          </a:prstGeom>
          <a:solidFill>
            <a:schemeClr val="tx1">
              <a:lumMod val="50000"/>
              <a:lumOff val="50000"/>
            </a:schemeClr>
          </a:solidFill>
          <a:ln w="12700" cmpd="sng">
            <a:solidFill>
              <a:schemeClr val="tx1"/>
            </a:solidFill>
            <a:miter lim="800000"/>
            <a:headEnd/>
            <a:tailEnd/>
          </a:ln>
        </p:spPr>
        <p:txBody>
          <a:bodyPr anchor="ctr"/>
          <a:lstStyle/>
          <a:p>
            <a:pPr lvl="2"/>
            <a:endParaRPr lang="zh-CN" altLang="en-US" dirty="0"/>
          </a:p>
        </p:txBody>
      </p:sp>
      <p:sp>
        <p:nvSpPr>
          <p:cNvPr id="21" name="矩形 87"/>
          <p:cNvSpPr>
            <a:spLocks noChangeArrowheads="1"/>
          </p:cNvSpPr>
          <p:nvPr/>
        </p:nvSpPr>
        <p:spPr bwMode="auto">
          <a:xfrm>
            <a:off x="3609416" y="2365930"/>
            <a:ext cx="3565668" cy="807895"/>
          </a:xfrm>
          <a:prstGeom prst="rect">
            <a:avLst/>
          </a:prstGeom>
          <a:solidFill>
            <a:schemeClr val="tx1">
              <a:lumMod val="50000"/>
              <a:lumOff val="50000"/>
            </a:schemeClr>
          </a:solidFill>
          <a:ln w="9525">
            <a:noFill/>
            <a:miter lim="800000"/>
            <a:headEnd/>
            <a:tailEnd/>
          </a:ln>
        </p:spPr>
        <p:txBody>
          <a:bodyPr wrap="square" lIns="68562" tIns="34281" rIns="68562" bIns="34281">
            <a:spAutoFit/>
          </a:bodyPr>
          <a:lstStyle/>
          <a:p>
            <a:pPr algn="r" rtl="1" eaLnBrk="0" fontAlgn="ctr" hangingPunct="0">
              <a:buClr>
                <a:srgbClr val="FF0000"/>
              </a:buClr>
              <a:buSzPct val="70000"/>
            </a:pPr>
            <a:r>
              <a:rPr lang="ar-SA" altLang="zh-CN" sz="1600" b="1" dirty="0" smtClean="0">
                <a:solidFill>
                  <a:srgbClr val="C00000"/>
                </a:solidFill>
                <a:effectLst>
                  <a:outerShdw blurRad="38100" dist="38100" dir="2700000" algn="tl">
                    <a:srgbClr val="000000">
                      <a:alpha val="43137"/>
                    </a:srgbClr>
                  </a:outerShdw>
                </a:effectLst>
                <a:latin typeface="+mn-ea"/>
                <a:ea typeface="+mn-ea"/>
              </a:rPr>
              <a:t>ابتكارات اساسية : </a:t>
            </a:r>
            <a:r>
              <a:rPr lang="ar-SA" altLang="zh-CN" sz="1600" dirty="0" smtClean="0">
                <a:solidFill>
                  <a:schemeClr val="tx1">
                    <a:lumMod val="85000"/>
                    <a:lumOff val="15000"/>
                  </a:schemeClr>
                </a:solidFill>
                <a:effectLst>
                  <a:outerShdw blurRad="38100" dist="38100" dir="2700000" algn="tl">
                    <a:srgbClr val="000000">
                      <a:alpha val="43137"/>
                    </a:srgbClr>
                  </a:outerShdw>
                </a:effectLst>
                <a:latin typeface="+mn-ea"/>
                <a:ea typeface="+mn-ea"/>
              </a:rPr>
              <a:t>تتمثل</a:t>
            </a:r>
            <a:r>
              <a:rPr lang="ar-SA" altLang="zh-CN" sz="1600" dirty="0" smtClean="0">
                <a:solidFill>
                  <a:schemeClr val="tx1">
                    <a:lumMod val="85000"/>
                    <a:lumOff val="15000"/>
                  </a:schemeClr>
                </a:solidFill>
                <a:latin typeface="+mn-ea"/>
                <a:ea typeface="+mn-ea"/>
              </a:rPr>
              <a:t> في تطبيق الابتكارات الجزئية التي يتم توحيدها ودمجها في صناعة معينة مثل الدرات المتكاملة في صناعة الاليكترونيات</a:t>
            </a:r>
            <a:endParaRPr lang="zh-CN" altLang="en-US" sz="1600" dirty="0">
              <a:solidFill>
                <a:schemeClr val="tx1">
                  <a:lumMod val="85000"/>
                  <a:lumOff val="15000"/>
                </a:schemeClr>
              </a:solidFill>
              <a:latin typeface="+mn-ea"/>
              <a:ea typeface="+mn-ea"/>
            </a:endParaRPr>
          </a:p>
        </p:txBody>
      </p:sp>
      <p:sp>
        <p:nvSpPr>
          <p:cNvPr id="22" name="圆角矩形 12"/>
          <p:cNvSpPr/>
          <p:nvPr/>
        </p:nvSpPr>
        <p:spPr bwMode="auto">
          <a:xfrm>
            <a:off x="3522820" y="1409531"/>
            <a:ext cx="3786312" cy="719276"/>
          </a:xfrm>
          <a:prstGeom prst="roundRect">
            <a:avLst>
              <a:gd name="adj" fmla="val 7848"/>
            </a:avLst>
          </a:prstGeom>
          <a:solidFill>
            <a:schemeClr val="tx1">
              <a:lumMod val="50000"/>
              <a:lumOff val="50000"/>
            </a:schemeClr>
          </a:solidFill>
          <a:ln w="12700" cmpd="sng">
            <a:solidFill>
              <a:schemeClr val="tx1"/>
            </a:solidFill>
            <a:miter lim="800000"/>
            <a:headEnd/>
            <a:tailEnd/>
          </a:ln>
        </p:spPr>
        <p:txBody>
          <a:bodyPr anchor="ctr"/>
          <a:lstStyle/>
          <a:p>
            <a:pPr lvl="2"/>
            <a:endParaRPr lang="zh-CN" altLang="en-US" dirty="0"/>
          </a:p>
        </p:txBody>
      </p:sp>
      <p:sp>
        <p:nvSpPr>
          <p:cNvPr id="23" name="矩形 87"/>
          <p:cNvSpPr>
            <a:spLocks noChangeArrowheads="1"/>
          </p:cNvSpPr>
          <p:nvPr/>
        </p:nvSpPr>
        <p:spPr bwMode="auto">
          <a:xfrm>
            <a:off x="3666065" y="1463536"/>
            <a:ext cx="3509019" cy="561674"/>
          </a:xfrm>
          <a:prstGeom prst="rect">
            <a:avLst/>
          </a:prstGeom>
          <a:solidFill>
            <a:schemeClr val="tx1">
              <a:lumMod val="50000"/>
              <a:lumOff val="50000"/>
            </a:schemeClr>
          </a:solidFill>
          <a:ln w="9525">
            <a:noFill/>
            <a:miter lim="800000"/>
            <a:headEnd/>
            <a:tailEnd/>
          </a:ln>
        </p:spPr>
        <p:txBody>
          <a:bodyPr wrap="square" lIns="68562" tIns="34281" rIns="68562" bIns="34281">
            <a:spAutoFit/>
          </a:bodyPr>
          <a:lstStyle/>
          <a:p>
            <a:pPr algn="r" rtl="1" eaLnBrk="0" fontAlgn="ctr" hangingPunct="0">
              <a:buClr>
                <a:srgbClr val="FF0000"/>
              </a:buClr>
              <a:buSzPct val="70000"/>
            </a:pPr>
            <a:r>
              <a:rPr lang="ar-SA" altLang="zh-CN" sz="1600" dirty="0" smtClean="0">
                <a:solidFill>
                  <a:srgbClr val="C00000"/>
                </a:solidFill>
                <a:effectLst>
                  <a:outerShdw blurRad="38100" dist="38100" dir="2700000" algn="tl">
                    <a:srgbClr val="000000">
                      <a:alpha val="43137"/>
                    </a:srgbClr>
                  </a:outerShdw>
                </a:effectLst>
                <a:latin typeface="+mn-ea"/>
                <a:ea typeface="+mn-ea"/>
              </a:rPr>
              <a:t>ابتكارات كبيرة : </a:t>
            </a:r>
            <a:r>
              <a:rPr lang="ar-SA" altLang="zh-CN" sz="1600" dirty="0" smtClean="0">
                <a:solidFill>
                  <a:schemeClr val="tx1">
                    <a:lumMod val="85000"/>
                    <a:lumOff val="15000"/>
                  </a:schemeClr>
                </a:solidFill>
                <a:latin typeface="+mn-ea"/>
                <a:ea typeface="+mn-ea"/>
              </a:rPr>
              <a:t>و تتعلق بالسلع الجديدة او التقنية و التكنولوجية التي من شأنها احداث تغييرات كبيرة.</a:t>
            </a:r>
            <a:endParaRPr lang="zh-CN" altLang="en-US" sz="1600" dirty="0">
              <a:solidFill>
                <a:schemeClr val="tx1">
                  <a:lumMod val="85000"/>
                  <a:lumOff val="15000"/>
                </a:schemeClr>
              </a:solidFill>
              <a:latin typeface="+mn-ea"/>
              <a:ea typeface="+mn-ea"/>
            </a:endParaRPr>
          </a:p>
        </p:txBody>
      </p:sp>
      <p:cxnSp>
        <p:nvCxnSpPr>
          <p:cNvPr id="24" name="直接连接符 14"/>
          <p:cNvCxnSpPr>
            <a:stCxn id="27" idx="7"/>
            <a:endCxn id="22" idx="1"/>
          </p:cNvCxnSpPr>
          <p:nvPr/>
        </p:nvCxnSpPr>
        <p:spPr bwMode="auto">
          <a:xfrm rot="5400000" flipH="1" flipV="1">
            <a:off x="2748249" y="1586031"/>
            <a:ext cx="591433" cy="957710"/>
          </a:xfrm>
          <a:prstGeom prst="line">
            <a:avLst/>
          </a:prstGeom>
          <a:ln>
            <a:headEnd type="oval" w="med" len="med"/>
            <a:tailEnd type="oval" w="lg" len="lg"/>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25" name="直接连接符 15"/>
          <p:cNvCxnSpPr>
            <a:stCxn id="27" idx="6"/>
            <a:endCxn id="20" idx="1"/>
          </p:cNvCxnSpPr>
          <p:nvPr/>
        </p:nvCxnSpPr>
        <p:spPr bwMode="auto">
          <a:xfrm flipV="1">
            <a:off x="2757156" y="2802328"/>
            <a:ext cx="765664" cy="21986"/>
          </a:xfrm>
          <a:prstGeom prst="line">
            <a:avLst/>
          </a:prstGeom>
          <a:ln>
            <a:headEnd type="oval" w="med" len="med"/>
            <a:tailEnd type="oval" w="lg" len="lg"/>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26" name="直接连接符 16"/>
          <p:cNvCxnSpPr>
            <a:stCxn id="27" idx="5"/>
          </p:cNvCxnSpPr>
          <p:nvPr/>
        </p:nvCxnSpPr>
        <p:spPr bwMode="auto">
          <a:xfrm rot="16200000" flipH="1">
            <a:off x="2736066" y="3117069"/>
            <a:ext cx="554634" cy="896547"/>
          </a:xfrm>
          <a:prstGeom prst="line">
            <a:avLst/>
          </a:prstGeom>
          <a:ln>
            <a:headEnd type="oval" w="med" len="med"/>
            <a:tailEnd type="oval" w="lg" len="lg"/>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27" name="Oval 2"/>
          <p:cNvSpPr>
            <a:spLocks noChangeAspect="1" noChangeArrowheads="1"/>
          </p:cNvSpPr>
          <p:nvPr/>
        </p:nvSpPr>
        <p:spPr bwMode="auto">
          <a:xfrm>
            <a:off x="1445782" y="2168526"/>
            <a:ext cx="1311374" cy="1311576"/>
          </a:xfrm>
          <a:prstGeom prst="ellipse">
            <a:avLst/>
          </a:prstGeom>
          <a:solidFill>
            <a:schemeClr val="tx1">
              <a:lumMod val="50000"/>
              <a:lumOff val="5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fr-FR" altLang="zh-CN" dirty="0"/>
          </a:p>
        </p:txBody>
      </p:sp>
      <p:sp>
        <p:nvSpPr>
          <p:cNvPr id="28" name="TextBox 147"/>
          <p:cNvSpPr txBox="1">
            <a:spLocks noChangeArrowheads="1"/>
          </p:cNvSpPr>
          <p:nvPr/>
        </p:nvSpPr>
        <p:spPr bwMode="auto">
          <a:xfrm>
            <a:off x="1524000" y="2507299"/>
            <a:ext cx="1075495" cy="51892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defPPr>
              <a:defRPr lang="zh-CN"/>
            </a:defPPr>
          </a:lstStyle>
          <a:p>
            <a:pPr algn="ctr" rtl="1"/>
            <a:r>
              <a:rPr lang="ar-SA" altLang="zh-CN" sz="2000" dirty="0" smtClean="0">
                <a:effectLst>
                  <a:outerShdw blurRad="38100" dist="38100" dir="2700000" algn="tl">
                    <a:srgbClr val="000000">
                      <a:alpha val="43137"/>
                    </a:srgbClr>
                  </a:outerShdw>
                </a:effectLst>
                <a:latin typeface="+mn-ea"/>
                <a:ea typeface="+mn-ea"/>
              </a:rPr>
              <a:t>انواع </a:t>
            </a:r>
          </a:p>
          <a:p>
            <a:pPr algn="ctr" rtl="1"/>
            <a:r>
              <a:rPr lang="ar-SA" altLang="zh-CN" sz="2000" dirty="0" smtClean="0">
                <a:effectLst>
                  <a:outerShdw blurRad="38100" dist="38100" dir="2700000" algn="tl">
                    <a:srgbClr val="000000">
                      <a:alpha val="43137"/>
                    </a:srgbClr>
                  </a:outerShdw>
                </a:effectLst>
                <a:latin typeface="+mn-ea"/>
                <a:ea typeface="+mn-ea"/>
              </a:rPr>
              <a:t>الابتكار</a:t>
            </a:r>
            <a:endParaRPr lang="zh-CN" altLang="en-US" sz="2000" dirty="0">
              <a:effectLst>
                <a:outerShdw blurRad="38100" dist="38100" dir="2700000" algn="tl">
                  <a:srgbClr val="000000">
                    <a:alpha val="43137"/>
                  </a:srgbClr>
                </a:outerShdw>
              </a:effectLst>
              <a:latin typeface="+mn-ea"/>
              <a:ea typeface="+mn-ea"/>
            </a:endParaRPr>
          </a:p>
        </p:txBody>
      </p:sp>
      <p:sp>
        <p:nvSpPr>
          <p:cNvPr id="13" name="ZoneTexte 12"/>
          <p:cNvSpPr txBox="1"/>
          <p:nvPr/>
        </p:nvSpPr>
        <p:spPr>
          <a:xfrm>
            <a:off x="489857" y="272143"/>
            <a:ext cx="7957457" cy="923330"/>
          </a:xfrm>
          <a:prstGeom prst="rect">
            <a:avLst/>
          </a:prstGeom>
          <a:noFill/>
        </p:spPr>
        <p:txBody>
          <a:bodyPr wrap="square" rtlCol="0">
            <a:spAutoFit/>
          </a:bodyPr>
          <a:lstStyle/>
          <a:p>
            <a:pPr algn="r" rtl="1"/>
            <a:r>
              <a:rPr lang="ar-SA" sz="1800" dirty="0" smtClean="0">
                <a:solidFill>
                  <a:srgbClr val="C80D1F"/>
                </a:solidFill>
                <a:effectLst>
                  <a:outerShdw blurRad="38100" dist="38100" dir="2700000" algn="tl">
                    <a:srgbClr val="000000">
                      <a:alpha val="43137"/>
                    </a:srgbClr>
                  </a:outerShdw>
                </a:effectLst>
              </a:rPr>
              <a:t>الابتكار :</a:t>
            </a:r>
            <a:r>
              <a:rPr lang="ar-SA" sz="1800" dirty="0" smtClean="0"/>
              <a:t> هو وسيلة لإيجاد حلول جديدة للتحديات التي نواجهها كما يعرف بأنه اي فكر او سلوك او شيء ما جديد و لأنه يختلف نوعيا عن الاشكال القائمة و المألوفة و هو ايضا ملاحظة و توليد افكار جديدة من خلال توافر وجهات نظر متباينة و تنسيق الافعال الضرورية لتنفيذ هذه الافكار و ترجمتها الى ابتكارات</a:t>
            </a:r>
            <a:r>
              <a:rPr lang="ar-SA" sz="1400" dirty="0" smtClean="0"/>
              <a:t>.</a:t>
            </a:r>
            <a:endParaRPr lang="fr-F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childTnLst>
                          </p:cTn>
                        </p:par>
                        <p:par>
                          <p:cTn id="15" fill="hold">
                            <p:stCondLst>
                              <p:cond delay="3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3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300"/>
                                        <p:tgtEl>
                                          <p:spTgt spid="23"/>
                                        </p:tgtEl>
                                      </p:cBhvr>
                                    </p:animEffect>
                                  </p:childTnLst>
                                </p:cTn>
                              </p:par>
                            </p:childTnLst>
                          </p:cTn>
                        </p:par>
                        <p:par>
                          <p:cTn id="26" fill="hold">
                            <p:stCondLst>
                              <p:cond delay="110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16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3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300"/>
                                        <p:tgtEl>
                                          <p:spTgt spid="20"/>
                                        </p:tgtEl>
                                      </p:cBhvr>
                                    </p:animEffect>
                                  </p:childTnLst>
                                </p:cTn>
                              </p:par>
                            </p:childTnLst>
                          </p:cTn>
                        </p:par>
                        <p:par>
                          <p:cTn id="37" fill="hold">
                            <p:stCondLst>
                              <p:cond delay="1900"/>
                            </p:stCondLst>
                            <p:childTnLst>
                              <p:par>
                                <p:cTn id="38" presetID="2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24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300"/>
                                        <p:tgtEl>
                                          <p:spTgt spid="1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3"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
          <p:cNvSpPr/>
          <p:nvPr/>
        </p:nvSpPr>
        <p:spPr>
          <a:xfrm rot="19625411">
            <a:off x="6737915" y="580517"/>
            <a:ext cx="1625600" cy="1625600"/>
          </a:xfrm>
          <a:prstGeom prst="gear6">
            <a:avLst/>
          </a:prstGeom>
          <a:solidFill>
            <a:schemeClr val="accent6">
              <a:lumMod val="75000"/>
              <a:lumOff val="25000"/>
            </a:schemeClr>
          </a:solidFill>
          <a:effectLst>
            <a:glow rad="63500">
              <a:schemeClr val="accent6">
                <a:satMod val="175000"/>
                <a:alpha val="40000"/>
              </a:schemeClr>
            </a:glow>
            <a:outerShdw blurRad="57150" dist="19050" dir="5400000" algn="ctr" rotWithShape="0">
              <a:srgbClr val="000000">
                <a:alpha val="63000"/>
              </a:srgbClr>
            </a:outerShdw>
          </a:effectLst>
          <a:scene3d>
            <a:camera prst="orthographicFront"/>
            <a:lightRig rig="threePt" dir="t"/>
          </a:scene3d>
          <a:sp3d>
            <a:bevelT w="165100" prst="coolSlant"/>
          </a:sp3d>
        </p:spPr>
        <p:style>
          <a:lnRef idx="0">
            <a:schemeClr val="accent1"/>
          </a:lnRef>
          <a:fillRef idx="3">
            <a:schemeClr val="accent1"/>
          </a:fillRef>
          <a:effectRef idx="3">
            <a:schemeClr val="accent1"/>
          </a:effectRef>
          <a:fontRef idx="minor">
            <a:schemeClr val="lt1"/>
          </a:fontRef>
        </p:style>
      </p:sp>
      <p:sp>
        <p:nvSpPr>
          <p:cNvPr id="3" name="Shape 18"/>
          <p:cNvSpPr/>
          <p:nvPr/>
        </p:nvSpPr>
        <p:spPr>
          <a:xfrm rot="20700000">
            <a:off x="5556165" y="1525426"/>
            <a:ext cx="1592756" cy="1592756"/>
          </a:xfrm>
          <a:prstGeom prst="gear6">
            <a:avLst/>
          </a:prstGeom>
          <a:solidFill>
            <a:schemeClr val="accent6">
              <a:lumMod val="75000"/>
              <a:lumOff val="25000"/>
            </a:schemeClr>
          </a:solidFill>
          <a:scene3d>
            <a:camera prst="orthographicFront"/>
            <a:lightRig rig="threePt" dir="t"/>
          </a:scene3d>
          <a:sp3d>
            <a:bevelT w="165100" prst="coolSlant"/>
          </a:sp3d>
        </p:spPr>
        <p:style>
          <a:lnRef idx="0">
            <a:schemeClr val="accent1"/>
          </a:lnRef>
          <a:fillRef idx="3">
            <a:schemeClr val="accent1"/>
          </a:fillRef>
          <a:effectRef idx="3">
            <a:schemeClr val="accent1"/>
          </a:effectRef>
          <a:fontRef idx="minor">
            <a:schemeClr val="lt1"/>
          </a:fontRef>
        </p:style>
      </p:sp>
      <p:sp>
        <p:nvSpPr>
          <p:cNvPr id="5" name="Shape 22"/>
          <p:cNvSpPr/>
          <p:nvPr/>
        </p:nvSpPr>
        <p:spPr>
          <a:xfrm>
            <a:off x="6893912" y="2300041"/>
            <a:ext cx="2033916" cy="2033916"/>
          </a:xfrm>
          <a:prstGeom prst="gear9">
            <a:avLst/>
          </a:prstGeom>
          <a:solidFill>
            <a:schemeClr val="accent6">
              <a:lumMod val="75000"/>
              <a:lumOff val="25000"/>
            </a:schemeClr>
          </a:solidFill>
          <a:effectLst>
            <a:glow rad="101600">
              <a:schemeClr val="accent6">
                <a:satMod val="175000"/>
                <a:alpha val="40000"/>
              </a:schemeClr>
            </a:glow>
          </a:effectLst>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sp>
      <p:pic>
        <p:nvPicPr>
          <p:cNvPr id="6" name="Picture 6"/>
          <p:cNvPicPr>
            <a:picLocks noChangeAspect="1" noChangeArrowheads="1"/>
          </p:cNvPicPr>
          <p:nvPr/>
        </p:nvPicPr>
        <p:blipFill rotWithShape="1">
          <a:blip r:embed="rId2" cstate="screen">
            <a:grayscl/>
            <a:extLst>
              <a:ext uri="{28A0092B-C50C-407E-A947-70E740481C1C}">
                <a14:useLocalDpi xmlns="" xmlns:a14="http://schemas.microsoft.com/office/drawing/2010/main"/>
              </a:ext>
            </a:extLst>
          </a:blip>
          <a:srcRect/>
          <a:stretch/>
        </p:blipFill>
        <p:spPr bwMode="auto">
          <a:xfrm>
            <a:off x="462580" y="3002595"/>
            <a:ext cx="5271246" cy="17522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ZoneTexte 6"/>
          <p:cNvSpPr txBox="1"/>
          <p:nvPr/>
        </p:nvSpPr>
        <p:spPr>
          <a:xfrm>
            <a:off x="7164593" y="1161826"/>
            <a:ext cx="828339" cy="400110"/>
          </a:xfrm>
          <a:prstGeom prst="rect">
            <a:avLst/>
          </a:prstGeom>
          <a:noFill/>
        </p:spPr>
        <p:txBody>
          <a:bodyPr wrap="square" rtlCol="0">
            <a:spAutoFit/>
          </a:bodyPr>
          <a:lstStyle/>
          <a:p>
            <a:pPr algn="ctr" rtl="1"/>
            <a:r>
              <a:rPr lang="ar-SA" sz="2000" dirty="0" smtClean="0">
                <a:solidFill>
                  <a:schemeClr val="bg1"/>
                </a:solidFill>
                <a:effectLst>
                  <a:outerShdw blurRad="38100" dist="38100" dir="2700000" algn="tl">
                    <a:srgbClr val="000000">
                      <a:alpha val="43137"/>
                    </a:srgbClr>
                  </a:outerShdw>
                </a:effectLst>
              </a:rPr>
              <a:t>الابتكار</a:t>
            </a:r>
            <a:endParaRPr lang="fr-FR" sz="2000" dirty="0">
              <a:solidFill>
                <a:schemeClr val="bg1"/>
              </a:solidFill>
              <a:effectLst>
                <a:outerShdw blurRad="38100" dist="38100" dir="2700000" algn="tl">
                  <a:srgbClr val="000000">
                    <a:alpha val="43137"/>
                  </a:srgbClr>
                </a:outerShdw>
              </a:effectLst>
            </a:endParaRPr>
          </a:p>
        </p:txBody>
      </p:sp>
      <p:sp>
        <p:nvSpPr>
          <p:cNvPr id="8" name="ZoneTexte 7"/>
          <p:cNvSpPr txBox="1"/>
          <p:nvPr/>
        </p:nvSpPr>
        <p:spPr>
          <a:xfrm>
            <a:off x="5992009" y="2140772"/>
            <a:ext cx="731520" cy="369332"/>
          </a:xfrm>
          <a:prstGeom prst="rect">
            <a:avLst/>
          </a:prstGeom>
          <a:noFill/>
        </p:spPr>
        <p:txBody>
          <a:bodyPr wrap="square" rtlCol="0">
            <a:spAutoFit/>
          </a:bodyPr>
          <a:lstStyle/>
          <a:p>
            <a:pPr algn="ctr" rtl="1"/>
            <a:r>
              <a:rPr lang="ar-SA" sz="1800" dirty="0" smtClean="0">
                <a:solidFill>
                  <a:schemeClr val="bg1"/>
                </a:solidFill>
                <a:effectLst>
                  <a:outerShdw blurRad="38100" dist="38100" dir="2700000" algn="tl">
                    <a:srgbClr val="000000">
                      <a:alpha val="43137"/>
                    </a:srgbClr>
                  </a:outerShdw>
                </a:effectLst>
              </a:rPr>
              <a:t>التموقع</a:t>
            </a:r>
            <a:endParaRPr lang="fr-FR" sz="1800" dirty="0">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7368988" y="2969111"/>
            <a:ext cx="1129553" cy="707886"/>
          </a:xfrm>
          <a:prstGeom prst="rect">
            <a:avLst/>
          </a:prstGeom>
          <a:noFill/>
        </p:spPr>
        <p:txBody>
          <a:bodyPr wrap="square" rtlCol="0">
            <a:spAutoFit/>
          </a:bodyPr>
          <a:lstStyle/>
          <a:p>
            <a:pPr algn="ctr" rtl="1"/>
            <a:r>
              <a:rPr lang="ar-SA" sz="2000" dirty="0" smtClean="0">
                <a:solidFill>
                  <a:schemeClr val="bg1"/>
                </a:solidFill>
                <a:effectLst>
                  <a:outerShdw blurRad="38100" dist="38100" dir="2700000" algn="tl">
                    <a:srgbClr val="000000">
                      <a:alpha val="43137"/>
                    </a:srgbClr>
                  </a:outerShdw>
                </a:effectLst>
              </a:rPr>
              <a:t>البيئة التسويقية</a:t>
            </a:r>
            <a:endParaRPr lang="fr-FR" sz="2000" dirty="0">
              <a:solidFill>
                <a:schemeClr val="bg1"/>
              </a:solidFill>
              <a:effectLst>
                <a:outerShdw blurRad="38100" dist="38100" dir="2700000" algn="tl">
                  <a:srgbClr val="000000">
                    <a:alpha val="43137"/>
                  </a:srgbClr>
                </a:outerShdw>
              </a:effectLst>
            </a:endParaRPr>
          </a:p>
        </p:txBody>
      </p:sp>
      <p:sp>
        <p:nvSpPr>
          <p:cNvPr id="10" name="ZoneTexte 9"/>
          <p:cNvSpPr txBox="1"/>
          <p:nvPr/>
        </p:nvSpPr>
        <p:spPr>
          <a:xfrm>
            <a:off x="413657" y="272143"/>
            <a:ext cx="5812972" cy="1077218"/>
          </a:xfrm>
          <a:prstGeom prst="rect">
            <a:avLst/>
          </a:prstGeom>
          <a:noFill/>
        </p:spPr>
        <p:txBody>
          <a:bodyPr wrap="square" rtlCol="0">
            <a:spAutoFit/>
          </a:bodyPr>
          <a:lstStyle/>
          <a:p>
            <a:pPr algn="r" rtl="1"/>
            <a:r>
              <a:rPr lang="ar-SA" sz="1600" dirty="0" smtClean="0">
                <a:solidFill>
                  <a:srgbClr val="C80D1F"/>
                </a:solidFill>
                <a:effectLst>
                  <a:outerShdw blurRad="38100" dist="38100" dir="2700000" algn="tl">
                    <a:srgbClr val="000000">
                      <a:alpha val="43137"/>
                    </a:srgbClr>
                  </a:outerShdw>
                </a:effectLst>
              </a:rPr>
              <a:t>اهمية الابتكار : </a:t>
            </a:r>
            <a:r>
              <a:rPr lang="ar-SA" sz="1600" dirty="0" smtClean="0"/>
              <a:t>1-يساعد على خلق وتعزيز لبقدرة التنافسية للمنظمة</a:t>
            </a:r>
          </a:p>
          <a:p>
            <a:pPr algn="r" rtl="1"/>
            <a:r>
              <a:rPr lang="ar-SA" sz="1600" dirty="0" smtClean="0"/>
              <a:t>2- يساعد على ايجاد السبل لتفعيل وزيادة حجم المبيعات.</a:t>
            </a:r>
          </a:p>
          <a:p>
            <a:pPr algn="r" rtl="1"/>
            <a:r>
              <a:rPr lang="ar-SA" sz="1600" dirty="0" smtClean="0"/>
              <a:t>3- يساعد على خلق وتعزيز صورة ذهنية طيبة عن المؤسسة لدى عملائها.</a:t>
            </a:r>
          </a:p>
          <a:p>
            <a:pPr algn="r" rtl="1"/>
            <a:r>
              <a:rPr lang="ar-SA" sz="1600" dirty="0" smtClean="0"/>
              <a:t>4- يحسن من جودة المنتجات ......</a:t>
            </a:r>
            <a:endParaRPr lang="fr-FR" sz="1600" dirty="0"/>
          </a:p>
        </p:txBody>
      </p:sp>
      <p:sp>
        <p:nvSpPr>
          <p:cNvPr id="11" name="ZoneTexte 10"/>
          <p:cNvSpPr txBox="1"/>
          <p:nvPr/>
        </p:nvSpPr>
        <p:spPr>
          <a:xfrm>
            <a:off x="402771" y="1524000"/>
            <a:ext cx="4920343" cy="1077218"/>
          </a:xfrm>
          <a:prstGeom prst="rect">
            <a:avLst/>
          </a:prstGeom>
          <a:noFill/>
        </p:spPr>
        <p:txBody>
          <a:bodyPr wrap="square" rtlCol="0">
            <a:spAutoFit/>
          </a:bodyPr>
          <a:lstStyle/>
          <a:p>
            <a:pPr algn="r" rtl="1"/>
            <a:r>
              <a:rPr lang="ar-SA" sz="1600" dirty="0" smtClean="0"/>
              <a:t>ان الابتكار التسويقي يركز على النشاط التسويقي و اساليب العمل التسويقي ولاسيما ما يتصل بعناصر المزيج التسويقي و ما تقوم به المنظمة من اساليب و طرق و اجراءات او استخدام معدات و الالات تساهم في خلق حالة جديدة تسويقيا سوءا في مجال المنتج ام التوزيع ام الترويج و هكذا.</a:t>
            </a:r>
            <a:endParaRPr lang="fr-FR"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69" descr="7"/>
          <p:cNvPicPr>
            <a:picLocks noChangeAspect="1" noChangeArrowheads="1"/>
          </p:cNvPicPr>
          <p:nvPr/>
        </p:nvPicPr>
        <p:blipFill>
          <a:blip r:embed="rId2">
            <a:grayscl/>
          </a:blip>
          <a:srcRect/>
          <a:stretch>
            <a:fillRect/>
          </a:stretch>
        </p:blipFill>
        <p:spPr bwMode="auto">
          <a:xfrm>
            <a:off x="3659415" y="2778123"/>
            <a:ext cx="1873250" cy="1830388"/>
          </a:xfrm>
          <a:prstGeom prst="rect">
            <a:avLst/>
          </a:prstGeom>
          <a:noFill/>
          <a:ln w="9525">
            <a:noFill/>
            <a:miter lim="800000"/>
            <a:headEnd/>
            <a:tailEnd/>
          </a:ln>
        </p:spPr>
      </p:pic>
      <p:sp>
        <p:nvSpPr>
          <p:cNvPr id="23" name="AutoShape 871"/>
          <p:cNvSpPr>
            <a:spLocks noChangeArrowheads="1"/>
          </p:cNvSpPr>
          <p:nvPr/>
        </p:nvSpPr>
        <p:spPr bwMode="auto">
          <a:xfrm>
            <a:off x="2281919" y="1628775"/>
            <a:ext cx="3516313" cy="3514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alpha val="30196"/>
            </a:schemeClr>
          </a:solidFill>
          <a:ln w="9525">
            <a:noFill/>
            <a:round/>
            <a:headEnd/>
            <a:tailEnd/>
          </a:ln>
        </p:spPr>
        <p:txBody>
          <a:bodyPr wrap="none" anchor="ctr"/>
          <a:lstStyle/>
          <a:p>
            <a:endParaRPr lang="zh-CN" altLang="en-US"/>
          </a:p>
        </p:txBody>
      </p:sp>
      <p:sp>
        <p:nvSpPr>
          <p:cNvPr id="24" name="AutoShape 860"/>
          <p:cNvSpPr>
            <a:spLocks noChangeArrowheads="1"/>
          </p:cNvSpPr>
          <p:nvPr/>
        </p:nvSpPr>
        <p:spPr bwMode="auto">
          <a:xfrm>
            <a:off x="3652158" y="1974168"/>
            <a:ext cx="1944688" cy="454025"/>
          </a:xfrm>
          <a:prstGeom prst="roundRect">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lIns="72000" tIns="0" rIns="72000" bIns="0" anchor="ctr"/>
          <a:lstStyle/>
          <a:p>
            <a:pPr algn="ctr" fontAlgn="auto" latinLnBrk="0">
              <a:spcBef>
                <a:spcPts val="0"/>
              </a:spcBef>
              <a:spcAft>
                <a:spcPts val="0"/>
              </a:spcAft>
              <a:defRPr/>
            </a:pPr>
            <a:r>
              <a:rPr lang="ar-SA" altLang="ko-KR" sz="2000" b="1" kern="0" dirty="0" smtClean="0">
                <a:solidFill>
                  <a:schemeClr val="bg1"/>
                </a:solidFill>
                <a:latin typeface="Times New Roman" pitchFamily="18" charset="0"/>
                <a:cs typeface="Times New Roman" pitchFamily="18" charset="0"/>
              </a:rPr>
              <a:t>التجزئة التسويقية</a:t>
            </a:r>
            <a:endParaRPr kumimoji="0" lang="en-US" altLang="ko-KR" sz="2000" b="1" kern="0" dirty="0">
              <a:solidFill>
                <a:schemeClr val="bg1"/>
              </a:solidFill>
              <a:latin typeface="Times New Roman" pitchFamily="18" charset="0"/>
              <a:ea typeface="+mn-ea"/>
              <a:cs typeface="Times New Roman" pitchFamily="18" charset="0"/>
            </a:endParaRPr>
          </a:p>
        </p:txBody>
      </p:sp>
      <p:sp>
        <p:nvSpPr>
          <p:cNvPr id="26" name="AutoShape 873"/>
          <p:cNvSpPr>
            <a:spLocks noChangeArrowheads="1"/>
          </p:cNvSpPr>
          <p:nvPr/>
        </p:nvSpPr>
        <p:spPr bwMode="auto">
          <a:xfrm>
            <a:off x="5788253" y="3058886"/>
            <a:ext cx="3094490" cy="851125"/>
          </a:xfrm>
          <a:prstGeom prst="roundRect">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lIns="72000" tIns="0" rIns="72000" bIns="0" anchor="ctr"/>
          <a:lstStyle/>
          <a:p>
            <a:pPr algn="ctr" fontAlgn="auto" latinLnBrk="0">
              <a:spcBef>
                <a:spcPts val="0"/>
              </a:spcBef>
              <a:spcAft>
                <a:spcPts val="0"/>
              </a:spcAft>
              <a:defRPr/>
            </a:pPr>
            <a:r>
              <a:rPr lang="ar-SA" altLang="ko-KR" sz="1800" b="1" kern="0" dirty="0" smtClean="0">
                <a:solidFill>
                  <a:schemeClr val="bg1"/>
                </a:solidFill>
                <a:latin typeface="Times New Roman" pitchFamily="18" charset="0"/>
                <a:cs typeface="Times New Roman" pitchFamily="18" charset="0"/>
              </a:rPr>
              <a:t>ضرورة التوجه نحو التموقع في ظل بيئة </a:t>
            </a:r>
          </a:p>
          <a:p>
            <a:pPr algn="ctr" fontAlgn="auto" latinLnBrk="0">
              <a:spcBef>
                <a:spcPts val="0"/>
              </a:spcBef>
              <a:spcAft>
                <a:spcPts val="0"/>
              </a:spcAft>
              <a:defRPr/>
            </a:pPr>
            <a:r>
              <a:rPr lang="ar-SA" altLang="ko-KR" sz="1800" b="1" kern="0" dirty="0" smtClean="0">
                <a:solidFill>
                  <a:schemeClr val="bg1"/>
                </a:solidFill>
                <a:latin typeface="Times New Roman" pitchFamily="18" charset="0"/>
                <a:cs typeface="Times New Roman" pitchFamily="18" charset="0"/>
              </a:rPr>
              <a:t>تسويقية معقدة</a:t>
            </a:r>
            <a:r>
              <a:rPr lang="ar-SA" altLang="ko-KR" sz="1600" b="1" kern="0" dirty="0" smtClean="0">
                <a:solidFill>
                  <a:schemeClr val="bg1"/>
                </a:solidFill>
                <a:latin typeface="Times New Roman" pitchFamily="18" charset="0"/>
                <a:cs typeface="Times New Roman" pitchFamily="18" charset="0"/>
              </a:rPr>
              <a:t>.</a:t>
            </a:r>
            <a:endParaRPr kumimoji="0" lang="en-US" altLang="ko-KR" sz="1600" b="1" kern="0" dirty="0">
              <a:solidFill>
                <a:schemeClr val="bg1"/>
              </a:solidFill>
              <a:latin typeface="Times New Roman" pitchFamily="18" charset="0"/>
              <a:ea typeface="+mn-ea"/>
              <a:cs typeface="Times New Roman" pitchFamily="18" charset="0"/>
            </a:endParaRPr>
          </a:p>
        </p:txBody>
      </p:sp>
      <p:sp>
        <p:nvSpPr>
          <p:cNvPr id="27" name="AutoShape 876"/>
          <p:cNvSpPr>
            <a:spLocks noChangeArrowheads="1"/>
          </p:cNvSpPr>
          <p:nvPr/>
        </p:nvSpPr>
        <p:spPr bwMode="auto">
          <a:xfrm>
            <a:off x="685801" y="3091543"/>
            <a:ext cx="2743428" cy="914399"/>
          </a:xfrm>
          <a:prstGeom prst="roundRect">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lIns="72000" tIns="0" rIns="72000" bIns="0" anchor="ctr"/>
          <a:lstStyle/>
          <a:p>
            <a:pPr algn="ctr" rtl="1" fontAlgn="auto" latinLnBrk="0">
              <a:spcBef>
                <a:spcPts val="0"/>
              </a:spcBef>
              <a:spcAft>
                <a:spcPts val="0"/>
              </a:spcAft>
              <a:defRPr/>
            </a:pPr>
            <a:r>
              <a:rPr kumimoji="0" lang="ar-SA" altLang="ko-KR" sz="2000" b="1" kern="0" dirty="0" smtClean="0">
                <a:solidFill>
                  <a:schemeClr val="bg1"/>
                </a:solidFill>
                <a:latin typeface="Times New Roman" pitchFamily="18" charset="0"/>
                <a:ea typeface="+mn-ea"/>
                <a:cs typeface="Times New Roman" pitchFamily="18" charset="0"/>
              </a:rPr>
              <a:t>المحاور الممكنة للتمييز بين </a:t>
            </a:r>
          </a:p>
          <a:p>
            <a:pPr algn="ctr" rtl="1" fontAlgn="auto" latinLnBrk="0">
              <a:spcBef>
                <a:spcPts val="0"/>
              </a:spcBef>
              <a:spcAft>
                <a:spcPts val="0"/>
              </a:spcAft>
              <a:defRPr/>
            </a:pPr>
            <a:r>
              <a:rPr lang="ar-SA" altLang="ko-KR" sz="2000" b="1" kern="0" dirty="0" smtClean="0">
                <a:solidFill>
                  <a:schemeClr val="bg1"/>
                </a:solidFill>
                <a:latin typeface="Times New Roman" pitchFamily="18" charset="0"/>
                <a:cs typeface="Times New Roman" pitchFamily="18" charset="0"/>
              </a:rPr>
              <a:t>انواع التموقع</a:t>
            </a:r>
            <a:endParaRPr kumimoji="0" lang="en-US" altLang="ko-KR" sz="2000" b="1" kern="0" dirty="0">
              <a:solidFill>
                <a:schemeClr val="bg1"/>
              </a:solidFill>
              <a:latin typeface="Times New Roman" pitchFamily="18" charset="0"/>
              <a:ea typeface="+mn-ea"/>
              <a:cs typeface="Times New Roman" pitchFamily="18" charset="0"/>
            </a:endParaRPr>
          </a:p>
        </p:txBody>
      </p:sp>
      <p:sp>
        <p:nvSpPr>
          <p:cNvPr id="28" name="AutoShape 879"/>
          <p:cNvSpPr>
            <a:spLocks noChangeArrowheads="1"/>
          </p:cNvSpPr>
          <p:nvPr/>
        </p:nvSpPr>
        <p:spPr bwMode="auto">
          <a:xfrm>
            <a:off x="5285015" y="4535486"/>
            <a:ext cx="1944688" cy="454025"/>
          </a:xfrm>
          <a:prstGeom prst="roundRect">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lIns="72000" tIns="0" rIns="72000" bIns="0" anchor="ctr"/>
          <a:lstStyle/>
          <a:p>
            <a:pPr algn="ctr" rtl="1" fontAlgn="auto" latinLnBrk="0">
              <a:spcBef>
                <a:spcPts val="0"/>
              </a:spcBef>
              <a:spcAft>
                <a:spcPts val="0"/>
              </a:spcAft>
              <a:defRPr/>
            </a:pPr>
            <a:r>
              <a:rPr lang="ar-SA" altLang="ko-KR" sz="1600" b="1" kern="0" dirty="0" smtClean="0">
                <a:solidFill>
                  <a:schemeClr val="bg1"/>
                </a:solidFill>
                <a:latin typeface="Times New Roman" pitchFamily="18" charset="0"/>
                <a:cs typeface="Times New Roman" pitchFamily="18" charset="0"/>
              </a:rPr>
              <a:t>التموقع كخيار استراتيجي</a:t>
            </a:r>
            <a:endParaRPr kumimoji="0" lang="en-US" altLang="ko-KR" sz="1600" b="1" kern="0" dirty="0">
              <a:solidFill>
                <a:schemeClr val="bg1"/>
              </a:solidFill>
              <a:latin typeface="Times New Roman" pitchFamily="18" charset="0"/>
              <a:ea typeface="+mn-ea"/>
              <a:cs typeface="Times New Roman" pitchFamily="18" charset="0"/>
            </a:endParaRPr>
          </a:p>
        </p:txBody>
      </p:sp>
      <p:sp>
        <p:nvSpPr>
          <p:cNvPr id="29" name="AutoShape 882"/>
          <p:cNvSpPr>
            <a:spLocks noChangeArrowheads="1"/>
          </p:cNvSpPr>
          <p:nvPr/>
        </p:nvSpPr>
        <p:spPr bwMode="auto">
          <a:xfrm>
            <a:off x="1973490" y="4533898"/>
            <a:ext cx="1960563" cy="454025"/>
          </a:xfrm>
          <a:prstGeom prst="roundRect">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lIns="72000" tIns="0" rIns="72000" bIns="0" anchor="ctr"/>
          <a:lstStyle/>
          <a:p>
            <a:pPr algn="ctr" fontAlgn="auto" latinLnBrk="0">
              <a:spcBef>
                <a:spcPts val="0"/>
              </a:spcBef>
              <a:spcAft>
                <a:spcPts val="0"/>
              </a:spcAft>
              <a:defRPr/>
            </a:pPr>
            <a:r>
              <a:rPr lang="ar-SA" altLang="ko-KR" sz="2000" b="1" kern="0" dirty="0" smtClean="0">
                <a:solidFill>
                  <a:schemeClr val="bg1"/>
                </a:solidFill>
                <a:latin typeface="Times New Roman" pitchFamily="18" charset="0"/>
                <a:cs typeface="Times New Roman" pitchFamily="18" charset="0"/>
              </a:rPr>
              <a:t>المثلث الذهبي للتموقع</a:t>
            </a:r>
            <a:endParaRPr kumimoji="0" lang="en-US" altLang="ko-KR" sz="2000" b="1" kern="0" dirty="0">
              <a:solidFill>
                <a:schemeClr val="bg1"/>
              </a:solidFill>
              <a:latin typeface="Times New Roman" pitchFamily="18" charset="0"/>
              <a:ea typeface="+mn-ea"/>
              <a:cs typeface="Times New Roman" pitchFamily="18" charset="0"/>
            </a:endParaRPr>
          </a:p>
        </p:txBody>
      </p:sp>
      <p:sp>
        <p:nvSpPr>
          <p:cNvPr id="30" name="오른쪽 화살표 80"/>
          <p:cNvSpPr/>
          <p:nvPr/>
        </p:nvSpPr>
        <p:spPr bwMode="auto">
          <a:xfrm rot="10800000">
            <a:off x="5370740" y="3514723"/>
            <a:ext cx="357188" cy="277813"/>
          </a:xfrm>
          <a:prstGeom prst="rightArrow">
            <a:avLst>
              <a:gd name="adj1" fmla="val 33239"/>
              <a:gd name="adj2" fmla="val 76667"/>
            </a:avLst>
          </a:prstGeom>
          <a:ln/>
        </p:spPr>
        <p:style>
          <a:lnRef idx="1">
            <a:schemeClr val="accent2"/>
          </a:lnRef>
          <a:fillRef idx="2">
            <a:schemeClr val="accent2"/>
          </a:fillRef>
          <a:effectRef idx="1">
            <a:schemeClr val="accent2"/>
          </a:effectRef>
          <a:fontRef idx="minor">
            <a:schemeClr val="dk1"/>
          </a:fontRef>
        </p:style>
        <p:txBody>
          <a:bodyPr anchor="ctr"/>
          <a:lstStyle/>
          <a:p>
            <a:pPr algn="ctr"/>
            <a:endParaRPr lang="ko-KR" altLang="en-US">
              <a:solidFill>
                <a:srgbClr val="FFFFFF"/>
              </a:solidFill>
              <a:effectLst>
                <a:outerShdw blurRad="38100" dist="38100" dir="2700000" algn="tl">
                  <a:srgbClr val="000000"/>
                </a:outerShdw>
              </a:effectLst>
            </a:endParaRPr>
          </a:p>
        </p:txBody>
      </p:sp>
      <p:sp>
        <p:nvSpPr>
          <p:cNvPr id="31" name="오른쪽 화살표 81"/>
          <p:cNvSpPr/>
          <p:nvPr/>
        </p:nvSpPr>
        <p:spPr bwMode="auto">
          <a:xfrm rot="5400000">
            <a:off x="4417560" y="2613704"/>
            <a:ext cx="357187" cy="277812"/>
          </a:xfrm>
          <a:prstGeom prst="rightArrow">
            <a:avLst>
              <a:gd name="adj1" fmla="val 33239"/>
              <a:gd name="adj2" fmla="val 76667"/>
            </a:avLst>
          </a:prstGeom>
          <a:ln/>
        </p:spPr>
        <p:style>
          <a:lnRef idx="1">
            <a:schemeClr val="accent2"/>
          </a:lnRef>
          <a:fillRef idx="2">
            <a:schemeClr val="accent2"/>
          </a:fillRef>
          <a:effectRef idx="1">
            <a:schemeClr val="accent2"/>
          </a:effectRef>
          <a:fontRef idx="minor">
            <a:schemeClr val="dk1"/>
          </a:fontRef>
        </p:style>
        <p:txBody>
          <a:bodyPr anchor="ctr"/>
          <a:lstStyle/>
          <a:p>
            <a:pPr algn="ctr"/>
            <a:endParaRPr lang="ko-KR" altLang="en-US">
              <a:solidFill>
                <a:srgbClr val="FFFFFF"/>
              </a:solidFill>
              <a:effectLst>
                <a:outerShdw blurRad="38100" dist="38100" dir="2700000" algn="tl">
                  <a:srgbClr val="000000"/>
                </a:outerShdw>
              </a:effectLst>
            </a:endParaRPr>
          </a:p>
        </p:txBody>
      </p:sp>
      <p:sp>
        <p:nvSpPr>
          <p:cNvPr id="32" name="오른쪽 화살표 84"/>
          <p:cNvSpPr/>
          <p:nvPr/>
        </p:nvSpPr>
        <p:spPr bwMode="auto">
          <a:xfrm rot="10800000" flipH="1">
            <a:off x="3470503" y="3514723"/>
            <a:ext cx="357187" cy="277813"/>
          </a:xfrm>
          <a:prstGeom prst="rightArrow">
            <a:avLst>
              <a:gd name="adj1" fmla="val 33239"/>
              <a:gd name="adj2" fmla="val 76667"/>
            </a:avLst>
          </a:prstGeom>
          <a:ln/>
        </p:spPr>
        <p:style>
          <a:lnRef idx="1">
            <a:schemeClr val="accent2"/>
          </a:lnRef>
          <a:fillRef idx="2">
            <a:schemeClr val="accent2"/>
          </a:fillRef>
          <a:effectRef idx="1">
            <a:schemeClr val="accent2"/>
          </a:effectRef>
          <a:fontRef idx="minor">
            <a:schemeClr val="dk1"/>
          </a:fontRef>
        </p:style>
        <p:txBody>
          <a:bodyPr anchor="ctr"/>
          <a:lstStyle/>
          <a:p>
            <a:pPr algn="ctr"/>
            <a:endParaRPr lang="ko-KR" altLang="en-US">
              <a:solidFill>
                <a:srgbClr val="FFFFFF"/>
              </a:solidFill>
            </a:endParaRPr>
          </a:p>
        </p:txBody>
      </p:sp>
      <p:sp>
        <p:nvSpPr>
          <p:cNvPr id="34" name="오른쪽 화살표 86"/>
          <p:cNvSpPr/>
          <p:nvPr/>
        </p:nvSpPr>
        <p:spPr bwMode="auto">
          <a:xfrm rot="8100000" flipH="1">
            <a:off x="3922940" y="4400549"/>
            <a:ext cx="357187" cy="277812"/>
          </a:xfrm>
          <a:prstGeom prst="rightArrow">
            <a:avLst>
              <a:gd name="adj1" fmla="val 33239"/>
              <a:gd name="adj2" fmla="val 76667"/>
            </a:avLst>
          </a:prstGeom>
          <a:ln/>
        </p:spPr>
        <p:style>
          <a:lnRef idx="1">
            <a:schemeClr val="accent2"/>
          </a:lnRef>
          <a:fillRef idx="2">
            <a:schemeClr val="accent2"/>
          </a:fillRef>
          <a:effectRef idx="1">
            <a:schemeClr val="accent2"/>
          </a:effectRef>
          <a:fontRef idx="minor">
            <a:schemeClr val="dk1"/>
          </a:fontRef>
        </p:style>
        <p:txBody>
          <a:bodyPr anchor="ctr"/>
          <a:lstStyle/>
          <a:p>
            <a:pPr algn="ctr"/>
            <a:endParaRPr lang="ko-KR" altLang="en-US">
              <a:solidFill>
                <a:srgbClr val="FFFFFF"/>
              </a:solidFill>
            </a:endParaRPr>
          </a:p>
        </p:txBody>
      </p:sp>
      <p:sp>
        <p:nvSpPr>
          <p:cNvPr id="35" name="오른쪽 화살표 80"/>
          <p:cNvSpPr/>
          <p:nvPr/>
        </p:nvSpPr>
        <p:spPr bwMode="auto">
          <a:xfrm rot="13397242">
            <a:off x="4902654" y="4374695"/>
            <a:ext cx="357188" cy="277813"/>
          </a:xfrm>
          <a:prstGeom prst="rightArrow">
            <a:avLst>
              <a:gd name="adj1" fmla="val 33239"/>
              <a:gd name="adj2" fmla="val 76667"/>
            </a:avLst>
          </a:prstGeom>
          <a:ln/>
        </p:spPr>
        <p:style>
          <a:lnRef idx="1">
            <a:schemeClr val="accent2"/>
          </a:lnRef>
          <a:fillRef idx="2">
            <a:schemeClr val="accent2"/>
          </a:fillRef>
          <a:effectRef idx="1">
            <a:schemeClr val="accent2"/>
          </a:effectRef>
          <a:fontRef idx="minor">
            <a:schemeClr val="dk1"/>
          </a:fontRef>
        </p:style>
        <p:txBody>
          <a:bodyPr anchor="ctr"/>
          <a:lstStyle/>
          <a:p>
            <a:pPr algn="ctr"/>
            <a:endParaRPr lang="ko-KR" altLang="en-US">
              <a:solidFill>
                <a:srgbClr val="FFFFFF"/>
              </a:solidFill>
              <a:effectLst>
                <a:outerShdw blurRad="38100" dist="38100" dir="2700000" algn="tl">
                  <a:srgbClr val="000000"/>
                </a:outerShdw>
              </a:effectLst>
            </a:endParaRPr>
          </a:p>
        </p:txBody>
      </p:sp>
      <p:grpSp>
        <p:nvGrpSpPr>
          <p:cNvPr id="36" name="그룹 54"/>
          <p:cNvGrpSpPr>
            <a:grpSpLocks/>
          </p:cNvGrpSpPr>
          <p:nvPr/>
        </p:nvGrpSpPr>
        <p:grpSpPr bwMode="auto">
          <a:xfrm>
            <a:off x="1460274" y="1273629"/>
            <a:ext cx="5929312" cy="607786"/>
            <a:chOff x="2500298" y="1061088"/>
            <a:chExt cx="5929354" cy="930728"/>
          </a:xfrm>
        </p:grpSpPr>
        <p:sp>
          <p:nvSpPr>
            <p:cNvPr id="37" name="AutoShape 864"/>
            <p:cNvSpPr>
              <a:spLocks noChangeArrowheads="1"/>
            </p:cNvSpPr>
            <p:nvPr/>
          </p:nvSpPr>
          <p:spPr bwMode="auto">
            <a:xfrm>
              <a:off x="2500298" y="1094894"/>
              <a:ext cx="5929354" cy="784434"/>
            </a:xfrm>
            <a:prstGeom prst="roundRect">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lIns="72000" tIns="0" rIns="72000" bIns="0" anchor="ctr"/>
            <a:lstStyle/>
            <a:p>
              <a:pPr algn="ctr" latinLnBrk="0"/>
              <a:endParaRPr kumimoji="0" lang="en-US" altLang="ko-KR" sz="2000" b="1">
                <a:solidFill>
                  <a:schemeClr val="bg1"/>
                </a:solidFill>
                <a:latin typeface="Times New Roman" pitchFamily="18" charset="0"/>
                <a:cs typeface="Times New Roman" pitchFamily="18" charset="0"/>
              </a:endParaRPr>
            </a:p>
          </p:txBody>
        </p:sp>
        <p:grpSp>
          <p:nvGrpSpPr>
            <p:cNvPr id="38" name="Group 48"/>
            <p:cNvGrpSpPr>
              <a:grpSpLocks/>
            </p:cNvGrpSpPr>
            <p:nvPr/>
          </p:nvGrpSpPr>
          <p:grpSpPr bwMode="auto">
            <a:xfrm>
              <a:off x="2732481" y="1061088"/>
              <a:ext cx="5464988" cy="930728"/>
              <a:chOff x="1383" y="890"/>
              <a:chExt cx="2948" cy="549"/>
            </a:xfrm>
          </p:grpSpPr>
          <p:pic>
            <p:nvPicPr>
              <p:cNvPr id="39" name="Picture 49" descr="그림자"/>
              <p:cNvPicPr>
                <a:picLocks noChangeAspect="1" noChangeArrowheads="1"/>
              </p:cNvPicPr>
              <p:nvPr/>
            </p:nvPicPr>
            <p:blipFill>
              <a:blip r:embed="rId3"/>
              <a:srcRect/>
              <a:stretch>
                <a:fillRect/>
              </a:stretch>
            </p:blipFill>
            <p:spPr bwMode="auto">
              <a:xfrm>
                <a:off x="1383" y="890"/>
                <a:ext cx="2948" cy="549"/>
              </a:xfrm>
              <a:prstGeom prst="rect">
                <a:avLst/>
              </a:prstGeom>
              <a:noFill/>
              <a:ln w="9525">
                <a:noFill/>
                <a:miter lim="800000"/>
                <a:headEnd/>
                <a:tailEnd/>
              </a:ln>
            </p:spPr>
          </p:pic>
          <p:sp>
            <p:nvSpPr>
              <p:cNvPr id="40" name="AutoShape 50"/>
              <p:cNvSpPr>
                <a:spLocks noChangeArrowheads="1"/>
              </p:cNvSpPr>
              <p:nvPr/>
            </p:nvSpPr>
            <p:spPr bwMode="auto">
              <a:xfrm>
                <a:off x="1460" y="972"/>
                <a:ext cx="2789" cy="330"/>
              </a:xfrm>
              <a:prstGeom prst="roundRect">
                <a:avLst>
                  <a:gd name="adj" fmla="val 50000"/>
                </a:avLst>
              </a:prstGeom>
              <a:gradFill rotWithShape="1">
                <a:gsLst>
                  <a:gs pos="0">
                    <a:schemeClr val="bg1">
                      <a:lumMod val="65000"/>
                    </a:schemeClr>
                  </a:gs>
                  <a:gs pos="100000">
                    <a:srgbClr val="FFFFFF"/>
                  </a:gs>
                </a:gsLst>
                <a:lin ang="5400000" scaled="1"/>
              </a:gradFill>
              <a:ln w="19050" algn="ctr">
                <a:solidFill>
                  <a:srgbClr val="FFFFFF"/>
                </a:solidFill>
                <a:round/>
                <a:headEnd/>
                <a:tailEnd/>
              </a:ln>
            </p:spPr>
            <p:txBody>
              <a:bodyPr wrap="none" lIns="342000" tIns="36000" bIns="36000" anchor="ctr"/>
              <a:lstStyle/>
              <a:p>
                <a:pPr algn="ctr"/>
                <a:r>
                  <a:rPr lang="ar-SA" altLang="ko-KR" sz="2000" dirty="0" smtClean="0">
                    <a:solidFill>
                      <a:srgbClr val="333333"/>
                    </a:solidFill>
                    <a:latin typeface="HY헤드라인M" pitchFamily="18" charset="-127"/>
                    <a:ea typeface="HY헤드라인M" pitchFamily="18" charset="-127"/>
                  </a:rPr>
                  <a:t>التموقع كخيار استراتيجي في قلب البيئة التسويقية</a:t>
                </a:r>
                <a:endParaRPr kumimoji="0" lang="en-US" altLang="ko-KR" sz="2000" dirty="0">
                  <a:solidFill>
                    <a:srgbClr val="333333"/>
                  </a:solidFill>
                  <a:latin typeface="HY헤드라인M" pitchFamily="18" charset="-127"/>
                  <a:ea typeface="HY헤드라인M" pitchFamily="18" charset="-127"/>
                </a:endParaRPr>
              </a:p>
            </p:txBody>
          </p:sp>
        </p:grpSp>
      </p:grpSp>
      <p:sp>
        <p:nvSpPr>
          <p:cNvPr id="21" name="ZoneTexte 20"/>
          <p:cNvSpPr txBox="1"/>
          <p:nvPr/>
        </p:nvSpPr>
        <p:spPr>
          <a:xfrm>
            <a:off x="707571" y="130629"/>
            <a:ext cx="7903029" cy="923330"/>
          </a:xfrm>
          <a:prstGeom prst="rect">
            <a:avLst/>
          </a:prstGeom>
          <a:noFill/>
        </p:spPr>
        <p:txBody>
          <a:bodyPr wrap="square" rtlCol="0">
            <a:spAutoFit/>
          </a:bodyPr>
          <a:lstStyle/>
          <a:p>
            <a:pPr algn="just" rtl="1"/>
            <a:r>
              <a:rPr lang="ar-SA" sz="1800" dirty="0" smtClean="0">
                <a:solidFill>
                  <a:srgbClr val="C80D1F"/>
                </a:solidFill>
                <a:effectLst>
                  <a:outerShdw blurRad="38100" dist="38100" dir="2700000" algn="tl">
                    <a:srgbClr val="000000">
                      <a:alpha val="43137"/>
                    </a:srgbClr>
                  </a:outerShdw>
                </a:effectLst>
              </a:rPr>
              <a:t>تعريف التموقع </a:t>
            </a:r>
            <a:r>
              <a:rPr lang="ar-SA" dirty="0" smtClean="0"/>
              <a:t>: </a:t>
            </a:r>
            <a:r>
              <a:rPr lang="ar-SA" sz="1800" dirty="0" smtClean="0"/>
              <a:t>هو استراتيجية تسويقية تهدف الى تمييز المؤسسة و منتجاتها عن المنافسين حيث تخصص المؤسسات استثمارات كبيرة لبناء صورة ذهنية قوية لها في اذهان المستهلكين مما يمكنها من مواجهة المحيط التنافسي المتغير بشكل مستمر.</a:t>
            </a:r>
            <a:endParaRPr lang="fr-FR"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3192009" y="1322388"/>
            <a:ext cx="2427287" cy="2441575"/>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defTabSz="685754" eaLnBrk="1" fontAlgn="auto" hangingPunct="1">
              <a:spcBef>
                <a:spcPts val="0"/>
              </a:spcBef>
              <a:spcAft>
                <a:spcPts val="0"/>
              </a:spcAft>
              <a:defRPr/>
            </a:pPr>
            <a:endParaRPr lang="en-US" sz="8800">
              <a:solidFill>
                <a:schemeClr val="tx1">
                  <a:lumMod val="95000"/>
                  <a:lumOff val="5000"/>
                </a:schemeClr>
              </a:solidFill>
            </a:endParaRPr>
          </a:p>
        </p:txBody>
      </p:sp>
      <p:sp>
        <p:nvSpPr>
          <p:cNvPr id="3" name="原创设计师QQ598969553      _8"/>
          <p:cNvSpPr txBox="1">
            <a:spLocks noChangeArrowheads="1"/>
          </p:cNvSpPr>
          <p:nvPr/>
        </p:nvSpPr>
        <p:spPr bwMode="auto">
          <a:xfrm>
            <a:off x="3839709" y="1757136"/>
            <a:ext cx="1174750"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rtl="1" eaLnBrk="1" hangingPunct="1"/>
            <a:r>
              <a:rPr lang="ar-SA" altLang="zh-CN" sz="2000" b="1" dirty="0" smtClean="0">
                <a:solidFill>
                  <a:schemeClr val="accent2"/>
                </a:solidFill>
                <a:effectLst>
                  <a:outerShdw blurRad="38100" dist="38100" dir="2700000" algn="tl">
                    <a:srgbClr val="000000">
                      <a:alpha val="43137"/>
                    </a:srgbClr>
                  </a:outerShdw>
                </a:effectLst>
              </a:rPr>
              <a:t>القواعد السبعة للتموقع الناجح</a:t>
            </a:r>
            <a:endParaRPr lang="en-US" altLang="zh-CN" sz="2000" b="1" dirty="0">
              <a:solidFill>
                <a:schemeClr val="accent2"/>
              </a:solidFill>
              <a:effectLst>
                <a:outerShdw blurRad="38100" dist="38100" dir="2700000" algn="tl">
                  <a:srgbClr val="000000">
                    <a:alpha val="43137"/>
                  </a:srgbClr>
                </a:outerShdw>
              </a:effectLst>
            </a:endParaRPr>
          </a:p>
        </p:txBody>
      </p:sp>
      <p:sp>
        <p:nvSpPr>
          <p:cNvPr id="4" name="原创设计师QQ598969553      _9"/>
          <p:cNvSpPr/>
          <p:nvPr/>
        </p:nvSpPr>
        <p:spPr>
          <a:xfrm>
            <a:off x="3145971" y="1244600"/>
            <a:ext cx="701675" cy="701675"/>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defTabSz="685754"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5" name="原创设计师QQ598969553      _10"/>
          <p:cNvSpPr/>
          <p:nvPr/>
        </p:nvSpPr>
        <p:spPr>
          <a:xfrm>
            <a:off x="2888796" y="21605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6" name="原创设计师QQ598969553      _11"/>
          <p:cNvSpPr/>
          <p:nvPr/>
        </p:nvSpPr>
        <p:spPr>
          <a:xfrm>
            <a:off x="3192009" y="3162300"/>
            <a:ext cx="701675" cy="701675"/>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defTabSz="685754" eaLnBrk="1" fontAlgn="auto" hangingPunct="1">
              <a:spcBef>
                <a:spcPts val="0"/>
              </a:spcBef>
              <a:spcAft>
                <a:spcPts val="0"/>
              </a:spcAft>
              <a:defRPr/>
            </a:pPr>
            <a:endParaRPr lang="en-AU" sz="2600" dirty="0">
              <a:solidFill>
                <a:schemeClr val="bg1"/>
              </a:solidFill>
              <a:latin typeface="FontAwesome" pitchFamily="2" charset="0"/>
            </a:endParaRPr>
          </a:p>
        </p:txBody>
      </p:sp>
      <p:sp>
        <p:nvSpPr>
          <p:cNvPr id="7" name="原创设计师QQ598969553      _12"/>
          <p:cNvSpPr/>
          <p:nvPr/>
        </p:nvSpPr>
        <p:spPr>
          <a:xfrm>
            <a:off x="4898571" y="3144838"/>
            <a:ext cx="701675" cy="701675"/>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defTabSz="685754" eaLnBrk="1" fontAlgn="auto" hangingPunct="1">
              <a:spcBef>
                <a:spcPts val="0"/>
              </a:spcBef>
              <a:spcAft>
                <a:spcPts val="0"/>
              </a:spcAft>
              <a:defRPr/>
            </a:pPr>
            <a:endParaRPr lang="en-AU" sz="2800" dirty="0">
              <a:solidFill>
                <a:schemeClr val="bg1"/>
              </a:solidFill>
              <a:latin typeface="FontAwesome" pitchFamily="2" charset="0"/>
            </a:endParaRPr>
          </a:p>
        </p:txBody>
      </p:sp>
      <p:sp>
        <p:nvSpPr>
          <p:cNvPr id="8" name="原创设计师QQ598969553      _13"/>
          <p:cNvSpPr/>
          <p:nvPr/>
        </p:nvSpPr>
        <p:spPr>
          <a:xfrm>
            <a:off x="5236709" y="2160588"/>
            <a:ext cx="701675"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AU" sz="2600" dirty="0">
              <a:solidFill>
                <a:schemeClr val="bg1"/>
              </a:solidFill>
              <a:latin typeface="FontAwesome" pitchFamily="2" charset="0"/>
            </a:endParaRPr>
          </a:p>
        </p:txBody>
      </p:sp>
      <p:sp>
        <p:nvSpPr>
          <p:cNvPr id="9" name="原创设计师QQ598969553      _14"/>
          <p:cNvSpPr/>
          <p:nvPr/>
        </p:nvSpPr>
        <p:spPr>
          <a:xfrm>
            <a:off x="4962071" y="1238250"/>
            <a:ext cx="703263" cy="703263"/>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defTabSz="685754" eaLnBrk="1" fontAlgn="auto" hangingPunct="1">
              <a:spcBef>
                <a:spcPts val="0"/>
              </a:spcBef>
              <a:spcAft>
                <a:spcPts val="0"/>
              </a:spcAft>
              <a:defRPr/>
            </a:pPr>
            <a:endParaRPr lang="en-AU" sz="2800" dirty="0">
              <a:solidFill>
                <a:schemeClr val="bg1"/>
              </a:solidFill>
              <a:latin typeface="FontAwesome" pitchFamily="2" charset="0"/>
            </a:endParaRPr>
          </a:p>
        </p:txBody>
      </p:sp>
      <p:grpSp>
        <p:nvGrpSpPr>
          <p:cNvPr id="10" name="原创设计师QQ598969553      _15"/>
          <p:cNvGrpSpPr>
            <a:grpSpLocks noChangeAspect="1"/>
          </p:cNvGrpSpPr>
          <p:nvPr/>
        </p:nvGrpSpPr>
        <p:grpSpPr>
          <a:xfrm>
            <a:off x="3392151" y="3383641"/>
            <a:ext cx="288000" cy="234355"/>
            <a:chOff x="1550139" y="1314466"/>
            <a:chExt cx="509139" cy="414300"/>
          </a:xfrm>
          <a:solidFill>
            <a:schemeClr val="bg1"/>
          </a:solidFill>
        </p:grpSpPr>
        <p:sp>
          <p:nvSpPr>
            <p:cNvPr id="1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12"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13" name="Oval 7"/>
            <p:cNvSpPr>
              <a:spLocks noChangeArrowheads="1"/>
            </p:cNvSpPr>
            <p:nvPr/>
          </p:nvSpPr>
          <p:spPr bwMode="auto">
            <a:xfrm>
              <a:off x="1777255" y="1484179"/>
              <a:ext cx="52412" cy="5490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sp>
        <p:nvSpPr>
          <p:cNvPr id="14" name="原创设计师QQ598969553      _16"/>
          <p:cNvSpPr>
            <a:spLocks noChangeAspect="1"/>
          </p:cNvSpPr>
          <p:nvPr/>
        </p:nvSpPr>
        <p:spPr bwMode="auto">
          <a:xfrm>
            <a:off x="5170034" y="1497013"/>
            <a:ext cx="287337" cy="2540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defTabSz="685754" eaLnBrk="1" fontAlgn="auto" hangingPunct="1">
              <a:spcBef>
                <a:spcPts val="0"/>
              </a:spcBef>
              <a:spcAft>
                <a:spcPts val="0"/>
              </a:spcAft>
              <a:defRPr/>
            </a:pPr>
            <a:endParaRPr lang="en-US" sz="1350">
              <a:latin typeface="+mn-lt"/>
              <a:ea typeface="+mn-ea"/>
            </a:endParaRPr>
          </a:p>
        </p:txBody>
      </p:sp>
      <p:sp>
        <p:nvSpPr>
          <p:cNvPr id="15" name="原创设计师QQ598969553      _17"/>
          <p:cNvSpPr>
            <a:spLocks noChangeAspect="1" noEditPoints="1"/>
          </p:cNvSpPr>
          <p:nvPr/>
        </p:nvSpPr>
        <p:spPr bwMode="auto">
          <a:xfrm>
            <a:off x="5112884" y="3376613"/>
            <a:ext cx="287337" cy="301625"/>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lstStyle/>
          <a:p>
            <a:pPr defTabSz="685754" eaLnBrk="1" fontAlgn="auto" hangingPunct="1">
              <a:spcBef>
                <a:spcPts val="0"/>
              </a:spcBef>
              <a:spcAft>
                <a:spcPts val="0"/>
              </a:spcAft>
              <a:defRPr/>
            </a:pPr>
            <a:endParaRPr lang="en-US" sz="1350">
              <a:latin typeface="+mn-lt"/>
              <a:ea typeface="+mn-ea"/>
            </a:endParaRPr>
          </a:p>
        </p:txBody>
      </p:sp>
      <p:grpSp>
        <p:nvGrpSpPr>
          <p:cNvPr id="16" name="原创设计师QQ598969553      _18"/>
          <p:cNvGrpSpPr>
            <a:grpSpLocks noChangeAspect="1"/>
          </p:cNvGrpSpPr>
          <p:nvPr/>
        </p:nvGrpSpPr>
        <p:grpSpPr>
          <a:xfrm>
            <a:off x="3081376" y="2369328"/>
            <a:ext cx="288000" cy="283429"/>
            <a:chOff x="1587575" y="2265358"/>
            <a:chExt cx="314468" cy="309477"/>
          </a:xfrm>
          <a:solidFill>
            <a:schemeClr val="bg1"/>
          </a:solidFill>
        </p:grpSpPr>
        <p:sp>
          <p:nvSpPr>
            <p:cNvPr id="1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1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grpSp>
        <p:nvGrpSpPr>
          <p:cNvPr id="19" name="原创设计师QQ598969553      _19"/>
          <p:cNvGrpSpPr>
            <a:grpSpLocks noChangeAspect="1"/>
          </p:cNvGrpSpPr>
          <p:nvPr/>
        </p:nvGrpSpPr>
        <p:grpSpPr>
          <a:xfrm>
            <a:off x="5479693" y="2399624"/>
            <a:ext cx="216000" cy="270831"/>
            <a:chOff x="5106627" y="2260366"/>
            <a:chExt cx="324452" cy="406813"/>
          </a:xfrm>
          <a:solidFill>
            <a:schemeClr val="bg1"/>
          </a:solidFill>
        </p:grpSpPr>
        <p:sp>
          <p:nvSpPr>
            <p:cNvPr id="20"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1"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2"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3"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grpSp>
        <p:nvGrpSpPr>
          <p:cNvPr id="24" name="原创设计师QQ598969553      _20"/>
          <p:cNvGrpSpPr>
            <a:grpSpLocks noChangeAspect="1"/>
          </p:cNvGrpSpPr>
          <p:nvPr/>
        </p:nvGrpSpPr>
        <p:grpSpPr>
          <a:xfrm>
            <a:off x="3344260" y="1437948"/>
            <a:ext cx="288000" cy="324839"/>
            <a:chOff x="5513440" y="1766202"/>
            <a:chExt cx="429274" cy="484183"/>
          </a:xfrm>
          <a:solidFill>
            <a:schemeClr val="bg1"/>
          </a:solidFill>
        </p:grpSpPr>
        <p:sp>
          <p:nvSpPr>
            <p:cNvPr id="25"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7"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sp>
        <p:nvSpPr>
          <p:cNvPr id="28" name="ZoneTexte 27"/>
          <p:cNvSpPr txBox="1"/>
          <p:nvPr/>
        </p:nvSpPr>
        <p:spPr>
          <a:xfrm>
            <a:off x="3211286" y="391885"/>
            <a:ext cx="2427514" cy="584775"/>
          </a:xfrm>
          <a:prstGeom prst="rect">
            <a:avLst/>
          </a:prstGeom>
          <a:noFill/>
        </p:spPr>
        <p:txBody>
          <a:bodyPr wrap="square" rtlCol="0">
            <a:spAutoFit/>
          </a:bodyPr>
          <a:lstStyle/>
          <a:p>
            <a:pPr algn="ctr" rtl="1"/>
            <a:r>
              <a:rPr lang="ar-SA" sz="1600" dirty="0" smtClean="0">
                <a:effectLst>
                  <a:outerShdw blurRad="38100" dist="38100" dir="2700000" algn="tl">
                    <a:srgbClr val="000000">
                      <a:alpha val="43137"/>
                    </a:srgbClr>
                  </a:outerShdw>
                </a:effectLst>
              </a:rPr>
              <a:t>يجب ان يكون التموقع بسيطا اي صورة المؤسسة في ذهن الزبون</a:t>
            </a:r>
            <a:endParaRPr lang="fr-FR" sz="1600" dirty="0">
              <a:effectLst>
                <a:outerShdw blurRad="38100" dist="38100" dir="2700000" algn="tl">
                  <a:srgbClr val="000000">
                    <a:alpha val="43137"/>
                  </a:srgbClr>
                </a:outerShdw>
              </a:effectLst>
            </a:endParaRPr>
          </a:p>
        </p:txBody>
      </p:sp>
      <p:sp>
        <p:nvSpPr>
          <p:cNvPr id="29" name="ZoneTexte 28"/>
          <p:cNvSpPr txBox="1"/>
          <p:nvPr/>
        </p:nvSpPr>
        <p:spPr>
          <a:xfrm>
            <a:off x="5889171" y="1262743"/>
            <a:ext cx="2579915" cy="646331"/>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جذابا و في محله</a:t>
            </a:r>
            <a:endParaRPr lang="fr-FR" sz="1800" dirty="0">
              <a:effectLst>
                <a:outerShdw blurRad="38100" dist="38100" dir="2700000" algn="tl">
                  <a:srgbClr val="000000">
                    <a:alpha val="43137"/>
                  </a:srgbClr>
                </a:outerShdw>
              </a:effectLst>
            </a:endParaRPr>
          </a:p>
        </p:txBody>
      </p:sp>
      <p:sp>
        <p:nvSpPr>
          <p:cNvPr id="30" name="ZoneTexte 29"/>
          <p:cNvSpPr txBox="1"/>
          <p:nvPr/>
        </p:nvSpPr>
        <p:spPr>
          <a:xfrm>
            <a:off x="6128658" y="2296885"/>
            <a:ext cx="2100942" cy="646331"/>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موثوق بالنسبة للمنافسة</a:t>
            </a:r>
            <a:endParaRPr lang="fr-FR" sz="1800" dirty="0">
              <a:effectLst>
                <a:outerShdw blurRad="38100" dist="38100" dir="2700000" algn="tl">
                  <a:srgbClr val="000000">
                    <a:alpha val="43137"/>
                  </a:srgbClr>
                </a:outerShdw>
              </a:effectLst>
            </a:endParaRPr>
          </a:p>
        </p:txBody>
      </p:sp>
      <p:sp>
        <p:nvSpPr>
          <p:cNvPr id="31" name="ZoneTexte 30"/>
          <p:cNvSpPr txBox="1"/>
          <p:nvPr/>
        </p:nvSpPr>
        <p:spPr>
          <a:xfrm>
            <a:off x="5682342" y="3679372"/>
            <a:ext cx="2394857" cy="369332"/>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مستداما</a:t>
            </a:r>
            <a:endParaRPr lang="fr-FR" sz="1800" dirty="0">
              <a:effectLst>
                <a:outerShdw blurRad="38100" dist="38100" dir="2700000" algn="tl">
                  <a:srgbClr val="000000">
                    <a:alpha val="43137"/>
                  </a:srgbClr>
                </a:outerShdw>
              </a:effectLst>
            </a:endParaRPr>
          </a:p>
        </p:txBody>
      </p:sp>
      <p:sp>
        <p:nvSpPr>
          <p:cNvPr id="32" name="ZoneTexte 31"/>
          <p:cNvSpPr txBox="1"/>
          <p:nvPr/>
        </p:nvSpPr>
        <p:spPr>
          <a:xfrm>
            <a:off x="500743" y="1371600"/>
            <a:ext cx="2253343" cy="369332"/>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مميزا</a:t>
            </a:r>
            <a:endParaRPr lang="fr-FR" sz="1800" dirty="0">
              <a:effectLst>
                <a:outerShdw blurRad="38100" dist="38100" dir="2700000" algn="tl">
                  <a:srgbClr val="000000">
                    <a:alpha val="43137"/>
                  </a:srgbClr>
                </a:outerShdw>
              </a:effectLst>
            </a:endParaRPr>
          </a:p>
        </p:txBody>
      </p:sp>
      <p:sp>
        <p:nvSpPr>
          <p:cNvPr id="33" name="ZoneTexte 32"/>
          <p:cNvSpPr txBox="1"/>
          <p:nvPr/>
        </p:nvSpPr>
        <p:spPr>
          <a:xfrm>
            <a:off x="598714" y="2296886"/>
            <a:ext cx="1981200" cy="646331"/>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مثمرا و مربحا</a:t>
            </a:r>
            <a:endParaRPr lang="fr-FR" sz="1800" dirty="0">
              <a:effectLst>
                <a:outerShdw blurRad="38100" dist="38100" dir="2700000" algn="tl">
                  <a:srgbClr val="000000">
                    <a:alpha val="43137"/>
                  </a:srgbClr>
                </a:outerShdw>
              </a:effectLst>
            </a:endParaRPr>
          </a:p>
        </p:txBody>
      </p:sp>
      <p:sp>
        <p:nvSpPr>
          <p:cNvPr id="34" name="ZoneTexte 33"/>
          <p:cNvSpPr txBox="1"/>
          <p:nvPr/>
        </p:nvSpPr>
        <p:spPr>
          <a:xfrm>
            <a:off x="533400" y="3559629"/>
            <a:ext cx="2340429" cy="646331"/>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ان يكون التموقع مخلصا و صادقا</a:t>
            </a:r>
            <a:endParaRPr lang="fr-FR" sz="18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ppt_x"/>
                                          </p:val>
                                        </p:tav>
                                        <p:tav tm="100000">
                                          <p:val>
                                            <p:strVal val="#ppt_x"/>
                                          </p:val>
                                        </p:tav>
                                      </p:tavLst>
                                    </p:anim>
                                    <p:anim calcmode="lin" valueType="num">
                                      <p:cBhvr additive="base">
                                        <p:cTn id="13" dur="2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50" fill="hold"/>
                                        <p:tgtEl>
                                          <p:spTgt spid="14"/>
                                        </p:tgtEl>
                                        <p:attrNameLst>
                                          <p:attrName>ppt_x</p:attrName>
                                        </p:attrNameLst>
                                      </p:cBhvr>
                                      <p:tavLst>
                                        <p:tav tm="0">
                                          <p:val>
                                            <p:strVal val="#ppt_x"/>
                                          </p:val>
                                        </p:tav>
                                        <p:tav tm="100000">
                                          <p:val>
                                            <p:strVal val="#ppt_x"/>
                                          </p:val>
                                        </p:tav>
                                      </p:tavLst>
                                    </p:anim>
                                    <p:anim calcmode="lin" valueType="num">
                                      <p:cBhvr additive="base">
                                        <p:cTn id="23" dur="25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50" fill="hold"/>
                                        <p:tgtEl>
                                          <p:spTgt spid="19"/>
                                        </p:tgtEl>
                                        <p:attrNameLst>
                                          <p:attrName>ppt_x</p:attrName>
                                        </p:attrNameLst>
                                      </p:cBhvr>
                                      <p:tavLst>
                                        <p:tav tm="0">
                                          <p:val>
                                            <p:strVal val="#ppt_x"/>
                                          </p:val>
                                        </p:tav>
                                        <p:tav tm="100000">
                                          <p:val>
                                            <p:strVal val="#ppt_x"/>
                                          </p:val>
                                        </p:tav>
                                      </p:tavLst>
                                    </p:anim>
                                    <p:anim calcmode="lin" valueType="num">
                                      <p:cBhvr additive="base">
                                        <p:cTn id="28" dur="25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fill="hold"/>
                                        <p:tgtEl>
                                          <p:spTgt spid="15"/>
                                        </p:tgtEl>
                                        <p:attrNameLst>
                                          <p:attrName>ppt_x</p:attrName>
                                        </p:attrNameLst>
                                      </p:cBhvr>
                                      <p:tavLst>
                                        <p:tav tm="0">
                                          <p:val>
                                            <p:strVal val="#ppt_x"/>
                                          </p:val>
                                        </p:tav>
                                        <p:tav tm="100000">
                                          <p:val>
                                            <p:strVal val="#ppt_x"/>
                                          </p:val>
                                        </p:tav>
                                      </p:tavLst>
                                    </p:anim>
                                    <p:anim calcmode="lin" valueType="num">
                                      <p:cBhvr additive="base">
                                        <p:cTn id="33" dur="25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50" fill="hold"/>
                                        <p:tgtEl>
                                          <p:spTgt spid="16"/>
                                        </p:tgtEl>
                                        <p:attrNameLst>
                                          <p:attrName>ppt_x</p:attrName>
                                        </p:attrNameLst>
                                      </p:cBhvr>
                                      <p:tavLst>
                                        <p:tav tm="0">
                                          <p:val>
                                            <p:strVal val="#ppt_x"/>
                                          </p:val>
                                        </p:tav>
                                        <p:tav tm="100000">
                                          <p:val>
                                            <p:strVal val="#ppt_x"/>
                                          </p:val>
                                        </p:tav>
                                      </p:tavLst>
                                    </p:anim>
                                    <p:anim calcmode="lin" valueType="num">
                                      <p:cBhvr additive="base">
                                        <p:cTn id="43"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96464" y="161571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WWW.HOMEPPT.COM/moban</a:t>
            </a:r>
            <a:r>
              <a:rPr kumimoji="0" lang="en-US" altLang="zh-CN" sz="100" b="0" i="0" u="none" strike="noStrike" kern="0" cap="none" spc="0" normalizeH="0" baseline="0" noProof="0" dirty="0">
                <a:ln>
                  <a:noFill/>
                </a:ln>
                <a:solidFill>
                  <a:sysClr val="window" lastClr="FFFFFF"/>
                </a:solidFill>
                <a:effectLst/>
                <a:uLnTx/>
                <a:uFillTx/>
              </a:rPr>
              <a:t>/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WWW.HOMEPPT.COM/hangye</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WWW.HOMEPPT.COM/jieri</a:t>
            </a:r>
            <a:r>
              <a:rPr kumimoji="0" lang="en-US" altLang="zh-CN" sz="100" b="0" i="0" u="none" strike="noStrike" kern="0" cap="none" spc="0" normalizeH="0" baseline="0" noProof="0" dirty="0">
                <a:ln>
                  <a:noFill/>
                </a:ln>
                <a:solidFill>
                  <a:sysClr val="window" lastClr="FFFFFF"/>
                </a:solidFill>
                <a:effectLst/>
                <a:uLnTx/>
                <a:uFillTx/>
              </a:rPr>
              <a:t>/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WWW.HOMEPPT.COM/sucai</a:t>
            </a:r>
            <a:r>
              <a:rPr kumimoji="0" lang="en-US" altLang="zh-CN" sz="100" b="0" i="0" u="none" strike="noStrike" kern="0" cap="none" spc="0" normalizeH="0" baseline="0" noProof="0" dirty="0">
                <a:ln>
                  <a:noFill/>
                </a:ln>
                <a:solidFill>
                  <a:sysClr val="window" lastClr="FFFFFF"/>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WWW.HOMEPPT.COM/beijing</a:t>
            </a:r>
            <a:r>
              <a:rPr kumimoji="0" lang="en-US" altLang="zh-CN" sz="100" b="0" i="0" u="none" strike="noStrike" kern="0" cap="none" spc="0" normalizeH="0" baseline="0" noProof="0" dirty="0">
                <a:ln>
                  <a:noFill/>
                </a:ln>
                <a:solidFill>
                  <a:sysClr val="window" lastClr="FFFFFF"/>
                </a:solidFill>
                <a:effectLst/>
                <a:uLnTx/>
                <a:uFillTx/>
              </a:rPr>
              <a:t>/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WWW.HOMEPPT.COM/tubiao</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WWW.HOMEPPT.COM/xiazai</a:t>
            </a:r>
            <a:r>
              <a:rPr kumimoji="0" lang="en-US" altLang="zh-CN" sz="100" b="0" i="0" u="none" strike="noStrike" kern="0" cap="none" spc="0" normalizeH="0" baseline="0" noProof="0" dirty="0">
                <a:ln>
                  <a:noFill/>
                </a:ln>
                <a:solidFill>
                  <a:sysClr val="window" lastClr="FFFFFF"/>
                </a:solidFill>
                <a:effectLst/>
                <a:uLnTx/>
                <a:uFillTx/>
              </a:rPr>
              <a:t>/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smtClean="0">
                <a:ln>
                  <a:noFill/>
                </a:ln>
                <a:solidFill>
                  <a:sysClr val="window" lastClr="FFFFFF"/>
                </a:solidFill>
                <a:effectLst/>
                <a:uLnTx/>
                <a:uFillTx/>
              </a:rPr>
              <a:t>WWW.HOMEPPT.COM/powerpoint</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smtClean="0">
                <a:ln>
                  <a:noFill/>
                </a:ln>
                <a:solidFill>
                  <a:sysClr val="window" lastClr="FFFFFF"/>
                </a:solidFill>
                <a:effectLst/>
                <a:uLnTx/>
                <a:uFillTx/>
              </a:rPr>
              <a:t>WWW.HOMEPPT.COM/word</a:t>
            </a:r>
            <a:r>
              <a:rPr kumimoji="0" lang="en-US" altLang="zh-CN" sz="100" b="0" i="0" u="none" strike="noStrike" kern="0" cap="none" spc="0" normalizeH="0" baseline="0" noProof="0" dirty="0">
                <a:ln>
                  <a:noFill/>
                </a:ln>
                <a:solidFill>
                  <a:sysClr val="window" lastClr="FFFFFF"/>
                </a:solidFill>
                <a:effectLst/>
                <a:uLnTx/>
                <a:uFillTx/>
              </a:rPr>
              <a:t>/              Excel</a:t>
            </a:r>
            <a:r>
              <a:rPr kumimoji="0" lang="zh-CN" altLang="en-US" sz="100" b="0" i="0" u="none" strike="noStrike" kern="0" cap="none" spc="0" normalizeH="0" baseline="0" noProof="0" dirty="0">
                <a:ln>
                  <a:noFill/>
                </a:ln>
                <a:solidFill>
                  <a:sysClr val="window" lastClr="FFFFFF"/>
                </a:solidFill>
                <a:effectLst/>
                <a:uLnTx/>
                <a:uFillTx/>
              </a:rPr>
              <a:t>教程</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WWW.HOMEPPT.COM/excel</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WWW.HOMEPPT.COM/ziliao</a:t>
            </a:r>
            <a:r>
              <a:rPr kumimoji="0" lang="en-US" altLang="zh-CN" sz="100" b="0" i="0" u="none" strike="noStrike" kern="0" cap="none" spc="0" normalizeH="0" baseline="0" noProof="0" dirty="0">
                <a:ln>
                  <a:noFill/>
                </a:ln>
                <a:solidFill>
                  <a:sysClr val="window" lastClr="FFFFFF"/>
                </a:solidFill>
                <a:effectLst/>
                <a:uLnTx/>
                <a:uFillTx/>
              </a:rPr>
              <a:t>/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WWW.HOMEPPT.COM/kejian</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WWW.HOMEPPT.COM/fanwen</a:t>
            </a:r>
            <a:r>
              <a:rPr kumimoji="0" lang="en-US" altLang="zh-CN" sz="100" b="0" i="0" u="none" strike="noStrike" kern="0" cap="none" spc="0" normalizeH="0" baseline="0" noProof="0" dirty="0">
                <a:ln>
                  <a:noFill/>
                </a:ln>
                <a:solidFill>
                  <a:sysClr val="window" lastClr="FFFFFF"/>
                </a:solidFill>
                <a:effectLst/>
                <a:uLnTx/>
                <a:uFillTx/>
              </a:rPr>
              <a:t>/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WWW.HOMEPPT.COM/shiti</a:t>
            </a:r>
            <a:r>
              <a:rPr kumimoji="0" lang="en-US" altLang="zh-CN" sz="100" b="0" i="0" u="none" strike="noStrike" kern="0" cap="none" spc="0" normalizeH="0" baseline="0" noProof="0" dirty="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zh-CN" altLang="en-US" sz="100" b="0" i="0" u="none" strike="noStrike" kern="0" cap="none" spc="0" normalizeH="0" baseline="0" noProof="0" dirty="0" smtClean="0">
                <a:ln>
                  <a:noFill/>
                </a:ln>
                <a:solidFill>
                  <a:sysClr val="window" lastClr="FFFFFF"/>
                </a:solidFill>
                <a:effectLst/>
                <a:uLnTx/>
                <a:uFillTx/>
              </a:rPr>
              <a:t>：</a:t>
            </a:r>
            <a:r>
              <a:rPr kumimoji="0" lang="en-US" altLang="zh-CN" sz="100" b="0" i="0" u="none" strike="noStrike" kern="0" cap="none" spc="0" normalizeH="0" baseline="0" noProof="0" dirty="0" smtClean="0">
                <a:ln>
                  <a:noFill/>
                </a:ln>
                <a:solidFill>
                  <a:sysClr val="window" lastClr="FFFFFF"/>
                </a:solidFill>
                <a:effectLst/>
                <a:uLnTx/>
                <a:uFillTx/>
              </a:rPr>
              <a:t>WWW.HOMEPPT.COM/jiaoan</a:t>
            </a:r>
            <a:r>
              <a:rPr kumimoji="0" lang="en-US" altLang="zh-CN" sz="100" b="0" i="0" u="none" strike="noStrike" kern="0" cap="none" spc="0" normalizeH="0" baseline="0" noProof="0" dirty="0">
                <a:ln>
                  <a:noFill/>
                </a:ln>
                <a:solidFill>
                  <a:sysClr val="window" lastClr="FFFFFF"/>
                </a:solidFill>
                <a:effectLst/>
                <a:uLnTx/>
                <a:uFillTx/>
              </a:rPr>
              <a:t>/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www.homeppt.cn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6" name="原创设计师QQ598969553      _1"/>
          <p:cNvSpPr>
            <a:spLocks noGrp="1" noSelect="1" noRot="1" noChangeAspect="1" noMove="1" noResize="1" noChangeShapeType="1" noTextEdit="1"/>
          </p:cNvSpPr>
          <p:nvPr/>
        </p:nvSpPr>
        <p:spPr bwMode="auto">
          <a:xfrm>
            <a:off x="0" y="-7938"/>
            <a:ext cx="2555875" cy="5159376"/>
          </a:xfrm>
          <a:custGeom>
            <a:avLst/>
            <a:gdLst>
              <a:gd name="T0" fmla="*/ 0 w 1624"/>
              <a:gd name="T1" fmla="*/ 0 h 3250"/>
              <a:gd name="T2" fmla="*/ 2147483646 w 1624"/>
              <a:gd name="T3" fmla="*/ 2147483646 h 3250"/>
              <a:gd name="T4" fmla="*/ 0 w 1624"/>
              <a:gd name="T5" fmla="*/ 2147483646 h 3250"/>
              <a:gd name="T6" fmla="*/ 0 w 1624"/>
              <a:gd name="T7" fmla="*/ 0 h 3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 h="3250">
                <a:moveTo>
                  <a:pt x="0" y="0"/>
                </a:moveTo>
                <a:lnTo>
                  <a:pt x="1624" y="1625"/>
                </a:lnTo>
                <a:lnTo>
                  <a:pt x="0" y="3250"/>
                </a:lnTo>
                <a:lnTo>
                  <a:pt x="0" y="0"/>
                </a:lnTo>
                <a:close/>
              </a:path>
            </a:pathLst>
          </a:custGeom>
          <a:blipFill dpi="0" rotWithShape="1">
            <a:blip r:embed="rId3"/>
            <a:srcRect/>
            <a:stretch>
              <a:fillRect/>
            </a:stretch>
          </a:blipFill>
          <a:ln>
            <a:noFill/>
          </a:ln>
          <a:extLst>
            <a:ext uri="{91240B29-F687-4F45-9708-019B960494DF}">
              <a14:hiddenLine xmlns="" xmlns:a14="http://schemas.microsoft.com/office/drawing/2010/main" w="12700" cap="flat">
                <a:solidFill>
                  <a:srgbClr val="000000"/>
                </a:solidFill>
                <a:prstDash val="solid"/>
                <a:miter lim="800000"/>
                <a:headEnd/>
                <a:tailEnd/>
              </a14:hiddenLine>
            </a:ext>
          </a:extLst>
        </p:spPr>
        <p:txBody>
          <a:bodyPr/>
          <a:lstStyle/>
          <a:p>
            <a:endParaRPr lang="zh-CN" altLang="en-US"/>
          </a:p>
        </p:txBody>
      </p:sp>
      <p:sp>
        <p:nvSpPr>
          <p:cNvPr id="27" name="原创设计师QQ598969553      _2"/>
          <p:cNvSpPr>
            <a:spLocks noGrp="1" noSelect="1" noRot="1" noChangeAspect="1" noMove="1" noResize="1" noChangeShapeType="1" noTextEdit="1"/>
          </p:cNvSpPr>
          <p:nvPr/>
        </p:nvSpPr>
        <p:spPr bwMode="auto">
          <a:xfrm>
            <a:off x="0" y="2133600"/>
            <a:ext cx="438150"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sp>
        <p:nvSpPr>
          <p:cNvPr id="28" name="原创设计师QQ598969553      _3"/>
          <p:cNvSpPr>
            <a:spLocks noGrp="1" noSelect="1" noRot="1" noChangeAspect="1" noMove="1" noResize="1" noChangeShapeType="1" noTextEdit="1"/>
          </p:cNvSpPr>
          <p:nvPr/>
        </p:nvSpPr>
        <p:spPr bwMode="auto">
          <a:xfrm>
            <a:off x="1965325" y="1562100"/>
            <a:ext cx="581025" cy="1158875"/>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 xmlns:a14="http://schemas.microsoft.com/office/drawing/2010/main">
                <a:solidFill>
                  <a:srgbClr val="FFFFFF"/>
                </a:solidFill>
              </a14:hiddenFill>
            </a:ext>
          </a:extLst>
        </p:spPr>
        <p:txBody>
          <a:bodyPr/>
          <a:lstStyle/>
          <a:p>
            <a:pPr>
              <a:defRPr/>
            </a:pPr>
            <a:endParaRPr lang="zh-CN" altLang="en-US"/>
          </a:p>
        </p:txBody>
      </p:sp>
      <p:sp>
        <p:nvSpPr>
          <p:cNvPr id="29" name="原创设计师QQ598969553      _4"/>
          <p:cNvSpPr>
            <a:spLocks noGrp="1" noSelect="1" noRot="1" noChangeAspect="1" noMove="1" noResize="1" noChangeShapeType="1" noTextEdit="1"/>
          </p:cNvSpPr>
          <p:nvPr/>
        </p:nvSpPr>
        <p:spPr bwMode="auto">
          <a:xfrm>
            <a:off x="2222500" y="2090738"/>
            <a:ext cx="471488" cy="944562"/>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32" name="原创设计师QQ598969553      _7"/>
          <p:cNvSpPr>
            <a:spLocks noChangeShapeType="1"/>
          </p:cNvSpPr>
          <p:nvPr/>
        </p:nvSpPr>
        <p:spPr bwMode="auto">
          <a:xfrm>
            <a:off x="4960485" y="4594452"/>
            <a:ext cx="2952750" cy="0"/>
          </a:xfrm>
          <a:prstGeom prst="line">
            <a:avLst/>
          </a:prstGeom>
          <a:noFill/>
          <a:ln w="6350">
            <a:solidFill>
              <a:schemeClr val="tx1">
                <a:lumMod val="75000"/>
                <a:lumOff val="25000"/>
              </a:schemeClr>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itchFamily="34" charset="0"/>
            </a:endParaRPr>
          </a:p>
        </p:txBody>
      </p:sp>
      <p:sp>
        <p:nvSpPr>
          <p:cNvPr id="34" name="原创设计师QQ598969553      _9"/>
          <p:cNvSpPr>
            <a:spLocks noGrp="1" noSelect="1" noRot="1" noChangeAspect="1" noMove="1" noResize="1" noChangeArrowheads="1" noChangeShapeType="1" noTextEdit="1"/>
          </p:cNvSpPr>
          <p:nvPr/>
        </p:nvSpPr>
        <p:spPr bwMode="auto">
          <a:xfrm>
            <a:off x="1035050" y="3165475"/>
            <a:ext cx="2035175" cy="2035175"/>
          </a:xfrm>
          <a:prstGeom prst="diamond">
            <a:avLst/>
          </a:prstGeom>
          <a:blipFill dpi="0" rotWithShape="1">
            <a:blip r:embed="rId4" cstate="screen">
              <a:extLst>
                <a:ext uri="{28A0092B-C50C-407E-A947-70E740481C1C}">
                  <a14:useLocalDpi xmlns="" xmlns:a14="http://schemas.microsoft.com/office/drawing/2010/main"/>
                </a:ext>
              </a:extLst>
            </a:blip>
            <a:srcRect/>
            <a:stretch>
              <a:fillRect/>
            </a:stretch>
          </a:blip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endParaRPr lang="zh-CN" altLang="en-US"/>
          </a:p>
        </p:txBody>
      </p:sp>
      <p:sp>
        <p:nvSpPr>
          <p:cNvPr id="35" name="原创设计师QQ598969553      _10"/>
          <p:cNvSpPr>
            <a:spLocks noGrp="1" noSelect="1" noRot="1" noChangeAspect="1" noMove="1" noResize="1" noChangeArrowheads="1" noChangeShapeType="1" noTextEdit="1"/>
          </p:cNvSpPr>
          <p:nvPr/>
        </p:nvSpPr>
        <p:spPr bwMode="auto">
          <a:xfrm>
            <a:off x="-17463" y="4227513"/>
            <a:ext cx="2033588" cy="2033587"/>
          </a:xfrm>
          <a:prstGeom prst="diamond">
            <a:avLst/>
          </a:prstGeom>
          <a:solidFill>
            <a:schemeClr val="accent2"/>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endParaRPr lang="zh-CN" altLang="en-US"/>
          </a:p>
        </p:txBody>
      </p:sp>
      <p:sp>
        <p:nvSpPr>
          <p:cNvPr id="40" name="原创设计师QQ598969553      _11"/>
          <p:cNvSpPr>
            <a:spLocks noGrp="1" noSelect="1" noRot="1" noChangeAspect="1" noMove="1" noResize="1" noChangeShapeType="1" noTextEdit="1"/>
          </p:cNvSpPr>
          <p:nvPr/>
        </p:nvSpPr>
        <p:spPr>
          <a:xfrm>
            <a:off x="2090738" y="4227513"/>
            <a:ext cx="2033587" cy="2033587"/>
          </a:xfrm>
          <a:prstGeom prst="diamond">
            <a:avLst/>
          </a:pr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41" name="原创设计师QQ598969553      _12"/>
          <p:cNvSpPr>
            <a:spLocks noChangeArrowheads="1"/>
          </p:cNvSpPr>
          <p:nvPr/>
        </p:nvSpPr>
        <p:spPr bwMode="auto">
          <a:xfrm>
            <a:off x="4951185" y="282348"/>
            <a:ext cx="186589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altLang="zh-CN" sz="3600" dirty="0" smtClean="0">
                <a:solidFill>
                  <a:schemeClr val="accent1"/>
                </a:solidFill>
                <a:effectLst>
                  <a:outerShdw blurRad="38100" dist="38100" dir="2700000" algn="tl">
                    <a:srgbClr val="000000">
                      <a:alpha val="43137"/>
                    </a:srgbClr>
                  </a:outerShdw>
                </a:effectLst>
                <a:latin typeface="Impact" pitchFamily="34" charset="0"/>
                <a:ea typeface="微软雅黑" pitchFamily="34" charset="-122"/>
                <a:cs typeface="宋体" charset="-122"/>
              </a:rPr>
              <a:t>تحليل المقال</a:t>
            </a:r>
            <a:endParaRPr lang="en-US" altLang="zh-CN" sz="3600" dirty="0">
              <a:solidFill>
                <a:schemeClr val="accent1"/>
              </a:solidFill>
              <a:effectLst>
                <a:outerShdw blurRad="38100" dist="38100" dir="2700000" algn="tl">
                  <a:srgbClr val="000000">
                    <a:alpha val="43137"/>
                  </a:srgbClr>
                </a:outerShdw>
              </a:effectLst>
              <a:latin typeface="Impact" pitchFamily="34" charset="0"/>
              <a:ea typeface="微软雅黑" pitchFamily="34" charset="-122"/>
              <a:cs typeface="宋体" charset="-122"/>
            </a:endParaRPr>
          </a:p>
        </p:txBody>
      </p:sp>
      <p:pic>
        <p:nvPicPr>
          <p:cNvPr id="44046" name="Picture 64"/>
          <p:cNvPicPr>
            <a:picLocks noGrp="1" noSelect="1" noRot="1" noChangeAspect="1" noMove="1" noResize="1" noChangeShapeType="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582988" y="17705388"/>
            <a:ext cx="19780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ZoneTexte 17"/>
          <p:cNvSpPr txBox="1"/>
          <p:nvPr/>
        </p:nvSpPr>
        <p:spPr>
          <a:xfrm>
            <a:off x="3505200" y="914400"/>
            <a:ext cx="5268686" cy="3170099"/>
          </a:xfrm>
          <a:prstGeom prst="rect">
            <a:avLst/>
          </a:prstGeom>
          <a:noFill/>
        </p:spPr>
        <p:txBody>
          <a:bodyPr wrap="square" rtlCol="0">
            <a:spAutoFit/>
          </a:bodyPr>
          <a:lstStyle/>
          <a:p>
            <a:pPr algn="just" rtl="1"/>
            <a:r>
              <a:rPr lang="ar-SA" sz="2000" dirty="0" smtClean="0"/>
              <a:t>هدفت هذه الدراسة الى بيان حتمية تجاوب البيئة التسويقية وضرورة التوجه نحو الابتكار من اجل ضمان تموقع استراتيجي ملائم للمنظمات وذلك من خلال تحفيز الانشطة الابتكارية ومحاولة التموقع سوءا على مستوى السوق او العلامة او المنتج او الخضوع لقوى البيئة كعوامل غير مسيطر عليها مشكلة سلوكهم او محاولة الاستعداد للتأثبر عليها حيث وجدنا انه لا يمكن لأي مؤسسة ان تحقق تموقعا مناسبا مهما مارسة نشاطها الابتكاري بدون دراسة بيئتها التسويقية لذا وجب على مديري التسويق تكييف استراتيجاتهم التسويقية و تكثيف عملياتهم الابتكارية وفق للتغيرات البيئية.</a:t>
            </a:r>
            <a:endParaRPr lang="fr-FR" sz="2000" dirty="0"/>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27"/>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2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29"/>
                                        </p:tgtEl>
                                        <p:attrNameLst>
                                          <p:attrName>style.visibility</p:attrName>
                                        </p:attrNameLst>
                                      </p:cBhvr>
                                      <p:tavLst>
                                        <p:tav tm="0">
                                          <p:val>
                                            <p:strVal val="hidden"/>
                                          </p:val>
                                        </p:tav>
                                        <p:tav tm="50000">
                                          <p:val>
                                            <p:strVal val="visible"/>
                                          </p:val>
                                        </p:tav>
                                      </p:tavLst>
                                    </p:anim>
                                  </p:childTnLst>
                                </p:cTn>
                              </p:par>
                              <p:par>
                                <p:cTn id="27" presetID="2" presetClass="entr" presetSubtype="8" fill="hold" nodeType="withEffect">
                                  <p:stCondLst>
                                    <p:cond delay="7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0-#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par>
                                <p:cTn id="31" presetID="35" presetClass="emph" presetSubtype="0" repeatCount="3000" fill="hold" nodeType="withEffect">
                                  <p:stCondLst>
                                    <p:cond delay="1100"/>
                                  </p:stCondLst>
                                  <p:childTnLst>
                                    <p:anim calcmode="discrete" valueType="str">
                                      <p:cBhvr>
                                        <p:cTn id="32" dur="100" fill="hold"/>
                                        <p:tgtEl>
                                          <p:spTgt spid="40"/>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2" presetClass="entr" presetSubtype="8" fill="hold" nodeType="withEffect">
                                  <p:stCondLst>
                                    <p:cond delay="30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56" presetClass="entr" presetSubtype="0" fill="hold" grpId="0" nodeType="withEffect">
                                  <p:stCondLst>
                                    <p:cond delay="1400"/>
                                  </p:stCondLst>
                                  <p:iterate type="lt">
                                    <p:tmPct val="6667"/>
                                  </p:iterate>
                                  <p:childTnLst>
                                    <p:set>
                                      <p:cBhvr>
                                        <p:cTn id="45" dur="1" fill="hold">
                                          <p:stCondLst>
                                            <p:cond delay="0"/>
                                          </p:stCondLst>
                                        </p:cTn>
                                        <p:tgtEl>
                                          <p:spTgt spid="41"/>
                                        </p:tgtEl>
                                        <p:attrNameLst>
                                          <p:attrName>style.visibility</p:attrName>
                                        </p:attrNameLst>
                                      </p:cBhvr>
                                      <p:to>
                                        <p:strVal val="visible"/>
                                      </p:to>
                                    </p:set>
                                    <p:anim by="(-#ppt_w*2)" calcmode="lin" valueType="num">
                                      <p:cBhvr rctx="PPT">
                                        <p:cTn id="46" dur="375" autoRev="1" fill="hold">
                                          <p:stCondLst>
                                            <p:cond delay="0"/>
                                          </p:stCondLst>
                                        </p:cTn>
                                        <p:tgtEl>
                                          <p:spTgt spid="41"/>
                                        </p:tgtEl>
                                        <p:attrNameLst>
                                          <p:attrName>ppt_w</p:attrName>
                                        </p:attrNameLst>
                                      </p:cBhvr>
                                    </p:anim>
                                    <p:anim by="(#ppt_w*0.50)" calcmode="lin" valueType="num">
                                      <p:cBhvr>
                                        <p:cTn id="47" dur="375" decel="50000" autoRev="1" fill="hold">
                                          <p:stCondLst>
                                            <p:cond delay="0"/>
                                          </p:stCondLst>
                                        </p:cTn>
                                        <p:tgtEl>
                                          <p:spTgt spid="41"/>
                                        </p:tgtEl>
                                        <p:attrNameLst>
                                          <p:attrName>ppt_x</p:attrName>
                                        </p:attrNameLst>
                                      </p:cBhvr>
                                    </p:anim>
                                    <p:anim from="(-#ppt_h/2)" to="(#ppt_y)" calcmode="lin" valueType="num">
                                      <p:cBhvr>
                                        <p:cTn id="48" dur="750" fill="hold">
                                          <p:stCondLst>
                                            <p:cond delay="0"/>
                                          </p:stCondLst>
                                        </p:cTn>
                                        <p:tgtEl>
                                          <p:spTgt spid="41"/>
                                        </p:tgtEl>
                                        <p:attrNameLst>
                                          <p:attrName>ppt_y</p:attrName>
                                        </p:attrNameLst>
                                      </p:cBhvr>
                                    </p:anim>
                                    <p:animRot by="21600000">
                                      <p:cBhvr>
                                        <p:cTn id="49" dur="75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9" grpId="1" animBg="1"/>
      <p:bldP spid="34" grpId="0" animBg="1"/>
      <p:bldP spid="35"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原创设计师QQ598969553      _1"/>
          <p:cNvSpPr/>
          <p:nvPr/>
        </p:nvSpPr>
        <p:spPr>
          <a:xfrm>
            <a:off x="3140075" y="0"/>
            <a:ext cx="6003925"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altLang="zh-CN" dirty="0" smtClean="0"/>
              <a:t> </a:t>
            </a:r>
            <a:endParaRPr lang="zh-CN" altLang="en-US" dirty="0"/>
          </a:p>
        </p:txBody>
      </p:sp>
      <p:pic>
        <p:nvPicPr>
          <p:cNvPr id="7180" name="Picture 64"/>
          <p:cNvPicPr>
            <a:picLocks/>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582988" y="17705388"/>
            <a:ext cx="19780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17" name="Picture 1"/>
          <p:cNvPicPr>
            <a:picLocks noChangeAspect="1" noChangeArrowheads="1"/>
          </p:cNvPicPr>
          <p:nvPr/>
        </p:nvPicPr>
        <p:blipFill>
          <a:blip r:embed="rId4"/>
          <a:srcRect/>
          <a:stretch>
            <a:fillRect/>
          </a:stretch>
        </p:blipFill>
        <p:spPr bwMode="auto">
          <a:xfrm>
            <a:off x="6400799" y="1518523"/>
            <a:ext cx="1513115" cy="1409734"/>
          </a:xfrm>
          <a:prstGeom prst="rect">
            <a:avLst/>
          </a:prstGeom>
          <a:ln>
            <a:headEnd/>
            <a:tailEnd/>
          </a:ln>
          <a:effectLst>
            <a:glow rad="139700">
              <a:schemeClr val="accent6">
                <a:satMod val="175000"/>
                <a:alpha val="40000"/>
              </a:schemeClr>
            </a:glow>
          </a:effectLst>
          <a:scene3d>
            <a:camera prst="perspectiveBelow"/>
            <a:lightRig rig="threePt" dir="t"/>
          </a:scene3d>
        </p:spPr>
        <p:style>
          <a:lnRef idx="2">
            <a:schemeClr val="dk1"/>
          </a:lnRef>
          <a:fillRef idx="1">
            <a:schemeClr val="lt1"/>
          </a:fillRef>
          <a:effectRef idx="0">
            <a:schemeClr val="dk1"/>
          </a:effectRef>
          <a:fontRef idx="minor">
            <a:schemeClr val="dk1"/>
          </a:fontRef>
        </p:style>
      </p:pic>
      <p:sp>
        <p:nvSpPr>
          <p:cNvPr id="8" name="ZoneTexte 7"/>
          <p:cNvSpPr txBox="1"/>
          <p:nvPr/>
        </p:nvSpPr>
        <p:spPr>
          <a:xfrm>
            <a:off x="446314" y="304800"/>
            <a:ext cx="5050972" cy="461665"/>
          </a:xfrm>
          <a:prstGeom prst="rect">
            <a:avLst/>
          </a:prstGeom>
          <a:noFill/>
        </p:spPr>
        <p:txBody>
          <a:bodyPr wrap="square" rtlCol="0">
            <a:spAutoFit/>
          </a:bodyPr>
          <a:lstStyle/>
          <a:p>
            <a:pPr algn="ctr" rtl="1"/>
            <a:r>
              <a:rPr lang="ar-SA" sz="2400" dirty="0" smtClean="0">
                <a:solidFill>
                  <a:srgbClr val="C80D1F"/>
                </a:solidFill>
                <a:effectLst>
                  <a:outerShdw blurRad="38100" dist="38100" dir="2700000" algn="tl">
                    <a:srgbClr val="000000">
                      <a:alpha val="43137"/>
                    </a:srgbClr>
                  </a:outerShdw>
                </a:effectLst>
              </a:rPr>
              <a:t>التعريف بمجمع سيفيتال :</a:t>
            </a:r>
          </a:p>
        </p:txBody>
      </p:sp>
      <p:sp>
        <p:nvSpPr>
          <p:cNvPr id="9" name="ZoneTexte 8"/>
          <p:cNvSpPr txBox="1"/>
          <p:nvPr/>
        </p:nvSpPr>
        <p:spPr>
          <a:xfrm>
            <a:off x="0" y="870857"/>
            <a:ext cx="5943599" cy="3416320"/>
          </a:xfrm>
          <a:prstGeom prst="rect">
            <a:avLst/>
          </a:prstGeom>
          <a:noFill/>
        </p:spPr>
        <p:txBody>
          <a:bodyPr wrap="square" rtlCol="0">
            <a:spAutoFit/>
          </a:bodyPr>
          <a:lstStyle/>
          <a:p>
            <a:pPr algn="r" rtl="1"/>
            <a:r>
              <a:rPr lang="ar-SA" sz="1200" dirty="0" smtClean="0"/>
              <a:t>تعد شركة سيفيتال للصناعات الغذائية و التي تم تأسيسها سنة 1998 على يد السيد ربراب من اهم  الشركات الرائدة في قطاع الصناعات الغذائبة في الجزائر فهي تغطي الاحتاجيات الوطنية و ساعدت الجزائر على الانتقال من مستورد الى مصدر للزيوت و الماغرين و السكر </a:t>
            </a:r>
          </a:p>
          <a:p>
            <a:pPr algn="ctr" rtl="1"/>
            <a:r>
              <a:rPr lang="ar-SA" sz="1200" dirty="0" smtClean="0"/>
              <a:t>تم تأسيس شركة سيفيتال للصناعات الغذائية بميناء بجاية و تتكون من عدة وحدات انتاج مثل مصفاة للزيت و مصفاة للسكر و المرغرين ووحدة توضيب المياه المعدنية ووحدة لصناعة و توضيب المشروبات بالاضافة الى مصنع للمربى و صوامع مينائية و محطة تفريغ بالميناء كما تعرض منتجات عالية الجودة بأسعار تنافسية بفضل مهاراتها ووحداتها الجد متطورة ورقابتها الصارمة للجودة وشبكتها التوزيعية حيث تعد اكبر مركب ينتمي        للقطاع الخاص في الجزائر كما يتوزع خطوط انتاجها العالية على النحو الاتي:</a:t>
            </a:r>
          </a:p>
          <a:p>
            <a:pPr algn="ctr" rtl="1"/>
            <a:r>
              <a:rPr lang="ar-SA" sz="1200" dirty="0" smtClean="0"/>
              <a:t>السكر السائل بقدرة انتاجية بلغت 210000 طن </a:t>
            </a:r>
          </a:p>
          <a:p>
            <a:pPr algn="ctr" rtl="1"/>
            <a:r>
              <a:rPr lang="ar-SA" sz="1200" dirty="0" smtClean="0"/>
              <a:t>المشربات المياه المعدنية بقدرة انتاجية بلغت 3000000 قارورة في اليوم</a:t>
            </a:r>
          </a:p>
          <a:p>
            <a:pPr algn="ctr" rtl="1"/>
            <a:r>
              <a:rPr lang="ar-SA" sz="1200" dirty="0" smtClean="0"/>
              <a:t>المشروبات الثمرية بلغت 600000قارورة في اليوم </a:t>
            </a:r>
          </a:p>
          <a:p>
            <a:pPr algn="ctr" rtl="1"/>
            <a:r>
              <a:rPr lang="ar-SA" sz="1200" dirty="0" smtClean="0"/>
              <a:t>المصبرات الطماطم و المربى بقدرة انتاجية بلغت 80 طن في اليوم</a:t>
            </a:r>
          </a:p>
          <a:p>
            <a:pPr algn="ctr" rtl="1"/>
            <a:r>
              <a:rPr lang="ar-SA" sz="1200" dirty="0" smtClean="0"/>
              <a:t>الصوامع المينائية بقدرة 182000 طن في اليوم</a:t>
            </a:r>
          </a:p>
          <a:p>
            <a:pPr algn="ctr" rtl="1"/>
            <a:r>
              <a:rPr lang="ar-SA" sz="1200" dirty="0" smtClean="0"/>
              <a:t>                         محطة تفريغ مينائية بقدرة 2000 طن في الساعة و تعد اهم محطة في الحوض البحر الابيض المتوسط</a:t>
            </a:r>
          </a:p>
          <a:p>
            <a:pPr rtl="1"/>
            <a:r>
              <a:rPr lang="ar-SA" sz="1200" dirty="0" smtClean="0"/>
              <a:t>                                     في سنة 2014 احتلت سيفيتال المرتبة الرابعة في الترتيب العام للصادرات            خارج المحروقات بقيمة 230 مليون دولار اي بحصة 8.1 بالمئة.</a:t>
            </a:r>
          </a:p>
          <a:p>
            <a:pPr algn="r" rtl="1"/>
            <a:endParaRPr lang="ar-SA" sz="1200" dirty="0" smtClean="0"/>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110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bwMode="auto">
          <a:xfrm rot="10800000">
            <a:off x="8610601" y="163286"/>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31" name="原创设计师QQ598969553      _2"/>
          <p:cNvSpPr>
            <a:spLocks/>
          </p:cNvSpPr>
          <p:nvPr/>
        </p:nvSpPr>
        <p:spPr bwMode="auto">
          <a:xfrm rot="10800000">
            <a:off x="8294913" y="236311"/>
            <a:ext cx="435656" cy="433388"/>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4"/>
          </a:lnRef>
          <a:fillRef idx="2">
            <a:schemeClr val="accent4"/>
          </a:fillRef>
          <a:effectRef idx="1">
            <a:schemeClr val="accent4"/>
          </a:effectRef>
          <a:fontRef idx="minor">
            <a:schemeClr val="dk1"/>
          </a:fontRef>
        </p:style>
        <p:txBody>
          <a:bodyPr/>
          <a:lstStyle/>
          <a:p>
            <a:endParaRPr lang="zh-CN" altLang="en-US"/>
          </a:p>
        </p:txBody>
      </p:sp>
      <p:pic>
        <p:nvPicPr>
          <p:cNvPr id="9240" name="Picture 64"/>
          <p:cNvPicPr>
            <a:picLocks noGrp="1" noSelect="1" noRot="1" noChangeAspect="1" noMove="1" noResize="1" noChangeShapeType="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582988" y="17705388"/>
            <a:ext cx="19780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矩形 2"/>
          <p:cNvSpPr/>
          <p:nvPr/>
        </p:nvSpPr>
        <p:spPr>
          <a:xfrm>
            <a:off x="555171" y="1404257"/>
            <a:ext cx="3746370" cy="359228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zh-CN" altLang="en-US">
              <a:solidFill>
                <a:schemeClr val="tx1"/>
              </a:solidFill>
            </a:endParaRPr>
          </a:p>
        </p:txBody>
      </p:sp>
      <p:sp>
        <p:nvSpPr>
          <p:cNvPr id="26" name="AutoShape 12"/>
          <p:cNvSpPr>
            <a:spLocks noChangeArrowheads="1"/>
          </p:cNvSpPr>
          <p:nvPr/>
        </p:nvSpPr>
        <p:spPr bwMode="auto">
          <a:xfrm>
            <a:off x="544286" y="1106199"/>
            <a:ext cx="3757255" cy="592586"/>
          </a:xfrm>
          <a:prstGeom prst="homePlate">
            <a:avLst>
              <a:gd name="adj" fmla="val 63872"/>
            </a:avLst>
          </a:prstGeom>
          <a:ln>
            <a:headEnd/>
            <a:tailEnd/>
          </a:ln>
        </p:spPr>
        <p:style>
          <a:lnRef idx="1">
            <a:schemeClr val="accent4"/>
          </a:lnRef>
          <a:fillRef idx="3">
            <a:schemeClr val="accent4"/>
          </a:fillRef>
          <a:effectRef idx="2">
            <a:schemeClr val="accent4"/>
          </a:effectRef>
          <a:fontRef idx="minor">
            <a:schemeClr val="lt1"/>
          </a:fontRef>
        </p:style>
        <p:txBody>
          <a:bodyPr wrap="none" lIns="68567" tIns="34284" rIns="68567" bIns="34284" anchor="ctr"/>
          <a:lstStyle/>
          <a:p>
            <a:pPr algn="ctr" rtl="1"/>
            <a:r>
              <a:rPr lang="ar-SA" altLang="zh-CN" sz="24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خارجيا</a:t>
            </a:r>
            <a:endParaRPr lang="zh-CN" altLang="en-US" sz="24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TextBox 4"/>
          <p:cNvSpPr txBox="1"/>
          <p:nvPr/>
        </p:nvSpPr>
        <p:spPr>
          <a:xfrm>
            <a:off x="576943" y="1763486"/>
            <a:ext cx="3724598" cy="3550191"/>
          </a:xfrm>
          <a:prstGeom prst="rect">
            <a:avLst/>
          </a:prstGeom>
          <a:noFill/>
        </p:spPr>
        <p:txBody>
          <a:bodyPr wrap="square" lIns="68567" tIns="34284" rIns="68567" bIns="34284" rtlCol="0">
            <a:spAutoFit/>
          </a:bodyPr>
          <a:lstStyle/>
          <a:p>
            <a:pPr algn="r" rtl="1">
              <a:lnSpc>
                <a:spcPct val="130000"/>
              </a:lnSpc>
              <a:buFontTx/>
              <a:buChar char="-"/>
            </a:pPr>
            <a:r>
              <a:rPr lang="ar-SA" altLang="zh-CN" sz="1400" b="1" dirty="0" smtClean="0">
                <a:solidFill>
                  <a:srgbClr val="EA2D49"/>
                </a:solidFill>
                <a:effectLst>
                  <a:outerShdw blurRad="38100" dist="38100" dir="2700000" algn="tl">
                    <a:srgbClr val="000000">
                      <a:alpha val="43137"/>
                    </a:srgbClr>
                  </a:outerShdw>
                </a:effectLst>
                <a:latin typeface="微软雅黑" pitchFamily="34" charset="-122"/>
                <a:ea typeface="微软雅黑" pitchFamily="34" charset="-122"/>
              </a:rPr>
              <a:t>الاستثمارات و الفرص:</a:t>
            </a:r>
          </a:p>
          <a:p>
            <a:pPr algn="r" rtl="1">
              <a:lnSpc>
                <a:spcPct val="130000"/>
              </a:lnSpc>
            </a:pPr>
            <a:r>
              <a:rPr lang="ar-SA" altLang="zh-CN" sz="1200" dirty="0" smtClean="0">
                <a:solidFill>
                  <a:sysClr val="windowText" lastClr="000000"/>
                </a:solidFill>
                <a:latin typeface="微软雅黑" pitchFamily="34" charset="-122"/>
                <a:ea typeface="微软雅黑" pitchFamily="34" charset="-122"/>
              </a:rPr>
              <a:t>1</a:t>
            </a:r>
            <a:r>
              <a:rPr lang="ar-SA" altLang="zh-CN" sz="1200" b="1" dirty="0" smtClean="0">
                <a:solidFill>
                  <a:sysClr val="windowText" lastClr="000000"/>
                </a:solidFill>
                <a:latin typeface="微软雅黑" pitchFamily="34" charset="-122"/>
                <a:ea typeface="微软雅黑" pitchFamily="34" charset="-122"/>
              </a:rPr>
              <a:t>-امتلاك الجزائر لامكانيات ووسائل تنويع الاقتصاد</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2- البيئة التسويقية الاوروبية من جانب القوانين و التشريعات واضحة لاغموض فيها</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3- زيادة الطلب على الزجاج في اوروبا و خاصة تركيا</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4-الزيارات الخارجية فرصة لاقامة شركات و استثمارات في الخارج</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5- امكانية شراء و امتلاك الاراضي في بعض الدول كالبرازيل.</a:t>
            </a:r>
          </a:p>
          <a:p>
            <a:pPr algn="r" rtl="1">
              <a:lnSpc>
                <a:spcPct val="130000"/>
              </a:lnSpc>
              <a:buFontTx/>
              <a:buChar char="-"/>
            </a:pPr>
            <a:r>
              <a:rPr lang="ar-SA" altLang="zh-CN" sz="1400" b="1" dirty="0" smtClean="0">
                <a:solidFill>
                  <a:srgbClr val="C80D1F"/>
                </a:solidFill>
                <a:effectLst>
                  <a:outerShdw blurRad="38100" dist="38100" dir="2700000" algn="tl">
                    <a:srgbClr val="000000">
                      <a:alpha val="43137"/>
                    </a:srgbClr>
                  </a:outerShdw>
                </a:effectLst>
                <a:latin typeface="微软雅黑" pitchFamily="34" charset="-122"/>
                <a:ea typeface="微软雅黑" pitchFamily="34" charset="-122"/>
              </a:rPr>
              <a:t> المخاطر و التهديدات:</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1- المنافسة المحلية المدعمة</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2- المنافسة القوية في الاسواق الدولية</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3- تقييد للمبادرات في الجزائر</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4- عرقة للمشاريع الصناعية منذ 10 سنوات</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5- مشكلة تحويل العملة الصعبة من الجزائر</a:t>
            </a:r>
          </a:p>
          <a:p>
            <a:pPr algn="r" rtl="1">
              <a:lnSpc>
                <a:spcPct val="130000"/>
              </a:lnSpc>
              <a:buFontTx/>
              <a:buChar char="-"/>
            </a:pPr>
            <a:endParaRPr lang="ar-SA" altLang="zh-CN" sz="1200" dirty="0" smtClean="0">
              <a:solidFill>
                <a:sysClr val="windowText" lastClr="000000"/>
              </a:solidFill>
              <a:latin typeface="微软雅黑" pitchFamily="34" charset="-122"/>
              <a:ea typeface="微软雅黑" pitchFamily="34" charset="-122"/>
            </a:endParaRPr>
          </a:p>
        </p:txBody>
      </p:sp>
      <p:sp>
        <p:nvSpPr>
          <p:cNvPr id="28" name="矩形 6"/>
          <p:cNvSpPr/>
          <p:nvPr/>
        </p:nvSpPr>
        <p:spPr>
          <a:xfrm>
            <a:off x="4819810" y="1402491"/>
            <a:ext cx="3779904" cy="359405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zh-CN" altLang="en-US">
              <a:solidFill>
                <a:schemeClr val="tx1"/>
              </a:solidFill>
            </a:endParaRPr>
          </a:p>
        </p:txBody>
      </p:sp>
      <p:sp>
        <p:nvSpPr>
          <p:cNvPr id="29" name="AutoShape 12"/>
          <p:cNvSpPr>
            <a:spLocks noChangeArrowheads="1"/>
          </p:cNvSpPr>
          <p:nvPr/>
        </p:nvSpPr>
        <p:spPr bwMode="auto">
          <a:xfrm flipH="1">
            <a:off x="4819808" y="1106199"/>
            <a:ext cx="3769020" cy="592586"/>
          </a:xfrm>
          <a:prstGeom prst="homePlate">
            <a:avLst>
              <a:gd name="adj" fmla="val 63872"/>
            </a:avLst>
          </a:prstGeom>
          <a:ln>
            <a:headEnd/>
            <a:tailEnd/>
          </a:ln>
        </p:spPr>
        <p:style>
          <a:lnRef idx="1">
            <a:schemeClr val="accent4"/>
          </a:lnRef>
          <a:fillRef idx="3">
            <a:schemeClr val="accent4"/>
          </a:fillRef>
          <a:effectRef idx="2">
            <a:schemeClr val="accent4"/>
          </a:effectRef>
          <a:fontRef idx="minor">
            <a:schemeClr val="lt1"/>
          </a:fontRef>
        </p:style>
        <p:txBody>
          <a:bodyPr wrap="none" lIns="68567" tIns="34284" rIns="68567" bIns="34284" anchor="ctr"/>
          <a:lstStyle/>
          <a:p>
            <a:pPr algn="ctr" rtl="1"/>
            <a:r>
              <a:rPr lang="ar-SA" altLang="zh-CN" sz="24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داخليا</a:t>
            </a:r>
            <a:endParaRPr lang="zh-CN" altLang="en-US" sz="24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7" name="TextBox 8"/>
          <p:cNvSpPr txBox="1"/>
          <p:nvPr/>
        </p:nvSpPr>
        <p:spPr>
          <a:xfrm>
            <a:off x="4927835" y="1763486"/>
            <a:ext cx="3628335" cy="3310125"/>
          </a:xfrm>
          <a:prstGeom prst="rect">
            <a:avLst/>
          </a:prstGeom>
          <a:noFill/>
        </p:spPr>
        <p:txBody>
          <a:bodyPr wrap="square" lIns="68567" tIns="34284" rIns="68567" bIns="34284" rtlCol="0">
            <a:spAutoFit/>
          </a:bodyPr>
          <a:lstStyle/>
          <a:p>
            <a:pPr algn="r" rtl="1">
              <a:lnSpc>
                <a:spcPct val="130000"/>
              </a:lnSpc>
              <a:buFontTx/>
              <a:buChar char="-"/>
            </a:pPr>
            <a:r>
              <a:rPr lang="ar-SA" altLang="zh-CN" sz="1600" dirty="0" smtClean="0">
                <a:solidFill>
                  <a:srgbClr val="C80D1F"/>
                </a:solidFill>
                <a:effectLst>
                  <a:outerShdw blurRad="38100" dist="38100" dir="2700000" algn="tl">
                    <a:srgbClr val="000000">
                      <a:alpha val="43137"/>
                    </a:srgbClr>
                  </a:outerShdw>
                </a:effectLst>
                <a:latin typeface="微软雅黑" pitchFamily="34" charset="-122"/>
                <a:ea typeface="微软雅黑" pitchFamily="34" charset="-122"/>
              </a:rPr>
              <a:t>نقاط القوة:</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1- شخصية متخذ القرار في مجمع سيفيتال.</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2- امتلاك مراكز لتوليد الطاقة خاصة بالمجمع </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3- التزام المجمع بالمعايير الدولية في الانتاج و حصوله على شهادة الايزو</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4- تغطية السوق من خلال شبكة التوزيع.</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5- دورات تكوينية متواصلة</a:t>
            </a:r>
          </a:p>
          <a:p>
            <a:pPr algn="r" rtl="1">
              <a:lnSpc>
                <a:spcPct val="130000"/>
              </a:lnSpc>
              <a:buFontTx/>
              <a:buChar char="-"/>
            </a:pPr>
            <a:r>
              <a:rPr lang="ar-SA" altLang="zh-CN" sz="1400" b="1" dirty="0" smtClean="0">
                <a:solidFill>
                  <a:srgbClr val="C80D1F"/>
                </a:solidFill>
                <a:effectLst>
                  <a:outerShdw blurRad="38100" dist="38100" dir="2700000" algn="tl">
                    <a:srgbClr val="000000">
                      <a:alpha val="43137"/>
                    </a:srgbClr>
                  </a:outerShdw>
                </a:effectLst>
                <a:latin typeface="微软雅黑" pitchFamily="34" charset="-122"/>
                <a:ea typeface="微软雅黑" pitchFamily="34" charset="-122"/>
              </a:rPr>
              <a:t>نقاط الضعف :</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1- تداخل في الصلاحيات بسبب الهيكل التنظيمي</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2- مركزية القرارت بإعتبار ان المجمع خاص </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3- نقص التكنولوجيا</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4- مشكلىة العقار الصناعي</a:t>
            </a:r>
          </a:p>
          <a:p>
            <a:pPr algn="r" rtl="1">
              <a:lnSpc>
                <a:spcPct val="130000"/>
              </a:lnSpc>
            </a:pPr>
            <a:r>
              <a:rPr lang="ar-SA" altLang="zh-CN" sz="1200" b="1" dirty="0" smtClean="0">
                <a:solidFill>
                  <a:sysClr val="windowText" lastClr="000000"/>
                </a:solidFill>
                <a:latin typeface="微软雅黑" pitchFamily="34" charset="-122"/>
                <a:ea typeface="微软雅黑" pitchFamily="34" charset="-122"/>
              </a:rPr>
              <a:t>5- انسحاب بعض الموظفين و توجههم لمؤسسات منافسة.</a:t>
            </a:r>
            <a:endParaRPr lang="en-US" altLang="zh-CN" sz="1200" b="1" dirty="0">
              <a:solidFill>
                <a:sysClr val="windowText" lastClr="000000"/>
              </a:solidFill>
              <a:latin typeface="微软雅黑" pitchFamily="34" charset="-122"/>
              <a:ea typeface="微软雅黑" pitchFamily="34" charset="-122"/>
            </a:endParaRPr>
          </a:p>
        </p:txBody>
      </p:sp>
      <p:sp>
        <p:nvSpPr>
          <p:cNvPr id="53" name="ZoneTexte 52"/>
          <p:cNvSpPr txBox="1"/>
          <p:nvPr/>
        </p:nvSpPr>
        <p:spPr>
          <a:xfrm>
            <a:off x="2394857" y="293914"/>
            <a:ext cx="5540829" cy="461665"/>
          </a:xfrm>
          <a:prstGeom prst="rect">
            <a:avLst/>
          </a:prstGeom>
          <a:noFill/>
        </p:spPr>
        <p:txBody>
          <a:bodyPr wrap="square" rtlCol="0">
            <a:spAutoFit/>
          </a:bodyPr>
          <a:lstStyle/>
          <a:p>
            <a:pPr algn="r" rtl="1"/>
            <a:r>
              <a:rPr lang="ar-SA" sz="2400" dirty="0" smtClean="0"/>
              <a:t>اهم نتائج الدراسة التطبيقية :</a:t>
            </a:r>
            <a:endParaRPr lang="fr-FR" sz="2400" dirty="0"/>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0"/>
                                        </p:tgtEl>
                                        <p:attrNameLst>
                                          <p:attrName>style.visibility</p:attrName>
                                        </p:attrNameLst>
                                      </p:cBhvr>
                                      <p:tavLst>
                                        <p:tav tm="0">
                                          <p:val>
                                            <p:strVal val="hidden"/>
                                          </p:val>
                                        </p:tav>
                                        <p:tav tm="50000">
                                          <p:val>
                                            <p:strVal val="visible"/>
                                          </p:val>
                                        </p:tav>
                                      </p:tavLst>
                                    </p:anim>
                                  </p:childTnLst>
                                </p:cTn>
                              </p:par>
                            </p:childTnLst>
                          </p:cTn>
                        </p:par>
                        <p:par>
                          <p:cTn id="17" fill="hold">
                            <p:stCondLst>
                              <p:cond delay="900"/>
                            </p:stCondLst>
                            <p:childTnLst>
                              <p:par>
                                <p:cTn id="18" presetID="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4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19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27"/>
                                        </p:tgtEl>
                                        <p:attrNameLst>
                                          <p:attrName>style.visibility</p:attrName>
                                        </p:attrNameLst>
                                      </p:cBhvr>
                                      <p:to>
                                        <p:strVal val="visible"/>
                                      </p:to>
                                    </p:set>
                                    <p:animEffect transition="in" filter="wipe(left)">
                                      <p:cBhvr>
                                        <p:cTn id="29" dur="100"/>
                                        <p:tgtEl>
                                          <p:spTgt spid="27"/>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27"/>
                                        </p:tgtEl>
                                      </p:cBhvr>
                                      <p:to x="80000" y="100000"/>
                                    </p:animScale>
                                    <p:anim by="(#ppt_w*0.10)" calcmode="lin" valueType="num">
                                      <p:cBhvr>
                                        <p:cTn id="32" dur="50" autoRev="1" fill="hold">
                                          <p:stCondLst>
                                            <p:cond delay="0"/>
                                          </p:stCondLst>
                                        </p:cTn>
                                        <p:tgtEl>
                                          <p:spTgt spid="27"/>
                                        </p:tgtEl>
                                        <p:attrNameLst>
                                          <p:attrName>ppt_x</p:attrName>
                                        </p:attrNameLst>
                                      </p:cBhvr>
                                    </p:anim>
                                    <p:anim by="(-#ppt_w*0.10)" calcmode="lin" valueType="num">
                                      <p:cBhvr>
                                        <p:cTn id="33" dur="50" autoRev="1" fill="hold">
                                          <p:stCondLst>
                                            <p:cond delay="0"/>
                                          </p:stCondLst>
                                        </p:cTn>
                                        <p:tgtEl>
                                          <p:spTgt spid="27"/>
                                        </p:tgtEl>
                                        <p:attrNameLst>
                                          <p:attrName>ppt_y</p:attrName>
                                        </p:attrNameLst>
                                      </p:cBhvr>
                                    </p:anim>
                                    <p:animRot by="-480000">
                                      <p:cBhvr>
                                        <p:cTn id="34" dur="50" autoRev="1" fill="hold">
                                          <p:stCondLst>
                                            <p:cond delay="0"/>
                                          </p:stCondLst>
                                        </p:cTn>
                                        <p:tgtEl>
                                          <p:spTgt spid="27"/>
                                        </p:tgtEl>
                                        <p:attrNameLst>
                                          <p:attrName>r</p:attrName>
                                        </p:attrNameLst>
                                      </p:cBhvr>
                                    </p:animRot>
                                  </p:childTnLst>
                                </p:cTn>
                              </p:par>
                            </p:childTnLst>
                          </p:cTn>
                        </p:par>
                        <p:par>
                          <p:cTn id="35" fill="hold">
                            <p:stCondLst>
                              <p:cond delay="14780"/>
                            </p:stCondLst>
                            <p:childTnLst>
                              <p:par>
                                <p:cTn id="36" presetID="2" presetClass="entr" presetSubtype="2"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1528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1578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47"/>
                                        </p:tgtEl>
                                        <p:attrNameLst>
                                          <p:attrName>style.visibility</p:attrName>
                                        </p:attrNameLst>
                                      </p:cBhvr>
                                      <p:to>
                                        <p:strVal val="visible"/>
                                      </p:to>
                                    </p:set>
                                    <p:animEffect transition="in" filter="wipe(left)">
                                      <p:cBhvr>
                                        <p:cTn id="47" dur="100"/>
                                        <p:tgtEl>
                                          <p:spTgt spid="47"/>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47"/>
                                        </p:tgtEl>
                                      </p:cBhvr>
                                      <p:to x="80000" y="100000"/>
                                    </p:animScale>
                                    <p:anim by="(#ppt_w*0.10)" calcmode="lin" valueType="num">
                                      <p:cBhvr>
                                        <p:cTn id="50" dur="50" autoRev="1" fill="hold">
                                          <p:stCondLst>
                                            <p:cond delay="0"/>
                                          </p:stCondLst>
                                        </p:cTn>
                                        <p:tgtEl>
                                          <p:spTgt spid="47"/>
                                        </p:tgtEl>
                                        <p:attrNameLst>
                                          <p:attrName>ppt_x</p:attrName>
                                        </p:attrNameLst>
                                      </p:cBhvr>
                                    </p:anim>
                                    <p:anim by="(-#ppt_w*0.10)" calcmode="lin" valueType="num">
                                      <p:cBhvr>
                                        <p:cTn id="51" dur="50" autoRev="1" fill="hold">
                                          <p:stCondLst>
                                            <p:cond delay="0"/>
                                          </p:stCondLst>
                                        </p:cTn>
                                        <p:tgtEl>
                                          <p:spTgt spid="47"/>
                                        </p:tgtEl>
                                        <p:attrNameLst>
                                          <p:attrName>ppt_y</p:attrName>
                                        </p:attrNameLst>
                                      </p:cBhvr>
                                    </p:anim>
                                    <p:animRot by="-480000">
                                      <p:cBhvr>
                                        <p:cTn id="52"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5" grpId="0" animBg="1"/>
      <p:bldP spid="26" grpId="0" animBg="1"/>
      <p:bldP spid="27" grpId="0"/>
      <p:bldP spid="27" grpId="1"/>
      <p:bldP spid="28" grpId="0" animBg="1"/>
      <p:bldP spid="29" grpId="0" animBg="1"/>
      <p:bldP spid="47" grpId="0"/>
      <p:bldP spid="4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8"/>
          <p:cNvSpPr>
            <a:spLocks noChangeArrowheads="1"/>
          </p:cNvSpPr>
          <p:nvPr/>
        </p:nvSpPr>
        <p:spPr bwMode="auto">
          <a:xfrm rot="7717980">
            <a:off x="2672121" y="2464511"/>
            <a:ext cx="308372" cy="316583"/>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sp>
        <p:nvSpPr>
          <p:cNvPr id="3" name="等腰三角形 9"/>
          <p:cNvSpPr>
            <a:spLocks noChangeArrowheads="1"/>
          </p:cNvSpPr>
          <p:nvPr/>
        </p:nvSpPr>
        <p:spPr bwMode="auto">
          <a:xfrm rot="7717980">
            <a:off x="6390184" y="2462127"/>
            <a:ext cx="291703" cy="299920"/>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sp>
        <p:nvSpPr>
          <p:cNvPr id="4" name="等腰三角形 10"/>
          <p:cNvSpPr>
            <a:spLocks noChangeArrowheads="1"/>
          </p:cNvSpPr>
          <p:nvPr/>
        </p:nvSpPr>
        <p:spPr bwMode="auto">
          <a:xfrm rot="2750931">
            <a:off x="4512106" y="2414508"/>
            <a:ext cx="323850" cy="334435"/>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itchFamily="2" charset="-122"/>
              <a:sym typeface="宋体" pitchFamily="2" charset="-122"/>
            </a:endParaRPr>
          </a:p>
        </p:txBody>
      </p:sp>
      <p:grpSp>
        <p:nvGrpSpPr>
          <p:cNvPr id="6" name="Group 8"/>
          <p:cNvGrpSpPr>
            <a:grpSpLocks/>
          </p:cNvGrpSpPr>
          <p:nvPr/>
        </p:nvGrpSpPr>
        <p:grpSpPr bwMode="auto">
          <a:xfrm>
            <a:off x="2963175" y="2413847"/>
            <a:ext cx="1575772" cy="1576388"/>
            <a:chOff x="0" y="0"/>
            <a:chExt cx="2101515" cy="2101515"/>
          </a:xfrm>
        </p:grpSpPr>
        <p:sp>
          <p:nvSpPr>
            <p:cNvPr id="7" name="椭圆 3"/>
            <p:cNvSpPr>
              <a:spLocks noChangeArrowheads="1"/>
            </p:cNvSpPr>
            <p:nvPr/>
          </p:nvSpPr>
          <p:spPr bwMode="auto">
            <a:xfrm>
              <a:off x="0" y="0"/>
              <a:ext cx="2101515" cy="2101515"/>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sp>
          <p:nvSpPr>
            <p:cNvPr id="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grpSp>
      <p:sp>
        <p:nvSpPr>
          <p:cNvPr id="9" name="矩形 13"/>
          <p:cNvSpPr>
            <a:spLocks noChangeArrowheads="1"/>
          </p:cNvSpPr>
          <p:nvPr/>
        </p:nvSpPr>
        <p:spPr bwMode="auto">
          <a:xfrm>
            <a:off x="3146459" y="2884144"/>
            <a:ext cx="1209203" cy="900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rtl="1"/>
            <a:r>
              <a:rPr lang="ar-SA" altLang="zh-CN" sz="1800" dirty="0" smtClean="0">
                <a:solidFill>
                  <a:schemeClr val="tx1">
                    <a:lumMod val="85000"/>
                    <a:lumOff val="15000"/>
                  </a:schemeClr>
                </a:solidFill>
                <a:latin typeface="微软雅黑" pitchFamily="34" charset="-122"/>
                <a:ea typeface="微软雅黑" pitchFamily="34" charset="-122"/>
                <a:sym typeface="微软雅黑" pitchFamily="34" charset="-122"/>
              </a:rPr>
              <a:t>الاستثمار الاجنبي المباشر</a:t>
            </a:r>
            <a:endParaRPr lang="zh-CN" altLang="en-US" sz="1800" dirty="0">
              <a:solidFill>
                <a:schemeClr val="tx1">
                  <a:lumMod val="85000"/>
                  <a:lumOff val="15000"/>
                </a:schemeClr>
              </a:solidFill>
              <a:latin typeface="Calibri" pitchFamily="34" charset="0"/>
              <a:sym typeface="宋体" pitchFamily="2" charset="-122"/>
            </a:endParaRPr>
          </a:p>
        </p:txBody>
      </p:sp>
      <p:grpSp>
        <p:nvGrpSpPr>
          <p:cNvPr id="10" name="Group 8"/>
          <p:cNvGrpSpPr>
            <a:grpSpLocks/>
          </p:cNvGrpSpPr>
          <p:nvPr/>
        </p:nvGrpSpPr>
        <p:grpSpPr bwMode="auto">
          <a:xfrm>
            <a:off x="4810303" y="1194647"/>
            <a:ext cx="1575772" cy="1576388"/>
            <a:chOff x="0" y="0"/>
            <a:chExt cx="2101515" cy="2101515"/>
          </a:xfrm>
        </p:grpSpPr>
        <p:sp>
          <p:nvSpPr>
            <p:cNvPr id="11" name="椭圆 3"/>
            <p:cNvSpPr>
              <a:spLocks noChangeArrowheads="1"/>
            </p:cNvSpPr>
            <p:nvPr/>
          </p:nvSpPr>
          <p:spPr bwMode="auto">
            <a:xfrm>
              <a:off x="0" y="0"/>
              <a:ext cx="2101515" cy="2101515"/>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sp>
          <p:nvSpPr>
            <p:cNvPr id="1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grpSp>
      <p:sp>
        <p:nvSpPr>
          <p:cNvPr id="13" name="矩形 17"/>
          <p:cNvSpPr>
            <a:spLocks noChangeArrowheads="1"/>
          </p:cNvSpPr>
          <p:nvPr/>
        </p:nvSpPr>
        <p:spPr bwMode="auto">
          <a:xfrm>
            <a:off x="4993588" y="1664944"/>
            <a:ext cx="1209203" cy="623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rtl="1"/>
            <a:r>
              <a:rPr lang="ar-SA" altLang="zh-CN" sz="1800" dirty="0" smtClean="0">
                <a:solidFill>
                  <a:schemeClr val="tx1">
                    <a:lumMod val="85000"/>
                    <a:lumOff val="15000"/>
                  </a:schemeClr>
                </a:solidFill>
                <a:latin typeface="微软雅黑" pitchFamily="34" charset="-122"/>
                <a:ea typeface="微软雅黑" pitchFamily="34" charset="-122"/>
                <a:sym typeface="微软雅黑" pitchFamily="34" charset="-122"/>
              </a:rPr>
              <a:t>اقامة فروع و مشاريع جديدة</a:t>
            </a:r>
            <a:endParaRPr lang="zh-CN" altLang="en-US" sz="1800" dirty="0">
              <a:solidFill>
                <a:schemeClr val="tx1">
                  <a:lumMod val="85000"/>
                  <a:lumOff val="15000"/>
                </a:schemeClr>
              </a:solidFill>
              <a:latin typeface="Calibri" pitchFamily="34" charset="0"/>
              <a:sym typeface="宋体" pitchFamily="2" charset="-122"/>
            </a:endParaRPr>
          </a:p>
        </p:txBody>
      </p:sp>
      <p:grpSp>
        <p:nvGrpSpPr>
          <p:cNvPr id="14" name="Group 8"/>
          <p:cNvGrpSpPr>
            <a:grpSpLocks/>
          </p:cNvGrpSpPr>
          <p:nvPr/>
        </p:nvGrpSpPr>
        <p:grpSpPr bwMode="auto">
          <a:xfrm>
            <a:off x="6609825" y="2499572"/>
            <a:ext cx="1575772" cy="1576388"/>
            <a:chOff x="0" y="0"/>
            <a:chExt cx="2101515" cy="2101515"/>
          </a:xfrm>
        </p:grpSpPr>
        <p:sp>
          <p:nvSpPr>
            <p:cNvPr id="15" name="椭圆 3"/>
            <p:cNvSpPr>
              <a:spLocks noChangeArrowheads="1"/>
            </p:cNvSpPr>
            <p:nvPr/>
          </p:nvSpPr>
          <p:spPr bwMode="auto">
            <a:xfrm>
              <a:off x="0" y="0"/>
              <a:ext cx="2101515" cy="2101515"/>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sp>
          <p:nvSpPr>
            <p:cNvPr id="1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grpSp>
      <p:sp>
        <p:nvSpPr>
          <p:cNvPr id="17" name="矩形 21"/>
          <p:cNvSpPr>
            <a:spLocks noChangeArrowheads="1"/>
          </p:cNvSpPr>
          <p:nvPr/>
        </p:nvSpPr>
        <p:spPr bwMode="auto">
          <a:xfrm>
            <a:off x="6793110" y="2861012"/>
            <a:ext cx="1209203" cy="1054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rtl="1"/>
            <a:r>
              <a:rPr lang="ar-SA" altLang="zh-CN" sz="1600" dirty="0" smtClean="0">
                <a:solidFill>
                  <a:schemeClr val="tx1">
                    <a:lumMod val="85000"/>
                    <a:lumOff val="15000"/>
                  </a:schemeClr>
                </a:solidFill>
                <a:latin typeface="微软雅黑" pitchFamily="34" charset="-122"/>
                <a:ea typeface="微软雅黑" pitchFamily="34" charset="-122"/>
                <a:sym typeface="微软雅黑" pitchFamily="34" charset="-122"/>
              </a:rPr>
              <a:t>زيادة حجم الاستثمار المحلي و الخارجي</a:t>
            </a:r>
            <a:endParaRPr lang="zh-CN" altLang="en-US" sz="1600" dirty="0">
              <a:solidFill>
                <a:schemeClr val="tx1">
                  <a:lumMod val="85000"/>
                  <a:lumOff val="15000"/>
                </a:schemeClr>
              </a:solidFill>
              <a:latin typeface="Calibri" pitchFamily="34" charset="0"/>
              <a:sym typeface="宋体" pitchFamily="2" charset="-122"/>
            </a:endParaRPr>
          </a:p>
        </p:txBody>
      </p:sp>
      <p:sp>
        <p:nvSpPr>
          <p:cNvPr id="18" name="TextBox 23"/>
          <p:cNvSpPr txBox="1"/>
          <p:nvPr/>
        </p:nvSpPr>
        <p:spPr>
          <a:xfrm>
            <a:off x="1304784" y="1085489"/>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19" name="椭圆 24"/>
          <p:cNvSpPr/>
          <p:nvPr/>
        </p:nvSpPr>
        <p:spPr bwMode="auto">
          <a:xfrm>
            <a:off x="3227819" y="2416502"/>
            <a:ext cx="387665" cy="387816"/>
          </a:xfrm>
          <a:prstGeom prst="ellipse">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0" name="TextBox 25"/>
          <p:cNvSpPr txBox="1"/>
          <p:nvPr/>
        </p:nvSpPr>
        <p:spPr>
          <a:xfrm>
            <a:off x="3295358" y="2437285"/>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2</a:t>
            </a:r>
            <a:endParaRPr lang="zh-CN" altLang="en-US" dirty="0">
              <a:solidFill>
                <a:srgbClr val="F8F8F8"/>
              </a:solidFill>
              <a:latin typeface="+mn-ea"/>
              <a:ea typeface="+mn-ea"/>
            </a:endParaRPr>
          </a:p>
        </p:txBody>
      </p:sp>
      <p:sp>
        <p:nvSpPr>
          <p:cNvPr id="21" name="椭圆 26"/>
          <p:cNvSpPr/>
          <p:nvPr/>
        </p:nvSpPr>
        <p:spPr bwMode="auto">
          <a:xfrm>
            <a:off x="4965113" y="1245681"/>
            <a:ext cx="387665" cy="387816"/>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2" name="TextBox 27"/>
          <p:cNvSpPr txBox="1"/>
          <p:nvPr/>
        </p:nvSpPr>
        <p:spPr>
          <a:xfrm>
            <a:off x="5032652" y="1266464"/>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3</a:t>
            </a:r>
            <a:endParaRPr lang="zh-CN" altLang="en-US" dirty="0">
              <a:solidFill>
                <a:srgbClr val="F8F8F8"/>
              </a:solidFill>
              <a:latin typeface="+mn-ea"/>
              <a:ea typeface="+mn-ea"/>
            </a:endParaRPr>
          </a:p>
        </p:txBody>
      </p:sp>
      <p:sp>
        <p:nvSpPr>
          <p:cNvPr id="23" name="椭圆 28"/>
          <p:cNvSpPr/>
          <p:nvPr/>
        </p:nvSpPr>
        <p:spPr bwMode="auto">
          <a:xfrm>
            <a:off x="6803821" y="2577127"/>
            <a:ext cx="387665" cy="387816"/>
          </a:xfrm>
          <a:prstGeom prst="ellipse">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24" name="TextBox 29"/>
          <p:cNvSpPr txBox="1"/>
          <p:nvPr/>
        </p:nvSpPr>
        <p:spPr>
          <a:xfrm>
            <a:off x="6871360" y="2597911"/>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4</a:t>
            </a:r>
            <a:endParaRPr lang="zh-CN" altLang="en-US" dirty="0">
              <a:solidFill>
                <a:srgbClr val="F8F8F8"/>
              </a:solidFill>
              <a:latin typeface="+mn-ea"/>
              <a:ea typeface="+mn-ea"/>
            </a:endParaRPr>
          </a:p>
        </p:txBody>
      </p:sp>
      <p:sp>
        <p:nvSpPr>
          <p:cNvPr id="25" name="椭圆 30"/>
          <p:cNvSpPr/>
          <p:nvPr/>
        </p:nvSpPr>
        <p:spPr bwMode="auto">
          <a:xfrm>
            <a:off x="928504" y="3059111"/>
            <a:ext cx="957033" cy="957407"/>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26" name="椭圆 31"/>
          <p:cNvSpPr/>
          <p:nvPr/>
        </p:nvSpPr>
        <p:spPr bwMode="auto">
          <a:xfrm>
            <a:off x="2884135" y="1149974"/>
            <a:ext cx="866926" cy="867265"/>
          </a:xfrm>
          <a:prstGeom prst="ellipse">
            <a:avLst/>
          </a:prstGeom>
          <a:blipFill>
            <a:blip r:embed="rId2" cstate="screen">
              <a:extLst>
                <a:ext uri="{28A0092B-C50C-407E-A947-70E740481C1C}">
                  <a14:useLocalDpi xmlns:a14="http://schemas.microsoft.com/office/drawing/2010/main" xmlns=""/>
                </a:ext>
              </a:extLst>
            </a:blip>
            <a:stretch>
              <a:fillRect/>
            </a:stretch>
          </a:blipFill>
          <a:ln w="9525" cap="flat" cmpd="sng" algn="ctr">
            <a:solidFill>
              <a:schemeClr val="tx2"/>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27" name="椭圆 32"/>
          <p:cNvSpPr/>
          <p:nvPr/>
        </p:nvSpPr>
        <p:spPr bwMode="auto">
          <a:xfrm>
            <a:off x="3940742" y="1723899"/>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28" name="椭圆 33"/>
          <p:cNvSpPr/>
          <p:nvPr/>
        </p:nvSpPr>
        <p:spPr bwMode="auto">
          <a:xfrm>
            <a:off x="2119477" y="2767952"/>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29" name="椭圆 34"/>
          <p:cNvSpPr/>
          <p:nvPr/>
        </p:nvSpPr>
        <p:spPr bwMode="auto">
          <a:xfrm>
            <a:off x="1379463" y="2739398"/>
            <a:ext cx="203388" cy="203468"/>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0" name="椭圆 36"/>
          <p:cNvSpPr/>
          <p:nvPr/>
        </p:nvSpPr>
        <p:spPr bwMode="auto">
          <a:xfrm>
            <a:off x="7369231" y="1729147"/>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1" name="椭圆 37"/>
          <p:cNvSpPr/>
          <p:nvPr/>
        </p:nvSpPr>
        <p:spPr bwMode="auto">
          <a:xfrm>
            <a:off x="6786016" y="2024629"/>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2" name="椭圆 38"/>
          <p:cNvSpPr/>
          <p:nvPr/>
        </p:nvSpPr>
        <p:spPr bwMode="auto">
          <a:xfrm>
            <a:off x="6671420" y="1194648"/>
            <a:ext cx="406041" cy="406200"/>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3" name="椭圆 39"/>
          <p:cNvSpPr/>
          <p:nvPr/>
        </p:nvSpPr>
        <p:spPr bwMode="auto">
          <a:xfrm>
            <a:off x="5025756" y="2945805"/>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34" name="椭圆 40"/>
          <p:cNvSpPr/>
          <p:nvPr/>
        </p:nvSpPr>
        <p:spPr bwMode="auto">
          <a:xfrm>
            <a:off x="4882354" y="3516426"/>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grpSp>
        <p:nvGrpSpPr>
          <p:cNvPr id="35" name="Group 8"/>
          <p:cNvGrpSpPr>
            <a:grpSpLocks/>
          </p:cNvGrpSpPr>
          <p:nvPr/>
        </p:nvGrpSpPr>
        <p:grpSpPr bwMode="auto">
          <a:xfrm>
            <a:off x="1181361" y="1298061"/>
            <a:ext cx="1575772" cy="1576388"/>
            <a:chOff x="0" y="0"/>
            <a:chExt cx="2101515" cy="2101515"/>
          </a:xfrm>
        </p:grpSpPr>
        <p:sp>
          <p:nvSpPr>
            <p:cNvPr id="36" name="椭圆 3"/>
            <p:cNvSpPr>
              <a:spLocks noChangeArrowheads="1"/>
            </p:cNvSpPr>
            <p:nvPr/>
          </p:nvSpPr>
          <p:spPr bwMode="auto">
            <a:xfrm>
              <a:off x="0" y="0"/>
              <a:ext cx="2101515" cy="2101515"/>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sp>
          <p:nvSpPr>
            <p:cNvPr id="3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endParaRPr lang="zh-CN" altLang="zh-CN">
                <a:sym typeface="宋体" pitchFamily="2" charset="-122"/>
              </a:endParaRPr>
            </a:p>
          </p:txBody>
        </p:sp>
      </p:grpSp>
      <p:sp>
        <p:nvSpPr>
          <p:cNvPr id="38" name="矩形 9"/>
          <p:cNvSpPr>
            <a:spLocks noChangeArrowheads="1"/>
          </p:cNvSpPr>
          <p:nvPr/>
        </p:nvSpPr>
        <p:spPr bwMode="auto">
          <a:xfrm>
            <a:off x="1408188" y="1692158"/>
            <a:ext cx="1209203" cy="807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p>
            <a:pPr algn="ctr" rtl="1"/>
            <a:r>
              <a:rPr lang="ar-SA" altLang="zh-CN" sz="1600" dirty="0" smtClean="0">
                <a:solidFill>
                  <a:schemeClr val="tx1">
                    <a:lumMod val="85000"/>
                    <a:lumOff val="15000"/>
                  </a:schemeClr>
                </a:solidFill>
                <a:latin typeface="微软雅黑" pitchFamily="34" charset="-122"/>
                <a:ea typeface="微软雅黑" pitchFamily="34" charset="-122"/>
                <a:sym typeface="微软雅黑" pitchFamily="34" charset="-122"/>
              </a:rPr>
              <a:t>اكتساب المؤسسات الاجنبية</a:t>
            </a:r>
            <a:endParaRPr lang="zh-CN" altLang="en-US" sz="1600" dirty="0">
              <a:solidFill>
                <a:schemeClr val="tx1">
                  <a:lumMod val="85000"/>
                  <a:lumOff val="15000"/>
                </a:schemeClr>
              </a:solidFill>
              <a:latin typeface="Calibri" pitchFamily="34" charset="0"/>
              <a:sym typeface="宋体" pitchFamily="2" charset="-122"/>
            </a:endParaRPr>
          </a:p>
        </p:txBody>
      </p:sp>
      <p:sp>
        <p:nvSpPr>
          <p:cNvPr id="39" name="椭圆 22"/>
          <p:cNvSpPr/>
          <p:nvPr/>
        </p:nvSpPr>
        <p:spPr bwMode="auto">
          <a:xfrm>
            <a:off x="1389645" y="1217106"/>
            <a:ext cx="387665" cy="387816"/>
          </a:xfrm>
          <a:prstGeom prst="ellipse">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68562" tIns="34281" rIns="68562" bIns="34281" numCol="1" rtlCol="0" anchor="t" anchorCtr="0" compatLnSpc="1">
            <a:prstTxWarp prst="textNoShape">
              <a:avLst/>
            </a:prstTxWarp>
          </a:bodyPr>
          <a:lstStyle/>
          <a:p>
            <a:pPr defTabSz="685617"/>
            <a:endParaRPr lang="zh-CN" altLang="en-US" sz="1300" dirty="0"/>
          </a:p>
        </p:txBody>
      </p:sp>
      <p:sp>
        <p:nvSpPr>
          <p:cNvPr id="40" name="TextBox 23"/>
          <p:cNvSpPr txBox="1"/>
          <p:nvPr/>
        </p:nvSpPr>
        <p:spPr>
          <a:xfrm>
            <a:off x="1457184" y="1237889"/>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41" name="椭圆 35"/>
          <p:cNvSpPr/>
          <p:nvPr/>
        </p:nvSpPr>
        <p:spPr bwMode="auto">
          <a:xfrm>
            <a:off x="5169776" y="3287766"/>
            <a:ext cx="1371680" cy="1372216"/>
          </a:xfrm>
          <a:prstGeom prst="ellipse">
            <a:avLst/>
          </a:prstGeom>
          <a:blipFill>
            <a:blip r:embed="rId3" cstate="screen">
              <a:extLst>
                <a:ext uri="{28A0092B-C50C-407E-A947-70E740481C1C}">
                  <a14:useLocalDpi xmlns:a14="http://schemas.microsoft.com/office/drawing/2010/main" xmlns=""/>
                </a:ext>
              </a:extLst>
            </a:blip>
            <a:stretch>
              <a:fillRect/>
            </a:stretch>
          </a:blipFill>
          <a:ln w="9525" cap="flat" cmpd="sng" algn="ctr">
            <a:solidFill>
              <a:schemeClr val="tx2"/>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p>
        </p:txBody>
      </p:sp>
      <p:sp>
        <p:nvSpPr>
          <p:cNvPr id="42" name="Rounded Rectangle 5"/>
          <p:cNvSpPr/>
          <p:nvPr/>
        </p:nvSpPr>
        <p:spPr bwMode="auto">
          <a:xfrm>
            <a:off x="4210728" y="265775"/>
            <a:ext cx="4055300" cy="648625"/>
          </a:xfrm>
          <a:prstGeom prst="roundRect">
            <a:avLst/>
          </a:prstGeom>
          <a:solidFill>
            <a:srgbClr val="484F59"/>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30"/>
          <p:cNvSpPr txBox="1"/>
          <p:nvPr/>
        </p:nvSpPr>
        <p:spPr>
          <a:xfrm>
            <a:off x="4530817" y="403780"/>
            <a:ext cx="2228425" cy="430887"/>
          </a:xfrm>
          <a:prstGeom prst="rect">
            <a:avLst/>
          </a:prstGeom>
          <a:noFill/>
        </p:spPr>
        <p:txBody>
          <a:bodyPr wrap="square" lIns="0" tIns="0" rIns="0" bIns="0" rtlCol="0">
            <a:spAutoFit/>
          </a:bodyPr>
          <a:lstStyle/>
          <a:p>
            <a:pPr algn="ctr" rtl="1"/>
            <a:r>
              <a:rPr lang="ar-SA" sz="2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الاقتراحات :</a:t>
            </a:r>
            <a:endParaRPr lang="en-GB"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nvGrpSpPr>
          <p:cNvPr id="44" name="Group 3"/>
          <p:cNvGrpSpPr/>
          <p:nvPr/>
        </p:nvGrpSpPr>
        <p:grpSpPr>
          <a:xfrm>
            <a:off x="7282924" y="137473"/>
            <a:ext cx="1474655" cy="808349"/>
            <a:chOff x="4314555" y="4028429"/>
            <a:chExt cx="1398268" cy="1205404"/>
          </a:xfrm>
        </p:grpSpPr>
        <p:sp>
          <p:nvSpPr>
            <p:cNvPr id="45" name="Hexagon 15"/>
            <p:cNvSpPr/>
            <p:nvPr/>
          </p:nvSpPr>
          <p:spPr bwMode="auto">
            <a:xfrm>
              <a:off x="4314555" y="4028429"/>
              <a:ext cx="1398268" cy="1205404"/>
            </a:xfrm>
            <a:prstGeom prst="hexagon">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6435" tIns="48218" rIns="96435" bIns="48218" numCol="1" rtlCol="0" anchor="ctr" anchorCtr="0" compatLnSpc="1">
              <a:prstTxWarp prst="textNoShape">
                <a:avLst/>
              </a:prstTxWarp>
            </a:bodyPr>
            <a:lstStyle/>
            <a:p>
              <a:pPr algn="ctr"/>
              <a:endParaRPr lang="en-US" sz="1266"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6" name="Group 31"/>
            <p:cNvGrpSpPr/>
            <p:nvPr/>
          </p:nvGrpSpPr>
          <p:grpSpPr>
            <a:xfrm>
              <a:off x="4784601" y="4317339"/>
              <a:ext cx="576433" cy="606570"/>
              <a:chOff x="1641475" y="2428876"/>
              <a:chExt cx="242888" cy="255587"/>
            </a:xfrm>
            <a:solidFill>
              <a:srgbClr val="9CBC58"/>
            </a:solidFill>
          </p:grpSpPr>
          <p:sp>
            <p:nvSpPr>
              <p:cNvPr id="47"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4"/>
              </a:lnRef>
              <a:fillRef idx="2">
                <a:schemeClr val="accent4"/>
              </a:fillRef>
              <a:effectRef idx="1">
                <a:schemeClr val="accent4"/>
              </a:effectRef>
              <a:fontRef idx="minor">
                <a:schemeClr val="dk1"/>
              </a:fontRef>
            </p:style>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4"/>
              </a:lnRef>
              <a:fillRef idx="2">
                <a:schemeClr val="accent4"/>
              </a:fillRef>
              <a:effectRef idx="1">
                <a:schemeClr val="accent4"/>
              </a:effectRef>
              <a:fontRef idx="minor">
                <a:schemeClr val="dk1"/>
              </a:fontRef>
            </p:style>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4"/>
              </a:lnRef>
              <a:fillRef idx="2">
                <a:schemeClr val="accent4"/>
              </a:fillRef>
              <a:effectRef idx="1">
                <a:schemeClr val="accent4"/>
              </a:effectRef>
              <a:fontRef idx="minor">
                <a:schemeClr val="dk1"/>
              </a:fontRef>
            </p:style>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sp>
        <p:nvSpPr>
          <p:cNvPr id="52" name="ZoneTexte 51"/>
          <p:cNvSpPr txBox="1"/>
          <p:nvPr/>
        </p:nvSpPr>
        <p:spPr>
          <a:xfrm>
            <a:off x="185057" y="4615543"/>
            <a:ext cx="3211286" cy="369332"/>
          </a:xfrm>
          <a:prstGeom prst="rect">
            <a:avLst/>
          </a:prstGeom>
          <a:noFill/>
        </p:spPr>
        <p:txBody>
          <a:bodyPr wrap="square" rtlCol="0">
            <a:spAutoFit/>
          </a:bodyPr>
          <a:lstStyle/>
          <a:p>
            <a:pPr algn="ctr" rtl="1"/>
            <a:r>
              <a:rPr lang="ar-SA" sz="1800" dirty="0" smtClean="0">
                <a:effectLst>
                  <a:outerShdw blurRad="38100" dist="38100" dir="2700000" algn="tl">
                    <a:srgbClr val="000000">
                      <a:alpha val="43137"/>
                    </a:srgbClr>
                  </a:outerShdw>
                </a:effectLst>
              </a:rPr>
              <a:t>و السلام عليكم ورحمة الله</a:t>
            </a:r>
            <a:endParaRPr lang="fr-FR" sz="1800" dirty="0">
              <a:effectLst>
                <a:outerShdw blurRad="38100" dist="38100" dir="2700000" algn="tl">
                  <a:srgbClr val="000000">
                    <a:alpha val="43137"/>
                  </a:srgbClr>
                </a:outerShdw>
              </a:effectLst>
            </a:endParaRPr>
          </a:p>
        </p:txBody>
      </p:sp>
      <p:sp>
        <p:nvSpPr>
          <p:cNvPr id="53" name="原创设计师QQ598969553      _7"/>
          <p:cNvSpPr>
            <a:spLocks noChangeShapeType="1"/>
          </p:cNvSpPr>
          <p:nvPr/>
        </p:nvSpPr>
        <p:spPr bwMode="auto">
          <a:xfrm>
            <a:off x="377599" y="4561795"/>
            <a:ext cx="2952750" cy="0"/>
          </a:xfrm>
          <a:prstGeom prst="line">
            <a:avLst/>
          </a:prstGeom>
          <a:noFill/>
          <a:ln w="6350">
            <a:solidFill>
              <a:schemeClr val="tx1">
                <a:lumMod val="75000"/>
                <a:lumOff val="25000"/>
              </a:schemeClr>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800" fill="hold"/>
                                        <p:tgtEl>
                                          <p:spTgt spid="32"/>
                                        </p:tgtEl>
                                        <p:attrNameLst>
                                          <p:attrName>ppt_w</p:attrName>
                                        </p:attrNameLst>
                                      </p:cBhvr>
                                      <p:tavLst>
                                        <p:tav tm="0">
                                          <p:val>
                                            <p:fltVal val="0"/>
                                          </p:val>
                                        </p:tav>
                                        <p:tav tm="100000">
                                          <p:val>
                                            <p:strVal val="#ppt_w"/>
                                          </p:val>
                                        </p:tav>
                                      </p:tavLst>
                                    </p:anim>
                                    <p:anim calcmode="lin" valueType="num">
                                      <p:cBhvr>
                                        <p:cTn id="18" dur="800" fill="hold"/>
                                        <p:tgtEl>
                                          <p:spTgt spid="32"/>
                                        </p:tgtEl>
                                        <p:attrNameLst>
                                          <p:attrName>ppt_h</p:attrName>
                                        </p:attrNameLst>
                                      </p:cBhvr>
                                      <p:tavLst>
                                        <p:tav tm="0">
                                          <p:val>
                                            <p:fltVal val="0"/>
                                          </p:val>
                                        </p:tav>
                                        <p:tav tm="100000">
                                          <p:val>
                                            <p:strVal val="#ppt_h"/>
                                          </p:val>
                                        </p:tav>
                                      </p:tavLst>
                                    </p:anim>
                                    <p:animEffect transition="in" filter="fade">
                                      <p:cBhvr>
                                        <p:cTn id="19" dur="8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300" fill="hold"/>
                                        <p:tgtEl>
                                          <p:spTgt spid="25"/>
                                        </p:tgtEl>
                                        <p:attrNameLst>
                                          <p:attrName>ppt_w</p:attrName>
                                        </p:attrNameLst>
                                      </p:cBhvr>
                                      <p:tavLst>
                                        <p:tav tm="0">
                                          <p:val>
                                            <p:fltVal val="0"/>
                                          </p:val>
                                        </p:tav>
                                        <p:tav tm="100000">
                                          <p:val>
                                            <p:strVal val="#ppt_w"/>
                                          </p:val>
                                        </p:tav>
                                      </p:tavLst>
                                    </p:anim>
                                    <p:anim calcmode="lin" valueType="num">
                                      <p:cBhvr>
                                        <p:cTn id="33" dur="300" fill="hold"/>
                                        <p:tgtEl>
                                          <p:spTgt spid="25"/>
                                        </p:tgtEl>
                                        <p:attrNameLst>
                                          <p:attrName>ppt_h</p:attrName>
                                        </p:attrNameLst>
                                      </p:cBhvr>
                                      <p:tavLst>
                                        <p:tav tm="0">
                                          <p:val>
                                            <p:fltVal val="0"/>
                                          </p:val>
                                        </p:tav>
                                        <p:tav tm="100000">
                                          <p:val>
                                            <p:strVal val="#ppt_h"/>
                                          </p:val>
                                        </p:tav>
                                      </p:tavLst>
                                    </p:anim>
                                    <p:animEffect transition="in" filter="fade">
                                      <p:cBhvr>
                                        <p:cTn id="34" dur="300"/>
                                        <p:tgtEl>
                                          <p:spTgt spid="25"/>
                                        </p:tgtEl>
                                      </p:cBhvr>
                                    </p:animEffect>
                                  </p:childTnLst>
                                </p:cTn>
                              </p:par>
                            </p:childTnLst>
                          </p:cTn>
                        </p:par>
                        <p:par>
                          <p:cTn id="35" fill="hold">
                            <p:stCondLst>
                              <p:cond delay="1100"/>
                            </p:stCondLst>
                            <p:childTnLst>
                              <p:par>
                                <p:cTn id="36" presetID="53" presetClass="entr" presetSubtype="16" fill="hold" grpId="0" nodeType="afterEffect">
                                  <p:stCondLst>
                                    <p:cond delay="2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600" fill="hold"/>
                                        <p:tgtEl>
                                          <p:spTgt spid="30"/>
                                        </p:tgtEl>
                                        <p:attrNameLst>
                                          <p:attrName>ppt_w</p:attrName>
                                        </p:attrNameLst>
                                      </p:cBhvr>
                                      <p:tavLst>
                                        <p:tav tm="0">
                                          <p:val>
                                            <p:fltVal val="0"/>
                                          </p:val>
                                        </p:tav>
                                        <p:tav tm="100000">
                                          <p:val>
                                            <p:strVal val="#ppt_w"/>
                                          </p:val>
                                        </p:tav>
                                      </p:tavLst>
                                    </p:anim>
                                    <p:anim calcmode="lin" valueType="num">
                                      <p:cBhvr>
                                        <p:cTn id="44" dur="600" fill="hold"/>
                                        <p:tgtEl>
                                          <p:spTgt spid="30"/>
                                        </p:tgtEl>
                                        <p:attrNameLst>
                                          <p:attrName>ppt_h</p:attrName>
                                        </p:attrNameLst>
                                      </p:cBhvr>
                                      <p:tavLst>
                                        <p:tav tm="0">
                                          <p:val>
                                            <p:fltVal val="0"/>
                                          </p:val>
                                        </p:tav>
                                        <p:tav tm="100000">
                                          <p:val>
                                            <p:strVal val="#ppt_h"/>
                                          </p:val>
                                        </p:tav>
                                      </p:tavLst>
                                    </p:anim>
                                    <p:animEffect transition="in" filter="fade">
                                      <p:cBhvr>
                                        <p:cTn id="45" dur="600"/>
                                        <p:tgtEl>
                                          <p:spTgt spid="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18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300" fill="hold"/>
                                        <p:tgtEl>
                                          <p:spTgt spid="29"/>
                                        </p:tgtEl>
                                        <p:attrNameLst>
                                          <p:attrName>ppt_w</p:attrName>
                                        </p:attrNameLst>
                                      </p:cBhvr>
                                      <p:tavLst>
                                        <p:tav tm="0">
                                          <p:val>
                                            <p:fltVal val="0"/>
                                          </p:val>
                                        </p:tav>
                                        <p:tav tm="100000">
                                          <p:val>
                                            <p:strVal val="#ppt_w"/>
                                          </p:val>
                                        </p:tav>
                                      </p:tavLst>
                                    </p:anim>
                                    <p:anim calcmode="lin" valueType="num">
                                      <p:cBhvr>
                                        <p:cTn id="65" dur="300" fill="hold"/>
                                        <p:tgtEl>
                                          <p:spTgt spid="29"/>
                                        </p:tgtEl>
                                        <p:attrNameLst>
                                          <p:attrName>ppt_h</p:attrName>
                                        </p:attrNameLst>
                                      </p:cBhvr>
                                      <p:tavLst>
                                        <p:tav tm="0">
                                          <p:val>
                                            <p:fltVal val="0"/>
                                          </p:val>
                                        </p:tav>
                                        <p:tav tm="100000">
                                          <p:val>
                                            <p:strVal val="#ppt_h"/>
                                          </p:val>
                                        </p:tav>
                                      </p:tavLst>
                                    </p:anim>
                                    <p:animEffect transition="in" filter="fade">
                                      <p:cBhvr>
                                        <p:cTn id="66" dur="300"/>
                                        <p:tgtEl>
                                          <p:spTgt spid="29"/>
                                        </p:tgtEl>
                                      </p:cBhvr>
                                    </p:animEffect>
                                  </p:childTnLst>
                                </p:cTn>
                              </p:par>
                            </p:childTnLst>
                          </p:cTn>
                        </p:par>
                        <p:par>
                          <p:cTn id="67" fill="hold">
                            <p:stCondLst>
                              <p:cond delay="2300"/>
                            </p:stCondLst>
                            <p:childTnLst>
                              <p:par>
                                <p:cTn id="68" presetID="53" presetClass="entr" presetSubtype="16"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400" fill="hold"/>
                                        <p:tgtEl>
                                          <p:spTgt spid="9"/>
                                        </p:tgtEl>
                                        <p:attrNameLst>
                                          <p:attrName>ppt_w</p:attrName>
                                        </p:attrNameLst>
                                      </p:cBhvr>
                                      <p:tavLst>
                                        <p:tav tm="0">
                                          <p:val>
                                            <p:fltVal val="0"/>
                                          </p:val>
                                        </p:tav>
                                        <p:tav tm="100000">
                                          <p:val>
                                            <p:strVal val="#ppt_w"/>
                                          </p:val>
                                        </p:tav>
                                      </p:tavLst>
                                    </p:anim>
                                    <p:anim calcmode="lin" valueType="num">
                                      <p:cBhvr>
                                        <p:cTn id="71" dur="400" fill="hold"/>
                                        <p:tgtEl>
                                          <p:spTgt spid="9"/>
                                        </p:tgtEl>
                                        <p:attrNameLst>
                                          <p:attrName>ppt_h</p:attrName>
                                        </p:attrNameLst>
                                      </p:cBhvr>
                                      <p:tavLst>
                                        <p:tav tm="0">
                                          <p:val>
                                            <p:fltVal val="0"/>
                                          </p:val>
                                        </p:tav>
                                        <p:tav tm="100000">
                                          <p:val>
                                            <p:strVal val="#ppt_h"/>
                                          </p:val>
                                        </p:tav>
                                      </p:tavLst>
                                    </p:anim>
                                    <p:animEffect transition="in" filter="fade">
                                      <p:cBhvr>
                                        <p:cTn id="72" dur="400"/>
                                        <p:tgtEl>
                                          <p:spTgt spid="9"/>
                                        </p:tgtEl>
                                      </p:cBhvr>
                                    </p:animEffect>
                                  </p:childTnLst>
                                </p:cTn>
                              </p:par>
                              <p:par>
                                <p:cTn id="73" presetID="53" presetClass="entr" presetSubtype="16"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400" fill="hold"/>
                                        <p:tgtEl>
                                          <p:spTgt spid="6"/>
                                        </p:tgtEl>
                                        <p:attrNameLst>
                                          <p:attrName>ppt_w</p:attrName>
                                        </p:attrNameLst>
                                      </p:cBhvr>
                                      <p:tavLst>
                                        <p:tav tm="0">
                                          <p:val>
                                            <p:fltVal val="0"/>
                                          </p:val>
                                        </p:tav>
                                        <p:tav tm="100000">
                                          <p:val>
                                            <p:strVal val="#ppt_w"/>
                                          </p:val>
                                        </p:tav>
                                      </p:tavLst>
                                    </p:anim>
                                    <p:anim calcmode="lin" valueType="num">
                                      <p:cBhvr>
                                        <p:cTn id="76" dur="400" fill="hold"/>
                                        <p:tgtEl>
                                          <p:spTgt spid="6"/>
                                        </p:tgtEl>
                                        <p:attrNameLst>
                                          <p:attrName>ppt_h</p:attrName>
                                        </p:attrNameLst>
                                      </p:cBhvr>
                                      <p:tavLst>
                                        <p:tav tm="0">
                                          <p:val>
                                            <p:fltVal val="0"/>
                                          </p:val>
                                        </p:tav>
                                        <p:tav tm="100000">
                                          <p:val>
                                            <p:strVal val="#ppt_h"/>
                                          </p:val>
                                        </p:tav>
                                      </p:tavLst>
                                    </p:anim>
                                    <p:animEffect transition="in" filter="fade">
                                      <p:cBhvr>
                                        <p:cTn id="77" dur="400"/>
                                        <p:tgtEl>
                                          <p:spTgt spid="6"/>
                                        </p:tgtEl>
                                      </p:cBhvr>
                                    </p:animEffect>
                                  </p:childTnLst>
                                </p:cTn>
                              </p:par>
                            </p:childTnLst>
                          </p:cTn>
                        </p:par>
                        <p:par>
                          <p:cTn id="78" fill="hold">
                            <p:stCondLst>
                              <p:cond delay="27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600" fill="hold"/>
                                        <p:tgtEl>
                                          <p:spTgt spid="17"/>
                                        </p:tgtEl>
                                        <p:attrNameLst>
                                          <p:attrName>ppt_w</p:attrName>
                                        </p:attrNameLst>
                                      </p:cBhvr>
                                      <p:tavLst>
                                        <p:tav tm="0">
                                          <p:val>
                                            <p:fltVal val="0"/>
                                          </p:val>
                                        </p:tav>
                                        <p:tav tm="100000">
                                          <p:val>
                                            <p:strVal val="#ppt_w"/>
                                          </p:val>
                                        </p:tav>
                                      </p:tavLst>
                                    </p:anim>
                                    <p:anim calcmode="lin" valueType="num">
                                      <p:cBhvr>
                                        <p:cTn id="82" dur="600" fill="hold"/>
                                        <p:tgtEl>
                                          <p:spTgt spid="17"/>
                                        </p:tgtEl>
                                        <p:attrNameLst>
                                          <p:attrName>ppt_h</p:attrName>
                                        </p:attrNameLst>
                                      </p:cBhvr>
                                      <p:tavLst>
                                        <p:tav tm="0">
                                          <p:val>
                                            <p:fltVal val="0"/>
                                          </p:val>
                                        </p:tav>
                                        <p:tav tm="100000">
                                          <p:val>
                                            <p:strVal val="#ppt_h"/>
                                          </p:val>
                                        </p:tav>
                                      </p:tavLst>
                                    </p:anim>
                                    <p:animEffect transition="in" filter="fade">
                                      <p:cBhvr>
                                        <p:cTn id="83" dur="600"/>
                                        <p:tgtEl>
                                          <p:spTgt spid="17"/>
                                        </p:tgtEl>
                                      </p:cBhvr>
                                    </p:animEffect>
                                  </p:childTnLst>
                                </p:cTn>
                              </p:par>
                              <p:par>
                                <p:cTn id="84" presetID="53" presetClass="entr" presetSubtype="16" fill="hold" nodeType="withEffect">
                                  <p:stCondLst>
                                    <p:cond delay="200"/>
                                  </p:stCondLst>
                                  <p:childTnLst>
                                    <p:set>
                                      <p:cBhvr>
                                        <p:cTn id="85" dur="1" fill="hold">
                                          <p:stCondLst>
                                            <p:cond delay="0"/>
                                          </p:stCondLst>
                                        </p:cTn>
                                        <p:tgtEl>
                                          <p:spTgt spid="14"/>
                                        </p:tgtEl>
                                        <p:attrNameLst>
                                          <p:attrName>style.visibility</p:attrName>
                                        </p:attrNameLst>
                                      </p:cBhvr>
                                      <p:to>
                                        <p:strVal val="visible"/>
                                      </p:to>
                                    </p:set>
                                    <p:anim calcmode="lin" valueType="num">
                                      <p:cBhvr>
                                        <p:cTn id="86" dur="600" fill="hold"/>
                                        <p:tgtEl>
                                          <p:spTgt spid="14"/>
                                        </p:tgtEl>
                                        <p:attrNameLst>
                                          <p:attrName>ppt_w</p:attrName>
                                        </p:attrNameLst>
                                      </p:cBhvr>
                                      <p:tavLst>
                                        <p:tav tm="0">
                                          <p:val>
                                            <p:fltVal val="0"/>
                                          </p:val>
                                        </p:tav>
                                        <p:tav tm="100000">
                                          <p:val>
                                            <p:strVal val="#ppt_w"/>
                                          </p:val>
                                        </p:tav>
                                      </p:tavLst>
                                    </p:anim>
                                    <p:anim calcmode="lin" valueType="num">
                                      <p:cBhvr>
                                        <p:cTn id="87" dur="600" fill="hold"/>
                                        <p:tgtEl>
                                          <p:spTgt spid="14"/>
                                        </p:tgtEl>
                                        <p:attrNameLst>
                                          <p:attrName>ppt_h</p:attrName>
                                        </p:attrNameLst>
                                      </p:cBhvr>
                                      <p:tavLst>
                                        <p:tav tm="0">
                                          <p:val>
                                            <p:fltVal val="0"/>
                                          </p:val>
                                        </p:tav>
                                        <p:tav tm="100000">
                                          <p:val>
                                            <p:strVal val="#ppt_h"/>
                                          </p:val>
                                        </p:tav>
                                      </p:tavLst>
                                    </p:anim>
                                    <p:animEffect transition="in" filter="fade">
                                      <p:cBhvr>
                                        <p:cTn id="88" dur="600"/>
                                        <p:tgtEl>
                                          <p:spTgt spid="14"/>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Scale>
                                      <p:cBhvr>
                                        <p:cTn id="9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8"/>
                                        </p:tgtEl>
                                        <p:attrNameLst>
                                          <p:attrName>ppt_x</p:attrName>
                                          <p:attrName>ppt_y</p:attrName>
                                        </p:attrNameLst>
                                      </p:cBhvr>
                                    </p:animMotion>
                                    <p:animEffect transition="in" filter="fade">
                                      <p:cBhvr>
                                        <p:cTn id="93" dur="1000"/>
                                        <p:tgtEl>
                                          <p:spTgt spid="18"/>
                                        </p:tgtEl>
                                      </p:cBhvr>
                                    </p:animEffect>
                                  </p:childTnLst>
                                </p:cTn>
                              </p:par>
                              <p:par>
                                <p:cTn id="94" presetID="52" presetClass="entr" presetSubtype="0" fill="hold" grpId="0" nodeType="withEffect">
                                  <p:stCondLst>
                                    <p:cond delay="200"/>
                                  </p:stCondLst>
                                  <p:childTnLst>
                                    <p:set>
                                      <p:cBhvr>
                                        <p:cTn id="95" dur="1" fill="hold">
                                          <p:stCondLst>
                                            <p:cond delay="0"/>
                                          </p:stCondLst>
                                        </p:cTn>
                                        <p:tgtEl>
                                          <p:spTgt spid="20"/>
                                        </p:tgtEl>
                                        <p:attrNameLst>
                                          <p:attrName>style.visibility</p:attrName>
                                        </p:attrNameLst>
                                      </p:cBhvr>
                                      <p:to>
                                        <p:strVal val="visible"/>
                                      </p:to>
                                    </p:set>
                                    <p:animScale>
                                      <p:cBhvr>
                                        <p:cTn id="9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20"/>
                                        </p:tgtEl>
                                        <p:attrNameLst>
                                          <p:attrName>ppt_x</p:attrName>
                                          <p:attrName>ppt_y</p:attrName>
                                        </p:attrNameLst>
                                      </p:cBhvr>
                                    </p:animMotion>
                                    <p:animEffect transition="in" filter="fade">
                                      <p:cBhvr>
                                        <p:cTn id="98" dur="1000"/>
                                        <p:tgtEl>
                                          <p:spTgt spid="20"/>
                                        </p:tgtEl>
                                      </p:cBhvr>
                                    </p:animEffect>
                                  </p:childTnLst>
                                </p:cTn>
                              </p:par>
                              <p:par>
                                <p:cTn id="99" presetID="52" presetClass="entr" presetSubtype="0" fill="hold" grpId="0" nodeType="withEffect">
                                  <p:stCondLst>
                                    <p:cond delay="200"/>
                                  </p:stCondLst>
                                  <p:childTnLst>
                                    <p:set>
                                      <p:cBhvr>
                                        <p:cTn id="100" dur="1" fill="hold">
                                          <p:stCondLst>
                                            <p:cond delay="0"/>
                                          </p:stCondLst>
                                        </p:cTn>
                                        <p:tgtEl>
                                          <p:spTgt spid="19"/>
                                        </p:tgtEl>
                                        <p:attrNameLst>
                                          <p:attrName>style.visibility</p:attrName>
                                        </p:attrNameLst>
                                      </p:cBhvr>
                                      <p:to>
                                        <p:strVal val="visible"/>
                                      </p:to>
                                    </p:set>
                                    <p:animScale>
                                      <p:cBhvr>
                                        <p:cTn id="10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19"/>
                                        </p:tgtEl>
                                        <p:attrNameLst>
                                          <p:attrName>ppt_x</p:attrName>
                                          <p:attrName>ppt_y</p:attrName>
                                        </p:attrNameLst>
                                      </p:cBhvr>
                                    </p:animMotion>
                                    <p:animEffect transition="in" filter="fade">
                                      <p:cBhvr>
                                        <p:cTn id="103" dur="1000"/>
                                        <p:tgtEl>
                                          <p:spTgt spid="19"/>
                                        </p:tgtEl>
                                      </p:cBhvr>
                                    </p:animEffect>
                                  </p:childTnLst>
                                </p:cTn>
                              </p:par>
                              <p:par>
                                <p:cTn id="104" presetID="52" presetClass="entr" presetSubtype="0" fill="hold" grpId="0" nodeType="withEffect">
                                  <p:stCondLst>
                                    <p:cond delay="400"/>
                                  </p:stCondLst>
                                  <p:childTnLst>
                                    <p:set>
                                      <p:cBhvr>
                                        <p:cTn id="105" dur="1" fill="hold">
                                          <p:stCondLst>
                                            <p:cond delay="0"/>
                                          </p:stCondLst>
                                        </p:cTn>
                                        <p:tgtEl>
                                          <p:spTgt spid="22"/>
                                        </p:tgtEl>
                                        <p:attrNameLst>
                                          <p:attrName>style.visibility</p:attrName>
                                        </p:attrNameLst>
                                      </p:cBhvr>
                                      <p:to>
                                        <p:strVal val="visible"/>
                                      </p:to>
                                    </p:set>
                                    <p:animScale>
                                      <p:cBhvr>
                                        <p:cTn id="10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22"/>
                                        </p:tgtEl>
                                        <p:attrNameLst>
                                          <p:attrName>ppt_x</p:attrName>
                                          <p:attrName>ppt_y</p:attrName>
                                        </p:attrNameLst>
                                      </p:cBhvr>
                                    </p:animMotion>
                                    <p:animEffect transition="in" filter="fade">
                                      <p:cBhvr>
                                        <p:cTn id="108" dur="1000"/>
                                        <p:tgtEl>
                                          <p:spTgt spid="22"/>
                                        </p:tgtEl>
                                      </p:cBhvr>
                                    </p:animEffect>
                                  </p:childTnLst>
                                </p:cTn>
                              </p:par>
                              <p:par>
                                <p:cTn id="109" presetID="52" presetClass="entr" presetSubtype="0" fill="hold" grpId="0" nodeType="withEffect">
                                  <p:stCondLst>
                                    <p:cond delay="400"/>
                                  </p:stCondLst>
                                  <p:childTnLst>
                                    <p:set>
                                      <p:cBhvr>
                                        <p:cTn id="110" dur="1" fill="hold">
                                          <p:stCondLst>
                                            <p:cond delay="0"/>
                                          </p:stCondLst>
                                        </p:cTn>
                                        <p:tgtEl>
                                          <p:spTgt spid="21"/>
                                        </p:tgtEl>
                                        <p:attrNameLst>
                                          <p:attrName>style.visibility</p:attrName>
                                        </p:attrNameLst>
                                      </p:cBhvr>
                                      <p:to>
                                        <p:strVal val="visible"/>
                                      </p:to>
                                    </p:set>
                                    <p:animScale>
                                      <p:cBhvr>
                                        <p:cTn id="11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21"/>
                                        </p:tgtEl>
                                        <p:attrNameLst>
                                          <p:attrName>ppt_x</p:attrName>
                                          <p:attrName>ppt_y</p:attrName>
                                        </p:attrNameLst>
                                      </p:cBhvr>
                                    </p:animMotion>
                                    <p:animEffect transition="in" filter="fade">
                                      <p:cBhvr>
                                        <p:cTn id="113" dur="1000"/>
                                        <p:tgtEl>
                                          <p:spTgt spid="21"/>
                                        </p:tgtEl>
                                      </p:cBhvr>
                                    </p:animEffect>
                                  </p:childTnLst>
                                </p:cTn>
                              </p:par>
                              <p:par>
                                <p:cTn id="114" presetID="52" presetClass="entr" presetSubtype="0" fill="hold" grpId="0" nodeType="withEffect">
                                  <p:stCondLst>
                                    <p:cond delay="600"/>
                                  </p:stCondLst>
                                  <p:childTnLst>
                                    <p:set>
                                      <p:cBhvr>
                                        <p:cTn id="115" dur="1" fill="hold">
                                          <p:stCondLst>
                                            <p:cond delay="0"/>
                                          </p:stCondLst>
                                        </p:cTn>
                                        <p:tgtEl>
                                          <p:spTgt spid="24"/>
                                        </p:tgtEl>
                                        <p:attrNameLst>
                                          <p:attrName>style.visibility</p:attrName>
                                        </p:attrNameLst>
                                      </p:cBhvr>
                                      <p:to>
                                        <p:strVal val="visible"/>
                                      </p:to>
                                    </p:set>
                                    <p:animScale>
                                      <p:cBhvr>
                                        <p:cTn id="11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24"/>
                                        </p:tgtEl>
                                        <p:attrNameLst>
                                          <p:attrName>ppt_x</p:attrName>
                                          <p:attrName>ppt_y</p:attrName>
                                        </p:attrNameLst>
                                      </p:cBhvr>
                                    </p:animMotion>
                                    <p:animEffect transition="in" filter="fade">
                                      <p:cBhvr>
                                        <p:cTn id="118" dur="1000"/>
                                        <p:tgtEl>
                                          <p:spTgt spid="24"/>
                                        </p:tgtEl>
                                      </p:cBhvr>
                                    </p:animEffect>
                                  </p:childTnLst>
                                </p:cTn>
                              </p:par>
                              <p:par>
                                <p:cTn id="119" presetID="52" presetClass="entr" presetSubtype="0" fill="hold" grpId="0" nodeType="withEffect">
                                  <p:stCondLst>
                                    <p:cond delay="600"/>
                                  </p:stCondLst>
                                  <p:childTnLst>
                                    <p:set>
                                      <p:cBhvr>
                                        <p:cTn id="120" dur="1" fill="hold">
                                          <p:stCondLst>
                                            <p:cond delay="0"/>
                                          </p:stCondLst>
                                        </p:cTn>
                                        <p:tgtEl>
                                          <p:spTgt spid="23"/>
                                        </p:tgtEl>
                                        <p:attrNameLst>
                                          <p:attrName>style.visibility</p:attrName>
                                        </p:attrNameLst>
                                      </p:cBhvr>
                                      <p:to>
                                        <p:strVal val="visible"/>
                                      </p:to>
                                    </p:set>
                                    <p:animScale>
                                      <p:cBhvr>
                                        <p:cTn id="12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3"/>
                                        </p:tgtEl>
                                        <p:attrNameLst>
                                          <p:attrName>ppt_x</p:attrName>
                                          <p:attrName>ppt_y</p:attrName>
                                        </p:attrNameLst>
                                      </p:cBhvr>
                                    </p:animMotion>
                                    <p:animEffect transition="in" filter="fade">
                                      <p:cBhvr>
                                        <p:cTn id="123" dur="1000"/>
                                        <p:tgtEl>
                                          <p:spTgt spid="23"/>
                                        </p:tgtEl>
                                      </p:cBhvr>
                                    </p:animEffect>
                                  </p:childTnLst>
                                </p:cTn>
                              </p:par>
                            </p:childTnLst>
                          </p:cTn>
                        </p:par>
                        <p:par>
                          <p:cTn id="124" fill="hold">
                            <p:stCondLst>
                              <p:cond delay="4300"/>
                            </p:stCondLst>
                            <p:childTnLst>
                              <p:par>
                                <p:cTn id="125" presetID="2" presetClass="entr" presetSubtype="9" fill="hold" grpId="0" nodeType="after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additive="base">
                                        <p:cTn id="127" dur="500" fill="hold"/>
                                        <p:tgtEl>
                                          <p:spTgt spid="2"/>
                                        </p:tgtEl>
                                        <p:attrNameLst>
                                          <p:attrName>ppt_x</p:attrName>
                                        </p:attrNameLst>
                                      </p:cBhvr>
                                      <p:tavLst>
                                        <p:tav tm="0">
                                          <p:val>
                                            <p:strVal val="0-#ppt_w/2"/>
                                          </p:val>
                                        </p:tav>
                                        <p:tav tm="100000">
                                          <p:val>
                                            <p:strVal val="#ppt_x"/>
                                          </p:val>
                                        </p:tav>
                                      </p:tavLst>
                                    </p:anim>
                                    <p:anim calcmode="lin" valueType="num">
                                      <p:cBhvr additive="base">
                                        <p:cTn id="128" dur="500" fill="hold"/>
                                        <p:tgtEl>
                                          <p:spTgt spid="2"/>
                                        </p:tgtEl>
                                        <p:attrNameLst>
                                          <p:attrName>ppt_y</p:attrName>
                                        </p:attrNameLst>
                                      </p:cBhvr>
                                      <p:tavLst>
                                        <p:tav tm="0">
                                          <p:val>
                                            <p:strVal val="0-#ppt_h/2"/>
                                          </p:val>
                                        </p:tav>
                                        <p:tav tm="100000">
                                          <p:val>
                                            <p:strVal val="#ppt_y"/>
                                          </p:val>
                                        </p:tav>
                                      </p:tavLst>
                                    </p:anim>
                                  </p:childTnLst>
                                </p:cTn>
                              </p:par>
                            </p:childTnLst>
                          </p:cTn>
                        </p:par>
                        <p:par>
                          <p:cTn id="129" fill="hold">
                            <p:stCondLst>
                              <p:cond delay="4800"/>
                            </p:stCondLst>
                            <p:childTnLst>
                              <p:par>
                                <p:cTn id="130" presetID="2" presetClass="entr" presetSubtype="12" fill="hold" grpId="0" nodeType="afterEffect">
                                  <p:stCondLst>
                                    <p:cond delay="0"/>
                                  </p:stCondLst>
                                  <p:childTnLst>
                                    <p:set>
                                      <p:cBhvr>
                                        <p:cTn id="131" dur="1" fill="hold">
                                          <p:stCondLst>
                                            <p:cond delay="0"/>
                                          </p:stCondLst>
                                        </p:cTn>
                                        <p:tgtEl>
                                          <p:spTgt spid="4"/>
                                        </p:tgtEl>
                                        <p:attrNameLst>
                                          <p:attrName>style.visibility</p:attrName>
                                        </p:attrNameLst>
                                      </p:cBhvr>
                                      <p:to>
                                        <p:strVal val="visible"/>
                                      </p:to>
                                    </p:set>
                                    <p:anim calcmode="lin" valueType="num">
                                      <p:cBhvr additive="base">
                                        <p:cTn id="132" dur="500" fill="hold"/>
                                        <p:tgtEl>
                                          <p:spTgt spid="4"/>
                                        </p:tgtEl>
                                        <p:attrNameLst>
                                          <p:attrName>ppt_x</p:attrName>
                                        </p:attrNameLst>
                                      </p:cBhvr>
                                      <p:tavLst>
                                        <p:tav tm="0">
                                          <p:val>
                                            <p:strVal val="0-#ppt_w/2"/>
                                          </p:val>
                                        </p:tav>
                                        <p:tav tm="100000">
                                          <p:val>
                                            <p:strVal val="#ppt_x"/>
                                          </p:val>
                                        </p:tav>
                                      </p:tavLst>
                                    </p:anim>
                                    <p:anim calcmode="lin" valueType="num">
                                      <p:cBhvr additive="base">
                                        <p:cTn id="133" dur="500" fill="hold"/>
                                        <p:tgtEl>
                                          <p:spTgt spid="4"/>
                                        </p:tgtEl>
                                        <p:attrNameLst>
                                          <p:attrName>ppt_y</p:attrName>
                                        </p:attrNameLst>
                                      </p:cBhvr>
                                      <p:tavLst>
                                        <p:tav tm="0">
                                          <p:val>
                                            <p:strVal val="1+#ppt_h/2"/>
                                          </p:val>
                                        </p:tav>
                                        <p:tav tm="100000">
                                          <p:val>
                                            <p:strVal val="#ppt_y"/>
                                          </p:val>
                                        </p:tav>
                                      </p:tavLst>
                                    </p:anim>
                                  </p:childTnLst>
                                </p:cTn>
                              </p:par>
                            </p:childTnLst>
                          </p:cTn>
                        </p:par>
                        <p:par>
                          <p:cTn id="134" fill="hold">
                            <p:stCondLst>
                              <p:cond delay="5300"/>
                            </p:stCondLst>
                            <p:childTnLst>
                              <p:par>
                                <p:cTn id="135" presetID="2" presetClass="entr" presetSubtype="9" fill="hold" grpId="0" nodeType="afterEffect">
                                  <p:stCondLst>
                                    <p:cond delay="0"/>
                                  </p:stCondLst>
                                  <p:childTnLst>
                                    <p:set>
                                      <p:cBhvr>
                                        <p:cTn id="136" dur="1" fill="hold">
                                          <p:stCondLst>
                                            <p:cond delay="0"/>
                                          </p:stCondLst>
                                        </p:cTn>
                                        <p:tgtEl>
                                          <p:spTgt spid="3"/>
                                        </p:tgtEl>
                                        <p:attrNameLst>
                                          <p:attrName>style.visibility</p:attrName>
                                        </p:attrNameLst>
                                      </p:cBhvr>
                                      <p:to>
                                        <p:strVal val="visible"/>
                                      </p:to>
                                    </p:set>
                                    <p:anim calcmode="lin" valueType="num">
                                      <p:cBhvr additive="base">
                                        <p:cTn id="137" dur="500" fill="hold"/>
                                        <p:tgtEl>
                                          <p:spTgt spid="3"/>
                                        </p:tgtEl>
                                        <p:attrNameLst>
                                          <p:attrName>ppt_x</p:attrName>
                                        </p:attrNameLst>
                                      </p:cBhvr>
                                      <p:tavLst>
                                        <p:tav tm="0">
                                          <p:val>
                                            <p:strVal val="0-#ppt_w/2"/>
                                          </p:val>
                                        </p:tav>
                                        <p:tav tm="100000">
                                          <p:val>
                                            <p:strVal val="#ppt_x"/>
                                          </p:val>
                                        </p:tav>
                                      </p:tavLst>
                                    </p:anim>
                                    <p:anim calcmode="lin" valueType="num">
                                      <p:cBhvr additive="base">
                                        <p:cTn id="138" dur="500" fill="hold"/>
                                        <p:tgtEl>
                                          <p:spTgt spid="3"/>
                                        </p:tgtEl>
                                        <p:attrNameLst>
                                          <p:attrName>ppt_y</p:attrName>
                                        </p:attrNameLst>
                                      </p:cBhvr>
                                      <p:tavLst>
                                        <p:tav tm="0">
                                          <p:val>
                                            <p:strVal val="0-#ppt_h/2"/>
                                          </p:val>
                                        </p:tav>
                                        <p:tav tm="100000">
                                          <p:val>
                                            <p:strVal val="#ppt_y"/>
                                          </p:val>
                                        </p:tav>
                                      </p:tavLst>
                                    </p:anim>
                                  </p:childTnLst>
                                </p:cTn>
                              </p:par>
                            </p:childTnLst>
                          </p:cTn>
                        </p:par>
                        <p:par>
                          <p:cTn id="139" fill="hold">
                            <p:stCondLst>
                              <p:cond delay="5800"/>
                            </p:stCondLst>
                            <p:childTnLst>
                              <p:par>
                                <p:cTn id="140" presetID="53" presetClass="entr" presetSubtype="16" fill="hold" nodeType="afterEffect">
                                  <p:stCondLst>
                                    <p:cond delay="0"/>
                                  </p:stCondLst>
                                  <p:childTnLst>
                                    <p:set>
                                      <p:cBhvr>
                                        <p:cTn id="141" dur="1" fill="hold">
                                          <p:stCondLst>
                                            <p:cond delay="0"/>
                                          </p:stCondLst>
                                        </p:cTn>
                                        <p:tgtEl>
                                          <p:spTgt spid="35"/>
                                        </p:tgtEl>
                                        <p:attrNameLst>
                                          <p:attrName>style.visibility</p:attrName>
                                        </p:attrNameLst>
                                      </p:cBhvr>
                                      <p:to>
                                        <p:strVal val="visible"/>
                                      </p:to>
                                    </p:set>
                                    <p:anim calcmode="lin" valueType="num">
                                      <p:cBhvr>
                                        <p:cTn id="142" dur="500" fill="hold"/>
                                        <p:tgtEl>
                                          <p:spTgt spid="35"/>
                                        </p:tgtEl>
                                        <p:attrNameLst>
                                          <p:attrName>ppt_w</p:attrName>
                                        </p:attrNameLst>
                                      </p:cBhvr>
                                      <p:tavLst>
                                        <p:tav tm="0">
                                          <p:val>
                                            <p:fltVal val="0"/>
                                          </p:val>
                                        </p:tav>
                                        <p:tav tm="100000">
                                          <p:val>
                                            <p:strVal val="#ppt_w"/>
                                          </p:val>
                                        </p:tav>
                                      </p:tavLst>
                                    </p:anim>
                                    <p:anim calcmode="lin" valueType="num">
                                      <p:cBhvr>
                                        <p:cTn id="143" dur="500" fill="hold"/>
                                        <p:tgtEl>
                                          <p:spTgt spid="35"/>
                                        </p:tgtEl>
                                        <p:attrNameLst>
                                          <p:attrName>ppt_h</p:attrName>
                                        </p:attrNameLst>
                                      </p:cBhvr>
                                      <p:tavLst>
                                        <p:tav tm="0">
                                          <p:val>
                                            <p:fltVal val="0"/>
                                          </p:val>
                                        </p:tav>
                                        <p:tav tm="100000">
                                          <p:val>
                                            <p:strVal val="#ppt_h"/>
                                          </p:val>
                                        </p:tav>
                                      </p:tavLst>
                                    </p:anim>
                                    <p:animEffect transition="in" filter="fade">
                                      <p:cBhvr>
                                        <p:cTn id="144" dur="500"/>
                                        <p:tgtEl>
                                          <p:spTgt spid="35"/>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p:cTn id="147" dur="500" fill="hold"/>
                                        <p:tgtEl>
                                          <p:spTgt spid="38"/>
                                        </p:tgtEl>
                                        <p:attrNameLst>
                                          <p:attrName>ppt_w</p:attrName>
                                        </p:attrNameLst>
                                      </p:cBhvr>
                                      <p:tavLst>
                                        <p:tav tm="0">
                                          <p:val>
                                            <p:fltVal val="0"/>
                                          </p:val>
                                        </p:tav>
                                        <p:tav tm="100000">
                                          <p:val>
                                            <p:strVal val="#ppt_w"/>
                                          </p:val>
                                        </p:tav>
                                      </p:tavLst>
                                    </p:anim>
                                    <p:anim calcmode="lin" valueType="num">
                                      <p:cBhvr>
                                        <p:cTn id="148" dur="500" fill="hold"/>
                                        <p:tgtEl>
                                          <p:spTgt spid="38"/>
                                        </p:tgtEl>
                                        <p:attrNameLst>
                                          <p:attrName>ppt_h</p:attrName>
                                        </p:attrNameLst>
                                      </p:cBhvr>
                                      <p:tavLst>
                                        <p:tav tm="0">
                                          <p:val>
                                            <p:fltVal val="0"/>
                                          </p:val>
                                        </p:tav>
                                        <p:tav tm="100000">
                                          <p:val>
                                            <p:strVal val="#ppt_h"/>
                                          </p:val>
                                        </p:tav>
                                      </p:tavLst>
                                    </p:anim>
                                    <p:animEffect transition="in" filter="fade">
                                      <p:cBhvr>
                                        <p:cTn id="149" dur="500"/>
                                        <p:tgtEl>
                                          <p:spTgt spid="38"/>
                                        </p:tgtEl>
                                      </p:cBhvr>
                                    </p:animEffect>
                                  </p:childTnLst>
                                </p:cTn>
                              </p:par>
                            </p:childTnLst>
                          </p:cTn>
                        </p:par>
                        <p:par>
                          <p:cTn id="150" fill="hold">
                            <p:stCondLst>
                              <p:cond delay="6300"/>
                            </p:stCondLst>
                            <p:childTnLst>
                              <p:par>
                                <p:cTn id="151" presetID="52" presetClass="entr" presetSubtype="0" fill="hold" grpId="0" nodeType="afterEffect">
                                  <p:stCondLst>
                                    <p:cond delay="0"/>
                                  </p:stCondLst>
                                  <p:childTnLst>
                                    <p:set>
                                      <p:cBhvr>
                                        <p:cTn id="152" dur="1" fill="hold">
                                          <p:stCondLst>
                                            <p:cond delay="0"/>
                                          </p:stCondLst>
                                        </p:cTn>
                                        <p:tgtEl>
                                          <p:spTgt spid="39"/>
                                        </p:tgtEl>
                                        <p:attrNameLst>
                                          <p:attrName>style.visibility</p:attrName>
                                        </p:attrNameLst>
                                      </p:cBhvr>
                                      <p:to>
                                        <p:strVal val="visible"/>
                                      </p:to>
                                    </p:set>
                                    <p:animScale>
                                      <p:cBhvr>
                                        <p:cTn id="15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4" dur="1000" decel="50000" fill="hold">
                                          <p:stCondLst>
                                            <p:cond delay="0"/>
                                          </p:stCondLst>
                                        </p:cTn>
                                        <p:tgtEl>
                                          <p:spTgt spid="39"/>
                                        </p:tgtEl>
                                        <p:attrNameLst>
                                          <p:attrName>ppt_x</p:attrName>
                                          <p:attrName>ppt_y</p:attrName>
                                        </p:attrNameLst>
                                      </p:cBhvr>
                                    </p:animMotion>
                                    <p:animEffect transition="in" filter="fade">
                                      <p:cBhvr>
                                        <p:cTn id="155" dur="1000"/>
                                        <p:tgtEl>
                                          <p:spTgt spid="39"/>
                                        </p:tgtEl>
                                      </p:cBhvr>
                                    </p:animEffect>
                                  </p:childTnLst>
                                </p:cTn>
                              </p:par>
                              <p:par>
                                <p:cTn id="156" presetID="52" presetClass="entr" presetSubtype="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Scale>
                                      <p:cBhvr>
                                        <p:cTn id="15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9" dur="1000" decel="50000" fill="hold">
                                          <p:stCondLst>
                                            <p:cond delay="0"/>
                                          </p:stCondLst>
                                        </p:cTn>
                                        <p:tgtEl>
                                          <p:spTgt spid="40"/>
                                        </p:tgtEl>
                                        <p:attrNameLst>
                                          <p:attrName>ppt_x</p:attrName>
                                          <p:attrName>ppt_y</p:attrName>
                                        </p:attrNameLst>
                                      </p:cBhvr>
                                    </p:animMotion>
                                    <p:animEffect transition="in" filter="fade">
                                      <p:cBhvr>
                                        <p:cTn id="160" dur="1000"/>
                                        <p:tgtEl>
                                          <p:spTgt spid="40"/>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41"/>
                                        </p:tgtEl>
                                        <p:attrNameLst>
                                          <p:attrName>style.visibility</p:attrName>
                                        </p:attrNameLst>
                                      </p:cBhvr>
                                      <p:to>
                                        <p:strVal val="visible"/>
                                      </p:to>
                                    </p:set>
                                    <p:anim calcmode="lin" valueType="num">
                                      <p:cBhvr>
                                        <p:cTn id="163" dur="500" fill="hold"/>
                                        <p:tgtEl>
                                          <p:spTgt spid="41"/>
                                        </p:tgtEl>
                                        <p:attrNameLst>
                                          <p:attrName>ppt_w</p:attrName>
                                        </p:attrNameLst>
                                      </p:cBhvr>
                                      <p:tavLst>
                                        <p:tav tm="0">
                                          <p:val>
                                            <p:fltVal val="0"/>
                                          </p:val>
                                        </p:tav>
                                        <p:tav tm="100000">
                                          <p:val>
                                            <p:strVal val="#ppt_w"/>
                                          </p:val>
                                        </p:tav>
                                      </p:tavLst>
                                    </p:anim>
                                    <p:anim calcmode="lin" valueType="num">
                                      <p:cBhvr>
                                        <p:cTn id="164" dur="500" fill="hold"/>
                                        <p:tgtEl>
                                          <p:spTgt spid="41"/>
                                        </p:tgtEl>
                                        <p:attrNameLst>
                                          <p:attrName>ppt_h</p:attrName>
                                        </p:attrNameLst>
                                      </p:cBhvr>
                                      <p:tavLst>
                                        <p:tav tm="0">
                                          <p:val>
                                            <p:fltVal val="0"/>
                                          </p:val>
                                        </p:tav>
                                        <p:tav tm="100000">
                                          <p:val>
                                            <p:strVal val="#ppt_h"/>
                                          </p:val>
                                        </p:tav>
                                      </p:tavLst>
                                    </p:anim>
                                    <p:animEffect transition="in" filter="fade">
                                      <p:cBhvr>
                                        <p:cTn id="165" dur="500"/>
                                        <p:tgtEl>
                                          <p:spTgt spid="41"/>
                                        </p:tgtEl>
                                      </p:cBhvr>
                                    </p:animEffect>
                                  </p:childTnLst>
                                </p:cTn>
                              </p:par>
                            </p:childTnLst>
                          </p:cTn>
                        </p:par>
                        <p:par>
                          <p:cTn id="166" fill="hold">
                            <p:stCondLst>
                              <p:cond delay="7300"/>
                            </p:stCondLst>
                            <p:childTnLst>
                              <p:par>
                                <p:cTn id="167" presetID="53" presetClass="entr" presetSubtype="16" fill="hold" nodeType="afterEffect">
                                  <p:stCondLst>
                                    <p:cond delay="0"/>
                                  </p:stCondLst>
                                  <p:childTnLst>
                                    <p:set>
                                      <p:cBhvr>
                                        <p:cTn id="168" dur="1" fill="hold">
                                          <p:stCondLst>
                                            <p:cond delay="0"/>
                                          </p:stCondLst>
                                        </p:cTn>
                                        <p:tgtEl>
                                          <p:spTgt spid="44"/>
                                        </p:tgtEl>
                                        <p:attrNameLst>
                                          <p:attrName>style.visibility</p:attrName>
                                        </p:attrNameLst>
                                      </p:cBhvr>
                                      <p:to>
                                        <p:strVal val="visible"/>
                                      </p:to>
                                    </p:set>
                                    <p:anim calcmode="lin" valueType="num">
                                      <p:cBhvr>
                                        <p:cTn id="169" dur="500" fill="hold"/>
                                        <p:tgtEl>
                                          <p:spTgt spid="44"/>
                                        </p:tgtEl>
                                        <p:attrNameLst>
                                          <p:attrName>ppt_w</p:attrName>
                                        </p:attrNameLst>
                                      </p:cBhvr>
                                      <p:tavLst>
                                        <p:tav tm="0">
                                          <p:val>
                                            <p:fltVal val="0"/>
                                          </p:val>
                                        </p:tav>
                                        <p:tav tm="100000">
                                          <p:val>
                                            <p:strVal val="#ppt_w"/>
                                          </p:val>
                                        </p:tav>
                                      </p:tavLst>
                                    </p:anim>
                                    <p:anim calcmode="lin" valueType="num">
                                      <p:cBhvr>
                                        <p:cTn id="170" dur="500" fill="hold"/>
                                        <p:tgtEl>
                                          <p:spTgt spid="44"/>
                                        </p:tgtEl>
                                        <p:attrNameLst>
                                          <p:attrName>ppt_h</p:attrName>
                                        </p:attrNameLst>
                                      </p:cBhvr>
                                      <p:tavLst>
                                        <p:tav tm="0">
                                          <p:val>
                                            <p:fltVal val="0"/>
                                          </p:val>
                                        </p:tav>
                                        <p:tav tm="100000">
                                          <p:val>
                                            <p:strVal val="#ppt_h"/>
                                          </p:val>
                                        </p:tav>
                                      </p:tavLst>
                                    </p:anim>
                                    <p:animEffect transition="in" filter="fade">
                                      <p:cBhvr>
                                        <p:cTn id="171" dur="500"/>
                                        <p:tgtEl>
                                          <p:spTgt spid="44"/>
                                        </p:tgtEl>
                                      </p:cBhvr>
                                    </p:animEffect>
                                  </p:childTnLst>
                                </p:cTn>
                              </p:par>
                            </p:childTnLst>
                          </p:cTn>
                        </p:par>
                        <p:par>
                          <p:cTn id="172" fill="hold">
                            <p:stCondLst>
                              <p:cond delay="7800"/>
                            </p:stCondLst>
                            <p:childTnLst>
                              <p:par>
                                <p:cTn id="173" presetID="22" presetClass="entr" presetSubtype="2" fill="hold" grpId="0" nodeType="after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wipe(right)">
                                      <p:cBhvr>
                                        <p:cTn id="175" dur="500"/>
                                        <p:tgtEl>
                                          <p:spTgt spid="42"/>
                                        </p:tgtEl>
                                      </p:cBhvr>
                                    </p:animEffect>
                                  </p:childTnLst>
                                </p:cTn>
                              </p:par>
                            </p:childTnLst>
                          </p:cTn>
                        </p:par>
                        <p:par>
                          <p:cTn id="176" fill="hold">
                            <p:stCondLst>
                              <p:cond delay="8300"/>
                            </p:stCondLst>
                            <p:childTnLst>
                              <p:par>
                                <p:cTn id="177" presetID="22" presetClass="entr" presetSubtype="8" fill="hold" grpId="0" nodeType="afterEffect">
                                  <p:stCondLst>
                                    <p:cond delay="0"/>
                                  </p:stCondLst>
                                  <p:childTnLst>
                                    <p:set>
                                      <p:cBhvr>
                                        <p:cTn id="178" dur="1" fill="hold">
                                          <p:stCondLst>
                                            <p:cond delay="0"/>
                                          </p:stCondLst>
                                        </p:cTn>
                                        <p:tgtEl>
                                          <p:spTgt spid="43"/>
                                        </p:tgtEl>
                                        <p:attrNameLst>
                                          <p:attrName>style.visibility</p:attrName>
                                        </p:attrNameLst>
                                      </p:cBhvr>
                                      <p:to>
                                        <p:strVal val="visible"/>
                                      </p:to>
                                    </p:set>
                                    <p:animEffect transition="in" filter="wipe(left)">
                                      <p:cBhvr>
                                        <p:cTn id="179" dur="500"/>
                                        <p:tgtEl>
                                          <p:spTgt spid="43"/>
                                        </p:tgtEl>
                                      </p:cBhvr>
                                    </p:animEffect>
                                  </p:childTnLst>
                                </p:cTn>
                              </p:par>
                              <p:par>
                                <p:cTn id="180" presetID="22" presetClass="entr" presetSubtype="8" fill="hold" nodeType="withEffect">
                                  <p:stCondLst>
                                    <p:cond delay="3000"/>
                                  </p:stCondLst>
                                  <p:childTnLst>
                                    <p:set>
                                      <p:cBhvr>
                                        <p:cTn id="181" dur="1" fill="hold">
                                          <p:stCondLst>
                                            <p:cond delay="0"/>
                                          </p:stCondLst>
                                        </p:cTn>
                                        <p:tgtEl>
                                          <p:spTgt spid="53"/>
                                        </p:tgtEl>
                                        <p:attrNameLst>
                                          <p:attrName>style.visibility</p:attrName>
                                        </p:attrNameLst>
                                      </p:cBhvr>
                                      <p:to>
                                        <p:strVal val="visible"/>
                                      </p:to>
                                    </p:set>
                                    <p:animEffect transition="in" filter="wipe(left)">
                                      <p:cBhvr>
                                        <p:cTn id="18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3" grpId="0"/>
      <p:bldP spid="17" grpId="0"/>
      <p:bldP spid="18" grpId="0"/>
      <p:bldP spid="19" grpId="0" animBg="1"/>
      <p:bldP spid="20" grpId="0"/>
      <p:bldP spid="21" grpId="0" animBg="1"/>
      <p:bldP spid="22" grpId="0"/>
      <p:bldP spid="23" grpId="0" animBg="1"/>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8" grpId="0"/>
      <p:bldP spid="39" grpId="0" animBg="1"/>
      <p:bldP spid="40" grpId="0"/>
      <p:bldP spid="41" grpId="0" animBg="1"/>
      <p:bldP spid="42"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rotWithShape="1">
          <a:blip r:embed="rId2" cstate="email">
            <a:duotone>
              <a:prstClr val="black"/>
              <a:srgbClr val="D9C3A5">
                <a:tint val="50000"/>
                <a:satMod val="180000"/>
              </a:srgbClr>
            </a:duotone>
            <a:extLst>
              <a:ext uri="{28A0092B-C50C-407E-A947-70E740481C1C}">
                <a14:useLocalDpi xmlns="" xmlns:a14="http://schemas.microsoft.com/office/drawing/2010/main"/>
              </a:ext>
            </a:extLst>
          </a:blip>
          <a:srcRect/>
          <a:stretch/>
        </p:blipFill>
        <p:spPr>
          <a:xfrm>
            <a:off x="4338090" y="225911"/>
            <a:ext cx="4805910" cy="4917589"/>
          </a:xfrm>
          <a:prstGeom prst="rect">
            <a:avLst/>
          </a:prstGeom>
        </p:spPr>
      </p:pic>
      <p:sp>
        <p:nvSpPr>
          <p:cNvPr id="3" name="모서리가 둥근 직사각형 28"/>
          <p:cNvSpPr/>
          <p:nvPr/>
        </p:nvSpPr>
        <p:spPr>
          <a:xfrm>
            <a:off x="570155" y="343572"/>
            <a:ext cx="4550483" cy="818254"/>
          </a:xfrm>
          <a:prstGeom prst="roundRect">
            <a:avLst>
              <a:gd name="adj" fmla="val 50000"/>
            </a:avLst>
          </a:prstGeom>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rtl="1">
              <a:tabLst>
                <a:tab pos="85725" algn="l"/>
                <a:tab pos="355600" algn="l"/>
              </a:tabLst>
            </a:pPr>
            <a:r>
              <a:rPr lang="ar-SA" altLang="ko-K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산돌고딕B" pitchFamily="50" charset="-127"/>
                <a:ea typeface="산돌고딕B" pitchFamily="50" charset="-127"/>
                <a:cs typeface="Times New Roman" pitchFamily="18" charset="0"/>
              </a:rPr>
              <a:t>خطة العمل</a:t>
            </a:r>
            <a:endParaRPr lang="ko-KR" alt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산돌고딕B" pitchFamily="50" charset="-127"/>
              <a:ea typeface="산돌고딕B" pitchFamily="50" charset="-127"/>
              <a:cs typeface="Times New Roman" pitchFamily="18" charset="0"/>
            </a:endParaRPr>
          </a:p>
        </p:txBody>
      </p:sp>
      <p:grpSp>
        <p:nvGrpSpPr>
          <p:cNvPr id="5" name="Group 59"/>
          <p:cNvGrpSpPr/>
          <p:nvPr/>
        </p:nvGrpSpPr>
        <p:grpSpPr>
          <a:xfrm>
            <a:off x="527125" y="1613065"/>
            <a:ext cx="4399877" cy="371514"/>
            <a:chOff x="7686661" y="5034485"/>
            <a:chExt cx="1428330" cy="261929"/>
          </a:xfrm>
          <a:solidFill>
            <a:schemeClr val="bg1">
              <a:lumMod val="50000"/>
            </a:schemeClr>
          </a:solidFill>
        </p:grpSpPr>
        <p:sp>
          <p:nvSpPr>
            <p:cNvPr id="6" name="Rectangle 5"/>
            <p:cNvSpPr/>
            <p:nvPr/>
          </p:nvSpPr>
          <p:spPr>
            <a:xfrm>
              <a:off x="7686661" y="5055890"/>
              <a:ext cx="1428330" cy="219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7" name="Rectangle 3"/>
            <p:cNvSpPr txBox="1">
              <a:spLocks noChangeArrowheads="1"/>
            </p:cNvSpPr>
            <p:nvPr/>
          </p:nvSpPr>
          <p:spPr bwMode="auto">
            <a:xfrm>
              <a:off x="7855741" y="5034485"/>
              <a:ext cx="1090170" cy="261929"/>
            </a:xfrm>
            <a:prstGeom prst="rect">
              <a:avLst/>
            </a:prstGeom>
            <a:solidFill>
              <a:schemeClr val="tx1">
                <a:lumMod val="65000"/>
                <a:lumOff val="35000"/>
              </a:schemeClr>
            </a:solid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rtl="1" latinLnBrk="0"/>
              <a:r>
                <a:rPr lang="ar-SA" altLang="ko-KR" sz="1800" dirty="0" smtClean="0">
                  <a:effectLst/>
                  <a:latin typeface="Calibri" panose="020F0502020204030204" pitchFamily="34" charset="0"/>
                </a:rPr>
                <a:t>1 أساسيات البيئة التسويقية</a:t>
              </a:r>
              <a:endParaRPr lang="en-US" altLang="ko-KR" sz="1800" dirty="0">
                <a:effectLst/>
                <a:latin typeface="Calibri" panose="020F0502020204030204" pitchFamily="34" charset="0"/>
              </a:endParaRPr>
            </a:p>
          </p:txBody>
        </p:sp>
      </p:grpSp>
      <p:grpSp>
        <p:nvGrpSpPr>
          <p:cNvPr id="14" name="Group 59"/>
          <p:cNvGrpSpPr/>
          <p:nvPr/>
        </p:nvGrpSpPr>
        <p:grpSpPr>
          <a:xfrm>
            <a:off x="516367" y="2131225"/>
            <a:ext cx="4442908" cy="371514"/>
            <a:chOff x="7686661" y="5034485"/>
            <a:chExt cx="1428330" cy="261929"/>
          </a:xfrm>
          <a:solidFill>
            <a:schemeClr val="tx1">
              <a:lumMod val="50000"/>
              <a:lumOff val="50000"/>
            </a:schemeClr>
          </a:solidFill>
        </p:grpSpPr>
        <p:sp>
          <p:nvSpPr>
            <p:cNvPr id="15" name="Rectangle 14"/>
            <p:cNvSpPr/>
            <p:nvPr/>
          </p:nvSpPr>
          <p:spPr>
            <a:xfrm>
              <a:off x="7686661" y="5055890"/>
              <a:ext cx="1428330" cy="219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16" name="Rectangle 3"/>
            <p:cNvSpPr txBox="1">
              <a:spLocks noChangeArrowheads="1"/>
            </p:cNvSpPr>
            <p:nvPr/>
          </p:nvSpPr>
          <p:spPr bwMode="auto">
            <a:xfrm>
              <a:off x="7855741" y="5034485"/>
              <a:ext cx="1090170" cy="261929"/>
            </a:xfrm>
            <a:prstGeom prst="rect">
              <a:avLst/>
            </a:prstGeom>
            <a:solidFill>
              <a:schemeClr val="tx1">
                <a:lumMod val="65000"/>
                <a:lumOff val="35000"/>
              </a:schemeClr>
            </a:solid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ar-SA" altLang="ko-KR" sz="1800" dirty="0" smtClean="0">
                  <a:effectLst/>
                  <a:latin typeface="Calibri" panose="020F0502020204030204" pitchFamily="34" charset="0"/>
                </a:rPr>
                <a:t>2 تحليل المقال</a:t>
              </a:r>
              <a:endParaRPr lang="en-US" altLang="ko-KR" sz="1800" dirty="0">
                <a:effectLst/>
                <a:latin typeface="Calibri" panose="020F0502020204030204" pitchFamily="34" charset="0"/>
              </a:endParaRPr>
            </a:p>
          </p:txBody>
        </p:sp>
      </p:grpSp>
      <p:grpSp>
        <p:nvGrpSpPr>
          <p:cNvPr id="17" name="Group 59"/>
          <p:cNvGrpSpPr/>
          <p:nvPr/>
        </p:nvGrpSpPr>
        <p:grpSpPr>
          <a:xfrm>
            <a:off x="505608" y="2679869"/>
            <a:ext cx="4421393" cy="371513"/>
            <a:chOff x="7686661" y="5034482"/>
            <a:chExt cx="1428330" cy="261928"/>
          </a:xfrm>
          <a:solidFill>
            <a:schemeClr val="tx1">
              <a:lumMod val="65000"/>
              <a:lumOff val="35000"/>
            </a:schemeClr>
          </a:solidFill>
        </p:grpSpPr>
        <p:sp>
          <p:nvSpPr>
            <p:cNvPr id="18" name="Rectangle 17"/>
            <p:cNvSpPr/>
            <p:nvPr/>
          </p:nvSpPr>
          <p:spPr>
            <a:xfrm>
              <a:off x="7686661" y="5055890"/>
              <a:ext cx="1428330" cy="2191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19" name="Rectangle 3"/>
            <p:cNvSpPr txBox="1">
              <a:spLocks noChangeArrowheads="1"/>
            </p:cNvSpPr>
            <p:nvPr/>
          </p:nvSpPr>
          <p:spPr bwMode="auto">
            <a:xfrm>
              <a:off x="7855741" y="5034482"/>
              <a:ext cx="1090170" cy="261928"/>
            </a:xfrm>
            <a:prstGeom prst="rect">
              <a:avLst/>
            </a:prstGeom>
            <a:solidFill>
              <a:schemeClr val="tx1">
                <a:lumMod val="65000"/>
                <a:lumOff val="35000"/>
              </a:schemeClr>
            </a:solid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ar-SA" altLang="ko-KR" sz="1800" dirty="0" smtClean="0">
                  <a:effectLst/>
                  <a:latin typeface="Calibri" panose="020F0502020204030204" pitchFamily="34" charset="0"/>
                </a:rPr>
                <a:t>3 دراسة الحالة</a:t>
              </a:r>
            </a:p>
          </p:txBody>
        </p:sp>
      </p:grpSp>
      <p:sp>
        <p:nvSpPr>
          <p:cNvPr id="13" name="ZoneTexte 12"/>
          <p:cNvSpPr txBox="1"/>
          <p:nvPr/>
        </p:nvSpPr>
        <p:spPr>
          <a:xfrm>
            <a:off x="250371" y="3418114"/>
            <a:ext cx="3505200" cy="1354217"/>
          </a:xfrm>
          <a:prstGeom prst="rect">
            <a:avLst/>
          </a:prstGeom>
          <a:noFill/>
        </p:spPr>
        <p:txBody>
          <a:bodyPr wrap="square" rtlCol="0">
            <a:spAutoFit/>
          </a:bodyPr>
          <a:lstStyle/>
          <a:p>
            <a:pPr algn="r" rtl="1">
              <a:buFontTx/>
              <a:buChar char="-"/>
            </a:pPr>
            <a:r>
              <a:rPr lang="ar-SA" sz="1800" b="1" dirty="0" smtClean="0">
                <a:solidFill>
                  <a:srgbClr val="FF0000"/>
                </a:solidFill>
                <a:effectLst>
                  <a:outerShdw blurRad="38100" dist="38100" dir="2700000" algn="tl">
                    <a:srgbClr val="000000">
                      <a:alpha val="43137"/>
                    </a:srgbClr>
                  </a:outerShdw>
                </a:effectLst>
              </a:rPr>
              <a:t>الكلمات المفتاحية :</a:t>
            </a:r>
          </a:p>
          <a:p>
            <a:pPr algn="r" rtl="1"/>
            <a:r>
              <a:rPr lang="ar-SA" sz="1600" b="1" dirty="0" smtClean="0">
                <a:effectLst>
                  <a:outerShdw blurRad="38100" dist="38100" dir="2700000" algn="tl">
                    <a:srgbClr val="000000">
                      <a:alpha val="43137"/>
                    </a:srgbClr>
                  </a:outerShdw>
                </a:effectLst>
              </a:rPr>
              <a:t>1 البيئة التسويقية </a:t>
            </a:r>
          </a:p>
          <a:p>
            <a:pPr algn="r" rtl="1"/>
            <a:r>
              <a:rPr lang="ar-SA" sz="1600" b="1" dirty="0" smtClean="0">
                <a:effectLst>
                  <a:outerShdw blurRad="38100" dist="38100" dir="2700000" algn="tl">
                    <a:srgbClr val="000000">
                      <a:alpha val="43137"/>
                    </a:srgbClr>
                  </a:outerShdw>
                </a:effectLst>
              </a:rPr>
              <a:t>2 التموقع </a:t>
            </a:r>
          </a:p>
          <a:p>
            <a:pPr algn="r" rtl="1"/>
            <a:r>
              <a:rPr lang="ar-SA" sz="1600" b="1" dirty="0" smtClean="0">
                <a:effectLst>
                  <a:outerShdw blurRad="38100" dist="38100" dir="2700000" algn="tl">
                    <a:srgbClr val="000000">
                      <a:alpha val="43137"/>
                    </a:srgbClr>
                  </a:outerShdw>
                </a:effectLst>
              </a:rPr>
              <a:t>3 الابتكار </a:t>
            </a:r>
          </a:p>
          <a:p>
            <a:pPr algn="r" rtl="1"/>
            <a:r>
              <a:rPr lang="ar-SA" sz="1600" b="1" dirty="0" smtClean="0">
                <a:effectLst>
                  <a:outerShdw blurRad="38100" dist="38100" dir="2700000" algn="tl">
                    <a:srgbClr val="000000">
                      <a:alpha val="43137"/>
                    </a:srgbClr>
                  </a:outerShdw>
                </a:effectLst>
              </a:rPr>
              <a:t>4 الاستراتيجية </a:t>
            </a:r>
            <a:endParaRPr lang="fr-FR" sz="1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原创设计师QQ598969553      _1"/>
          <p:cNvSpPr>
            <a:spLocks noEditPoints="1"/>
          </p:cNvSpPr>
          <p:nvPr/>
        </p:nvSpPr>
        <p:spPr bwMode="auto">
          <a:xfrm>
            <a:off x="315913" y="2289175"/>
            <a:ext cx="609600" cy="609600"/>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84" name="原创设计师QQ598969553      _2"/>
          <p:cNvSpPr>
            <a:spLocks noEditPoints="1"/>
          </p:cNvSpPr>
          <p:nvPr/>
        </p:nvSpPr>
        <p:spPr bwMode="auto">
          <a:xfrm>
            <a:off x="674688" y="1668463"/>
            <a:ext cx="614362" cy="614362"/>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285" name="原创设计师QQ598969553      _3"/>
          <p:cNvGrpSpPr/>
          <p:nvPr/>
        </p:nvGrpSpPr>
        <p:grpSpPr>
          <a:xfrm>
            <a:off x="928836" y="2905503"/>
            <a:ext cx="500151" cy="501114"/>
            <a:chOff x="4427538" y="3192463"/>
            <a:chExt cx="823913" cy="825500"/>
          </a:xfrm>
          <a:solidFill>
            <a:schemeClr val="tx1">
              <a:lumMod val="50000"/>
              <a:lumOff val="50000"/>
            </a:schemeClr>
          </a:solidFill>
        </p:grpSpPr>
        <p:sp>
          <p:nvSpPr>
            <p:cNvPr id="286" name="Oval 23"/>
            <p:cNvSpPr>
              <a:spLocks noChangeArrowheads="1"/>
            </p:cNvSpPr>
            <p:nvPr/>
          </p:nvSpPr>
          <p:spPr bwMode="auto">
            <a:xfrm>
              <a:off x="4813301" y="3825875"/>
              <a:ext cx="57150" cy="571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87"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88"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89" name="Oval 26"/>
            <p:cNvSpPr>
              <a:spLocks noChangeArrowheads="1"/>
            </p:cNvSpPr>
            <p:nvPr/>
          </p:nvSpPr>
          <p:spPr bwMode="auto">
            <a:xfrm>
              <a:off x="4926013" y="3351213"/>
              <a:ext cx="22225" cy="190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90"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291" name="原创设计师QQ598969553      _4"/>
          <p:cNvSpPr>
            <a:spLocks noEditPoints="1"/>
          </p:cNvSpPr>
          <p:nvPr/>
        </p:nvSpPr>
        <p:spPr bwMode="auto">
          <a:xfrm>
            <a:off x="184150" y="2982913"/>
            <a:ext cx="622300" cy="619125"/>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292" name="原创设计师QQ598969553      _5"/>
          <p:cNvGrpSpPr/>
          <p:nvPr/>
        </p:nvGrpSpPr>
        <p:grpSpPr>
          <a:xfrm>
            <a:off x="889326" y="4190088"/>
            <a:ext cx="621574" cy="623502"/>
            <a:chOff x="4362451" y="5308600"/>
            <a:chExt cx="1023938" cy="1027113"/>
          </a:xfrm>
          <a:solidFill>
            <a:schemeClr val="bg1">
              <a:lumMod val="50000"/>
            </a:schemeClr>
          </a:solidFill>
        </p:grpSpPr>
        <p:sp>
          <p:nvSpPr>
            <p:cNvPr id="293"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94"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295" name="原创设计师QQ598969553      _6"/>
          <p:cNvSpPr>
            <a:spLocks noEditPoints="1"/>
          </p:cNvSpPr>
          <p:nvPr/>
        </p:nvSpPr>
        <p:spPr bwMode="auto">
          <a:xfrm>
            <a:off x="1843088" y="2570163"/>
            <a:ext cx="488950" cy="48895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tx1">
              <a:lumMod val="50000"/>
              <a:lumOff val="50000"/>
            </a:schemeClr>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296" name="原创设计师QQ598969553      _7"/>
          <p:cNvGrpSpPr/>
          <p:nvPr/>
        </p:nvGrpSpPr>
        <p:grpSpPr>
          <a:xfrm>
            <a:off x="2215350" y="1345305"/>
            <a:ext cx="606155" cy="606155"/>
            <a:chOff x="6546851" y="622300"/>
            <a:chExt cx="998538" cy="998538"/>
          </a:xfrm>
          <a:solidFill>
            <a:schemeClr val="accent2"/>
          </a:solidFill>
        </p:grpSpPr>
        <p:sp>
          <p:nvSpPr>
            <p:cNvPr id="297"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298"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299" name="原创设计师QQ598969553      _8"/>
          <p:cNvGrpSpPr/>
          <p:nvPr/>
        </p:nvGrpSpPr>
        <p:grpSpPr>
          <a:xfrm>
            <a:off x="2657679" y="4186233"/>
            <a:ext cx="614828" cy="614828"/>
            <a:chOff x="7275513" y="5302250"/>
            <a:chExt cx="1012825" cy="1012825"/>
          </a:xfrm>
          <a:solidFill>
            <a:schemeClr val="tx1">
              <a:lumMod val="50000"/>
              <a:lumOff val="50000"/>
            </a:schemeClr>
          </a:solidFill>
        </p:grpSpPr>
        <p:sp>
          <p:nvSpPr>
            <p:cNvPr id="300"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01"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02" name="原创设计师QQ598969553      _9"/>
          <p:cNvSpPr>
            <a:spLocks noEditPoints="1"/>
          </p:cNvSpPr>
          <p:nvPr/>
        </p:nvSpPr>
        <p:spPr bwMode="auto">
          <a:xfrm>
            <a:off x="3287713" y="2252663"/>
            <a:ext cx="623887" cy="620712"/>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03" name="原创设计师QQ598969553      _10"/>
          <p:cNvGrpSpPr/>
          <p:nvPr/>
        </p:nvGrpSpPr>
        <p:grpSpPr>
          <a:xfrm>
            <a:off x="366048" y="3679338"/>
            <a:ext cx="615792" cy="614828"/>
            <a:chOff x="3500438" y="4467225"/>
            <a:chExt cx="1014413" cy="1012825"/>
          </a:xfrm>
          <a:solidFill>
            <a:schemeClr val="accent2"/>
          </a:solidFill>
        </p:grpSpPr>
        <p:sp>
          <p:nvSpPr>
            <p:cNvPr id="304" name="Oval 37"/>
            <p:cNvSpPr>
              <a:spLocks noChangeArrowheads="1"/>
            </p:cNvSpPr>
            <p:nvPr/>
          </p:nvSpPr>
          <p:spPr bwMode="auto">
            <a:xfrm>
              <a:off x="4008438" y="4845050"/>
              <a:ext cx="79375"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05"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06" name="Oval 39"/>
            <p:cNvSpPr>
              <a:spLocks noChangeArrowheads="1"/>
            </p:cNvSpPr>
            <p:nvPr/>
          </p:nvSpPr>
          <p:spPr bwMode="auto">
            <a:xfrm>
              <a:off x="4235451"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07" name="Oval 40"/>
            <p:cNvSpPr>
              <a:spLocks noChangeArrowheads="1"/>
            </p:cNvSpPr>
            <p:nvPr/>
          </p:nvSpPr>
          <p:spPr bwMode="auto">
            <a:xfrm>
              <a:off x="3895726"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08"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09" name="原创设计师QQ598969553      _11"/>
          <p:cNvGrpSpPr/>
          <p:nvPr/>
        </p:nvGrpSpPr>
        <p:grpSpPr>
          <a:xfrm>
            <a:off x="1895408" y="3146423"/>
            <a:ext cx="415347" cy="418237"/>
            <a:chOff x="6019801" y="3589338"/>
            <a:chExt cx="684213" cy="688975"/>
          </a:xfrm>
          <a:solidFill>
            <a:schemeClr val="accent2"/>
          </a:solidFill>
        </p:grpSpPr>
        <p:sp>
          <p:nvSpPr>
            <p:cNvPr id="310"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11"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12"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13" name="原创设计师QQ598969553      _12"/>
          <p:cNvSpPr>
            <a:spLocks noEditPoints="1"/>
          </p:cNvSpPr>
          <p:nvPr/>
        </p:nvSpPr>
        <p:spPr bwMode="auto">
          <a:xfrm>
            <a:off x="1389063" y="1347788"/>
            <a:ext cx="596900" cy="598487"/>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tx1">
              <a:lumMod val="50000"/>
              <a:lumOff val="50000"/>
            </a:schemeClr>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14" name="原创设计师QQ598969553      _13"/>
          <p:cNvGrpSpPr/>
          <p:nvPr/>
        </p:nvGrpSpPr>
        <p:grpSpPr>
          <a:xfrm>
            <a:off x="3152047" y="3663918"/>
            <a:ext cx="616756" cy="616756"/>
            <a:chOff x="8089901" y="4441825"/>
            <a:chExt cx="1016000" cy="1016000"/>
          </a:xfrm>
          <a:solidFill>
            <a:schemeClr val="accent2"/>
          </a:solidFill>
        </p:grpSpPr>
        <p:sp>
          <p:nvSpPr>
            <p:cNvPr id="315"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16"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17" name="原创设计师QQ598969553      _14"/>
          <p:cNvGrpSpPr/>
          <p:nvPr/>
        </p:nvGrpSpPr>
        <p:grpSpPr>
          <a:xfrm>
            <a:off x="2561310" y="2295493"/>
            <a:ext cx="501114" cy="500151"/>
            <a:chOff x="7116763" y="2187575"/>
            <a:chExt cx="825500" cy="823913"/>
          </a:xfrm>
          <a:solidFill>
            <a:schemeClr val="accent2"/>
          </a:solidFill>
        </p:grpSpPr>
        <p:sp>
          <p:nvSpPr>
            <p:cNvPr id="318"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19"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20" name="原创设计师QQ598969553      _15"/>
          <p:cNvSpPr>
            <a:spLocks noEditPoints="1"/>
          </p:cNvSpPr>
          <p:nvPr/>
        </p:nvSpPr>
        <p:spPr bwMode="auto">
          <a:xfrm>
            <a:off x="1833563" y="1947863"/>
            <a:ext cx="506412" cy="50482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21" name="原创设计师QQ598969553      _16"/>
          <p:cNvGrpSpPr/>
          <p:nvPr/>
        </p:nvGrpSpPr>
        <p:grpSpPr>
          <a:xfrm>
            <a:off x="3384293" y="2984524"/>
            <a:ext cx="616756" cy="614828"/>
            <a:chOff x="8472488" y="3322638"/>
            <a:chExt cx="1016000" cy="1012825"/>
          </a:xfrm>
          <a:solidFill>
            <a:schemeClr val="tx1">
              <a:lumMod val="50000"/>
              <a:lumOff val="50000"/>
            </a:schemeClr>
          </a:solidFill>
        </p:grpSpPr>
        <p:sp>
          <p:nvSpPr>
            <p:cNvPr id="322" name="Oval 51"/>
            <p:cNvSpPr>
              <a:spLocks noChangeArrowheads="1"/>
            </p:cNvSpPr>
            <p:nvPr/>
          </p:nvSpPr>
          <p:spPr bwMode="auto">
            <a:xfrm>
              <a:off x="9110663" y="3733800"/>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23"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24" name="原创设计师QQ598969553      _17"/>
          <p:cNvSpPr>
            <a:spLocks noEditPoints="1"/>
          </p:cNvSpPr>
          <p:nvPr/>
        </p:nvSpPr>
        <p:spPr bwMode="auto">
          <a:xfrm>
            <a:off x="2865438" y="1670050"/>
            <a:ext cx="611187" cy="611188"/>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tx1">
              <a:lumMod val="50000"/>
              <a:lumOff val="50000"/>
            </a:schemeClr>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25" name="原创设计师QQ598969553      _18"/>
          <p:cNvSpPr>
            <a:spLocks noEditPoints="1"/>
          </p:cNvSpPr>
          <p:nvPr/>
        </p:nvSpPr>
        <p:spPr bwMode="auto">
          <a:xfrm>
            <a:off x="1117600" y="2278063"/>
            <a:ext cx="504825" cy="50482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tx1">
              <a:lumMod val="50000"/>
              <a:lumOff val="50000"/>
            </a:schemeClr>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26" name="原创设计师QQ598969553      _19"/>
          <p:cNvGrpSpPr/>
          <p:nvPr/>
        </p:nvGrpSpPr>
        <p:grpSpPr>
          <a:xfrm>
            <a:off x="2748265" y="2894902"/>
            <a:ext cx="539661" cy="539661"/>
            <a:chOff x="7424738" y="3175000"/>
            <a:chExt cx="889000" cy="889000"/>
          </a:xfrm>
          <a:solidFill>
            <a:schemeClr val="accent2"/>
          </a:solidFill>
        </p:grpSpPr>
        <p:sp>
          <p:nvSpPr>
            <p:cNvPr id="327"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28"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29"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0"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1"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2"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3"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4"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5"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6"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37" name="原创设计师QQ598969553      _20"/>
          <p:cNvGrpSpPr/>
          <p:nvPr/>
        </p:nvGrpSpPr>
        <p:grpSpPr>
          <a:xfrm>
            <a:off x="2461088" y="3501057"/>
            <a:ext cx="538698" cy="538698"/>
            <a:chOff x="6951663" y="4173538"/>
            <a:chExt cx="887413" cy="887413"/>
          </a:xfrm>
          <a:solidFill>
            <a:schemeClr val="accent2"/>
          </a:solidFill>
        </p:grpSpPr>
        <p:sp>
          <p:nvSpPr>
            <p:cNvPr id="338"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39"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40" name="原创设计师QQ598969553      _21"/>
          <p:cNvGrpSpPr/>
          <p:nvPr/>
        </p:nvGrpSpPr>
        <p:grpSpPr>
          <a:xfrm>
            <a:off x="1158193" y="3485638"/>
            <a:ext cx="543516" cy="541589"/>
            <a:chOff x="4805363" y="4148138"/>
            <a:chExt cx="895350" cy="892175"/>
          </a:xfrm>
          <a:solidFill>
            <a:schemeClr val="accent2"/>
          </a:solidFill>
        </p:grpSpPr>
        <p:sp>
          <p:nvSpPr>
            <p:cNvPr id="341"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42"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43"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44" name="原创设计师QQ598969553      _22"/>
          <p:cNvSpPr>
            <a:spLocks noEditPoints="1"/>
          </p:cNvSpPr>
          <p:nvPr/>
        </p:nvSpPr>
        <p:spPr bwMode="auto">
          <a:xfrm>
            <a:off x="1484313" y="3157538"/>
            <a:ext cx="247650" cy="19526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45" name="原创设计师QQ598969553      _23"/>
          <p:cNvGrpSpPr/>
          <p:nvPr/>
        </p:nvGrpSpPr>
        <p:grpSpPr>
          <a:xfrm>
            <a:off x="2457052" y="3222647"/>
            <a:ext cx="264112" cy="171636"/>
            <a:chOff x="7145338" y="3587750"/>
            <a:chExt cx="566738" cy="368300"/>
          </a:xfrm>
          <a:solidFill>
            <a:schemeClr val="accent1"/>
          </a:solidFill>
        </p:grpSpPr>
        <p:sp>
          <p:nvSpPr>
            <p:cNvPr id="346"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47"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48"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49"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50"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51" name="原创设计师QQ598969553      _24"/>
          <p:cNvGrpSpPr/>
          <p:nvPr/>
        </p:nvGrpSpPr>
        <p:grpSpPr>
          <a:xfrm>
            <a:off x="1490121" y="2805394"/>
            <a:ext cx="301843" cy="207147"/>
            <a:chOff x="5070476" y="2692400"/>
            <a:chExt cx="647700" cy="444500"/>
          </a:xfrm>
          <a:solidFill>
            <a:schemeClr val="accent2"/>
          </a:solidFill>
        </p:grpSpPr>
        <p:sp>
          <p:nvSpPr>
            <p:cNvPr id="352"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53"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54" name="原创设计师QQ598969553      _25"/>
          <p:cNvSpPr>
            <a:spLocks noEditPoints="1"/>
          </p:cNvSpPr>
          <p:nvPr/>
        </p:nvSpPr>
        <p:spPr bwMode="auto">
          <a:xfrm>
            <a:off x="2292350" y="3432175"/>
            <a:ext cx="207963" cy="228600"/>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55" name="原创设计师QQ598969553      _26"/>
          <p:cNvGrpSpPr/>
          <p:nvPr/>
        </p:nvGrpSpPr>
        <p:grpSpPr>
          <a:xfrm>
            <a:off x="832430" y="3450509"/>
            <a:ext cx="218244" cy="220463"/>
            <a:chOff x="3659188" y="4076700"/>
            <a:chExt cx="468313" cy="473075"/>
          </a:xfrm>
          <a:solidFill>
            <a:schemeClr val="accent2"/>
          </a:solidFill>
        </p:grpSpPr>
        <p:sp>
          <p:nvSpPr>
            <p:cNvPr id="356"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57"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58" name="原创设计师QQ598969553      _27"/>
          <p:cNvGrpSpPr/>
          <p:nvPr/>
        </p:nvGrpSpPr>
        <p:grpSpPr>
          <a:xfrm>
            <a:off x="1706145" y="2441409"/>
            <a:ext cx="167937" cy="181993"/>
            <a:chOff x="5534026" y="1911350"/>
            <a:chExt cx="360362" cy="390525"/>
          </a:xfrm>
          <a:solidFill>
            <a:schemeClr val="accent2"/>
          </a:solidFill>
        </p:grpSpPr>
        <p:sp>
          <p:nvSpPr>
            <p:cNvPr id="359"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0"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61" name="原创设计师QQ598969553      _28"/>
          <p:cNvSpPr>
            <a:spLocks noEditPoints="1"/>
          </p:cNvSpPr>
          <p:nvPr/>
        </p:nvSpPr>
        <p:spPr bwMode="auto">
          <a:xfrm>
            <a:off x="2408238" y="2854325"/>
            <a:ext cx="322262" cy="285750"/>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62" name="原创设计师QQ598969553      _29"/>
          <p:cNvGrpSpPr/>
          <p:nvPr/>
        </p:nvGrpSpPr>
        <p:grpSpPr>
          <a:xfrm>
            <a:off x="3010428" y="3535587"/>
            <a:ext cx="225642" cy="198268"/>
            <a:chOff x="8332788" y="4259263"/>
            <a:chExt cx="484188" cy="425449"/>
          </a:xfrm>
          <a:solidFill>
            <a:schemeClr val="accent1"/>
          </a:solidFill>
        </p:grpSpPr>
        <p:sp>
          <p:nvSpPr>
            <p:cNvPr id="363"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4"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5"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66" name="原创设计师QQ598969553      _30"/>
          <p:cNvSpPr>
            <a:spLocks/>
          </p:cNvSpPr>
          <p:nvPr/>
        </p:nvSpPr>
        <p:spPr bwMode="auto">
          <a:xfrm>
            <a:off x="3090863" y="2655888"/>
            <a:ext cx="200025" cy="185737"/>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1"/>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7" name="原创设计师QQ598969553      _31"/>
          <p:cNvSpPr>
            <a:spLocks noEditPoints="1"/>
          </p:cNvSpPr>
          <p:nvPr/>
        </p:nvSpPr>
        <p:spPr bwMode="auto">
          <a:xfrm>
            <a:off x="1017588" y="3930650"/>
            <a:ext cx="238125" cy="20320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chemeClr val="accent1"/>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8" name="原创设计师QQ598969553      _32"/>
          <p:cNvSpPr>
            <a:spLocks noEditPoints="1"/>
          </p:cNvSpPr>
          <p:nvPr/>
        </p:nvSpPr>
        <p:spPr bwMode="auto">
          <a:xfrm>
            <a:off x="1733550" y="3462338"/>
            <a:ext cx="166688" cy="234950"/>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69" name="原创设计师QQ598969553      _33"/>
          <p:cNvSpPr>
            <a:spLocks noEditPoints="1"/>
          </p:cNvSpPr>
          <p:nvPr/>
        </p:nvSpPr>
        <p:spPr bwMode="auto">
          <a:xfrm>
            <a:off x="2371725" y="2570163"/>
            <a:ext cx="123825" cy="176212"/>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1"/>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70" name="原创设计师QQ598969553      _34"/>
          <p:cNvGrpSpPr/>
          <p:nvPr/>
        </p:nvGrpSpPr>
        <p:grpSpPr>
          <a:xfrm>
            <a:off x="1957680" y="1814790"/>
            <a:ext cx="281868" cy="74721"/>
            <a:chOff x="6073776" y="566738"/>
            <a:chExt cx="604838" cy="160337"/>
          </a:xfrm>
          <a:solidFill>
            <a:schemeClr val="accent1"/>
          </a:solidFill>
        </p:grpSpPr>
        <p:sp>
          <p:nvSpPr>
            <p:cNvPr id="371"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2"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3"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74" name="原创设计师QQ598969553      _35"/>
          <p:cNvGrpSpPr/>
          <p:nvPr/>
        </p:nvGrpSpPr>
        <p:grpSpPr>
          <a:xfrm>
            <a:off x="1493819" y="4089704"/>
            <a:ext cx="280388" cy="318118"/>
            <a:chOff x="5078413" y="5448300"/>
            <a:chExt cx="601663" cy="682625"/>
          </a:xfrm>
          <a:solidFill>
            <a:schemeClr val="accent1"/>
          </a:solidFill>
        </p:grpSpPr>
        <p:sp>
          <p:nvSpPr>
            <p:cNvPr id="375"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6"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7"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8"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79"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80"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81"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82"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83" name="原创设计师QQ598969553      _36"/>
          <p:cNvSpPr>
            <a:spLocks noEditPoints="1"/>
          </p:cNvSpPr>
          <p:nvPr/>
        </p:nvSpPr>
        <p:spPr bwMode="auto">
          <a:xfrm>
            <a:off x="1579563" y="2108200"/>
            <a:ext cx="190500" cy="249238"/>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84" name="原创设计师QQ598969553      _37"/>
          <p:cNvGrpSpPr/>
          <p:nvPr/>
        </p:nvGrpSpPr>
        <p:grpSpPr>
          <a:xfrm>
            <a:off x="2587998" y="1942037"/>
            <a:ext cx="254495" cy="259673"/>
            <a:chOff x="7426326" y="839788"/>
            <a:chExt cx="546100" cy="557212"/>
          </a:xfrm>
          <a:solidFill>
            <a:srgbClr val="4E9F8E"/>
          </a:solidFill>
        </p:grpSpPr>
        <p:sp>
          <p:nvSpPr>
            <p:cNvPr id="385"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86"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87" name="原创设计师QQ598969553      _38"/>
          <p:cNvSpPr>
            <a:spLocks/>
          </p:cNvSpPr>
          <p:nvPr/>
        </p:nvSpPr>
        <p:spPr bwMode="auto">
          <a:xfrm>
            <a:off x="2490788" y="4100513"/>
            <a:ext cx="192087" cy="22701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88" name="原创设计师QQ598969553      _39"/>
          <p:cNvGrpSpPr/>
          <p:nvPr/>
        </p:nvGrpSpPr>
        <p:grpSpPr>
          <a:xfrm>
            <a:off x="930085" y="2635979"/>
            <a:ext cx="175335" cy="241179"/>
            <a:chOff x="3868738" y="2328863"/>
            <a:chExt cx="376238" cy="517525"/>
          </a:xfrm>
          <a:solidFill>
            <a:schemeClr val="accent1"/>
          </a:solidFill>
        </p:grpSpPr>
        <p:sp>
          <p:nvSpPr>
            <p:cNvPr id="389"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90"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391" name="原创设计师QQ598969553      _40"/>
          <p:cNvGrpSpPr/>
          <p:nvPr/>
        </p:nvGrpSpPr>
        <p:grpSpPr>
          <a:xfrm>
            <a:off x="2364576" y="2212068"/>
            <a:ext cx="227122" cy="220463"/>
            <a:chOff x="6946901" y="1419225"/>
            <a:chExt cx="487363" cy="473075"/>
          </a:xfrm>
          <a:solidFill>
            <a:schemeClr val="accent2"/>
          </a:solidFill>
        </p:grpSpPr>
        <p:sp>
          <p:nvSpPr>
            <p:cNvPr id="392"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93"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94"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95"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396"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397" name="原创设计师QQ598969553      _41"/>
          <p:cNvSpPr>
            <a:spLocks/>
          </p:cNvSpPr>
          <p:nvPr/>
        </p:nvSpPr>
        <p:spPr bwMode="auto">
          <a:xfrm>
            <a:off x="3122613" y="2354263"/>
            <a:ext cx="179387" cy="149225"/>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398" name="原创设计师QQ598969553      _42"/>
          <p:cNvGrpSpPr/>
          <p:nvPr/>
        </p:nvGrpSpPr>
        <p:grpSpPr>
          <a:xfrm>
            <a:off x="3234592" y="3352115"/>
            <a:ext cx="161279" cy="190870"/>
            <a:chOff x="8813801" y="3865563"/>
            <a:chExt cx="346075" cy="409574"/>
          </a:xfrm>
          <a:solidFill>
            <a:schemeClr val="bg1">
              <a:lumMod val="50000"/>
            </a:schemeClr>
          </a:solidFill>
        </p:grpSpPr>
        <p:sp>
          <p:nvSpPr>
            <p:cNvPr id="399"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00"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grpSp>
        <p:nvGrpSpPr>
          <p:cNvPr id="401" name="原创设计师QQ598969553      _43"/>
          <p:cNvGrpSpPr/>
          <p:nvPr/>
        </p:nvGrpSpPr>
        <p:grpSpPr>
          <a:xfrm>
            <a:off x="1000367" y="2311943"/>
            <a:ext cx="138345" cy="229341"/>
            <a:chOff x="4019551" y="1633538"/>
            <a:chExt cx="296862" cy="492124"/>
          </a:xfrm>
          <a:solidFill>
            <a:schemeClr val="accent2"/>
          </a:solidFill>
        </p:grpSpPr>
        <p:sp>
          <p:nvSpPr>
            <p:cNvPr id="402"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03"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404" name="原创设计师QQ598969553      _44"/>
          <p:cNvSpPr>
            <a:spLocks noEditPoints="1"/>
          </p:cNvSpPr>
          <p:nvPr/>
        </p:nvSpPr>
        <p:spPr bwMode="auto">
          <a:xfrm>
            <a:off x="2925763" y="3905250"/>
            <a:ext cx="195262" cy="192088"/>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05" name="原创设计师QQ598969553      _45"/>
          <p:cNvSpPr>
            <a:spLocks noEditPoints="1"/>
          </p:cNvSpPr>
          <p:nvPr/>
        </p:nvSpPr>
        <p:spPr bwMode="auto">
          <a:xfrm>
            <a:off x="720725" y="2922588"/>
            <a:ext cx="223838" cy="17780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nvGrpSpPr>
          <p:cNvPr id="406" name="原创设计师QQ598969553      _46"/>
          <p:cNvGrpSpPr/>
          <p:nvPr/>
        </p:nvGrpSpPr>
        <p:grpSpPr>
          <a:xfrm>
            <a:off x="1341419" y="1959793"/>
            <a:ext cx="224163" cy="225642"/>
            <a:chOff x="4751388" y="877888"/>
            <a:chExt cx="481013" cy="484187"/>
          </a:xfrm>
          <a:solidFill>
            <a:schemeClr val="accent2"/>
          </a:solidFill>
        </p:grpSpPr>
        <p:sp>
          <p:nvSpPr>
            <p:cNvPr id="407"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08"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09"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0"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1"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2"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3"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4"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5"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6"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7"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8"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19"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0"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1"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2"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3"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grpSp>
      <p:sp>
        <p:nvSpPr>
          <p:cNvPr id="424" name="原创设计师QQ598969553      _47"/>
          <p:cNvSpPr>
            <a:spLocks/>
          </p:cNvSpPr>
          <p:nvPr/>
        </p:nvSpPr>
        <p:spPr bwMode="auto">
          <a:xfrm>
            <a:off x="3362325" y="2854325"/>
            <a:ext cx="52388" cy="53975"/>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5" name="原创设计师QQ598969553      _48"/>
          <p:cNvSpPr>
            <a:spLocks/>
          </p:cNvSpPr>
          <p:nvPr/>
        </p:nvSpPr>
        <p:spPr bwMode="auto">
          <a:xfrm>
            <a:off x="3314700" y="2905125"/>
            <a:ext cx="188913" cy="152400"/>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accent2"/>
          </a:solidFill>
          <a:ln>
            <a:noFill/>
          </a:ln>
        </p:spPr>
        <p:txBody>
          <a:bodyPr lIns="68580" tIns="34290" rIns="68580" bIns="34290"/>
          <a:lstStyle/>
          <a:p>
            <a:pPr defTabSz="685754" eaLnBrk="1" fontAlgn="auto" hangingPunct="1">
              <a:spcBef>
                <a:spcPts val="0"/>
              </a:spcBef>
              <a:spcAft>
                <a:spcPts val="0"/>
              </a:spcAft>
              <a:defRPr/>
            </a:pPr>
            <a:endParaRPr lang="id-ID" sz="1013">
              <a:latin typeface="+mn-lt"/>
              <a:ea typeface="+mn-ea"/>
            </a:endParaRPr>
          </a:p>
        </p:txBody>
      </p:sp>
      <p:sp>
        <p:nvSpPr>
          <p:cNvPr id="426" name="原创设计师QQ598969553      _49"/>
          <p:cNvSpPr>
            <a:spLocks noEditPoints="1"/>
          </p:cNvSpPr>
          <p:nvPr/>
        </p:nvSpPr>
        <p:spPr bwMode="auto">
          <a:xfrm>
            <a:off x="1511300" y="3836988"/>
            <a:ext cx="1227138" cy="1306512"/>
          </a:xfrm>
          <a:custGeom>
            <a:avLst/>
            <a:gdLst>
              <a:gd name="T0" fmla="*/ 2147483646 w 957"/>
              <a:gd name="T1" fmla="*/ 2147483646 h 1020"/>
              <a:gd name="T2" fmla="*/ 2147483646 w 957"/>
              <a:gd name="T3" fmla="*/ 2147483646 h 1020"/>
              <a:gd name="T4" fmla="*/ 2147483646 w 957"/>
              <a:gd name="T5" fmla="*/ 2147483646 h 1020"/>
              <a:gd name="T6" fmla="*/ 2147483646 w 957"/>
              <a:gd name="T7" fmla="*/ 2147483646 h 1020"/>
              <a:gd name="T8" fmla="*/ 2147483646 w 957"/>
              <a:gd name="T9" fmla="*/ 2147483646 h 1020"/>
              <a:gd name="T10" fmla="*/ 2147483646 w 957"/>
              <a:gd name="T11" fmla="*/ 2147483646 h 1020"/>
              <a:gd name="T12" fmla="*/ 2147483646 w 957"/>
              <a:gd name="T13" fmla="*/ 2147483646 h 1020"/>
              <a:gd name="T14" fmla="*/ 2147483646 w 957"/>
              <a:gd name="T15" fmla="*/ 2147483646 h 1020"/>
              <a:gd name="T16" fmla="*/ 2147483646 w 957"/>
              <a:gd name="T17" fmla="*/ 2147483646 h 1020"/>
              <a:gd name="T18" fmla="*/ 2147483646 w 957"/>
              <a:gd name="T19" fmla="*/ 2147483646 h 1020"/>
              <a:gd name="T20" fmla="*/ 2147483646 w 957"/>
              <a:gd name="T21" fmla="*/ 2147483646 h 1020"/>
              <a:gd name="T22" fmla="*/ 2147483646 w 957"/>
              <a:gd name="T23" fmla="*/ 2147483646 h 1020"/>
              <a:gd name="T24" fmla="*/ 2147483646 w 957"/>
              <a:gd name="T25" fmla="*/ 2147483646 h 1020"/>
              <a:gd name="T26" fmla="*/ 2147483646 w 957"/>
              <a:gd name="T27" fmla="*/ 2147483646 h 1020"/>
              <a:gd name="T28" fmla="*/ 2147483646 w 957"/>
              <a:gd name="T29" fmla="*/ 2147483646 h 1020"/>
              <a:gd name="T30" fmla="*/ 2147483646 w 957"/>
              <a:gd name="T31" fmla="*/ 2147483646 h 1020"/>
              <a:gd name="T32" fmla="*/ 2147483646 w 957"/>
              <a:gd name="T33" fmla="*/ 2147483646 h 1020"/>
              <a:gd name="T34" fmla="*/ 2147483646 w 957"/>
              <a:gd name="T35" fmla="*/ 2147483646 h 1020"/>
              <a:gd name="T36" fmla="*/ 2147483646 w 957"/>
              <a:gd name="T37" fmla="*/ 2147483646 h 1020"/>
              <a:gd name="T38" fmla="*/ 2147483646 w 957"/>
              <a:gd name="T39" fmla="*/ 2147483646 h 1020"/>
              <a:gd name="T40" fmla="*/ 2147483646 w 957"/>
              <a:gd name="T41" fmla="*/ 2147483646 h 1020"/>
              <a:gd name="T42" fmla="*/ 2147483646 w 957"/>
              <a:gd name="T43" fmla="*/ 2147483646 h 1020"/>
              <a:gd name="T44" fmla="*/ 2147483646 w 957"/>
              <a:gd name="T45" fmla="*/ 2147483646 h 1020"/>
              <a:gd name="T46" fmla="*/ 2147483646 w 957"/>
              <a:gd name="T47" fmla="*/ 2147483646 h 1020"/>
              <a:gd name="T48" fmla="*/ 2147483646 w 957"/>
              <a:gd name="T49" fmla="*/ 2147483646 h 1020"/>
              <a:gd name="T50" fmla="*/ 2147483646 w 957"/>
              <a:gd name="T51" fmla="*/ 2147483646 h 1020"/>
              <a:gd name="T52" fmla="*/ 2147483646 w 957"/>
              <a:gd name="T53" fmla="*/ 2147483646 h 1020"/>
              <a:gd name="T54" fmla="*/ 2147483646 w 957"/>
              <a:gd name="T55" fmla="*/ 2147483646 h 1020"/>
              <a:gd name="T56" fmla="*/ 2147483646 w 957"/>
              <a:gd name="T57" fmla="*/ 2147483646 h 1020"/>
              <a:gd name="T58" fmla="*/ 2147483646 w 957"/>
              <a:gd name="T59" fmla="*/ 2147483646 h 1020"/>
              <a:gd name="T60" fmla="*/ 2147483646 w 957"/>
              <a:gd name="T61" fmla="*/ 2147483646 h 1020"/>
              <a:gd name="T62" fmla="*/ 2147483646 w 957"/>
              <a:gd name="T63" fmla="*/ 2147483646 h 1020"/>
              <a:gd name="T64" fmla="*/ 2147483646 w 957"/>
              <a:gd name="T65" fmla="*/ 2147483646 h 1020"/>
              <a:gd name="T66" fmla="*/ 2147483646 w 957"/>
              <a:gd name="T67" fmla="*/ 2147483646 h 1020"/>
              <a:gd name="T68" fmla="*/ 2147483646 w 957"/>
              <a:gd name="T69" fmla="*/ 2147483646 h 1020"/>
              <a:gd name="T70" fmla="*/ 2147483646 w 957"/>
              <a:gd name="T71" fmla="*/ 2147483646 h 1020"/>
              <a:gd name="T72" fmla="*/ 2147483646 w 957"/>
              <a:gd name="T73" fmla="*/ 2147483646 h 1020"/>
              <a:gd name="T74" fmla="*/ 2147483646 w 957"/>
              <a:gd name="T75" fmla="*/ 2147483646 h 1020"/>
              <a:gd name="T76" fmla="*/ 2147483646 w 957"/>
              <a:gd name="T77" fmla="*/ 2147483646 h 1020"/>
              <a:gd name="T78" fmla="*/ 2147483646 w 957"/>
              <a:gd name="T79" fmla="*/ 2147483646 h 1020"/>
              <a:gd name="T80" fmla="*/ 2147483646 w 957"/>
              <a:gd name="T81" fmla="*/ 2147483646 h 1020"/>
              <a:gd name="T82" fmla="*/ 2147483646 w 957"/>
              <a:gd name="T83" fmla="*/ 2147483646 h 1020"/>
              <a:gd name="T84" fmla="*/ 2147483646 w 957"/>
              <a:gd name="T85" fmla="*/ 2147483646 h 1020"/>
              <a:gd name="T86" fmla="*/ 2147483646 w 957"/>
              <a:gd name="T87" fmla="*/ 2147483646 h 1020"/>
              <a:gd name="T88" fmla="*/ 2147483646 w 957"/>
              <a:gd name="T89" fmla="*/ 2147483646 h 1020"/>
              <a:gd name="T90" fmla="*/ 2147483646 w 957"/>
              <a:gd name="T91" fmla="*/ 2147483646 h 1020"/>
              <a:gd name="T92" fmla="*/ 2147483646 w 957"/>
              <a:gd name="T93" fmla="*/ 2147483646 h 1020"/>
              <a:gd name="T94" fmla="*/ 2147483646 w 957"/>
              <a:gd name="T95" fmla="*/ 2147483646 h 1020"/>
              <a:gd name="T96" fmla="*/ 2147483646 w 957"/>
              <a:gd name="T97" fmla="*/ 2147483646 h 1020"/>
              <a:gd name="T98" fmla="*/ 2147483646 w 957"/>
              <a:gd name="T99" fmla="*/ 2147483646 h 1020"/>
              <a:gd name="T100" fmla="*/ 2147483646 w 957"/>
              <a:gd name="T101" fmla="*/ 2147483646 h 1020"/>
              <a:gd name="T102" fmla="*/ 2147483646 w 957"/>
              <a:gd name="T103" fmla="*/ 2147483646 h 1020"/>
              <a:gd name="T104" fmla="*/ 2147483646 w 957"/>
              <a:gd name="T105" fmla="*/ 2147483646 h 1020"/>
              <a:gd name="T106" fmla="*/ 2147483646 w 957"/>
              <a:gd name="T107" fmla="*/ 2147483646 h 1020"/>
              <a:gd name="T108" fmla="*/ 2147483646 w 957"/>
              <a:gd name="T109" fmla="*/ 2147483646 h 1020"/>
              <a:gd name="T110" fmla="*/ 2147483646 w 957"/>
              <a:gd name="T111" fmla="*/ 2147483646 h 1020"/>
              <a:gd name="T112" fmla="*/ 2147483646 w 957"/>
              <a:gd name="T113" fmla="*/ 2147483646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28" name="ZoneTexte 427"/>
          <p:cNvSpPr txBox="1"/>
          <p:nvPr/>
        </p:nvSpPr>
        <p:spPr>
          <a:xfrm>
            <a:off x="3958683" y="551190"/>
            <a:ext cx="4993447" cy="42473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SA" sz="1400" b="1" dirty="0" smtClean="0"/>
              <a:t>ما هي البيئة التسويقية ؟ و هل هناك امكانية للتموقع من خلال النشاط الابتكاري في ظل بيئة تسويقية مضطربة ؟</a:t>
            </a:r>
          </a:p>
          <a:p>
            <a:pPr algn="ctr" rtl="1"/>
            <a:r>
              <a:rPr lang="ar-SA" sz="1600" b="1" dirty="0" smtClean="0"/>
              <a:t>اهمية الدراسة : </a:t>
            </a:r>
          </a:p>
          <a:p>
            <a:pPr algn="r" rtl="1"/>
            <a:r>
              <a:rPr lang="ar-SA" sz="1400" b="1" dirty="0" smtClean="0"/>
              <a:t>تستمد هذه الدراسة اهميتها من مجموعة من العناصر نذكر منها :</a:t>
            </a:r>
          </a:p>
          <a:p>
            <a:pPr algn="r" rtl="1">
              <a:buFontTx/>
              <a:buChar char="-"/>
            </a:pPr>
            <a:r>
              <a:rPr lang="ar-SA" sz="1400" b="1" dirty="0" smtClean="0"/>
              <a:t>الدور الطي يلعبه النشاط الابتكاري في تحقيق الاهداف التسويقية للمؤسسة و محاولة التموقع منظمات الاعمال على جميع المستويات </a:t>
            </a:r>
          </a:p>
          <a:p>
            <a:pPr algn="r" rtl="1">
              <a:buFontTx/>
              <a:buChar char="-"/>
            </a:pPr>
            <a:r>
              <a:rPr lang="ar-SA" sz="1400" b="1" dirty="0" smtClean="0"/>
              <a:t>الدور الذي تلعبه صورة المنظمة في استقطاب اهتمام مختلف المتعاملين والهيئات الضرورية للسير الحسن لنشاط المؤسسة وتوجهها نحو العملية التسويقية في بيئة متشعبة </a:t>
            </a:r>
          </a:p>
          <a:p>
            <a:pPr algn="r" rtl="1">
              <a:buFontTx/>
              <a:buChar char="-"/>
            </a:pPr>
            <a:r>
              <a:rPr lang="ar-SA" sz="1400" b="1" dirty="0" smtClean="0"/>
              <a:t>مدى اهمية المعلومات المقدمة من البيئة التسويقية و دورها في نجاح  العمليات التسويقية في المنظمة </a:t>
            </a:r>
          </a:p>
          <a:p>
            <a:pPr lvl="2" indent="30163" algn="ctr" rtl="1"/>
            <a:r>
              <a:rPr lang="ar-SA" sz="1600" b="1" dirty="0" smtClean="0"/>
              <a:t>اهداف الدراسة :</a:t>
            </a:r>
          </a:p>
          <a:p>
            <a:pPr algn="r" rtl="1">
              <a:buFontTx/>
              <a:buChar char="-"/>
            </a:pPr>
            <a:r>
              <a:rPr lang="ar-SA" sz="1400" b="1" dirty="0" smtClean="0"/>
              <a:t>تهدف هذه الدراسة الى ابراز اهمية دراسة البيئة التسويقية في ظل المفهوم الجديد للتسويق و خيارات التموقع من خلال التقنيات الابتكارية في ظل التنافس لاكتساب الميزة التنافسية مسلطين الضوء على :</a:t>
            </a:r>
          </a:p>
          <a:p>
            <a:pPr algn="r" rtl="1">
              <a:buFontTx/>
              <a:buChar char="-"/>
            </a:pPr>
            <a:r>
              <a:rPr lang="ar-SA" sz="1400" b="1" dirty="0" smtClean="0"/>
              <a:t>1 تعداد و تصنيف مختلف العناصر الجديدة و مكونات البيئة التسويقية و الوصول لتقييم و تحليل الفرص و التهديدات </a:t>
            </a:r>
          </a:p>
          <a:p>
            <a:pPr algn="r" rtl="1">
              <a:buFontTx/>
              <a:buChar char="-"/>
            </a:pPr>
            <a:r>
              <a:rPr lang="ar-SA" sz="1400" b="1" dirty="0" smtClean="0"/>
              <a:t>2العمل على تكريس الاستراتيجية الابتكارية مع تحديد اليات التموقع من اجل الوصول للاهداف المسطرة.</a:t>
            </a:r>
          </a:p>
        </p:txBody>
      </p:sp>
      <p:sp>
        <p:nvSpPr>
          <p:cNvPr id="429" name="Rectangle 428"/>
          <p:cNvSpPr/>
          <p:nvPr/>
        </p:nvSpPr>
        <p:spPr>
          <a:xfrm>
            <a:off x="5976818" y="167269"/>
            <a:ext cx="891591" cy="338554"/>
          </a:xfrm>
          <a:prstGeom prst="rect">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SA" sz="1600" b="1" dirty="0" smtClean="0"/>
              <a:t>الاشكالية: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57"/>
          <p:cNvSpPr>
            <a:spLocks noChangeArrowheads="1"/>
          </p:cNvSpPr>
          <p:nvPr/>
        </p:nvSpPr>
        <p:spPr bwMode="auto">
          <a:xfrm>
            <a:off x="1710466" y="172123"/>
            <a:ext cx="5647765" cy="699247"/>
          </a:xfrm>
          <a:prstGeom prst="roundRect">
            <a:avLst>
              <a:gd name="adj" fmla="val 50000"/>
            </a:avLst>
          </a:prstGeom>
          <a:solidFill>
            <a:schemeClr val="bg1">
              <a:lumMod val="65000"/>
            </a:schemeClr>
          </a:solidFill>
          <a:ln>
            <a:headEnd/>
            <a:tailEnd/>
          </a:ln>
          <a:effectLst>
            <a:glow rad="1397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none" anchor="ctr"/>
          <a:lstStyle/>
          <a:p>
            <a:endParaRPr lang="ko-KR" altLang="en-US">
              <a:cs typeface="Times New Roman" pitchFamily="18" charset="0"/>
            </a:endParaRPr>
          </a:p>
        </p:txBody>
      </p:sp>
      <p:sp>
        <p:nvSpPr>
          <p:cNvPr id="15" name="ZoneTexte 14"/>
          <p:cNvSpPr txBox="1"/>
          <p:nvPr/>
        </p:nvSpPr>
        <p:spPr>
          <a:xfrm>
            <a:off x="2581835" y="279700"/>
            <a:ext cx="3937299" cy="646331"/>
          </a:xfrm>
          <a:prstGeom prst="rect">
            <a:avLst/>
          </a:prstGeom>
          <a:solidFill>
            <a:schemeClr val="bg1">
              <a:lumMod val="65000"/>
            </a:schemeClr>
          </a:solidFill>
        </p:spPr>
        <p:txBody>
          <a:bodyPr wrap="square" rtlCol="0">
            <a:spAutoFit/>
          </a:bodyPr>
          <a:lstStyle/>
          <a:p>
            <a:pPr algn="ctr" rtl="1"/>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تعريف البيئة التسويقية</a:t>
            </a:r>
            <a:endParaRPr lang="fr-FR"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原创设计师QQ598969553      _5"/>
          <p:cNvSpPr>
            <a:spLocks noChangeArrowheads="1"/>
          </p:cNvSpPr>
          <p:nvPr/>
        </p:nvSpPr>
        <p:spPr bwMode="auto">
          <a:xfrm>
            <a:off x="8043937" y="1261968"/>
            <a:ext cx="433387" cy="26561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ar-SA" altLang="zh-CN" b="1" dirty="0" smtClean="0">
                <a:solidFill>
                  <a:schemeClr val="bg1"/>
                </a:solidFill>
              </a:rPr>
              <a:t>01</a:t>
            </a:r>
            <a:endParaRPr lang="zh-CN" altLang="en-US" b="1" dirty="0">
              <a:solidFill>
                <a:schemeClr val="bg1"/>
              </a:solidFill>
            </a:endParaRPr>
          </a:p>
        </p:txBody>
      </p:sp>
      <p:sp>
        <p:nvSpPr>
          <p:cNvPr id="21" name="ZoneTexte 20"/>
          <p:cNvSpPr txBox="1"/>
          <p:nvPr/>
        </p:nvSpPr>
        <p:spPr>
          <a:xfrm>
            <a:off x="1097280" y="1215614"/>
            <a:ext cx="6895652" cy="369332"/>
          </a:xfrm>
          <a:prstGeom prst="rect">
            <a:avLst/>
          </a:prstGeom>
          <a:noFill/>
        </p:spPr>
        <p:txBody>
          <a:bodyPr wrap="square" rtlCol="0">
            <a:spAutoFit/>
          </a:bodyPr>
          <a:lstStyle/>
          <a:p>
            <a:pPr algn="r" rtl="1"/>
            <a:r>
              <a:rPr lang="ar-SA" sz="1800" dirty="0" smtClean="0"/>
              <a:t>هي مجموع العناصر الداخلية و الخارجية التي تؤثر في انشطة الشركة التسويقية . </a:t>
            </a:r>
            <a:endParaRPr lang="fr-FR" sz="1800" dirty="0"/>
          </a:p>
        </p:txBody>
      </p:sp>
      <p:sp>
        <p:nvSpPr>
          <p:cNvPr id="26" name="原创设计师QQ598969553      _4"/>
          <p:cNvSpPr>
            <a:spLocks noChangeArrowheads="1"/>
          </p:cNvSpPr>
          <p:nvPr/>
        </p:nvSpPr>
        <p:spPr bwMode="auto">
          <a:xfrm>
            <a:off x="7769431" y="1747483"/>
            <a:ext cx="433387" cy="274955"/>
          </a:xfrm>
          <a:prstGeom prst="ellipse">
            <a:avLst/>
          </a:prstGeom>
          <a:solidFill>
            <a:schemeClr val="tx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ar-SA" altLang="zh-CN" dirty="0" smtClean="0">
                <a:solidFill>
                  <a:schemeClr val="bg1"/>
                </a:solidFill>
              </a:rPr>
              <a:t>02</a:t>
            </a:r>
            <a:endParaRPr lang="zh-CN" altLang="en-US" dirty="0">
              <a:solidFill>
                <a:schemeClr val="bg1"/>
              </a:solidFill>
            </a:endParaRPr>
          </a:p>
        </p:txBody>
      </p:sp>
      <p:sp>
        <p:nvSpPr>
          <p:cNvPr id="27" name="ZoneTexte 26"/>
          <p:cNvSpPr txBox="1"/>
          <p:nvPr/>
        </p:nvSpPr>
        <p:spPr>
          <a:xfrm>
            <a:off x="1065006" y="1699708"/>
            <a:ext cx="6615953" cy="646331"/>
          </a:xfrm>
          <a:prstGeom prst="rect">
            <a:avLst/>
          </a:prstGeom>
          <a:noFill/>
        </p:spPr>
        <p:txBody>
          <a:bodyPr wrap="square" rtlCol="0">
            <a:spAutoFit/>
          </a:bodyPr>
          <a:lstStyle/>
          <a:p>
            <a:pPr algn="r" rtl="1"/>
            <a:r>
              <a:rPr lang="ar-SA" sz="1800" dirty="0" smtClean="0"/>
              <a:t>هي مجموعة من المتغيرات و القوى سوءا الداخلية او الخارجية التي تؤثر في اداء المؤسسة و التي تستوجب التفاعل معها.</a:t>
            </a:r>
          </a:p>
        </p:txBody>
      </p:sp>
      <p:sp>
        <p:nvSpPr>
          <p:cNvPr id="39" name="오른쪽 화살표 80"/>
          <p:cNvSpPr/>
          <p:nvPr/>
        </p:nvSpPr>
        <p:spPr bwMode="auto">
          <a:xfrm rot="10800000">
            <a:off x="3143139" y="3484246"/>
            <a:ext cx="357188" cy="277813"/>
          </a:xfrm>
          <a:prstGeom prst="rightArrow">
            <a:avLst>
              <a:gd name="adj1" fmla="val 33239"/>
              <a:gd name="adj2" fmla="val 76667"/>
            </a:avLst>
          </a:prstGeom>
          <a:ln/>
          <a:effectLst>
            <a:glow rad="139700">
              <a:schemeClr val="accent2">
                <a:satMod val="175000"/>
                <a:alpha val="40000"/>
              </a:schemeClr>
            </a:glow>
          </a:effectLst>
        </p:spPr>
        <p:style>
          <a:lnRef idx="1">
            <a:schemeClr val="dk1"/>
          </a:lnRef>
          <a:fillRef idx="2">
            <a:schemeClr val="dk1"/>
          </a:fillRef>
          <a:effectRef idx="1">
            <a:schemeClr val="dk1"/>
          </a:effectRef>
          <a:fontRef idx="minor">
            <a:schemeClr val="dk1"/>
          </a:fontRef>
        </p:style>
        <p:txBody>
          <a:bodyPr anchor="ctr"/>
          <a:lstStyle/>
          <a:p>
            <a:pPr algn="ctr"/>
            <a:endParaRPr lang="ko-KR" altLang="en-US">
              <a:solidFill>
                <a:srgbClr val="FFFFFF"/>
              </a:solidFill>
              <a:effectLst>
                <a:outerShdw blurRad="38100" dist="38100" dir="2700000" algn="tl">
                  <a:srgbClr val="000000"/>
                </a:outerShdw>
              </a:effectLst>
            </a:endParaRPr>
          </a:p>
        </p:txBody>
      </p:sp>
      <p:sp>
        <p:nvSpPr>
          <p:cNvPr id="40" name="ZoneTexte 39"/>
          <p:cNvSpPr txBox="1"/>
          <p:nvPr/>
        </p:nvSpPr>
        <p:spPr>
          <a:xfrm>
            <a:off x="290456" y="2915322"/>
            <a:ext cx="2732443" cy="1754326"/>
          </a:xfrm>
          <a:prstGeom prst="rect">
            <a:avLst/>
          </a:prstGeom>
          <a:noFill/>
        </p:spPr>
        <p:txBody>
          <a:bodyPr wrap="square" rtlCol="0">
            <a:spAutoFit/>
          </a:bodyPr>
          <a:lstStyle/>
          <a:p>
            <a:pPr algn="r" rtl="1"/>
            <a:r>
              <a:rPr lang="ar-SA" sz="1800" dirty="0" smtClean="0"/>
              <a:t>تضم العناصر الداخلية: الموظفين, الزبائن, الموزعين, نقاط البيع اما العناصر الخارجية فتضم: القوانين, التشريعات, العوامل الاجتماعية, المتغيرات التكنولوجية و المؤثرات الاقتصادية</a:t>
            </a:r>
            <a:r>
              <a:rPr lang="ar-SA" dirty="0" smtClean="0"/>
              <a:t>.</a:t>
            </a:r>
            <a:endParaRPr lang="fr-FR" dirty="0"/>
          </a:p>
        </p:txBody>
      </p:sp>
      <p:sp>
        <p:nvSpPr>
          <p:cNvPr id="41" name="原创设计师QQ598969553      _6"/>
          <p:cNvSpPr>
            <a:spLocks noChangeArrowheads="1"/>
          </p:cNvSpPr>
          <p:nvPr/>
        </p:nvSpPr>
        <p:spPr bwMode="auto">
          <a:xfrm>
            <a:off x="4367606" y="2463501"/>
            <a:ext cx="4152452" cy="2194560"/>
          </a:xfrm>
          <a:prstGeom prst="diamond">
            <a:avLst/>
          </a:prstGeom>
          <a:blipFill dpi="0" rotWithShape="1">
            <a:blip r:embed="rId2" cstate="screen">
              <a:extLst>
                <a:ext uri="{28A0092B-C50C-407E-A947-70E740481C1C}">
                  <a14:useLocalDpi xmlns="" xmlns:a14="http://schemas.microsoft.com/office/drawing/2010/main"/>
                </a:ext>
              </a:extLst>
            </a:blip>
            <a:srcRect/>
            <a:stretch>
              <a:fillRect/>
            </a:stretch>
          </a:blip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endParaRPr lang="zh-CN" altLang="en-US"/>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4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190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29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21" presetClass="entr" presetSubtype="1" fill="hold" grpId="0" nodeType="withEffect">
                                  <p:stCondLst>
                                    <p:cond delay="1000"/>
                                  </p:stCondLst>
                                  <p:childTnLst>
                                    <p:set>
                                      <p:cBhvr>
                                        <p:cTn id="20" dur="1" fill="hold">
                                          <p:stCondLst>
                                            <p:cond delay="0"/>
                                          </p:stCondLst>
                                        </p:cTn>
                                        <p:tgtEl>
                                          <p:spTgt spid="41"/>
                                        </p:tgtEl>
                                        <p:attrNameLst>
                                          <p:attrName>style.visibility</p:attrName>
                                        </p:attrNameLst>
                                      </p:cBhvr>
                                      <p:to>
                                        <p:strVal val="visible"/>
                                      </p:to>
                                    </p:set>
                                    <p:animEffect transition="in" filter="wheel(1)">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9"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4"/>
          <p:cNvGrpSpPr>
            <a:grpSpLocks/>
          </p:cNvGrpSpPr>
          <p:nvPr/>
        </p:nvGrpSpPr>
        <p:grpSpPr bwMode="auto">
          <a:xfrm>
            <a:off x="494850" y="172122"/>
            <a:ext cx="8292128" cy="3750529"/>
            <a:chOff x="537" y="980"/>
            <a:chExt cx="4388" cy="2448"/>
          </a:xfrm>
        </p:grpSpPr>
        <p:sp>
          <p:nvSpPr>
            <p:cNvPr id="3" name="Freeform 485"/>
            <p:cNvSpPr>
              <a:spLocks/>
            </p:cNvSpPr>
            <p:nvPr/>
          </p:nvSpPr>
          <p:spPr bwMode="auto">
            <a:xfrm>
              <a:off x="3406" y="1362"/>
              <a:ext cx="1519" cy="1317"/>
            </a:xfrm>
            <a:custGeom>
              <a:avLst/>
              <a:gdLst/>
              <a:ahLst/>
              <a:cxnLst>
                <a:cxn ang="0">
                  <a:pos x="270" y="938"/>
                </a:cxn>
                <a:cxn ang="0">
                  <a:pos x="0" y="467"/>
                </a:cxn>
                <a:cxn ang="0">
                  <a:pos x="270" y="0"/>
                </a:cxn>
                <a:cxn ang="0">
                  <a:pos x="812" y="0"/>
                </a:cxn>
                <a:cxn ang="0">
                  <a:pos x="1082" y="467"/>
                </a:cxn>
                <a:cxn ang="0">
                  <a:pos x="812" y="938"/>
                </a:cxn>
                <a:cxn ang="0">
                  <a:pos x="270" y="938"/>
                </a:cxn>
              </a:cxnLst>
              <a:rect l="0" t="0" r="r" b="b"/>
              <a:pathLst>
                <a:path w="1082" h="938">
                  <a:moveTo>
                    <a:pt x="270" y="938"/>
                  </a:moveTo>
                  <a:lnTo>
                    <a:pt x="0" y="467"/>
                  </a:lnTo>
                  <a:lnTo>
                    <a:pt x="270" y="0"/>
                  </a:lnTo>
                  <a:lnTo>
                    <a:pt x="812" y="0"/>
                  </a:lnTo>
                  <a:lnTo>
                    <a:pt x="1082" y="467"/>
                  </a:lnTo>
                  <a:lnTo>
                    <a:pt x="812" y="938"/>
                  </a:lnTo>
                  <a:lnTo>
                    <a:pt x="270" y="938"/>
                  </a:lnTo>
                  <a:close/>
                </a:path>
              </a:pathLst>
            </a:custGeom>
            <a:solidFill>
              <a:schemeClr val="tx1">
                <a:lumMod val="50000"/>
                <a:lumOff val="50000"/>
              </a:schemeClr>
            </a:solidFill>
            <a:ln w="19050" algn="ctr">
              <a:noFill/>
              <a:round/>
              <a:headEnd/>
              <a:tailEnd/>
            </a:ln>
            <a:effectLst>
              <a:glow rad="228600">
                <a:schemeClr val="accent6">
                  <a:satMod val="175000"/>
                  <a:alpha val="40000"/>
                </a:schemeClr>
              </a:glow>
              <a:outerShdw blurRad="149987" dist="127000" dir="2880000" algn="ctr">
                <a:srgbClr val="000000">
                  <a:alpha val="28000"/>
                </a:srgbClr>
              </a:outerShdw>
            </a:effectLst>
            <a:scene3d>
              <a:camera prst="orthographicFront">
                <a:rot lat="0" lon="0" rev="0"/>
              </a:camera>
              <a:lightRig rig="contrasting" dir="t">
                <a:rot lat="0" lon="0" rev="3600000"/>
              </a:lightRig>
            </a:scene3d>
            <a:sp3d prstMaterial="metal">
              <a:bevelT w="127000" h="152400" prst="artDeco"/>
            </a:sp3d>
          </p:spPr>
          <p:txBody>
            <a:bodyPr wrap="none" lIns="72000" tIns="0" rIns="72000" bIns="0" anchor="ctr"/>
            <a:lstStyle/>
            <a:p>
              <a:pPr algn="ctr" latinLnBrk="0"/>
              <a:endParaRPr kumimoji="0" lang="ko-KR" altLang="en-US" sz="2000" b="1">
                <a:solidFill>
                  <a:schemeClr val="bg1"/>
                </a:solidFill>
                <a:latin typeface="Times New Roman" pitchFamily="18" charset="0"/>
                <a:cs typeface="Times New Roman" pitchFamily="18" charset="0"/>
              </a:endParaRPr>
            </a:p>
          </p:txBody>
        </p:sp>
        <p:sp>
          <p:nvSpPr>
            <p:cNvPr id="5" name="Freeform 487"/>
            <p:cNvSpPr>
              <a:spLocks/>
            </p:cNvSpPr>
            <p:nvPr/>
          </p:nvSpPr>
          <p:spPr bwMode="auto">
            <a:xfrm>
              <a:off x="3389" y="2693"/>
              <a:ext cx="1526" cy="666"/>
            </a:xfrm>
            <a:custGeom>
              <a:avLst/>
              <a:gdLst/>
              <a:ahLst/>
              <a:cxnLst>
                <a:cxn ang="0">
                  <a:pos x="0" y="290"/>
                </a:cxn>
                <a:cxn ang="0">
                  <a:pos x="166" y="0"/>
                </a:cxn>
                <a:cxn ang="0">
                  <a:pos x="500" y="0"/>
                </a:cxn>
                <a:cxn ang="0">
                  <a:pos x="666" y="290"/>
                </a:cxn>
                <a:cxn ang="0">
                  <a:pos x="0" y="290"/>
                </a:cxn>
              </a:cxnLst>
              <a:rect l="0" t="0" r="r" b="b"/>
              <a:pathLst>
                <a:path w="666" h="290">
                  <a:moveTo>
                    <a:pt x="0" y="290"/>
                  </a:moveTo>
                  <a:lnTo>
                    <a:pt x="166" y="0"/>
                  </a:lnTo>
                  <a:lnTo>
                    <a:pt x="500" y="0"/>
                  </a:lnTo>
                  <a:lnTo>
                    <a:pt x="666" y="290"/>
                  </a:lnTo>
                  <a:lnTo>
                    <a:pt x="0" y="290"/>
                  </a:lnTo>
                  <a:close/>
                </a:path>
              </a:pathLst>
            </a:custGeom>
            <a:gradFill rotWithShape="1">
              <a:gsLst>
                <a:gs pos="0">
                  <a:schemeClr val="tx1">
                    <a:alpha val="50000"/>
                  </a:schemeClr>
                </a:gs>
                <a:gs pos="100000">
                  <a:schemeClr val="tx1">
                    <a:gamma/>
                    <a:tint val="0"/>
                    <a:invGamma/>
                    <a:alpha val="0"/>
                  </a:schemeClr>
                </a:gs>
              </a:gsLst>
              <a:lin ang="5400000" scaled="1"/>
            </a:gradFill>
            <a:ln w="9525" cap="flat" cmpd="sng">
              <a:noFill/>
              <a:prstDash val="solid"/>
              <a:round/>
              <a:headEnd type="none" w="med" len="med"/>
              <a:tailEnd type="none" w="med" len="med"/>
            </a:ln>
            <a:effectLst/>
          </p:spPr>
          <p:txBody>
            <a:bodyPr wrap="none" anchor="ctr"/>
            <a:lstStyle/>
            <a:p>
              <a:endParaRPr lang="ko-KR" altLang="en-US"/>
            </a:p>
          </p:txBody>
        </p:sp>
        <p:sp>
          <p:nvSpPr>
            <p:cNvPr id="6" name="Text Box 489"/>
            <p:cNvSpPr txBox="1">
              <a:spLocks noChangeArrowheads="1"/>
            </p:cNvSpPr>
            <p:nvPr/>
          </p:nvSpPr>
          <p:spPr bwMode="auto">
            <a:xfrm>
              <a:off x="2215" y="980"/>
              <a:ext cx="2703" cy="181"/>
            </a:xfrm>
            <a:prstGeom prst="rect">
              <a:avLst/>
            </a:prstGeom>
            <a:noFill/>
            <a:ln w="9525">
              <a:noFill/>
              <a:miter lim="800000"/>
              <a:headEnd/>
              <a:tailEnd/>
            </a:ln>
          </p:spPr>
          <p:txBody>
            <a:bodyPr>
              <a:spAutoFit/>
            </a:bodyPr>
            <a:lstStyle/>
            <a:p>
              <a:pPr algn="r" rtl="1"/>
              <a:r>
                <a:rPr lang="en-US" altLang="ko-KR" sz="1200" dirty="0" smtClean="0">
                  <a:solidFill>
                    <a:srgbClr val="F6BB00"/>
                  </a:solidFill>
                  <a:latin typeface="Arial" pitchFamily="34" charset="0"/>
                  <a:cs typeface="Times New Roman" pitchFamily="18" charset="0"/>
                </a:rPr>
                <a:t>.</a:t>
              </a:r>
              <a:endParaRPr lang="en-US" altLang="ko-KR" sz="1200" dirty="0">
                <a:solidFill>
                  <a:srgbClr val="F6BB00"/>
                </a:solidFill>
                <a:latin typeface="Arial" pitchFamily="34" charset="0"/>
                <a:cs typeface="Times New Roman" pitchFamily="18" charset="0"/>
              </a:endParaRPr>
            </a:p>
          </p:txBody>
        </p:sp>
        <p:sp>
          <p:nvSpPr>
            <p:cNvPr id="7" name="AutoShape 490"/>
            <p:cNvSpPr>
              <a:spLocks noChangeAspect="1" noChangeArrowheads="1" noTextEdit="1"/>
            </p:cNvSpPr>
            <p:nvPr/>
          </p:nvSpPr>
          <p:spPr bwMode="auto">
            <a:xfrm>
              <a:off x="575" y="1017"/>
              <a:ext cx="2270" cy="2348"/>
            </a:xfrm>
            <a:prstGeom prst="rect">
              <a:avLst/>
            </a:prstGeom>
            <a:noFill/>
            <a:ln w="9525">
              <a:noFill/>
              <a:miter lim="800000"/>
              <a:headEnd/>
              <a:tailEnd/>
            </a:ln>
          </p:spPr>
          <p:txBody>
            <a:bodyPr/>
            <a:lstStyle/>
            <a:p>
              <a:endParaRPr lang="fr-FR"/>
            </a:p>
          </p:txBody>
        </p:sp>
        <p:sp>
          <p:nvSpPr>
            <p:cNvPr id="8" name="Freeform 491"/>
            <p:cNvSpPr>
              <a:spLocks/>
            </p:cNvSpPr>
            <p:nvPr/>
          </p:nvSpPr>
          <p:spPr bwMode="auto">
            <a:xfrm>
              <a:off x="1258" y="1806"/>
              <a:ext cx="903" cy="783"/>
            </a:xfrm>
            <a:custGeom>
              <a:avLst/>
              <a:gdLst/>
              <a:ahLst/>
              <a:cxnLst>
                <a:cxn ang="0">
                  <a:pos x="269" y="938"/>
                </a:cxn>
                <a:cxn ang="0">
                  <a:pos x="0" y="468"/>
                </a:cxn>
                <a:cxn ang="0">
                  <a:pos x="269" y="0"/>
                </a:cxn>
                <a:cxn ang="0">
                  <a:pos x="812" y="0"/>
                </a:cxn>
                <a:cxn ang="0">
                  <a:pos x="1081" y="468"/>
                </a:cxn>
                <a:cxn ang="0">
                  <a:pos x="812" y="938"/>
                </a:cxn>
                <a:cxn ang="0">
                  <a:pos x="269" y="938"/>
                </a:cxn>
              </a:cxnLst>
              <a:rect l="0" t="0" r="r" b="b"/>
              <a:pathLst>
                <a:path w="1081" h="938">
                  <a:moveTo>
                    <a:pt x="269" y="938"/>
                  </a:moveTo>
                  <a:lnTo>
                    <a:pt x="0" y="468"/>
                  </a:lnTo>
                  <a:lnTo>
                    <a:pt x="269" y="0"/>
                  </a:lnTo>
                  <a:lnTo>
                    <a:pt x="812" y="0"/>
                  </a:lnTo>
                  <a:lnTo>
                    <a:pt x="1081" y="468"/>
                  </a:lnTo>
                  <a:lnTo>
                    <a:pt x="812" y="938"/>
                  </a:lnTo>
                  <a:lnTo>
                    <a:pt x="269" y="938"/>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101600">
                <a:schemeClr val="accent4">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9" name="Freeform 492"/>
            <p:cNvSpPr>
              <a:spLocks/>
            </p:cNvSpPr>
            <p:nvPr/>
          </p:nvSpPr>
          <p:spPr bwMode="auto">
            <a:xfrm>
              <a:off x="1258" y="980"/>
              <a:ext cx="903" cy="784"/>
            </a:xfrm>
            <a:custGeom>
              <a:avLst/>
              <a:gdLst/>
              <a:ahLst/>
              <a:cxnLst>
                <a:cxn ang="0">
                  <a:pos x="269" y="939"/>
                </a:cxn>
                <a:cxn ang="0">
                  <a:pos x="0" y="471"/>
                </a:cxn>
                <a:cxn ang="0">
                  <a:pos x="269" y="0"/>
                </a:cxn>
                <a:cxn ang="0">
                  <a:pos x="812" y="0"/>
                </a:cxn>
                <a:cxn ang="0">
                  <a:pos x="1081" y="471"/>
                </a:cxn>
                <a:cxn ang="0">
                  <a:pos x="812" y="939"/>
                </a:cxn>
                <a:cxn ang="0">
                  <a:pos x="269" y="939"/>
                </a:cxn>
              </a:cxnLst>
              <a:rect l="0" t="0" r="r" b="b"/>
              <a:pathLst>
                <a:path w="1081" h="939">
                  <a:moveTo>
                    <a:pt x="269" y="939"/>
                  </a:moveTo>
                  <a:lnTo>
                    <a:pt x="0" y="471"/>
                  </a:lnTo>
                  <a:lnTo>
                    <a:pt x="269" y="0"/>
                  </a:lnTo>
                  <a:lnTo>
                    <a:pt x="812" y="0"/>
                  </a:lnTo>
                  <a:lnTo>
                    <a:pt x="1081" y="471"/>
                  </a:lnTo>
                  <a:lnTo>
                    <a:pt x="812" y="939"/>
                  </a:lnTo>
                  <a:lnTo>
                    <a:pt x="269"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10" name="Freeform 493"/>
            <p:cNvSpPr>
              <a:spLocks/>
            </p:cNvSpPr>
            <p:nvPr/>
          </p:nvSpPr>
          <p:spPr bwMode="auto">
            <a:xfrm>
              <a:off x="1258" y="2638"/>
              <a:ext cx="903" cy="784"/>
            </a:xfrm>
            <a:custGeom>
              <a:avLst/>
              <a:gdLst/>
              <a:ahLst/>
              <a:cxnLst>
                <a:cxn ang="0">
                  <a:pos x="269" y="939"/>
                </a:cxn>
                <a:cxn ang="0">
                  <a:pos x="0" y="468"/>
                </a:cxn>
                <a:cxn ang="0">
                  <a:pos x="269" y="0"/>
                </a:cxn>
                <a:cxn ang="0">
                  <a:pos x="812" y="0"/>
                </a:cxn>
                <a:cxn ang="0">
                  <a:pos x="1081" y="468"/>
                </a:cxn>
                <a:cxn ang="0">
                  <a:pos x="812" y="939"/>
                </a:cxn>
                <a:cxn ang="0">
                  <a:pos x="269" y="939"/>
                </a:cxn>
              </a:cxnLst>
              <a:rect l="0" t="0" r="r" b="b"/>
              <a:pathLst>
                <a:path w="1081" h="939">
                  <a:moveTo>
                    <a:pt x="269" y="939"/>
                  </a:moveTo>
                  <a:lnTo>
                    <a:pt x="0" y="468"/>
                  </a:lnTo>
                  <a:lnTo>
                    <a:pt x="269" y="0"/>
                  </a:lnTo>
                  <a:lnTo>
                    <a:pt x="812" y="0"/>
                  </a:lnTo>
                  <a:lnTo>
                    <a:pt x="1081" y="468"/>
                  </a:lnTo>
                  <a:lnTo>
                    <a:pt x="812" y="939"/>
                  </a:lnTo>
                  <a:lnTo>
                    <a:pt x="269"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endParaRPr lang="ko-KR" altLang="en-US"/>
            </a:p>
          </p:txBody>
        </p:sp>
        <p:sp>
          <p:nvSpPr>
            <p:cNvPr id="11" name="Freeform 494"/>
            <p:cNvSpPr>
              <a:spLocks/>
            </p:cNvSpPr>
            <p:nvPr/>
          </p:nvSpPr>
          <p:spPr bwMode="auto">
            <a:xfrm>
              <a:off x="1982" y="1396"/>
              <a:ext cx="903" cy="784"/>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12" name="Freeform 495"/>
            <p:cNvSpPr>
              <a:spLocks/>
            </p:cNvSpPr>
            <p:nvPr/>
          </p:nvSpPr>
          <p:spPr bwMode="auto">
            <a:xfrm>
              <a:off x="537" y="1396"/>
              <a:ext cx="904" cy="784"/>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13" name="Freeform 496"/>
            <p:cNvSpPr>
              <a:spLocks/>
            </p:cNvSpPr>
            <p:nvPr/>
          </p:nvSpPr>
          <p:spPr bwMode="auto">
            <a:xfrm>
              <a:off x="537" y="2222"/>
              <a:ext cx="904" cy="783"/>
            </a:xfrm>
            <a:custGeom>
              <a:avLst/>
              <a:gdLst/>
              <a:ahLst/>
              <a:cxnLst>
                <a:cxn ang="0">
                  <a:pos x="270" y="938"/>
                </a:cxn>
                <a:cxn ang="0">
                  <a:pos x="0" y="467"/>
                </a:cxn>
                <a:cxn ang="0">
                  <a:pos x="270" y="0"/>
                </a:cxn>
                <a:cxn ang="0">
                  <a:pos x="812" y="0"/>
                </a:cxn>
                <a:cxn ang="0">
                  <a:pos x="1082" y="467"/>
                </a:cxn>
                <a:cxn ang="0">
                  <a:pos x="812" y="938"/>
                </a:cxn>
                <a:cxn ang="0">
                  <a:pos x="270" y="938"/>
                </a:cxn>
              </a:cxnLst>
              <a:rect l="0" t="0" r="r" b="b"/>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14" name="Freeform 497"/>
            <p:cNvSpPr>
              <a:spLocks/>
            </p:cNvSpPr>
            <p:nvPr/>
          </p:nvSpPr>
          <p:spPr bwMode="auto">
            <a:xfrm>
              <a:off x="1309" y="1045"/>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15" name="Freeform 498"/>
            <p:cNvSpPr>
              <a:spLocks/>
            </p:cNvSpPr>
            <p:nvPr/>
          </p:nvSpPr>
          <p:spPr bwMode="auto">
            <a:xfrm>
              <a:off x="582" y="1434"/>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16" name="Freeform 499"/>
            <p:cNvSpPr>
              <a:spLocks/>
            </p:cNvSpPr>
            <p:nvPr/>
          </p:nvSpPr>
          <p:spPr bwMode="auto">
            <a:xfrm>
              <a:off x="1971" y="1441"/>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17" name="Freeform 500"/>
            <p:cNvSpPr>
              <a:spLocks/>
            </p:cNvSpPr>
            <p:nvPr/>
          </p:nvSpPr>
          <p:spPr bwMode="auto">
            <a:xfrm>
              <a:off x="1309" y="1842"/>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18" name="Freeform 501"/>
            <p:cNvSpPr>
              <a:spLocks/>
            </p:cNvSpPr>
            <p:nvPr/>
          </p:nvSpPr>
          <p:spPr bwMode="auto">
            <a:xfrm>
              <a:off x="582" y="2250"/>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19" name="Freeform 502"/>
            <p:cNvSpPr>
              <a:spLocks/>
            </p:cNvSpPr>
            <p:nvPr/>
          </p:nvSpPr>
          <p:spPr bwMode="auto">
            <a:xfrm>
              <a:off x="1309" y="2527"/>
              <a:ext cx="816" cy="356"/>
            </a:xfrm>
            <a:custGeom>
              <a:avLst/>
              <a:gdLst>
                <a:gd name="T0" fmla="*/ 0 w 666"/>
                <a:gd name="T1" fmla="*/ 2766 h 290"/>
                <a:gd name="T2" fmla="*/ 1549 w 666"/>
                <a:gd name="T3" fmla="*/ 0 h 290"/>
                <a:gd name="T4" fmla="*/ 4672 w 666"/>
                <a:gd name="T5" fmla="*/ 0 h 290"/>
                <a:gd name="T6" fmla="*/ 6220 w 666"/>
                <a:gd name="T7" fmla="*/ 2766 h 290"/>
                <a:gd name="T8" fmla="*/ 0 w 666"/>
                <a:gd name="T9" fmla="*/ 2766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20" name="Freeform 503"/>
            <p:cNvSpPr>
              <a:spLocks/>
            </p:cNvSpPr>
            <p:nvPr/>
          </p:nvSpPr>
          <p:spPr bwMode="auto">
            <a:xfrm>
              <a:off x="1970" y="2216"/>
              <a:ext cx="903" cy="783"/>
            </a:xfrm>
            <a:custGeom>
              <a:avLst/>
              <a:gdLst>
                <a:gd name="T0" fmla="*/ 37 w 1082"/>
                <a:gd name="T1" fmla="*/ 129 h 938"/>
                <a:gd name="T2" fmla="*/ 0 w 1082"/>
                <a:gd name="T3" fmla="*/ 64 h 938"/>
                <a:gd name="T4" fmla="*/ 37 w 1082"/>
                <a:gd name="T5" fmla="*/ 0 h 938"/>
                <a:gd name="T6" fmla="*/ 112 w 1082"/>
                <a:gd name="T7" fmla="*/ 0 h 938"/>
                <a:gd name="T8" fmla="*/ 149 w 1082"/>
                <a:gd name="T9" fmla="*/ 64 h 938"/>
                <a:gd name="T10" fmla="*/ 112 w 1082"/>
                <a:gd name="T11" fmla="*/ 129 h 938"/>
                <a:gd name="T12" fmla="*/ 37 w 1082"/>
                <a:gd name="T13" fmla="*/ 129 h 938"/>
                <a:gd name="T14" fmla="*/ 0 60000 65536"/>
                <a:gd name="T15" fmla="*/ 0 60000 65536"/>
                <a:gd name="T16" fmla="*/ 0 60000 65536"/>
                <a:gd name="T17" fmla="*/ 0 60000 65536"/>
                <a:gd name="T18" fmla="*/ 0 60000 65536"/>
                <a:gd name="T19" fmla="*/ 0 60000 65536"/>
                <a:gd name="T20" fmla="*/ 0 60000 65536"/>
                <a:gd name="T21" fmla="*/ 0 w 1082"/>
                <a:gd name="T22" fmla="*/ 0 h 938"/>
                <a:gd name="T23" fmla="*/ 1082 w 1082"/>
                <a:gd name="T24" fmla="*/ 938 h 9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2" h="938">
                  <a:moveTo>
                    <a:pt x="270" y="938"/>
                  </a:moveTo>
                  <a:lnTo>
                    <a:pt x="0" y="467"/>
                  </a:lnTo>
                  <a:lnTo>
                    <a:pt x="270" y="0"/>
                  </a:lnTo>
                  <a:lnTo>
                    <a:pt x="812" y="0"/>
                  </a:lnTo>
                  <a:lnTo>
                    <a:pt x="1082" y="467"/>
                  </a:lnTo>
                  <a:lnTo>
                    <a:pt x="812" y="938"/>
                  </a:lnTo>
                  <a:lnTo>
                    <a:pt x="270" y="938"/>
                  </a:lnTo>
                  <a:close/>
                </a:path>
              </a:pathLst>
            </a:custGeom>
            <a:solidFill>
              <a:schemeClr val="bg1">
                <a:alpha val="14902"/>
              </a:schemeClr>
            </a:solidFill>
            <a:ln w="22225" cap="rnd">
              <a:solidFill>
                <a:schemeClr val="bg1"/>
              </a:solidFill>
              <a:prstDash val="sysDot"/>
              <a:round/>
              <a:headEnd/>
              <a:tailEnd/>
            </a:ln>
          </p:spPr>
          <p:txBody>
            <a:bodyPr wrap="none" anchor="ctr"/>
            <a:lstStyle/>
            <a:p>
              <a:endParaRPr lang="zh-CN" altLang="en-US"/>
            </a:p>
          </p:txBody>
        </p:sp>
        <p:sp>
          <p:nvSpPr>
            <p:cNvPr id="21" name="Line 504"/>
            <p:cNvSpPr>
              <a:spLocks noChangeShapeType="1"/>
            </p:cNvSpPr>
            <p:nvPr/>
          </p:nvSpPr>
          <p:spPr bwMode="auto">
            <a:xfrm>
              <a:off x="2419" y="2613"/>
              <a:ext cx="1044" cy="0"/>
            </a:xfrm>
            <a:prstGeom prst="line">
              <a:avLst/>
            </a:prstGeom>
            <a:noFill/>
            <a:ln w="63500">
              <a:solidFill>
                <a:schemeClr val="bg1"/>
              </a:solidFill>
              <a:prstDash val="sysDot"/>
              <a:round/>
              <a:headEnd type="oval" w="med" len="med"/>
              <a:tailEnd type="triangle" w="med" len="med"/>
            </a:ln>
          </p:spPr>
          <p:txBody>
            <a:bodyPr wrap="none" anchor="ctr"/>
            <a:lstStyle/>
            <a:p>
              <a:endParaRPr lang="fr-FR"/>
            </a:p>
          </p:txBody>
        </p:sp>
        <p:sp>
          <p:nvSpPr>
            <p:cNvPr id="22" name="Text Box 505"/>
            <p:cNvSpPr txBox="1">
              <a:spLocks noChangeArrowheads="1"/>
            </p:cNvSpPr>
            <p:nvPr/>
          </p:nvSpPr>
          <p:spPr bwMode="auto">
            <a:xfrm>
              <a:off x="3657" y="1625"/>
              <a:ext cx="1051" cy="662"/>
            </a:xfrm>
            <a:prstGeom prst="rect">
              <a:avLst/>
            </a:prstGeom>
            <a:noFill/>
            <a:ln w="9525">
              <a:noFill/>
              <a:miter lim="800000"/>
              <a:headEnd/>
              <a:tailEnd/>
            </a:ln>
          </p:spPr>
          <p:txBody>
            <a:bodyPr wrap="none">
              <a:spAutoFit/>
            </a:bodyPr>
            <a:lstStyle/>
            <a:p>
              <a:pPr algn="ctr" rtl="1">
                <a:lnSpc>
                  <a:spcPct val="110000"/>
                </a:lnSpc>
              </a:pPr>
              <a:r>
                <a:rPr lang="ar-SA" altLang="ko-K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cs typeface="Times New Roman" pitchFamily="18" charset="0"/>
                </a:rPr>
                <a:t>خصائص البيئة</a:t>
              </a:r>
            </a:p>
            <a:p>
              <a:pPr algn="ctr" rtl="1">
                <a:lnSpc>
                  <a:spcPct val="110000"/>
                </a:lnSpc>
              </a:pPr>
              <a:r>
                <a:rPr lang="ar-SA" altLang="ko-K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cs typeface="Times New Roman" pitchFamily="18" charset="0"/>
                </a:rPr>
                <a:t> التسويقية</a:t>
              </a:r>
              <a:endParaRPr lang="en-US" altLang="ko-K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cs typeface="Times New Roman" pitchFamily="18" charset="0"/>
              </a:endParaRPr>
            </a:p>
          </p:txBody>
        </p:sp>
        <p:sp>
          <p:nvSpPr>
            <p:cNvPr id="23" name="Text Box 506"/>
            <p:cNvSpPr txBox="1">
              <a:spLocks noChangeArrowheads="1"/>
            </p:cNvSpPr>
            <p:nvPr/>
          </p:nvSpPr>
          <p:spPr bwMode="auto">
            <a:xfrm>
              <a:off x="2147" y="3021"/>
              <a:ext cx="1429" cy="407"/>
            </a:xfrm>
            <a:prstGeom prst="rect">
              <a:avLst/>
            </a:prstGeom>
            <a:noFill/>
            <a:ln w="9525">
              <a:noFill/>
              <a:miter lim="800000"/>
              <a:headEnd/>
              <a:tailEnd/>
            </a:ln>
            <a:effectLst/>
          </p:spPr>
          <p:txBody>
            <a:bodyPr>
              <a:spAutoFit/>
            </a:bodyPr>
            <a:lstStyle/>
            <a:p>
              <a:pPr>
                <a:defRPr/>
              </a:pPr>
              <a:r>
                <a:rPr lang="en-US" altLang="ko-KR" sz="1200" dirty="0">
                  <a:solidFill>
                    <a:schemeClr val="bg1">
                      <a:lumMod val="85000"/>
                    </a:schemeClr>
                  </a:solidFill>
                  <a:latin typeface="Arial Black" pitchFamily="34" charset="0"/>
                  <a:ea typeface="굴림" pitchFamily="50" charset="-127"/>
                </a:rPr>
                <a:t>Each work is</a:t>
              </a:r>
            </a:p>
            <a:p>
              <a:pPr>
                <a:defRPr/>
              </a:pPr>
              <a:r>
                <a:rPr lang="en-US" altLang="ko-KR" sz="1200" dirty="0">
                  <a:solidFill>
                    <a:schemeClr val="bg1">
                      <a:lumMod val="85000"/>
                    </a:schemeClr>
                  </a:solidFill>
                  <a:latin typeface="Arial Black" pitchFamily="34" charset="0"/>
                  <a:ea typeface="굴림" pitchFamily="50" charset="-127"/>
                </a:rPr>
                <a:t>featured with simplicity</a:t>
              </a:r>
            </a:p>
            <a:p>
              <a:pPr>
                <a:defRPr/>
              </a:pPr>
              <a:r>
                <a:rPr lang="en-US" altLang="ko-KR" sz="1200" dirty="0">
                  <a:solidFill>
                    <a:schemeClr val="bg1">
                      <a:lumMod val="85000"/>
                    </a:schemeClr>
                  </a:solidFill>
                  <a:latin typeface="Arial Black" pitchFamily="34" charset="0"/>
                  <a:ea typeface="굴림" pitchFamily="50" charset="-127"/>
                </a:rPr>
                <a:t>but supreme beauty.</a:t>
              </a:r>
            </a:p>
          </p:txBody>
        </p:sp>
        <p:sp>
          <p:nvSpPr>
            <p:cNvPr id="24" name="Text Box 507"/>
            <p:cNvSpPr txBox="1">
              <a:spLocks noChangeArrowheads="1"/>
            </p:cNvSpPr>
            <p:nvPr/>
          </p:nvSpPr>
          <p:spPr bwMode="auto">
            <a:xfrm>
              <a:off x="1353" y="1145"/>
              <a:ext cx="704" cy="342"/>
            </a:xfrm>
            <a:prstGeom prst="rect">
              <a:avLst/>
            </a:prstGeom>
            <a:noFill/>
            <a:ln w="9525">
              <a:noFill/>
              <a:miter lim="800000"/>
              <a:headEnd/>
              <a:tailEnd/>
            </a:ln>
          </p:spPr>
          <p:txBody>
            <a:bodyPr>
              <a:spAutoFit/>
            </a:bodyPr>
            <a:lstStyle/>
            <a:p>
              <a:pPr algn="ctr"/>
              <a:endParaRPr lang="en-US" altLang="ko-KR" sz="1200" dirty="0">
                <a:latin typeface="Arial Black" pitchFamily="34" charset="0"/>
                <a:cs typeface="Times New Roman" pitchFamily="18" charset="0"/>
              </a:endParaRPr>
            </a:p>
            <a:p>
              <a:pPr algn="ctr" rtl="1"/>
              <a:r>
                <a:rPr lang="ar-SA" altLang="ko-KR" sz="1600" dirty="0" smtClean="0">
                  <a:latin typeface="Arial Black" pitchFamily="34" charset="0"/>
                  <a:cs typeface="Times New Roman" pitchFamily="18" charset="0"/>
                </a:rPr>
                <a:t>1- التفرد و التميز</a:t>
              </a:r>
              <a:endParaRPr lang="en-US" altLang="ko-KR" sz="1600" dirty="0">
                <a:latin typeface="Arial Black" pitchFamily="34" charset="0"/>
                <a:cs typeface="Times New Roman" pitchFamily="18" charset="0"/>
              </a:endParaRPr>
            </a:p>
          </p:txBody>
        </p:sp>
        <p:sp>
          <p:nvSpPr>
            <p:cNvPr id="25" name="Text Box 508"/>
            <p:cNvSpPr txBox="1">
              <a:spLocks noChangeArrowheads="1"/>
            </p:cNvSpPr>
            <p:nvPr/>
          </p:nvSpPr>
          <p:spPr bwMode="auto">
            <a:xfrm>
              <a:off x="1336" y="1968"/>
              <a:ext cx="704" cy="382"/>
            </a:xfrm>
            <a:prstGeom prst="rect">
              <a:avLst/>
            </a:prstGeom>
            <a:noFill/>
            <a:ln w="9525">
              <a:noFill/>
              <a:miter lim="800000"/>
              <a:headEnd/>
              <a:tailEnd/>
            </a:ln>
          </p:spPr>
          <p:txBody>
            <a:bodyPr>
              <a:spAutoFit/>
            </a:bodyPr>
            <a:lstStyle/>
            <a:p>
              <a:pPr algn="ctr"/>
              <a:r>
                <a:rPr lang="ar-SA" altLang="ko-KR" sz="1600" dirty="0" smtClean="0">
                  <a:latin typeface="Arial Black" pitchFamily="34" charset="0"/>
                  <a:cs typeface="Times New Roman" pitchFamily="18" charset="0"/>
                </a:rPr>
                <a:t>9- التنوع و التجانس</a:t>
              </a:r>
              <a:endParaRPr lang="en-US" altLang="ko-KR" sz="1600" dirty="0">
                <a:latin typeface="Arial Black" pitchFamily="34" charset="0"/>
                <a:cs typeface="Times New Roman" pitchFamily="18" charset="0"/>
              </a:endParaRPr>
            </a:p>
          </p:txBody>
        </p:sp>
        <p:sp>
          <p:nvSpPr>
            <p:cNvPr id="26" name="Text Box 509"/>
            <p:cNvSpPr txBox="1">
              <a:spLocks noChangeArrowheads="1"/>
            </p:cNvSpPr>
            <p:nvPr/>
          </p:nvSpPr>
          <p:spPr bwMode="auto">
            <a:xfrm>
              <a:off x="1342" y="2618"/>
              <a:ext cx="704" cy="703"/>
            </a:xfrm>
            <a:prstGeom prst="rect">
              <a:avLst/>
            </a:prstGeom>
            <a:noFill/>
            <a:ln w="9525">
              <a:noFill/>
              <a:miter lim="800000"/>
              <a:headEnd/>
              <a:tailEnd/>
            </a:ln>
            <a:effectLst>
              <a:glow rad="101600">
                <a:schemeClr val="accent4">
                  <a:satMod val="175000"/>
                  <a:alpha val="40000"/>
                </a:schemeClr>
              </a:glow>
            </a:effectLst>
          </p:spPr>
          <p:txBody>
            <a:bodyPr>
              <a:spAutoFit/>
            </a:bodyPr>
            <a:lstStyle/>
            <a:p>
              <a:pPr algn="ctr" rtl="1"/>
              <a:r>
                <a:rPr lang="ar-SA" altLang="ko-KR" sz="1600" dirty="0" smtClean="0">
                  <a:latin typeface="Arial Black" pitchFamily="34" charset="0"/>
                  <a:cs typeface="Times New Roman" pitchFamily="18" charset="0"/>
                </a:rPr>
                <a:t>10- التأثيرالمتبادل بين مكونات العوامل البيئية</a:t>
              </a:r>
              <a:endParaRPr lang="en-US" altLang="ko-KR" sz="1600" dirty="0">
                <a:latin typeface="Arial Black" pitchFamily="34" charset="0"/>
                <a:cs typeface="Times New Roman" pitchFamily="18" charset="0"/>
              </a:endParaRPr>
            </a:p>
          </p:txBody>
        </p:sp>
        <p:sp>
          <p:nvSpPr>
            <p:cNvPr id="27" name="Text Box 510"/>
            <p:cNvSpPr txBox="1">
              <a:spLocks noChangeArrowheads="1"/>
            </p:cNvSpPr>
            <p:nvPr/>
          </p:nvSpPr>
          <p:spPr bwMode="auto">
            <a:xfrm>
              <a:off x="628" y="1638"/>
              <a:ext cx="704" cy="221"/>
            </a:xfrm>
            <a:prstGeom prst="rect">
              <a:avLst/>
            </a:prstGeom>
            <a:noFill/>
            <a:ln w="9525">
              <a:noFill/>
              <a:miter lim="800000"/>
              <a:headEnd/>
              <a:tailEnd/>
            </a:ln>
          </p:spPr>
          <p:txBody>
            <a:bodyPr>
              <a:spAutoFit/>
            </a:bodyPr>
            <a:lstStyle/>
            <a:p>
              <a:pPr algn="ctr"/>
              <a:r>
                <a:rPr lang="ar-SA" altLang="ko-KR" sz="1600" dirty="0" smtClean="0">
                  <a:latin typeface="Arial Black" pitchFamily="34" charset="0"/>
                  <a:cs typeface="Times New Roman" pitchFamily="18" charset="0"/>
                </a:rPr>
                <a:t>8- العدائية</a:t>
              </a:r>
              <a:endParaRPr lang="en-US" altLang="ko-KR" sz="1600" dirty="0">
                <a:latin typeface="Arial Black" pitchFamily="34" charset="0"/>
                <a:cs typeface="Times New Roman" pitchFamily="18" charset="0"/>
              </a:endParaRPr>
            </a:p>
          </p:txBody>
        </p:sp>
        <p:sp>
          <p:nvSpPr>
            <p:cNvPr id="28" name="Text Box 511"/>
            <p:cNvSpPr txBox="1">
              <a:spLocks noChangeArrowheads="1"/>
            </p:cNvSpPr>
            <p:nvPr/>
          </p:nvSpPr>
          <p:spPr bwMode="auto">
            <a:xfrm>
              <a:off x="628" y="2477"/>
              <a:ext cx="704" cy="221"/>
            </a:xfrm>
            <a:prstGeom prst="rect">
              <a:avLst/>
            </a:prstGeom>
            <a:noFill/>
            <a:ln w="9525">
              <a:noFill/>
              <a:miter lim="800000"/>
              <a:headEnd/>
              <a:tailEnd/>
            </a:ln>
          </p:spPr>
          <p:txBody>
            <a:bodyPr>
              <a:spAutoFit/>
            </a:bodyPr>
            <a:lstStyle/>
            <a:p>
              <a:pPr algn="ctr"/>
              <a:r>
                <a:rPr lang="ar-SA" altLang="ko-KR" sz="1600" dirty="0" smtClean="0">
                  <a:latin typeface="Arial Black" pitchFamily="34" charset="0"/>
                  <a:cs typeface="Times New Roman" pitchFamily="18" charset="0"/>
                </a:rPr>
                <a:t>7- ظروف السوق</a:t>
              </a:r>
              <a:endParaRPr lang="en-US" altLang="ko-KR" sz="1600" dirty="0">
                <a:latin typeface="Arial Black" pitchFamily="34" charset="0"/>
                <a:cs typeface="Times New Roman" pitchFamily="18" charset="0"/>
              </a:endParaRPr>
            </a:p>
          </p:txBody>
        </p:sp>
        <p:sp>
          <p:nvSpPr>
            <p:cNvPr id="29" name="Text Box 512"/>
            <p:cNvSpPr txBox="1">
              <a:spLocks noChangeArrowheads="1"/>
            </p:cNvSpPr>
            <p:nvPr/>
          </p:nvSpPr>
          <p:spPr bwMode="auto">
            <a:xfrm>
              <a:off x="2079" y="1638"/>
              <a:ext cx="704" cy="382"/>
            </a:xfrm>
            <a:prstGeom prst="rect">
              <a:avLst/>
            </a:prstGeom>
            <a:noFill/>
            <a:ln w="9525">
              <a:noFill/>
              <a:miter lim="800000"/>
              <a:headEnd/>
              <a:tailEnd/>
            </a:ln>
          </p:spPr>
          <p:txBody>
            <a:bodyPr>
              <a:spAutoFit/>
            </a:bodyPr>
            <a:lstStyle/>
            <a:p>
              <a:pPr algn="ctr" rtl="1"/>
              <a:r>
                <a:rPr lang="ar-SA" altLang="ko-KR" sz="1200" dirty="0" smtClean="0">
                  <a:latin typeface="Arial Black" pitchFamily="34" charset="0"/>
                  <a:cs typeface="Times New Roman" pitchFamily="18" charset="0"/>
                </a:rPr>
                <a:t>2</a:t>
              </a:r>
              <a:r>
                <a:rPr lang="ar-SA" altLang="ko-KR" sz="1600" dirty="0" smtClean="0">
                  <a:latin typeface="Arial Black" pitchFamily="34" charset="0"/>
                  <a:cs typeface="Times New Roman" pitchFamily="18" charset="0"/>
                </a:rPr>
                <a:t>- طبيعة متغيرة للبيئة و عدم ثباتها</a:t>
              </a:r>
              <a:endParaRPr lang="en-US" altLang="ko-KR" sz="1600" dirty="0">
                <a:latin typeface="Arial Black" pitchFamily="34" charset="0"/>
                <a:cs typeface="Times New Roman" pitchFamily="18" charset="0"/>
              </a:endParaRPr>
            </a:p>
          </p:txBody>
        </p:sp>
      </p:grpSp>
      <p:sp>
        <p:nvSpPr>
          <p:cNvPr id="30" name="Freeform 494"/>
          <p:cNvSpPr>
            <a:spLocks/>
          </p:cNvSpPr>
          <p:nvPr/>
        </p:nvSpPr>
        <p:spPr bwMode="auto">
          <a:xfrm>
            <a:off x="3173513" y="1997104"/>
            <a:ext cx="1706424" cy="1201150"/>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31" name="Freeform 494"/>
          <p:cNvSpPr>
            <a:spLocks/>
          </p:cNvSpPr>
          <p:nvPr/>
        </p:nvSpPr>
        <p:spPr bwMode="auto">
          <a:xfrm>
            <a:off x="3119725" y="3169688"/>
            <a:ext cx="1706424" cy="1201150"/>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32" name="Freeform 494"/>
          <p:cNvSpPr>
            <a:spLocks/>
          </p:cNvSpPr>
          <p:nvPr/>
        </p:nvSpPr>
        <p:spPr bwMode="auto">
          <a:xfrm>
            <a:off x="1871838" y="3942350"/>
            <a:ext cx="1706424" cy="1201150"/>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33" name="Freeform 494"/>
          <p:cNvSpPr>
            <a:spLocks/>
          </p:cNvSpPr>
          <p:nvPr/>
        </p:nvSpPr>
        <p:spPr bwMode="auto">
          <a:xfrm>
            <a:off x="376524" y="3288022"/>
            <a:ext cx="1706424" cy="1201150"/>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chemeClr val="bg2">
                  <a:gamma/>
                  <a:tint val="27451"/>
                  <a:invGamma/>
                </a:schemeClr>
              </a:gs>
              <a:gs pos="100000">
                <a:schemeClr val="bg2"/>
              </a:gs>
            </a:gsLst>
            <a:lin ang="5400000" scaled="1"/>
          </a:gradFill>
          <a:ln w="9525" cap="flat" cmpd="sng">
            <a:no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27000" h="152400" prst="cross"/>
          </a:sp3d>
        </p:spPr>
        <p:txBody>
          <a:bodyPr wrap="none" anchor="ctr"/>
          <a:lstStyle/>
          <a:p>
            <a:endParaRPr lang="ko-KR" altLang="en-US"/>
          </a:p>
        </p:txBody>
      </p:sp>
      <p:sp>
        <p:nvSpPr>
          <p:cNvPr id="34" name="ZoneTexte 33"/>
          <p:cNvSpPr txBox="1"/>
          <p:nvPr/>
        </p:nvSpPr>
        <p:spPr>
          <a:xfrm>
            <a:off x="3334870" y="2076226"/>
            <a:ext cx="1204857" cy="954107"/>
          </a:xfrm>
          <a:prstGeom prst="rect">
            <a:avLst/>
          </a:prstGeom>
          <a:noFill/>
        </p:spPr>
        <p:txBody>
          <a:bodyPr wrap="square" rtlCol="0">
            <a:spAutoFit/>
          </a:bodyPr>
          <a:lstStyle/>
          <a:p>
            <a:pPr algn="ctr" rtl="1"/>
            <a:r>
              <a:rPr lang="ar-SA" dirty="0" smtClean="0"/>
              <a:t>3</a:t>
            </a:r>
            <a:r>
              <a:rPr lang="ar-SA" sz="1400" b="1" dirty="0" smtClean="0"/>
              <a:t>- صعوبة التحكم في المتغيرات البيئية خاصة الخارجية</a:t>
            </a:r>
            <a:endParaRPr lang="fr-FR" sz="1400" b="1" dirty="0"/>
          </a:p>
        </p:txBody>
      </p:sp>
      <p:sp>
        <p:nvSpPr>
          <p:cNvPr id="35" name="ZoneTexte 34"/>
          <p:cNvSpPr txBox="1"/>
          <p:nvPr/>
        </p:nvSpPr>
        <p:spPr>
          <a:xfrm>
            <a:off x="3539267" y="3560782"/>
            <a:ext cx="946673" cy="369332"/>
          </a:xfrm>
          <a:prstGeom prst="rect">
            <a:avLst/>
          </a:prstGeom>
          <a:noFill/>
        </p:spPr>
        <p:txBody>
          <a:bodyPr wrap="square" rtlCol="0">
            <a:spAutoFit/>
          </a:bodyPr>
          <a:lstStyle/>
          <a:p>
            <a:pPr algn="ctr" rtl="1"/>
            <a:r>
              <a:rPr lang="ar-SA" sz="1800" dirty="0" smtClean="0"/>
              <a:t>4- التعقد</a:t>
            </a:r>
            <a:endParaRPr lang="fr-FR" sz="1800" dirty="0"/>
          </a:p>
        </p:txBody>
      </p:sp>
      <p:sp>
        <p:nvSpPr>
          <p:cNvPr id="36" name="ZoneTexte 35"/>
          <p:cNvSpPr txBox="1"/>
          <p:nvPr/>
        </p:nvSpPr>
        <p:spPr>
          <a:xfrm>
            <a:off x="2043953" y="4389121"/>
            <a:ext cx="1226371" cy="338554"/>
          </a:xfrm>
          <a:prstGeom prst="rect">
            <a:avLst/>
          </a:prstGeom>
          <a:noFill/>
        </p:spPr>
        <p:txBody>
          <a:bodyPr wrap="square" rtlCol="0">
            <a:spAutoFit/>
          </a:bodyPr>
          <a:lstStyle/>
          <a:p>
            <a:pPr algn="ctr" rtl="1"/>
            <a:r>
              <a:rPr lang="ar-SA" sz="1600" dirty="0" smtClean="0"/>
              <a:t>5- عدم التأكد</a:t>
            </a:r>
            <a:endParaRPr lang="fr-FR" sz="1600" dirty="0"/>
          </a:p>
        </p:txBody>
      </p:sp>
      <p:sp>
        <p:nvSpPr>
          <p:cNvPr id="37" name="ZoneTexte 36"/>
          <p:cNvSpPr txBox="1"/>
          <p:nvPr/>
        </p:nvSpPr>
        <p:spPr>
          <a:xfrm>
            <a:off x="623944" y="3732903"/>
            <a:ext cx="1065007" cy="338554"/>
          </a:xfrm>
          <a:prstGeom prst="rect">
            <a:avLst/>
          </a:prstGeom>
          <a:noFill/>
        </p:spPr>
        <p:txBody>
          <a:bodyPr wrap="square" rtlCol="0">
            <a:spAutoFit/>
          </a:bodyPr>
          <a:lstStyle/>
          <a:p>
            <a:pPr algn="r" rtl="1"/>
            <a:r>
              <a:rPr lang="ar-SA" sz="1600" dirty="0" smtClean="0"/>
              <a:t>6- الاعتمادية</a:t>
            </a:r>
            <a:endParaRPr lang="fr-FR" sz="16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
          <p:cNvSpPr>
            <a:spLocks/>
          </p:cNvSpPr>
          <p:nvPr/>
        </p:nvSpPr>
        <p:spPr bwMode="auto">
          <a:xfrm flipH="1">
            <a:off x="1358359" y="3803050"/>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3">
              <a:effectLst>
                <a:outerShdw blurRad="38100" dist="38100" dir="2700000" algn="tl">
                  <a:srgbClr val="000000">
                    <a:alpha val="43137"/>
                  </a:srgbClr>
                </a:outerShdw>
              </a:effectLst>
            </a:endParaRPr>
          </a:p>
        </p:txBody>
      </p:sp>
      <p:sp>
        <p:nvSpPr>
          <p:cNvPr id="51" name="Freeform 24"/>
          <p:cNvSpPr/>
          <p:nvPr/>
        </p:nvSpPr>
        <p:spPr>
          <a:xfrm flipH="1">
            <a:off x="1182689" y="3505246"/>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effectLst>
                <a:outerShdw blurRad="38100" dist="38100" dir="2700000" algn="tl">
                  <a:srgbClr val="000000">
                    <a:alpha val="43137"/>
                  </a:srgbClr>
                </a:outerShdw>
              </a:effectLst>
            </a:endParaRPr>
          </a:p>
        </p:txBody>
      </p:sp>
      <p:sp>
        <p:nvSpPr>
          <p:cNvPr id="52" name="Freeform 25"/>
          <p:cNvSpPr/>
          <p:nvPr/>
        </p:nvSpPr>
        <p:spPr>
          <a:xfrm rot="10800000" flipH="1" flipV="1">
            <a:off x="1460042" y="3982496"/>
            <a:ext cx="455706" cy="371789"/>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p>
        </p:txBody>
      </p:sp>
      <p:sp>
        <p:nvSpPr>
          <p:cNvPr id="53" name="Freeform 5"/>
          <p:cNvSpPr>
            <a:spLocks/>
          </p:cNvSpPr>
          <p:nvPr/>
        </p:nvSpPr>
        <p:spPr bwMode="auto">
          <a:xfrm>
            <a:off x="1611493" y="2929834"/>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4" name="Freeform 6"/>
          <p:cNvSpPr>
            <a:spLocks/>
          </p:cNvSpPr>
          <p:nvPr/>
        </p:nvSpPr>
        <p:spPr bwMode="auto">
          <a:xfrm>
            <a:off x="1649582" y="2859605"/>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5" name="Freeform 7"/>
          <p:cNvSpPr>
            <a:spLocks/>
          </p:cNvSpPr>
          <p:nvPr/>
        </p:nvSpPr>
        <p:spPr bwMode="auto">
          <a:xfrm>
            <a:off x="1637680" y="2903646"/>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6" name="Freeform 8"/>
          <p:cNvSpPr>
            <a:spLocks/>
          </p:cNvSpPr>
          <p:nvPr/>
        </p:nvSpPr>
        <p:spPr bwMode="auto">
          <a:xfrm>
            <a:off x="1629347" y="3309544"/>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7" name="Freeform 9"/>
          <p:cNvSpPr>
            <a:spLocks/>
          </p:cNvSpPr>
          <p:nvPr/>
        </p:nvSpPr>
        <p:spPr bwMode="auto">
          <a:xfrm>
            <a:off x="1749570" y="2928643"/>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8" name="Freeform 10"/>
          <p:cNvSpPr>
            <a:spLocks/>
          </p:cNvSpPr>
          <p:nvPr/>
        </p:nvSpPr>
        <p:spPr bwMode="auto">
          <a:xfrm>
            <a:off x="1786469" y="285603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59" name="Freeform 11"/>
          <p:cNvSpPr>
            <a:spLocks/>
          </p:cNvSpPr>
          <p:nvPr/>
        </p:nvSpPr>
        <p:spPr bwMode="auto">
          <a:xfrm>
            <a:off x="1775756" y="2902456"/>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0" name="Freeform 12"/>
          <p:cNvSpPr>
            <a:spLocks/>
          </p:cNvSpPr>
          <p:nvPr/>
        </p:nvSpPr>
        <p:spPr bwMode="auto">
          <a:xfrm>
            <a:off x="1767424" y="3305973"/>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1" name="Freeform 13"/>
          <p:cNvSpPr>
            <a:spLocks/>
          </p:cNvSpPr>
          <p:nvPr/>
        </p:nvSpPr>
        <p:spPr bwMode="auto">
          <a:xfrm>
            <a:off x="1869792" y="2931023"/>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nvGrpSpPr>
          <p:cNvPr id="62" name="Group 123"/>
          <p:cNvGrpSpPr/>
          <p:nvPr/>
        </p:nvGrpSpPr>
        <p:grpSpPr>
          <a:xfrm>
            <a:off x="943726" y="2839073"/>
            <a:ext cx="613013" cy="465414"/>
            <a:chOff x="7170738" y="4168775"/>
            <a:chExt cx="817563" cy="620713"/>
          </a:xfrm>
          <a:solidFill>
            <a:schemeClr val="tx1">
              <a:lumMod val="85000"/>
              <a:lumOff val="15000"/>
            </a:schemeClr>
          </a:solidFill>
        </p:grpSpPr>
        <p:sp>
          <p:nvSpPr>
            <p:cNvPr id="63"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6"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7"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68"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sp>
        <p:nvSpPr>
          <p:cNvPr id="69" name="Freeform 20"/>
          <p:cNvSpPr>
            <a:spLocks noEditPoints="1"/>
          </p:cNvSpPr>
          <p:nvPr/>
        </p:nvSpPr>
        <p:spPr bwMode="auto">
          <a:xfrm>
            <a:off x="444984" y="1250299"/>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0" name="Oval 21"/>
          <p:cNvSpPr>
            <a:spLocks noChangeArrowheads="1"/>
          </p:cNvSpPr>
          <p:nvPr/>
        </p:nvSpPr>
        <p:spPr bwMode="auto">
          <a:xfrm>
            <a:off x="2731580" y="1162215"/>
            <a:ext cx="105938" cy="105938"/>
          </a:xfrm>
          <a:prstGeom prst="ellipse">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1" name="Freeform 22"/>
          <p:cNvSpPr>
            <a:spLocks/>
          </p:cNvSpPr>
          <p:nvPr/>
        </p:nvSpPr>
        <p:spPr bwMode="auto">
          <a:xfrm>
            <a:off x="2769669" y="1240776"/>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2" name="Freeform 23"/>
          <p:cNvSpPr>
            <a:spLocks/>
          </p:cNvSpPr>
          <p:nvPr/>
        </p:nvSpPr>
        <p:spPr bwMode="auto">
          <a:xfrm>
            <a:off x="2623261" y="1240776"/>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3" name="Freeform 24"/>
          <p:cNvSpPr>
            <a:spLocks/>
          </p:cNvSpPr>
          <p:nvPr/>
        </p:nvSpPr>
        <p:spPr bwMode="auto">
          <a:xfrm>
            <a:off x="2779192" y="1124125"/>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4" name="Freeform 25"/>
          <p:cNvSpPr>
            <a:spLocks noEditPoints="1"/>
          </p:cNvSpPr>
          <p:nvPr/>
        </p:nvSpPr>
        <p:spPr bwMode="auto">
          <a:xfrm>
            <a:off x="1926927" y="868208"/>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5" name="Freeform 26"/>
          <p:cNvSpPr>
            <a:spLocks noEditPoints="1"/>
          </p:cNvSpPr>
          <p:nvPr/>
        </p:nvSpPr>
        <p:spPr bwMode="auto">
          <a:xfrm>
            <a:off x="1781708" y="1012235"/>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6" name="Freeform 27"/>
          <p:cNvSpPr>
            <a:spLocks noEditPoints="1"/>
          </p:cNvSpPr>
          <p:nvPr/>
        </p:nvSpPr>
        <p:spPr bwMode="auto">
          <a:xfrm>
            <a:off x="1816227" y="908679"/>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7" name="Freeform 28"/>
          <p:cNvSpPr>
            <a:spLocks noEditPoints="1"/>
          </p:cNvSpPr>
          <p:nvPr/>
        </p:nvSpPr>
        <p:spPr bwMode="auto">
          <a:xfrm>
            <a:off x="1816227" y="908679"/>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8" name="Oval 29"/>
          <p:cNvSpPr>
            <a:spLocks noChangeArrowheads="1"/>
          </p:cNvSpPr>
          <p:nvPr/>
        </p:nvSpPr>
        <p:spPr bwMode="auto">
          <a:xfrm>
            <a:off x="1976920" y="1061039"/>
            <a:ext cx="70229" cy="70229"/>
          </a:xfrm>
          <a:prstGeom prst="ellipse">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79" name="Freeform 30"/>
          <p:cNvSpPr>
            <a:spLocks noEditPoints="1"/>
          </p:cNvSpPr>
          <p:nvPr/>
        </p:nvSpPr>
        <p:spPr bwMode="auto">
          <a:xfrm>
            <a:off x="2516132" y="738463"/>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0" name="Rectangle 31"/>
          <p:cNvSpPr>
            <a:spLocks noChangeArrowheads="1"/>
          </p:cNvSpPr>
          <p:nvPr/>
        </p:nvSpPr>
        <p:spPr bwMode="auto">
          <a:xfrm>
            <a:off x="2419717" y="737273"/>
            <a:ext cx="48803" cy="355905"/>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1" name="Freeform 32"/>
          <p:cNvSpPr>
            <a:spLocks noEditPoints="1"/>
          </p:cNvSpPr>
          <p:nvPr/>
        </p:nvSpPr>
        <p:spPr bwMode="auto">
          <a:xfrm>
            <a:off x="838979" y="2529888"/>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nvGrpSpPr>
          <p:cNvPr id="82" name="Group 127"/>
          <p:cNvGrpSpPr/>
          <p:nvPr/>
        </p:nvGrpSpPr>
        <p:grpSpPr>
          <a:xfrm>
            <a:off x="2023342" y="2838179"/>
            <a:ext cx="380902" cy="490410"/>
            <a:chOff x="8610600" y="4127500"/>
            <a:chExt cx="508001" cy="654050"/>
          </a:xfrm>
          <a:solidFill>
            <a:schemeClr val="tx1">
              <a:lumMod val="85000"/>
              <a:lumOff val="15000"/>
            </a:schemeClr>
          </a:solidFill>
        </p:grpSpPr>
        <p:sp>
          <p:nvSpPr>
            <p:cNvPr id="83"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4"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5"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6"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7"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8"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89"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0"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sp>
        <p:nvSpPr>
          <p:cNvPr id="91" name="Freeform 41"/>
          <p:cNvSpPr>
            <a:spLocks noEditPoints="1"/>
          </p:cNvSpPr>
          <p:nvPr/>
        </p:nvSpPr>
        <p:spPr bwMode="auto">
          <a:xfrm>
            <a:off x="2338776" y="2343008"/>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2" name="Freeform 42"/>
          <p:cNvSpPr>
            <a:spLocks/>
          </p:cNvSpPr>
          <p:nvPr/>
        </p:nvSpPr>
        <p:spPr bwMode="auto">
          <a:xfrm>
            <a:off x="2422098" y="2613209"/>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3" name="Freeform 43"/>
          <p:cNvSpPr>
            <a:spLocks/>
          </p:cNvSpPr>
          <p:nvPr/>
        </p:nvSpPr>
        <p:spPr bwMode="auto">
          <a:xfrm>
            <a:off x="2393530" y="2658441"/>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4" name="Freeform 44"/>
          <p:cNvSpPr>
            <a:spLocks/>
          </p:cNvSpPr>
          <p:nvPr/>
        </p:nvSpPr>
        <p:spPr bwMode="auto">
          <a:xfrm>
            <a:off x="1501984" y="405175"/>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5" name="Freeform 45"/>
          <p:cNvSpPr>
            <a:spLocks noEditPoints="1"/>
          </p:cNvSpPr>
          <p:nvPr/>
        </p:nvSpPr>
        <p:spPr bwMode="auto">
          <a:xfrm>
            <a:off x="1385333" y="2400143"/>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6" name="Freeform 46"/>
          <p:cNvSpPr>
            <a:spLocks noEditPoints="1"/>
          </p:cNvSpPr>
          <p:nvPr/>
        </p:nvSpPr>
        <p:spPr bwMode="auto">
          <a:xfrm>
            <a:off x="2231647" y="1610964"/>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7" name="Freeform 47"/>
          <p:cNvSpPr>
            <a:spLocks noEditPoints="1"/>
          </p:cNvSpPr>
          <p:nvPr/>
        </p:nvSpPr>
        <p:spPr bwMode="auto">
          <a:xfrm>
            <a:off x="2697060" y="1820460"/>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8" name="Freeform 48"/>
          <p:cNvSpPr>
            <a:spLocks noEditPoints="1"/>
          </p:cNvSpPr>
          <p:nvPr/>
        </p:nvSpPr>
        <p:spPr bwMode="auto">
          <a:xfrm>
            <a:off x="1770995" y="1887118"/>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99" name="Freeform 49"/>
          <p:cNvSpPr>
            <a:spLocks/>
          </p:cNvSpPr>
          <p:nvPr/>
        </p:nvSpPr>
        <p:spPr bwMode="auto">
          <a:xfrm>
            <a:off x="1850747" y="2025194"/>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nvGrpSpPr>
          <p:cNvPr id="100" name="Group 126"/>
          <p:cNvGrpSpPr/>
          <p:nvPr/>
        </p:nvGrpSpPr>
        <p:grpSpPr>
          <a:xfrm>
            <a:off x="1944781" y="2446565"/>
            <a:ext cx="340430" cy="323766"/>
            <a:chOff x="8505825" y="3605213"/>
            <a:chExt cx="454025" cy="431800"/>
          </a:xfrm>
          <a:solidFill>
            <a:schemeClr val="accent6">
              <a:lumMod val="50000"/>
              <a:lumOff val="50000"/>
            </a:schemeClr>
          </a:solidFill>
        </p:grpSpPr>
        <p:sp>
          <p:nvSpPr>
            <p:cNvPr id="101"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2"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grpSp>
      <p:sp>
        <p:nvSpPr>
          <p:cNvPr id="103" name="Freeform 52"/>
          <p:cNvSpPr>
            <a:spLocks/>
          </p:cNvSpPr>
          <p:nvPr/>
        </p:nvSpPr>
        <p:spPr bwMode="auto">
          <a:xfrm>
            <a:off x="894923" y="519445"/>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4" name="Freeform 53"/>
          <p:cNvSpPr>
            <a:spLocks/>
          </p:cNvSpPr>
          <p:nvPr/>
        </p:nvSpPr>
        <p:spPr bwMode="auto">
          <a:xfrm>
            <a:off x="1281776" y="496830"/>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5" name="Freeform 54"/>
          <p:cNvSpPr>
            <a:spLocks/>
          </p:cNvSpPr>
          <p:nvPr/>
        </p:nvSpPr>
        <p:spPr bwMode="auto">
          <a:xfrm>
            <a:off x="961581" y="628954"/>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6" name="Freeform 55"/>
          <p:cNvSpPr>
            <a:spLocks noEditPoints="1"/>
          </p:cNvSpPr>
          <p:nvPr/>
        </p:nvSpPr>
        <p:spPr bwMode="auto">
          <a:xfrm>
            <a:off x="647338" y="850353"/>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7" name="Freeform 56"/>
          <p:cNvSpPr>
            <a:spLocks noEditPoints="1"/>
          </p:cNvSpPr>
          <p:nvPr/>
        </p:nvSpPr>
        <p:spPr bwMode="auto">
          <a:xfrm>
            <a:off x="444984" y="1668100"/>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8" name="Freeform 57"/>
          <p:cNvSpPr>
            <a:spLocks noEditPoints="1"/>
          </p:cNvSpPr>
          <p:nvPr/>
        </p:nvSpPr>
        <p:spPr bwMode="auto">
          <a:xfrm>
            <a:off x="1981681" y="495639"/>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tx1">
              <a:lumMod val="85000"/>
              <a:lumOff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09" name="Freeform 58"/>
          <p:cNvSpPr>
            <a:spLocks noEditPoints="1"/>
          </p:cNvSpPr>
          <p:nvPr/>
        </p:nvSpPr>
        <p:spPr bwMode="auto">
          <a:xfrm>
            <a:off x="581490" y="2119434"/>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tx1">
              <a:lumMod val="85000"/>
              <a:lumOff val="15000"/>
            </a:schemeClr>
          </a:solidFill>
          <a:ln>
            <a:noFill/>
          </a:ln>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0" name="Rectangle 59"/>
          <p:cNvSpPr>
            <a:spLocks noChangeArrowheads="1"/>
          </p:cNvSpPr>
          <p:nvPr/>
        </p:nvSpPr>
        <p:spPr bwMode="auto">
          <a:xfrm>
            <a:off x="2078096" y="1749041"/>
            <a:ext cx="470175" cy="23806"/>
          </a:xfrm>
          <a:prstGeom prst="rect">
            <a:avLst/>
          </a:prstGeom>
          <a:solidFill>
            <a:srgbClr val="C5C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1" name="Rectangle 60"/>
          <p:cNvSpPr>
            <a:spLocks noChangeArrowheads="1"/>
          </p:cNvSpPr>
          <p:nvPr/>
        </p:nvSpPr>
        <p:spPr bwMode="auto">
          <a:xfrm>
            <a:off x="2097141" y="1701428"/>
            <a:ext cx="43208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2" name="Rectangle 61"/>
          <p:cNvSpPr>
            <a:spLocks noChangeArrowheads="1"/>
          </p:cNvSpPr>
          <p:nvPr/>
        </p:nvSpPr>
        <p:spPr bwMode="auto">
          <a:xfrm>
            <a:off x="2267356" y="1652625"/>
            <a:ext cx="9165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3" name="Rectangle 62"/>
          <p:cNvSpPr>
            <a:spLocks noChangeArrowheads="1"/>
          </p:cNvSpPr>
          <p:nvPr/>
        </p:nvSpPr>
        <p:spPr bwMode="auto">
          <a:xfrm>
            <a:off x="2284021" y="1477649"/>
            <a:ext cx="58326" cy="190450"/>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4" name="Rectangle 63"/>
          <p:cNvSpPr>
            <a:spLocks noChangeArrowheads="1"/>
          </p:cNvSpPr>
          <p:nvPr/>
        </p:nvSpPr>
        <p:spPr bwMode="auto">
          <a:xfrm>
            <a:off x="2267356" y="1468127"/>
            <a:ext cx="9165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5" name="Rectangle 64"/>
          <p:cNvSpPr>
            <a:spLocks noChangeArrowheads="1"/>
          </p:cNvSpPr>
          <p:nvPr/>
        </p:nvSpPr>
        <p:spPr bwMode="auto">
          <a:xfrm>
            <a:off x="2406623" y="1652625"/>
            <a:ext cx="89274"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6" name="Rectangle 65"/>
          <p:cNvSpPr>
            <a:spLocks noChangeArrowheads="1"/>
          </p:cNvSpPr>
          <p:nvPr/>
        </p:nvSpPr>
        <p:spPr bwMode="auto">
          <a:xfrm>
            <a:off x="2422097" y="1477649"/>
            <a:ext cx="57135" cy="190450"/>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7" name="Rectangle 66"/>
          <p:cNvSpPr>
            <a:spLocks noChangeArrowheads="1"/>
          </p:cNvSpPr>
          <p:nvPr/>
        </p:nvSpPr>
        <p:spPr bwMode="auto">
          <a:xfrm>
            <a:off x="2406623" y="1468127"/>
            <a:ext cx="89274"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8" name="Rectangle 67"/>
          <p:cNvSpPr>
            <a:spLocks noChangeArrowheads="1"/>
          </p:cNvSpPr>
          <p:nvPr/>
        </p:nvSpPr>
        <p:spPr bwMode="auto">
          <a:xfrm>
            <a:off x="2130470" y="1652625"/>
            <a:ext cx="9165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19" name="Rectangle 68"/>
          <p:cNvSpPr>
            <a:spLocks noChangeArrowheads="1"/>
          </p:cNvSpPr>
          <p:nvPr/>
        </p:nvSpPr>
        <p:spPr bwMode="auto">
          <a:xfrm>
            <a:off x="2145945" y="1477649"/>
            <a:ext cx="59516" cy="190450"/>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0" name="Rectangle 69"/>
          <p:cNvSpPr>
            <a:spLocks noChangeArrowheads="1"/>
          </p:cNvSpPr>
          <p:nvPr/>
        </p:nvSpPr>
        <p:spPr bwMode="auto">
          <a:xfrm>
            <a:off x="2130470" y="1468127"/>
            <a:ext cx="9165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1" name="Rectangle 70"/>
          <p:cNvSpPr>
            <a:spLocks noChangeArrowheads="1"/>
          </p:cNvSpPr>
          <p:nvPr/>
        </p:nvSpPr>
        <p:spPr bwMode="auto">
          <a:xfrm>
            <a:off x="2097141" y="1415753"/>
            <a:ext cx="432085" cy="23806"/>
          </a:xfrm>
          <a:prstGeom prst="rect">
            <a:avLst/>
          </a:pr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2" name="Freeform 71"/>
          <p:cNvSpPr>
            <a:spLocks/>
          </p:cNvSpPr>
          <p:nvPr/>
        </p:nvSpPr>
        <p:spPr bwMode="auto">
          <a:xfrm>
            <a:off x="2097141" y="1277676"/>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3" name="Freeform 72"/>
          <p:cNvSpPr>
            <a:spLocks noEditPoints="1"/>
          </p:cNvSpPr>
          <p:nvPr/>
        </p:nvSpPr>
        <p:spPr bwMode="auto">
          <a:xfrm>
            <a:off x="909207" y="1402659"/>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4" name="Freeform 73"/>
          <p:cNvSpPr>
            <a:spLocks noEditPoints="1"/>
          </p:cNvSpPr>
          <p:nvPr/>
        </p:nvSpPr>
        <p:spPr bwMode="auto">
          <a:xfrm>
            <a:off x="2232837" y="1832363"/>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5" name="Freeform 74"/>
          <p:cNvSpPr>
            <a:spLocks noEditPoints="1"/>
          </p:cNvSpPr>
          <p:nvPr/>
        </p:nvSpPr>
        <p:spPr bwMode="auto">
          <a:xfrm>
            <a:off x="1006812" y="992001"/>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6" name="Freeform 75"/>
          <p:cNvSpPr>
            <a:spLocks noEditPoints="1"/>
          </p:cNvSpPr>
          <p:nvPr/>
        </p:nvSpPr>
        <p:spPr bwMode="auto">
          <a:xfrm>
            <a:off x="1549597" y="1355046"/>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7" name="Freeform 76"/>
          <p:cNvSpPr>
            <a:spLocks noEditPoints="1"/>
          </p:cNvSpPr>
          <p:nvPr/>
        </p:nvSpPr>
        <p:spPr bwMode="auto">
          <a:xfrm>
            <a:off x="1123463" y="1907353"/>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tx1">
              <a:lumMod val="85000"/>
              <a:lumOff val="15000"/>
            </a:schemeClr>
          </a:solidFill>
          <a:ln>
            <a:noFill/>
          </a:ln>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8" name="Freeform 77"/>
          <p:cNvSpPr>
            <a:spLocks/>
          </p:cNvSpPr>
          <p:nvPr/>
        </p:nvSpPr>
        <p:spPr bwMode="auto">
          <a:xfrm>
            <a:off x="1334150" y="1371711"/>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29" name="Freeform 78"/>
          <p:cNvSpPr>
            <a:spLocks/>
          </p:cNvSpPr>
          <p:nvPr/>
        </p:nvSpPr>
        <p:spPr bwMode="auto">
          <a:xfrm>
            <a:off x="1405568" y="1340763"/>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0" name="Freeform 79"/>
          <p:cNvSpPr>
            <a:spLocks noEditPoints="1"/>
          </p:cNvSpPr>
          <p:nvPr/>
        </p:nvSpPr>
        <p:spPr bwMode="auto">
          <a:xfrm>
            <a:off x="1155602" y="2343008"/>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1" name="Freeform 80"/>
          <p:cNvSpPr>
            <a:spLocks noEditPoints="1"/>
          </p:cNvSpPr>
          <p:nvPr/>
        </p:nvSpPr>
        <p:spPr bwMode="auto">
          <a:xfrm>
            <a:off x="2454236" y="1140790"/>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2" name="Freeform 81"/>
          <p:cNvSpPr>
            <a:spLocks noEditPoints="1"/>
          </p:cNvSpPr>
          <p:nvPr/>
        </p:nvSpPr>
        <p:spPr bwMode="auto">
          <a:xfrm>
            <a:off x="1394855" y="828927"/>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3" name="Freeform 82"/>
          <p:cNvSpPr>
            <a:spLocks noEditPoints="1"/>
          </p:cNvSpPr>
          <p:nvPr/>
        </p:nvSpPr>
        <p:spPr bwMode="auto">
          <a:xfrm>
            <a:off x="1280585" y="763460"/>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4" name="Freeform 83"/>
          <p:cNvSpPr>
            <a:spLocks/>
          </p:cNvSpPr>
          <p:nvPr/>
        </p:nvSpPr>
        <p:spPr bwMode="auto">
          <a:xfrm>
            <a:off x="1228211" y="861066"/>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5" name="Freeform 84"/>
          <p:cNvSpPr>
            <a:spLocks/>
          </p:cNvSpPr>
          <p:nvPr/>
        </p:nvSpPr>
        <p:spPr bwMode="auto">
          <a:xfrm>
            <a:off x="1177028" y="868208"/>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6" name="Freeform 85"/>
          <p:cNvSpPr>
            <a:spLocks noEditPoints="1"/>
          </p:cNvSpPr>
          <p:nvPr/>
        </p:nvSpPr>
        <p:spPr bwMode="auto">
          <a:xfrm>
            <a:off x="1113941" y="1737137"/>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7" name="Freeform 86"/>
          <p:cNvSpPr>
            <a:spLocks/>
          </p:cNvSpPr>
          <p:nvPr/>
        </p:nvSpPr>
        <p:spPr bwMode="auto">
          <a:xfrm>
            <a:off x="2499468" y="2044239"/>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8" name="Freeform 87"/>
          <p:cNvSpPr>
            <a:spLocks/>
          </p:cNvSpPr>
          <p:nvPr/>
        </p:nvSpPr>
        <p:spPr bwMode="auto">
          <a:xfrm>
            <a:off x="2604216" y="2035907"/>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39" name="Freeform 88"/>
          <p:cNvSpPr>
            <a:spLocks/>
          </p:cNvSpPr>
          <p:nvPr/>
        </p:nvSpPr>
        <p:spPr bwMode="auto">
          <a:xfrm>
            <a:off x="2535177" y="2084710"/>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0" name="Freeform 89"/>
          <p:cNvSpPr>
            <a:spLocks noEditPoints="1"/>
          </p:cNvSpPr>
          <p:nvPr/>
        </p:nvSpPr>
        <p:spPr bwMode="auto">
          <a:xfrm>
            <a:off x="2249501" y="1115794"/>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1" name="Freeform 90"/>
          <p:cNvSpPr>
            <a:spLocks/>
          </p:cNvSpPr>
          <p:nvPr/>
        </p:nvSpPr>
        <p:spPr bwMode="auto">
          <a:xfrm>
            <a:off x="860404" y="1910924"/>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2" name="Freeform 91"/>
          <p:cNvSpPr>
            <a:spLocks/>
          </p:cNvSpPr>
          <p:nvPr/>
        </p:nvSpPr>
        <p:spPr bwMode="auto">
          <a:xfrm>
            <a:off x="850882" y="1903782"/>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3" name="Freeform 92"/>
          <p:cNvSpPr>
            <a:spLocks/>
          </p:cNvSpPr>
          <p:nvPr/>
        </p:nvSpPr>
        <p:spPr bwMode="auto">
          <a:xfrm>
            <a:off x="881830" y="1946633"/>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4" name="Freeform 93"/>
          <p:cNvSpPr>
            <a:spLocks noEditPoints="1"/>
          </p:cNvSpPr>
          <p:nvPr/>
        </p:nvSpPr>
        <p:spPr bwMode="auto">
          <a:xfrm>
            <a:off x="1880504" y="3148852"/>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5" name="Freeform 94"/>
          <p:cNvSpPr>
            <a:spLocks/>
          </p:cNvSpPr>
          <p:nvPr/>
        </p:nvSpPr>
        <p:spPr bwMode="auto">
          <a:xfrm>
            <a:off x="1681721" y="1964488"/>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6" name="Freeform 95"/>
          <p:cNvSpPr>
            <a:spLocks/>
          </p:cNvSpPr>
          <p:nvPr/>
        </p:nvSpPr>
        <p:spPr bwMode="auto">
          <a:xfrm>
            <a:off x="1671008" y="1827602"/>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7" name="Freeform 96"/>
          <p:cNvSpPr>
            <a:spLocks/>
          </p:cNvSpPr>
          <p:nvPr/>
        </p:nvSpPr>
        <p:spPr bwMode="auto">
          <a:xfrm>
            <a:off x="1701957" y="1851408"/>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8" name="Freeform 97"/>
          <p:cNvSpPr>
            <a:spLocks/>
          </p:cNvSpPr>
          <p:nvPr/>
        </p:nvSpPr>
        <p:spPr bwMode="auto">
          <a:xfrm>
            <a:off x="1693625" y="1999007"/>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49" name="Freeform 98"/>
          <p:cNvSpPr>
            <a:spLocks noEditPoints="1"/>
          </p:cNvSpPr>
          <p:nvPr/>
        </p:nvSpPr>
        <p:spPr bwMode="auto">
          <a:xfrm>
            <a:off x="1655535" y="793218"/>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accent6">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effectLst>
                <a:outerShdw blurRad="38100" dist="38100" dir="2700000" algn="tl">
                  <a:srgbClr val="000000">
                    <a:alpha val="43137"/>
                  </a:srgbClr>
                </a:outerShdw>
              </a:effectLst>
            </a:endParaRPr>
          </a:p>
        </p:txBody>
      </p:sp>
      <p:sp>
        <p:nvSpPr>
          <p:cNvPr id="150" name="燕尾形 106"/>
          <p:cNvSpPr/>
          <p:nvPr/>
        </p:nvSpPr>
        <p:spPr>
          <a:xfrm rot="10800000">
            <a:off x="7865568" y="819092"/>
            <a:ext cx="269960" cy="431936"/>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sp>
        <p:nvSpPr>
          <p:cNvPr id="152" name="矩形 108"/>
          <p:cNvSpPr/>
          <p:nvPr/>
        </p:nvSpPr>
        <p:spPr>
          <a:xfrm>
            <a:off x="5651543" y="135226"/>
            <a:ext cx="1710995" cy="323141"/>
          </a:xfrm>
          <a:prstGeom prst="rect">
            <a:avLst/>
          </a:prstGeom>
        </p:spPr>
        <p:txBody>
          <a:bodyPr wrap="none" lIns="68555" tIns="34278" rIns="68555" bIns="34278">
            <a:spAutoFit/>
          </a:bodyPr>
          <a:lstStyle/>
          <a:p>
            <a:r>
              <a:rPr lang="ar-SA" altLang="zh-CN" sz="1650" b="1" dirty="0" smtClean="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rPr>
              <a:t>1 - من ناحية المصدر:</a:t>
            </a:r>
            <a:endParaRPr lang="en-US" altLang="zh-CN" sz="1650" b="1" dirty="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4" name="燕尾形 110"/>
          <p:cNvSpPr/>
          <p:nvPr/>
        </p:nvSpPr>
        <p:spPr>
          <a:xfrm rot="10800000">
            <a:off x="7832909" y="2204166"/>
            <a:ext cx="269960" cy="431936"/>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sp>
        <p:nvSpPr>
          <p:cNvPr id="156" name="矩形 112"/>
          <p:cNvSpPr/>
          <p:nvPr/>
        </p:nvSpPr>
        <p:spPr>
          <a:xfrm>
            <a:off x="5673316" y="1563844"/>
            <a:ext cx="1755879" cy="323141"/>
          </a:xfrm>
          <a:prstGeom prst="rect">
            <a:avLst/>
          </a:prstGeom>
        </p:spPr>
        <p:txBody>
          <a:bodyPr wrap="none" lIns="68555" tIns="34278" rIns="68555" bIns="34278">
            <a:spAutoFit/>
          </a:bodyPr>
          <a:lstStyle/>
          <a:p>
            <a:r>
              <a:rPr lang="ar-SA" altLang="zh-CN" sz="1650" b="1" dirty="0" smtClean="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rPr>
              <a:t>2- من ناحية السيطرة :</a:t>
            </a:r>
            <a:endParaRPr lang="en-US" altLang="zh-CN" sz="1650" b="1" dirty="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8" name="燕尾形 114"/>
          <p:cNvSpPr/>
          <p:nvPr/>
        </p:nvSpPr>
        <p:spPr>
          <a:xfrm rot="10981190">
            <a:off x="7898227" y="3686775"/>
            <a:ext cx="269960" cy="431936"/>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sp>
        <p:nvSpPr>
          <p:cNvPr id="160" name="矩形 116"/>
          <p:cNvSpPr/>
          <p:nvPr/>
        </p:nvSpPr>
        <p:spPr>
          <a:xfrm>
            <a:off x="5649636" y="3035568"/>
            <a:ext cx="1610006" cy="323141"/>
          </a:xfrm>
          <a:prstGeom prst="rect">
            <a:avLst/>
          </a:prstGeom>
        </p:spPr>
        <p:txBody>
          <a:bodyPr wrap="none" lIns="68555" tIns="34278" rIns="68555" bIns="34278">
            <a:spAutoFit/>
          </a:bodyPr>
          <a:lstStyle/>
          <a:p>
            <a:pPr algn="r" rtl="1"/>
            <a:r>
              <a:rPr lang="ar-SA" altLang="zh-CN" sz="1650" b="1" dirty="0" smtClean="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rPr>
              <a:t>3- من ناحية التأثير :</a:t>
            </a:r>
            <a:endParaRPr lang="en-US" altLang="zh-CN" sz="1650" b="1" dirty="0">
              <a:solidFill>
                <a:schemeClr val="tx1">
                  <a:lumMod val="95000"/>
                  <a:lumOff val="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1" name="矩形 47"/>
          <p:cNvSpPr>
            <a:spLocks noChangeArrowheads="1"/>
          </p:cNvSpPr>
          <p:nvPr/>
        </p:nvSpPr>
        <p:spPr bwMode="auto">
          <a:xfrm>
            <a:off x="3429002" y="3281226"/>
            <a:ext cx="4348112" cy="125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rtl="1">
              <a:lnSpc>
                <a:spcPct val="120000"/>
              </a:lnSpc>
              <a:spcBef>
                <a:spcPct val="0"/>
              </a:spcBef>
              <a:buNone/>
            </a:pPr>
            <a:r>
              <a:rPr lang="ar-SA" altLang="zh-CN" sz="1600" dirty="0" smtClean="0">
                <a:solidFill>
                  <a:schemeClr val="tx1">
                    <a:lumMod val="95000"/>
                    <a:lumOff val="5000"/>
                  </a:schemeClr>
                </a:solidFill>
                <a:sym typeface="微软雅黑" pitchFamily="34" charset="-122"/>
              </a:rPr>
              <a:t>يمكن تقسيمها الى نوعين :</a:t>
            </a:r>
          </a:p>
          <a:p>
            <a:pPr algn="r" rtl="1">
              <a:lnSpc>
                <a:spcPct val="120000"/>
              </a:lnSpc>
              <a:spcBef>
                <a:spcPct val="0"/>
              </a:spcBef>
              <a:buNone/>
            </a:pPr>
            <a:r>
              <a:rPr lang="ar-SA" altLang="zh-CN" sz="1600" dirty="0" smtClean="0">
                <a:solidFill>
                  <a:schemeClr val="tx1">
                    <a:lumMod val="95000"/>
                    <a:lumOff val="5000"/>
                  </a:schemeClr>
                </a:solidFill>
                <a:sym typeface="微软雅黑" pitchFamily="34" charset="-122"/>
              </a:rPr>
              <a:t>1- عوامل جزئية مثل الموردين و الوسطاء و المنافسين و العملاء</a:t>
            </a:r>
          </a:p>
          <a:p>
            <a:pPr algn="r" rtl="1">
              <a:lnSpc>
                <a:spcPct val="120000"/>
              </a:lnSpc>
              <a:spcBef>
                <a:spcPct val="0"/>
              </a:spcBef>
              <a:buNone/>
            </a:pPr>
            <a:r>
              <a:rPr lang="ar-SA" altLang="zh-CN" sz="1600" dirty="0" smtClean="0">
                <a:solidFill>
                  <a:schemeClr val="tx1">
                    <a:lumMod val="95000"/>
                    <a:lumOff val="5000"/>
                  </a:schemeClr>
                </a:solidFill>
                <a:sym typeface="微软雅黑" pitchFamily="34" charset="-122"/>
              </a:rPr>
              <a:t>2 - عوامل كلية تشمل العوامل الاقتصادية و السياسية و التنافسية و التكنولوجية</a:t>
            </a:r>
            <a:endParaRPr lang="zh-CN" altLang="en-US" sz="1600" dirty="0">
              <a:solidFill>
                <a:schemeClr val="tx1">
                  <a:lumMod val="95000"/>
                  <a:lumOff val="5000"/>
                </a:schemeClr>
              </a:solidFill>
              <a:sym typeface="微软雅黑" pitchFamily="34" charset="-122"/>
            </a:endParaRPr>
          </a:p>
        </p:txBody>
      </p:sp>
      <p:sp>
        <p:nvSpPr>
          <p:cNvPr id="162" name="ZoneTexte 161"/>
          <p:cNvSpPr txBox="1"/>
          <p:nvPr/>
        </p:nvSpPr>
        <p:spPr>
          <a:xfrm>
            <a:off x="5334000" y="457200"/>
            <a:ext cx="2405743" cy="1077218"/>
          </a:xfrm>
          <a:prstGeom prst="rect">
            <a:avLst/>
          </a:prstGeom>
          <a:noFill/>
        </p:spPr>
        <p:txBody>
          <a:bodyPr wrap="square" rtlCol="0">
            <a:spAutoFit/>
          </a:bodyPr>
          <a:lstStyle/>
          <a:p>
            <a:pPr algn="r" rtl="1"/>
            <a:r>
              <a:rPr lang="ar-SA" sz="1600" dirty="0" smtClean="0"/>
              <a:t>و تشكل ثلاث مصادر :</a:t>
            </a:r>
          </a:p>
          <a:p>
            <a:pPr algn="r" rtl="1"/>
            <a:r>
              <a:rPr lang="ar-SA" sz="1600" dirty="0" smtClean="0"/>
              <a:t>1- البيئة الداخلية</a:t>
            </a:r>
          </a:p>
          <a:p>
            <a:pPr algn="r" rtl="1"/>
            <a:r>
              <a:rPr lang="ar-SA" sz="1600" dirty="0" smtClean="0"/>
              <a:t>2- البيئة الخارجية</a:t>
            </a:r>
          </a:p>
          <a:p>
            <a:pPr algn="r" rtl="1"/>
            <a:r>
              <a:rPr lang="ar-SA" sz="1600" dirty="0" smtClean="0"/>
              <a:t>3- البيئة العامة</a:t>
            </a:r>
            <a:endParaRPr lang="fr-FR" sz="1600" dirty="0"/>
          </a:p>
        </p:txBody>
      </p:sp>
      <p:sp>
        <p:nvSpPr>
          <p:cNvPr id="164" name="ZoneTexte 163"/>
          <p:cNvSpPr txBox="1"/>
          <p:nvPr/>
        </p:nvSpPr>
        <p:spPr>
          <a:xfrm>
            <a:off x="3200400" y="1850572"/>
            <a:ext cx="4517571" cy="1077218"/>
          </a:xfrm>
          <a:prstGeom prst="rect">
            <a:avLst/>
          </a:prstGeom>
          <a:noFill/>
        </p:spPr>
        <p:txBody>
          <a:bodyPr wrap="square" rtlCol="0">
            <a:spAutoFit/>
          </a:bodyPr>
          <a:lstStyle/>
          <a:p>
            <a:pPr algn="r" rtl="1"/>
            <a:r>
              <a:rPr lang="ar-SA" sz="1600" dirty="0" smtClean="0"/>
              <a:t>وتنقسم الى ثلاث عوامل هي :</a:t>
            </a:r>
          </a:p>
          <a:p>
            <a:pPr algn="r" rtl="1"/>
            <a:r>
              <a:rPr lang="ar-SA" sz="1600" dirty="0" smtClean="0"/>
              <a:t>1- عوامل يمكن السيطرة عليها بدرجة كبيرة</a:t>
            </a:r>
          </a:p>
          <a:p>
            <a:pPr algn="r" rtl="1"/>
            <a:r>
              <a:rPr lang="ar-SA" sz="1600" dirty="0" smtClean="0"/>
              <a:t>2- عوامل يمكن السيطرة عليها بدرجة قليلة وبطريقة غير مباشرة</a:t>
            </a:r>
          </a:p>
          <a:p>
            <a:pPr algn="r" rtl="1"/>
            <a:r>
              <a:rPr lang="ar-SA" sz="1600" dirty="0" smtClean="0"/>
              <a:t>3- عوامل لا يمكن السيطرة عليها </a:t>
            </a:r>
            <a:endParaRPr lang="fr-FR"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1+#ppt_w/2"/>
                                          </p:val>
                                        </p:tav>
                                        <p:tav tm="100000">
                                          <p:val>
                                            <p:strVal val="#ppt_x"/>
                                          </p:val>
                                        </p:tav>
                                      </p:tavLst>
                                    </p:anim>
                                    <p:anim calcmode="lin" valueType="num">
                                      <p:cBhvr additive="base">
                                        <p:cTn id="23" dur="500" fill="hold"/>
                                        <p:tgtEl>
                                          <p:spTgt spid="5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ppt_x"/>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ppt_x"/>
                                          </p:val>
                                        </p:tav>
                                        <p:tav tm="100000">
                                          <p:val>
                                            <p:strVal val="#ppt_x"/>
                                          </p:val>
                                        </p:tav>
                                      </p:tavLst>
                                    </p:anim>
                                    <p:anim calcmode="lin" valueType="num">
                                      <p:cBhvr additive="base">
                                        <p:cTn id="47" dur="500" fill="hold"/>
                                        <p:tgtEl>
                                          <p:spTgt spid="5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ppt_x"/>
                                          </p:val>
                                        </p:tav>
                                        <p:tav tm="100000">
                                          <p:val>
                                            <p:strVal val="#ppt_x"/>
                                          </p:val>
                                        </p:tav>
                                      </p:tavLst>
                                    </p:anim>
                                    <p:anim calcmode="lin" valueType="num">
                                      <p:cBhvr additive="base">
                                        <p:cTn id="51" dur="500" fill="hold"/>
                                        <p:tgtEl>
                                          <p:spTgt spid="6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ppt_x"/>
                                          </p:val>
                                        </p:tav>
                                        <p:tav tm="100000">
                                          <p:val>
                                            <p:strVal val="#ppt_x"/>
                                          </p:val>
                                        </p:tav>
                                      </p:tavLst>
                                    </p:anim>
                                    <p:anim calcmode="lin" valueType="num">
                                      <p:cBhvr additive="base">
                                        <p:cTn id="55" dur="500" fill="hold"/>
                                        <p:tgtEl>
                                          <p:spTgt spid="6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1+#ppt_w/2"/>
                                          </p:val>
                                        </p:tav>
                                        <p:tav tm="100000">
                                          <p:val>
                                            <p:strVal val="#ppt_x"/>
                                          </p:val>
                                        </p:tav>
                                      </p:tavLst>
                                    </p:anim>
                                    <p:anim calcmode="lin" valueType="num">
                                      <p:cBhvr additive="base">
                                        <p:cTn id="59" dur="500" fill="hold"/>
                                        <p:tgtEl>
                                          <p:spTgt spid="62"/>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fill="hold"/>
                                        <p:tgtEl>
                                          <p:spTgt spid="69"/>
                                        </p:tgtEl>
                                        <p:attrNameLst>
                                          <p:attrName>ppt_x</p:attrName>
                                        </p:attrNameLst>
                                      </p:cBhvr>
                                      <p:tavLst>
                                        <p:tav tm="0">
                                          <p:val>
                                            <p:strVal val="1+#ppt_w/2"/>
                                          </p:val>
                                        </p:tav>
                                        <p:tav tm="100000">
                                          <p:val>
                                            <p:strVal val="#ppt_x"/>
                                          </p:val>
                                        </p:tav>
                                      </p:tavLst>
                                    </p:anim>
                                    <p:anim calcmode="lin" valueType="num">
                                      <p:cBhvr additive="base">
                                        <p:cTn id="63" dur="500" fill="hold"/>
                                        <p:tgtEl>
                                          <p:spTgt spid="6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 calcmode="lin" valueType="num">
                                      <p:cBhvr additive="base">
                                        <p:cTn id="66" dur="500" fill="hold"/>
                                        <p:tgtEl>
                                          <p:spTgt spid="70"/>
                                        </p:tgtEl>
                                        <p:attrNameLst>
                                          <p:attrName>ppt_x</p:attrName>
                                        </p:attrNameLst>
                                      </p:cBhvr>
                                      <p:tavLst>
                                        <p:tav tm="0">
                                          <p:val>
                                            <p:strVal val="#ppt_x"/>
                                          </p:val>
                                        </p:tav>
                                        <p:tav tm="100000">
                                          <p:val>
                                            <p:strVal val="#ppt_x"/>
                                          </p:val>
                                        </p:tav>
                                      </p:tavLst>
                                    </p:anim>
                                    <p:anim calcmode="lin" valueType="num">
                                      <p:cBhvr additive="base">
                                        <p:cTn id="67" dur="500" fill="hold"/>
                                        <p:tgtEl>
                                          <p:spTgt spid="7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additive="base">
                                        <p:cTn id="70" dur="500" fill="hold"/>
                                        <p:tgtEl>
                                          <p:spTgt spid="71"/>
                                        </p:tgtEl>
                                        <p:attrNameLst>
                                          <p:attrName>ppt_x</p:attrName>
                                        </p:attrNameLst>
                                      </p:cBhvr>
                                      <p:tavLst>
                                        <p:tav tm="0">
                                          <p:val>
                                            <p:strVal val="#ppt_x"/>
                                          </p:val>
                                        </p:tav>
                                        <p:tav tm="100000">
                                          <p:val>
                                            <p:strVal val="#ppt_x"/>
                                          </p:val>
                                        </p:tav>
                                      </p:tavLst>
                                    </p:anim>
                                    <p:anim calcmode="lin" valueType="num">
                                      <p:cBhvr additive="base">
                                        <p:cTn id="71" dur="500" fill="hold"/>
                                        <p:tgtEl>
                                          <p:spTgt spid="7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additive="base">
                                        <p:cTn id="78" dur="500" fill="hold"/>
                                        <p:tgtEl>
                                          <p:spTgt spid="73"/>
                                        </p:tgtEl>
                                        <p:attrNameLst>
                                          <p:attrName>ppt_x</p:attrName>
                                        </p:attrNameLst>
                                      </p:cBhvr>
                                      <p:tavLst>
                                        <p:tav tm="0">
                                          <p:val>
                                            <p:strVal val="#ppt_x"/>
                                          </p:val>
                                        </p:tav>
                                        <p:tav tm="100000">
                                          <p:val>
                                            <p:strVal val="#ppt_x"/>
                                          </p:val>
                                        </p:tav>
                                      </p:tavLst>
                                    </p:anim>
                                    <p:anim calcmode="lin" valueType="num">
                                      <p:cBhvr additive="base">
                                        <p:cTn id="79" dur="500" fill="hold"/>
                                        <p:tgtEl>
                                          <p:spTgt spid="7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additive="base">
                                        <p:cTn id="82" dur="500" fill="hold"/>
                                        <p:tgtEl>
                                          <p:spTgt spid="74"/>
                                        </p:tgtEl>
                                        <p:attrNameLst>
                                          <p:attrName>ppt_x</p:attrName>
                                        </p:attrNameLst>
                                      </p:cBhvr>
                                      <p:tavLst>
                                        <p:tav tm="0">
                                          <p:val>
                                            <p:strVal val="#ppt_x"/>
                                          </p:val>
                                        </p:tav>
                                        <p:tav tm="100000">
                                          <p:val>
                                            <p:strVal val="#ppt_x"/>
                                          </p:val>
                                        </p:tav>
                                      </p:tavLst>
                                    </p:anim>
                                    <p:anim calcmode="lin" valueType="num">
                                      <p:cBhvr additive="base">
                                        <p:cTn id="83" dur="500" fill="hold"/>
                                        <p:tgtEl>
                                          <p:spTgt spid="7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 calcmode="lin" valueType="num">
                                      <p:cBhvr additive="base">
                                        <p:cTn id="86" dur="500" fill="hold"/>
                                        <p:tgtEl>
                                          <p:spTgt spid="75"/>
                                        </p:tgtEl>
                                        <p:attrNameLst>
                                          <p:attrName>ppt_x</p:attrName>
                                        </p:attrNameLst>
                                      </p:cBhvr>
                                      <p:tavLst>
                                        <p:tav tm="0">
                                          <p:val>
                                            <p:strVal val="#ppt_x"/>
                                          </p:val>
                                        </p:tav>
                                        <p:tav tm="100000">
                                          <p:val>
                                            <p:strVal val="#ppt_x"/>
                                          </p:val>
                                        </p:tav>
                                      </p:tavLst>
                                    </p:anim>
                                    <p:anim calcmode="lin" valueType="num">
                                      <p:cBhvr additive="base">
                                        <p:cTn id="87" dur="500" fill="hold"/>
                                        <p:tgtEl>
                                          <p:spTgt spid="7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 calcmode="lin" valueType="num">
                                      <p:cBhvr additive="base">
                                        <p:cTn id="90" dur="500" fill="hold"/>
                                        <p:tgtEl>
                                          <p:spTgt spid="76"/>
                                        </p:tgtEl>
                                        <p:attrNameLst>
                                          <p:attrName>ppt_x</p:attrName>
                                        </p:attrNameLst>
                                      </p:cBhvr>
                                      <p:tavLst>
                                        <p:tav tm="0">
                                          <p:val>
                                            <p:strVal val="#ppt_x"/>
                                          </p:val>
                                        </p:tav>
                                        <p:tav tm="100000">
                                          <p:val>
                                            <p:strVal val="#ppt_x"/>
                                          </p:val>
                                        </p:tav>
                                      </p:tavLst>
                                    </p:anim>
                                    <p:anim calcmode="lin" valueType="num">
                                      <p:cBhvr additive="base">
                                        <p:cTn id="91" dur="500" fill="hold"/>
                                        <p:tgtEl>
                                          <p:spTgt spid="76"/>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 calcmode="lin" valueType="num">
                                      <p:cBhvr additive="base">
                                        <p:cTn id="94" dur="500" fill="hold"/>
                                        <p:tgtEl>
                                          <p:spTgt spid="77"/>
                                        </p:tgtEl>
                                        <p:attrNameLst>
                                          <p:attrName>ppt_x</p:attrName>
                                        </p:attrNameLst>
                                      </p:cBhvr>
                                      <p:tavLst>
                                        <p:tav tm="0">
                                          <p:val>
                                            <p:strVal val="#ppt_x"/>
                                          </p:val>
                                        </p:tav>
                                        <p:tav tm="100000">
                                          <p:val>
                                            <p:strVal val="#ppt_x"/>
                                          </p:val>
                                        </p:tav>
                                      </p:tavLst>
                                    </p:anim>
                                    <p:anim calcmode="lin" valueType="num">
                                      <p:cBhvr additive="base">
                                        <p:cTn id="95" dur="500" fill="hold"/>
                                        <p:tgtEl>
                                          <p:spTgt spid="77"/>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 calcmode="lin" valueType="num">
                                      <p:cBhvr additive="base">
                                        <p:cTn id="98" dur="500" fill="hold"/>
                                        <p:tgtEl>
                                          <p:spTgt spid="78"/>
                                        </p:tgtEl>
                                        <p:attrNameLst>
                                          <p:attrName>ppt_x</p:attrName>
                                        </p:attrNameLst>
                                      </p:cBhvr>
                                      <p:tavLst>
                                        <p:tav tm="0">
                                          <p:val>
                                            <p:strVal val="#ppt_x"/>
                                          </p:val>
                                        </p:tav>
                                        <p:tav tm="100000">
                                          <p:val>
                                            <p:strVal val="#ppt_x"/>
                                          </p:val>
                                        </p:tav>
                                      </p:tavLst>
                                    </p:anim>
                                    <p:anim calcmode="lin" valueType="num">
                                      <p:cBhvr additive="base">
                                        <p:cTn id="99" dur="500" fill="hold"/>
                                        <p:tgtEl>
                                          <p:spTgt spid="78"/>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79"/>
                                        </p:tgtEl>
                                        <p:attrNameLst>
                                          <p:attrName>style.visibility</p:attrName>
                                        </p:attrNameLst>
                                      </p:cBhvr>
                                      <p:to>
                                        <p:strVal val="visible"/>
                                      </p:to>
                                    </p:set>
                                    <p:anim calcmode="lin" valueType="num">
                                      <p:cBhvr additive="base">
                                        <p:cTn id="102" dur="500" fill="hold"/>
                                        <p:tgtEl>
                                          <p:spTgt spid="79"/>
                                        </p:tgtEl>
                                        <p:attrNameLst>
                                          <p:attrName>ppt_x</p:attrName>
                                        </p:attrNameLst>
                                      </p:cBhvr>
                                      <p:tavLst>
                                        <p:tav tm="0">
                                          <p:val>
                                            <p:strVal val="0-#ppt_w/2"/>
                                          </p:val>
                                        </p:tav>
                                        <p:tav tm="100000">
                                          <p:val>
                                            <p:strVal val="#ppt_x"/>
                                          </p:val>
                                        </p:tav>
                                      </p:tavLst>
                                    </p:anim>
                                    <p:anim calcmode="lin" valueType="num">
                                      <p:cBhvr additive="base">
                                        <p:cTn id="103" dur="500" fill="hold"/>
                                        <p:tgtEl>
                                          <p:spTgt spid="79"/>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 calcmode="lin" valueType="num">
                                      <p:cBhvr additive="base">
                                        <p:cTn id="106" dur="500" fill="hold"/>
                                        <p:tgtEl>
                                          <p:spTgt spid="80"/>
                                        </p:tgtEl>
                                        <p:attrNameLst>
                                          <p:attrName>ppt_x</p:attrName>
                                        </p:attrNameLst>
                                      </p:cBhvr>
                                      <p:tavLst>
                                        <p:tav tm="0">
                                          <p:val>
                                            <p:strVal val="#ppt_x"/>
                                          </p:val>
                                        </p:tav>
                                        <p:tav tm="100000">
                                          <p:val>
                                            <p:strVal val="#ppt_x"/>
                                          </p:val>
                                        </p:tav>
                                      </p:tavLst>
                                    </p:anim>
                                    <p:anim calcmode="lin" valueType="num">
                                      <p:cBhvr additive="base">
                                        <p:cTn id="107" dur="500" fill="hold"/>
                                        <p:tgtEl>
                                          <p:spTgt spid="80"/>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additive="base">
                                        <p:cTn id="110" dur="500" fill="hold"/>
                                        <p:tgtEl>
                                          <p:spTgt spid="81"/>
                                        </p:tgtEl>
                                        <p:attrNameLst>
                                          <p:attrName>ppt_x</p:attrName>
                                        </p:attrNameLst>
                                      </p:cBhvr>
                                      <p:tavLst>
                                        <p:tav tm="0">
                                          <p:val>
                                            <p:strVal val="0-#ppt_w/2"/>
                                          </p:val>
                                        </p:tav>
                                        <p:tav tm="100000">
                                          <p:val>
                                            <p:strVal val="#ppt_x"/>
                                          </p:val>
                                        </p:tav>
                                      </p:tavLst>
                                    </p:anim>
                                    <p:anim calcmode="lin" valueType="num">
                                      <p:cBhvr additive="base">
                                        <p:cTn id="111" dur="500" fill="hold"/>
                                        <p:tgtEl>
                                          <p:spTgt spid="81"/>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82"/>
                                        </p:tgtEl>
                                        <p:attrNameLst>
                                          <p:attrName>style.visibility</p:attrName>
                                        </p:attrNameLst>
                                      </p:cBhvr>
                                      <p:to>
                                        <p:strVal val="visible"/>
                                      </p:to>
                                    </p:set>
                                    <p:anim calcmode="lin" valueType="num">
                                      <p:cBhvr additive="base">
                                        <p:cTn id="114" dur="500" fill="hold"/>
                                        <p:tgtEl>
                                          <p:spTgt spid="82"/>
                                        </p:tgtEl>
                                        <p:attrNameLst>
                                          <p:attrName>ppt_x</p:attrName>
                                        </p:attrNameLst>
                                      </p:cBhvr>
                                      <p:tavLst>
                                        <p:tav tm="0">
                                          <p:val>
                                            <p:strVal val="0-#ppt_w/2"/>
                                          </p:val>
                                        </p:tav>
                                        <p:tav tm="100000">
                                          <p:val>
                                            <p:strVal val="#ppt_x"/>
                                          </p:val>
                                        </p:tav>
                                      </p:tavLst>
                                    </p:anim>
                                    <p:anim calcmode="lin" valueType="num">
                                      <p:cBhvr additive="base">
                                        <p:cTn id="115" dur="500" fill="hold"/>
                                        <p:tgtEl>
                                          <p:spTgt spid="82"/>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91"/>
                                        </p:tgtEl>
                                        <p:attrNameLst>
                                          <p:attrName>style.visibility</p:attrName>
                                        </p:attrNameLst>
                                      </p:cBhvr>
                                      <p:to>
                                        <p:strVal val="visible"/>
                                      </p:to>
                                    </p:set>
                                    <p:anim calcmode="lin" valueType="num">
                                      <p:cBhvr additive="base">
                                        <p:cTn id="118" dur="500" fill="hold"/>
                                        <p:tgtEl>
                                          <p:spTgt spid="91"/>
                                        </p:tgtEl>
                                        <p:attrNameLst>
                                          <p:attrName>ppt_x</p:attrName>
                                        </p:attrNameLst>
                                      </p:cBhvr>
                                      <p:tavLst>
                                        <p:tav tm="0">
                                          <p:val>
                                            <p:strVal val="#ppt_x"/>
                                          </p:val>
                                        </p:tav>
                                        <p:tav tm="100000">
                                          <p:val>
                                            <p:strVal val="#ppt_x"/>
                                          </p:val>
                                        </p:tav>
                                      </p:tavLst>
                                    </p:anim>
                                    <p:anim calcmode="lin" valueType="num">
                                      <p:cBhvr additive="base">
                                        <p:cTn id="119" dur="500" fill="hold"/>
                                        <p:tgtEl>
                                          <p:spTgt spid="91"/>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92"/>
                                        </p:tgtEl>
                                        <p:attrNameLst>
                                          <p:attrName>style.visibility</p:attrName>
                                        </p:attrNameLst>
                                      </p:cBhvr>
                                      <p:to>
                                        <p:strVal val="visible"/>
                                      </p:to>
                                    </p:set>
                                    <p:anim calcmode="lin" valueType="num">
                                      <p:cBhvr additive="base">
                                        <p:cTn id="122" dur="500" fill="hold"/>
                                        <p:tgtEl>
                                          <p:spTgt spid="92"/>
                                        </p:tgtEl>
                                        <p:attrNameLst>
                                          <p:attrName>ppt_x</p:attrName>
                                        </p:attrNameLst>
                                      </p:cBhvr>
                                      <p:tavLst>
                                        <p:tav tm="0">
                                          <p:val>
                                            <p:strVal val="#ppt_x"/>
                                          </p:val>
                                        </p:tav>
                                        <p:tav tm="100000">
                                          <p:val>
                                            <p:strVal val="#ppt_x"/>
                                          </p:val>
                                        </p:tav>
                                      </p:tavLst>
                                    </p:anim>
                                    <p:anim calcmode="lin" valueType="num">
                                      <p:cBhvr additive="base">
                                        <p:cTn id="123" dur="500" fill="hold"/>
                                        <p:tgtEl>
                                          <p:spTgt spid="92"/>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93"/>
                                        </p:tgtEl>
                                        <p:attrNameLst>
                                          <p:attrName>style.visibility</p:attrName>
                                        </p:attrNameLst>
                                      </p:cBhvr>
                                      <p:to>
                                        <p:strVal val="visible"/>
                                      </p:to>
                                    </p:set>
                                    <p:anim calcmode="lin" valueType="num">
                                      <p:cBhvr additive="base">
                                        <p:cTn id="126" dur="500" fill="hold"/>
                                        <p:tgtEl>
                                          <p:spTgt spid="93"/>
                                        </p:tgtEl>
                                        <p:attrNameLst>
                                          <p:attrName>ppt_x</p:attrName>
                                        </p:attrNameLst>
                                      </p:cBhvr>
                                      <p:tavLst>
                                        <p:tav tm="0">
                                          <p:val>
                                            <p:strVal val="#ppt_x"/>
                                          </p:val>
                                        </p:tav>
                                        <p:tav tm="100000">
                                          <p:val>
                                            <p:strVal val="#ppt_x"/>
                                          </p:val>
                                        </p:tav>
                                      </p:tavLst>
                                    </p:anim>
                                    <p:anim calcmode="lin" valueType="num">
                                      <p:cBhvr additive="base">
                                        <p:cTn id="127" dur="500" fill="hold"/>
                                        <p:tgtEl>
                                          <p:spTgt spid="93"/>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additive="base">
                                        <p:cTn id="130" dur="500" fill="hold"/>
                                        <p:tgtEl>
                                          <p:spTgt spid="94"/>
                                        </p:tgtEl>
                                        <p:attrNameLst>
                                          <p:attrName>ppt_x</p:attrName>
                                        </p:attrNameLst>
                                      </p:cBhvr>
                                      <p:tavLst>
                                        <p:tav tm="0">
                                          <p:val>
                                            <p:strVal val="0-#ppt_w/2"/>
                                          </p:val>
                                        </p:tav>
                                        <p:tav tm="100000">
                                          <p:val>
                                            <p:strVal val="#ppt_x"/>
                                          </p:val>
                                        </p:tav>
                                      </p:tavLst>
                                    </p:anim>
                                    <p:anim calcmode="lin" valueType="num">
                                      <p:cBhvr additive="base">
                                        <p:cTn id="131" dur="500" fill="hold"/>
                                        <p:tgtEl>
                                          <p:spTgt spid="94"/>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ppt_x"/>
                                          </p:val>
                                        </p:tav>
                                        <p:tav tm="100000">
                                          <p:val>
                                            <p:strVal val="#ppt_x"/>
                                          </p:val>
                                        </p:tav>
                                      </p:tavLst>
                                    </p:anim>
                                    <p:anim calcmode="lin" valueType="num">
                                      <p:cBhvr additive="base">
                                        <p:cTn id="135" dur="500" fill="hold"/>
                                        <p:tgtEl>
                                          <p:spTgt spid="95"/>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anim calcmode="lin" valueType="num">
                                      <p:cBhvr additive="base">
                                        <p:cTn id="138" dur="500" fill="hold"/>
                                        <p:tgtEl>
                                          <p:spTgt spid="96"/>
                                        </p:tgtEl>
                                        <p:attrNameLst>
                                          <p:attrName>ppt_x</p:attrName>
                                        </p:attrNameLst>
                                      </p:cBhvr>
                                      <p:tavLst>
                                        <p:tav tm="0">
                                          <p:val>
                                            <p:strVal val="0-#ppt_w/2"/>
                                          </p:val>
                                        </p:tav>
                                        <p:tav tm="100000">
                                          <p:val>
                                            <p:strVal val="#ppt_x"/>
                                          </p:val>
                                        </p:tav>
                                      </p:tavLst>
                                    </p:anim>
                                    <p:anim calcmode="lin" valueType="num">
                                      <p:cBhvr additive="base">
                                        <p:cTn id="139" dur="500" fill="hold"/>
                                        <p:tgtEl>
                                          <p:spTgt spid="96"/>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7"/>
                                        </p:tgtEl>
                                        <p:attrNameLst>
                                          <p:attrName>style.visibility</p:attrName>
                                        </p:attrNameLst>
                                      </p:cBhvr>
                                      <p:to>
                                        <p:strVal val="visible"/>
                                      </p:to>
                                    </p:set>
                                    <p:anim calcmode="lin" valueType="num">
                                      <p:cBhvr additive="base">
                                        <p:cTn id="142" dur="500" fill="hold"/>
                                        <p:tgtEl>
                                          <p:spTgt spid="97"/>
                                        </p:tgtEl>
                                        <p:attrNameLst>
                                          <p:attrName>ppt_x</p:attrName>
                                        </p:attrNameLst>
                                      </p:cBhvr>
                                      <p:tavLst>
                                        <p:tav tm="0">
                                          <p:val>
                                            <p:strVal val="#ppt_x"/>
                                          </p:val>
                                        </p:tav>
                                        <p:tav tm="100000">
                                          <p:val>
                                            <p:strVal val="#ppt_x"/>
                                          </p:val>
                                        </p:tav>
                                      </p:tavLst>
                                    </p:anim>
                                    <p:anim calcmode="lin" valueType="num">
                                      <p:cBhvr additive="base">
                                        <p:cTn id="143" dur="500" fill="hold"/>
                                        <p:tgtEl>
                                          <p:spTgt spid="97"/>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8"/>
                                        </p:tgtEl>
                                        <p:attrNameLst>
                                          <p:attrName>style.visibility</p:attrName>
                                        </p:attrNameLst>
                                      </p:cBhvr>
                                      <p:to>
                                        <p:strVal val="visible"/>
                                      </p:to>
                                    </p:set>
                                    <p:anim calcmode="lin" valueType="num">
                                      <p:cBhvr additive="base">
                                        <p:cTn id="146" dur="500" fill="hold"/>
                                        <p:tgtEl>
                                          <p:spTgt spid="98"/>
                                        </p:tgtEl>
                                        <p:attrNameLst>
                                          <p:attrName>ppt_x</p:attrName>
                                        </p:attrNameLst>
                                      </p:cBhvr>
                                      <p:tavLst>
                                        <p:tav tm="0">
                                          <p:val>
                                            <p:strVal val="#ppt_x"/>
                                          </p:val>
                                        </p:tav>
                                        <p:tav tm="100000">
                                          <p:val>
                                            <p:strVal val="#ppt_x"/>
                                          </p:val>
                                        </p:tav>
                                      </p:tavLst>
                                    </p:anim>
                                    <p:anim calcmode="lin" valueType="num">
                                      <p:cBhvr additive="base">
                                        <p:cTn id="147" dur="500" fill="hold"/>
                                        <p:tgtEl>
                                          <p:spTgt spid="98"/>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9"/>
                                        </p:tgtEl>
                                        <p:attrNameLst>
                                          <p:attrName>style.visibility</p:attrName>
                                        </p:attrNameLst>
                                      </p:cBhvr>
                                      <p:to>
                                        <p:strVal val="visible"/>
                                      </p:to>
                                    </p:set>
                                    <p:anim calcmode="lin" valueType="num">
                                      <p:cBhvr additive="base">
                                        <p:cTn id="150" dur="500" fill="hold"/>
                                        <p:tgtEl>
                                          <p:spTgt spid="99"/>
                                        </p:tgtEl>
                                        <p:attrNameLst>
                                          <p:attrName>ppt_x</p:attrName>
                                        </p:attrNameLst>
                                      </p:cBhvr>
                                      <p:tavLst>
                                        <p:tav tm="0">
                                          <p:val>
                                            <p:strVal val="#ppt_x"/>
                                          </p:val>
                                        </p:tav>
                                        <p:tav tm="100000">
                                          <p:val>
                                            <p:strVal val="#ppt_x"/>
                                          </p:val>
                                        </p:tav>
                                      </p:tavLst>
                                    </p:anim>
                                    <p:anim calcmode="lin" valueType="num">
                                      <p:cBhvr additive="base">
                                        <p:cTn id="151" dur="500" fill="hold"/>
                                        <p:tgtEl>
                                          <p:spTgt spid="99"/>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100"/>
                                        </p:tgtEl>
                                        <p:attrNameLst>
                                          <p:attrName>style.visibility</p:attrName>
                                        </p:attrNameLst>
                                      </p:cBhvr>
                                      <p:to>
                                        <p:strVal val="visible"/>
                                      </p:to>
                                    </p:set>
                                    <p:anim calcmode="lin" valueType="num">
                                      <p:cBhvr additive="base">
                                        <p:cTn id="154" dur="500" fill="hold"/>
                                        <p:tgtEl>
                                          <p:spTgt spid="100"/>
                                        </p:tgtEl>
                                        <p:attrNameLst>
                                          <p:attrName>ppt_x</p:attrName>
                                        </p:attrNameLst>
                                      </p:cBhvr>
                                      <p:tavLst>
                                        <p:tav tm="0">
                                          <p:val>
                                            <p:strVal val="0-#ppt_w/2"/>
                                          </p:val>
                                        </p:tav>
                                        <p:tav tm="100000">
                                          <p:val>
                                            <p:strVal val="#ppt_x"/>
                                          </p:val>
                                        </p:tav>
                                      </p:tavLst>
                                    </p:anim>
                                    <p:anim calcmode="lin" valueType="num">
                                      <p:cBhvr additive="base">
                                        <p:cTn id="155" dur="500" fill="hold"/>
                                        <p:tgtEl>
                                          <p:spTgt spid="100"/>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03"/>
                                        </p:tgtEl>
                                        <p:attrNameLst>
                                          <p:attrName>style.visibility</p:attrName>
                                        </p:attrNameLst>
                                      </p:cBhvr>
                                      <p:to>
                                        <p:strVal val="visible"/>
                                      </p:to>
                                    </p:set>
                                    <p:anim calcmode="lin" valueType="num">
                                      <p:cBhvr additive="base">
                                        <p:cTn id="158" dur="500" fill="hold"/>
                                        <p:tgtEl>
                                          <p:spTgt spid="103"/>
                                        </p:tgtEl>
                                        <p:attrNameLst>
                                          <p:attrName>ppt_x</p:attrName>
                                        </p:attrNameLst>
                                      </p:cBhvr>
                                      <p:tavLst>
                                        <p:tav tm="0">
                                          <p:val>
                                            <p:strVal val="#ppt_x"/>
                                          </p:val>
                                        </p:tav>
                                        <p:tav tm="100000">
                                          <p:val>
                                            <p:strVal val="#ppt_x"/>
                                          </p:val>
                                        </p:tav>
                                      </p:tavLst>
                                    </p:anim>
                                    <p:anim calcmode="lin" valueType="num">
                                      <p:cBhvr additive="base">
                                        <p:cTn id="159" dur="500" fill="hold"/>
                                        <p:tgtEl>
                                          <p:spTgt spid="103"/>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04"/>
                                        </p:tgtEl>
                                        <p:attrNameLst>
                                          <p:attrName>style.visibility</p:attrName>
                                        </p:attrNameLst>
                                      </p:cBhvr>
                                      <p:to>
                                        <p:strVal val="visible"/>
                                      </p:to>
                                    </p:set>
                                    <p:anim calcmode="lin" valueType="num">
                                      <p:cBhvr additive="base">
                                        <p:cTn id="162" dur="500" fill="hold"/>
                                        <p:tgtEl>
                                          <p:spTgt spid="104"/>
                                        </p:tgtEl>
                                        <p:attrNameLst>
                                          <p:attrName>ppt_x</p:attrName>
                                        </p:attrNameLst>
                                      </p:cBhvr>
                                      <p:tavLst>
                                        <p:tav tm="0">
                                          <p:val>
                                            <p:strVal val="#ppt_x"/>
                                          </p:val>
                                        </p:tav>
                                        <p:tav tm="100000">
                                          <p:val>
                                            <p:strVal val="#ppt_x"/>
                                          </p:val>
                                        </p:tav>
                                      </p:tavLst>
                                    </p:anim>
                                    <p:anim calcmode="lin" valueType="num">
                                      <p:cBhvr additive="base">
                                        <p:cTn id="163" dur="500" fill="hold"/>
                                        <p:tgtEl>
                                          <p:spTgt spid="104"/>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05"/>
                                        </p:tgtEl>
                                        <p:attrNameLst>
                                          <p:attrName>style.visibility</p:attrName>
                                        </p:attrNameLst>
                                      </p:cBhvr>
                                      <p:to>
                                        <p:strVal val="visible"/>
                                      </p:to>
                                    </p:set>
                                    <p:anim calcmode="lin" valueType="num">
                                      <p:cBhvr additive="base">
                                        <p:cTn id="166" dur="500" fill="hold"/>
                                        <p:tgtEl>
                                          <p:spTgt spid="105"/>
                                        </p:tgtEl>
                                        <p:attrNameLst>
                                          <p:attrName>ppt_x</p:attrName>
                                        </p:attrNameLst>
                                      </p:cBhvr>
                                      <p:tavLst>
                                        <p:tav tm="0">
                                          <p:val>
                                            <p:strVal val="#ppt_x"/>
                                          </p:val>
                                        </p:tav>
                                        <p:tav tm="100000">
                                          <p:val>
                                            <p:strVal val="#ppt_x"/>
                                          </p:val>
                                        </p:tav>
                                      </p:tavLst>
                                    </p:anim>
                                    <p:anim calcmode="lin" valueType="num">
                                      <p:cBhvr additive="base">
                                        <p:cTn id="167" dur="500" fill="hold"/>
                                        <p:tgtEl>
                                          <p:spTgt spid="105"/>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6"/>
                                        </p:tgtEl>
                                        <p:attrNameLst>
                                          <p:attrName>style.visibility</p:attrName>
                                        </p:attrNameLst>
                                      </p:cBhvr>
                                      <p:to>
                                        <p:strVal val="visible"/>
                                      </p:to>
                                    </p:set>
                                    <p:anim calcmode="lin" valueType="num">
                                      <p:cBhvr additive="base">
                                        <p:cTn id="170" dur="500" fill="hold"/>
                                        <p:tgtEl>
                                          <p:spTgt spid="106"/>
                                        </p:tgtEl>
                                        <p:attrNameLst>
                                          <p:attrName>ppt_x</p:attrName>
                                        </p:attrNameLst>
                                      </p:cBhvr>
                                      <p:tavLst>
                                        <p:tav tm="0">
                                          <p:val>
                                            <p:strVal val="#ppt_x"/>
                                          </p:val>
                                        </p:tav>
                                        <p:tav tm="100000">
                                          <p:val>
                                            <p:strVal val="#ppt_x"/>
                                          </p:val>
                                        </p:tav>
                                      </p:tavLst>
                                    </p:anim>
                                    <p:anim calcmode="lin" valueType="num">
                                      <p:cBhvr additive="base">
                                        <p:cTn id="171" dur="500" fill="hold"/>
                                        <p:tgtEl>
                                          <p:spTgt spid="106"/>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7"/>
                                        </p:tgtEl>
                                        <p:attrNameLst>
                                          <p:attrName>style.visibility</p:attrName>
                                        </p:attrNameLst>
                                      </p:cBhvr>
                                      <p:to>
                                        <p:strVal val="visible"/>
                                      </p:to>
                                    </p:set>
                                    <p:anim calcmode="lin" valueType="num">
                                      <p:cBhvr additive="base">
                                        <p:cTn id="174" dur="500" fill="hold"/>
                                        <p:tgtEl>
                                          <p:spTgt spid="107"/>
                                        </p:tgtEl>
                                        <p:attrNameLst>
                                          <p:attrName>ppt_x</p:attrName>
                                        </p:attrNameLst>
                                      </p:cBhvr>
                                      <p:tavLst>
                                        <p:tav tm="0">
                                          <p:val>
                                            <p:strVal val="#ppt_x"/>
                                          </p:val>
                                        </p:tav>
                                        <p:tav tm="100000">
                                          <p:val>
                                            <p:strVal val="#ppt_x"/>
                                          </p:val>
                                        </p:tav>
                                      </p:tavLst>
                                    </p:anim>
                                    <p:anim calcmode="lin" valueType="num">
                                      <p:cBhvr additive="base">
                                        <p:cTn id="175" dur="500" fill="hold"/>
                                        <p:tgtEl>
                                          <p:spTgt spid="107"/>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8"/>
                                        </p:tgtEl>
                                        <p:attrNameLst>
                                          <p:attrName>style.visibility</p:attrName>
                                        </p:attrNameLst>
                                      </p:cBhvr>
                                      <p:to>
                                        <p:strVal val="visible"/>
                                      </p:to>
                                    </p:set>
                                    <p:anim calcmode="lin" valueType="num">
                                      <p:cBhvr additive="base">
                                        <p:cTn id="178" dur="500" fill="hold"/>
                                        <p:tgtEl>
                                          <p:spTgt spid="108"/>
                                        </p:tgtEl>
                                        <p:attrNameLst>
                                          <p:attrName>ppt_x</p:attrName>
                                        </p:attrNameLst>
                                      </p:cBhvr>
                                      <p:tavLst>
                                        <p:tav tm="0">
                                          <p:val>
                                            <p:strVal val="0-#ppt_w/2"/>
                                          </p:val>
                                        </p:tav>
                                        <p:tav tm="100000">
                                          <p:val>
                                            <p:strVal val="#ppt_x"/>
                                          </p:val>
                                        </p:tav>
                                      </p:tavLst>
                                    </p:anim>
                                    <p:anim calcmode="lin" valueType="num">
                                      <p:cBhvr additive="base">
                                        <p:cTn id="179" dur="500" fill="hold"/>
                                        <p:tgtEl>
                                          <p:spTgt spid="108"/>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 calcmode="lin" valueType="num">
                                      <p:cBhvr additive="base">
                                        <p:cTn id="182" dur="500" fill="hold"/>
                                        <p:tgtEl>
                                          <p:spTgt spid="109"/>
                                        </p:tgtEl>
                                        <p:attrNameLst>
                                          <p:attrName>ppt_x</p:attrName>
                                        </p:attrNameLst>
                                      </p:cBhvr>
                                      <p:tavLst>
                                        <p:tav tm="0">
                                          <p:val>
                                            <p:strVal val="#ppt_x"/>
                                          </p:val>
                                        </p:tav>
                                        <p:tav tm="100000">
                                          <p:val>
                                            <p:strVal val="#ppt_x"/>
                                          </p:val>
                                        </p:tav>
                                      </p:tavLst>
                                    </p:anim>
                                    <p:anim calcmode="lin" valueType="num">
                                      <p:cBhvr additive="base">
                                        <p:cTn id="183" dur="500" fill="hold"/>
                                        <p:tgtEl>
                                          <p:spTgt spid="109"/>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10"/>
                                        </p:tgtEl>
                                        <p:attrNameLst>
                                          <p:attrName>style.visibility</p:attrName>
                                        </p:attrNameLst>
                                      </p:cBhvr>
                                      <p:to>
                                        <p:strVal val="visible"/>
                                      </p:to>
                                    </p:set>
                                    <p:anim calcmode="lin" valueType="num">
                                      <p:cBhvr additive="base">
                                        <p:cTn id="186" dur="500" fill="hold"/>
                                        <p:tgtEl>
                                          <p:spTgt spid="110"/>
                                        </p:tgtEl>
                                        <p:attrNameLst>
                                          <p:attrName>ppt_x</p:attrName>
                                        </p:attrNameLst>
                                      </p:cBhvr>
                                      <p:tavLst>
                                        <p:tav tm="0">
                                          <p:val>
                                            <p:strVal val="#ppt_x"/>
                                          </p:val>
                                        </p:tav>
                                        <p:tav tm="100000">
                                          <p:val>
                                            <p:strVal val="#ppt_x"/>
                                          </p:val>
                                        </p:tav>
                                      </p:tavLst>
                                    </p:anim>
                                    <p:anim calcmode="lin" valueType="num">
                                      <p:cBhvr additive="base">
                                        <p:cTn id="187" dur="500" fill="hold"/>
                                        <p:tgtEl>
                                          <p:spTgt spid="110"/>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11"/>
                                        </p:tgtEl>
                                        <p:attrNameLst>
                                          <p:attrName>style.visibility</p:attrName>
                                        </p:attrNameLst>
                                      </p:cBhvr>
                                      <p:to>
                                        <p:strVal val="visible"/>
                                      </p:to>
                                    </p:set>
                                    <p:anim calcmode="lin" valueType="num">
                                      <p:cBhvr additive="base">
                                        <p:cTn id="190" dur="500" fill="hold"/>
                                        <p:tgtEl>
                                          <p:spTgt spid="111"/>
                                        </p:tgtEl>
                                        <p:attrNameLst>
                                          <p:attrName>ppt_x</p:attrName>
                                        </p:attrNameLst>
                                      </p:cBhvr>
                                      <p:tavLst>
                                        <p:tav tm="0">
                                          <p:val>
                                            <p:strVal val="#ppt_x"/>
                                          </p:val>
                                        </p:tav>
                                        <p:tav tm="100000">
                                          <p:val>
                                            <p:strVal val="#ppt_x"/>
                                          </p:val>
                                        </p:tav>
                                      </p:tavLst>
                                    </p:anim>
                                    <p:anim calcmode="lin" valueType="num">
                                      <p:cBhvr additive="base">
                                        <p:cTn id="191" dur="500" fill="hold"/>
                                        <p:tgtEl>
                                          <p:spTgt spid="111"/>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12"/>
                                        </p:tgtEl>
                                        <p:attrNameLst>
                                          <p:attrName>style.visibility</p:attrName>
                                        </p:attrNameLst>
                                      </p:cBhvr>
                                      <p:to>
                                        <p:strVal val="visible"/>
                                      </p:to>
                                    </p:set>
                                    <p:anim calcmode="lin" valueType="num">
                                      <p:cBhvr additive="base">
                                        <p:cTn id="194" dur="500" fill="hold"/>
                                        <p:tgtEl>
                                          <p:spTgt spid="112"/>
                                        </p:tgtEl>
                                        <p:attrNameLst>
                                          <p:attrName>ppt_x</p:attrName>
                                        </p:attrNameLst>
                                      </p:cBhvr>
                                      <p:tavLst>
                                        <p:tav tm="0">
                                          <p:val>
                                            <p:strVal val="#ppt_x"/>
                                          </p:val>
                                        </p:tav>
                                        <p:tav tm="100000">
                                          <p:val>
                                            <p:strVal val="#ppt_x"/>
                                          </p:val>
                                        </p:tav>
                                      </p:tavLst>
                                    </p:anim>
                                    <p:anim calcmode="lin" valueType="num">
                                      <p:cBhvr additive="base">
                                        <p:cTn id="195" dur="500" fill="hold"/>
                                        <p:tgtEl>
                                          <p:spTgt spid="112"/>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13"/>
                                        </p:tgtEl>
                                        <p:attrNameLst>
                                          <p:attrName>style.visibility</p:attrName>
                                        </p:attrNameLst>
                                      </p:cBhvr>
                                      <p:to>
                                        <p:strVal val="visible"/>
                                      </p:to>
                                    </p:set>
                                    <p:anim calcmode="lin" valueType="num">
                                      <p:cBhvr additive="base">
                                        <p:cTn id="198" dur="500" fill="hold"/>
                                        <p:tgtEl>
                                          <p:spTgt spid="113"/>
                                        </p:tgtEl>
                                        <p:attrNameLst>
                                          <p:attrName>ppt_x</p:attrName>
                                        </p:attrNameLst>
                                      </p:cBhvr>
                                      <p:tavLst>
                                        <p:tav tm="0">
                                          <p:val>
                                            <p:strVal val="#ppt_x"/>
                                          </p:val>
                                        </p:tav>
                                        <p:tav tm="100000">
                                          <p:val>
                                            <p:strVal val="#ppt_x"/>
                                          </p:val>
                                        </p:tav>
                                      </p:tavLst>
                                    </p:anim>
                                    <p:anim calcmode="lin" valueType="num">
                                      <p:cBhvr additive="base">
                                        <p:cTn id="199" dur="500" fill="hold"/>
                                        <p:tgtEl>
                                          <p:spTgt spid="113"/>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14"/>
                                        </p:tgtEl>
                                        <p:attrNameLst>
                                          <p:attrName>style.visibility</p:attrName>
                                        </p:attrNameLst>
                                      </p:cBhvr>
                                      <p:to>
                                        <p:strVal val="visible"/>
                                      </p:to>
                                    </p:set>
                                    <p:anim calcmode="lin" valueType="num">
                                      <p:cBhvr additive="base">
                                        <p:cTn id="202" dur="500" fill="hold"/>
                                        <p:tgtEl>
                                          <p:spTgt spid="114"/>
                                        </p:tgtEl>
                                        <p:attrNameLst>
                                          <p:attrName>ppt_x</p:attrName>
                                        </p:attrNameLst>
                                      </p:cBhvr>
                                      <p:tavLst>
                                        <p:tav tm="0">
                                          <p:val>
                                            <p:strVal val="#ppt_x"/>
                                          </p:val>
                                        </p:tav>
                                        <p:tav tm="100000">
                                          <p:val>
                                            <p:strVal val="#ppt_x"/>
                                          </p:val>
                                        </p:tav>
                                      </p:tavLst>
                                    </p:anim>
                                    <p:anim calcmode="lin" valueType="num">
                                      <p:cBhvr additive="base">
                                        <p:cTn id="203" dur="500" fill="hold"/>
                                        <p:tgtEl>
                                          <p:spTgt spid="114"/>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15"/>
                                        </p:tgtEl>
                                        <p:attrNameLst>
                                          <p:attrName>style.visibility</p:attrName>
                                        </p:attrNameLst>
                                      </p:cBhvr>
                                      <p:to>
                                        <p:strVal val="visible"/>
                                      </p:to>
                                    </p:set>
                                    <p:anim calcmode="lin" valueType="num">
                                      <p:cBhvr additive="base">
                                        <p:cTn id="206" dur="500" fill="hold"/>
                                        <p:tgtEl>
                                          <p:spTgt spid="115"/>
                                        </p:tgtEl>
                                        <p:attrNameLst>
                                          <p:attrName>ppt_x</p:attrName>
                                        </p:attrNameLst>
                                      </p:cBhvr>
                                      <p:tavLst>
                                        <p:tav tm="0">
                                          <p:val>
                                            <p:strVal val="#ppt_x"/>
                                          </p:val>
                                        </p:tav>
                                        <p:tav tm="100000">
                                          <p:val>
                                            <p:strVal val="#ppt_x"/>
                                          </p:val>
                                        </p:tav>
                                      </p:tavLst>
                                    </p:anim>
                                    <p:anim calcmode="lin" valueType="num">
                                      <p:cBhvr additive="base">
                                        <p:cTn id="207" dur="500" fill="hold"/>
                                        <p:tgtEl>
                                          <p:spTgt spid="115"/>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16"/>
                                        </p:tgtEl>
                                        <p:attrNameLst>
                                          <p:attrName>style.visibility</p:attrName>
                                        </p:attrNameLst>
                                      </p:cBhvr>
                                      <p:to>
                                        <p:strVal val="visible"/>
                                      </p:to>
                                    </p:set>
                                    <p:anim calcmode="lin" valueType="num">
                                      <p:cBhvr additive="base">
                                        <p:cTn id="210" dur="500" fill="hold"/>
                                        <p:tgtEl>
                                          <p:spTgt spid="116"/>
                                        </p:tgtEl>
                                        <p:attrNameLst>
                                          <p:attrName>ppt_x</p:attrName>
                                        </p:attrNameLst>
                                      </p:cBhvr>
                                      <p:tavLst>
                                        <p:tav tm="0">
                                          <p:val>
                                            <p:strVal val="#ppt_x"/>
                                          </p:val>
                                        </p:tav>
                                        <p:tav tm="100000">
                                          <p:val>
                                            <p:strVal val="#ppt_x"/>
                                          </p:val>
                                        </p:tav>
                                      </p:tavLst>
                                    </p:anim>
                                    <p:anim calcmode="lin" valueType="num">
                                      <p:cBhvr additive="base">
                                        <p:cTn id="211" dur="500" fill="hold"/>
                                        <p:tgtEl>
                                          <p:spTgt spid="116"/>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17"/>
                                        </p:tgtEl>
                                        <p:attrNameLst>
                                          <p:attrName>style.visibility</p:attrName>
                                        </p:attrNameLst>
                                      </p:cBhvr>
                                      <p:to>
                                        <p:strVal val="visible"/>
                                      </p:to>
                                    </p:set>
                                    <p:anim calcmode="lin" valueType="num">
                                      <p:cBhvr additive="base">
                                        <p:cTn id="214" dur="500" fill="hold"/>
                                        <p:tgtEl>
                                          <p:spTgt spid="117"/>
                                        </p:tgtEl>
                                        <p:attrNameLst>
                                          <p:attrName>ppt_x</p:attrName>
                                        </p:attrNameLst>
                                      </p:cBhvr>
                                      <p:tavLst>
                                        <p:tav tm="0">
                                          <p:val>
                                            <p:strVal val="#ppt_x"/>
                                          </p:val>
                                        </p:tav>
                                        <p:tav tm="100000">
                                          <p:val>
                                            <p:strVal val="#ppt_x"/>
                                          </p:val>
                                        </p:tav>
                                      </p:tavLst>
                                    </p:anim>
                                    <p:anim calcmode="lin" valueType="num">
                                      <p:cBhvr additive="base">
                                        <p:cTn id="215" dur="500" fill="hold"/>
                                        <p:tgtEl>
                                          <p:spTgt spid="117"/>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18"/>
                                        </p:tgtEl>
                                        <p:attrNameLst>
                                          <p:attrName>style.visibility</p:attrName>
                                        </p:attrNameLst>
                                      </p:cBhvr>
                                      <p:to>
                                        <p:strVal val="visible"/>
                                      </p:to>
                                    </p:set>
                                    <p:anim calcmode="lin" valueType="num">
                                      <p:cBhvr additive="base">
                                        <p:cTn id="218" dur="500" fill="hold"/>
                                        <p:tgtEl>
                                          <p:spTgt spid="118"/>
                                        </p:tgtEl>
                                        <p:attrNameLst>
                                          <p:attrName>ppt_x</p:attrName>
                                        </p:attrNameLst>
                                      </p:cBhvr>
                                      <p:tavLst>
                                        <p:tav tm="0">
                                          <p:val>
                                            <p:strVal val="#ppt_x"/>
                                          </p:val>
                                        </p:tav>
                                        <p:tav tm="100000">
                                          <p:val>
                                            <p:strVal val="#ppt_x"/>
                                          </p:val>
                                        </p:tav>
                                      </p:tavLst>
                                    </p:anim>
                                    <p:anim calcmode="lin" valueType="num">
                                      <p:cBhvr additive="base">
                                        <p:cTn id="219" dur="500" fill="hold"/>
                                        <p:tgtEl>
                                          <p:spTgt spid="118"/>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19"/>
                                        </p:tgtEl>
                                        <p:attrNameLst>
                                          <p:attrName>style.visibility</p:attrName>
                                        </p:attrNameLst>
                                      </p:cBhvr>
                                      <p:to>
                                        <p:strVal val="visible"/>
                                      </p:to>
                                    </p:set>
                                    <p:anim calcmode="lin" valueType="num">
                                      <p:cBhvr additive="base">
                                        <p:cTn id="222" dur="500" fill="hold"/>
                                        <p:tgtEl>
                                          <p:spTgt spid="119"/>
                                        </p:tgtEl>
                                        <p:attrNameLst>
                                          <p:attrName>ppt_x</p:attrName>
                                        </p:attrNameLst>
                                      </p:cBhvr>
                                      <p:tavLst>
                                        <p:tav tm="0">
                                          <p:val>
                                            <p:strVal val="#ppt_x"/>
                                          </p:val>
                                        </p:tav>
                                        <p:tav tm="100000">
                                          <p:val>
                                            <p:strVal val="#ppt_x"/>
                                          </p:val>
                                        </p:tav>
                                      </p:tavLst>
                                    </p:anim>
                                    <p:anim calcmode="lin" valueType="num">
                                      <p:cBhvr additive="base">
                                        <p:cTn id="223" dur="500" fill="hold"/>
                                        <p:tgtEl>
                                          <p:spTgt spid="119"/>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20"/>
                                        </p:tgtEl>
                                        <p:attrNameLst>
                                          <p:attrName>style.visibility</p:attrName>
                                        </p:attrNameLst>
                                      </p:cBhvr>
                                      <p:to>
                                        <p:strVal val="visible"/>
                                      </p:to>
                                    </p:set>
                                    <p:anim calcmode="lin" valueType="num">
                                      <p:cBhvr additive="base">
                                        <p:cTn id="226" dur="500" fill="hold"/>
                                        <p:tgtEl>
                                          <p:spTgt spid="120"/>
                                        </p:tgtEl>
                                        <p:attrNameLst>
                                          <p:attrName>ppt_x</p:attrName>
                                        </p:attrNameLst>
                                      </p:cBhvr>
                                      <p:tavLst>
                                        <p:tav tm="0">
                                          <p:val>
                                            <p:strVal val="#ppt_x"/>
                                          </p:val>
                                        </p:tav>
                                        <p:tav tm="100000">
                                          <p:val>
                                            <p:strVal val="#ppt_x"/>
                                          </p:val>
                                        </p:tav>
                                      </p:tavLst>
                                    </p:anim>
                                    <p:anim calcmode="lin" valueType="num">
                                      <p:cBhvr additive="base">
                                        <p:cTn id="227" dur="500" fill="hold"/>
                                        <p:tgtEl>
                                          <p:spTgt spid="120"/>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21"/>
                                        </p:tgtEl>
                                        <p:attrNameLst>
                                          <p:attrName>style.visibility</p:attrName>
                                        </p:attrNameLst>
                                      </p:cBhvr>
                                      <p:to>
                                        <p:strVal val="visible"/>
                                      </p:to>
                                    </p:set>
                                    <p:anim calcmode="lin" valueType="num">
                                      <p:cBhvr additive="base">
                                        <p:cTn id="230" dur="500" fill="hold"/>
                                        <p:tgtEl>
                                          <p:spTgt spid="121"/>
                                        </p:tgtEl>
                                        <p:attrNameLst>
                                          <p:attrName>ppt_x</p:attrName>
                                        </p:attrNameLst>
                                      </p:cBhvr>
                                      <p:tavLst>
                                        <p:tav tm="0">
                                          <p:val>
                                            <p:strVal val="#ppt_x"/>
                                          </p:val>
                                        </p:tav>
                                        <p:tav tm="100000">
                                          <p:val>
                                            <p:strVal val="#ppt_x"/>
                                          </p:val>
                                        </p:tav>
                                      </p:tavLst>
                                    </p:anim>
                                    <p:anim calcmode="lin" valueType="num">
                                      <p:cBhvr additive="base">
                                        <p:cTn id="231" dur="500" fill="hold"/>
                                        <p:tgtEl>
                                          <p:spTgt spid="121"/>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22"/>
                                        </p:tgtEl>
                                        <p:attrNameLst>
                                          <p:attrName>style.visibility</p:attrName>
                                        </p:attrNameLst>
                                      </p:cBhvr>
                                      <p:to>
                                        <p:strVal val="visible"/>
                                      </p:to>
                                    </p:set>
                                    <p:anim calcmode="lin" valueType="num">
                                      <p:cBhvr additive="base">
                                        <p:cTn id="234" dur="500" fill="hold"/>
                                        <p:tgtEl>
                                          <p:spTgt spid="122"/>
                                        </p:tgtEl>
                                        <p:attrNameLst>
                                          <p:attrName>ppt_x</p:attrName>
                                        </p:attrNameLst>
                                      </p:cBhvr>
                                      <p:tavLst>
                                        <p:tav tm="0">
                                          <p:val>
                                            <p:strVal val="#ppt_x"/>
                                          </p:val>
                                        </p:tav>
                                        <p:tav tm="100000">
                                          <p:val>
                                            <p:strVal val="#ppt_x"/>
                                          </p:val>
                                        </p:tav>
                                      </p:tavLst>
                                    </p:anim>
                                    <p:anim calcmode="lin" valueType="num">
                                      <p:cBhvr additive="base">
                                        <p:cTn id="235" dur="500" fill="hold"/>
                                        <p:tgtEl>
                                          <p:spTgt spid="122"/>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23"/>
                                        </p:tgtEl>
                                        <p:attrNameLst>
                                          <p:attrName>style.visibility</p:attrName>
                                        </p:attrNameLst>
                                      </p:cBhvr>
                                      <p:to>
                                        <p:strVal val="visible"/>
                                      </p:to>
                                    </p:set>
                                    <p:anim calcmode="lin" valueType="num">
                                      <p:cBhvr additive="base">
                                        <p:cTn id="238" dur="500" fill="hold"/>
                                        <p:tgtEl>
                                          <p:spTgt spid="123"/>
                                        </p:tgtEl>
                                        <p:attrNameLst>
                                          <p:attrName>ppt_x</p:attrName>
                                        </p:attrNameLst>
                                      </p:cBhvr>
                                      <p:tavLst>
                                        <p:tav tm="0">
                                          <p:val>
                                            <p:strVal val="#ppt_x"/>
                                          </p:val>
                                        </p:tav>
                                        <p:tav tm="100000">
                                          <p:val>
                                            <p:strVal val="#ppt_x"/>
                                          </p:val>
                                        </p:tav>
                                      </p:tavLst>
                                    </p:anim>
                                    <p:anim calcmode="lin" valueType="num">
                                      <p:cBhvr additive="base">
                                        <p:cTn id="239" dur="500" fill="hold"/>
                                        <p:tgtEl>
                                          <p:spTgt spid="123"/>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24"/>
                                        </p:tgtEl>
                                        <p:attrNameLst>
                                          <p:attrName>style.visibility</p:attrName>
                                        </p:attrNameLst>
                                      </p:cBhvr>
                                      <p:to>
                                        <p:strVal val="visible"/>
                                      </p:to>
                                    </p:set>
                                    <p:anim calcmode="lin" valueType="num">
                                      <p:cBhvr additive="base">
                                        <p:cTn id="242" dur="500" fill="hold"/>
                                        <p:tgtEl>
                                          <p:spTgt spid="124"/>
                                        </p:tgtEl>
                                        <p:attrNameLst>
                                          <p:attrName>ppt_x</p:attrName>
                                        </p:attrNameLst>
                                      </p:cBhvr>
                                      <p:tavLst>
                                        <p:tav tm="0">
                                          <p:val>
                                            <p:strVal val="#ppt_x"/>
                                          </p:val>
                                        </p:tav>
                                        <p:tav tm="100000">
                                          <p:val>
                                            <p:strVal val="#ppt_x"/>
                                          </p:val>
                                        </p:tav>
                                      </p:tavLst>
                                    </p:anim>
                                    <p:anim calcmode="lin" valueType="num">
                                      <p:cBhvr additive="base">
                                        <p:cTn id="243" dur="500" fill="hold"/>
                                        <p:tgtEl>
                                          <p:spTgt spid="124"/>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25"/>
                                        </p:tgtEl>
                                        <p:attrNameLst>
                                          <p:attrName>style.visibility</p:attrName>
                                        </p:attrNameLst>
                                      </p:cBhvr>
                                      <p:to>
                                        <p:strVal val="visible"/>
                                      </p:to>
                                    </p:set>
                                    <p:anim calcmode="lin" valueType="num">
                                      <p:cBhvr additive="base">
                                        <p:cTn id="246" dur="500" fill="hold"/>
                                        <p:tgtEl>
                                          <p:spTgt spid="125"/>
                                        </p:tgtEl>
                                        <p:attrNameLst>
                                          <p:attrName>ppt_x</p:attrName>
                                        </p:attrNameLst>
                                      </p:cBhvr>
                                      <p:tavLst>
                                        <p:tav tm="0">
                                          <p:val>
                                            <p:strVal val="#ppt_x"/>
                                          </p:val>
                                        </p:tav>
                                        <p:tav tm="100000">
                                          <p:val>
                                            <p:strVal val="#ppt_x"/>
                                          </p:val>
                                        </p:tav>
                                      </p:tavLst>
                                    </p:anim>
                                    <p:anim calcmode="lin" valueType="num">
                                      <p:cBhvr additive="base">
                                        <p:cTn id="247" dur="500" fill="hold"/>
                                        <p:tgtEl>
                                          <p:spTgt spid="125"/>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26"/>
                                        </p:tgtEl>
                                        <p:attrNameLst>
                                          <p:attrName>style.visibility</p:attrName>
                                        </p:attrNameLst>
                                      </p:cBhvr>
                                      <p:to>
                                        <p:strVal val="visible"/>
                                      </p:to>
                                    </p:set>
                                    <p:anim calcmode="lin" valueType="num">
                                      <p:cBhvr additive="base">
                                        <p:cTn id="250" dur="500" fill="hold"/>
                                        <p:tgtEl>
                                          <p:spTgt spid="126"/>
                                        </p:tgtEl>
                                        <p:attrNameLst>
                                          <p:attrName>ppt_x</p:attrName>
                                        </p:attrNameLst>
                                      </p:cBhvr>
                                      <p:tavLst>
                                        <p:tav tm="0">
                                          <p:val>
                                            <p:strVal val="1+#ppt_w/2"/>
                                          </p:val>
                                        </p:tav>
                                        <p:tav tm="100000">
                                          <p:val>
                                            <p:strVal val="#ppt_x"/>
                                          </p:val>
                                        </p:tav>
                                      </p:tavLst>
                                    </p:anim>
                                    <p:anim calcmode="lin" valueType="num">
                                      <p:cBhvr additive="base">
                                        <p:cTn id="251" dur="500" fill="hold"/>
                                        <p:tgtEl>
                                          <p:spTgt spid="126"/>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27"/>
                                        </p:tgtEl>
                                        <p:attrNameLst>
                                          <p:attrName>style.visibility</p:attrName>
                                        </p:attrNameLst>
                                      </p:cBhvr>
                                      <p:to>
                                        <p:strVal val="visible"/>
                                      </p:to>
                                    </p:set>
                                    <p:anim calcmode="lin" valueType="num">
                                      <p:cBhvr additive="base">
                                        <p:cTn id="254" dur="500" fill="hold"/>
                                        <p:tgtEl>
                                          <p:spTgt spid="127"/>
                                        </p:tgtEl>
                                        <p:attrNameLst>
                                          <p:attrName>ppt_x</p:attrName>
                                        </p:attrNameLst>
                                      </p:cBhvr>
                                      <p:tavLst>
                                        <p:tav tm="0">
                                          <p:val>
                                            <p:strVal val="1+#ppt_w/2"/>
                                          </p:val>
                                        </p:tav>
                                        <p:tav tm="100000">
                                          <p:val>
                                            <p:strVal val="#ppt_x"/>
                                          </p:val>
                                        </p:tav>
                                      </p:tavLst>
                                    </p:anim>
                                    <p:anim calcmode="lin" valueType="num">
                                      <p:cBhvr additive="base">
                                        <p:cTn id="255" dur="500" fill="hold"/>
                                        <p:tgtEl>
                                          <p:spTgt spid="127"/>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28"/>
                                        </p:tgtEl>
                                        <p:attrNameLst>
                                          <p:attrName>style.visibility</p:attrName>
                                        </p:attrNameLst>
                                      </p:cBhvr>
                                      <p:to>
                                        <p:strVal val="visible"/>
                                      </p:to>
                                    </p:set>
                                    <p:anim calcmode="lin" valueType="num">
                                      <p:cBhvr additive="base">
                                        <p:cTn id="258" dur="500" fill="hold"/>
                                        <p:tgtEl>
                                          <p:spTgt spid="128"/>
                                        </p:tgtEl>
                                        <p:attrNameLst>
                                          <p:attrName>ppt_x</p:attrName>
                                        </p:attrNameLst>
                                      </p:cBhvr>
                                      <p:tavLst>
                                        <p:tav tm="0">
                                          <p:val>
                                            <p:strVal val="0-#ppt_w/2"/>
                                          </p:val>
                                        </p:tav>
                                        <p:tav tm="100000">
                                          <p:val>
                                            <p:strVal val="#ppt_x"/>
                                          </p:val>
                                        </p:tav>
                                      </p:tavLst>
                                    </p:anim>
                                    <p:anim calcmode="lin" valueType="num">
                                      <p:cBhvr additive="base">
                                        <p:cTn id="259" dur="500" fill="hold"/>
                                        <p:tgtEl>
                                          <p:spTgt spid="128"/>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29"/>
                                        </p:tgtEl>
                                        <p:attrNameLst>
                                          <p:attrName>style.visibility</p:attrName>
                                        </p:attrNameLst>
                                      </p:cBhvr>
                                      <p:to>
                                        <p:strVal val="visible"/>
                                      </p:to>
                                    </p:set>
                                    <p:anim calcmode="lin" valueType="num">
                                      <p:cBhvr additive="base">
                                        <p:cTn id="262" dur="500" fill="hold"/>
                                        <p:tgtEl>
                                          <p:spTgt spid="129"/>
                                        </p:tgtEl>
                                        <p:attrNameLst>
                                          <p:attrName>ppt_x</p:attrName>
                                        </p:attrNameLst>
                                      </p:cBhvr>
                                      <p:tavLst>
                                        <p:tav tm="0">
                                          <p:val>
                                            <p:strVal val="#ppt_x"/>
                                          </p:val>
                                        </p:tav>
                                        <p:tav tm="100000">
                                          <p:val>
                                            <p:strVal val="#ppt_x"/>
                                          </p:val>
                                        </p:tav>
                                      </p:tavLst>
                                    </p:anim>
                                    <p:anim calcmode="lin" valueType="num">
                                      <p:cBhvr additive="base">
                                        <p:cTn id="263" dur="500" fill="hold"/>
                                        <p:tgtEl>
                                          <p:spTgt spid="129"/>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30"/>
                                        </p:tgtEl>
                                        <p:attrNameLst>
                                          <p:attrName>style.visibility</p:attrName>
                                        </p:attrNameLst>
                                      </p:cBhvr>
                                      <p:to>
                                        <p:strVal val="visible"/>
                                      </p:to>
                                    </p:set>
                                    <p:anim calcmode="lin" valueType="num">
                                      <p:cBhvr additive="base">
                                        <p:cTn id="266" dur="500" fill="hold"/>
                                        <p:tgtEl>
                                          <p:spTgt spid="130"/>
                                        </p:tgtEl>
                                        <p:attrNameLst>
                                          <p:attrName>ppt_x</p:attrName>
                                        </p:attrNameLst>
                                      </p:cBhvr>
                                      <p:tavLst>
                                        <p:tav tm="0">
                                          <p:val>
                                            <p:strVal val="#ppt_x"/>
                                          </p:val>
                                        </p:tav>
                                        <p:tav tm="100000">
                                          <p:val>
                                            <p:strVal val="#ppt_x"/>
                                          </p:val>
                                        </p:tav>
                                      </p:tavLst>
                                    </p:anim>
                                    <p:anim calcmode="lin" valueType="num">
                                      <p:cBhvr additive="base">
                                        <p:cTn id="267" dur="500" fill="hold"/>
                                        <p:tgtEl>
                                          <p:spTgt spid="130"/>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31"/>
                                        </p:tgtEl>
                                        <p:attrNameLst>
                                          <p:attrName>style.visibility</p:attrName>
                                        </p:attrNameLst>
                                      </p:cBhvr>
                                      <p:to>
                                        <p:strVal val="visible"/>
                                      </p:to>
                                    </p:set>
                                    <p:anim calcmode="lin" valueType="num">
                                      <p:cBhvr additive="base">
                                        <p:cTn id="270" dur="500" fill="hold"/>
                                        <p:tgtEl>
                                          <p:spTgt spid="131"/>
                                        </p:tgtEl>
                                        <p:attrNameLst>
                                          <p:attrName>ppt_x</p:attrName>
                                        </p:attrNameLst>
                                      </p:cBhvr>
                                      <p:tavLst>
                                        <p:tav tm="0">
                                          <p:val>
                                            <p:strVal val="#ppt_x"/>
                                          </p:val>
                                        </p:tav>
                                        <p:tav tm="100000">
                                          <p:val>
                                            <p:strVal val="#ppt_x"/>
                                          </p:val>
                                        </p:tav>
                                      </p:tavLst>
                                    </p:anim>
                                    <p:anim calcmode="lin" valueType="num">
                                      <p:cBhvr additive="base">
                                        <p:cTn id="271" dur="500" fill="hold"/>
                                        <p:tgtEl>
                                          <p:spTgt spid="131"/>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32"/>
                                        </p:tgtEl>
                                        <p:attrNameLst>
                                          <p:attrName>style.visibility</p:attrName>
                                        </p:attrNameLst>
                                      </p:cBhvr>
                                      <p:to>
                                        <p:strVal val="visible"/>
                                      </p:to>
                                    </p:set>
                                    <p:anim calcmode="lin" valueType="num">
                                      <p:cBhvr additive="base">
                                        <p:cTn id="274" dur="500" fill="hold"/>
                                        <p:tgtEl>
                                          <p:spTgt spid="132"/>
                                        </p:tgtEl>
                                        <p:attrNameLst>
                                          <p:attrName>ppt_x</p:attrName>
                                        </p:attrNameLst>
                                      </p:cBhvr>
                                      <p:tavLst>
                                        <p:tav tm="0">
                                          <p:val>
                                            <p:strVal val="0-#ppt_w/2"/>
                                          </p:val>
                                        </p:tav>
                                        <p:tav tm="100000">
                                          <p:val>
                                            <p:strVal val="#ppt_x"/>
                                          </p:val>
                                        </p:tav>
                                      </p:tavLst>
                                    </p:anim>
                                    <p:anim calcmode="lin" valueType="num">
                                      <p:cBhvr additive="base">
                                        <p:cTn id="275" dur="500" fill="hold"/>
                                        <p:tgtEl>
                                          <p:spTgt spid="132"/>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33"/>
                                        </p:tgtEl>
                                        <p:attrNameLst>
                                          <p:attrName>style.visibility</p:attrName>
                                        </p:attrNameLst>
                                      </p:cBhvr>
                                      <p:to>
                                        <p:strVal val="visible"/>
                                      </p:to>
                                    </p:set>
                                    <p:anim calcmode="lin" valueType="num">
                                      <p:cBhvr additive="base">
                                        <p:cTn id="278" dur="500" fill="hold"/>
                                        <p:tgtEl>
                                          <p:spTgt spid="133"/>
                                        </p:tgtEl>
                                        <p:attrNameLst>
                                          <p:attrName>ppt_x</p:attrName>
                                        </p:attrNameLst>
                                      </p:cBhvr>
                                      <p:tavLst>
                                        <p:tav tm="0">
                                          <p:val>
                                            <p:strVal val="#ppt_x"/>
                                          </p:val>
                                        </p:tav>
                                        <p:tav tm="100000">
                                          <p:val>
                                            <p:strVal val="#ppt_x"/>
                                          </p:val>
                                        </p:tav>
                                      </p:tavLst>
                                    </p:anim>
                                    <p:anim calcmode="lin" valueType="num">
                                      <p:cBhvr additive="base">
                                        <p:cTn id="279" dur="500" fill="hold"/>
                                        <p:tgtEl>
                                          <p:spTgt spid="133"/>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34"/>
                                        </p:tgtEl>
                                        <p:attrNameLst>
                                          <p:attrName>style.visibility</p:attrName>
                                        </p:attrNameLst>
                                      </p:cBhvr>
                                      <p:to>
                                        <p:strVal val="visible"/>
                                      </p:to>
                                    </p:set>
                                    <p:anim calcmode="lin" valueType="num">
                                      <p:cBhvr additive="base">
                                        <p:cTn id="282" dur="500" fill="hold"/>
                                        <p:tgtEl>
                                          <p:spTgt spid="134"/>
                                        </p:tgtEl>
                                        <p:attrNameLst>
                                          <p:attrName>ppt_x</p:attrName>
                                        </p:attrNameLst>
                                      </p:cBhvr>
                                      <p:tavLst>
                                        <p:tav tm="0">
                                          <p:val>
                                            <p:strVal val="#ppt_x"/>
                                          </p:val>
                                        </p:tav>
                                        <p:tav tm="100000">
                                          <p:val>
                                            <p:strVal val="#ppt_x"/>
                                          </p:val>
                                        </p:tav>
                                      </p:tavLst>
                                    </p:anim>
                                    <p:anim calcmode="lin" valueType="num">
                                      <p:cBhvr additive="base">
                                        <p:cTn id="283" dur="500" fill="hold"/>
                                        <p:tgtEl>
                                          <p:spTgt spid="134"/>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35"/>
                                        </p:tgtEl>
                                        <p:attrNameLst>
                                          <p:attrName>style.visibility</p:attrName>
                                        </p:attrNameLst>
                                      </p:cBhvr>
                                      <p:to>
                                        <p:strVal val="visible"/>
                                      </p:to>
                                    </p:set>
                                    <p:anim calcmode="lin" valueType="num">
                                      <p:cBhvr additive="base">
                                        <p:cTn id="286" dur="500" fill="hold"/>
                                        <p:tgtEl>
                                          <p:spTgt spid="135"/>
                                        </p:tgtEl>
                                        <p:attrNameLst>
                                          <p:attrName>ppt_x</p:attrName>
                                        </p:attrNameLst>
                                      </p:cBhvr>
                                      <p:tavLst>
                                        <p:tav tm="0">
                                          <p:val>
                                            <p:strVal val="#ppt_x"/>
                                          </p:val>
                                        </p:tav>
                                        <p:tav tm="100000">
                                          <p:val>
                                            <p:strVal val="#ppt_x"/>
                                          </p:val>
                                        </p:tav>
                                      </p:tavLst>
                                    </p:anim>
                                    <p:anim calcmode="lin" valueType="num">
                                      <p:cBhvr additive="base">
                                        <p:cTn id="287" dur="500" fill="hold"/>
                                        <p:tgtEl>
                                          <p:spTgt spid="135"/>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36"/>
                                        </p:tgtEl>
                                        <p:attrNameLst>
                                          <p:attrName>style.visibility</p:attrName>
                                        </p:attrNameLst>
                                      </p:cBhvr>
                                      <p:to>
                                        <p:strVal val="visible"/>
                                      </p:to>
                                    </p:set>
                                    <p:anim calcmode="lin" valueType="num">
                                      <p:cBhvr additive="base">
                                        <p:cTn id="290" dur="500" fill="hold"/>
                                        <p:tgtEl>
                                          <p:spTgt spid="136"/>
                                        </p:tgtEl>
                                        <p:attrNameLst>
                                          <p:attrName>ppt_x</p:attrName>
                                        </p:attrNameLst>
                                      </p:cBhvr>
                                      <p:tavLst>
                                        <p:tav tm="0">
                                          <p:val>
                                            <p:strVal val="#ppt_x"/>
                                          </p:val>
                                        </p:tav>
                                        <p:tav tm="100000">
                                          <p:val>
                                            <p:strVal val="#ppt_x"/>
                                          </p:val>
                                        </p:tav>
                                      </p:tavLst>
                                    </p:anim>
                                    <p:anim calcmode="lin" valueType="num">
                                      <p:cBhvr additive="base">
                                        <p:cTn id="291" dur="500" fill="hold"/>
                                        <p:tgtEl>
                                          <p:spTgt spid="136"/>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37"/>
                                        </p:tgtEl>
                                        <p:attrNameLst>
                                          <p:attrName>style.visibility</p:attrName>
                                        </p:attrNameLst>
                                      </p:cBhvr>
                                      <p:to>
                                        <p:strVal val="visible"/>
                                      </p:to>
                                    </p:set>
                                    <p:anim calcmode="lin" valueType="num">
                                      <p:cBhvr additive="base">
                                        <p:cTn id="294" dur="500" fill="hold"/>
                                        <p:tgtEl>
                                          <p:spTgt spid="137"/>
                                        </p:tgtEl>
                                        <p:attrNameLst>
                                          <p:attrName>ppt_x</p:attrName>
                                        </p:attrNameLst>
                                      </p:cBhvr>
                                      <p:tavLst>
                                        <p:tav tm="0">
                                          <p:val>
                                            <p:strVal val="#ppt_x"/>
                                          </p:val>
                                        </p:tav>
                                        <p:tav tm="100000">
                                          <p:val>
                                            <p:strVal val="#ppt_x"/>
                                          </p:val>
                                        </p:tav>
                                      </p:tavLst>
                                    </p:anim>
                                    <p:anim calcmode="lin" valueType="num">
                                      <p:cBhvr additive="base">
                                        <p:cTn id="295" dur="500" fill="hold"/>
                                        <p:tgtEl>
                                          <p:spTgt spid="137"/>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38"/>
                                        </p:tgtEl>
                                        <p:attrNameLst>
                                          <p:attrName>style.visibility</p:attrName>
                                        </p:attrNameLst>
                                      </p:cBhvr>
                                      <p:to>
                                        <p:strVal val="visible"/>
                                      </p:to>
                                    </p:set>
                                    <p:anim calcmode="lin" valueType="num">
                                      <p:cBhvr additive="base">
                                        <p:cTn id="298" dur="500" fill="hold"/>
                                        <p:tgtEl>
                                          <p:spTgt spid="138"/>
                                        </p:tgtEl>
                                        <p:attrNameLst>
                                          <p:attrName>ppt_x</p:attrName>
                                        </p:attrNameLst>
                                      </p:cBhvr>
                                      <p:tavLst>
                                        <p:tav tm="0">
                                          <p:val>
                                            <p:strVal val="#ppt_x"/>
                                          </p:val>
                                        </p:tav>
                                        <p:tav tm="100000">
                                          <p:val>
                                            <p:strVal val="#ppt_x"/>
                                          </p:val>
                                        </p:tav>
                                      </p:tavLst>
                                    </p:anim>
                                    <p:anim calcmode="lin" valueType="num">
                                      <p:cBhvr additive="base">
                                        <p:cTn id="299" dur="500" fill="hold"/>
                                        <p:tgtEl>
                                          <p:spTgt spid="138"/>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39"/>
                                        </p:tgtEl>
                                        <p:attrNameLst>
                                          <p:attrName>style.visibility</p:attrName>
                                        </p:attrNameLst>
                                      </p:cBhvr>
                                      <p:to>
                                        <p:strVal val="visible"/>
                                      </p:to>
                                    </p:set>
                                    <p:anim calcmode="lin" valueType="num">
                                      <p:cBhvr additive="base">
                                        <p:cTn id="302" dur="500" fill="hold"/>
                                        <p:tgtEl>
                                          <p:spTgt spid="139"/>
                                        </p:tgtEl>
                                        <p:attrNameLst>
                                          <p:attrName>ppt_x</p:attrName>
                                        </p:attrNameLst>
                                      </p:cBhvr>
                                      <p:tavLst>
                                        <p:tav tm="0">
                                          <p:val>
                                            <p:strVal val="#ppt_x"/>
                                          </p:val>
                                        </p:tav>
                                        <p:tav tm="100000">
                                          <p:val>
                                            <p:strVal val="#ppt_x"/>
                                          </p:val>
                                        </p:tav>
                                      </p:tavLst>
                                    </p:anim>
                                    <p:anim calcmode="lin" valueType="num">
                                      <p:cBhvr additive="base">
                                        <p:cTn id="303" dur="500" fill="hold"/>
                                        <p:tgtEl>
                                          <p:spTgt spid="139"/>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40"/>
                                        </p:tgtEl>
                                        <p:attrNameLst>
                                          <p:attrName>style.visibility</p:attrName>
                                        </p:attrNameLst>
                                      </p:cBhvr>
                                      <p:to>
                                        <p:strVal val="visible"/>
                                      </p:to>
                                    </p:set>
                                    <p:anim calcmode="lin" valueType="num">
                                      <p:cBhvr additive="base">
                                        <p:cTn id="306" dur="500" fill="hold"/>
                                        <p:tgtEl>
                                          <p:spTgt spid="140"/>
                                        </p:tgtEl>
                                        <p:attrNameLst>
                                          <p:attrName>ppt_x</p:attrName>
                                        </p:attrNameLst>
                                      </p:cBhvr>
                                      <p:tavLst>
                                        <p:tav tm="0">
                                          <p:val>
                                            <p:strVal val="#ppt_x"/>
                                          </p:val>
                                        </p:tav>
                                        <p:tav tm="100000">
                                          <p:val>
                                            <p:strVal val="#ppt_x"/>
                                          </p:val>
                                        </p:tav>
                                      </p:tavLst>
                                    </p:anim>
                                    <p:anim calcmode="lin" valueType="num">
                                      <p:cBhvr additive="base">
                                        <p:cTn id="307" dur="500" fill="hold"/>
                                        <p:tgtEl>
                                          <p:spTgt spid="140"/>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41"/>
                                        </p:tgtEl>
                                        <p:attrNameLst>
                                          <p:attrName>style.visibility</p:attrName>
                                        </p:attrNameLst>
                                      </p:cBhvr>
                                      <p:to>
                                        <p:strVal val="visible"/>
                                      </p:to>
                                    </p:set>
                                    <p:anim calcmode="lin" valueType="num">
                                      <p:cBhvr additive="base">
                                        <p:cTn id="310" dur="500" fill="hold"/>
                                        <p:tgtEl>
                                          <p:spTgt spid="141"/>
                                        </p:tgtEl>
                                        <p:attrNameLst>
                                          <p:attrName>ppt_x</p:attrName>
                                        </p:attrNameLst>
                                      </p:cBhvr>
                                      <p:tavLst>
                                        <p:tav tm="0">
                                          <p:val>
                                            <p:strVal val="#ppt_x"/>
                                          </p:val>
                                        </p:tav>
                                        <p:tav tm="100000">
                                          <p:val>
                                            <p:strVal val="#ppt_x"/>
                                          </p:val>
                                        </p:tav>
                                      </p:tavLst>
                                    </p:anim>
                                    <p:anim calcmode="lin" valueType="num">
                                      <p:cBhvr additive="base">
                                        <p:cTn id="311" dur="500" fill="hold"/>
                                        <p:tgtEl>
                                          <p:spTgt spid="141"/>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42"/>
                                        </p:tgtEl>
                                        <p:attrNameLst>
                                          <p:attrName>style.visibility</p:attrName>
                                        </p:attrNameLst>
                                      </p:cBhvr>
                                      <p:to>
                                        <p:strVal val="visible"/>
                                      </p:to>
                                    </p:set>
                                    <p:anim calcmode="lin" valueType="num">
                                      <p:cBhvr additive="base">
                                        <p:cTn id="314" dur="500" fill="hold"/>
                                        <p:tgtEl>
                                          <p:spTgt spid="142"/>
                                        </p:tgtEl>
                                        <p:attrNameLst>
                                          <p:attrName>ppt_x</p:attrName>
                                        </p:attrNameLst>
                                      </p:cBhvr>
                                      <p:tavLst>
                                        <p:tav tm="0">
                                          <p:val>
                                            <p:strVal val="#ppt_x"/>
                                          </p:val>
                                        </p:tav>
                                        <p:tav tm="100000">
                                          <p:val>
                                            <p:strVal val="#ppt_x"/>
                                          </p:val>
                                        </p:tav>
                                      </p:tavLst>
                                    </p:anim>
                                    <p:anim calcmode="lin" valueType="num">
                                      <p:cBhvr additive="base">
                                        <p:cTn id="315" dur="500" fill="hold"/>
                                        <p:tgtEl>
                                          <p:spTgt spid="142"/>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43"/>
                                        </p:tgtEl>
                                        <p:attrNameLst>
                                          <p:attrName>style.visibility</p:attrName>
                                        </p:attrNameLst>
                                      </p:cBhvr>
                                      <p:to>
                                        <p:strVal val="visible"/>
                                      </p:to>
                                    </p:set>
                                    <p:anim calcmode="lin" valueType="num">
                                      <p:cBhvr additive="base">
                                        <p:cTn id="318" dur="500" fill="hold"/>
                                        <p:tgtEl>
                                          <p:spTgt spid="143"/>
                                        </p:tgtEl>
                                        <p:attrNameLst>
                                          <p:attrName>ppt_x</p:attrName>
                                        </p:attrNameLst>
                                      </p:cBhvr>
                                      <p:tavLst>
                                        <p:tav tm="0">
                                          <p:val>
                                            <p:strVal val="#ppt_x"/>
                                          </p:val>
                                        </p:tav>
                                        <p:tav tm="100000">
                                          <p:val>
                                            <p:strVal val="#ppt_x"/>
                                          </p:val>
                                        </p:tav>
                                      </p:tavLst>
                                    </p:anim>
                                    <p:anim calcmode="lin" valueType="num">
                                      <p:cBhvr additive="base">
                                        <p:cTn id="319" dur="500" fill="hold"/>
                                        <p:tgtEl>
                                          <p:spTgt spid="143"/>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44"/>
                                        </p:tgtEl>
                                        <p:attrNameLst>
                                          <p:attrName>style.visibility</p:attrName>
                                        </p:attrNameLst>
                                      </p:cBhvr>
                                      <p:to>
                                        <p:strVal val="visible"/>
                                      </p:to>
                                    </p:set>
                                    <p:anim calcmode="lin" valueType="num">
                                      <p:cBhvr additive="base">
                                        <p:cTn id="322" dur="500" fill="hold"/>
                                        <p:tgtEl>
                                          <p:spTgt spid="144"/>
                                        </p:tgtEl>
                                        <p:attrNameLst>
                                          <p:attrName>ppt_x</p:attrName>
                                        </p:attrNameLst>
                                      </p:cBhvr>
                                      <p:tavLst>
                                        <p:tav tm="0">
                                          <p:val>
                                            <p:strVal val="#ppt_x"/>
                                          </p:val>
                                        </p:tav>
                                        <p:tav tm="100000">
                                          <p:val>
                                            <p:strVal val="#ppt_x"/>
                                          </p:val>
                                        </p:tav>
                                      </p:tavLst>
                                    </p:anim>
                                    <p:anim calcmode="lin" valueType="num">
                                      <p:cBhvr additive="base">
                                        <p:cTn id="323" dur="500" fill="hold"/>
                                        <p:tgtEl>
                                          <p:spTgt spid="144"/>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45"/>
                                        </p:tgtEl>
                                        <p:attrNameLst>
                                          <p:attrName>style.visibility</p:attrName>
                                        </p:attrNameLst>
                                      </p:cBhvr>
                                      <p:to>
                                        <p:strVal val="visible"/>
                                      </p:to>
                                    </p:set>
                                    <p:anim calcmode="lin" valueType="num">
                                      <p:cBhvr additive="base">
                                        <p:cTn id="326" dur="500" fill="hold"/>
                                        <p:tgtEl>
                                          <p:spTgt spid="145"/>
                                        </p:tgtEl>
                                        <p:attrNameLst>
                                          <p:attrName>ppt_x</p:attrName>
                                        </p:attrNameLst>
                                      </p:cBhvr>
                                      <p:tavLst>
                                        <p:tav tm="0">
                                          <p:val>
                                            <p:strVal val="#ppt_x"/>
                                          </p:val>
                                        </p:tav>
                                        <p:tav tm="100000">
                                          <p:val>
                                            <p:strVal val="#ppt_x"/>
                                          </p:val>
                                        </p:tav>
                                      </p:tavLst>
                                    </p:anim>
                                    <p:anim calcmode="lin" valueType="num">
                                      <p:cBhvr additive="base">
                                        <p:cTn id="327" dur="500" fill="hold"/>
                                        <p:tgtEl>
                                          <p:spTgt spid="145"/>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46"/>
                                        </p:tgtEl>
                                        <p:attrNameLst>
                                          <p:attrName>style.visibility</p:attrName>
                                        </p:attrNameLst>
                                      </p:cBhvr>
                                      <p:to>
                                        <p:strVal val="visible"/>
                                      </p:to>
                                    </p:set>
                                    <p:anim calcmode="lin" valueType="num">
                                      <p:cBhvr additive="base">
                                        <p:cTn id="330" dur="500" fill="hold"/>
                                        <p:tgtEl>
                                          <p:spTgt spid="146"/>
                                        </p:tgtEl>
                                        <p:attrNameLst>
                                          <p:attrName>ppt_x</p:attrName>
                                        </p:attrNameLst>
                                      </p:cBhvr>
                                      <p:tavLst>
                                        <p:tav tm="0">
                                          <p:val>
                                            <p:strVal val="#ppt_x"/>
                                          </p:val>
                                        </p:tav>
                                        <p:tav tm="100000">
                                          <p:val>
                                            <p:strVal val="#ppt_x"/>
                                          </p:val>
                                        </p:tav>
                                      </p:tavLst>
                                    </p:anim>
                                    <p:anim calcmode="lin" valueType="num">
                                      <p:cBhvr additive="base">
                                        <p:cTn id="331" dur="500" fill="hold"/>
                                        <p:tgtEl>
                                          <p:spTgt spid="146"/>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47"/>
                                        </p:tgtEl>
                                        <p:attrNameLst>
                                          <p:attrName>style.visibility</p:attrName>
                                        </p:attrNameLst>
                                      </p:cBhvr>
                                      <p:to>
                                        <p:strVal val="visible"/>
                                      </p:to>
                                    </p:set>
                                    <p:anim calcmode="lin" valueType="num">
                                      <p:cBhvr additive="base">
                                        <p:cTn id="334" dur="500" fill="hold"/>
                                        <p:tgtEl>
                                          <p:spTgt spid="147"/>
                                        </p:tgtEl>
                                        <p:attrNameLst>
                                          <p:attrName>ppt_x</p:attrName>
                                        </p:attrNameLst>
                                      </p:cBhvr>
                                      <p:tavLst>
                                        <p:tav tm="0">
                                          <p:val>
                                            <p:strVal val="#ppt_x"/>
                                          </p:val>
                                        </p:tav>
                                        <p:tav tm="100000">
                                          <p:val>
                                            <p:strVal val="#ppt_x"/>
                                          </p:val>
                                        </p:tav>
                                      </p:tavLst>
                                    </p:anim>
                                    <p:anim calcmode="lin" valueType="num">
                                      <p:cBhvr additive="base">
                                        <p:cTn id="335" dur="500" fill="hold"/>
                                        <p:tgtEl>
                                          <p:spTgt spid="147"/>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48"/>
                                        </p:tgtEl>
                                        <p:attrNameLst>
                                          <p:attrName>style.visibility</p:attrName>
                                        </p:attrNameLst>
                                      </p:cBhvr>
                                      <p:to>
                                        <p:strVal val="visible"/>
                                      </p:to>
                                    </p:set>
                                    <p:anim calcmode="lin" valueType="num">
                                      <p:cBhvr additive="base">
                                        <p:cTn id="338" dur="500" fill="hold"/>
                                        <p:tgtEl>
                                          <p:spTgt spid="148"/>
                                        </p:tgtEl>
                                        <p:attrNameLst>
                                          <p:attrName>ppt_x</p:attrName>
                                        </p:attrNameLst>
                                      </p:cBhvr>
                                      <p:tavLst>
                                        <p:tav tm="0">
                                          <p:val>
                                            <p:strVal val="#ppt_x"/>
                                          </p:val>
                                        </p:tav>
                                        <p:tav tm="100000">
                                          <p:val>
                                            <p:strVal val="#ppt_x"/>
                                          </p:val>
                                        </p:tav>
                                      </p:tavLst>
                                    </p:anim>
                                    <p:anim calcmode="lin" valueType="num">
                                      <p:cBhvr additive="base">
                                        <p:cTn id="339" dur="500" fill="hold"/>
                                        <p:tgtEl>
                                          <p:spTgt spid="148"/>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49"/>
                                        </p:tgtEl>
                                        <p:attrNameLst>
                                          <p:attrName>style.visibility</p:attrName>
                                        </p:attrNameLst>
                                      </p:cBhvr>
                                      <p:to>
                                        <p:strVal val="visible"/>
                                      </p:to>
                                    </p:set>
                                    <p:anim calcmode="lin" valueType="num">
                                      <p:cBhvr additive="base">
                                        <p:cTn id="342" dur="500" fill="hold"/>
                                        <p:tgtEl>
                                          <p:spTgt spid="149"/>
                                        </p:tgtEl>
                                        <p:attrNameLst>
                                          <p:attrName>ppt_x</p:attrName>
                                        </p:attrNameLst>
                                      </p:cBhvr>
                                      <p:tavLst>
                                        <p:tav tm="0">
                                          <p:val>
                                            <p:strVal val="#ppt_x"/>
                                          </p:val>
                                        </p:tav>
                                        <p:tav tm="100000">
                                          <p:val>
                                            <p:strVal val="#ppt_x"/>
                                          </p:val>
                                        </p:tav>
                                      </p:tavLst>
                                    </p:anim>
                                    <p:anim calcmode="lin" valueType="num">
                                      <p:cBhvr additive="base">
                                        <p:cTn id="343" dur="500" fill="hold"/>
                                        <p:tgtEl>
                                          <p:spTgt spid="149"/>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50"/>
                                        </p:tgtEl>
                                        <p:attrNameLst>
                                          <p:attrName>style.visibility</p:attrName>
                                        </p:attrNameLst>
                                      </p:cBhvr>
                                      <p:to>
                                        <p:strVal val="visible"/>
                                      </p:to>
                                    </p:set>
                                    <p:animEffect transition="in" filter="fade">
                                      <p:cBhvr>
                                        <p:cTn id="347" dur="1000"/>
                                        <p:tgtEl>
                                          <p:spTgt spid="150"/>
                                        </p:tgtEl>
                                      </p:cBhvr>
                                    </p:animEffect>
                                    <p:anim calcmode="lin" valueType="num">
                                      <p:cBhvr>
                                        <p:cTn id="348" dur="1000" fill="hold"/>
                                        <p:tgtEl>
                                          <p:spTgt spid="150"/>
                                        </p:tgtEl>
                                        <p:attrNameLst>
                                          <p:attrName>ppt_x</p:attrName>
                                        </p:attrNameLst>
                                      </p:cBhvr>
                                      <p:tavLst>
                                        <p:tav tm="0">
                                          <p:val>
                                            <p:strVal val="#ppt_x"/>
                                          </p:val>
                                        </p:tav>
                                        <p:tav tm="100000">
                                          <p:val>
                                            <p:strVal val="#ppt_x"/>
                                          </p:val>
                                        </p:tav>
                                      </p:tavLst>
                                    </p:anim>
                                    <p:anim calcmode="lin" valueType="num">
                                      <p:cBhvr>
                                        <p:cTn id="349" dur="1000" fill="hold"/>
                                        <p:tgtEl>
                                          <p:spTgt spid="150"/>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grpId="0" nodeType="afterEffect">
                                  <p:stCondLst>
                                    <p:cond delay="0"/>
                                  </p:stCondLst>
                                  <p:childTnLst>
                                    <p:set>
                                      <p:cBhvr>
                                        <p:cTn id="352" dur="1" fill="hold">
                                          <p:stCondLst>
                                            <p:cond delay="0"/>
                                          </p:stCondLst>
                                        </p:cTn>
                                        <p:tgtEl>
                                          <p:spTgt spid="152"/>
                                        </p:tgtEl>
                                        <p:attrNameLst>
                                          <p:attrName>style.visibility</p:attrName>
                                        </p:attrNameLst>
                                      </p:cBhvr>
                                      <p:to>
                                        <p:strVal val="visible"/>
                                      </p:to>
                                    </p:set>
                                    <p:animEffect transition="in" filter="wipe(left)">
                                      <p:cBhvr>
                                        <p:cTn id="353" dur="500"/>
                                        <p:tgtEl>
                                          <p:spTgt spid="152"/>
                                        </p:tgtEl>
                                      </p:cBhvr>
                                    </p:animEffect>
                                  </p:childTnLst>
                                </p:cTn>
                              </p:par>
                            </p:childTnLst>
                          </p:cTn>
                        </p:par>
                        <p:par>
                          <p:cTn id="354" fill="hold">
                            <p:stCondLst>
                              <p:cond delay="3500"/>
                            </p:stCondLst>
                            <p:childTnLst>
                              <p:par>
                                <p:cTn id="355" presetID="47" presetClass="entr" presetSubtype="0" fill="hold" grpId="0" nodeType="afterEffect">
                                  <p:stCondLst>
                                    <p:cond delay="0"/>
                                  </p:stCondLst>
                                  <p:childTnLst>
                                    <p:set>
                                      <p:cBhvr>
                                        <p:cTn id="356" dur="1" fill="hold">
                                          <p:stCondLst>
                                            <p:cond delay="0"/>
                                          </p:stCondLst>
                                        </p:cTn>
                                        <p:tgtEl>
                                          <p:spTgt spid="154"/>
                                        </p:tgtEl>
                                        <p:attrNameLst>
                                          <p:attrName>style.visibility</p:attrName>
                                        </p:attrNameLst>
                                      </p:cBhvr>
                                      <p:to>
                                        <p:strVal val="visible"/>
                                      </p:to>
                                    </p:set>
                                    <p:animEffect transition="in" filter="fade">
                                      <p:cBhvr>
                                        <p:cTn id="357" dur="1000"/>
                                        <p:tgtEl>
                                          <p:spTgt spid="154"/>
                                        </p:tgtEl>
                                      </p:cBhvr>
                                    </p:animEffect>
                                    <p:anim calcmode="lin" valueType="num">
                                      <p:cBhvr>
                                        <p:cTn id="358" dur="1000" fill="hold"/>
                                        <p:tgtEl>
                                          <p:spTgt spid="154"/>
                                        </p:tgtEl>
                                        <p:attrNameLst>
                                          <p:attrName>ppt_x</p:attrName>
                                        </p:attrNameLst>
                                      </p:cBhvr>
                                      <p:tavLst>
                                        <p:tav tm="0">
                                          <p:val>
                                            <p:strVal val="#ppt_x"/>
                                          </p:val>
                                        </p:tav>
                                        <p:tav tm="100000">
                                          <p:val>
                                            <p:strVal val="#ppt_x"/>
                                          </p:val>
                                        </p:tav>
                                      </p:tavLst>
                                    </p:anim>
                                    <p:anim calcmode="lin" valueType="num">
                                      <p:cBhvr>
                                        <p:cTn id="359" dur="1000" fill="hold"/>
                                        <p:tgtEl>
                                          <p:spTgt spid="154"/>
                                        </p:tgtEl>
                                        <p:attrNameLst>
                                          <p:attrName>ppt_y</p:attrName>
                                        </p:attrNameLst>
                                      </p:cBhvr>
                                      <p:tavLst>
                                        <p:tav tm="0">
                                          <p:val>
                                            <p:strVal val="#ppt_y-.1"/>
                                          </p:val>
                                        </p:tav>
                                        <p:tav tm="100000">
                                          <p:val>
                                            <p:strVal val="#ppt_y"/>
                                          </p:val>
                                        </p:tav>
                                      </p:tavLst>
                                    </p:anim>
                                  </p:childTnLst>
                                </p:cTn>
                              </p:par>
                            </p:childTnLst>
                          </p:cTn>
                        </p:par>
                        <p:par>
                          <p:cTn id="360" fill="hold">
                            <p:stCondLst>
                              <p:cond delay="4500"/>
                            </p:stCondLst>
                            <p:childTnLst>
                              <p:par>
                                <p:cTn id="361" presetID="22" presetClass="entr" presetSubtype="8" fill="hold" grpId="0" nodeType="afterEffect">
                                  <p:stCondLst>
                                    <p:cond delay="0"/>
                                  </p:stCondLst>
                                  <p:childTnLst>
                                    <p:set>
                                      <p:cBhvr>
                                        <p:cTn id="362" dur="1" fill="hold">
                                          <p:stCondLst>
                                            <p:cond delay="0"/>
                                          </p:stCondLst>
                                        </p:cTn>
                                        <p:tgtEl>
                                          <p:spTgt spid="156"/>
                                        </p:tgtEl>
                                        <p:attrNameLst>
                                          <p:attrName>style.visibility</p:attrName>
                                        </p:attrNameLst>
                                      </p:cBhvr>
                                      <p:to>
                                        <p:strVal val="visible"/>
                                      </p:to>
                                    </p:set>
                                    <p:animEffect transition="in" filter="wipe(left)">
                                      <p:cBhvr>
                                        <p:cTn id="363" dur="500"/>
                                        <p:tgtEl>
                                          <p:spTgt spid="156"/>
                                        </p:tgtEl>
                                      </p:cBhvr>
                                    </p:animEffect>
                                  </p:childTnLst>
                                </p:cTn>
                              </p:par>
                            </p:childTnLst>
                          </p:cTn>
                        </p:par>
                        <p:par>
                          <p:cTn id="364" fill="hold">
                            <p:stCondLst>
                              <p:cond delay="5000"/>
                            </p:stCondLst>
                            <p:childTnLst>
                              <p:par>
                                <p:cTn id="365" presetID="47" presetClass="entr" presetSubtype="0" fill="hold" grpId="0" nodeType="afterEffect">
                                  <p:stCondLst>
                                    <p:cond delay="0"/>
                                  </p:stCondLst>
                                  <p:childTnLst>
                                    <p:set>
                                      <p:cBhvr>
                                        <p:cTn id="366" dur="1" fill="hold">
                                          <p:stCondLst>
                                            <p:cond delay="0"/>
                                          </p:stCondLst>
                                        </p:cTn>
                                        <p:tgtEl>
                                          <p:spTgt spid="158"/>
                                        </p:tgtEl>
                                        <p:attrNameLst>
                                          <p:attrName>style.visibility</p:attrName>
                                        </p:attrNameLst>
                                      </p:cBhvr>
                                      <p:to>
                                        <p:strVal val="visible"/>
                                      </p:to>
                                    </p:set>
                                    <p:animEffect transition="in" filter="fade">
                                      <p:cBhvr>
                                        <p:cTn id="367" dur="1000"/>
                                        <p:tgtEl>
                                          <p:spTgt spid="158"/>
                                        </p:tgtEl>
                                      </p:cBhvr>
                                    </p:animEffect>
                                    <p:anim calcmode="lin" valueType="num">
                                      <p:cBhvr>
                                        <p:cTn id="368" dur="1000" fill="hold"/>
                                        <p:tgtEl>
                                          <p:spTgt spid="158"/>
                                        </p:tgtEl>
                                        <p:attrNameLst>
                                          <p:attrName>ppt_x</p:attrName>
                                        </p:attrNameLst>
                                      </p:cBhvr>
                                      <p:tavLst>
                                        <p:tav tm="0">
                                          <p:val>
                                            <p:strVal val="#ppt_x"/>
                                          </p:val>
                                        </p:tav>
                                        <p:tav tm="100000">
                                          <p:val>
                                            <p:strVal val="#ppt_x"/>
                                          </p:val>
                                        </p:tav>
                                      </p:tavLst>
                                    </p:anim>
                                    <p:anim calcmode="lin" valueType="num">
                                      <p:cBhvr>
                                        <p:cTn id="369" dur="1000" fill="hold"/>
                                        <p:tgtEl>
                                          <p:spTgt spid="158"/>
                                        </p:tgtEl>
                                        <p:attrNameLst>
                                          <p:attrName>ppt_y</p:attrName>
                                        </p:attrNameLst>
                                      </p:cBhvr>
                                      <p:tavLst>
                                        <p:tav tm="0">
                                          <p:val>
                                            <p:strVal val="#ppt_y-.1"/>
                                          </p:val>
                                        </p:tav>
                                        <p:tav tm="100000">
                                          <p:val>
                                            <p:strVal val="#ppt_y"/>
                                          </p:val>
                                        </p:tav>
                                      </p:tavLst>
                                    </p:anim>
                                  </p:childTnLst>
                                </p:cTn>
                              </p:par>
                            </p:childTnLst>
                          </p:cTn>
                        </p:par>
                        <p:par>
                          <p:cTn id="370" fill="hold">
                            <p:stCondLst>
                              <p:cond delay="6000"/>
                            </p:stCondLst>
                            <p:childTnLst>
                              <p:par>
                                <p:cTn id="371" presetID="22" presetClass="entr" presetSubtype="8" fill="hold" grpId="0" nodeType="afterEffect">
                                  <p:stCondLst>
                                    <p:cond delay="0"/>
                                  </p:stCondLst>
                                  <p:childTnLst>
                                    <p:set>
                                      <p:cBhvr>
                                        <p:cTn id="372" dur="1" fill="hold">
                                          <p:stCondLst>
                                            <p:cond delay="0"/>
                                          </p:stCondLst>
                                        </p:cTn>
                                        <p:tgtEl>
                                          <p:spTgt spid="160"/>
                                        </p:tgtEl>
                                        <p:attrNameLst>
                                          <p:attrName>style.visibility</p:attrName>
                                        </p:attrNameLst>
                                      </p:cBhvr>
                                      <p:to>
                                        <p:strVal val="visible"/>
                                      </p:to>
                                    </p:set>
                                    <p:animEffect transition="in" filter="wipe(left)">
                                      <p:cBhvr>
                                        <p:cTn id="373" dur="500"/>
                                        <p:tgtEl>
                                          <p:spTgt spid="160"/>
                                        </p:tgtEl>
                                      </p:cBhvr>
                                    </p:animEffect>
                                  </p:childTnLst>
                                </p:cTn>
                              </p:par>
                              <p:par>
                                <p:cTn id="374" presetID="22" presetClass="entr" presetSubtype="8" fill="hold" grpId="0" nodeType="withEffect">
                                  <p:stCondLst>
                                    <p:cond delay="0"/>
                                  </p:stCondLst>
                                  <p:childTnLst>
                                    <p:set>
                                      <p:cBhvr>
                                        <p:cTn id="375" dur="1" fill="hold">
                                          <p:stCondLst>
                                            <p:cond delay="0"/>
                                          </p:stCondLst>
                                        </p:cTn>
                                        <p:tgtEl>
                                          <p:spTgt spid="161"/>
                                        </p:tgtEl>
                                        <p:attrNameLst>
                                          <p:attrName>style.visibility</p:attrName>
                                        </p:attrNameLst>
                                      </p:cBhvr>
                                      <p:to>
                                        <p:strVal val="visible"/>
                                      </p:to>
                                    </p:set>
                                    <p:animEffect transition="in" filter="wipe(left)">
                                      <p:cBhvr>
                                        <p:cTn id="37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2" grpId="0"/>
      <p:bldP spid="154" grpId="0" animBg="1"/>
      <p:bldP spid="156" grpId="0"/>
      <p:bldP spid="158" grpId="0" animBg="1"/>
      <p:bldP spid="160" grpId="0"/>
      <p:bldP spid="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p:cNvSpPr/>
          <p:nvPr/>
        </p:nvSpPr>
        <p:spPr bwMode="auto">
          <a:xfrm>
            <a:off x="1411354" y="3287414"/>
            <a:ext cx="3168650" cy="1368425"/>
          </a:xfrm>
          <a:prstGeom prst="roundRect">
            <a:avLst>
              <a:gd name="adj" fmla="val 0"/>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2"/>
            <a:endParaRPr lang="zh-CN" altLang="en-US" dirty="0">
              <a:solidFill>
                <a:schemeClr val="tx1"/>
              </a:solidFill>
            </a:endParaRPr>
          </a:p>
        </p:txBody>
      </p:sp>
      <p:sp>
        <p:nvSpPr>
          <p:cNvPr id="3" name="矩形 87"/>
          <p:cNvSpPr>
            <a:spLocks noChangeArrowheads="1"/>
          </p:cNvSpPr>
          <p:nvPr/>
        </p:nvSpPr>
        <p:spPr bwMode="auto">
          <a:xfrm>
            <a:off x="1558087" y="3527706"/>
            <a:ext cx="2940498" cy="1169543"/>
          </a:xfrm>
          <a:prstGeom prst="rect">
            <a:avLst/>
          </a:prstGeom>
          <a:noFill/>
          <a:ln w="9525">
            <a:noFill/>
            <a:miter lim="800000"/>
            <a:headEnd/>
            <a:tailEnd/>
          </a:ln>
        </p:spPr>
        <p:txBody>
          <a:bodyPr lIns="91430" tIns="45716" rIns="91430" bIns="45716">
            <a:spAutoFit/>
          </a:bodyPr>
          <a:lstStyle/>
          <a:p>
            <a:pPr algn="ctr" rtl="1" eaLnBrk="0" fontAlgn="ctr" hangingPunct="0">
              <a:buClr>
                <a:srgbClr val="FF0000"/>
              </a:buClr>
              <a:buSzPct val="70000"/>
              <a:buFontTx/>
              <a:buChar char="-"/>
            </a:pPr>
            <a:r>
              <a:rPr lang="ar-SA" altLang="zh-CN" sz="1400" b="1" dirty="0" smtClean="0">
                <a:latin typeface="微软雅黑" pitchFamily="34" charset="-122"/>
                <a:ea typeface="微软雅黑" pitchFamily="34" charset="-122"/>
              </a:rPr>
              <a:t>العمليات المختلفة التي تؤدى داخل النظم الوظيفية</a:t>
            </a:r>
            <a:r>
              <a:rPr lang="ar-SA" altLang="zh-CN" sz="1400" b="1" dirty="0">
                <a:latin typeface="微软雅黑" pitchFamily="34" charset="-122"/>
                <a:ea typeface="微软雅黑" pitchFamily="34" charset="-122"/>
              </a:rPr>
              <a:t> </a:t>
            </a:r>
            <a:r>
              <a:rPr lang="ar-SA" altLang="zh-CN" sz="1400" b="1" dirty="0" smtClean="0">
                <a:latin typeface="微软雅黑" pitchFamily="34" charset="-122"/>
                <a:ea typeface="微软雅黑" pitchFamily="34" charset="-122"/>
              </a:rPr>
              <a:t>من الامكانيات المادية و البشرية سوءا الالات او المعدات المتاحة و كفاءة العاملين و قدرة الادارة و تفضيلاتها بالاضافة الى الموارد المالية</a:t>
            </a:r>
          </a:p>
        </p:txBody>
      </p:sp>
      <p:sp>
        <p:nvSpPr>
          <p:cNvPr id="4" name="圆角矩形 4"/>
          <p:cNvSpPr/>
          <p:nvPr/>
        </p:nvSpPr>
        <p:spPr bwMode="auto">
          <a:xfrm>
            <a:off x="1411354" y="1131590"/>
            <a:ext cx="3168650" cy="1366837"/>
          </a:xfrm>
          <a:prstGeom prst="roundRect">
            <a:avLst>
              <a:gd name="adj" fmla="val 0"/>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2"/>
            <a:endParaRPr lang="zh-CN" altLang="en-US" dirty="0">
              <a:solidFill>
                <a:schemeClr val="tx1"/>
              </a:solidFill>
            </a:endParaRPr>
          </a:p>
        </p:txBody>
      </p:sp>
      <p:sp>
        <p:nvSpPr>
          <p:cNvPr id="5" name="矩形 87"/>
          <p:cNvSpPr>
            <a:spLocks noChangeArrowheads="1"/>
          </p:cNvSpPr>
          <p:nvPr/>
        </p:nvSpPr>
        <p:spPr bwMode="auto">
          <a:xfrm>
            <a:off x="1440954" y="1378878"/>
            <a:ext cx="3109451" cy="1077210"/>
          </a:xfrm>
          <a:prstGeom prst="rect">
            <a:avLst/>
          </a:prstGeom>
          <a:noFill/>
          <a:ln w="9525">
            <a:noFill/>
            <a:miter lim="800000"/>
            <a:headEnd/>
            <a:tailEnd/>
          </a:ln>
        </p:spPr>
        <p:txBody>
          <a:bodyPr lIns="91430" tIns="45716" rIns="91430" bIns="45716">
            <a:spAutoFit/>
          </a:bodyPr>
          <a:lstStyle/>
          <a:p>
            <a:pPr algn="ctr" rtl="1" eaLnBrk="0" fontAlgn="ctr" hangingPunct="0">
              <a:buClr>
                <a:srgbClr val="FF0000"/>
              </a:buClr>
              <a:buSzPct val="70000"/>
            </a:pPr>
            <a:r>
              <a:rPr lang="ar-SA" altLang="zh-CN" sz="1600" dirty="0" smtClean="0">
                <a:latin typeface="微软雅黑" pitchFamily="34" charset="-122"/>
                <a:ea typeface="微软雅黑" pitchFamily="34" charset="-122"/>
              </a:rPr>
              <a:t>1- المستهلكون الحاليون او المرتقبون/2- الموردن/3 - المؤسسات المالية المحلية و الدولية /4- نقابات العمال /5- الحكومة /6- المؤسسات التعليمية المختلفة </a:t>
            </a:r>
            <a:endParaRPr lang="zh-CN" altLang="en-US" sz="1600" dirty="0">
              <a:latin typeface="微软雅黑" pitchFamily="34" charset="-122"/>
              <a:ea typeface="微软雅黑" pitchFamily="34" charset="-122"/>
            </a:endParaRPr>
          </a:p>
        </p:txBody>
      </p:sp>
      <p:grpSp>
        <p:nvGrpSpPr>
          <p:cNvPr id="6" name="组合 26"/>
          <p:cNvGrpSpPr>
            <a:grpSpLocks noChangeAspect="1"/>
          </p:cNvGrpSpPr>
          <p:nvPr/>
        </p:nvGrpSpPr>
        <p:grpSpPr bwMode="auto">
          <a:xfrm>
            <a:off x="1764007" y="815225"/>
            <a:ext cx="2443163" cy="554037"/>
            <a:chOff x="855540" y="3513439"/>
            <a:chExt cx="1399872" cy="987727"/>
          </a:xfrm>
          <a:scene3d>
            <a:camera prst="orthographicFront">
              <a:rot lat="0" lon="0" rev="0"/>
            </a:camera>
            <a:lightRig rig="balanced" dir="t">
              <a:rot lat="0" lon="0" rev="8700000"/>
            </a:lightRig>
          </a:scene3d>
        </p:grpSpPr>
        <p:sp>
          <p:nvSpPr>
            <p:cNvPr id="7" name="矩形 8"/>
            <p:cNvSpPr/>
            <p:nvPr/>
          </p:nvSpPr>
          <p:spPr>
            <a:xfrm>
              <a:off x="855540" y="3513439"/>
              <a:ext cx="1399872" cy="987727"/>
            </a:xfrm>
            <a:prstGeom prst="rect">
              <a:avLst/>
            </a:prstGeom>
            <a:ln/>
          </p:spPr>
          <p:style>
            <a:lnRef idx="1">
              <a:schemeClr val="accent4"/>
            </a:lnRef>
            <a:fillRef idx="3">
              <a:schemeClr val="accent4"/>
            </a:fillRef>
            <a:effectRef idx="2">
              <a:schemeClr val="accent4"/>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8" name="矩形 14"/>
            <p:cNvSpPr>
              <a:spLocks noChangeArrowheads="1"/>
            </p:cNvSpPr>
            <p:nvPr/>
          </p:nvSpPr>
          <p:spPr bwMode="auto">
            <a:xfrm>
              <a:off x="1004859" y="3703801"/>
              <a:ext cx="1101235" cy="63100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spAutoFit/>
            </a:bodyPr>
            <a:lstStyle/>
            <a:p>
              <a:pPr algn="ctr" fontAlgn="ctr">
                <a:buClr>
                  <a:srgbClr val="FF0000"/>
                </a:buClr>
                <a:buSzPct val="70000"/>
                <a:defRPr/>
              </a:pPr>
              <a:r>
                <a:rPr kumimoji="1" lang="ar-SA" altLang="zh-CN" sz="1700" dirty="0" smtClean="0">
                  <a:solidFill>
                    <a:schemeClr val="bg1"/>
                  </a:solidFill>
                  <a:latin typeface="微软雅黑" pitchFamily="34" charset="-122"/>
                  <a:ea typeface="微软雅黑" pitchFamily="34" charset="-122"/>
                </a:rPr>
                <a:t>البيئة الخارجية</a:t>
              </a:r>
              <a:endParaRPr kumimoji="1" lang="zh-CN" altLang="en-US" sz="1700" dirty="0">
                <a:solidFill>
                  <a:schemeClr val="bg1"/>
                </a:solidFill>
                <a:latin typeface="微软雅黑" pitchFamily="34" charset="-122"/>
                <a:ea typeface="微软雅黑" pitchFamily="34" charset="-122"/>
              </a:endParaRPr>
            </a:p>
          </p:txBody>
        </p:sp>
      </p:grpSp>
      <p:grpSp>
        <p:nvGrpSpPr>
          <p:cNvPr id="9"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0" name="圆角矩形 11"/>
            <p:cNvSpPr/>
            <p:nvPr/>
          </p:nvSpPr>
          <p:spPr>
            <a:xfrm>
              <a:off x="855540" y="3513439"/>
              <a:ext cx="1399872" cy="987727"/>
            </a:xfrm>
            <a:prstGeom prst="roundRect">
              <a:avLst>
                <a:gd name="adj" fmla="val 0"/>
              </a:avLst>
            </a:prstGeom>
            <a:ln/>
          </p:spPr>
          <p:style>
            <a:lnRef idx="1">
              <a:schemeClr val="accent4"/>
            </a:lnRef>
            <a:fillRef idx="3">
              <a:schemeClr val="accent4"/>
            </a:fillRef>
            <a:effectRef idx="2">
              <a:schemeClr val="accent4"/>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11" name="矩形 12"/>
            <p:cNvSpPr>
              <a:spLocks noChangeArrowheads="1"/>
            </p:cNvSpPr>
            <p:nvPr/>
          </p:nvSpPr>
          <p:spPr bwMode="auto">
            <a:xfrm>
              <a:off x="930021" y="3692701"/>
              <a:ext cx="1250910" cy="62920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spAutoFit/>
            </a:bodyPr>
            <a:lstStyle/>
            <a:p>
              <a:pPr algn="ctr" fontAlgn="ctr">
                <a:buClr>
                  <a:srgbClr val="FF0000"/>
                </a:buClr>
                <a:buSzPct val="70000"/>
                <a:defRPr/>
              </a:pPr>
              <a:r>
                <a:rPr kumimoji="1" lang="ar-SA" altLang="zh-CN" sz="1700" dirty="0" smtClean="0">
                  <a:solidFill>
                    <a:schemeClr val="bg1"/>
                  </a:solidFill>
                  <a:latin typeface="微软雅黑" pitchFamily="34" charset="-122"/>
                  <a:ea typeface="微软雅黑" pitchFamily="34" charset="-122"/>
                </a:rPr>
                <a:t>البيئة الداخلية</a:t>
              </a:r>
              <a:endParaRPr kumimoji="1" lang="zh-CN" altLang="en-US" sz="1700" dirty="0">
                <a:solidFill>
                  <a:schemeClr val="bg1"/>
                </a:solidFill>
                <a:latin typeface="微软雅黑" pitchFamily="34" charset="-122"/>
                <a:ea typeface="微软雅黑" pitchFamily="34" charset="-122"/>
              </a:endParaRPr>
            </a:p>
          </p:txBody>
        </p:sp>
      </p:grpSp>
      <p:sp>
        <p:nvSpPr>
          <p:cNvPr id="12" name="Half Frame 12"/>
          <p:cNvSpPr/>
          <p:nvPr/>
        </p:nvSpPr>
        <p:spPr>
          <a:xfrm rot="8097294">
            <a:off x="4725611" y="2527948"/>
            <a:ext cx="500039" cy="549505"/>
          </a:xfrm>
          <a:prstGeom prst="halfFrame">
            <a:avLst/>
          </a:prstGeom>
        </p:spPr>
        <p:style>
          <a:lnRef idx="1">
            <a:schemeClr val="accent4"/>
          </a:lnRef>
          <a:fillRef idx="3">
            <a:schemeClr val="accent4"/>
          </a:fillRef>
          <a:effectRef idx="2">
            <a:schemeClr val="accent4"/>
          </a:effectRef>
          <a:fontRef idx="minor">
            <a:schemeClr val="lt1"/>
          </a:fontRef>
        </p:style>
      </p:sp>
      <p:sp>
        <p:nvSpPr>
          <p:cNvPr id="13" name="Half Frame 13"/>
          <p:cNvSpPr/>
          <p:nvPr/>
        </p:nvSpPr>
        <p:spPr>
          <a:xfrm rot="8106864">
            <a:off x="4807211" y="2437558"/>
            <a:ext cx="832484" cy="789227"/>
          </a:xfrm>
          <a:prstGeom prst="halfFrame">
            <a:avLst/>
          </a:prstGeom>
        </p:spPr>
        <p:style>
          <a:lnRef idx="1">
            <a:schemeClr val="accent4"/>
          </a:lnRef>
          <a:fillRef idx="3">
            <a:schemeClr val="accent4"/>
          </a:fillRef>
          <a:effectRef idx="2">
            <a:schemeClr val="accent4"/>
          </a:effectRef>
          <a:fontRef idx="minor">
            <a:schemeClr val="lt1"/>
          </a:fontRef>
        </p:style>
      </p:sp>
      <p:grpSp>
        <p:nvGrpSpPr>
          <p:cNvPr id="14" name="组合 15"/>
          <p:cNvGrpSpPr/>
          <p:nvPr/>
        </p:nvGrpSpPr>
        <p:grpSpPr>
          <a:xfrm>
            <a:off x="6048773" y="1892001"/>
            <a:ext cx="1979611" cy="1981200"/>
            <a:chOff x="6556158" y="1824136"/>
            <a:chExt cx="1979612" cy="1981200"/>
          </a:xfrm>
          <a:effectLst/>
        </p:grpSpPr>
        <p:sp>
          <p:nvSpPr>
            <p:cNvPr id="15" name="Oval 2"/>
            <p:cNvSpPr>
              <a:spLocks noChangeAspect="1" noChangeArrowheads="1"/>
            </p:cNvSpPr>
            <p:nvPr/>
          </p:nvSpPr>
          <p:spPr bwMode="auto">
            <a:xfrm>
              <a:off x="6556158" y="1824136"/>
              <a:ext cx="1979612" cy="19812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endParaRPr lang="fr-FR" altLang="zh-CN" sz="1400" dirty="0">
                <a:solidFill>
                  <a:schemeClr val="tx1">
                    <a:lumMod val="85000"/>
                    <a:lumOff val="15000"/>
                  </a:schemeClr>
                </a:solidFill>
                <a:latin typeface="+mn-ea"/>
              </a:endParaRPr>
            </a:p>
          </p:txBody>
        </p:sp>
        <p:sp>
          <p:nvSpPr>
            <p:cNvPr id="16" name="Text Box 29"/>
            <p:cNvSpPr txBox="1">
              <a:spLocks noChangeArrowheads="1"/>
            </p:cNvSpPr>
            <p:nvPr/>
          </p:nvSpPr>
          <p:spPr bwMode="gray">
            <a:xfrm>
              <a:off x="6780134" y="2431876"/>
              <a:ext cx="1531793" cy="85965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defPPr>
                <a:defRPr lang="zh-CN"/>
              </a:defPPr>
              <a:lvl1pPr algn="ctr">
                <a:defRPr sz="1400">
                  <a:solidFill>
                    <a:schemeClr val="tx1">
                      <a:lumMod val="85000"/>
                      <a:lumOff val="15000"/>
                    </a:schemeClr>
                  </a:solidFill>
                  <a:latin typeface="+mn-ea"/>
                </a:defRPr>
              </a:lvl1pPr>
            </a:lstStyle>
            <a:p>
              <a:r>
                <a:rPr lang="ar-SA" altLang="zh-CN" sz="1800" b="1" dirty="0" smtClean="0">
                  <a:solidFill>
                    <a:schemeClr val="accent1"/>
                  </a:solidFill>
                  <a:effectLst>
                    <a:outerShdw blurRad="38100" dist="38100" dir="2700000" algn="tl">
                      <a:srgbClr val="000000">
                        <a:alpha val="43137"/>
                      </a:srgbClr>
                    </a:outerShdw>
                  </a:effectLst>
                </a:rPr>
                <a:t>العناصر المكونة للبيئة المحيطة بالمنظمة</a:t>
              </a:r>
              <a:endParaRPr lang="zh-CN" altLang="en-US" sz="1800" b="1" dirty="0">
                <a:solidFill>
                  <a:schemeClr val="accent1"/>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p:tgtEl>
                                          <p:spTgt spid="4"/>
                                        </p:tgtEl>
                                        <p:attrNameLst>
                                          <p:attrName>ppt_y</p:attrName>
                                        </p:attrNameLst>
                                      </p:cBhvr>
                                      <p:tavLst>
                                        <p:tav tm="0">
                                          <p:val>
                                            <p:strVal val="#ppt_y+#ppt_h*1.125000"/>
                                          </p:val>
                                        </p:tav>
                                        <p:tav tm="100000">
                                          <p:val>
                                            <p:strVal val="#ppt_y"/>
                                          </p:val>
                                        </p:tav>
                                      </p:tavLst>
                                    </p:anim>
                                    <p:animEffect transition="in" filter="wipe(up)">
                                      <p:cBhvr>
                                        <p:cTn id="15" dur="750"/>
                                        <p:tgtEl>
                                          <p:spTgt spid="4"/>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750"/>
                                        <p:tgtEl>
                                          <p:spTgt spid="2"/>
                                        </p:tgtEl>
                                        <p:attrNameLst>
                                          <p:attrName>ppt_y</p:attrName>
                                        </p:attrNameLst>
                                      </p:cBhvr>
                                      <p:tavLst>
                                        <p:tav tm="0">
                                          <p:val>
                                            <p:strVal val="#ppt_y-#ppt_h*1.125000"/>
                                          </p:val>
                                        </p:tav>
                                        <p:tav tm="100000">
                                          <p:val>
                                            <p:strVal val="#ppt_y"/>
                                          </p:val>
                                        </p:tav>
                                      </p:tavLst>
                                    </p:anim>
                                    <p:animEffect transition="in" filter="wipe(down)">
                                      <p:cBhvr>
                                        <p:cTn id="19" dur="750"/>
                                        <p:tgtEl>
                                          <p:spTgt spid="2"/>
                                        </p:tgtEl>
                                      </p:cBhvr>
                                    </p:animEffect>
                                  </p:childTnLst>
                                </p:cTn>
                              </p:par>
                            </p:childTnLst>
                          </p:cTn>
                        </p:par>
                        <p:par>
                          <p:cTn id="20" fill="hold">
                            <p:stCondLst>
                              <p:cond delay="175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ppt_y</p:attrName>
                                        </p:attrNameLst>
                                      </p:cBhvr>
                                      <p:tavLst>
                                        <p:tav tm="0">
                                          <p:val>
                                            <p:strVal val="#ppt_y+#ppt_h*1.125000"/>
                                          </p:val>
                                        </p:tav>
                                        <p:tav tm="100000">
                                          <p:val>
                                            <p:strVal val="#ppt_y"/>
                                          </p:val>
                                        </p:tav>
                                      </p:tavLst>
                                    </p:anim>
                                    <p:animEffect transition="in" filter="wipe(up)">
                                      <p:cBhvr>
                                        <p:cTn id="28" dur="500"/>
                                        <p:tgtEl>
                                          <p:spTgt spid="3"/>
                                        </p:tgtEl>
                                      </p:cBhvr>
                                    </p:animEffect>
                                  </p:childTnLst>
                                </p:cTn>
                              </p:par>
                            </p:childTnLst>
                          </p:cTn>
                        </p:par>
                        <p:par>
                          <p:cTn id="29" fill="hold">
                            <p:stCondLst>
                              <p:cond delay="995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1045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10950"/>
                            </p:stCondLst>
                            <p:childTnLst>
                              <p:par>
                                <p:cTn id="38" presetID="23" presetClass="entr" presetSubtype="3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strVal val="4*#ppt_w"/>
                                          </p:val>
                                        </p:tav>
                                        <p:tav tm="100000">
                                          <p:val>
                                            <p:strVal val="#ppt_w"/>
                                          </p:val>
                                        </p:tav>
                                      </p:tavLst>
                                    </p:anim>
                                    <p:anim calcmode="lin" valueType="num">
                                      <p:cBhvr>
                                        <p:cTn id="41" dur="500" fill="hold"/>
                                        <p:tgtEl>
                                          <p:spTgt spid="14"/>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3073177" y="480677"/>
            <a:ext cx="4771456" cy="10818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endParaRPr lang="zh-CN" altLang="en-US" sz="1400">
              <a:solidFill>
                <a:schemeClr val="tx1">
                  <a:lumMod val="85000"/>
                  <a:lumOff val="15000"/>
                </a:schemeClr>
              </a:solidFill>
              <a:latin typeface="+mn-ea"/>
            </a:endParaRPr>
          </a:p>
        </p:txBody>
      </p:sp>
      <p:sp>
        <p:nvSpPr>
          <p:cNvPr id="8" name="六边形 4"/>
          <p:cNvSpPr/>
          <p:nvPr/>
        </p:nvSpPr>
        <p:spPr>
          <a:xfrm>
            <a:off x="182880" y="1659772"/>
            <a:ext cx="2226973" cy="1026114"/>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rtl="1"/>
            <a:r>
              <a:rPr lang="ar-SA" altLang="zh-CN" sz="2400" dirty="0" smtClean="0">
                <a:latin typeface="微软雅黑" pitchFamily="34" charset="-122"/>
                <a:ea typeface="微软雅黑" pitchFamily="34" charset="-122"/>
              </a:rPr>
              <a:t>مكونات البيئة التسويقية</a:t>
            </a:r>
            <a:endParaRPr lang="zh-CN" altLang="en-US" sz="2400" dirty="0">
              <a:latin typeface="微软雅黑" pitchFamily="34" charset="-122"/>
              <a:ea typeface="微软雅黑" pitchFamily="34" charset="-122"/>
            </a:endParaRPr>
          </a:p>
        </p:txBody>
      </p:sp>
      <p:cxnSp>
        <p:nvCxnSpPr>
          <p:cNvPr id="9" name="直接箭头连接符 6"/>
          <p:cNvCxnSpPr>
            <a:stCxn id="8" idx="5"/>
          </p:cNvCxnSpPr>
          <p:nvPr/>
        </p:nvCxnSpPr>
        <p:spPr>
          <a:xfrm rot="5400000" flipH="1" flipV="1">
            <a:off x="2267593" y="843430"/>
            <a:ext cx="702075" cy="93061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7"/>
          <p:cNvCxnSpPr>
            <a:stCxn id="8" idx="0"/>
          </p:cNvCxnSpPr>
          <p:nvPr/>
        </p:nvCxnSpPr>
        <p:spPr>
          <a:xfrm>
            <a:off x="2409853" y="2172829"/>
            <a:ext cx="674083" cy="158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235216" y="698423"/>
            <a:ext cx="4537095" cy="881768"/>
          </a:xfrm>
          <a:prstGeom prst="rect">
            <a:avLst/>
          </a:prstGeom>
          <a:noFill/>
        </p:spPr>
        <p:txBody>
          <a:bodyPr wrap="square" lIns="68567" tIns="34284" rIns="68567" bIns="34284" rtlCol="0">
            <a:spAutoFit/>
          </a:bodyPr>
          <a:lstStyle/>
          <a:p>
            <a:pPr algn="r" rtl="1">
              <a:lnSpc>
                <a:spcPct val="130000"/>
              </a:lnSpc>
            </a:pPr>
            <a:r>
              <a:rPr lang="ar-SA" altLang="zh-CN" sz="1400" b="1" dirty="0" smtClean="0">
                <a:solidFill>
                  <a:sysClr val="windowText" lastClr="000000"/>
                </a:solidFill>
                <a:latin typeface="微软雅黑" pitchFamily="34" charset="-122"/>
                <a:ea typeface="微软雅黑" pitchFamily="34" charset="-122"/>
              </a:rPr>
              <a:t>هي تلك البيئة الخاصة بالمنظمة ذاتها من حيث الافراد العاملين بها و القرارات الادارية المتاحة لها وما تتمتع به المنظمة من جوانب جيدة و اخرى في الاداء الخاص بها </a:t>
            </a:r>
            <a:endParaRPr lang="zh-CN" altLang="en-US" sz="1400" b="1" dirty="0">
              <a:solidFill>
                <a:sysClr val="windowText" lastClr="000000"/>
              </a:solidFill>
              <a:latin typeface="微软雅黑" pitchFamily="34" charset="-122"/>
              <a:ea typeface="微软雅黑" pitchFamily="34" charset="-122"/>
            </a:endParaRPr>
          </a:p>
        </p:txBody>
      </p:sp>
      <p:sp>
        <p:nvSpPr>
          <p:cNvPr id="13" name="矩形 10"/>
          <p:cNvSpPr/>
          <p:nvPr/>
        </p:nvSpPr>
        <p:spPr>
          <a:xfrm>
            <a:off x="3073177" y="1830827"/>
            <a:ext cx="4771456" cy="1195402"/>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endParaRPr lang="zh-CN" altLang="en-US" sz="1400" dirty="0">
              <a:solidFill>
                <a:schemeClr val="tx1">
                  <a:lumMod val="85000"/>
                  <a:lumOff val="15000"/>
                </a:schemeClr>
              </a:solidFill>
              <a:latin typeface="+mn-ea"/>
            </a:endParaRPr>
          </a:p>
        </p:txBody>
      </p:sp>
      <p:sp>
        <p:nvSpPr>
          <p:cNvPr id="14" name="矩形 11"/>
          <p:cNvSpPr/>
          <p:nvPr/>
        </p:nvSpPr>
        <p:spPr>
          <a:xfrm>
            <a:off x="3697146" y="1670530"/>
            <a:ext cx="3515183" cy="347663"/>
          </a:xfrm>
          <a:prstGeom prst="rect">
            <a:avLst/>
          </a:prstGeom>
          <a:ln/>
        </p:spPr>
        <p:style>
          <a:lnRef idx="1">
            <a:schemeClr val="accent4"/>
          </a:lnRef>
          <a:fillRef idx="3">
            <a:schemeClr val="accent4"/>
          </a:fillRef>
          <a:effectRef idx="2">
            <a:schemeClr val="accent4"/>
          </a:effectRef>
          <a:fontRef idx="minor">
            <a:schemeClr val="lt1"/>
          </a:fontRef>
        </p:style>
        <p:txBody>
          <a:bodyPr lIns="68567" tIns="34284" rIns="68567" bIns="34284" rtlCol="0" anchor="ctr"/>
          <a:lstStyle/>
          <a:p>
            <a:pPr algn="ctr"/>
            <a:r>
              <a:rPr lang="ar-SA" altLang="zh-CN" sz="1800" dirty="0" smtClean="0">
                <a:latin typeface="微软雅黑" pitchFamily="34" charset="-122"/>
                <a:ea typeface="微软雅黑" pitchFamily="34" charset="-122"/>
              </a:rPr>
              <a:t>البيئة الخارجية :</a:t>
            </a:r>
            <a:endParaRPr lang="zh-CN" altLang="en-US" sz="1800" dirty="0">
              <a:latin typeface="微软雅黑" pitchFamily="34" charset="-122"/>
              <a:ea typeface="微软雅黑" pitchFamily="34" charset="-122"/>
            </a:endParaRPr>
          </a:p>
        </p:txBody>
      </p:sp>
      <p:sp>
        <p:nvSpPr>
          <p:cNvPr id="15" name="TextBox 12"/>
          <p:cNvSpPr txBox="1"/>
          <p:nvPr/>
        </p:nvSpPr>
        <p:spPr>
          <a:xfrm>
            <a:off x="3235216" y="2002971"/>
            <a:ext cx="4537095" cy="1043492"/>
          </a:xfrm>
          <a:prstGeom prst="rect">
            <a:avLst/>
          </a:prstGeom>
          <a:noFill/>
        </p:spPr>
        <p:txBody>
          <a:bodyPr wrap="square" lIns="68567" tIns="34284" rIns="68567" bIns="34284" rtlCol="0">
            <a:spAutoFit/>
          </a:bodyPr>
          <a:lstStyle/>
          <a:p>
            <a:pPr algn="just" rtl="1">
              <a:lnSpc>
                <a:spcPct val="130000"/>
              </a:lnSpc>
            </a:pPr>
            <a:r>
              <a:rPr lang="ar-SA" altLang="zh-CN" sz="1600" dirty="0" smtClean="0">
                <a:solidFill>
                  <a:sysClr val="windowText" lastClr="000000"/>
                </a:solidFill>
                <a:latin typeface="微软雅黑" pitchFamily="34" charset="-122"/>
                <a:ea typeface="微软雅黑" pitchFamily="34" charset="-122"/>
              </a:rPr>
              <a:t>هي تلك البيئة التي توجد خارج المنظمة التي لا تستطيع التحكم و السيطرة على متغيراتها الخارجية و تنقسم البيئة الخارجية الى قسمين هما :</a:t>
            </a:r>
            <a:endParaRPr lang="zh-CN" altLang="en-US" sz="1600" dirty="0">
              <a:solidFill>
                <a:sysClr val="windowText" lastClr="000000"/>
              </a:solidFill>
              <a:latin typeface="微软雅黑" pitchFamily="34" charset="-122"/>
              <a:ea typeface="微软雅黑" pitchFamily="34" charset="-122"/>
            </a:endParaRPr>
          </a:p>
        </p:txBody>
      </p:sp>
      <p:sp>
        <p:nvSpPr>
          <p:cNvPr id="19" name="矩形 11"/>
          <p:cNvSpPr/>
          <p:nvPr/>
        </p:nvSpPr>
        <p:spPr>
          <a:xfrm>
            <a:off x="3828031" y="263071"/>
            <a:ext cx="3515183" cy="347663"/>
          </a:xfrm>
          <a:prstGeom prst="rect">
            <a:avLst/>
          </a:prstGeom>
          <a:ln/>
        </p:spPr>
        <p:style>
          <a:lnRef idx="1">
            <a:schemeClr val="accent4"/>
          </a:lnRef>
          <a:fillRef idx="3">
            <a:schemeClr val="accent4"/>
          </a:fillRef>
          <a:effectRef idx="2">
            <a:schemeClr val="accent4"/>
          </a:effectRef>
          <a:fontRef idx="minor">
            <a:schemeClr val="lt1"/>
          </a:fontRef>
        </p:style>
        <p:txBody>
          <a:bodyPr lIns="68567" tIns="34284" rIns="68567" bIns="34284" rtlCol="0" anchor="ctr"/>
          <a:lstStyle/>
          <a:p>
            <a:pPr algn="ctr" rtl="1"/>
            <a:r>
              <a:rPr lang="ar-SA" altLang="zh-CN" sz="1800" dirty="0" smtClean="0">
                <a:latin typeface="微软雅黑" pitchFamily="34" charset="-122"/>
                <a:ea typeface="微软雅黑" pitchFamily="34" charset="-122"/>
              </a:rPr>
              <a:t>البيئة الداخلية :</a:t>
            </a:r>
            <a:endParaRPr lang="zh-CN" altLang="en-US" sz="1800" dirty="0">
              <a:latin typeface="微软雅黑" pitchFamily="34" charset="-122"/>
              <a:ea typeface="微软雅黑" pitchFamily="34" charset="-122"/>
            </a:endParaRPr>
          </a:p>
        </p:txBody>
      </p:sp>
      <p:sp>
        <p:nvSpPr>
          <p:cNvPr id="21" name="矩形 10"/>
          <p:cNvSpPr/>
          <p:nvPr/>
        </p:nvSpPr>
        <p:spPr>
          <a:xfrm>
            <a:off x="5453742" y="3561654"/>
            <a:ext cx="2902519" cy="158184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endParaRPr lang="zh-CN" altLang="en-US" sz="1400">
              <a:solidFill>
                <a:schemeClr val="tx1">
                  <a:lumMod val="85000"/>
                  <a:lumOff val="15000"/>
                </a:schemeClr>
              </a:solidFill>
              <a:latin typeface="+mn-ea"/>
            </a:endParaRPr>
          </a:p>
        </p:txBody>
      </p:sp>
      <p:sp>
        <p:nvSpPr>
          <p:cNvPr id="22" name="矩形 10"/>
          <p:cNvSpPr/>
          <p:nvPr/>
        </p:nvSpPr>
        <p:spPr>
          <a:xfrm>
            <a:off x="1730827" y="3583426"/>
            <a:ext cx="2902519" cy="1560073"/>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endParaRPr lang="zh-CN" altLang="en-US" sz="1400">
              <a:solidFill>
                <a:schemeClr val="tx1">
                  <a:lumMod val="85000"/>
                  <a:lumOff val="15000"/>
                </a:schemeClr>
              </a:solidFill>
              <a:latin typeface="+mn-ea"/>
            </a:endParaRPr>
          </a:p>
        </p:txBody>
      </p:sp>
      <p:cxnSp>
        <p:nvCxnSpPr>
          <p:cNvPr id="23" name="直接箭头连接符 8"/>
          <p:cNvCxnSpPr/>
          <p:nvPr/>
        </p:nvCxnSpPr>
        <p:spPr>
          <a:xfrm rot="16200000" flipH="1">
            <a:off x="6335486" y="3015342"/>
            <a:ext cx="326571" cy="32657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8"/>
          <p:cNvCxnSpPr/>
          <p:nvPr/>
        </p:nvCxnSpPr>
        <p:spPr>
          <a:xfrm rot="10800000" flipV="1">
            <a:off x="3864431" y="3004456"/>
            <a:ext cx="380998" cy="35922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5" name="矩形 11"/>
          <p:cNvSpPr/>
          <p:nvPr/>
        </p:nvSpPr>
        <p:spPr>
          <a:xfrm>
            <a:off x="5780313" y="3423129"/>
            <a:ext cx="2275114" cy="347663"/>
          </a:xfrm>
          <a:prstGeom prst="rect">
            <a:avLst/>
          </a:prstGeom>
          <a:ln/>
        </p:spPr>
        <p:style>
          <a:lnRef idx="1">
            <a:schemeClr val="accent4"/>
          </a:lnRef>
          <a:fillRef idx="3">
            <a:schemeClr val="accent4"/>
          </a:fillRef>
          <a:effectRef idx="2">
            <a:schemeClr val="accent4"/>
          </a:effectRef>
          <a:fontRef idx="minor">
            <a:schemeClr val="lt1"/>
          </a:fontRef>
        </p:style>
        <p:txBody>
          <a:bodyPr lIns="68567" tIns="34284" rIns="68567" bIns="34284" rtlCol="0" anchor="ctr"/>
          <a:lstStyle/>
          <a:p>
            <a:pPr algn="ctr" rtl="1"/>
            <a:r>
              <a:rPr lang="ar-SA" altLang="zh-CN" sz="1400" b="1" dirty="0" smtClean="0">
                <a:latin typeface="微软雅黑" pitchFamily="34" charset="-122"/>
                <a:ea typeface="微软雅黑" pitchFamily="34" charset="-122"/>
              </a:rPr>
              <a:t>البيئة العامة للمنظمة </a:t>
            </a:r>
            <a:endParaRPr lang="zh-CN" altLang="en-US" sz="1400" b="1" dirty="0">
              <a:latin typeface="微软雅黑" pitchFamily="34" charset="-122"/>
              <a:ea typeface="微软雅黑" pitchFamily="34" charset="-122"/>
            </a:endParaRPr>
          </a:p>
        </p:txBody>
      </p:sp>
      <p:sp>
        <p:nvSpPr>
          <p:cNvPr id="37" name="矩形 11"/>
          <p:cNvSpPr/>
          <p:nvPr/>
        </p:nvSpPr>
        <p:spPr>
          <a:xfrm>
            <a:off x="2057400" y="3412244"/>
            <a:ext cx="2275114" cy="347663"/>
          </a:xfrm>
          <a:prstGeom prst="rect">
            <a:avLst/>
          </a:prstGeom>
          <a:ln/>
        </p:spPr>
        <p:style>
          <a:lnRef idx="1">
            <a:schemeClr val="accent4"/>
          </a:lnRef>
          <a:fillRef idx="3">
            <a:schemeClr val="accent4"/>
          </a:fillRef>
          <a:effectRef idx="2">
            <a:schemeClr val="accent4"/>
          </a:effectRef>
          <a:fontRef idx="minor">
            <a:schemeClr val="lt1"/>
          </a:fontRef>
        </p:style>
        <p:txBody>
          <a:bodyPr lIns="68567" tIns="34284" rIns="68567" bIns="34284" rtlCol="0" anchor="ctr"/>
          <a:lstStyle/>
          <a:p>
            <a:pPr algn="ctr" rtl="1"/>
            <a:r>
              <a:rPr lang="ar-SA" altLang="zh-CN" sz="1400" b="1" dirty="0" smtClean="0">
                <a:latin typeface="微软雅黑" pitchFamily="34" charset="-122"/>
                <a:ea typeface="微软雅黑" pitchFamily="34" charset="-122"/>
              </a:rPr>
              <a:t>البيئة الخاصة للمنظمة</a:t>
            </a:r>
            <a:endParaRPr lang="zh-CN" altLang="en-US" sz="1400" b="1" dirty="0">
              <a:latin typeface="微软雅黑" pitchFamily="34" charset="-122"/>
              <a:ea typeface="微软雅黑" pitchFamily="34" charset="-122"/>
            </a:endParaRPr>
          </a:p>
        </p:txBody>
      </p:sp>
      <p:sp>
        <p:nvSpPr>
          <p:cNvPr id="46" name="ZoneTexte 45"/>
          <p:cNvSpPr txBox="1"/>
          <p:nvPr/>
        </p:nvSpPr>
        <p:spPr>
          <a:xfrm>
            <a:off x="5508171" y="3820886"/>
            <a:ext cx="2754086" cy="1384995"/>
          </a:xfrm>
          <a:prstGeom prst="rect">
            <a:avLst/>
          </a:prstGeom>
          <a:noFill/>
        </p:spPr>
        <p:txBody>
          <a:bodyPr wrap="square" rtlCol="0">
            <a:spAutoFit/>
          </a:bodyPr>
          <a:lstStyle/>
          <a:p>
            <a:pPr algn="r" rtl="1">
              <a:buFontTx/>
              <a:buChar char="-"/>
            </a:pPr>
            <a:r>
              <a:rPr lang="ar-SA" sz="1400" b="1" dirty="0" smtClean="0"/>
              <a:t>المتغيرات الاقتصادية </a:t>
            </a:r>
          </a:p>
          <a:p>
            <a:pPr algn="r" rtl="1"/>
            <a:r>
              <a:rPr lang="ar-SA" sz="1400" b="1" dirty="0" smtClean="0"/>
              <a:t>- المتغيرات الاجتماعية و الحضارية </a:t>
            </a:r>
          </a:p>
          <a:p>
            <a:pPr algn="r" rtl="1">
              <a:buFontTx/>
              <a:buChar char="-"/>
            </a:pPr>
            <a:r>
              <a:rPr lang="ar-SA" sz="1400" b="1" dirty="0" smtClean="0"/>
              <a:t> المتغيرات السياسية </a:t>
            </a:r>
          </a:p>
          <a:p>
            <a:pPr algn="r" rtl="1">
              <a:buFontTx/>
              <a:buChar char="-"/>
            </a:pPr>
            <a:r>
              <a:rPr lang="ar-SA" sz="1400" b="1" dirty="0" smtClean="0"/>
              <a:t> المتغيرات القانونية </a:t>
            </a:r>
          </a:p>
          <a:p>
            <a:pPr algn="r" rtl="1">
              <a:buFontTx/>
              <a:buChar char="-"/>
            </a:pPr>
            <a:r>
              <a:rPr lang="ar-SA" sz="1400" b="1" dirty="0" smtClean="0"/>
              <a:t> المتغيرات الفنية </a:t>
            </a:r>
          </a:p>
          <a:p>
            <a:pPr algn="r" rtl="1">
              <a:buFontTx/>
              <a:buChar char="-"/>
            </a:pPr>
            <a:r>
              <a:rPr lang="ar-SA" sz="1400" b="1" dirty="0" smtClean="0"/>
              <a:t>العوامل الدولية </a:t>
            </a:r>
            <a:endParaRPr lang="fr-FR" sz="1400" b="1" dirty="0"/>
          </a:p>
        </p:txBody>
      </p:sp>
      <p:sp>
        <p:nvSpPr>
          <p:cNvPr id="47" name="ZoneTexte 46"/>
          <p:cNvSpPr txBox="1"/>
          <p:nvPr/>
        </p:nvSpPr>
        <p:spPr>
          <a:xfrm>
            <a:off x="1872343" y="3907971"/>
            <a:ext cx="2634343" cy="1092607"/>
          </a:xfrm>
          <a:prstGeom prst="rect">
            <a:avLst/>
          </a:prstGeom>
          <a:noFill/>
        </p:spPr>
        <p:txBody>
          <a:bodyPr wrap="square" rtlCol="0">
            <a:spAutoFit/>
          </a:bodyPr>
          <a:lstStyle/>
          <a:p>
            <a:pPr algn="r" rtl="1">
              <a:buFontTx/>
              <a:buChar char="-"/>
            </a:pPr>
            <a:r>
              <a:rPr lang="ar-SA" b="1" dirty="0" smtClean="0"/>
              <a:t>المنافسون </a:t>
            </a:r>
          </a:p>
          <a:p>
            <a:pPr algn="r" rtl="1">
              <a:buFontTx/>
              <a:buChar char="-"/>
            </a:pPr>
            <a:r>
              <a:rPr lang="ar-SA" b="1" dirty="0" smtClean="0"/>
              <a:t>المستهلكون </a:t>
            </a:r>
          </a:p>
          <a:p>
            <a:pPr algn="r" rtl="1">
              <a:buFontTx/>
              <a:buChar char="-"/>
            </a:pPr>
            <a:r>
              <a:rPr lang="ar-SA" b="1" dirty="0" smtClean="0"/>
              <a:t>الموردون </a:t>
            </a:r>
          </a:p>
          <a:p>
            <a:pPr algn="r" rtl="1">
              <a:buFontTx/>
              <a:buChar char="-"/>
            </a:pPr>
            <a:r>
              <a:rPr lang="ar-SA" b="1" dirty="0" smtClean="0"/>
              <a:t>الحكومة </a:t>
            </a:r>
          </a:p>
          <a:p>
            <a:pPr algn="r" rtl="1">
              <a:buFontTx/>
              <a:buChar char="-"/>
            </a:pPr>
            <a:r>
              <a:rPr lang="ar-SA" b="1" dirty="0" smtClean="0"/>
              <a:t>نقابات العمال و النقابات المهنية</a:t>
            </a:r>
            <a:endParaRPr lang="fr-FR"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12"/>
                                        </p:tgtEl>
                                        <p:attrNameLst>
                                          <p:attrName>style.visibility</p:attrName>
                                        </p:attrNameLst>
                                      </p:cBhvr>
                                      <p:to>
                                        <p:strVal val="visible"/>
                                      </p:to>
                                    </p:set>
                                    <p:animEffect transition="in" filter="wipe(left)">
                                      <p:cBhvr>
                                        <p:cTn id="23" dur="100"/>
                                        <p:tgtEl>
                                          <p:spTgt spid="12"/>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12"/>
                                        </p:tgtEl>
                                      </p:cBhvr>
                                      <p:to x="80000" y="100000"/>
                                    </p:animScale>
                                    <p:anim by="(#ppt_w*0.10)" calcmode="lin" valueType="num">
                                      <p:cBhvr>
                                        <p:cTn id="26" dur="50" autoRev="1" fill="hold">
                                          <p:stCondLst>
                                            <p:cond delay="0"/>
                                          </p:stCondLst>
                                        </p:cTn>
                                        <p:tgtEl>
                                          <p:spTgt spid="12"/>
                                        </p:tgtEl>
                                        <p:attrNameLst>
                                          <p:attrName>ppt_x</p:attrName>
                                        </p:attrNameLst>
                                      </p:cBhvr>
                                    </p:anim>
                                    <p:anim by="(-#ppt_w*0.10)" calcmode="lin" valueType="num">
                                      <p:cBhvr>
                                        <p:cTn id="27" dur="50" autoRev="1" fill="hold">
                                          <p:stCondLst>
                                            <p:cond delay="0"/>
                                          </p:stCondLst>
                                        </p:cTn>
                                        <p:tgtEl>
                                          <p:spTgt spid="12"/>
                                        </p:tgtEl>
                                        <p:attrNameLst>
                                          <p:attrName>ppt_y</p:attrName>
                                        </p:attrNameLst>
                                      </p:cBhvr>
                                    </p:anim>
                                    <p:animRot by="-480000">
                                      <p:cBhvr>
                                        <p:cTn id="28" dur="50" autoRev="1" fill="hold">
                                          <p:stCondLst>
                                            <p:cond delay="0"/>
                                          </p:stCondLst>
                                        </p:cTn>
                                        <p:tgtEl>
                                          <p:spTgt spid="12"/>
                                        </p:tgtEl>
                                        <p:attrNameLst>
                                          <p:attrName>r</p:attrName>
                                        </p:attrNameLst>
                                      </p:cBhvr>
                                    </p:animRot>
                                  </p:childTnLst>
                                </p:cTn>
                              </p:par>
                            </p:childTnLst>
                          </p:cTn>
                        </p:par>
                        <p:par>
                          <p:cTn id="29" fill="hold">
                            <p:stCondLst>
                              <p:cond delay="5440"/>
                            </p:stCondLst>
                            <p:childTnLst>
                              <p:par>
                                <p:cTn id="30" presetID="16" presetClass="entr" presetSubtype="37"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childTnLst>
                          </p:cTn>
                        </p:par>
                        <p:par>
                          <p:cTn id="33" fill="hold">
                            <p:stCondLst>
                              <p:cond delay="594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644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15"/>
                                        </p:tgtEl>
                                        <p:attrNameLst>
                                          <p:attrName>style.visibility</p:attrName>
                                        </p:attrNameLst>
                                      </p:cBhvr>
                                      <p:to>
                                        <p:strVal val="visible"/>
                                      </p:to>
                                    </p:set>
                                    <p:animEffect transition="in" filter="wipe(left)">
                                      <p:cBhvr>
                                        <p:cTn id="41" dur="100"/>
                                        <p:tgtEl>
                                          <p:spTgt spid="15"/>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15"/>
                                        </p:tgtEl>
                                      </p:cBhvr>
                                      <p:to x="80000" y="100000"/>
                                    </p:animScale>
                                    <p:anim by="(#ppt_w*0.10)" calcmode="lin" valueType="num">
                                      <p:cBhvr>
                                        <p:cTn id="44" dur="50" autoRev="1" fill="hold">
                                          <p:stCondLst>
                                            <p:cond delay="0"/>
                                          </p:stCondLst>
                                        </p:cTn>
                                        <p:tgtEl>
                                          <p:spTgt spid="15"/>
                                        </p:tgtEl>
                                        <p:attrNameLst>
                                          <p:attrName>ppt_x</p:attrName>
                                        </p:attrNameLst>
                                      </p:cBhvr>
                                    </p:anim>
                                    <p:anim by="(-#ppt_w*0.10)" calcmode="lin" valueType="num">
                                      <p:cBhvr>
                                        <p:cTn id="45" dur="50" autoRev="1" fill="hold">
                                          <p:stCondLst>
                                            <p:cond delay="0"/>
                                          </p:stCondLst>
                                        </p:cTn>
                                        <p:tgtEl>
                                          <p:spTgt spid="15"/>
                                        </p:tgtEl>
                                        <p:attrNameLst>
                                          <p:attrName>ppt_y</p:attrName>
                                        </p:attrNameLst>
                                      </p:cBhvr>
                                    </p:anim>
                                    <p:animRot by="-480000">
                                      <p:cBhvr>
                                        <p:cTn id="46" dur="50" autoRev="1" fill="hold">
                                          <p:stCondLst>
                                            <p:cond delay="0"/>
                                          </p:stCondLst>
                                        </p:cTn>
                                        <p:tgtEl>
                                          <p:spTgt spid="15"/>
                                        </p:tgtEl>
                                        <p:attrNameLst>
                                          <p:attrName>r</p:attrName>
                                        </p:attrNameLst>
                                      </p:cBhvr>
                                    </p:animRot>
                                  </p:childTnLst>
                                </p:cTn>
                              </p:par>
                            </p:childTnLst>
                          </p:cTn>
                        </p:par>
                        <p:par>
                          <p:cTn id="47" fill="hold">
                            <p:stCondLst>
                              <p:cond delay="9750"/>
                            </p:stCondLst>
                            <p:childTnLst>
                              <p:par>
                                <p:cTn id="48" presetID="16" presetClass="entr" presetSubtype="37"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500"/>
                                        <p:tgtEl>
                                          <p:spTgt spid="19"/>
                                        </p:tgtEl>
                                      </p:cBhvr>
                                    </p:animEffect>
                                  </p:childTnLst>
                                </p:cTn>
                              </p:par>
                            </p:childTnLst>
                          </p:cTn>
                        </p:par>
                        <p:par>
                          <p:cTn id="51" fill="hold">
                            <p:stCondLst>
                              <p:cond delay="10250"/>
                            </p:stCondLst>
                            <p:childTnLst>
                              <p:par>
                                <p:cTn id="52" presetID="2" presetClass="entr" presetSubtype="1"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10750"/>
                            </p:stCondLst>
                            <p:childTnLst>
                              <p:par>
                                <p:cTn id="57" presetID="2"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0-#ppt_h/2"/>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par>
                                <p:cTn id="64" presetID="22" presetClass="entr" presetSubtype="8"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11250"/>
                            </p:stCondLst>
                            <p:childTnLst>
                              <p:par>
                                <p:cTn id="68" presetID="16" presetClass="entr" presetSubtype="37"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outVertical)">
                                      <p:cBhvr>
                                        <p:cTn id="70" dur="500"/>
                                        <p:tgtEl>
                                          <p:spTgt spid="35"/>
                                        </p:tgtEl>
                                      </p:cBhvr>
                                    </p:animEffect>
                                  </p:childTnLst>
                                </p:cTn>
                              </p:par>
                            </p:childTnLst>
                          </p:cTn>
                        </p:par>
                        <p:par>
                          <p:cTn id="71" fill="hold">
                            <p:stCondLst>
                              <p:cond delay="11750"/>
                            </p:stCondLst>
                            <p:childTnLst>
                              <p:par>
                                <p:cTn id="72" presetID="16" presetClass="entr" presetSubtype="37"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outVertical)">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2" grpId="1"/>
      <p:bldP spid="13" grpId="0" animBg="1"/>
      <p:bldP spid="14" grpId="0" animBg="1"/>
      <p:bldP spid="15" grpId="0"/>
      <p:bldP spid="15" grpId="1"/>
      <p:bldP spid="19" grpId="0" animBg="1"/>
      <p:bldP spid="21" grpId="0" animBg="1"/>
      <p:bldP spid="22" grpId="0" animBg="1"/>
      <p:bldP spid="35"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p:cNvPicPr>
            <a:picLocks noChangeAspect="1" noChangeArrowheads="1"/>
          </p:cNvPicPr>
          <p:nvPr/>
        </p:nvPicPr>
        <p:blipFill>
          <a:blip r:embed="rId2" cstate="screen">
            <a:duotone>
              <a:prstClr val="black"/>
              <a:schemeClr val="tx1">
                <a:tint val="45000"/>
                <a:satMod val="400000"/>
              </a:schemeClr>
            </a:duotone>
            <a:extLst>
              <a:ext uri="{28A0092B-C50C-407E-A947-70E740481C1C}">
                <a14:useLocalDpi xmlns="" xmlns:a14="http://schemas.microsoft.com/office/drawing/2010/main"/>
              </a:ext>
            </a:extLst>
          </a:blip>
          <a:stretch>
            <a:fillRect/>
          </a:stretch>
        </p:blipFill>
        <p:spPr bwMode="auto">
          <a:xfrm>
            <a:off x="0" y="2636076"/>
            <a:ext cx="2156662" cy="2507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Rectangle 3"/>
          <p:cNvSpPr/>
          <p:nvPr/>
        </p:nvSpPr>
        <p:spPr bwMode="auto">
          <a:xfrm>
            <a:off x="161364" y="129092"/>
            <a:ext cx="8745968" cy="4851699"/>
          </a:xfrm>
          <a:prstGeom prst="rect">
            <a:avLst/>
          </a:prstGeom>
          <a:solidFill>
            <a:schemeClr val="tx1">
              <a:lumMod val="95000"/>
              <a:lumOff val="5000"/>
              <a:alpha val="24000"/>
            </a:schemeClr>
          </a:solidFill>
          <a:ln w="12700" cmpd="sng">
            <a:solidFill>
              <a:schemeClr val="bg1">
                <a:lumMod val="95000"/>
              </a:schemeClr>
            </a:solidFill>
            <a:miter lim="800000"/>
            <a:headEnd/>
            <a:tailEnd/>
          </a:ln>
        </p:spPr>
        <p:txBody>
          <a:bodyPr anchor="ctr"/>
          <a:lstStyle/>
          <a:p>
            <a:endParaRPr lang="en-US" sz="1400" dirty="0">
              <a:solidFill>
                <a:schemeClr val="tx1">
                  <a:lumMod val="85000"/>
                  <a:lumOff val="15000"/>
                </a:schemeClr>
              </a:solidFill>
              <a:latin typeface="+mn-ea"/>
            </a:endParaRPr>
          </a:p>
        </p:txBody>
      </p:sp>
      <p:sp>
        <p:nvSpPr>
          <p:cNvPr id="4" name="ZoneTexte 3"/>
          <p:cNvSpPr txBox="1"/>
          <p:nvPr/>
        </p:nvSpPr>
        <p:spPr>
          <a:xfrm>
            <a:off x="2122714" y="348343"/>
            <a:ext cx="6574972" cy="3785652"/>
          </a:xfrm>
          <a:prstGeom prst="rect">
            <a:avLst/>
          </a:prstGeom>
          <a:noFill/>
        </p:spPr>
        <p:txBody>
          <a:bodyPr wrap="square" rtlCol="0">
            <a:spAutoFit/>
          </a:bodyPr>
          <a:lstStyle/>
          <a:p>
            <a:pPr algn="ctr" rtl="1"/>
            <a:r>
              <a:rPr lang="ar-SA" sz="2400" dirty="0" smtClean="0">
                <a:solidFill>
                  <a:srgbClr val="C00000"/>
                </a:solidFill>
                <a:effectLst>
                  <a:outerShdw blurRad="38100" dist="38100" dir="2700000" algn="tl">
                    <a:srgbClr val="000000">
                      <a:alpha val="43137"/>
                    </a:srgbClr>
                  </a:outerShdw>
                </a:effectLst>
              </a:rPr>
              <a:t>اهمية و اسباب دراسة البيئة التسويقية :</a:t>
            </a:r>
          </a:p>
          <a:p>
            <a:pPr algn="just" rtl="1"/>
            <a:r>
              <a:rPr lang="ar-SA" sz="1800" dirty="0" smtClean="0"/>
              <a:t>1- معرفة مدى تأثير المتغيرات البيئية على تنفيذ الانشطة و تحقيق الاهداف.</a:t>
            </a:r>
          </a:p>
          <a:p>
            <a:pPr algn="just" rtl="1"/>
            <a:r>
              <a:rPr lang="ar-SA" sz="1800" dirty="0" smtClean="0"/>
              <a:t>2- دراسة مدى حساسية التأثيرات المباشرة و الغير مباشرة لقيود البيئة الخارجية</a:t>
            </a:r>
          </a:p>
          <a:p>
            <a:pPr algn="just" rtl="1"/>
            <a:r>
              <a:rPr lang="ar-SA" sz="1800" dirty="0" smtClean="0"/>
              <a:t>3- بناء الخطط و الاستراتيجيات و تنفيذ السياسات و ممارسة الوظائف و المهام الادارية التي تتم في ضوء المتغيرات و القيود البيئية المؤثرة في مدخلات و مخرجات المنظمة</a:t>
            </a:r>
          </a:p>
          <a:p>
            <a:pPr algn="just" rtl="1"/>
            <a:r>
              <a:rPr lang="ar-SA" sz="1800" dirty="0" smtClean="0"/>
              <a:t>4-المحافظة على المركز التنافسي بصفة عامة و كذلك درجة السيطرة على السوق </a:t>
            </a:r>
          </a:p>
          <a:p>
            <a:pPr algn="just" rtl="1"/>
            <a:r>
              <a:rPr lang="ar-SA" sz="1800" dirty="0" smtClean="0"/>
              <a:t>5- تحديد الاتجاهات البيئية و ماهي التهديدات و مواجهتها في مجال نشاطها و هذا ما يطلق عليه التحليل البيئي </a:t>
            </a:r>
          </a:p>
          <a:p>
            <a:pPr algn="just" rtl="1"/>
            <a:r>
              <a:rPr lang="ar-SA" sz="1800" dirty="0" smtClean="0"/>
              <a:t>6- التعرف على مختلف الخصائص التشغيلية الخاصة و هو ما يسمى بتحليل السوق.</a:t>
            </a:r>
          </a:p>
          <a:p>
            <a:pPr algn="just" rtl="1"/>
            <a:r>
              <a:rPr lang="ar-SA" sz="1800" dirty="0" smtClean="0"/>
              <a:t>7- تحليل سلوك المستهلك و عملية الشراء و العملية الاستهلاكية.</a:t>
            </a:r>
          </a:p>
          <a:p>
            <a:pPr algn="just" rtl="1"/>
            <a:r>
              <a:rPr lang="ar-SA" sz="1800" dirty="0" smtClean="0"/>
              <a:t>8- تحليل قطاعات السوق و ماهي مختلف القطاعات السوقية الجديدة </a:t>
            </a:r>
          </a:p>
          <a:p>
            <a:pPr algn="just" rtl="1"/>
            <a:r>
              <a:rPr lang="ar-SA" sz="1800" dirty="0" smtClean="0"/>
              <a:t>9- تحليل و قياس الطلب بتقدير حجم السوق الحالي و الطلب المرتقب</a:t>
            </a:r>
          </a:p>
          <a:p>
            <a:pPr algn="just" rtl="1"/>
            <a:r>
              <a:rPr lang="ar-SA" sz="1800" dirty="0" smtClean="0"/>
              <a:t>10- تقدير البدائل المحتملة لتغطية السوق و ماهي الفرص الممكنة للنمو.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423"/>
  <p:tag name="MH_SECTIONID" val="424,425,426,427,"/>
</p:tagLst>
</file>

<file path=ppt/theme/theme1.xml><?xml version="1.0" encoding="utf-8"?>
<a:theme xmlns:a="http://schemas.openxmlformats.org/drawingml/2006/main" name="www.homeppt.com">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4247</TotalTime>
  <Words>1767</Words>
  <Application>Microsoft Office PowerPoint</Application>
  <PresentationFormat>Affichage à l'écran (16:9)</PresentationFormat>
  <Paragraphs>202</Paragraphs>
  <Slides>17</Slides>
  <Notes>5</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17</vt:i4>
      </vt:variant>
    </vt:vector>
  </HeadingPairs>
  <TitlesOfParts>
    <vt:vector size="34" baseType="lpstr">
      <vt:lpstr>Arial</vt:lpstr>
      <vt:lpstr>华文细黑</vt:lpstr>
      <vt:lpstr>Impact</vt:lpstr>
      <vt:lpstr>微软雅黑</vt:lpstr>
      <vt:lpstr>宋体</vt:lpstr>
      <vt:lpstr>산돌고딕B</vt:lpstr>
      <vt:lpstr>Times New Roman</vt:lpstr>
      <vt:lpstr>Calibri</vt:lpstr>
      <vt:lpstr>Tahoma</vt:lpstr>
      <vt:lpstr>Arial Black</vt:lpstr>
      <vt:lpstr>굴림</vt:lpstr>
      <vt:lpstr>Wingdings</vt:lpstr>
      <vt:lpstr>HY헤드라인M</vt:lpstr>
      <vt:lpstr>FontAwesome</vt:lpstr>
      <vt:lpstr>Clear Sans</vt:lpstr>
      <vt:lpstr>Open Sans</vt:lpstr>
      <vt:lpstr>www.homeppt.com</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iTianKong.com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第一PPT模板网：www.1ppt.com</dc:creator>
  <cp:keywords>第一PPT www.1ppt.com</cp:keywords>
  <cp:lastModifiedBy>ADMIN</cp:lastModifiedBy>
  <cp:revision>362</cp:revision>
  <dcterms:created xsi:type="dcterms:W3CDTF">2015-04-07T15:42:54Z</dcterms:created>
  <dcterms:modified xsi:type="dcterms:W3CDTF">2022-03-28T11:42:37Z</dcterms:modified>
</cp:coreProperties>
</file>