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8" r:id="rId4"/>
    <p:sldId id="259" r:id="rId5"/>
    <p:sldId id="264" r:id="rId6"/>
    <p:sldId id="257" r:id="rId7"/>
    <p:sldId id="260" r:id="rId8"/>
    <p:sldId id="261" r:id="rId9"/>
    <p:sldId id="265" r:id="rId10"/>
    <p:sldId id="262" r:id="rId11"/>
    <p:sldId id="263" r:id="rId12"/>
    <p:sldId id="266" r:id="rId13"/>
    <p:sldId id="267" r:id="rId14"/>
    <p:sldId id="274" r:id="rId15"/>
    <p:sldId id="268" r:id="rId16"/>
    <p:sldId id="270" r:id="rId17"/>
    <p:sldId id="273" r:id="rId18"/>
    <p:sldId id="276" r:id="rId19"/>
    <p:sldId id="269" r:id="rId20"/>
    <p:sldId id="275"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0BE9B53-35CA-4889-AA11-704B54CAE349}" type="datetimeFigureOut">
              <a:rPr lang="fr-FR" smtClean="0"/>
              <a:pPr/>
              <a:t>02/12/2020</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6CC34905-8DEB-4A0C-96EB-0D5F73ED11D9}" type="slidenum">
              <a:rPr lang="fr-FR" smtClean="0"/>
              <a:pPr/>
              <a:t>‹#›</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40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0BE9B53-35CA-4889-AA11-704B54CAE349}" type="datetimeFigureOut">
              <a:rPr lang="fr-FR" smtClean="0"/>
              <a:pPr/>
              <a:t>02/12/2020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34905-8DEB-4A0C-96EB-0D5F73ED11D9}" type="slidenum">
              <a:rPr lang="fr-FR" smtClean="0"/>
              <a:pPr/>
              <a:t>‹#›</a:t>
            </a:fld>
            <a:endParaRPr lang="fr-FR"/>
          </a:p>
        </p:txBody>
      </p:sp>
    </p:spTree>
    <p:extLst>
      <p:ext uri="{BB962C8B-B14F-4D97-AF65-F5344CB8AC3E}">
        <p14:creationId xmlns:p14="http://schemas.microsoft.com/office/powerpoint/2010/main" val="3213196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0BE9B53-35CA-4889-AA11-704B54CAE349}" type="datetimeFigureOut">
              <a:rPr lang="fr-FR" smtClean="0"/>
              <a:pPr/>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34905-8DEB-4A0C-96EB-0D5F73ED11D9}" type="slidenum">
              <a:rPr lang="fr-FR" smtClean="0"/>
              <a:pPr/>
              <a:t>‹#›</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068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0BE9B53-35CA-4889-AA11-704B54CAE349}" type="datetimeFigureOut">
              <a:rPr lang="fr-FR" smtClean="0"/>
              <a:pPr/>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34905-8DEB-4A0C-96EB-0D5F73ED11D9}" type="slidenum">
              <a:rPr lang="fr-FR" smtClean="0"/>
              <a:pPr/>
              <a:t>‹#›</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276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0BE9B53-35CA-4889-AA11-704B54CAE349}" type="datetimeFigureOut">
              <a:rPr lang="fr-FR" smtClean="0"/>
              <a:pPr/>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34905-8DEB-4A0C-96EB-0D5F73ED11D9}" type="slidenum">
              <a:rPr lang="fr-FR" smtClean="0"/>
              <a:pPr/>
              <a:t>‹#›</a:t>
            </a:fld>
            <a:endParaRPr lang="fr-FR"/>
          </a:p>
        </p:txBody>
      </p:sp>
    </p:spTree>
    <p:extLst>
      <p:ext uri="{BB962C8B-B14F-4D97-AF65-F5344CB8AC3E}">
        <p14:creationId xmlns:p14="http://schemas.microsoft.com/office/powerpoint/2010/main" val="3327506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0BE9B53-35CA-4889-AA11-704B54CAE349}" type="datetimeFigureOut">
              <a:rPr lang="fr-FR" smtClean="0"/>
              <a:pPr/>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34905-8DEB-4A0C-96EB-0D5F73ED11D9}" type="slidenum">
              <a:rPr lang="fr-FR" smtClean="0"/>
              <a:pPr/>
              <a:t>‹#›</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783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0BE9B53-35CA-4889-AA11-704B54CAE349}" type="datetimeFigureOut">
              <a:rPr lang="fr-FR" smtClean="0"/>
              <a:pPr/>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34905-8DEB-4A0C-96EB-0D5F73ED11D9}" type="slidenum">
              <a:rPr lang="fr-FR" smtClean="0"/>
              <a:pPr/>
              <a:t>‹#›</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224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0BE9B53-35CA-4889-AA11-704B54CAE349}" type="datetimeFigureOut">
              <a:rPr lang="fr-FR" smtClean="0"/>
              <a:pPr/>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34905-8DEB-4A0C-96EB-0D5F73ED11D9}" type="slidenum">
              <a:rPr lang="fr-FR" smtClean="0"/>
              <a:pPr/>
              <a:t>‹#›</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8033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0BE9B53-35CA-4889-AA11-704B54CAE349}" type="datetimeFigureOut">
              <a:rPr lang="fr-FR" smtClean="0"/>
              <a:pPr/>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34905-8DEB-4A0C-96EB-0D5F73ED11D9}" type="slidenum">
              <a:rPr lang="fr-FR" smtClean="0"/>
              <a:pPr/>
              <a:t>‹#›</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2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0BE9B53-35CA-4889-AA11-704B54CAE349}" type="datetimeFigureOut">
              <a:rPr lang="fr-FR" smtClean="0"/>
              <a:pPr/>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34905-8DEB-4A0C-96EB-0D5F73ED11D9}" type="slidenum">
              <a:rPr lang="fr-FR" smtClean="0"/>
              <a:pPr/>
              <a:t>‹#›</a:t>
            </a:fld>
            <a:endParaRPr lang="fr-FR"/>
          </a:p>
        </p:txBody>
      </p:sp>
    </p:spTree>
    <p:extLst>
      <p:ext uri="{BB962C8B-B14F-4D97-AF65-F5344CB8AC3E}">
        <p14:creationId xmlns:p14="http://schemas.microsoft.com/office/powerpoint/2010/main" val="223663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0BE9B53-35CA-4889-AA11-704B54CAE349}" type="datetimeFigureOut">
              <a:rPr lang="fr-FR" smtClean="0"/>
              <a:pPr/>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34905-8DEB-4A0C-96EB-0D5F73ED11D9}" type="slidenum">
              <a:rPr lang="fr-FR" smtClean="0"/>
              <a:pPr/>
              <a:t>‹#›</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153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0BE9B53-35CA-4889-AA11-704B54CAE349}" type="datetimeFigureOut">
              <a:rPr lang="fr-FR" smtClean="0"/>
              <a:pPr/>
              <a:t>02/12/2020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34905-8DEB-4A0C-96EB-0D5F73ED11D9}" type="slidenum">
              <a:rPr lang="fr-FR" smtClean="0"/>
              <a:pPr/>
              <a:t>‹#›</a:t>
            </a:fld>
            <a:endParaRPr lang="fr-FR"/>
          </a:p>
        </p:txBody>
      </p:sp>
    </p:spTree>
    <p:extLst>
      <p:ext uri="{BB962C8B-B14F-4D97-AF65-F5344CB8AC3E}">
        <p14:creationId xmlns:p14="http://schemas.microsoft.com/office/powerpoint/2010/main" val="97341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0BE9B53-35CA-4889-AA11-704B54CAE349}" type="datetimeFigureOut">
              <a:rPr lang="fr-FR" smtClean="0"/>
              <a:pPr/>
              <a:t>02/12/2020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CC34905-8DEB-4A0C-96EB-0D5F73ED11D9}" type="slidenum">
              <a:rPr lang="fr-FR" smtClean="0"/>
              <a:pPr/>
              <a:t>‹#›</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695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0BE9B53-35CA-4889-AA11-704B54CAE349}" type="datetimeFigureOut">
              <a:rPr lang="fr-FR" smtClean="0"/>
              <a:pPr/>
              <a:t>02/12/2020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CC34905-8DEB-4A0C-96EB-0D5F73ED11D9}" type="slidenum">
              <a:rPr lang="fr-FR" smtClean="0"/>
              <a:pPr/>
              <a:t>‹#›</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74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E9B53-35CA-4889-AA11-704B54CAE349}" type="datetimeFigureOut">
              <a:rPr lang="fr-FR" smtClean="0"/>
              <a:pPr/>
              <a:t>02/12/2020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CC34905-8DEB-4A0C-96EB-0D5F73ED11D9}" type="slidenum">
              <a:rPr lang="fr-FR" smtClean="0"/>
              <a:pPr/>
              <a:t>‹#›</a:t>
            </a:fld>
            <a:endParaRPr lang="fr-FR"/>
          </a:p>
        </p:txBody>
      </p:sp>
    </p:spTree>
    <p:extLst>
      <p:ext uri="{BB962C8B-B14F-4D97-AF65-F5344CB8AC3E}">
        <p14:creationId xmlns:p14="http://schemas.microsoft.com/office/powerpoint/2010/main" val="94688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0BE9B53-35CA-4889-AA11-704B54CAE349}" type="datetimeFigureOut">
              <a:rPr lang="fr-FR" smtClean="0"/>
              <a:pPr/>
              <a:t>02/12/2020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34905-8DEB-4A0C-96EB-0D5F73ED11D9}" type="slidenum">
              <a:rPr lang="fr-FR" smtClean="0"/>
              <a:pPr/>
              <a:t>‹#›</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64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0BE9B53-35CA-4889-AA11-704B54CAE349}" type="datetimeFigureOut">
              <a:rPr lang="fr-FR" smtClean="0"/>
              <a:pPr/>
              <a:t>02/12/2020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34905-8DEB-4A0C-96EB-0D5F73ED11D9}" type="slidenum">
              <a:rPr lang="fr-FR" smtClean="0"/>
              <a:pPr/>
              <a:t>‹#›</a:t>
            </a:fld>
            <a:endParaRPr lang="fr-FR"/>
          </a:p>
        </p:txBody>
      </p:sp>
    </p:spTree>
    <p:extLst>
      <p:ext uri="{BB962C8B-B14F-4D97-AF65-F5344CB8AC3E}">
        <p14:creationId xmlns:p14="http://schemas.microsoft.com/office/powerpoint/2010/main" val="302388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BE9B53-35CA-4889-AA11-704B54CAE349}" type="datetimeFigureOut">
              <a:rPr lang="fr-FR" smtClean="0"/>
              <a:pPr/>
              <a:t>02/12/2020</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C34905-8DEB-4A0C-96EB-0D5F73ED11D9}" type="slidenum">
              <a:rPr lang="fr-FR" smtClean="0"/>
              <a:pPr/>
              <a:t>‹#›</a:t>
            </a:fld>
            <a:endParaRPr lang="fr-FR"/>
          </a:p>
        </p:txBody>
      </p:sp>
    </p:spTree>
    <p:extLst>
      <p:ext uri="{BB962C8B-B14F-4D97-AF65-F5344CB8AC3E}">
        <p14:creationId xmlns:p14="http://schemas.microsoft.com/office/powerpoint/2010/main" val="1824154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5020" y="2176530"/>
            <a:ext cx="7398179" cy="682580"/>
          </a:xfrm>
          <a:prstGeom prst="rect">
            <a:avLst/>
          </a:prstGeom>
          <a:noFill/>
        </p:spPr>
        <p:txBody>
          <a:bodyPr wrap="none" lIns="91440" tIns="45720" rIns="91440" bIns="45720">
            <a:prstTxWarp prst="textArchDown">
              <a:avLst>
                <a:gd name="adj" fmla="val 168025"/>
              </a:avLst>
            </a:prstTxWarp>
            <a:spAutoFit/>
          </a:bodyPr>
          <a:lstStyle/>
          <a:p>
            <a:pPr algn="ctr"/>
            <a:r>
              <a:rPr lang="ar-DZ" sz="3200" dirty="0">
                <a:ln w="0">
                  <a:solidFill>
                    <a:schemeClr val="accent5">
                      <a:lumMod val="50000"/>
                    </a:schemeClr>
                  </a:solidFill>
                </a:ln>
                <a:gradFill>
                  <a:gsLst>
                    <a:gs pos="0">
                      <a:schemeClr val="accent5">
                        <a:lumMod val="50000"/>
                      </a:schemeClr>
                    </a:gs>
                    <a:gs pos="50000">
                      <a:schemeClr val="accent5"/>
                    </a:gs>
                    <a:gs pos="100000">
                      <a:schemeClr val="accent5">
                        <a:lumMod val="60000"/>
                        <a:lumOff val="40000"/>
                      </a:schemeClr>
                    </a:gs>
                  </a:gsLst>
                  <a:lin ang="5400000"/>
                </a:gradFill>
                <a:effectLst>
                  <a:innerShdw blurRad="114300">
                    <a:prstClr val="black"/>
                  </a:innerShdw>
                  <a:reflection blurRad="6350" stA="55000" endA="50" endPos="85000" dist="60007" dir="5400000" sy="-100000" algn="bl" rotWithShape="0"/>
                </a:effectLst>
                <a:cs typeface="Al-Rashed Sayidty" panose="00000700000000000000" pitchFamily="2" charset="-78"/>
              </a:rPr>
              <a:t>التمويل عن طريق</a:t>
            </a:r>
          </a:p>
          <a:p>
            <a:pPr algn="ctr"/>
            <a:r>
              <a:rPr lang="ar-DZ" sz="4400" dirty="0">
                <a:ln w="0">
                  <a:solidFill>
                    <a:schemeClr val="accent5">
                      <a:lumMod val="50000"/>
                    </a:schemeClr>
                  </a:solidFill>
                </a:ln>
                <a:gradFill>
                  <a:gsLst>
                    <a:gs pos="0">
                      <a:schemeClr val="accent5">
                        <a:lumMod val="50000"/>
                      </a:schemeClr>
                    </a:gs>
                    <a:gs pos="50000">
                      <a:schemeClr val="accent5"/>
                    </a:gs>
                    <a:gs pos="100000">
                      <a:schemeClr val="accent5">
                        <a:lumMod val="60000"/>
                        <a:lumOff val="40000"/>
                      </a:schemeClr>
                    </a:gs>
                  </a:gsLst>
                  <a:lin ang="5400000"/>
                </a:gradFill>
                <a:effectLst>
                  <a:innerShdw blurRad="114300">
                    <a:prstClr val="black"/>
                  </a:innerShdw>
                  <a:reflection blurRad="6350" stA="55000" endA="50" endPos="85000" dist="60007" dir="5400000" sy="-100000" algn="bl" rotWithShape="0"/>
                </a:effectLst>
                <a:cs typeface="Al-Mothnna" pitchFamily="2" charset="-78"/>
              </a:rPr>
              <a:t>شركات رأس مال المخاطر</a:t>
            </a:r>
            <a:endParaRPr lang="fr-FR" sz="4400" dirty="0">
              <a:ln w="0">
                <a:solidFill>
                  <a:schemeClr val="accent5">
                    <a:lumMod val="50000"/>
                  </a:schemeClr>
                </a:solidFill>
              </a:ln>
              <a:gradFill>
                <a:gsLst>
                  <a:gs pos="0">
                    <a:schemeClr val="accent5">
                      <a:lumMod val="50000"/>
                    </a:schemeClr>
                  </a:gs>
                  <a:gs pos="50000">
                    <a:schemeClr val="accent5"/>
                  </a:gs>
                  <a:gs pos="100000">
                    <a:schemeClr val="accent5">
                      <a:lumMod val="60000"/>
                      <a:lumOff val="40000"/>
                    </a:schemeClr>
                  </a:gs>
                </a:gsLst>
                <a:lin ang="5400000"/>
              </a:gradFill>
              <a:effectLst>
                <a:innerShdw blurRad="114300">
                  <a:prstClr val="black"/>
                </a:innerShdw>
                <a:reflection blurRad="6350" stA="55000" endA="50" endPos="85000" dist="60007" dir="5400000" sy="-100000" algn="bl" rotWithShape="0"/>
              </a:effectLst>
              <a:cs typeface="Al-Mothnna" pitchFamily="2" charset="-78"/>
            </a:endParaRPr>
          </a:p>
        </p:txBody>
      </p:sp>
      <p:sp>
        <p:nvSpPr>
          <p:cNvPr id="5" name="Titre 1"/>
          <p:cNvSpPr txBox="1">
            <a:spLocks/>
          </p:cNvSpPr>
          <p:nvPr/>
        </p:nvSpPr>
        <p:spPr>
          <a:xfrm>
            <a:off x="3454326" y="111226"/>
            <a:ext cx="5529549" cy="1325563"/>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DZ" sz="3200" dirty="0">
                <a:solidFill>
                  <a:schemeClr val="tx2">
                    <a:lumMod val="60000"/>
                    <a:lumOff val="40000"/>
                  </a:schemeClr>
                </a:solidFill>
              </a:rPr>
              <a:t>الجمهورية الجزائرية الديمقراطية الشعبية</a:t>
            </a:r>
            <a:br>
              <a:rPr lang="ar-DZ" sz="3200" dirty="0">
                <a:solidFill>
                  <a:schemeClr val="tx2">
                    <a:lumMod val="60000"/>
                    <a:lumOff val="40000"/>
                  </a:schemeClr>
                </a:solidFill>
              </a:rPr>
            </a:br>
            <a:r>
              <a:rPr lang="ar-DZ" sz="3200" dirty="0">
                <a:solidFill>
                  <a:schemeClr val="tx2">
                    <a:lumMod val="60000"/>
                    <a:lumOff val="40000"/>
                  </a:schemeClr>
                </a:solidFill>
              </a:rPr>
              <a:t>وزارة التعليم العالي والبحث العلمي</a:t>
            </a:r>
            <a:endParaRPr lang="fr-FR" sz="3200" dirty="0">
              <a:solidFill>
                <a:schemeClr val="tx2">
                  <a:lumMod val="60000"/>
                  <a:lumOff val="40000"/>
                </a:schemeClr>
              </a:solidFill>
            </a:endParaRPr>
          </a:p>
        </p:txBody>
      </p:sp>
      <p:pic>
        <p:nvPicPr>
          <p:cNvPr id="6" name="Espace réservé du contenu 3"/>
          <p:cNvPicPr>
            <a:picLocks noChangeAspect="1"/>
          </p:cNvPicPr>
          <p:nvPr/>
        </p:nvPicPr>
        <p:blipFill>
          <a:blip r:embed="rId2" cstate="print"/>
          <a:stretch>
            <a:fillRect/>
          </a:stretch>
        </p:blipFill>
        <p:spPr>
          <a:xfrm>
            <a:off x="1038052" y="0"/>
            <a:ext cx="1326968" cy="1449668"/>
          </a:xfrm>
          <a:prstGeom prst="rect">
            <a:avLst/>
          </a:prstGeom>
        </p:spPr>
      </p:pic>
      <p:pic>
        <p:nvPicPr>
          <p:cNvPr id="7" name="Espace réservé du contenu 3"/>
          <p:cNvPicPr>
            <a:picLocks noChangeAspect="1"/>
          </p:cNvPicPr>
          <p:nvPr/>
        </p:nvPicPr>
        <p:blipFill>
          <a:blip r:embed="rId2" cstate="print"/>
          <a:stretch>
            <a:fillRect/>
          </a:stretch>
        </p:blipFill>
        <p:spPr>
          <a:xfrm>
            <a:off x="9409697" y="0"/>
            <a:ext cx="1326968" cy="1449668"/>
          </a:xfrm>
          <a:prstGeom prst="rect">
            <a:avLst/>
          </a:prstGeom>
        </p:spPr>
      </p:pic>
      <p:sp>
        <p:nvSpPr>
          <p:cNvPr id="8" name="ZoneTexte 7"/>
          <p:cNvSpPr txBox="1"/>
          <p:nvPr/>
        </p:nvSpPr>
        <p:spPr>
          <a:xfrm>
            <a:off x="8983875" y="5865888"/>
            <a:ext cx="3208125" cy="523220"/>
          </a:xfrm>
          <a:prstGeom prst="rect">
            <a:avLst/>
          </a:prstGeom>
          <a:noFill/>
        </p:spPr>
        <p:txBody>
          <a:bodyPr wrap="square" rtlCol="0">
            <a:spAutoFit/>
          </a:bodyPr>
          <a:lstStyle/>
          <a:p>
            <a:pPr algn="r" rtl="1"/>
            <a:r>
              <a:rPr lang="ar-DZ" sz="2800" dirty="0">
                <a:cs typeface="Al-Rashed Sayidty" panose="00000700000000000000" pitchFamily="2" charset="-78"/>
              </a:rPr>
              <a:t>الاستاذ: عقبة نصيرة</a:t>
            </a:r>
          </a:p>
        </p:txBody>
      </p:sp>
      <p:sp>
        <p:nvSpPr>
          <p:cNvPr id="2" name="TextBox 1">
            <a:extLst>
              <a:ext uri="{FF2B5EF4-FFF2-40B4-BE49-F238E27FC236}">
                <a16:creationId xmlns:a16="http://schemas.microsoft.com/office/drawing/2014/main" id="{3A1AE4D8-E658-4A9C-B5C1-7B7F99E9523F}"/>
              </a:ext>
            </a:extLst>
          </p:cNvPr>
          <p:cNvSpPr txBox="1"/>
          <p:nvPr/>
        </p:nvSpPr>
        <p:spPr>
          <a:xfrm>
            <a:off x="3631842" y="4592783"/>
            <a:ext cx="3850784" cy="923330"/>
          </a:xfrm>
          <a:prstGeom prst="rect">
            <a:avLst/>
          </a:prstGeom>
          <a:noFill/>
        </p:spPr>
        <p:txBody>
          <a:bodyPr wrap="square" rtlCol="0">
            <a:spAutoFit/>
          </a:bodyPr>
          <a:lstStyle/>
          <a:p>
            <a:pPr algn="r" rtl="1"/>
            <a:r>
              <a:rPr lang="ar-DZ" dirty="0">
                <a:cs typeface="Al-Rashed Sayidty" panose="00000700000000000000" pitchFamily="2" charset="-78"/>
              </a:rPr>
              <a:t>موجه لطلبة السنة أولى ماستر أكاديمي</a:t>
            </a:r>
          </a:p>
          <a:p>
            <a:pPr algn="ctr" rtl="1"/>
            <a:r>
              <a:rPr lang="ar-DZ" dirty="0">
                <a:cs typeface="Al-Rashed Sayidty" panose="00000700000000000000" pitchFamily="2" charset="-78"/>
              </a:rPr>
              <a:t>اقتصاد وتسيير المؤسسة</a:t>
            </a:r>
          </a:p>
          <a:p>
            <a:pPr algn="ctr" rtl="1"/>
            <a:r>
              <a:rPr lang="ar-DZ" dirty="0"/>
              <a:t>2020/2021</a:t>
            </a:r>
            <a:endParaRPr lang="fr-FR" dirty="0"/>
          </a:p>
        </p:txBody>
      </p:sp>
      <p:sp>
        <p:nvSpPr>
          <p:cNvPr id="9" name="Titre 1">
            <a:extLst>
              <a:ext uri="{FF2B5EF4-FFF2-40B4-BE49-F238E27FC236}">
                <a16:creationId xmlns:a16="http://schemas.microsoft.com/office/drawing/2014/main" id="{20E05511-F248-4C07-BF72-6B4989A8737B}"/>
              </a:ext>
            </a:extLst>
          </p:cNvPr>
          <p:cNvSpPr txBox="1">
            <a:spLocks/>
          </p:cNvSpPr>
          <p:nvPr/>
        </p:nvSpPr>
        <p:spPr>
          <a:xfrm>
            <a:off x="3454326" y="124105"/>
            <a:ext cx="5529549" cy="1325563"/>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DZ" sz="3200" dirty="0">
                <a:solidFill>
                  <a:schemeClr val="tx2">
                    <a:lumMod val="60000"/>
                    <a:lumOff val="40000"/>
                  </a:schemeClr>
                </a:solidFill>
              </a:rPr>
              <a:t>الجمهورية الجزائرية الديمقراطية الشعبية</a:t>
            </a:r>
            <a:br>
              <a:rPr lang="ar-DZ" sz="3200" dirty="0">
                <a:solidFill>
                  <a:schemeClr val="tx2">
                    <a:lumMod val="60000"/>
                    <a:lumOff val="40000"/>
                  </a:schemeClr>
                </a:solidFill>
              </a:rPr>
            </a:br>
            <a:r>
              <a:rPr lang="ar-DZ" sz="3200" dirty="0">
                <a:solidFill>
                  <a:schemeClr val="tx2">
                    <a:lumMod val="60000"/>
                    <a:lumOff val="40000"/>
                  </a:schemeClr>
                </a:solidFill>
              </a:rPr>
              <a:t>وزارة التعليم العالي والبحث العلمي&gt;</a:t>
            </a:r>
            <a:endParaRPr lang="fr-FR" sz="3200" dirty="0">
              <a:solidFill>
                <a:schemeClr val="tx2">
                  <a:lumMod val="60000"/>
                  <a:lumOff val="40000"/>
                </a:schemeClr>
              </a:solidFill>
            </a:endParaRPr>
          </a:p>
        </p:txBody>
      </p:sp>
    </p:spTree>
    <p:extLst>
      <p:ext uri="{BB962C8B-B14F-4D97-AF65-F5344CB8AC3E}">
        <p14:creationId xmlns:p14="http://schemas.microsoft.com/office/powerpoint/2010/main" val="33950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4067"/>
            <a:ext cx="12192000" cy="6858000"/>
          </a:xfrm>
          <a:prstGeom prst="rect">
            <a:avLst/>
          </a:prstGeom>
        </p:spPr>
      </p:pic>
      <p:sp>
        <p:nvSpPr>
          <p:cNvPr id="3" name="Rectangle 2"/>
          <p:cNvSpPr/>
          <p:nvPr/>
        </p:nvSpPr>
        <p:spPr>
          <a:xfrm>
            <a:off x="2071171" y="393413"/>
            <a:ext cx="9461529" cy="584775"/>
          </a:xfrm>
          <a:prstGeom prst="rect">
            <a:avLst/>
          </a:prstGeom>
        </p:spPr>
        <p:txBody>
          <a:bodyPr wrap="square">
            <a:spAutoFit/>
          </a:bodyPr>
          <a:lstStyle/>
          <a:p>
            <a:pPr lvl="0" algn="r">
              <a:defRPr/>
            </a:pPr>
            <a:r>
              <a:rPr lang="ar-DZ" sz="3200" b="1" u="sng" kern="0" dirty="0">
                <a:solidFill>
                  <a:srgbClr val="D97828">
                    <a:lumMod val="50000"/>
                  </a:srgbClr>
                </a:solidFill>
              </a:rPr>
              <a:t>المطلب الأول </a:t>
            </a:r>
            <a:r>
              <a:rPr lang="ar-DZ" sz="3200" b="1" u="sng" kern="0">
                <a:solidFill>
                  <a:srgbClr val="D97828">
                    <a:lumMod val="50000"/>
                  </a:srgbClr>
                </a:solidFill>
              </a:rPr>
              <a:t>: الية </a:t>
            </a:r>
            <a:r>
              <a:rPr lang="ar-DZ" sz="3200" b="1" u="sng" kern="0" dirty="0">
                <a:solidFill>
                  <a:srgbClr val="D97828">
                    <a:lumMod val="50000"/>
                  </a:srgbClr>
                </a:solidFill>
              </a:rPr>
              <a:t>عمل  مؤسسات راس مال المخاطر </a:t>
            </a:r>
            <a:endParaRPr lang="fr-FR" sz="3200" b="1" u="sng" kern="0" dirty="0">
              <a:solidFill>
                <a:srgbClr val="D97828">
                  <a:lumMod val="50000"/>
                </a:srgbClr>
              </a:solidFill>
            </a:endParaRPr>
          </a:p>
        </p:txBody>
      </p:sp>
      <p:sp>
        <p:nvSpPr>
          <p:cNvPr id="2" name="ZoneTexte 1">
            <a:extLst>
              <a:ext uri="{FF2B5EF4-FFF2-40B4-BE49-F238E27FC236}">
                <a16:creationId xmlns:a16="http://schemas.microsoft.com/office/drawing/2014/main" id="{A76DD0CE-3319-4CCE-B206-10DB78AFC05F}"/>
              </a:ext>
            </a:extLst>
          </p:cNvPr>
          <p:cNvSpPr txBox="1"/>
          <p:nvPr/>
        </p:nvSpPr>
        <p:spPr>
          <a:xfrm>
            <a:off x="253220" y="2124634"/>
            <a:ext cx="11071274" cy="1200329"/>
          </a:xfrm>
          <a:prstGeom prst="rect">
            <a:avLst/>
          </a:prstGeom>
          <a:noFill/>
        </p:spPr>
        <p:txBody>
          <a:bodyPr wrap="square" rtlCol="0">
            <a:spAutoFit/>
          </a:bodyPr>
          <a:lstStyle/>
          <a:p>
            <a:pPr algn="r" rtl="1"/>
            <a:r>
              <a:rPr lang="ar-DZ" sz="2400" dirty="0"/>
              <a:t>الفرع الأول: مفهوم مؤسسة راس المال المخاطر </a:t>
            </a:r>
          </a:p>
          <a:p>
            <a:pPr algn="r" rtl="1"/>
            <a:r>
              <a:rPr lang="ar-DZ" sz="2400" dirty="0"/>
              <a:t>هي عبارة عن شركات يقوم نشاطها على المشاركة في المشروعات او الشركات الجديدة ذات مخاطر العالية وامكانيات النمو والربحية  المرتفعة</a:t>
            </a:r>
            <a:endParaRPr lang="fr-FR" sz="2400" dirty="0"/>
          </a:p>
        </p:txBody>
      </p:sp>
      <p:sp>
        <p:nvSpPr>
          <p:cNvPr id="5" name="ZoneTexte 4">
            <a:extLst>
              <a:ext uri="{FF2B5EF4-FFF2-40B4-BE49-F238E27FC236}">
                <a16:creationId xmlns:a16="http://schemas.microsoft.com/office/drawing/2014/main" id="{DAFF3B70-B990-4CD1-8EC8-9C3754206496}"/>
              </a:ext>
            </a:extLst>
          </p:cNvPr>
          <p:cNvSpPr txBox="1"/>
          <p:nvPr/>
        </p:nvSpPr>
        <p:spPr>
          <a:xfrm>
            <a:off x="0" y="4525595"/>
            <a:ext cx="11071274" cy="1569660"/>
          </a:xfrm>
          <a:prstGeom prst="rect">
            <a:avLst/>
          </a:prstGeom>
          <a:noFill/>
        </p:spPr>
        <p:txBody>
          <a:bodyPr wrap="square" rtlCol="0">
            <a:spAutoFit/>
          </a:bodyPr>
          <a:lstStyle/>
          <a:p>
            <a:pPr algn="r" rtl="1"/>
            <a:r>
              <a:rPr lang="ar-DZ" sz="2400" dirty="0"/>
              <a:t>تنقسم مؤسسات راس المال المخاطر الى:</a:t>
            </a:r>
          </a:p>
          <a:p>
            <a:pPr algn="r" rtl="1"/>
            <a:r>
              <a:rPr lang="ar-DZ" sz="2400" dirty="0"/>
              <a:t> مؤسسة </a:t>
            </a:r>
            <a:r>
              <a:rPr lang="ar-DZ" sz="2400" dirty="0" err="1"/>
              <a:t>مستقلة:هيكله</a:t>
            </a:r>
            <a:r>
              <a:rPr lang="ar-DZ" sz="2400" dirty="0"/>
              <a:t> القرار مستقلة و تتخذ قرار قراراتها بكل حرية, </a:t>
            </a:r>
          </a:p>
          <a:p>
            <a:pPr algn="r" rtl="1"/>
            <a:r>
              <a:rPr lang="ar-DZ" sz="2400" dirty="0"/>
              <a:t>مؤسسات </a:t>
            </a:r>
            <a:r>
              <a:rPr lang="ar-DZ" sz="2400" dirty="0" err="1"/>
              <a:t>تابعة:فرع</a:t>
            </a:r>
            <a:r>
              <a:rPr lang="ar-DZ" sz="2400" dirty="0"/>
              <a:t> لمؤسسات مالية وصناعية أخرى ,</a:t>
            </a:r>
          </a:p>
          <a:p>
            <a:pPr algn="r" rtl="1"/>
            <a:r>
              <a:rPr lang="ar-DZ" sz="2400" dirty="0"/>
              <a:t>مؤسسة  عمومية : تجلب أموالها  بطريقة مباشرة او غير مباشرة من هيئة عمومية</a:t>
            </a:r>
            <a:endParaRPr lang="fr-FR" sz="2400" dirty="0"/>
          </a:p>
        </p:txBody>
      </p:sp>
      <p:sp>
        <p:nvSpPr>
          <p:cNvPr id="7" name="ZoneTexte 6">
            <a:extLst>
              <a:ext uri="{FF2B5EF4-FFF2-40B4-BE49-F238E27FC236}">
                <a16:creationId xmlns:a16="http://schemas.microsoft.com/office/drawing/2014/main" id="{D1F7CBBC-4F89-494A-A1D4-599365B5FF8C}"/>
              </a:ext>
            </a:extLst>
          </p:cNvPr>
          <p:cNvSpPr txBox="1"/>
          <p:nvPr/>
        </p:nvSpPr>
        <p:spPr>
          <a:xfrm>
            <a:off x="2855743" y="1320578"/>
            <a:ext cx="7417190" cy="461665"/>
          </a:xfrm>
          <a:prstGeom prst="rect">
            <a:avLst/>
          </a:prstGeom>
          <a:noFill/>
        </p:spPr>
        <p:txBody>
          <a:bodyPr wrap="square" rtlCol="0">
            <a:spAutoFit/>
          </a:bodyPr>
          <a:lstStyle/>
          <a:p>
            <a:pPr algn="r" rtl="1"/>
            <a:r>
              <a:rPr lang="ar-DZ" sz="2400" b="1" dirty="0">
                <a:solidFill>
                  <a:schemeClr val="accent6">
                    <a:lumMod val="75000"/>
                  </a:schemeClr>
                </a:solidFill>
              </a:rPr>
              <a:t>الفرع الأول: مفهوم مؤسسة راس المال المخاطر </a:t>
            </a:r>
          </a:p>
        </p:txBody>
      </p:sp>
      <p:sp>
        <p:nvSpPr>
          <p:cNvPr id="8" name="ZoneTexte 7">
            <a:extLst>
              <a:ext uri="{FF2B5EF4-FFF2-40B4-BE49-F238E27FC236}">
                <a16:creationId xmlns:a16="http://schemas.microsoft.com/office/drawing/2014/main" id="{60E8C130-BB5E-4F6A-A696-2DF280DA1427}"/>
              </a:ext>
            </a:extLst>
          </p:cNvPr>
          <p:cNvSpPr txBox="1"/>
          <p:nvPr/>
        </p:nvSpPr>
        <p:spPr>
          <a:xfrm>
            <a:off x="4758398" y="3748782"/>
            <a:ext cx="5514535" cy="461665"/>
          </a:xfrm>
          <a:prstGeom prst="rect">
            <a:avLst/>
          </a:prstGeom>
          <a:noFill/>
        </p:spPr>
        <p:txBody>
          <a:bodyPr wrap="square" rtlCol="0">
            <a:spAutoFit/>
          </a:bodyPr>
          <a:lstStyle/>
          <a:p>
            <a:pPr algn="r" rtl="1"/>
            <a:r>
              <a:rPr lang="ar-DZ" sz="2400" b="1" dirty="0">
                <a:solidFill>
                  <a:schemeClr val="accent6">
                    <a:lumMod val="75000"/>
                  </a:schemeClr>
                </a:solidFill>
              </a:rPr>
              <a:t> الفرع الثاني : انواع مؤسسات راس المخاطر</a:t>
            </a:r>
          </a:p>
        </p:txBody>
      </p:sp>
    </p:spTree>
    <p:extLst>
      <p:ext uri="{BB962C8B-B14F-4D97-AF65-F5344CB8AC3E}">
        <p14:creationId xmlns:p14="http://schemas.microsoft.com/office/powerpoint/2010/main" val="1729958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3" name="ZoneTexte 2">
            <a:extLst>
              <a:ext uri="{FF2B5EF4-FFF2-40B4-BE49-F238E27FC236}">
                <a16:creationId xmlns:a16="http://schemas.microsoft.com/office/drawing/2014/main" id="{046ABEA9-48FB-4269-A260-9C37E12D4D86}"/>
              </a:ext>
            </a:extLst>
          </p:cNvPr>
          <p:cNvSpPr txBox="1"/>
          <p:nvPr/>
        </p:nvSpPr>
        <p:spPr>
          <a:xfrm>
            <a:off x="267286" y="1266093"/>
            <a:ext cx="11366696" cy="1938992"/>
          </a:xfrm>
          <a:prstGeom prst="rect">
            <a:avLst/>
          </a:prstGeom>
          <a:noFill/>
        </p:spPr>
        <p:txBody>
          <a:bodyPr wrap="square" rtlCol="0">
            <a:spAutoFit/>
          </a:bodyPr>
          <a:lstStyle/>
          <a:p>
            <a:pPr algn="r" rtl="1"/>
            <a:r>
              <a:rPr lang="ar-DZ" sz="2400" dirty="0"/>
              <a:t>اليه عمل مؤسسات راس المال المخاطر تختلف عمليات راس المال المخاطر حسب مرحلة الموجودة فيها مؤسسة والتي تتمثل في ما يلي</a:t>
            </a:r>
          </a:p>
          <a:p>
            <a:pPr marL="342900" indent="-342900" algn="r" rtl="1">
              <a:buFont typeface="Wingdings" panose="05000000000000000000" pitchFamily="2" charset="2"/>
              <a:buChar char="v"/>
            </a:pPr>
            <a:r>
              <a:rPr lang="ar-DZ" sz="2400" dirty="0"/>
              <a:t> راس مال ما قبل الانشاء</a:t>
            </a:r>
          </a:p>
          <a:p>
            <a:pPr marL="342900" indent="-342900" algn="r" rtl="1">
              <a:buFont typeface="Wingdings" panose="05000000000000000000" pitchFamily="2" charset="2"/>
              <a:buChar char="v"/>
            </a:pPr>
            <a:r>
              <a:rPr lang="ar-DZ" sz="2400" dirty="0"/>
              <a:t> راس مال الانطلاق</a:t>
            </a:r>
          </a:p>
          <a:p>
            <a:pPr marL="342900" indent="-342900" algn="r" rtl="1">
              <a:buFont typeface="Wingdings" panose="05000000000000000000" pitchFamily="2" charset="2"/>
              <a:buChar char="v"/>
            </a:pPr>
            <a:r>
              <a:rPr lang="ar-DZ" sz="2400" dirty="0"/>
              <a:t>راس مال النمو </a:t>
            </a:r>
            <a:endParaRPr lang="fr-FR" sz="2400" dirty="0"/>
          </a:p>
        </p:txBody>
      </p:sp>
      <p:sp>
        <p:nvSpPr>
          <p:cNvPr id="2" name="Rectangle 1">
            <a:extLst>
              <a:ext uri="{FF2B5EF4-FFF2-40B4-BE49-F238E27FC236}">
                <a16:creationId xmlns:a16="http://schemas.microsoft.com/office/drawing/2014/main" id="{AD969BAA-0152-4D3D-AE07-3BBBCB51E6EF}"/>
              </a:ext>
            </a:extLst>
          </p:cNvPr>
          <p:cNvSpPr/>
          <p:nvPr/>
        </p:nvSpPr>
        <p:spPr>
          <a:xfrm>
            <a:off x="4820257" y="599607"/>
            <a:ext cx="5214890" cy="461665"/>
          </a:xfrm>
          <a:prstGeom prst="rect">
            <a:avLst/>
          </a:prstGeom>
        </p:spPr>
        <p:txBody>
          <a:bodyPr wrap="none">
            <a:spAutoFit/>
          </a:bodyPr>
          <a:lstStyle/>
          <a:p>
            <a:pPr algn="r" rtl="1"/>
            <a:r>
              <a:rPr lang="ar-DZ" sz="2400" b="1" dirty="0">
                <a:solidFill>
                  <a:schemeClr val="accent6">
                    <a:lumMod val="75000"/>
                  </a:schemeClr>
                </a:solidFill>
              </a:rPr>
              <a:t> الفرع الثالث  :  الية عمل  مؤسسات راس المخاطر</a:t>
            </a:r>
          </a:p>
        </p:txBody>
      </p:sp>
      <p:sp>
        <p:nvSpPr>
          <p:cNvPr id="7" name="Rectangle 6">
            <a:extLst>
              <a:ext uri="{FF2B5EF4-FFF2-40B4-BE49-F238E27FC236}">
                <a16:creationId xmlns:a16="http://schemas.microsoft.com/office/drawing/2014/main" id="{742FFF7E-2136-4B83-B155-0D6632D742C0}"/>
              </a:ext>
            </a:extLst>
          </p:cNvPr>
          <p:cNvSpPr/>
          <p:nvPr/>
        </p:nvSpPr>
        <p:spPr>
          <a:xfrm>
            <a:off x="3319975" y="3205085"/>
            <a:ext cx="8581293" cy="584775"/>
          </a:xfrm>
          <a:prstGeom prst="rect">
            <a:avLst/>
          </a:prstGeom>
        </p:spPr>
        <p:txBody>
          <a:bodyPr wrap="square">
            <a:spAutoFit/>
          </a:bodyPr>
          <a:lstStyle/>
          <a:p>
            <a:pPr lvl="0" algn="r">
              <a:defRPr/>
            </a:pPr>
            <a:r>
              <a:rPr lang="ar-DZ" sz="3200" b="1" u="sng" kern="0" dirty="0">
                <a:solidFill>
                  <a:srgbClr val="D97828">
                    <a:lumMod val="50000"/>
                  </a:srgbClr>
                </a:solidFill>
              </a:rPr>
              <a:t>المطلب الثاني : اهمية راس مال المخاطر في حياة المؤسسة  </a:t>
            </a:r>
            <a:endParaRPr lang="fr-FR" sz="3200" b="1" u="sng" kern="0" dirty="0">
              <a:solidFill>
                <a:srgbClr val="D97828">
                  <a:lumMod val="50000"/>
                </a:srgbClr>
              </a:solidFill>
            </a:endParaRPr>
          </a:p>
        </p:txBody>
      </p:sp>
      <p:sp>
        <p:nvSpPr>
          <p:cNvPr id="8" name="Rectangle 7">
            <a:extLst>
              <a:ext uri="{FF2B5EF4-FFF2-40B4-BE49-F238E27FC236}">
                <a16:creationId xmlns:a16="http://schemas.microsoft.com/office/drawing/2014/main" id="{AFE50175-9811-4884-B282-EB4ACF0F5102}"/>
              </a:ext>
            </a:extLst>
          </p:cNvPr>
          <p:cNvSpPr/>
          <p:nvPr/>
        </p:nvSpPr>
        <p:spPr>
          <a:xfrm>
            <a:off x="1097280" y="3943748"/>
            <a:ext cx="10536702" cy="1569660"/>
          </a:xfrm>
          <a:prstGeom prst="rect">
            <a:avLst/>
          </a:prstGeom>
        </p:spPr>
        <p:txBody>
          <a:bodyPr wrap="square">
            <a:spAutoFit/>
          </a:bodyPr>
          <a:lstStyle/>
          <a:p>
            <a:pPr marL="342900" indent="-342900" algn="r" rtl="1">
              <a:buFont typeface="Wingdings" panose="05000000000000000000" pitchFamily="2" charset="2"/>
              <a:buChar char="v"/>
            </a:pPr>
            <a:r>
              <a:rPr lang="ar-DZ" sz="2400" dirty="0">
                <a:latin typeface="Helvetica" panose="020B0604020202020204" pitchFamily="34" charset="0"/>
              </a:rPr>
              <a:t>صعوبة تمويل بعض المشروعات بالطرق التقليدي</a:t>
            </a:r>
          </a:p>
          <a:p>
            <a:pPr marL="342900" indent="-342900" algn="r" rtl="1">
              <a:buFont typeface="Wingdings" panose="05000000000000000000" pitchFamily="2" charset="2"/>
              <a:buChar char="v"/>
            </a:pPr>
            <a:r>
              <a:rPr lang="ar-DZ" sz="2400" dirty="0">
                <a:latin typeface="Helvetica" panose="020B0604020202020204" pitchFamily="34" charset="0"/>
              </a:rPr>
              <a:t> يقدم راس المال المخاطر خدمات ذات قيمة مضافة </a:t>
            </a:r>
          </a:p>
          <a:p>
            <a:pPr marL="342900" indent="-342900" algn="r" rtl="1">
              <a:buFont typeface="Wingdings" panose="05000000000000000000" pitchFamily="2" charset="2"/>
              <a:buChar char="v"/>
            </a:pPr>
            <a:r>
              <a:rPr lang="ar-DZ" sz="2400" dirty="0">
                <a:latin typeface="Helvetica" panose="020B0604020202020204" pitchFamily="34" charset="0"/>
              </a:rPr>
              <a:t>يساهم راس المال المخاطر في تحقيق النمو الاقتصادي</a:t>
            </a:r>
          </a:p>
          <a:p>
            <a:pPr marL="342900" indent="-342900" algn="r" rtl="1">
              <a:buFont typeface="Wingdings" panose="05000000000000000000" pitchFamily="2" charset="2"/>
              <a:buChar char="v"/>
            </a:pPr>
            <a:r>
              <a:rPr lang="ar-DZ" sz="2400" dirty="0">
                <a:latin typeface="Helvetica" panose="020B0604020202020204" pitchFamily="34" charset="0"/>
              </a:rPr>
              <a:t> يساعد راس المال المخاطر في خفض البطالة</a:t>
            </a:r>
            <a:endParaRPr lang="fr-FR" sz="2400" dirty="0"/>
          </a:p>
        </p:txBody>
      </p:sp>
    </p:spTree>
    <p:extLst>
      <p:ext uri="{BB962C8B-B14F-4D97-AF65-F5344CB8AC3E}">
        <p14:creationId xmlns:p14="http://schemas.microsoft.com/office/powerpoint/2010/main" val="4075172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3" name="Rectangle 2">
            <a:extLst>
              <a:ext uri="{FF2B5EF4-FFF2-40B4-BE49-F238E27FC236}">
                <a16:creationId xmlns:a16="http://schemas.microsoft.com/office/drawing/2014/main" id="{311FA5C7-1627-464F-B855-D67B705F4A8B}"/>
              </a:ext>
            </a:extLst>
          </p:cNvPr>
          <p:cNvSpPr/>
          <p:nvPr/>
        </p:nvSpPr>
        <p:spPr>
          <a:xfrm>
            <a:off x="4091355" y="378162"/>
            <a:ext cx="7821637" cy="584775"/>
          </a:xfrm>
          <a:prstGeom prst="rect">
            <a:avLst/>
          </a:prstGeom>
        </p:spPr>
        <p:txBody>
          <a:bodyPr wrap="square">
            <a:spAutoFit/>
          </a:bodyPr>
          <a:lstStyle/>
          <a:p>
            <a:pPr lvl="0" algn="r">
              <a:defRPr/>
            </a:pPr>
            <a:r>
              <a:rPr lang="ar-DZ" sz="3200" b="1" u="sng" kern="0" dirty="0">
                <a:solidFill>
                  <a:srgbClr val="D97828">
                    <a:lumMod val="50000"/>
                  </a:srgbClr>
                </a:solidFill>
              </a:rPr>
              <a:t>المطلب الثالث  : واقع راس مال المخاطر في الجزائر</a:t>
            </a:r>
            <a:endParaRPr lang="fr-FR" sz="3200" b="1" u="sng" kern="0" dirty="0">
              <a:solidFill>
                <a:srgbClr val="D97828">
                  <a:lumMod val="50000"/>
                </a:srgbClr>
              </a:solidFill>
            </a:endParaRPr>
          </a:p>
        </p:txBody>
      </p:sp>
      <p:sp>
        <p:nvSpPr>
          <p:cNvPr id="2" name="Rectangle 1">
            <a:extLst>
              <a:ext uri="{FF2B5EF4-FFF2-40B4-BE49-F238E27FC236}">
                <a16:creationId xmlns:a16="http://schemas.microsoft.com/office/drawing/2014/main" id="{82BE50A0-075B-46EC-9E59-9F3644E9F3B3}"/>
              </a:ext>
            </a:extLst>
          </p:cNvPr>
          <p:cNvSpPr/>
          <p:nvPr/>
        </p:nvSpPr>
        <p:spPr>
          <a:xfrm>
            <a:off x="694749" y="1273058"/>
            <a:ext cx="11116120" cy="461665"/>
          </a:xfrm>
          <a:prstGeom prst="rect">
            <a:avLst/>
          </a:prstGeom>
        </p:spPr>
        <p:txBody>
          <a:bodyPr wrap="none">
            <a:spAutoFit/>
          </a:bodyPr>
          <a:lstStyle/>
          <a:p>
            <a:pPr algn="r" rtl="1"/>
            <a:r>
              <a:rPr lang="ar-SA" sz="2400" dirty="0">
                <a:ea typeface="Calibri" panose="020F0502020204030204" pitchFamily="34" charset="0"/>
              </a:rPr>
              <a:t>هناك العديد من شركات راس المال المخاطر في الجزائر</a:t>
            </a:r>
            <a:r>
              <a:rPr lang="ar-DZ" sz="2400" dirty="0">
                <a:ea typeface="Calibri" panose="020F0502020204030204" pitchFamily="34" charset="0"/>
              </a:rPr>
              <a:t> وفي دراستنا اخترنا شركتين هما </a:t>
            </a:r>
            <a:r>
              <a:rPr lang="fr-FR" sz="2400" dirty="0" err="1">
                <a:ea typeface="Calibri" panose="020F0502020204030204" pitchFamily="34" charset="0"/>
              </a:rPr>
              <a:t>sofinance</a:t>
            </a:r>
            <a:r>
              <a:rPr lang="fr-FR" sz="2400" dirty="0">
                <a:ea typeface="Calibri" panose="020F0502020204030204" pitchFamily="34" charset="0"/>
              </a:rPr>
              <a:t> </a:t>
            </a:r>
            <a:r>
              <a:rPr lang="ar-DZ" sz="2400" dirty="0">
                <a:ea typeface="Calibri" panose="020F0502020204030204" pitchFamily="34" charset="0"/>
              </a:rPr>
              <a:t>و </a:t>
            </a:r>
            <a:r>
              <a:rPr lang="fr-FR" sz="2400" dirty="0">
                <a:ea typeface="Calibri" panose="020F0502020204030204" pitchFamily="34" charset="0"/>
              </a:rPr>
              <a:t> </a:t>
            </a:r>
            <a:r>
              <a:rPr lang="fr-FR" sz="2400" dirty="0" err="1">
                <a:ea typeface="Calibri" panose="020F0502020204030204" pitchFamily="34" charset="0"/>
              </a:rPr>
              <a:t>finalep</a:t>
            </a:r>
            <a:endParaRPr lang="fr-FR" sz="2400" dirty="0"/>
          </a:p>
        </p:txBody>
      </p:sp>
      <p:sp>
        <p:nvSpPr>
          <p:cNvPr id="6" name="Rectangle 5">
            <a:extLst>
              <a:ext uri="{FF2B5EF4-FFF2-40B4-BE49-F238E27FC236}">
                <a16:creationId xmlns:a16="http://schemas.microsoft.com/office/drawing/2014/main" id="{6B2B99BD-7977-49D9-87A3-60C77F0749C1}"/>
              </a:ext>
            </a:extLst>
          </p:cNvPr>
          <p:cNvSpPr/>
          <p:nvPr/>
        </p:nvSpPr>
        <p:spPr>
          <a:xfrm>
            <a:off x="7753537" y="1965556"/>
            <a:ext cx="3461204" cy="461665"/>
          </a:xfrm>
          <a:prstGeom prst="rect">
            <a:avLst/>
          </a:prstGeom>
        </p:spPr>
        <p:txBody>
          <a:bodyPr wrap="none">
            <a:spAutoFit/>
          </a:bodyPr>
          <a:lstStyle/>
          <a:p>
            <a:pPr lvl="0" algn="r" rtl="1"/>
            <a:r>
              <a:rPr lang="ar-DZ" sz="2400" b="1" dirty="0">
                <a:solidFill>
                  <a:srgbClr val="DEB340">
                    <a:lumMod val="75000"/>
                  </a:srgbClr>
                </a:solidFill>
              </a:rPr>
              <a:t>الفرع الأول: شركة </a:t>
            </a:r>
            <a:r>
              <a:rPr lang="fr-FR" sz="2400" b="1" dirty="0" err="1">
                <a:solidFill>
                  <a:srgbClr val="DEB340">
                    <a:lumMod val="75000"/>
                  </a:srgbClr>
                </a:solidFill>
              </a:rPr>
              <a:t>Sofinance</a:t>
            </a:r>
            <a:r>
              <a:rPr lang="fr-FR" sz="2400" b="1" dirty="0">
                <a:solidFill>
                  <a:srgbClr val="DEB340">
                    <a:lumMod val="75000"/>
                  </a:srgbClr>
                </a:solidFill>
              </a:rPr>
              <a:t> </a:t>
            </a:r>
          </a:p>
        </p:txBody>
      </p:sp>
      <p:sp>
        <p:nvSpPr>
          <p:cNvPr id="7" name="Rectangle 6">
            <a:extLst>
              <a:ext uri="{FF2B5EF4-FFF2-40B4-BE49-F238E27FC236}">
                <a16:creationId xmlns:a16="http://schemas.microsoft.com/office/drawing/2014/main" id="{3F52E44B-E41D-4418-8894-577D8F1D12E1}"/>
              </a:ext>
            </a:extLst>
          </p:cNvPr>
          <p:cNvSpPr/>
          <p:nvPr/>
        </p:nvSpPr>
        <p:spPr>
          <a:xfrm>
            <a:off x="694749" y="2658054"/>
            <a:ext cx="11116120" cy="830997"/>
          </a:xfrm>
          <a:prstGeom prst="rect">
            <a:avLst/>
          </a:prstGeom>
        </p:spPr>
        <p:txBody>
          <a:bodyPr wrap="square">
            <a:spAutoFit/>
          </a:bodyPr>
          <a:lstStyle/>
          <a:p>
            <a:pPr algn="r" rtl="1"/>
            <a:r>
              <a:rPr lang="ar-DZ" sz="2400" dirty="0">
                <a:ea typeface="Calibri" panose="020F0502020204030204" pitchFamily="34" charset="0"/>
              </a:rPr>
              <a:t>تعتبر شركة </a:t>
            </a:r>
            <a:r>
              <a:rPr lang="fr-FR" sz="2400" dirty="0" err="1">
                <a:ea typeface="Calibri" panose="020F0502020204030204" pitchFamily="34" charset="0"/>
              </a:rPr>
              <a:t>Sofinance</a:t>
            </a:r>
            <a:r>
              <a:rPr lang="ar-SA" sz="2400" dirty="0">
                <a:ea typeface="Calibri" panose="020F0502020204030204" pitchFamily="34" charset="0"/>
              </a:rPr>
              <a:t>من اهم شركات راس المال المخاطر في الجزائر تقوم بعده وظائف ومهام من اجل انعاش الاقتصاد الوطني </a:t>
            </a:r>
            <a:endParaRPr lang="fr-FR" sz="2400" dirty="0"/>
          </a:p>
        </p:txBody>
      </p:sp>
      <p:sp>
        <p:nvSpPr>
          <p:cNvPr id="8" name="Rectangle 7">
            <a:extLst>
              <a:ext uri="{FF2B5EF4-FFF2-40B4-BE49-F238E27FC236}">
                <a16:creationId xmlns:a16="http://schemas.microsoft.com/office/drawing/2014/main" id="{2BB6AC7F-3F35-40EC-9885-10181DD6E03E}"/>
              </a:ext>
            </a:extLst>
          </p:cNvPr>
          <p:cNvSpPr/>
          <p:nvPr/>
        </p:nvSpPr>
        <p:spPr>
          <a:xfrm>
            <a:off x="694749" y="3719884"/>
            <a:ext cx="11116120" cy="1569660"/>
          </a:xfrm>
          <a:prstGeom prst="rect">
            <a:avLst/>
          </a:prstGeom>
        </p:spPr>
        <p:txBody>
          <a:bodyPr wrap="square">
            <a:spAutoFit/>
          </a:bodyPr>
          <a:lstStyle/>
          <a:p>
            <a:pPr algn="r" rtl="1"/>
            <a:r>
              <a:rPr lang="fr-FR" sz="2400" dirty="0">
                <a:latin typeface="Times New Roman" panose="02020603050405020304" pitchFamily="18" charset="0"/>
                <a:ea typeface="Calibri" panose="020F0502020204030204" pitchFamily="34" charset="0"/>
              </a:rPr>
              <a:t> </a:t>
            </a:r>
            <a:r>
              <a:rPr lang="ar-SA" sz="2400" dirty="0">
                <a:solidFill>
                  <a:schemeClr val="accent5">
                    <a:lumMod val="75000"/>
                  </a:schemeClr>
                </a:solidFill>
                <a:latin typeface="Times New Roman" panose="02020603050405020304" pitchFamily="18" charset="0"/>
                <a:ea typeface="Calibri" panose="020F0502020204030204" pitchFamily="34" charset="0"/>
              </a:rPr>
              <a:t>نشأتها</a:t>
            </a:r>
            <a:r>
              <a:rPr lang="ar-SA" sz="2400" dirty="0">
                <a:latin typeface="Times New Roman" panose="02020603050405020304" pitchFamily="18" charset="0"/>
                <a:ea typeface="Calibri" panose="020F0502020204030204" pitchFamily="34" charset="0"/>
              </a:rPr>
              <a:t> </a:t>
            </a:r>
            <a:r>
              <a:rPr lang="ar-DZ" sz="2400" dirty="0">
                <a:latin typeface="Times New Roman" panose="02020603050405020304" pitchFamily="18" charset="0"/>
                <a:ea typeface="Calibri" panose="020F0502020204030204" pitchFamily="34" charset="0"/>
              </a:rPr>
              <a:t>:</a:t>
            </a:r>
          </a:p>
          <a:p>
            <a:pPr algn="r" rtl="1"/>
            <a:r>
              <a:rPr lang="ar-SA" sz="2400" dirty="0">
                <a:latin typeface="Times New Roman" panose="02020603050405020304" pitchFamily="18" charset="0"/>
                <a:ea typeface="Calibri" panose="020F0502020204030204" pitchFamily="34" charset="0"/>
              </a:rPr>
              <a:t>تم انشاء شركة في 4 ابريل </a:t>
            </a:r>
            <a:r>
              <a:rPr lang="ar-DZ" sz="2400" dirty="0">
                <a:latin typeface="Times New Roman" panose="02020603050405020304" pitchFamily="18" charset="0"/>
                <a:ea typeface="Calibri" panose="020F0502020204030204" pitchFamily="34" charset="0"/>
              </a:rPr>
              <a:t> </a:t>
            </a:r>
            <a:r>
              <a:rPr lang="ar-SA" sz="2400" dirty="0">
                <a:latin typeface="Times New Roman" panose="02020603050405020304" pitchFamily="18" charset="0"/>
                <a:ea typeface="Calibri" panose="020F0502020204030204" pitchFamily="34" charset="0"/>
              </a:rPr>
              <a:t>2002</a:t>
            </a:r>
            <a:r>
              <a:rPr lang="ar-DZ" sz="2400" dirty="0">
                <a:ea typeface="Calibri" panose="020F0502020204030204" pitchFamily="34" charset="0"/>
              </a:rPr>
              <a:t>بالشراكة </a:t>
            </a:r>
            <a:r>
              <a:rPr lang="ar-SA" sz="2400" dirty="0">
                <a:ea typeface="Calibri" panose="020F0502020204030204" pitchFamily="34" charset="0"/>
              </a:rPr>
              <a:t> مع مؤسسات مالية اجنبية على اساس شركة مالية براس مال 5مليار من مهام هذه الشركة المساهمة في انشاء مؤسسات جديدة في اطار الاستثمار الاجنبي المباشر .انطلقت في مباشرة نشاطها في التاسع من جانفي 2001 وهو تاريخ الذي حصلت فيه على الاعتماد من بنك الجزائر </a:t>
            </a:r>
            <a:endParaRPr lang="fr-FR" sz="2400" dirty="0"/>
          </a:p>
        </p:txBody>
      </p:sp>
    </p:spTree>
    <p:extLst>
      <p:ext uri="{BB962C8B-B14F-4D97-AF65-F5344CB8AC3E}">
        <p14:creationId xmlns:p14="http://schemas.microsoft.com/office/powerpoint/2010/main" val="942713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 y="0"/>
            <a:ext cx="12284765" cy="6858000"/>
          </a:xfrm>
          <a:prstGeom prst="rect">
            <a:avLst/>
          </a:prstGeom>
        </p:spPr>
      </p:pic>
      <p:sp>
        <p:nvSpPr>
          <p:cNvPr id="2" name="Rectangle 1">
            <a:extLst>
              <a:ext uri="{FF2B5EF4-FFF2-40B4-BE49-F238E27FC236}">
                <a16:creationId xmlns:a16="http://schemas.microsoft.com/office/drawing/2014/main" id="{4CB08B0C-ECF1-4CE3-BCE9-87061F2CBBE0}"/>
              </a:ext>
            </a:extLst>
          </p:cNvPr>
          <p:cNvSpPr/>
          <p:nvPr/>
        </p:nvSpPr>
        <p:spPr>
          <a:xfrm>
            <a:off x="424069" y="98568"/>
            <a:ext cx="11343861" cy="3226011"/>
          </a:xfrm>
          <a:prstGeom prst="rect">
            <a:avLst/>
          </a:prstGeom>
        </p:spPr>
        <p:txBody>
          <a:bodyPr wrap="square">
            <a:spAutoFit/>
          </a:bodyPr>
          <a:lstStyle/>
          <a:p>
            <a:pPr algn="r" rtl="1">
              <a:lnSpc>
                <a:spcPct val="107000"/>
              </a:lnSpc>
              <a:spcAft>
                <a:spcPts val="800"/>
              </a:spcAft>
            </a:pPr>
            <a:r>
              <a:rPr lang="ar-SA" sz="2200" dirty="0">
                <a:solidFill>
                  <a:schemeClr val="accent5">
                    <a:lumMod val="75000"/>
                  </a:schemeClr>
                </a:solidFill>
                <a:latin typeface="Calibri" panose="020F0502020204030204" pitchFamily="34" charset="0"/>
                <a:ea typeface="Calibri" panose="020F0502020204030204" pitchFamily="34" charset="0"/>
              </a:rPr>
              <a:t>وظائف و مهام الشركة:</a:t>
            </a:r>
            <a:endParaRPr lang="fr-FR" sz="11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200" dirty="0">
                <a:latin typeface="Calibri" panose="020F0502020204030204" pitchFamily="34" charset="0"/>
                <a:ea typeface="Calibri" panose="020F0502020204030204" pitchFamily="34" charset="0"/>
              </a:rPr>
              <a:t> تتمثل  الوظائف و مهام الشركة في </a:t>
            </a:r>
            <a:r>
              <a:rPr lang="ar-SA" sz="2200" dirty="0" err="1">
                <a:latin typeface="Calibri" panose="020F0502020204030204" pitchFamily="34" charset="0"/>
                <a:ea typeface="Calibri" panose="020F0502020204030204" pitchFamily="34" charset="0"/>
              </a:rPr>
              <a:t>مايلي</a:t>
            </a:r>
            <a:r>
              <a:rPr lang="ar-SA" sz="2200" dirty="0">
                <a:latin typeface="Calibri" panose="020F0502020204030204" pitchFamily="34" charset="0"/>
                <a:ea typeface="Calibri" panose="020F0502020204030204" pitchFamily="34" charset="0"/>
              </a:rPr>
              <a:t>:</a:t>
            </a:r>
            <a:endParaRPr lang="fr-FR" sz="1100"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07000"/>
              </a:lnSpc>
              <a:spcAft>
                <a:spcPts val="800"/>
              </a:spcAft>
              <a:buFont typeface="Wingdings" panose="05000000000000000000" pitchFamily="2" charset="2"/>
              <a:buChar char="v"/>
            </a:pPr>
            <a:r>
              <a:rPr lang="ar-SA" sz="2200" dirty="0">
                <a:latin typeface="Calibri" panose="020F0502020204030204" pitchFamily="34" charset="0"/>
                <a:ea typeface="Calibri" panose="020F0502020204030204" pitchFamily="34" charset="0"/>
              </a:rPr>
              <a:t> ترقيه وتطوير المؤسسات وذلك من خلال المساهمة في راس مالها </a:t>
            </a:r>
            <a:endParaRPr lang="fr-FR" sz="2200" dirty="0">
              <a:latin typeface="Calibri" panose="020F0502020204030204" pitchFamily="34" charset="0"/>
              <a:ea typeface="Calibri" panose="020F0502020204030204" pitchFamily="34" charset="0"/>
            </a:endParaRPr>
          </a:p>
          <a:p>
            <a:pPr marL="342900" indent="-342900" algn="r" rtl="1">
              <a:lnSpc>
                <a:spcPct val="107000"/>
              </a:lnSpc>
              <a:spcAft>
                <a:spcPts val="800"/>
              </a:spcAft>
              <a:buFont typeface="Wingdings" panose="05000000000000000000" pitchFamily="2" charset="2"/>
              <a:buChar char="v"/>
            </a:pPr>
            <a:r>
              <a:rPr lang="ar-SA" sz="2200" dirty="0">
                <a:latin typeface="Calibri" panose="020F0502020204030204" pitchFamily="34" charset="0"/>
                <a:ea typeface="Calibri" panose="020F0502020204030204" pitchFamily="34" charset="0"/>
              </a:rPr>
              <a:t> امتلاك حصص في شركات متواجدة في الجزائر او في الخارج </a:t>
            </a:r>
            <a:endParaRPr lang="fr-FR" sz="2200" dirty="0">
              <a:latin typeface="Calibri" panose="020F0502020204030204" pitchFamily="34" charset="0"/>
              <a:ea typeface="Calibri" panose="020F0502020204030204" pitchFamily="34" charset="0"/>
            </a:endParaRPr>
          </a:p>
          <a:p>
            <a:pPr marL="342900" indent="-342900" algn="r" rtl="1">
              <a:lnSpc>
                <a:spcPct val="107000"/>
              </a:lnSpc>
              <a:spcAft>
                <a:spcPts val="800"/>
              </a:spcAft>
              <a:buFont typeface="Wingdings" panose="05000000000000000000" pitchFamily="2" charset="2"/>
              <a:buChar char="v"/>
            </a:pPr>
            <a:r>
              <a:rPr lang="ar-SA" sz="2200" dirty="0">
                <a:latin typeface="Calibri" panose="020F0502020204030204" pitchFamily="34" charset="0"/>
                <a:ea typeface="Calibri" panose="020F0502020204030204" pitchFamily="34" charset="0"/>
              </a:rPr>
              <a:t>ترقيه زياده الاعتماد على قرض الايجار باتجاه المؤسسات الصغيرة والمتوسطة .</a:t>
            </a:r>
            <a:endParaRPr lang="fr-FR" sz="1100"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07000"/>
              </a:lnSpc>
              <a:spcAft>
                <a:spcPts val="800"/>
              </a:spcAft>
              <a:buFont typeface="Wingdings" panose="05000000000000000000" pitchFamily="2" charset="2"/>
              <a:buChar char="v"/>
            </a:pPr>
            <a:r>
              <a:rPr lang="ar-SA" sz="2200" dirty="0">
                <a:latin typeface="Calibri" panose="020F0502020204030204" pitchFamily="34" charset="0"/>
                <a:ea typeface="Calibri" panose="020F0502020204030204" pitchFamily="34" charset="0"/>
              </a:rPr>
              <a:t>الاقبال على اشكال الاقراض و التسليف سواء ب ضمان او بدونه وضمان كل عمليات القرض بالنسبة للغير.</a:t>
            </a:r>
            <a:endParaRPr lang="fr-FR" sz="1100"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07000"/>
              </a:lnSpc>
              <a:spcAft>
                <a:spcPts val="800"/>
              </a:spcAft>
              <a:buFont typeface="Wingdings" panose="05000000000000000000" pitchFamily="2" charset="2"/>
              <a:buChar char="v"/>
            </a:pPr>
            <a:r>
              <a:rPr lang="ar-SA" sz="2200" dirty="0">
                <a:latin typeface="Calibri" panose="020F0502020204030204" pitchFamily="34" charset="0"/>
                <a:ea typeface="Calibri" panose="020F0502020204030204" pitchFamily="34" charset="0"/>
              </a:rPr>
              <a:t> حيازة كل الديون والأوراق  التجارية و المساهمة في المعاملات .</a:t>
            </a:r>
            <a:endParaRPr lang="fr-FR" sz="11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B492684-832D-4163-BD82-BE275DDBE06D}"/>
              </a:ext>
            </a:extLst>
          </p:cNvPr>
          <p:cNvSpPr/>
          <p:nvPr/>
        </p:nvSpPr>
        <p:spPr>
          <a:xfrm>
            <a:off x="159025" y="3533422"/>
            <a:ext cx="11807687" cy="2986202"/>
          </a:xfrm>
          <a:prstGeom prst="rect">
            <a:avLst/>
          </a:prstGeom>
        </p:spPr>
        <p:txBody>
          <a:bodyPr wrap="square">
            <a:spAutoFit/>
          </a:bodyPr>
          <a:lstStyle/>
          <a:p>
            <a:pPr algn="r" rtl="1">
              <a:lnSpc>
                <a:spcPct val="107000"/>
              </a:lnSpc>
              <a:spcAft>
                <a:spcPts val="800"/>
              </a:spcAft>
            </a:pPr>
            <a:r>
              <a:rPr lang="ar-SA" sz="2400" dirty="0">
                <a:latin typeface="Calibri" panose="020F0502020204030204" pitchFamily="34" charset="0"/>
                <a:ea typeface="Calibri" panose="020F0502020204030204" pitchFamily="34" charset="0"/>
              </a:rPr>
              <a:t>فضلا عن الوظائف المطلوبة قرار المجلس الوطني للمسابقات الدولة المعتمدة في 20 اكتوبر 2003 تم تحديد </a:t>
            </a:r>
            <a:r>
              <a:rPr lang="ar-DZ" sz="2400" dirty="0">
                <a:latin typeface="Calibri" panose="020F0502020204030204" pitchFamily="34" charset="0"/>
                <a:ea typeface="Calibri" panose="020F0502020204030204" pitchFamily="34" charset="0"/>
              </a:rPr>
              <a:t>ال</a:t>
            </a:r>
            <a:r>
              <a:rPr lang="ar-SA" sz="2400" dirty="0">
                <a:latin typeface="Calibri" panose="020F0502020204030204" pitchFamily="34" charset="0"/>
                <a:ea typeface="Calibri" panose="020F0502020204030204" pitchFamily="34" charset="0"/>
              </a:rPr>
              <a:t>نقطتين التاليتين:  </a:t>
            </a:r>
            <a:endParaRPr lang="ar-DZ" sz="2400" dirty="0">
              <a:latin typeface="Calibri" panose="020F0502020204030204" pitchFamily="34" charset="0"/>
              <a:ea typeface="Calibri" panose="020F0502020204030204" pitchFamily="34" charset="0"/>
            </a:endParaRPr>
          </a:p>
          <a:p>
            <a:pPr marL="342900" indent="-342900" algn="r" rtl="1">
              <a:lnSpc>
                <a:spcPct val="107000"/>
              </a:lnSpc>
              <a:spcAft>
                <a:spcPts val="800"/>
              </a:spcAft>
              <a:buFont typeface="Wingdings" panose="05000000000000000000" pitchFamily="2" charset="2"/>
              <a:buChar char="v"/>
            </a:pPr>
            <a:r>
              <a:rPr lang="ar-SA" sz="2400" dirty="0">
                <a:latin typeface="Calibri" panose="020F0502020204030204" pitchFamily="34" charset="0"/>
                <a:ea typeface="Calibri" panose="020F0502020204030204" pitchFamily="34" charset="0"/>
              </a:rPr>
              <a:t>تركيز نشاط المؤسسة حول القطاع العام والتوسيع تدخلاتها في المهام في ما يتعلق مساعدات المؤسسات في عملية الخوصصة وتسيير الموارد العامة التجارية غير المرصدة.</a:t>
            </a:r>
            <a:endParaRPr lang="fr-FR" sz="2400" dirty="0">
              <a:latin typeface="Calibri" panose="020F0502020204030204" pitchFamily="34" charset="0"/>
              <a:ea typeface="Calibri" panose="020F0502020204030204" pitchFamily="34" charset="0"/>
            </a:endParaRPr>
          </a:p>
          <a:p>
            <a:pPr marL="342900" indent="-342900" algn="r" rtl="1">
              <a:spcAft>
                <a:spcPts val="800"/>
              </a:spcAft>
              <a:buFont typeface="Wingdings" panose="05000000000000000000" pitchFamily="2" charset="2"/>
              <a:buChar char="v"/>
            </a:pPr>
            <a:r>
              <a:rPr lang="ar-SA" sz="2400" dirty="0">
                <a:latin typeface="Calibri" panose="020F0502020204030204" pitchFamily="34" charset="0"/>
                <a:ea typeface="Calibri" panose="020F0502020204030204" pitchFamily="34" charset="0"/>
              </a:rPr>
              <a:t> </a:t>
            </a:r>
            <a:r>
              <a:rPr lang="ar-SA" sz="2400" dirty="0">
                <a:ea typeface="Calibri" panose="020F0502020204030204" pitchFamily="34" charset="0"/>
              </a:rPr>
              <a:t> تركيز مهام الشركة على مساندة ودعم المؤسسات في تأهيلها وتطويرها وذلك عن طريق ارشادها ومساندتها في اعاده هيكلتها المالية والاستراتيجية( التشخيص، فتح راس المال، البحث عن شركة)  وتوفير كل الفرص التمويل الملائم( مساهمة  راس المال، القروض المتوسطة و ضمان الكفالات و القرض الايجاري) </a:t>
            </a:r>
            <a:r>
              <a:rPr lang="fr-FR" sz="2400" dirty="0">
                <a:latin typeface="Calibri" panose="020F0502020204030204" pitchFamily="34" charset="0"/>
                <a:ea typeface="Calibri" panose="020F0502020204030204" pitchFamily="34" charset="0"/>
              </a:rPr>
              <a:t> </a:t>
            </a:r>
            <a:r>
              <a:rPr lang="ar-DZ" sz="2400" dirty="0">
                <a:latin typeface="Calibri" panose="020F0502020204030204" pitchFamily="34" charset="0"/>
                <a:ea typeface="Calibri" panose="020F0502020204030204" pitchFamily="34" charset="0"/>
              </a:rPr>
              <a:t>,</a:t>
            </a:r>
            <a:endParaRPr lang="fr-FR"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72807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249470-A7F6-4AE3-96F3-E6C0B41109DC}"/>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00CE8B30-2565-4426-A85C-A2DC332D15C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873"/>
            <a:ext cx="12192000" cy="6882873"/>
          </a:xfrm>
        </p:spPr>
      </p:pic>
      <p:graphicFrame>
        <p:nvGraphicFramePr>
          <p:cNvPr id="3" name="Tableau 2">
            <a:extLst>
              <a:ext uri="{FF2B5EF4-FFF2-40B4-BE49-F238E27FC236}">
                <a16:creationId xmlns:a16="http://schemas.microsoft.com/office/drawing/2014/main" id="{4BFF1A06-8DEF-4868-8179-CD92D16B86F6}"/>
              </a:ext>
            </a:extLst>
          </p:cNvPr>
          <p:cNvGraphicFramePr>
            <a:graphicFrameLocks noGrp="1"/>
          </p:cNvGraphicFramePr>
          <p:nvPr>
            <p:extLst>
              <p:ext uri="{D42A27DB-BD31-4B8C-83A1-F6EECF244321}">
                <p14:modId xmlns:p14="http://schemas.microsoft.com/office/powerpoint/2010/main" val="429833079"/>
              </p:ext>
            </p:extLst>
          </p:nvPr>
        </p:nvGraphicFramePr>
        <p:xfrm>
          <a:off x="1007165" y="1872604"/>
          <a:ext cx="10164420" cy="3123468"/>
        </p:xfrm>
        <a:graphic>
          <a:graphicData uri="http://schemas.openxmlformats.org/drawingml/2006/table">
            <a:tbl>
              <a:tblPr firstRow="1" bandRow="1">
                <a:tableStyleId>{10A1B5D5-9B99-4C35-A422-299274C87663}</a:tableStyleId>
              </a:tblPr>
              <a:tblGrid>
                <a:gridCol w="2032884">
                  <a:extLst>
                    <a:ext uri="{9D8B030D-6E8A-4147-A177-3AD203B41FA5}">
                      <a16:colId xmlns:a16="http://schemas.microsoft.com/office/drawing/2014/main" val="747253770"/>
                    </a:ext>
                  </a:extLst>
                </a:gridCol>
                <a:gridCol w="2032884">
                  <a:extLst>
                    <a:ext uri="{9D8B030D-6E8A-4147-A177-3AD203B41FA5}">
                      <a16:colId xmlns:a16="http://schemas.microsoft.com/office/drawing/2014/main" val="2327598323"/>
                    </a:ext>
                  </a:extLst>
                </a:gridCol>
                <a:gridCol w="2032884">
                  <a:extLst>
                    <a:ext uri="{9D8B030D-6E8A-4147-A177-3AD203B41FA5}">
                      <a16:colId xmlns:a16="http://schemas.microsoft.com/office/drawing/2014/main" val="1873795583"/>
                    </a:ext>
                  </a:extLst>
                </a:gridCol>
                <a:gridCol w="2032884">
                  <a:extLst>
                    <a:ext uri="{9D8B030D-6E8A-4147-A177-3AD203B41FA5}">
                      <a16:colId xmlns:a16="http://schemas.microsoft.com/office/drawing/2014/main" val="2946629108"/>
                    </a:ext>
                  </a:extLst>
                </a:gridCol>
                <a:gridCol w="2032884">
                  <a:extLst>
                    <a:ext uri="{9D8B030D-6E8A-4147-A177-3AD203B41FA5}">
                      <a16:colId xmlns:a16="http://schemas.microsoft.com/office/drawing/2014/main" val="1986399953"/>
                    </a:ext>
                  </a:extLst>
                </a:gridCol>
              </a:tblGrid>
              <a:tr h="520578">
                <a:tc>
                  <a:txBody>
                    <a:bodyPr/>
                    <a:lstStyle/>
                    <a:p>
                      <a:r>
                        <a:rPr lang="ar-DZ" dirty="0"/>
                        <a:t>تاريخ الخروج </a:t>
                      </a:r>
                      <a:endParaRPr lang="fr-FR" dirty="0"/>
                    </a:p>
                  </a:txBody>
                  <a:tcPr/>
                </a:tc>
                <a:tc>
                  <a:txBody>
                    <a:bodyPr/>
                    <a:lstStyle/>
                    <a:p>
                      <a:r>
                        <a:rPr lang="ar-DZ" dirty="0"/>
                        <a:t>الموقع </a:t>
                      </a:r>
                      <a:endParaRPr lang="fr-FR" dirty="0"/>
                    </a:p>
                  </a:txBody>
                  <a:tcPr/>
                </a:tc>
                <a:tc>
                  <a:txBody>
                    <a:bodyPr/>
                    <a:lstStyle/>
                    <a:p>
                      <a:r>
                        <a:rPr lang="ar-DZ" dirty="0"/>
                        <a:t>قطاع النشاط </a:t>
                      </a:r>
                      <a:endParaRPr lang="fr-FR" dirty="0"/>
                    </a:p>
                  </a:txBody>
                  <a:tcPr/>
                </a:tc>
                <a:tc>
                  <a:txBody>
                    <a:bodyPr/>
                    <a:lstStyle/>
                    <a:p>
                      <a:r>
                        <a:rPr lang="ar-DZ" dirty="0"/>
                        <a:t>نسبة المساهمة </a:t>
                      </a:r>
                      <a:endParaRPr lang="fr-FR" dirty="0"/>
                    </a:p>
                  </a:txBody>
                  <a:tcPr/>
                </a:tc>
                <a:tc>
                  <a:txBody>
                    <a:bodyPr/>
                    <a:lstStyle/>
                    <a:p>
                      <a:r>
                        <a:rPr lang="ar-DZ" dirty="0"/>
                        <a:t>العملية </a:t>
                      </a:r>
                      <a:endParaRPr lang="fr-FR" dirty="0"/>
                    </a:p>
                  </a:txBody>
                  <a:tcPr/>
                </a:tc>
                <a:extLst>
                  <a:ext uri="{0D108BD9-81ED-4DB2-BD59-A6C34878D82A}">
                    <a16:rowId xmlns:a16="http://schemas.microsoft.com/office/drawing/2014/main" val="2037293521"/>
                  </a:ext>
                </a:extLst>
              </a:tr>
              <a:tr h="520578">
                <a:tc>
                  <a:txBody>
                    <a:bodyPr/>
                    <a:lstStyle/>
                    <a:p>
                      <a:r>
                        <a:rPr lang="ar-DZ" dirty="0"/>
                        <a:t>ديسمبر 2004</a:t>
                      </a:r>
                      <a:endParaRPr lang="fr-FR" dirty="0"/>
                    </a:p>
                  </a:txBody>
                  <a:tcPr/>
                </a:tc>
                <a:tc>
                  <a:txBody>
                    <a:bodyPr/>
                    <a:lstStyle/>
                    <a:p>
                      <a:r>
                        <a:rPr lang="ar-DZ" dirty="0"/>
                        <a:t>البليدة </a:t>
                      </a:r>
                      <a:endParaRPr lang="fr-FR" dirty="0"/>
                    </a:p>
                  </a:txBody>
                  <a:tcPr/>
                </a:tc>
                <a:tc>
                  <a:txBody>
                    <a:bodyPr/>
                    <a:lstStyle/>
                    <a:p>
                      <a:r>
                        <a:rPr lang="ar-DZ" dirty="0"/>
                        <a:t>الصناعة الالكترونية</a:t>
                      </a:r>
                      <a:endParaRPr lang="fr-FR" dirty="0"/>
                    </a:p>
                  </a:txBody>
                  <a:tcPr/>
                </a:tc>
                <a:tc>
                  <a:txBody>
                    <a:bodyPr/>
                    <a:lstStyle/>
                    <a:p>
                      <a:r>
                        <a:rPr lang="ar-DZ" dirty="0"/>
                        <a:t>2001</a:t>
                      </a:r>
                      <a:endParaRPr lang="fr-FR" dirty="0"/>
                    </a:p>
                  </a:txBody>
                  <a:tcPr/>
                </a:tc>
                <a:tc>
                  <a:txBody>
                    <a:bodyPr/>
                    <a:lstStyle/>
                    <a:p>
                      <a:r>
                        <a:rPr lang="ar-DZ" dirty="0"/>
                        <a:t>1</a:t>
                      </a:r>
                      <a:endParaRPr lang="fr-FR" dirty="0"/>
                    </a:p>
                  </a:txBody>
                  <a:tcPr/>
                </a:tc>
                <a:extLst>
                  <a:ext uri="{0D108BD9-81ED-4DB2-BD59-A6C34878D82A}">
                    <a16:rowId xmlns:a16="http://schemas.microsoft.com/office/drawing/2014/main" val="2538182582"/>
                  </a:ext>
                </a:extLst>
              </a:tr>
              <a:tr h="520578">
                <a:tc>
                  <a:txBody>
                    <a:bodyPr/>
                    <a:lstStyle/>
                    <a:p>
                      <a:r>
                        <a:rPr lang="ar-DZ" dirty="0"/>
                        <a:t>-</a:t>
                      </a:r>
                      <a:endParaRPr lang="fr-FR" dirty="0"/>
                    </a:p>
                  </a:txBody>
                  <a:tcPr/>
                </a:tc>
                <a:tc>
                  <a:txBody>
                    <a:bodyPr/>
                    <a:lstStyle/>
                    <a:p>
                      <a:r>
                        <a:rPr lang="ar-DZ" dirty="0"/>
                        <a:t>الجزائر</a:t>
                      </a:r>
                      <a:endParaRPr lang="fr-FR" dirty="0"/>
                    </a:p>
                  </a:txBody>
                  <a:tcPr/>
                </a:tc>
                <a:tc>
                  <a:txBody>
                    <a:bodyPr/>
                    <a:lstStyle/>
                    <a:p>
                      <a:r>
                        <a:rPr lang="ar-DZ" dirty="0"/>
                        <a:t>الترقية والانجاز العقاري </a:t>
                      </a:r>
                      <a:endParaRPr lang="fr-FR" dirty="0"/>
                    </a:p>
                  </a:txBody>
                  <a:tcPr/>
                </a:tc>
                <a:tc>
                  <a:txBody>
                    <a:bodyPr/>
                    <a:lstStyle/>
                    <a:p>
                      <a:r>
                        <a:rPr lang="ar-DZ" dirty="0"/>
                        <a:t>2001</a:t>
                      </a:r>
                      <a:endParaRPr lang="fr-FR" dirty="0"/>
                    </a:p>
                  </a:txBody>
                  <a:tcPr/>
                </a:tc>
                <a:tc>
                  <a:txBody>
                    <a:bodyPr/>
                    <a:lstStyle/>
                    <a:p>
                      <a:r>
                        <a:rPr lang="ar-DZ" dirty="0"/>
                        <a:t>2</a:t>
                      </a:r>
                      <a:endParaRPr lang="fr-FR" dirty="0"/>
                    </a:p>
                  </a:txBody>
                  <a:tcPr/>
                </a:tc>
                <a:extLst>
                  <a:ext uri="{0D108BD9-81ED-4DB2-BD59-A6C34878D82A}">
                    <a16:rowId xmlns:a16="http://schemas.microsoft.com/office/drawing/2014/main" val="1495703837"/>
                  </a:ext>
                </a:extLst>
              </a:tr>
              <a:tr h="520578">
                <a:tc>
                  <a:txBody>
                    <a:bodyPr/>
                    <a:lstStyle/>
                    <a:p>
                      <a:r>
                        <a:rPr lang="ar-DZ" dirty="0"/>
                        <a:t>ديسمبر</a:t>
                      </a:r>
                      <a:endParaRPr lang="fr-FR"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DZ" dirty="0"/>
                        <a:t>الجزائر</a:t>
                      </a:r>
                      <a:endParaRPr lang="fr-FR" dirty="0"/>
                    </a:p>
                  </a:txBody>
                  <a:tcPr/>
                </a:tc>
                <a:tc>
                  <a:txBody>
                    <a:bodyPr/>
                    <a:lstStyle/>
                    <a:p>
                      <a:r>
                        <a:rPr lang="ar-DZ" dirty="0"/>
                        <a:t>صناعة التبغ </a:t>
                      </a:r>
                      <a:endParaRPr lang="fr-FR" dirty="0"/>
                    </a:p>
                  </a:txBody>
                  <a:tcPr/>
                </a:tc>
                <a:tc>
                  <a:txBody>
                    <a:bodyPr/>
                    <a:lstStyle/>
                    <a:p>
                      <a:r>
                        <a:rPr lang="ar-DZ" dirty="0"/>
                        <a:t>2001</a:t>
                      </a:r>
                      <a:endParaRPr lang="fr-FR" dirty="0"/>
                    </a:p>
                  </a:txBody>
                  <a:tcPr/>
                </a:tc>
                <a:tc>
                  <a:txBody>
                    <a:bodyPr/>
                    <a:lstStyle/>
                    <a:p>
                      <a:r>
                        <a:rPr lang="ar-DZ" dirty="0"/>
                        <a:t>3</a:t>
                      </a:r>
                      <a:endParaRPr lang="fr-FR" dirty="0"/>
                    </a:p>
                  </a:txBody>
                  <a:tcPr/>
                </a:tc>
                <a:extLst>
                  <a:ext uri="{0D108BD9-81ED-4DB2-BD59-A6C34878D82A}">
                    <a16:rowId xmlns:a16="http://schemas.microsoft.com/office/drawing/2014/main" val="3248347892"/>
                  </a:ext>
                </a:extLst>
              </a:tr>
              <a:tr h="520578">
                <a:tc>
                  <a:txBody>
                    <a:bodyPr/>
                    <a:lstStyle/>
                    <a:p>
                      <a:r>
                        <a:rPr lang="ar-DZ" dirty="0"/>
                        <a:t>-</a:t>
                      </a:r>
                      <a:endParaRPr lang="fr-FR"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DZ" dirty="0"/>
                        <a:t>الجزائر</a:t>
                      </a:r>
                      <a:endParaRPr lang="fr-FR" dirty="0"/>
                    </a:p>
                  </a:txBody>
                  <a:tcPr/>
                </a:tc>
                <a:tc>
                  <a:txBody>
                    <a:bodyPr/>
                    <a:lstStyle/>
                    <a:p>
                      <a:r>
                        <a:rPr lang="ar-DZ" dirty="0"/>
                        <a:t>الاشغال العمومية </a:t>
                      </a:r>
                      <a:endParaRPr lang="fr-FR" dirty="0"/>
                    </a:p>
                  </a:txBody>
                  <a:tcPr/>
                </a:tc>
                <a:tc>
                  <a:txBody>
                    <a:bodyPr/>
                    <a:lstStyle/>
                    <a:p>
                      <a:r>
                        <a:rPr lang="ar-DZ" dirty="0"/>
                        <a:t>2004</a:t>
                      </a:r>
                      <a:endParaRPr lang="fr-FR" dirty="0"/>
                    </a:p>
                  </a:txBody>
                  <a:tcPr/>
                </a:tc>
                <a:tc>
                  <a:txBody>
                    <a:bodyPr/>
                    <a:lstStyle/>
                    <a:p>
                      <a:r>
                        <a:rPr lang="ar-DZ" dirty="0"/>
                        <a:t>4</a:t>
                      </a:r>
                      <a:endParaRPr lang="fr-FR" dirty="0"/>
                    </a:p>
                  </a:txBody>
                  <a:tcPr/>
                </a:tc>
                <a:extLst>
                  <a:ext uri="{0D108BD9-81ED-4DB2-BD59-A6C34878D82A}">
                    <a16:rowId xmlns:a16="http://schemas.microsoft.com/office/drawing/2014/main" val="2801040231"/>
                  </a:ext>
                </a:extLst>
              </a:tr>
              <a:tr h="520578">
                <a:tc>
                  <a:txBody>
                    <a:bodyPr/>
                    <a:lstStyle/>
                    <a:p>
                      <a:r>
                        <a:rPr lang="ar-DZ" dirty="0"/>
                        <a:t>-</a:t>
                      </a:r>
                      <a:endParaRPr lang="fr-FR" dirty="0"/>
                    </a:p>
                  </a:txBody>
                  <a:tcPr/>
                </a:tc>
                <a:tc>
                  <a:txBody>
                    <a:bodyPr/>
                    <a:lstStyle/>
                    <a:p>
                      <a:r>
                        <a:rPr lang="ar-DZ" dirty="0"/>
                        <a:t>وهران </a:t>
                      </a:r>
                      <a:endParaRPr lang="fr-FR" dirty="0"/>
                    </a:p>
                  </a:txBody>
                  <a:tcPr/>
                </a:tc>
                <a:tc>
                  <a:txBody>
                    <a:bodyPr/>
                    <a:lstStyle/>
                    <a:p>
                      <a:r>
                        <a:rPr lang="ar-DZ" dirty="0"/>
                        <a:t>الصناعة الكيميائية </a:t>
                      </a:r>
                      <a:endParaRPr lang="fr-FR" dirty="0"/>
                    </a:p>
                  </a:txBody>
                  <a:tcPr/>
                </a:tc>
                <a:tc>
                  <a:txBody>
                    <a:bodyPr/>
                    <a:lstStyle/>
                    <a:p>
                      <a:r>
                        <a:rPr lang="ar-DZ" dirty="0"/>
                        <a:t>2005</a:t>
                      </a:r>
                      <a:endParaRPr lang="fr-FR" dirty="0"/>
                    </a:p>
                  </a:txBody>
                  <a:tcPr/>
                </a:tc>
                <a:tc>
                  <a:txBody>
                    <a:bodyPr/>
                    <a:lstStyle/>
                    <a:p>
                      <a:r>
                        <a:rPr lang="ar-DZ" dirty="0"/>
                        <a:t>5</a:t>
                      </a:r>
                      <a:endParaRPr lang="fr-FR" dirty="0"/>
                    </a:p>
                  </a:txBody>
                  <a:tcPr/>
                </a:tc>
                <a:extLst>
                  <a:ext uri="{0D108BD9-81ED-4DB2-BD59-A6C34878D82A}">
                    <a16:rowId xmlns:a16="http://schemas.microsoft.com/office/drawing/2014/main" val="3559391200"/>
                  </a:ext>
                </a:extLst>
              </a:tr>
            </a:tbl>
          </a:graphicData>
        </a:graphic>
      </p:graphicFrame>
      <p:sp>
        <p:nvSpPr>
          <p:cNvPr id="4" name="ZoneTexte 3">
            <a:extLst>
              <a:ext uri="{FF2B5EF4-FFF2-40B4-BE49-F238E27FC236}">
                <a16:creationId xmlns:a16="http://schemas.microsoft.com/office/drawing/2014/main" id="{FA541806-51FC-4571-85EC-C1FB6DEF408A}"/>
              </a:ext>
            </a:extLst>
          </p:cNvPr>
          <p:cNvSpPr txBox="1"/>
          <p:nvPr/>
        </p:nvSpPr>
        <p:spPr>
          <a:xfrm>
            <a:off x="3803374" y="861391"/>
            <a:ext cx="6732104" cy="830997"/>
          </a:xfrm>
          <a:prstGeom prst="rect">
            <a:avLst/>
          </a:prstGeom>
          <a:noFill/>
        </p:spPr>
        <p:txBody>
          <a:bodyPr wrap="square" rtlCol="0">
            <a:spAutoFit/>
          </a:bodyPr>
          <a:lstStyle/>
          <a:p>
            <a:pPr algn="r" rtl="1"/>
            <a:r>
              <a:rPr lang="ar-DZ" sz="2400" dirty="0"/>
              <a:t>والجدول التالي يوضح العمليات التي قامت بها شركة </a:t>
            </a:r>
            <a:r>
              <a:rPr lang="fr-FR" sz="2400" dirty="0"/>
              <a:t>SOFINANCE </a:t>
            </a:r>
          </a:p>
        </p:txBody>
      </p:sp>
    </p:spTree>
    <p:extLst>
      <p:ext uri="{BB962C8B-B14F-4D97-AF65-F5344CB8AC3E}">
        <p14:creationId xmlns:p14="http://schemas.microsoft.com/office/powerpoint/2010/main" val="3190785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71135"/>
            <a:ext cx="12192000" cy="6858000"/>
          </a:xfrm>
          <a:prstGeom prst="rect">
            <a:avLst/>
          </a:prstGeom>
        </p:spPr>
      </p:pic>
      <p:sp>
        <p:nvSpPr>
          <p:cNvPr id="3" name="Rectangle 2">
            <a:extLst>
              <a:ext uri="{FF2B5EF4-FFF2-40B4-BE49-F238E27FC236}">
                <a16:creationId xmlns:a16="http://schemas.microsoft.com/office/drawing/2014/main" id="{0940B3EF-4246-4554-A59A-B6A60BBB0591}"/>
              </a:ext>
            </a:extLst>
          </p:cNvPr>
          <p:cNvSpPr/>
          <p:nvPr/>
        </p:nvSpPr>
        <p:spPr>
          <a:xfrm>
            <a:off x="8266937" y="409448"/>
            <a:ext cx="3159839" cy="461665"/>
          </a:xfrm>
          <a:prstGeom prst="rect">
            <a:avLst/>
          </a:prstGeom>
        </p:spPr>
        <p:txBody>
          <a:bodyPr wrap="none">
            <a:spAutoFit/>
          </a:bodyPr>
          <a:lstStyle/>
          <a:p>
            <a:pPr lvl="0" algn="r" rtl="1"/>
            <a:r>
              <a:rPr lang="ar-DZ" sz="2400" b="1" dirty="0">
                <a:solidFill>
                  <a:srgbClr val="DEB340">
                    <a:lumMod val="75000"/>
                  </a:srgbClr>
                </a:solidFill>
              </a:rPr>
              <a:t>الفرع الثاني: شركة </a:t>
            </a:r>
            <a:r>
              <a:rPr lang="fr-FR" sz="2400" b="1" dirty="0" err="1">
                <a:solidFill>
                  <a:srgbClr val="DEB340">
                    <a:lumMod val="75000"/>
                  </a:srgbClr>
                </a:solidFill>
              </a:rPr>
              <a:t>Finalep</a:t>
            </a:r>
            <a:endParaRPr lang="fr-FR" sz="2400" b="1" dirty="0">
              <a:solidFill>
                <a:srgbClr val="DEB340">
                  <a:lumMod val="75000"/>
                </a:srgbClr>
              </a:solidFill>
            </a:endParaRPr>
          </a:p>
        </p:txBody>
      </p:sp>
      <p:sp>
        <p:nvSpPr>
          <p:cNvPr id="6" name="Rectangle 5">
            <a:extLst>
              <a:ext uri="{FF2B5EF4-FFF2-40B4-BE49-F238E27FC236}">
                <a16:creationId xmlns:a16="http://schemas.microsoft.com/office/drawing/2014/main" id="{CEAB1E11-6ABF-4BA1-9888-2C46D1278DAB}"/>
              </a:ext>
            </a:extLst>
          </p:cNvPr>
          <p:cNvSpPr/>
          <p:nvPr/>
        </p:nvSpPr>
        <p:spPr>
          <a:xfrm>
            <a:off x="784332" y="1406074"/>
            <a:ext cx="11116120" cy="2022926"/>
          </a:xfrm>
          <a:prstGeom prst="rect">
            <a:avLst/>
          </a:prstGeom>
        </p:spPr>
        <p:txBody>
          <a:bodyPr wrap="square">
            <a:spAutoFit/>
          </a:bodyPr>
          <a:lstStyle/>
          <a:p>
            <a:pPr algn="r" rtl="1"/>
            <a:r>
              <a:rPr lang="fr-FR" sz="2400" dirty="0">
                <a:latin typeface="Times New Roman" panose="02020603050405020304" pitchFamily="18" charset="0"/>
                <a:ea typeface="Calibri" panose="020F0502020204030204" pitchFamily="34" charset="0"/>
              </a:rPr>
              <a:t> </a:t>
            </a:r>
            <a:r>
              <a:rPr lang="ar-SA" sz="2400" dirty="0">
                <a:solidFill>
                  <a:schemeClr val="accent5">
                    <a:lumMod val="75000"/>
                  </a:schemeClr>
                </a:solidFill>
                <a:latin typeface="Times New Roman" panose="02020603050405020304" pitchFamily="18" charset="0"/>
                <a:ea typeface="Calibri" panose="020F0502020204030204" pitchFamily="34" charset="0"/>
              </a:rPr>
              <a:t>نشأتها</a:t>
            </a:r>
            <a:r>
              <a:rPr lang="ar-SA" sz="2400" dirty="0">
                <a:latin typeface="Times New Roman" panose="02020603050405020304" pitchFamily="18" charset="0"/>
                <a:ea typeface="Calibri" panose="020F0502020204030204" pitchFamily="34" charset="0"/>
              </a:rPr>
              <a:t> </a:t>
            </a:r>
            <a:r>
              <a:rPr lang="ar-DZ" sz="2400" dirty="0">
                <a:latin typeface="Times New Roman" panose="02020603050405020304" pitchFamily="18" charset="0"/>
                <a:ea typeface="Calibri" panose="020F0502020204030204" pitchFamily="34" charset="0"/>
              </a:rPr>
              <a:t>:</a:t>
            </a:r>
          </a:p>
          <a:p>
            <a:pPr algn="r" rtl="1">
              <a:lnSpc>
                <a:spcPct val="107000"/>
              </a:lnSpc>
              <a:spcAft>
                <a:spcPts val="800"/>
              </a:spcAft>
            </a:pPr>
            <a:r>
              <a:rPr lang="ar-SA" sz="2400" dirty="0">
                <a:latin typeface="Calibri" panose="020F0502020204030204" pitchFamily="34" charset="0"/>
                <a:ea typeface="Calibri" panose="020F0502020204030204" pitchFamily="34" charset="0"/>
              </a:rPr>
              <a:t>تم انشاء شركة </a:t>
            </a:r>
            <a:r>
              <a:rPr lang="fr-FR" sz="2400" dirty="0" err="1">
                <a:latin typeface="Calibri" panose="020F0502020204030204" pitchFamily="34" charset="0"/>
                <a:ea typeface="Calibri" panose="020F0502020204030204" pitchFamily="34" charset="0"/>
              </a:rPr>
              <a:t>finalep</a:t>
            </a:r>
            <a:r>
              <a:rPr lang="ar-SA" sz="2400" dirty="0">
                <a:latin typeface="Calibri" panose="020F0502020204030204" pitchFamily="34" charset="0"/>
                <a:ea typeface="Calibri" panose="020F0502020204030204" pitchFamily="34" charset="0"/>
              </a:rPr>
              <a:t> في شهر ابريل من سنه 1991 في شكل شركة المساهمة ذات راس المال بقدر 73750000 بين شركتين جزائريتين  يمتلكان الأغلبية 60 </a:t>
            </a:r>
            <a:r>
              <a:rPr lang="fr-FR" sz="2400" dirty="0">
                <a:solidFill>
                  <a:srgbClr val="444950"/>
                </a:solidFill>
                <a:latin typeface="Helvetica" panose="020B0604020202020204" pitchFamily="34" charset="0"/>
              </a:rPr>
              <a:t>% </a:t>
            </a:r>
            <a:r>
              <a:rPr lang="ar-SA" sz="2400" dirty="0">
                <a:latin typeface="Calibri" panose="020F0502020204030204" pitchFamily="34" charset="0"/>
                <a:ea typeface="Calibri" panose="020F0502020204030204" pitchFamily="34" charset="0"/>
              </a:rPr>
              <a:t>( بنك التنمية المحلية و 40</a:t>
            </a:r>
            <a:r>
              <a:rPr lang="fr-FR" sz="2400" dirty="0">
                <a:solidFill>
                  <a:srgbClr val="444950"/>
                </a:solidFill>
                <a:latin typeface="Helvetica" panose="020B0604020202020204" pitchFamily="34" charset="0"/>
              </a:rPr>
              <a:t>%</a:t>
            </a:r>
            <a:r>
              <a:rPr lang="ar-SA" sz="2400" dirty="0">
                <a:latin typeface="Calibri" panose="020F0502020204030204" pitchFamily="34" charset="0"/>
                <a:ea typeface="Calibri" panose="020F0502020204030204" pitchFamily="34" charset="0"/>
              </a:rPr>
              <a:t>القرض الشعبي الجزائري  20 </a:t>
            </a:r>
            <a:r>
              <a:rPr lang="fr-FR" sz="2400" dirty="0">
                <a:solidFill>
                  <a:srgbClr val="444950"/>
                </a:solidFill>
                <a:latin typeface="Helvetica" panose="020B0604020202020204" pitchFamily="34" charset="0"/>
              </a:rPr>
              <a:t>%</a:t>
            </a:r>
            <a:r>
              <a:rPr lang="ar-SA" sz="2400" dirty="0">
                <a:latin typeface="Calibri" panose="020F0502020204030204" pitchFamily="34" charset="0"/>
                <a:ea typeface="Calibri" panose="020F0502020204030204" pitchFamily="34" charset="0"/>
              </a:rPr>
              <a:t>)و شركتين أوروبيتين  يمتلكان  40 </a:t>
            </a:r>
            <a:r>
              <a:rPr lang="fr-FR" sz="2400" dirty="0">
                <a:solidFill>
                  <a:srgbClr val="444950"/>
                </a:solidFill>
                <a:latin typeface="Helvetica" panose="020B0604020202020204" pitchFamily="34" charset="0"/>
              </a:rPr>
              <a:t>% </a:t>
            </a:r>
            <a:r>
              <a:rPr lang="ar-SA" sz="2400" dirty="0">
                <a:latin typeface="Calibri" panose="020F0502020204030204" pitchFamily="34" charset="0"/>
                <a:ea typeface="Calibri" panose="020F0502020204030204" pitchFamily="34" charset="0"/>
              </a:rPr>
              <a:t>( الوكالة الفرنسية للتنمية 28.74</a:t>
            </a:r>
            <a:r>
              <a:rPr lang="fr-FR" sz="2400" dirty="0">
                <a:solidFill>
                  <a:srgbClr val="444950"/>
                </a:solidFill>
                <a:latin typeface="Helvetica" panose="020B0604020202020204" pitchFamily="34" charset="0"/>
              </a:rPr>
              <a:t>%</a:t>
            </a:r>
            <a:r>
              <a:rPr lang="ar-SA" sz="2400" dirty="0">
                <a:latin typeface="Calibri" panose="020F0502020204030204" pitchFamily="34" charset="0"/>
                <a:ea typeface="Calibri" panose="020F0502020204030204" pitchFamily="34" charset="0"/>
              </a:rPr>
              <a:t>و البنك الاوروبي للاستثمار </a:t>
            </a:r>
            <a:r>
              <a:rPr lang="fr-FR" sz="2400" dirty="0">
                <a:solidFill>
                  <a:srgbClr val="444950"/>
                </a:solidFill>
                <a:latin typeface="Helvetica" panose="020B0604020202020204" pitchFamily="34" charset="0"/>
              </a:rPr>
              <a:t>%</a:t>
            </a:r>
            <a:r>
              <a:rPr lang="ar-SA" sz="2400" dirty="0">
                <a:latin typeface="Calibri" panose="020F0502020204030204" pitchFamily="34" charset="0"/>
                <a:ea typeface="Calibri" panose="020F0502020204030204" pitchFamily="34" charset="0"/>
              </a:rPr>
              <a:t>11.26) قامة الشركة برفع رأسمالها الى159.25مليون دينار جزائري سنه 2000 الى 191.70 مليون سنه 2005 .</a:t>
            </a:r>
            <a:endParaRPr lang="fr-FR" sz="1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764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 y="0"/>
            <a:ext cx="12284765" cy="6858000"/>
          </a:xfrm>
          <a:prstGeom prst="rect">
            <a:avLst/>
          </a:prstGeom>
        </p:spPr>
      </p:pic>
      <p:sp>
        <p:nvSpPr>
          <p:cNvPr id="2" name="Rectangle 1">
            <a:extLst>
              <a:ext uri="{FF2B5EF4-FFF2-40B4-BE49-F238E27FC236}">
                <a16:creationId xmlns:a16="http://schemas.microsoft.com/office/drawing/2014/main" id="{4CB08B0C-ECF1-4CE3-BCE9-87061F2CBBE0}"/>
              </a:ext>
            </a:extLst>
          </p:cNvPr>
          <p:cNvSpPr/>
          <p:nvPr/>
        </p:nvSpPr>
        <p:spPr>
          <a:xfrm>
            <a:off x="470450" y="774429"/>
            <a:ext cx="11343861" cy="3116879"/>
          </a:xfrm>
          <a:prstGeom prst="rect">
            <a:avLst/>
          </a:prstGeom>
        </p:spPr>
        <p:txBody>
          <a:bodyPr wrap="square">
            <a:spAutoFit/>
          </a:bodyPr>
          <a:lstStyle/>
          <a:p>
            <a:pPr algn="r" rtl="1">
              <a:lnSpc>
                <a:spcPct val="107000"/>
              </a:lnSpc>
              <a:spcAft>
                <a:spcPts val="800"/>
              </a:spcAft>
            </a:pPr>
            <a:r>
              <a:rPr lang="ar-SA" sz="2200" dirty="0">
                <a:solidFill>
                  <a:schemeClr val="accent5">
                    <a:lumMod val="75000"/>
                  </a:schemeClr>
                </a:solidFill>
                <a:latin typeface="Calibri" panose="020F0502020204030204" pitchFamily="34" charset="0"/>
                <a:ea typeface="Calibri" panose="020F0502020204030204" pitchFamily="34" charset="0"/>
              </a:rPr>
              <a:t>وظائف و مهام الشركة:</a:t>
            </a:r>
            <a:endParaRPr lang="fr-FR" sz="11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200" dirty="0">
                <a:latin typeface="Calibri" panose="020F0502020204030204" pitchFamily="34" charset="0"/>
                <a:ea typeface="Calibri" panose="020F0502020204030204" pitchFamily="34" charset="0"/>
              </a:rPr>
              <a:t>تقوم شرك</a:t>
            </a:r>
            <a:r>
              <a:rPr lang="ar-DZ" sz="2200" dirty="0">
                <a:latin typeface="Calibri" panose="020F0502020204030204" pitchFamily="34" charset="0"/>
                <a:ea typeface="Calibri" panose="020F0502020204030204" pitchFamily="34" charset="0"/>
              </a:rPr>
              <a:t>ة </a:t>
            </a:r>
            <a:r>
              <a:rPr lang="fr-FR" sz="2200" dirty="0" err="1">
                <a:latin typeface="Calibri" panose="020F0502020204030204" pitchFamily="34" charset="0"/>
                <a:ea typeface="Calibri" panose="020F0502020204030204" pitchFamily="34" charset="0"/>
              </a:rPr>
              <a:t>finalep</a:t>
            </a:r>
            <a:r>
              <a:rPr lang="ar-SA" sz="2200" dirty="0">
                <a:latin typeface="Calibri" panose="020F0502020204030204" pitchFamily="34" charset="0"/>
                <a:ea typeface="Calibri" panose="020F0502020204030204" pitchFamily="34" charset="0"/>
              </a:rPr>
              <a:t> بمجموعة من المهام نذكر منها</a:t>
            </a:r>
            <a:r>
              <a:rPr lang="ar-DZ" sz="2200" dirty="0">
                <a:latin typeface="Calibri" panose="020F0502020204030204" pitchFamily="34" charset="0"/>
                <a:ea typeface="Calibri" panose="020F0502020204030204" pitchFamily="34" charset="0"/>
              </a:rPr>
              <a:t>:</a:t>
            </a:r>
          </a:p>
          <a:p>
            <a:pPr marL="342900" indent="-342900" algn="r" rtl="1">
              <a:lnSpc>
                <a:spcPct val="107000"/>
              </a:lnSpc>
              <a:spcAft>
                <a:spcPts val="800"/>
              </a:spcAft>
              <a:buFont typeface="Wingdings" panose="05000000000000000000" pitchFamily="2" charset="2"/>
              <a:buChar char="v"/>
            </a:pPr>
            <a:r>
              <a:rPr lang="ar-SA" sz="2200" dirty="0">
                <a:latin typeface="Calibri" panose="020F0502020204030204" pitchFamily="34" charset="0"/>
                <a:ea typeface="Calibri" panose="020F0502020204030204" pitchFamily="34" charset="0"/>
              </a:rPr>
              <a:t>ترقية وتمويل ودعم المؤسسات الصغيرة والمتوسطة.</a:t>
            </a:r>
          </a:p>
          <a:p>
            <a:pPr marL="342900" indent="-342900" algn="r" rtl="1">
              <a:lnSpc>
                <a:spcPct val="107000"/>
              </a:lnSpc>
              <a:spcAft>
                <a:spcPts val="800"/>
              </a:spcAft>
              <a:buFont typeface="Wingdings" panose="05000000000000000000" pitchFamily="2" charset="2"/>
              <a:buChar char="v"/>
            </a:pPr>
            <a:r>
              <a:rPr lang="ar-SA" sz="2200" dirty="0">
                <a:latin typeface="Calibri" panose="020F0502020204030204" pitchFamily="34" charset="0"/>
                <a:ea typeface="Calibri" panose="020F0502020204030204" pitchFamily="34" charset="0"/>
              </a:rPr>
              <a:t> تساهم المالية الأوروبية الجزائرية بعمليات التمويل عن طريق الشراكة في راس المال الخاص.</a:t>
            </a:r>
          </a:p>
          <a:p>
            <a:pPr marL="342900" indent="-342900" algn="r" rtl="1">
              <a:lnSpc>
                <a:spcPct val="107000"/>
              </a:lnSpc>
              <a:spcAft>
                <a:spcPts val="800"/>
              </a:spcAft>
              <a:buFont typeface="Wingdings" panose="05000000000000000000" pitchFamily="2" charset="2"/>
              <a:buChar char="v"/>
            </a:pPr>
            <a:r>
              <a:rPr lang="ar-SA" sz="2200" dirty="0">
                <a:latin typeface="Calibri" panose="020F0502020204030204" pitchFamily="34" charset="0"/>
                <a:ea typeface="Calibri" panose="020F0502020204030204" pitchFamily="34" charset="0"/>
              </a:rPr>
              <a:t> المساعدة في اعداد الدراسات القابلة للتنفيذ والبحث عن التمويل المسبق والتحقيق من الشركاء وعرض نشاط البنوك والمعطيات الدولية التي تقدم الارشاد والمساعدة .</a:t>
            </a:r>
          </a:p>
          <a:p>
            <a:pPr marL="342900" indent="-342900" algn="r" rtl="1">
              <a:lnSpc>
                <a:spcPct val="107000"/>
              </a:lnSpc>
              <a:spcAft>
                <a:spcPts val="800"/>
              </a:spcAft>
              <a:buFont typeface="Wingdings" panose="05000000000000000000" pitchFamily="2" charset="2"/>
              <a:buChar char="v"/>
            </a:pPr>
            <a:r>
              <a:rPr lang="ar-SA" sz="2200" dirty="0">
                <a:latin typeface="Calibri" panose="020F0502020204030204" pitchFamily="34" charset="0"/>
                <a:ea typeface="Calibri" panose="020F0502020204030204" pitchFamily="34" charset="0"/>
              </a:rPr>
              <a:t>التركيب القانونية والمالية و حضور الاجراءات الإدارية والقانونية والمساعدات في اتمام اجراءات انشاء.</a:t>
            </a:r>
          </a:p>
        </p:txBody>
      </p:sp>
    </p:spTree>
    <p:extLst>
      <p:ext uri="{BB962C8B-B14F-4D97-AF65-F5344CB8AC3E}">
        <p14:creationId xmlns:p14="http://schemas.microsoft.com/office/powerpoint/2010/main" val="218254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249470-A7F6-4AE3-96F3-E6C0B41109DC}"/>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00CE8B30-2565-4426-A85C-A2DC332D15C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4873"/>
            <a:ext cx="12390783" cy="6882873"/>
          </a:xfrm>
        </p:spPr>
      </p:pic>
    </p:spTree>
    <p:extLst>
      <p:ext uri="{BB962C8B-B14F-4D97-AF65-F5344CB8AC3E}">
        <p14:creationId xmlns:p14="http://schemas.microsoft.com/office/powerpoint/2010/main" val="978571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4067"/>
            <a:ext cx="12192000" cy="6858000"/>
          </a:xfrm>
          <a:prstGeom prst="rect">
            <a:avLst/>
          </a:prstGeom>
        </p:spPr>
      </p:pic>
      <p:sp>
        <p:nvSpPr>
          <p:cNvPr id="3" name="Rectangle 2"/>
          <p:cNvSpPr/>
          <p:nvPr/>
        </p:nvSpPr>
        <p:spPr>
          <a:xfrm>
            <a:off x="2071171" y="393413"/>
            <a:ext cx="9461529" cy="584775"/>
          </a:xfrm>
          <a:prstGeom prst="rect">
            <a:avLst/>
          </a:prstGeom>
        </p:spPr>
        <p:txBody>
          <a:bodyPr wrap="square">
            <a:spAutoFit/>
          </a:bodyPr>
          <a:lstStyle/>
          <a:p>
            <a:pPr lvl="0" algn="r">
              <a:defRPr/>
            </a:pPr>
            <a:r>
              <a:rPr lang="ar-DZ" sz="3200" b="1" u="sng" kern="0" dirty="0">
                <a:solidFill>
                  <a:srgbClr val="D97828">
                    <a:lumMod val="50000"/>
                  </a:srgbClr>
                </a:solidFill>
              </a:rPr>
              <a:t>المطلب الرابع :مزايا وعيوب راس مال المخاطر </a:t>
            </a:r>
            <a:endParaRPr lang="fr-FR" sz="3200" b="1" u="sng" kern="0" dirty="0">
              <a:solidFill>
                <a:srgbClr val="D97828">
                  <a:lumMod val="50000"/>
                </a:srgbClr>
              </a:solidFill>
            </a:endParaRPr>
          </a:p>
        </p:txBody>
      </p:sp>
      <p:sp>
        <p:nvSpPr>
          <p:cNvPr id="2" name="ZoneTexte 1">
            <a:extLst>
              <a:ext uri="{FF2B5EF4-FFF2-40B4-BE49-F238E27FC236}">
                <a16:creationId xmlns:a16="http://schemas.microsoft.com/office/drawing/2014/main" id="{A76DD0CE-3319-4CCE-B206-10DB78AFC05F}"/>
              </a:ext>
            </a:extLst>
          </p:cNvPr>
          <p:cNvSpPr txBox="1"/>
          <p:nvPr/>
        </p:nvSpPr>
        <p:spPr>
          <a:xfrm>
            <a:off x="133951" y="2097391"/>
            <a:ext cx="11071274" cy="2677656"/>
          </a:xfrm>
          <a:prstGeom prst="rect">
            <a:avLst/>
          </a:prstGeom>
          <a:noFill/>
        </p:spPr>
        <p:txBody>
          <a:bodyPr wrap="square" rtlCol="0">
            <a:spAutoFit/>
          </a:bodyPr>
          <a:lstStyle/>
          <a:p>
            <a:pPr algn="r" rtl="1"/>
            <a:r>
              <a:rPr lang="ar-DZ" sz="2400" dirty="0"/>
              <a:t>تتمثل مزيا راس المال </a:t>
            </a:r>
            <a:r>
              <a:rPr lang="ar-DZ" sz="2400" dirty="0" err="1"/>
              <a:t>المخاطرفي</a:t>
            </a:r>
            <a:r>
              <a:rPr lang="ar-DZ" sz="2400" dirty="0"/>
              <a:t> :  </a:t>
            </a:r>
          </a:p>
          <a:p>
            <a:pPr algn="r" rtl="1"/>
            <a:r>
              <a:rPr lang="ar-DZ" sz="2400" dirty="0"/>
              <a:t>المشاركة </a:t>
            </a:r>
          </a:p>
          <a:p>
            <a:pPr algn="r" rtl="1"/>
            <a:r>
              <a:rPr lang="ar-DZ" sz="2400" dirty="0"/>
              <a:t>الانتقاء </a:t>
            </a:r>
          </a:p>
          <a:p>
            <a:pPr algn="r" rtl="1"/>
            <a:r>
              <a:rPr lang="ar-DZ" sz="2400" dirty="0"/>
              <a:t> المرحلية </a:t>
            </a:r>
          </a:p>
          <a:p>
            <a:pPr algn="r" rtl="1"/>
            <a:r>
              <a:rPr lang="ar-DZ" sz="2400" dirty="0"/>
              <a:t>التنويع </a:t>
            </a:r>
          </a:p>
          <a:p>
            <a:pPr algn="r" rtl="1"/>
            <a:r>
              <a:rPr lang="ar-DZ" sz="2400" dirty="0"/>
              <a:t> التنمية والتطوير</a:t>
            </a:r>
          </a:p>
          <a:p>
            <a:pPr algn="r" rtl="1"/>
            <a:r>
              <a:rPr lang="ar-DZ" sz="2400" dirty="0"/>
              <a:t> توسيع قاعدة الملكية </a:t>
            </a:r>
            <a:endParaRPr lang="fr-FR" sz="2400" dirty="0"/>
          </a:p>
        </p:txBody>
      </p:sp>
      <p:sp>
        <p:nvSpPr>
          <p:cNvPr id="7" name="ZoneTexte 6">
            <a:extLst>
              <a:ext uri="{FF2B5EF4-FFF2-40B4-BE49-F238E27FC236}">
                <a16:creationId xmlns:a16="http://schemas.microsoft.com/office/drawing/2014/main" id="{D1F7CBBC-4F89-494A-A1D4-599365B5FF8C}"/>
              </a:ext>
            </a:extLst>
          </p:cNvPr>
          <p:cNvSpPr txBox="1"/>
          <p:nvPr/>
        </p:nvSpPr>
        <p:spPr>
          <a:xfrm>
            <a:off x="2855743" y="1320578"/>
            <a:ext cx="7417190" cy="461665"/>
          </a:xfrm>
          <a:prstGeom prst="rect">
            <a:avLst/>
          </a:prstGeom>
          <a:noFill/>
        </p:spPr>
        <p:txBody>
          <a:bodyPr wrap="square" rtlCol="0">
            <a:spAutoFit/>
          </a:bodyPr>
          <a:lstStyle/>
          <a:p>
            <a:pPr algn="r" rtl="1"/>
            <a:r>
              <a:rPr lang="ar-DZ" sz="2400" b="1" dirty="0">
                <a:solidFill>
                  <a:schemeClr val="accent6">
                    <a:lumMod val="75000"/>
                  </a:schemeClr>
                </a:solidFill>
              </a:rPr>
              <a:t>الفرع الأول: مزيا راس المال المخاطر </a:t>
            </a:r>
          </a:p>
        </p:txBody>
      </p:sp>
    </p:spTree>
    <p:extLst>
      <p:ext uri="{BB962C8B-B14F-4D97-AF65-F5344CB8AC3E}">
        <p14:creationId xmlns:p14="http://schemas.microsoft.com/office/powerpoint/2010/main" val="3415081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12324522" cy="6858000"/>
          </a:xfrm>
          <a:prstGeom prst="rect">
            <a:avLst/>
          </a:prstGeom>
        </p:spPr>
      </p:pic>
      <p:sp>
        <p:nvSpPr>
          <p:cNvPr id="3" name="ZoneTexte 2">
            <a:extLst>
              <a:ext uri="{FF2B5EF4-FFF2-40B4-BE49-F238E27FC236}">
                <a16:creationId xmlns:a16="http://schemas.microsoft.com/office/drawing/2014/main" id="{C25AC78E-93F8-4D95-9976-962E8576D9DD}"/>
              </a:ext>
            </a:extLst>
          </p:cNvPr>
          <p:cNvSpPr txBox="1"/>
          <p:nvPr/>
        </p:nvSpPr>
        <p:spPr>
          <a:xfrm>
            <a:off x="993913" y="1411334"/>
            <a:ext cx="11071274" cy="1200329"/>
          </a:xfrm>
          <a:prstGeom prst="rect">
            <a:avLst/>
          </a:prstGeom>
          <a:noFill/>
        </p:spPr>
        <p:txBody>
          <a:bodyPr wrap="square" rtlCol="0">
            <a:spAutoFit/>
          </a:bodyPr>
          <a:lstStyle/>
          <a:p>
            <a:pPr algn="r" rtl="1"/>
            <a:r>
              <a:rPr lang="ar-DZ" sz="2400" dirty="0"/>
              <a:t>على عكس المزايا السابقة قد يمثل المخاطرون للمؤسسين عبئا معينا  يرجع  الى:</a:t>
            </a:r>
          </a:p>
          <a:p>
            <a:pPr algn="r" rtl="1"/>
            <a:r>
              <a:rPr lang="ar-DZ" sz="2400" dirty="0"/>
              <a:t> الحقوق المتولدة للمخاطرين عند المشاركة </a:t>
            </a:r>
          </a:p>
          <a:p>
            <a:pPr algn="r" rtl="1"/>
            <a:r>
              <a:rPr lang="ar-DZ" sz="2400" dirty="0"/>
              <a:t>تطلب مبلغ مرتفع </a:t>
            </a:r>
          </a:p>
        </p:txBody>
      </p:sp>
      <p:sp>
        <p:nvSpPr>
          <p:cNvPr id="5" name="ZoneTexte 4">
            <a:extLst>
              <a:ext uri="{FF2B5EF4-FFF2-40B4-BE49-F238E27FC236}">
                <a16:creationId xmlns:a16="http://schemas.microsoft.com/office/drawing/2014/main" id="{62282D18-50A3-4C85-A8D6-A85E4F75FA9A}"/>
              </a:ext>
            </a:extLst>
          </p:cNvPr>
          <p:cNvSpPr txBox="1"/>
          <p:nvPr/>
        </p:nvSpPr>
        <p:spPr>
          <a:xfrm>
            <a:off x="5752311" y="634521"/>
            <a:ext cx="5514535" cy="461665"/>
          </a:xfrm>
          <a:prstGeom prst="rect">
            <a:avLst/>
          </a:prstGeom>
          <a:noFill/>
        </p:spPr>
        <p:txBody>
          <a:bodyPr wrap="square" rtlCol="0">
            <a:spAutoFit/>
          </a:bodyPr>
          <a:lstStyle/>
          <a:p>
            <a:pPr algn="r" rtl="1"/>
            <a:r>
              <a:rPr lang="ar-DZ" sz="2400" b="1" dirty="0">
                <a:solidFill>
                  <a:schemeClr val="accent6">
                    <a:lumMod val="75000"/>
                  </a:schemeClr>
                </a:solidFill>
              </a:rPr>
              <a:t> الفرع الثاني : عيوب راس المخاطر</a:t>
            </a:r>
          </a:p>
        </p:txBody>
      </p:sp>
    </p:spTree>
    <p:extLst>
      <p:ext uri="{BB962C8B-B14F-4D97-AF65-F5344CB8AC3E}">
        <p14:creationId xmlns:p14="http://schemas.microsoft.com/office/powerpoint/2010/main" val="575159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249470-A7F6-4AE3-96F3-E6C0B41109DC}"/>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00CE8B30-2565-4426-A85C-A2DC332D15C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4873"/>
            <a:ext cx="12430539" cy="6882873"/>
          </a:xfrm>
        </p:spPr>
      </p:pic>
      <p:sp>
        <p:nvSpPr>
          <p:cNvPr id="4" name="Parchemin horizontal 4">
            <a:extLst>
              <a:ext uri="{FF2B5EF4-FFF2-40B4-BE49-F238E27FC236}">
                <a16:creationId xmlns:a16="http://schemas.microsoft.com/office/drawing/2014/main" id="{2C38A40B-0807-431D-A180-319BD0D3E555}"/>
              </a:ext>
            </a:extLst>
          </p:cNvPr>
          <p:cNvSpPr/>
          <p:nvPr/>
        </p:nvSpPr>
        <p:spPr>
          <a:xfrm>
            <a:off x="2797601" y="114541"/>
            <a:ext cx="4373697" cy="1090669"/>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sz="2800" b="1" dirty="0"/>
              <a:t>خطة الدرس</a:t>
            </a:r>
            <a:endParaRPr lang="fr-FR" sz="2800" b="1" dirty="0"/>
          </a:p>
        </p:txBody>
      </p:sp>
      <p:sp>
        <p:nvSpPr>
          <p:cNvPr id="6" name="Organigramme : Données stockées 5">
            <a:extLst>
              <a:ext uri="{FF2B5EF4-FFF2-40B4-BE49-F238E27FC236}">
                <a16:creationId xmlns:a16="http://schemas.microsoft.com/office/drawing/2014/main" id="{3BFE8A36-BDE5-401C-933D-644D3C8CD4DD}"/>
              </a:ext>
            </a:extLst>
          </p:cNvPr>
          <p:cNvSpPr/>
          <p:nvPr/>
        </p:nvSpPr>
        <p:spPr>
          <a:xfrm>
            <a:off x="8673496" y="742273"/>
            <a:ext cx="2765234" cy="669853"/>
          </a:xfrm>
          <a:prstGeom prst="flowChartOnlineStorag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DZ" sz="3600" b="1" dirty="0">
                <a:cs typeface="+mj-cs"/>
              </a:rPr>
              <a:t>مقدمة </a:t>
            </a:r>
            <a:endParaRPr lang="fr-FR" sz="3600" b="1" dirty="0">
              <a:cs typeface="+mj-cs"/>
            </a:endParaRPr>
          </a:p>
        </p:txBody>
      </p:sp>
      <p:sp>
        <p:nvSpPr>
          <p:cNvPr id="7" name="Rectangle à coins arrondis 7">
            <a:extLst>
              <a:ext uri="{FF2B5EF4-FFF2-40B4-BE49-F238E27FC236}">
                <a16:creationId xmlns:a16="http://schemas.microsoft.com/office/drawing/2014/main" id="{ECE08F6D-389A-484A-86C8-818504CED364}"/>
              </a:ext>
            </a:extLst>
          </p:cNvPr>
          <p:cNvSpPr/>
          <p:nvPr/>
        </p:nvSpPr>
        <p:spPr>
          <a:xfrm>
            <a:off x="4718893" y="1462657"/>
            <a:ext cx="6213513" cy="6169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07000"/>
              </a:lnSpc>
              <a:spcAft>
                <a:spcPts val="800"/>
              </a:spcAft>
            </a:pPr>
            <a:r>
              <a:rPr lang="ar-DZ" dirty="0">
                <a:solidFill>
                  <a:srgbClr val="7030A0"/>
                </a:solidFill>
                <a:latin typeface="Calibri" panose="020F0502020204030204" pitchFamily="34" charset="0"/>
                <a:ea typeface="Calibri" panose="020F0502020204030204" pitchFamily="34" charset="0"/>
                <a:cs typeface="Times New Roman" panose="02020603050405020304" pitchFamily="18" charset="0"/>
              </a:rPr>
              <a:t>المبحث</a:t>
            </a:r>
            <a:r>
              <a:rPr lang="ar-DZ"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ar-DZ" dirty="0">
                <a:solidFill>
                  <a:srgbClr val="7030A0"/>
                </a:solidFill>
                <a:latin typeface="Calibri" panose="020F0502020204030204" pitchFamily="34" charset="0"/>
                <a:ea typeface="Calibri" panose="020F0502020204030204" pitchFamily="34" charset="0"/>
                <a:cs typeface="Times New Roman" panose="02020603050405020304" pitchFamily="18" charset="0"/>
              </a:rPr>
              <a:t>الأول</a:t>
            </a:r>
            <a:r>
              <a:rPr lang="ar-DZ"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ar-DZ"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ar-DZ"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ar-DZ" dirty="0">
                <a:solidFill>
                  <a:schemeClr val="tx1"/>
                </a:solidFill>
                <a:latin typeface="Calibri" panose="020F0502020204030204" pitchFamily="34" charset="0"/>
                <a:ea typeface="Calibri" panose="020F0502020204030204" pitchFamily="34" charset="0"/>
                <a:cs typeface="Times New Roman" panose="02020603050405020304" pitchFamily="18" charset="0"/>
              </a:rPr>
              <a:t>اساسيات راس مال المخاطر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Rogner un rectangle à un seul coin 14">
            <a:extLst>
              <a:ext uri="{FF2B5EF4-FFF2-40B4-BE49-F238E27FC236}">
                <a16:creationId xmlns:a16="http://schemas.microsoft.com/office/drawing/2014/main" id="{84551791-3009-4BD6-AA11-6CAD43952A93}"/>
              </a:ext>
            </a:extLst>
          </p:cNvPr>
          <p:cNvSpPr/>
          <p:nvPr/>
        </p:nvSpPr>
        <p:spPr>
          <a:xfrm>
            <a:off x="4029884" y="5510323"/>
            <a:ext cx="6026227" cy="565440"/>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lnSpc>
                <a:spcPct val="107000"/>
              </a:lnSpc>
              <a:spcAft>
                <a:spcPts val="800"/>
              </a:spcAft>
            </a:pPr>
            <a:r>
              <a:rPr lang="ar-DZ" dirty="0">
                <a:latin typeface="Calibri" panose="020F0502020204030204" pitchFamily="34" charset="0"/>
                <a:ea typeface="Calibri" panose="020F0502020204030204" pitchFamily="34" charset="0"/>
                <a:cs typeface="Times New Roman" panose="02020603050405020304" pitchFamily="18" charset="0"/>
              </a:rPr>
              <a:t> </a:t>
            </a:r>
            <a:r>
              <a:rPr lang="ar-DZ"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االمطلب</a:t>
            </a:r>
            <a:r>
              <a:rPr lang="ar-DZ" dirty="0">
                <a:solidFill>
                  <a:srgbClr val="002060"/>
                </a:solidFill>
                <a:latin typeface="Calibri" panose="020F0502020204030204" pitchFamily="34" charset="0"/>
                <a:ea typeface="Calibri" panose="020F0502020204030204" pitchFamily="34" charset="0"/>
                <a:cs typeface="Times New Roman" panose="02020603050405020304" pitchFamily="18" charset="0"/>
              </a:rPr>
              <a:t> الثالث : </a:t>
            </a:r>
            <a:r>
              <a:rPr lang="ar-DZ" dirty="0">
                <a:latin typeface="Calibri" panose="020F0502020204030204" pitchFamily="34" charset="0"/>
                <a:ea typeface="Calibri" panose="020F0502020204030204" pitchFamily="34" charset="0"/>
                <a:cs typeface="Times New Roman" panose="02020603050405020304" pitchFamily="18" charset="0"/>
              </a:rPr>
              <a:t>الإستراتيجية المرتبطة بتطوير المؤسسة .</a:t>
            </a: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ogner un rectangle à un seul coin 16">
            <a:extLst>
              <a:ext uri="{FF2B5EF4-FFF2-40B4-BE49-F238E27FC236}">
                <a16:creationId xmlns:a16="http://schemas.microsoft.com/office/drawing/2014/main" id="{9B0D4B1A-05D2-4C2C-91C5-DEBD1E8F43A6}"/>
              </a:ext>
            </a:extLst>
          </p:cNvPr>
          <p:cNvSpPr/>
          <p:nvPr/>
        </p:nvSpPr>
        <p:spPr>
          <a:xfrm>
            <a:off x="4289231" y="4918631"/>
            <a:ext cx="6026227" cy="565440"/>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lnSpc>
                <a:spcPct val="107000"/>
              </a:lnSpc>
              <a:spcAft>
                <a:spcPts val="800"/>
              </a:spcAft>
            </a:pPr>
            <a:r>
              <a:rPr lang="ar-DZ" dirty="0">
                <a:solidFill>
                  <a:srgbClr val="002060"/>
                </a:solidFill>
                <a:latin typeface="Calibri" panose="020F0502020204030204" pitchFamily="34" charset="0"/>
                <a:ea typeface="Calibri" panose="020F0502020204030204" pitchFamily="34" charset="0"/>
                <a:cs typeface="Times New Roman" panose="02020603050405020304" pitchFamily="18" charset="0"/>
              </a:rPr>
              <a:t> المطلب الثاني : </a:t>
            </a:r>
            <a:r>
              <a:rPr lang="ar-DZ" dirty="0">
                <a:latin typeface="Calibri" panose="020F0502020204030204" pitchFamily="34" charset="0"/>
                <a:ea typeface="Calibri" panose="020F0502020204030204" pitchFamily="34" charset="0"/>
                <a:cs typeface="Times New Roman" panose="02020603050405020304" pitchFamily="18" charset="0"/>
              </a:rPr>
              <a:t>الاستراتيجية المرتبطة بمحفظة الأنشطة .</a:t>
            </a: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ogner un rectangle à un seul coin 18">
            <a:extLst>
              <a:ext uri="{FF2B5EF4-FFF2-40B4-BE49-F238E27FC236}">
                <a16:creationId xmlns:a16="http://schemas.microsoft.com/office/drawing/2014/main" id="{DD9FEFA2-0E0F-429F-AAFD-4639F3058CF8}"/>
              </a:ext>
            </a:extLst>
          </p:cNvPr>
          <p:cNvSpPr/>
          <p:nvPr/>
        </p:nvSpPr>
        <p:spPr>
          <a:xfrm>
            <a:off x="4663596" y="4388623"/>
            <a:ext cx="6026227" cy="565440"/>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lnSpc>
                <a:spcPct val="107000"/>
              </a:lnSpc>
              <a:spcAft>
                <a:spcPts val="800"/>
              </a:spcAft>
            </a:pPr>
            <a:r>
              <a:rPr lang="ar-DZ" dirty="0">
                <a:latin typeface="Calibri" panose="020F0502020204030204" pitchFamily="34" charset="0"/>
                <a:ea typeface="Calibri" panose="020F0502020204030204" pitchFamily="34" charset="0"/>
                <a:cs typeface="Times New Roman" panose="02020603050405020304" pitchFamily="18" charset="0"/>
              </a:rPr>
              <a:t> </a:t>
            </a:r>
            <a:r>
              <a:rPr lang="ar-DZ" dirty="0">
                <a:solidFill>
                  <a:srgbClr val="002060"/>
                </a:solidFill>
                <a:latin typeface="Calibri" panose="020F0502020204030204" pitchFamily="34" charset="0"/>
                <a:ea typeface="Calibri" panose="020F0502020204030204" pitchFamily="34" charset="0"/>
                <a:cs typeface="Times New Roman" panose="02020603050405020304" pitchFamily="18" charset="0"/>
              </a:rPr>
              <a:t>المطلب الأول : </a:t>
            </a:r>
            <a:r>
              <a:rPr lang="ar-DZ" dirty="0">
                <a:latin typeface="Calibri" panose="020F0502020204030204" pitchFamily="34" charset="0"/>
                <a:ea typeface="Calibri" panose="020F0502020204030204" pitchFamily="34" charset="0"/>
                <a:cs typeface="Times New Roman" panose="02020603050405020304" pitchFamily="18" charset="0"/>
              </a:rPr>
              <a:t>الاستراتيجية الأساسية.</a:t>
            </a: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ogner un rectangle à un seul coin 19">
            <a:extLst>
              <a:ext uri="{FF2B5EF4-FFF2-40B4-BE49-F238E27FC236}">
                <a16:creationId xmlns:a16="http://schemas.microsoft.com/office/drawing/2014/main" id="{C6B6C37B-A971-41D4-AB91-5ADB10227685}"/>
              </a:ext>
            </a:extLst>
          </p:cNvPr>
          <p:cNvSpPr/>
          <p:nvPr/>
        </p:nvSpPr>
        <p:spPr>
          <a:xfrm>
            <a:off x="4603213" y="2011181"/>
            <a:ext cx="6026227" cy="565440"/>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 </a:t>
            </a:r>
            <a:r>
              <a:rPr lang="ar-DZ" dirty="0">
                <a:solidFill>
                  <a:srgbClr val="002060"/>
                </a:solidFill>
                <a:latin typeface="Times New Roman" panose="02020603050405020304" pitchFamily="18" charset="0"/>
                <a:ea typeface="Calibri" panose="020F0502020204030204" pitchFamily="34" charset="0"/>
              </a:rPr>
              <a:t>الفرع الأول : </a:t>
            </a:r>
            <a:r>
              <a:rPr lang="ar-DZ" dirty="0">
                <a:latin typeface="Times New Roman" panose="02020603050405020304" pitchFamily="18" charset="0"/>
                <a:ea typeface="Calibri" panose="020F0502020204030204" pitchFamily="34" charset="0"/>
              </a:rPr>
              <a:t>مفهوم راس مال المخاطر .</a:t>
            </a: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ogner un rectangle à un seul coin 20">
            <a:extLst>
              <a:ext uri="{FF2B5EF4-FFF2-40B4-BE49-F238E27FC236}">
                <a16:creationId xmlns:a16="http://schemas.microsoft.com/office/drawing/2014/main" id="{6E597D40-E5A7-4AE9-BD30-1E503064ADA1}"/>
              </a:ext>
            </a:extLst>
          </p:cNvPr>
          <p:cNvSpPr/>
          <p:nvPr/>
        </p:nvSpPr>
        <p:spPr>
          <a:xfrm>
            <a:off x="4336055" y="2559256"/>
            <a:ext cx="6026227" cy="565440"/>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lnSpc>
                <a:spcPct val="107000"/>
              </a:lnSpc>
              <a:spcAft>
                <a:spcPts val="800"/>
              </a:spcAft>
            </a:pPr>
            <a:r>
              <a:rPr lang="ar-DZ" dirty="0">
                <a:solidFill>
                  <a:srgbClr val="002060"/>
                </a:solidFill>
                <a:latin typeface="Calibri" panose="020F0502020204030204" pitchFamily="34" charset="0"/>
                <a:ea typeface="Calibri" panose="020F0502020204030204" pitchFamily="34" charset="0"/>
                <a:cs typeface="Times New Roman" panose="02020603050405020304" pitchFamily="18" charset="0"/>
              </a:rPr>
              <a:t>المطلب الثاني : </a:t>
            </a:r>
            <a:r>
              <a:rPr lang="ar-DZ" dirty="0">
                <a:latin typeface="Calibri" panose="020F0502020204030204" pitchFamily="34" charset="0"/>
                <a:ea typeface="Calibri" panose="020F0502020204030204" pitchFamily="34" charset="0"/>
                <a:cs typeface="Times New Roman" panose="02020603050405020304" pitchFamily="18" charset="0"/>
              </a:rPr>
              <a:t>خصائص راس مال المخاطر .</a:t>
            </a: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ogner un rectangle à un seul coin 21">
            <a:extLst>
              <a:ext uri="{FF2B5EF4-FFF2-40B4-BE49-F238E27FC236}">
                <a16:creationId xmlns:a16="http://schemas.microsoft.com/office/drawing/2014/main" id="{8D8F6E93-45B1-44FB-B07B-037ECC7C9E6C}"/>
              </a:ext>
            </a:extLst>
          </p:cNvPr>
          <p:cNvSpPr/>
          <p:nvPr/>
        </p:nvSpPr>
        <p:spPr>
          <a:xfrm>
            <a:off x="4029885" y="3152700"/>
            <a:ext cx="6026227" cy="565440"/>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lnSpc>
                <a:spcPct val="107000"/>
              </a:lnSpc>
              <a:spcAft>
                <a:spcPts val="800"/>
              </a:spcAft>
            </a:pPr>
            <a:r>
              <a:rPr lang="ar-DZ" dirty="0">
                <a:latin typeface="Calibri" panose="020F0502020204030204" pitchFamily="34" charset="0"/>
                <a:ea typeface="Calibri" panose="020F0502020204030204" pitchFamily="34" charset="0"/>
                <a:cs typeface="Times New Roman" panose="02020603050405020304" pitchFamily="18" charset="0"/>
              </a:rPr>
              <a:t> </a:t>
            </a:r>
            <a:r>
              <a:rPr lang="ar-DZ"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امطلب</a:t>
            </a:r>
            <a:r>
              <a:rPr lang="ar-DZ" dirty="0">
                <a:solidFill>
                  <a:srgbClr val="002060"/>
                </a:solidFill>
                <a:latin typeface="Calibri" panose="020F0502020204030204" pitchFamily="34" charset="0"/>
                <a:ea typeface="Calibri" panose="020F0502020204030204" pitchFamily="34" charset="0"/>
                <a:cs typeface="Times New Roman" panose="02020603050405020304" pitchFamily="18" charset="0"/>
              </a:rPr>
              <a:t> الثالث : </a:t>
            </a:r>
            <a:r>
              <a:rPr lang="ar-DZ" dirty="0">
                <a:latin typeface="Calibri" panose="020F0502020204030204" pitchFamily="34" charset="0"/>
                <a:ea typeface="Calibri" panose="020F0502020204030204" pitchFamily="34" charset="0"/>
                <a:cs typeface="Times New Roman" panose="02020603050405020304" pitchFamily="18" charset="0"/>
              </a:rPr>
              <a:t>اهداف راس مال المخاطر.</a:t>
            </a: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à coins arrondis 22">
            <a:extLst>
              <a:ext uri="{FF2B5EF4-FFF2-40B4-BE49-F238E27FC236}">
                <a16:creationId xmlns:a16="http://schemas.microsoft.com/office/drawing/2014/main" id="{56F6E78F-DBCC-4B11-B115-6F9BFA64E86B}"/>
              </a:ext>
            </a:extLst>
          </p:cNvPr>
          <p:cNvSpPr/>
          <p:nvPr/>
        </p:nvSpPr>
        <p:spPr>
          <a:xfrm>
            <a:off x="4718893" y="3769210"/>
            <a:ext cx="6213513" cy="6169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07000"/>
              </a:lnSpc>
              <a:spcAft>
                <a:spcPts val="800"/>
              </a:spcAft>
            </a:pPr>
            <a:r>
              <a:rPr lang="ar-DZ" dirty="0">
                <a:solidFill>
                  <a:srgbClr val="7030A0"/>
                </a:solidFill>
                <a:latin typeface="Calibri" panose="020F0502020204030204" pitchFamily="34" charset="0"/>
                <a:ea typeface="Calibri" panose="020F0502020204030204" pitchFamily="34" charset="0"/>
                <a:cs typeface="Times New Roman" panose="02020603050405020304" pitchFamily="18" charset="0"/>
              </a:rPr>
              <a:t>المبحث الثاني :</a:t>
            </a:r>
            <a:r>
              <a:rPr lang="ar-DZ" dirty="0">
                <a:solidFill>
                  <a:schemeClr val="tx1"/>
                </a:solidFill>
                <a:latin typeface="Calibri" panose="020F0502020204030204" pitchFamily="34" charset="0"/>
                <a:ea typeface="Calibri" panose="020F0502020204030204" pitchFamily="34" charset="0"/>
                <a:cs typeface="Times New Roman" panose="02020603050405020304" pitchFamily="18" charset="0"/>
              </a:rPr>
              <a:t>راس مال المخاطر كبديل تمويلي للمؤسسات </a:t>
            </a:r>
            <a:r>
              <a:rPr lang="ar-DZ" dirty="0">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ogner un rectangle à un seul coin 14">
            <a:extLst>
              <a:ext uri="{FF2B5EF4-FFF2-40B4-BE49-F238E27FC236}">
                <a16:creationId xmlns:a16="http://schemas.microsoft.com/office/drawing/2014/main" id="{37D9C3D2-9805-4397-81F1-D30EB3C17E88}"/>
              </a:ext>
            </a:extLst>
          </p:cNvPr>
          <p:cNvSpPr/>
          <p:nvPr/>
        </p:nvSpPr>
        <p:spPr>
          <a:xfrm>
            <a:off x="3711831" y="6115727"/>
            <a:ext cx="6026227" cy="565440"/>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lnSpc>
                <a:spcPct val="107000"/>
              </a:lnSpc>
              <a:spcAft>
                <a:spcPts val="800"/>
              </a:spcAft>
            </a:pPr>
            <a:r>
              <a:rPr lang="ar-DZ" dirty="0">
                <a:latin typeface="Calibri" panose="020F0502020204030204" pitchFamily="34" charset="0"/>
                <a:ea typeface="Calibri" panose="020F0502020204030204" pitchFamily="34" charset="0"/>
                <a:cs typeface="Times New Roman" panose="02020603050405020304" pitchFamily="18" charset="0"/>
              </a:rPr>
              <a:t> </a:t>
            </a:r>
            <a:r>
              <a:rPr lang="ar-DZ" dirty="0">
                <a:solidFill>
                  <a:srgbClr val="002060"/>
                </a:solidFill>
                <a:latin typeface="Calibri" panose="020F0502020204030204" pitchFamily="34" charset="0"/>
                <a:ea typeface="Calibri" panose="020F0502020204030204" pitchFamily="34" charset="0"/>
                <a:cs typeface="Times New Roman" panose="02020603050405020304" pitchFamily="18" charset="0"/>
              </a:rPr>
              <a:t>المطلب الرابع : </a:t>
            </a:r>
            <a:r>
              <a:rPr lang="ar-DZ" dirty="0">
                <a:latin typeface="Calibri" panose="020F0502020204030204" pitchFamily="34" charset="0"/>
                <a:ea typeface="Calibri" panose="020F0502020204030204" pitchFamily="34" charset="0"/>
                <a:cs typeface="Times New Roman" panose="02020603050405020304" pitchFamily="18" charset="0"/>
              </a:rPr>
              <a:t>الإستراتيجية المرتبطة بتطوير المؤسسة .</a:t>
            </a: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Organigramme : Données stockées 16">
            <a:extLst>
              <a:ext uri="{FF2B5EF4-FFF2-40B4-BE49-F238E27FC236}">
                <a16:creationId xmlns:a16="http://schemas.microsoft.com/office/drawing/2014/main" id="{EAE7C9CF-08AA-4709-949F-7F0FB6F86D7B}"/>
              </a:ext>
            </a:extLst>
          </p:cNvPr>
          <p:cNvSpPr/>
          <p:nvPr/>
        </p:nvSpPr>
        <p:spPr>
          <a:xfrm>
            <a:off x="172227" y="6186798"/>
            <a:ext cx="2765234" cy="669853"/>
          </a:xfrm>
          <a:prstGeom prst="flowChartOnlineStorag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DZ" sz="3600" b="1" dirty="0">
                <a:cs typeface="+mj-cs"/>
              </a:rPr>
              <a:t>خاتمة </a:t>
            </a:r>
            <a:endParaRPr lang="fr-FR" sz="3600" b="1" dirty="0">
              <a:cs typeface="+mj-cs"/>
            </a:endParaRPr>
          </a:p>
        </p:txBody>
      </p:sp>
    </p:spTree>
    <p:extLst>
      <p:ext uri="{BB962C8B-B14F-4D97-AF65-F5344CB8AC3E}">
        <p14:creationId xmlns:p14="http://schemas.microsoft.com/office/powerpoint/2010/main" val="658939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249470-A7F6-4AE3-96F3-E6C0B41109DC}"/>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00CE8B30-2565-4426-A85C-A2DC332D15C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873"/>
            <a:ext cx="12192000" cy="6882873"/>
          </a:xfrm>
        </p:spPr>
      </p:pic>
    </p:spTree>
    <p:extLst>
      <p:ext uri="{BB962C8B-B14F-4D97-AF65-F5344CB8AC3E}">
        <p14:creationId xmlns:p14="http://schemas.microsoft.com/office/powerpoint/2010/main" val="11391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0" y="-1044"/>
            <a:ext cx="12192000" cy="6859044"/>
          </a:xfrm>
          <a:prstGeom prst="rect">
            <a:avLst/>
          </a:prstGeom>
        </p:spPr>
      </p:pic>
      <p:sp>
        <p:nvSpPr>
          <p:cNvPr id="5" name="Pentagone 4"/>
          <p:cNvSpPr/>
          <p:nvPr/>
        </p:nvSpPr>
        <p:spPr>
          <a:xfrm rot="10800000">
            <a:off x="3189382" y="1775119"/>
            <a:ext cx="5277080" cy="2181339"/>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ZoneTexte 5"/>
          <p:cNvSpPr txBox="1"/>
          <p:nvPr/>
        </p:nvSpPr>
        <p:spPr>
          <a:xfrm>
            <a:off x="4869455" y="2511846"/>
            <a:ext cx="1916935" cy="707886"/>
          </a:xfrm>
          <a:prstGeom prst="rect">
            <a:avLst/>
          </a:prstGeom>
          <a:noFill/>
        </p:spPr>
        <p:txBody>
          <a:bodyPr wrap="square" rtlCol="0">
            <a:prstTxWarp prst="textStop">
              <a:avLst/>
            </a:prstTxWarp>
            <a:spAutoFit/>
          </a:bodyPr>
          <a:lstStyle/>
          <a:p>
            <a:pPr algn="ctr"/>
            <a:r>
              <a:rPr lang="ar-DZ" sz="4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مقدمة </a:t>
            </a:r>
            <a:endParaRPr lang="fr-FR"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69361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08332" y="467538"/>
            <a:ext cx="11821099" cy="3970318"/>
          </a:xfrm>
          <a:prstGeom prst="rect">
            <a:avLst/>
          </a:prstGeom>
        </p:spPr>
        <p:txBody>
          <a:bodyPr wrap="square">
            <a:spAutoFit/>
          </a:bodyPr>
          <a:lstStyle/>
          <a:p>
            <a:pPr lvl="0" algn="r" rtl="1"/>
            <a:r>
              <a:rPr lang="ar-SA" sz="2800" dirty="0">
                <a:latin typeface="Times New Roman" panose="02020603050405020304" pitchFamily="18" charset="0"/>
              </a:rPr>
              <a:t>تلعب مؤسسات راس المال المخاطر دورا كبيرا في انشاء المؤسسات التي تطمح لتطوير </a:t>
            </a:r>
            <a:r>
              <a:rPr lang="ar-DZ" sz="2800" dirty="0">
                <a:latin typeface="Times New Roman" panose="02020603050405020304" pitchFamily="18" charset="0"/>
              </a:rPr>
              <a:t>وابتكار</a:t>
            </a:r>
            <a:r>
              <a:rPr lang="ar-SA" sz="2800" dirty="0">
                <a:latin typeface="Times New Roman" panose="02020603050405020304" pitchFamily="18" charset="0"/>
              </a:rPr>
              <a:t>افكار جديدة وهذا من خلال التخفيف من حده المشكل التمويلي الذي تعاني منه هذه الأخيرة سواء كانت مؤسسات قائمة</a:t>
            </a:r>
            <a:r>
              <a:rPr lang="ar-DZ" sz="2800" dirty="0">
                <a:latin typeface="Times New Roman" panose="02020603050405020304" pitchFamily="18" charset="0"/>
              </a:rPr>
              <a:t> </a:t>
            </a:r>
            <a:r>
              <a:rPr lang="ar-SA" sz="2800" dirty="0">
                <a:latin typeface="Times New Roman" panose="02020603050405020304" pitchFamily="18" charset="0"/>
              </a:rPr>
              <a:t>او جديدة او توسعية العالية المخاطر والتي تعد بالأرباح العالية في المستقبل وتعتبر مؤسسات راس المال المخاطر في الاقتصاديات المعاصرة من اهم وسائل الدعم المالي والفني للمؤسسات الصغيرة والمتوسطة خاصه في ظل محدودية التمويل وهذا لما تتميز به هذه الأخيرة من مهارات فنية و القدرة العالية على التعامل مع المخاطر بأسلوب سليم وفعال.</a:t>
            </a:r>
            <a:endParaRPr lang="fr-FR" sz="2800" dirty="0">
              <a:latin typeface="Times New Roman" panose="02020603050405020304" pitchFamily="18" charset="0"/>
              <a:cs typeface="Times New Roman" panose="02020603050405020304" pitchFamily="18" charset="0"/>
            </a:endParaRPr>
          </a:p>
          <a:p>
            <a:pPr lvl="0" algn="r" rtl="1"/>
            <a:r>
              <a:rPr lang="ar-SA" sz="2400" dirty="0">
                <a:latin typeface="Calibri" panose="020F0502020204030204"/>
                <a:cs typeface="Arial" panose="020B0604020202020204" pitchFamily="34" charset="0"/>
              </a:rPr>
              <a:t> </a:t>
            </a:r>
            <a:r>
              <a:rPr lang="ar-SA" sz="2800" dirty="0">
                <a:latin typeface="Calibri" panose="020F0502020204030204"/>
              </a:rPr>
              <a:t>فالتمويل بتقنية راس المال المخاطر يعتبر من البدائل المستحدثة لتمويل المؤسسات الصغيرة و المتوسطة و الذي يهدف بالأساس الى تخفيف  من المشكل التمويلي الذي تعاني منه هذه المؤسسات والذي تعاني منها هذه المؤسسات والذ</a:t>
            </a:r>
            <a:r>
              <a:rPr lang="ar-DZ" sz="2800" dirty="0">
                <a:latin typeface="Calibri" panose="020F0502020204030204"/>
              </a:rPr>
              <a:t>ي</a:t>
            </a:r>
            <a:r>
              <a:rPr lang="ar-SA" sz="2800" dirty="0">
                <a:latin typeface="Calibri" panose="020F0502020204030204"/>
              </a:rPr>
              <a:t> يعد  بفوائد كبيرة .</a:t>
            </a:r>
            <a:endParaRPr lang="fr-FR" sz="2800" dirty="0">
              <a:latin typeface="Calibri" panose="020F0502020204030204"/>
            </a:endParaRPr>
          </a:p>
        </p:txBody>
      </p:sp>
      <p:sp>
        <p:nvSpPr>
          <p:cNvPr id="6" name="Rectangle 5"/>
          <p:cNvSpPr/>
          <p:nvPr/>
        </p:nvSpPr>
        <p:spPr>
          <a:xfrm>
            <a:off x="108332" y="4703280"/>
            <a:ext cx="11821098" cy="892552"/>
          </a:xfrm>
          <a:prstGeom prst="rect">
            <a:avLst/>
          </a:prstGeom>
        </p:spPr>
        <p:txBody>
          <a:bodyPr wrap="square">
            <a:spAutoFit/>
          </a:bodyPr>
          <a:lstStyle/>
          <a:p>
            <a:pPr algn="r" rtl="1"/>
            <a:r>
              <a:rPr lang="ar-DZ" sz="2400" dirty="0"/>
              <a:t>وعلى هذا الاساس طرح الإشكالية التالية :</a:t>
            </a:r>
          </a:p>
          <a:p>
            <a:pPr algn="r"/>
            <a:r>
              <a:rPr lang="ar-DZ" sz="2800" b="1" dirty="0">
                <a:solidFill>
                  <a:schemeClr val="accent5">
                    <a:lumMod val="50000"/>
                  </a:schemeClr>
                </a:solidFill>
              </a:rPr>
              <a:t>كيف يساهم راس المال المخاطر في دعم المؤسسات الناشئة او ما هي الية عملها؟ </a:t>
            </a:r>
          </a:p>
        </p:txBody>
      </p:sp>
    </p:spTree>
    <p:extLst>
      <p:ext uri="{BB962C8B-B14F-4D97-AF65-F5344CB8AC3E}">
        <p14:creationId xmlns:p14="http://schemas.microsoft.com/office/powerpoint/2010/main" val="184924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0" y="-1044"/>
            <a:ext cx="12192000" cy="6859044"/>
          </a:xfrm>
          <a:prstGeom prst="rect">
            <a:avLst/>
          </a:prstGeom>
        </p:spPr>
      </p:pic>
      <p:sp>
        <p:nvSpPr>
          <p:cNvPr id="3" name="Pentagone 2"/>
          <p:cNvSpPr/>
          <p:nvPr/>
        </p:nvSpPr>
        <p:spPr>
          <a:xfrm rot="10800000">
            <a:off x="3189382" y="1775119"/>
            <a:ext cx="5277080" cy="2181339"/>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ZoneTexte 4"/>
          <p:cNvSpPr txBox="1"/>
          <p:nvPr/>
        </p:nvSpPr>
        <p:spPr>
          <a:xfrm>
            <a:off x="3778787" y="1983036"/>
            <a:ext cx="4373696" cy="1795750"/>
          </a:xfrm>
          <a:prstGeom prst="rect">
            <a:avLst/>
          </a:prstGeom>
          <a:noFill/>
        </p:spPr>
        <p:txBody>
          <a:bodyPr wrap="square" rtlCol="0">
            <a:prstTxWarp prst="textStop">
              <a:avLst/>
            </a:prstTxWarp>
            <a:spAutoFit/>
          </a:bodyPr>
          <a:lstStyle/>
          <a:p>
            <a:pPr algn="ctr"/>
            <a:r>
              <a:rPr lang="ar-DZ"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المبحث الأول: اساسيات راس مال المخاطر </a:t>
            </a:r>
            <a:endParaRPr lang="fr-FR"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74960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5" name="Rectangle 4"/>
          <p:cNvSpPr/>
          <p:nvPr/>
        </p:nvSpPr>
        <p:spPr>
          <a:xfrm>
            <a:off x="5127225" y="151043"/>
            <a:ext cx="5501827" cy="584775"/>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DZ" sz="3200" b="1" i="0" u="sng" strike="noStrike" kern="0" cap="none" spc="0" normalizeH="0" baseline="0" noProof="0" dirty="0">
                <a:ln>
                  <a:noFill/>
                </a:ln>
                <a:solidFill>
                  <a:schemeClr val="accent5">
                    <a:lumMod val="50000"/>
                  </a:schemeClr>
                </a:solidFill>
                <a:effectLst/>
                <a:uLnTx/>
                <a:uFillTx/>
                <a:cs typeface="Times New Roman" panose="02020603050405020304" pitchFamily="18" charset="0"/>
              </a:rPr>
              <a:t>المطلب الأول: مفهوم</a:t>
            </a:r>
            <a:r>
              <a:rPr kumimoji="0" lang="ar-DZ" sz="3200" b="1" i="0" u="sng" strike="noStrike" kern="0" cap="none" spc="0" normalizeH="0" noProof="0" dirty="0">
                <a:ln>
                  <a:noFill/>
                </a:ln>
                <a:solidFill>
                  <a:schemeClr val="accent5">
                    <a:lumMod val="50000"/>
                  </a:schemeClr>
                </a:solidFill>
                <a:effectLst/>
                <a:uLnTx/>
                <a:uFillTx/>
                <a:cs typeface="Times New Roman" panose="02020603050405020304" pitchFamily="18" charset="0"/>
              </a:rPr>
              <a:t> راس مال المخاطر </a:t>
            </a:r>
            <a:endParaRPr kumimoji="0" lang="fr-FR" sz="3200" b="1" i="0" u="sng" strike="noStrike" kern="0" cap="none" spc="0" normalizeH="0" baseline="0" noProof="0" dirty="0">
              <a:ln>
                <a:noFill/>
              </a:ln>
              <a:solidFill>
                <a:schemeClr val="accent5">
                  <a:lumMod val="50000"/>
                </a:schemeClr>
              </a:solidFill>
              <a:effectLst/>
              <a:uLnTx/>
              <a:uFillTx/>
            </a:endParaRPr>
          </a:p>
        </p:txBody>
      </p:sp>
      <p:sp>
        <p:nvSpPr>
          <p:cNvPr id="6" name="ZoneTexte 5"/>
          <p:cNvSpPr txBox="1"/>
          <p:nvPr/>
        </p:nvSpPr>
        <p:spPr>
          <a:xfrm>
            <a:off x="209320" y="1588548"/>
            <a:ext cx="11369407" cy="1938992"/>
          </a:xfrm>
          <a:prstGeom prst="rect">
            <a:avLst/>
          </a:prstGeom>
          <a:noFill/>
        </p:spPr>
        <p:txBody>
          <a:bodyPr wrap="square" rtlCol="0">
            <a:spAutoFit/>
          </a:bodyPr>
          <a:lstStyle/>
          <a:p>
            <a:pPr algn="r" rtl="1"/>
            <a:r>
              <a:rPr lang="ar-SA" sz="2400" b="1" dirty="0">
                <a:effectLst/>
                <a:ea typeface="Calibri" panose="020F0502020204030204" pitchFamily="34" charset="0"/>
                <a:cs typeface="Times New Roman" panose="02020603050405020304" pitchFamily="18" charset="0"/>
              </a:rPr>
              <a:t>يعرف راس المال المخاطر على انه عبارة عن اسلوب او تقنية تقوم من خلال شركات تدعم شركات راس المال المخاطر في تمويل المشاريع الاستثمارية تتميز بالمخاطر المرتفعة على العموم مع المتوقع تحديد عائد مرتفع (في بعض البلدان مثل امريكا الى 30 او 40 ) على ان يتم استرداد راس المال المخاطر به في نهاية برنامج الاستثمار بعد ادراج عائد يحسب على أساس الربح   ومن دون تقديم اي ضمان عند ابرام عقد المشاركة حيث يتحمل م مخاطر كلية او جزئية </a:t>
            </a:r>
            <a:r>
              <a:rPr lang="ar-SA" sz="2400" b="1" dirty="0" err="1">
                <a:effectLst/>
                <a:ea typeface="Calibri" panose="020F0502020204030204" pitchFamily="34" charset="0"/>
                <a:cs typeface="Times New Roman" panose="02020603050405020304" pitchFamily="18" charset="0"/>
              </a:rPr>
              <a:t>الخساره</a:t>
            </a:r>
            <a:r>
              <a:rPr lang="ar-SA" sz="2400" b="1" dirty="0">
                <a:effectLst/>
                <a:ea typeface="Calibri" panose="020F0502020204030204" pitchFamily="34" charset="0"/>
                <a:cs typeface="Times New Roman" panose="02020603050405020304" pitchFamily="18" charset="0"/>
              </a:rPr>
              <a:t> في حاله المشروع.</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14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3" name="Rectangle 2"/>
          <p:cNvSpPr/>
          <p:nvPr/>
        </p:nvSpPr>
        <p:spPr>
          <a:xfrm>
            <a:off x="5085980" y="392812"/>
            <a:ext cx="5937844" cy="584775"/>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DZ" sz="3200" b="1" i="0" u="sng" strike="noStrike" kern="0" cap="none" spc="0" normalizeH="0" baseline="0" noProof="0" dirty="0">
                <a:ln>
                  <a:noFill/>
                </a:ln>
                <a:solidFill>
                  <a:schemeClr val="accent5">
                    <a:lumMod val="50000"/>
                  </a:schemeClr>
                </a:solidFill>
                <a:effectLst/>
                <a:uLnTx/>
                <a:uFillTx/>
                <a:cs typeface="Times New Roman" panose="02020603050405020304" pitchFamily="18" charset="0"/>
              </a:rPr>
              <a:t>المطلب الثاني: خصائص </a:t>
            </a:r>
            <a:r>
              <a:rPr kumimoji="0" lang="ar-DZ" sz="3200" b="1" i="0" u="sng" strike="noStrike" kern="0" cap="none" spc="0" normalizeH="0" noProof="0" dirty="0">
                <a:ln>
                  <a:noFill/>
                </a:ln>
                <a:solidFill>
                  <a:schemeClr val="accent5">
                    <a:lumMod val="50000"/>
                  </a:schemeClr>
                </a:solidFill>
                <a:effectLst/>
                <a:uLnTx/>
                <a:uFillTx/>
                <a:cs typeface="Times New Roman" panose="02020603050405020304" pitchFamily="18" charset="0"/>
              </a:rPr>
              <a:t>راس مال المخاطر </a:t>
            </a:r>
            <a:endParaRPr kumimoji="0" lang="fr-FR" sz="3200" b="1" i="0" u="sng" strike="noStrike" kern="0" cap="none" spc="0" normalizeH="0" baseline="0" noProof="0" dirty="0">
              <a:ln>
                <a:noFill/>
              </a:ln>
              <a:solidFill>
                <a:schemeClr val="accent5">
                  <a:lumMod val="50000"/>
                </a:schemeClr>
              </a:solidFill>
              <a:effectLst/>
              <a:uLnTx/>
              <a:uFillTx/>
            </a:endParaRPr>
          </a:p>
        </p:txBody>
      </p:sp>
      <p:sp>
        <p:nvSpPr>
          <p:cNvPr id="5" name="ZoneTexte 4"/>
          <p:cNvSpPr txBox="1"/>
          <p:nvPr/>
        </p:nvSpPr>
        <p:spPr>
          <a:xfrm>
            <a:off x="1299990" y="1213115"/>
            <a:ext cx="10135519" cy="738664"/>
          </a:xfrm>
          <a:prstGeom prst="rect">
            <a:avLst/>
          </a:prstGeom>
          <a:noFill/>
        </p:spPr>
        <p:txBody>
          <a:bodyPr wrap="square" rtlCol="0">
            <a:spAutoFit/>
          </a:bodyPr>
          <a:lstStyle/>
          <a:p>
            <a:pPr algn="r" rtl="1"/>
            <a:r>
              <a:rPr lang="ar-SA" sz="2400" dirty="0"/>
              <a:t> المخاطر من خلال استعراض مفهوم راس المال المخاطر التي تبين لنا انه يتميز بالخصائص التالية:</a:t>
            </a:r>
            <a:endParaRPr lang="fr-FR" sz="2400" dirty="0"/>
          </a:p>
          <a:p>
            <a:pPr algn="r"/>
            <a:endParaRPr lang="fr-FR" dirty="0"/>
          </a:p>
        </p:txBody>
      </p:sp>
      <p:sp>
        <p:nvSpPr>
          <p:cNvPr id="2" name="ZoneTexte 1"/>
          <p:cNvSpPr txBox="1"/>
          <p:nvPr/>
        </p:nvSpPr>
        <p:spPr>
          <a:xfrm>
            <a:off x="209321" y="1780107"/>
            <a:ext cx="11898216" cy="1107996"/>
          </a:xfrm>
          <a:prstGeom prst="rect">
            <a:avLst/>
          </a:prstGeom>
          <a:noFill/>
        </p:spPr>
        <p:txBody>
          <a:bodyPr wrap="square" rtlCol="0">
            <a:spAutoFit/>
          </a:bodyPr>
          <a:lstStyle/>
          <a:p>
            <a:pPr marL="342900" indent="-342900" algn="r" rtl="1">
              <a:buFont typeface="Wingdings" panose="05000000000000000000" pitchFamily="2" charset="2"/>
              <a:buChar char="v"/>
            </a:pPr>
            <a:r>
              <a:rPr lang="ar-SA" sz="2400" dirty="0"/>
              <a:t> راس المال المخاطر طويله الاجل و التي تتراوح فيها مدة المشاركة في راس المال المخاطر من 5 الى 7 سنوات وذلك بصرف النظر عن حجم المشروع الذي يتم تمويله.</a:t>
            </a:r>
            <a:endParaRPr lang="fr-FR" sz="2400" dirty="0"/>
          </a:p>
          <a:p>
            <a:endParaRPr lang="fr-FR" dirty="0"/>
          </a:p>
        </p:txBody>
      </p:sp>
      <p:sp>
        <p:nvSpPr>
          <p:cNvPr id="6" name="ZoneTexte 5"/>
          <p:cNvSpPr txBox="1"/>
          <p:nvPr/>
        </p:nvSpPr>
        <p:spPr>
          <a:xfrm>
            <a:off x="1299990" y="2938336"/>
            <a:ext cx="10719413" cy="461665"/>
          </a:xfrm>
          <a:prstGeom prst="rect">
            <a:avLst/>
          </a:prstGeom>
          <a:noFill/>
        </p:spPr>
        <p:txBody>
          <a:bodyPr wrap="square" rtlCol="0">
            <a:spAutoFit/>
          </a:bodyPr>
          <a:lstStyle/>
          <a:p>
            <a:pPr marL="285750" indent="-285750" algn="r" rtl="1">
              <a:buFont typeface="Wingdings" panose="05000000000000000000" pitchFamily="2" charset="2"/>
              <a:buChar char="v"/>
            </a:pPr>
            <a:r>
              <a:rPr lang="ar-SA" sz="2400" dirty="0"/>
              <a:t>يتم اتخاذ  القرار الاستثماري من جانب المقدم راس المال .</a:t>
            </a:r>
            <a:endParaRPr lang="fr-FR" sz="2400" dirty="0"/>
          </a:p>
        </p:txBody>
      </p:sp>
      <p:sp>
        <p:nvSpPr>
          <p:cNvPr id="7" name="ZoneTexte 6"/>
          <p:cNvSpPr txBox="1"/>
          <p:nvPr/>
        </p:nvSpPr>
        <p:spPr>
          <a:xfrm>
            <a:off x="209321" y="3471284"/>
            <a:ext cx="11710931" cy="1107996"/>
          </a:xfrm>
          <a:prstGeom prst="rect">
            <a:avLst/>
          </a:prstGeom>
          <a:noFill/>
        </p:spPr>
        <p:txBody>
          <a:bodyPr wrap="square" rtlCol="0">
            <a:spAutoFit/>
          </a:bodyPr>
          <a:lstStyle/>
          <a:p>
            <a:pPr marL="342900" indent="-342900" algn="r" rtl="1">
              <a:buFont typeface="Wingdings" panose="05000000000000000000" pitchFamily="2" charset="2"/>
              <a:buChar char="v"/>
            </a:pPr>
            <a:r>
              <a:rPr lang="ar-SA" sz="2400" dirty="0"/>
              <a:t>راس مال المخاطر لتمويل اقامه مشروعات صغيره ومتوسطة او تمويل للتوسع في مشروعات قائمة او اعاده هيكله شركة قائمة او لتمويل عمليات تعسر المالي </a:t>
            </a:r>
            <a:endParaRPr lang="fr-FR" sz="2400" dirty="0"/>
          </a:p>
          <a:p>
            <a:endParaRPr lang="fr-FR" dirty="0"/>
          </a:p>
        </p:txBody>
      </p:sp>
      <p:sp>
        <p:nvSpPr>
          <p:cNvPr id="8" name="ZoneTexte 7"/>
          <p:cNvSpPr txBox="1"/>
          <p:nvPr/>
        </p:nvSpPr>
        <p:spPr>
          <a:xfrm>
            <a:off x="1074144" y="4650563"/>
            <a:ext cx="10945259" cy="461665"/>
          </a:xfrm>
          <a:prstGeom prst="rect">
            <a:avLst/>
          </a:prstGeom>
          <a:noFill/>
        </p:spPr>
        <p:txBody>
          <a:bodyPr wrap="square" rtlCol="0">
            <a:spAutoFit/>
          </a:bodyPr>
          <a:lstStyle/>
          <a:p>
            <a:pPr marL="285750" indent="-285750" algn="r" rtl="1">
              <a:buFont typeface="Wingdings" panose="05000000000000000000" pitchFamily="2" charset="2"/>
              <a:buChar char="v"/>
            </a:pPr>
            <a:r>
              <a:rPr lang="ar-SA" sz="2400" dirty="0"/>
              <a:t>يتم تحقيق على عائد راس المال المخاطر في نهاية مده بقاء راس المال المخاطر بالمشروع موضوع التمويل</a:t>
            </a:r>
            <a:endParaRPr lang="fr-FR" sz="2400" dirty="0"/>
          </a:p>
        </p:txBody>
      </p:sp>
    </p:spTree>
    <p:extLst>
      <p:ext uri="{BB962C8B-B14F-4D97-AF65-F5344CB8AC3E}">
        <p14:creationId xmlns:p14="http://schemas.microsoft.com/office/powerpoint/2010/main" val="3364379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Rectangle 1"/>
          <p:cNvSpPr/>
          <p:nvPr/>
        </p:nvSpPr>
        <p:spPr>
          <a:xfrm>
            <a:off x="6166047" y="261211"/>
            <a:ext cx="5598007" cy="584775"/>
          </a:xfrm>
          <a:prstGeom prst="rect">
            <a:avLst/>
          </a:prstGeom>
        </p:spPr>
        <p:txBody>
          <a:bodyPr wrap="none">
            <a:spAutoFit/>
          </a:bodyPr>
          <a:lstStyle/>
          <a:p>
            <a:pPr lvl="0" algn="r">
              <a:defRPr/>
            </a:pPr>
            <a:r>
              <a:rPr lang="ar-DZ" sz="3200" b="1" u="sng" kern="0" dirty="0">
                <a:solidFill>
                  <a:srgbClr val="D97828">
                    <a:lumMod val="50000"/>
                  </a:srgbClr>
                </a:solidFill>
              </a:rPr>
              <a:t>المطلب الثالث: اهداف راس مال المخاطر </a:t>
            </a:r>
            <a:endParaRPr lang="fr-FR" sz="3200" b="1" u="sng" kern="0" dirty="0">
              <a:solidFill>
                <a:srgbClr val="D97828">
                  <a:lumMod val="50000"/>
                </a:srgbClr>
              </a:solidFill>
            </a:endParaRPr>
          </a:p>
        </p:txBody>
      </p:sp>
      <p:sp>
        <p:nvSpPr>
          <p:cNvPr id="3" name="ZoneTexte 2">
            <a:extLst>
              <a:ext uri="{FF2B5EF4-FFF2-40B4-BE49-F238E27FC236}">
                <a16:creationId xmlns:a16="http://schemas.microsoft.com/office/drawing/2014/main" id="{745A7928-FB97-46A1-9EDA-A9E98941659D}"/>
              </a:ext>
            </a:extLst>
          </p:cNvPr>
          <p:cNvSpPr txBox="1"/>
          <p:nvPr/>
        </p:nvSpPr>
        <p:spPr>
          <a:xfrm>
            <a:off x="239151" y="1463040"/>
            <a:ext cx="11524903" cy="5039200"/>
          </a:xfrm>
          <a:prstGeom prst="rect">
            <a:avLst/>
          </a:prstGeom>
          <a:noFill/>
        </p:spPr>
        <p:txBody>
          <a:bodyPr wrap="square" rtlCol="0">
            <a:spAutoFit/>
          </a:bodyPr>
          <a:lstStyle/>
          <a:p>
            <a:pPr algn="r" rtl="1">
              <a:lnSpc>
                <a:spcPct val="107000"/>
              </a:lnSpc>
              <a:spcAft>
                <a:spcPts val="800"/>
              </a:spcAft>
            </a:pPr>
            <a:r>
              <a:rPr lang="ar-SA" sz="2400" dirty="0">
                <a:latin typeface="Calibri" panose="020F0502020204030204" pitchFamily="34" charset="0"/>
                <a:ea typeface="Calibri" panose="020F0502020204030204" pitchFamily="34" charset="0"/>
              </a:rPr>
              <a:t>كل اهداف في راس المال المخاطر تصب في تسهيل عملية تمويل المؤسسات الصغيرة والمتوسطة و </a:t>
            </a:r>
            <a:r>
              <a:rPr lang="ar-SA" sz="2400" dirty="0" err="1">
                <a:latin typeface="Calibri" panose="020F0502020204030204" pitchFamily="34" charset="0"/>
                <a:ea typeface="Calibri" panose="020F0502020204030204" pitchFamily="34" charset="0"/>
              </a:rPr>
              <a:t>ذكرمن</a:t>
            </a:r>
            <a:r>
              <a:rPr lang="ar-SA" sz="2400" dirty="0">
                <a:latin typeface="Calibri" panose="020F0502020204030204" pitchFamily="34" charset="0"/>
                <a:ea typeface="Calibri" panose="020F0502020204030204" pitchFamily="34" charset="0"/>
              </a:rPr>
              <a:t>  بينها</a:t>
            </a:r>
            <a:endParaRPr lang="fr-FR" sz="2400" dirty="0">
              <a:latin typeface="Calibri" panose="020F0502020204030204" pitchFamily="34" charset="0"/>
              <a:ea typeface="Calibri" panose="020F0502020204030204" pitchFamily="34" charset="0"/>
            </a:endParaRPr>
          </a:p>
          <a:p>
            <a:pPr marL="342900" indent="-342900" algn="r" rtl="1">
              <a:lnSpc>
                <a:spcPct val="107000"/>
              </a:lnSpc>
              <a:spcAft>
                <a:spcPts val="800"/>
              </a:spcAft>
              <a:buFont typeface="Wingdings" panose="05000000000000000000" pitchFamily="2" charset="2"/>
              <a:buChar char="v"/>
            </a:pPr>
            <a:r>
              <a:rPr lang="ar-SA" sz="2400" dirty="0">
                <a:latin typeface="Calibri" panose="020F0502020204030204" pitchFamily="34" charset="0"/>
                <a:ea typeface="Calibri" panose="020F0502020204030204" pitchFamily="34" charset="0"/>
              </a:rPr>
              <a:t> مواجهه الاحتياجات الخاصة بالتمويل الاستثماري .</a:t>
            </a:r>
            <a:endParaRPr lang="fr-FR" sz="2400" dirty="0">
              <a:latin typeface="Calibri" panose="020F0502020204030204" pitchFamily="34" charset="0"/>
              <a:ea typeface="Calibri" panose="020F050202020403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rPr>
              <a:t>تعتبر بديلا تمويليا في حاله ضعف السوق المالي و عدم قدره المؤسسة على اصدار اسهم وطرحها للاكتتاب.</a:t>
            </a:r>
            <a:endParaRPr lang="fr-FR" sz="2400" dirty="0">
              <a:latin typeface="Calibri" panose="020F0502020204030204" pitchFamily="34" charset="0"/>
              <a:ea typeface="Calibri" panose="020F0502020204030204" pitchFamily="34" charset="0"/>
            </a:endParaRPr>
          </a:p>
          <a:p>
            <a:pPr marL="342900" indent="-342900" algn="r" rtl="1">
              <a:lnSpc>
                <a:spcPct val="107000"/>
              </a:lnSpc>
              <a:spcAft>
                <a:spcPts val="800"/>
              </a:spcAft>
              <a:buFont typeface="Wingdings" panose="05000000000000000000" pitchFamily="2" charset="2"/>
              <a:buChar char="v"/>
            </a:pPr>
            <a:r>
              <a:rPr lang="ar-SA" sz="2400" dirty="0">
                <a:latin typeface="Calibri" panose="020F0502020204030204" pitchFamily="34" charset="0"/>
                <a:ea typeface="Calibri" panose="020F0502020204030204" pitchFamily="34" charset="0"/>
              </a:rPr>
              <a:t> توفير الاموال الكافية للمؤسسات الجديدة العالية المخاطر.</a:t>
            </a:r>
            <a:endParaRPr lang="fr-FR" sz="2400" dirty="0">
              <a:latin typeface="Calibri" panose="020F0502020204030204" pitchFamily="34" charset="0"/>
              <a:ea typeface="Calibri" panose="020F0502020204030204" pitchFamily="34" charset="0"/>
            </a:endParaRPr>
          </a:p>
          <a:p>
            <a:pPr marL="342900" indent="-342900" algn="r" rtl="1">
              <a:lnSpc>
                <a:spcPct val="107000"/>
              </a:lnSpc>
              <a:spcAft>
                <a:spcPts val="800"/>
              </a:spcAft>
              <a:buFont typeface="Wingdings" panose="05000000000000000000" pitchFamily="2" charset="2"/>
              <a:buChar char="v"/>
            </a:pPr>
            <a:r>
              <a:rPr lang="ar-SA" sz="2400" dirty="0">
                <a:latin typeface="Calibri" panose="020F0502020204030204" pitchFamily="34" charset="0"/>
                <a:ea typeface="Calibri" panose="020F0502020204030204" pitchFamily="34" charset="0"/>
              </a:rPr>
              <a:t> تزويد اصحاب المشروعات بالتمويل لازم تحويل افكارهم الى شركات عالمية حيث يصعب عليهم  الوصول الى مصادر الى مصادر مالية أخرى.</a:t>
            </a:r>
            <a:endParaRPr lang="fr-FR" sz="2400" dirty="0">
              <a:latin typeface="Calibri" panose="020F0502020204030204" pitchFamily="34" charset="0"/>
              <a:ea typeface="Calibri" panose="020F0502020204030204" pitchFamily="34" charset="0"/>
            </a:endParaRPr>
          </a:p>
          <a:p>
            <a:pPr marL="342900" indent="-342900" algn="r" rtl="1">
              <a:lnSpc>
                <a:spcPct val="107000"/>
              </a:lnSpc>
              <a:spcAft>
                <a:spcPts val="800"/>
              </a:spcAft>
              <a:buFont typeface="Wingdings" panose="05000000000000000000" pitchFamily="2" charset="2"/>
              <a:buChar char="v"/>
            </a:pPr>
            <a:r>
              <a:rPr lang="ar-SA" sz="2400" dirty="0">
                <a:latin typeface="Calibri" panose="020F0502020204030204" pitchFamily="34" charset="0"/>
                <a:ea typeface="Calibri" panose="020F0502020204030204" pitchFamily="34" charset="0"/>
              </a:rPr>
              <a:t> توفير وظائف جديدة في القطاعات التكنولوجية ( تكنولوجيا الاتصالات وتكنولوجيا الانترنت) التي يتم تمويلها براس مال المخاطر.</a:t>
            </a:r>
            <a:endParaRPr lang="fr-FR" sz="2400" dirty="0">
              <a:latin typeface="Calibri" panose="020F0502020204030204" pitchFamily="34" charset="0"/>
              <a:ea typeface="Calibri" panose="020F0502020204030204" pitchFamily="34" charset="0"/>
            </a:endParaRPr>
          </a:p>
          <a:p>
            <a:pPr marL="342900" indent="-342900" algn="r" rtl="1">
              <a:lnSpc>
                <a:spcPct val="107000"/>
              </a:lnSpc>
              <a:spcAft>
                <a:spcPts val="800"/>
              </a:spcAft>
              <a:buFont typeface="Wingdings" panose="05000000000000000000" pitchFamily="2" charset="2"/>
              <a:buChar char="v"/>
            </a:pPr>
            <a:r>
              <a:rPr lang="ar-SA" sz="2400" dirty="0">
                <a:latin typeface="Calibri" panose="020F0502020204030204" pitchFamily="34" charset="0"/>
                <a:ea typeface="Calibri" panose="020F0502020204030204" pitchFamily="34" charset="0"/>
              </a:rPr>
              <a:t> امتداد دور راس مال المخاطر اسم المشروعات الصغيرة والمتوسطة بكوادر والخبرات الفنية والإدارية التي تفتقد اليها وهو ما يطلق عليه في اعاده الهيكلة البشرية والإدارية.</a:t>
            </a:r>
            <a:endParaRPr lang="fr-FR" sz="2400" dirty="0">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312220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0" y="-1044"/>
            <a:ext cx="12192000" cy="6859044"/>
          </a:xfrm>
          <a:prstGeom prst="rect">
            <a:avLst/>
          </a:prstGeom>
        </p:spPr>
      </p:pic>
      <p:sp>
        <p:nvSpPr>
          <p:cNvPr id="3" name="Pentagone 2"/>
          <p:cNvSpPr/>
          <p:nvPr/>
        </p:nvSpPr>
        <p:spPr>
          <a:xfrm rot="10800000">
            <a:off x="1839816" y="1775116"/>
            <a:ext cx="7855026" cy="2829934"/>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ZoneTexte 4"/>
          <p:cNvSpPr txBox="1"/>
          <p:nvPr/>
        </p:nvSpPr>
        <p:spPr>
          <a:xfrm>
            <a:off x="2688116" y="2292207"/>
            <a:ext cx="6709271" cy="2169624"/>
          </a:xfrm>
          <a:prstGeom prst="rect">
            <a:avLst/>
          </a:prstGeom>
          <a:noFill/>
        </p:spPr>
        <p:txBody>
          <a:bodyPr wrap="square" rtlCol="0">
            <a:prstTxWarp prst="textStop">
              <a:avLst/>
            </a:prstTxWarp>
            <a:spAutoFit/>
          </a:bodyPr>
          <a:lstStyle/>
          <a:p>
            <a:pPr algn="ctr"/>
            <a:r>
              <a:rPr lang="ar-DZ"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المبحث الثاني: راس مال المخاطر كبديل تمويلي للمؤسسات </a:t>
            </a:r>
            <a:endParaRPr lang="fr-FR"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8836693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3455</TotalTime>
  <Words>1342</Words>
  <Application>Microsoft Office PowerPoint</Application>
  <PresentationFormat>Widescreen</PresentationFormat>
  <Paragraphs>131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Garamond</vt:lpstr>
      <vt:lpstr>Helvetica</vt:lpstr>
      <vt:lpstr>Times New Roman</vt:lpstr>
      <vt:lpstr>Wingdings</vt:lpstr>
      <vt:lpstr>Organique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mohamed haddadi</dc:creator>
  <cp:lastModifiedBy>admin</cp:lastModifiedBy>
  <cp:revision>27</cp:revision>
  <dcterms:created xsi:type="dcterms:W3CDTF">2018-12-12T13:02:53Z</dcterms:created>
  <dcterms:modified xsi:type="dcterms:W3CDTF">2020-12-04T17:30:06Z</dcterms:modified>
</cp:coreProperties>
</file>