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257" r:id="rId3"/>
    <p:sldId id="258" r:id="rId4"/>
    <p:sldId id="259" r:id="rId5"/>
    <p:sldId id="260" r:id="rId6"/>
    <p:sldId id="273"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29" autoAdjust="0"/>
    <p:restoredTop sz="94654" autoAdjust="0"/>
  </p:normalViewPr>
  <p:slideViewPr>
    <p:cSldViewPr snapToGrid="0">
      <p:cViewPr varScale="1">
        <p:scale>
          <a:sx n="65" d="100"/>
          <a:sy n="65" d="100"/>
        </p:scale>
        <p:origin x="1434" y="7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0F88E81-036E-4FC3-8E4A-7C34F06A5EE2}" type="datetimeFigureOut">
              <a:rPr lang="fr-FR" smtClean="0"/>
              <a:t>26/04/2022</a:t>
            </a:fld>
            <a:endParaRPr lang="fr-FR"/>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5EBAC14-C63C-4E05-BDCE-23B2D2B20E00}" type="slidenum">
              <a:rPr lang="fr-FR" smtClean="0"/>
              <a:t>‹N°›</a:t>
            </a:fld>
            <a:endParaRPr lang="fr-FR"/>
          </a:p>
        </p:txBody>
      </p:sp>
    </p:spTree>
    <p:extLst>
      <p:ext uri="{BB962C8B-B14F-4D97-AF65-F5344CB8AC3E}">
        <p14:creationId xmlns:p14="http://schemas.microsoft.com/office/powerpoint/2010/main" val="11824794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B5EBAC14-C63C-4E05-BDCE-23B2D2B20E00}" type="slidenum">
              <a:rPr lang="fr-FR" smtClean="0"/>
              <a:t>2</a:t>
            </a:fld>
            <a:endParaRPr lang="fr-FR"/>
          </a:p>
        </p:txBody>
      </p:sp>
    </p:spTree>
    <p:extLst>
      <p:ext uri="{BB962C8B-B14F-4D97-AF65-F5344CB8AC3E}">
        <p14:creationId xmlns:p14="http://schemas.microsoft.com/office/powerpoint/2010/main" val="3409574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fr-FR"/>
              <a:t>Modifiez le style du titre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B492394-5021-4764-A149-A1934B341B2C}" type="datetime1">
              <a:rPr lang="fr-FR" smtClean="0"/>
              <a:t>26/04/2022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B713880-3204-40F4-B1F1-F64C5E86F6F8}" type="slidenum">
              <a:rPr lang="fr-FR" smtClean="0"/>
              <a:t>‹N°›</a:t>
            </a:fld>
            <a:endParaRPr lang="fr-FR"/>
          </a:p>
        </p:txBody>
      </p:sp>
    </p:spTree>
    <p:extLst>
      <p:ext uri="{BB962C8B-B14F-4D97-AF65-F5344CB8AC3E}">
        <p14:creationId xmlns:p14="http://schemas.microsoft.com/office/powerpoint/2010/main" val="2832768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AE3C5F66-96E3-4258-8288-6C047960894D}" type="datetime1">
              <a:rPr lang="fr-FR" smtClean="0"/>
              <a:t>26/04/2022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B713880-3204-40F4-B1F1-F64C5E86F6F8}" type="slidenum">
              <a:rPr lang="fr-FR" smtClean="0"/>
              <a:t>‹N°›</a:t>
            </a:fld>
            <a:endParaRPr lang="fr-FR"/>
          </a:p>
        </p:txBody>
      </p:sp>
    </p:spTree>
    <p:extLst>
      <p:ext uri="{BB962C8B-B14F-4D97-AF65-F5344CB8AC3E}">
        <p14:creationId xmlns:p14="http://schemas.microsoft.com/office/powerpoint/2010/main" val="9425616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F60FDBA-20BD-4F52-B2F5-2ADC84DF0090}" type="datetime1">
              <a:rPr lang="fr-FR" smtClean="0"/>
              <a:t>26/04/2022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B713880-3204-40F4-B1F1-F64C5E86F6F8}" type="slidenum">
              <a:rPr lang="fr-FR" smtClean="0"/>
              <a:t>‹N°›</a:t>
            </a:fld>
            <a:endParaRPr lang="fr-FR"/>
          </a:p>
        </p:txBody>
      </p:sp>
    </p:spTree>
    <p:extLst>
      <p:ext uri="{BB962C8B-B14F-4D97-AF65-F5344CB8AC3E}">
        <p14:creationId xmlns:p14="http://schemas.microsoft.com/office/powerpoint/2010/main" val="20868755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2621734-3C98-44CF-8654-215FE8BEE242}" type="datetime1">
              <a:rPr lang="fr-FR" smtClean="0"/>
              <a:t>26/04/2022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B713880-3204-40F4-B1F1-F64C5E86F6F8}" type="slidenum">
              <a:rPr lang="fr-FR" smtClean="0"/>
              <a:t>‹N°›</a:t>
            </a:fld>
            <a:endParaRPr lang="fr-FR"/>
          </a:p>
        </p:txBody>
      </p:sp>
    </p:spTree>
    <p:extLst>
      <p:ext uri="{BB962C8B-B14F-4D97-AF65-F5344CB8AC3E}">
        <p14:creationId xmlns:p14="http://schemas.microsoft.com/office/powerpoint/2010/main" val="3468843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fr-FR"/>
              <a:t>Modifiez le style du titre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4437BA2A-E894-47EA-892F-C541752C5BB0}" type="datetime1">
              <a:rPr lang="fr-FR" smtClean="0"/>
              <a:t>26/04/2022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B713880-3204-40F4-B1F1-F64C5E86F6F8}" type="slidenum">
              <a:rPr lang="fr-FR" smtClean="0"/>
              <a:t>‹N°›</a:t>
            </a:fld>
            <a:endParaRPr lang="fr-FR"/>
          </a:p>
        </p:txBody>
      </p:sp>
    </p:spTree>
    <p:extLst>
      <p:ext uri="{BB962C8B-B14F-4D97-AF65-F5344CB8AC3E}">
        <p14:creationId xmlns:p14="http://schemas.microsoft.com/office/powerpoint/2010/main" val="31322303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B6CAB78-C07F-4706-8D5C-99B61B74B856}" type="datetime1">
              <a:rPr lang="fr-FR" smtClean="0"/>
              <a:t>26/04/2022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B713880-3204-40F4-B1F1-F64C5E86F6F8}" type="slidenum">
              <a:rPr lang="fr-FR" smtClean="0"/>
              <a:t>‹N°›</a:t>
            </a:fld>
            <a:endParaRPr lang="fr-FR"/>
          </a:p>
        </p:txBody>
      </p:sp>
    </p:spTree>
    <p:extLst>
      <p:ext uri="{BB962C8B-B14F-4D97-AF65-F5344CB8AC3E}">
        <p14:creationId xmlns:p14="http://schemas.microsoft.com/office/powerpoint/2010/main" val="42041024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fr-FR"/>
              <a:t>Modifiez le style du titre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29842" y="2505075"/>
            <a:ext cx="3868340"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4629150" y="2505075"/>
            <a:ext cx="3887391"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F5B5D06B-2F32-4052-BFFE-BA9096E932C5}" type="datetime1">
              <a:rPr lang="fr-FR" smtClean="0"/>
              <a:t>26/04/2022</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3B713880-3204-40F4-B1F1-F64C5E86F6F8}" type="slidenum">
              <a:rPr lang="fr-FR" smtClean="0"/>
              <a:t>‹N°›</a:t>
            </a:fld>
            <a:endParaRPr lang="fr-FR"/>
          </a:p>
        </p:txBody>
      </p:sp>
    </p:spTree>
    <p:extLst>
      <p:ext uri="{BB962C8B-B14F-4D97-AF65-F5344CB8AC3E}">
        <p14:creationId xmlns:p14="http://schemas.microsoft.com/office/powerpoint/2010/main" val="1342407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4BD4F4A-F131-4C4A-8971-D41A4EFB2AA8}" type="datetime1">
              <a:rPr lang="fr-FR" smtClean="0"/>
              <a:t>26/04/2022</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3B713880-3204-40F4-B1F1-F64C5E86F6F8}" type="slidenum">
              <a:rPr lang="fr-FR" smtClean="0"/>
              <a:t>‹N°›</a:t>
            </a:fld>
            <a:endParaRPr lang="fr-FR"/>
          </a:p>
        </p:txBody>
      </p:sp>
    </p:spTree>
    <p:extLst>
      <p:ext uri="{BB962C8B-B14F-4D97-AF65-F5344CB8AC3E}">
        <p14:creationId xmlns:p14="http://schemas.microsoft.com/office/powerpoint/2010/main" val="2172458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133583-58A5-48A2-8545-A7ABF49F3FA7}" type="datetime1">
              <a:rPr lang="fr-FR" smtClean="0"/>
              <a:t>26/04/2022</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3B713880-3204-40F4-B1F1-F64C5E86F6F8}" type="slidenum">
              <a:rPr lang="fr-FR" smtClean="0"/>
              <a:t>‹N°›</a:t>
            </a:fld>
            <a:endParaRPr lang="fr-FR"/>
          </a:p>
        </p:txBody>
      </p:sp>
    </p:spTree>
    <p:extLst>
      <p:ext uri="{BB962C8B-B14F-4D97-AF65-F5344CB8AC3E}">
        <p14:creationId xmlns:p14="http://schemas.microsoft.com/office/powerpoint/2010/main" val="32958895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72D57489-4D76-47D8-9799-44F813B39E80}" type="datetime1">
              <a:rPr lang="fr-FR" smtClean="0"/>
              <a:t>26/04/2022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B713880-3204-40F4-B1F1-F64C5E86F6F8}" type="slidenum">
              <a:rPr lang="fr-FR" smtClean="0"/>
              <a:t>‹N°›</a:t>
            </a:fld>
            <a:endParaRPr lang="fr-FR"/>
          </a:p>
        </p:txBody>
      </p:sp>
    </p:spTree>
    <p:extLst>
      <p:ext uri="{BB962C8B-B14F-4D97-AF65-F5344CB8AC3E}">
        <p14:creationId xmlns:p14="http://schemas.microsoft.com/office/powerpoint/2010/main" val="27919035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8EE54BE-DC61-4DB1-B53A-717F02396999}" type="datetime1">
              <a:rPr lang="fr-FR" smtClean="0"/>
              <a:t>26/04/2022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B713880-3204-40F4-B1F1-F64C5E86F6F8}" type="slidenum">
              <a:rPr lang="fr-FR" smtClean="0"/>
              <a:t>‹N°›</a:t>
            </a:fld>
            <a:endParaRPr lang="fr-FR"/>
          </a:p>
        </p:txBody>
      </p:sp>
    </p:spTree>
    <p:extLst>
      <p:ext uri="{BB962C8B-B14F-4D97-AF65-F5344CB8AC3E}">
        <p14:creationId xmlns:p14="http://schemas.microsoft.com/office/powerpoint/2010/main" val="8987305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A15732-47B5-4A87-B829-23278B97FBD8}" type="datetime1">
              <a:rPr lang="fr-FR" smtClean="0"/>
              <a:t>26/04/2022</a:t>
            </a:fld>
            <a:endParaRPr lang="fr-F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713880-3204-40F4-B1F1-F64C5E86F6F8}" type="slidenum">
              <a:rPr lang="fr-FR" smtClean="0"/>
              <a:t>‹N°›</a:t>
            </a:fld>
            <a:endParaRPr lang="fr-FR"/>
          </a:p>
        </p:txBody>
      </p:sp>
    </p:spTree>
    <p:extLst>
      <p:ext uri="{BB962C8B-B14F-4D97-AF65-F5344CB8AC3E}">
        <p14:creationId xmlns:p14="http://schemas.microsoft.com/office/powerpoint/2010/main" val="40326742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8A36E0A-27E1-4AD2-AA68-E689392BE1DE}"/>
              </a:ext>
            </a:extLst>
          </p:cNvPr>
          <p:cNvSpPr/>
          <p:nvPr/>
        </p:nvSpPr>
        <p:spPr>
          <a:xfrm>
            <a:off x="1467465" y="0"/>
            <a:ext cx="6209071" cy="369332"/>
          </a:xfrm>
          <a:prstGeom prst="rect">
            <a:avLst/>
          </a:prstGeom>
        </p:spPr>
        <p:txBody>
          <a:bodyPr wrap="square">
            <a:spAutoFit/>
          </a:bodyPr>
          <a:lstStyle/>
          <a:p>
            <a:pPr algn="just"/>
            <a:r>
              <a:rPr lang="fr-FR" b="1" dirty="0">
                <a:solidFill>
                  <a:srgbClr val="000000"/>
                </a:solidFill>
                <a:latin typeface="Times New Roman" panose="02020603050405020304" pitchFamily="18" charset="0"/>
                <a:ea typeface="SimSun" panose="02010600030101010101" pitchFamily="2" charset="-122"/>
                <a:cs typeface="Times New Roman" panose="02020603050405020304" pitchFamily="18" charset="0"/>
              </a:rPr>
              <a:t>Les facteurs influençant la flore d’altération des aliments </a:t>
            </a:r>
            <a:endParaRPr lang="fr-FR" dirty="0">
              <a:latin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9F7D55A6-6985-4A85-9548-7417AC9144A0}"/>
              </a:ext>
            </a:extLst>
          </p:cNvPr>
          <p:cNvSpPr/>
          <p:nvPr/>
        </p:nvSpPr>
        <p:spPr>
          <a:xfrm>
            <a:off x="484853" y="638174"/>
            <a:ext cx="8174294" cy="2120068"/>
          </a:xfrm>
          <a:prstGeom prst="rect">
            <a:avLst/>
          </a:prstGeom>
        </p:spPr>
        <p:txBody>
          <a:bodyPr wrap="square">
            <a:spAutoFit/>
          </a:bodyPr>
          <a:lstStyle/>
          <a:p>
            <a:pPr algn="just">
              <a:lnSpc>
                <a:spcPct val="150000"/>
              </a:lnSpc>
            </a:pPr>
            <a:r>
              <a:rPr lang="fr-FR" b="1" dirty="0">
                <a:latin typeface="Times New Roman" panose="02020603050405020304" pitchFamily="18" charset="0"/>
                <a:cs typeface="Times New Roman" panose="02020603050405020304" pitchFamily="18" charset="0"/>
              </a:rPr>
              <a:t>introduction</a:t>
            </a:r>
          </a:p>
          <a:p>
            <a:pPr algn="just">
              <a:lnSpc>
                <a:spcPct val="150000"/>
              </a:lnSpc>
            </a:pPr>
            <a:r>
              <a:rPr lang="fr-FR" dirty="0">
                <a:latin typeface="Times New Roman" panose="02020603050405020304" pitchFamily="18" charset="0"/>
                <a:cs typeface="Times New Roman" panose="02020603050405020304" pitchFamily="18" charset="0"/>
              </a:rPr>
              <a:t>Parce qu’ils sont riche en éléments nutritifs, les aliments sont aussi d’excellents milieux pour la croissance des microorganismes. Cette croissance est contrôlée par des facteurs liés à l’aliment lui-même, ou </a:t>
            </a:r>
            <a:r>
              <a:rPr lang="fr-FR" b="1" dirty="0">
                <a:latin typeface="Times New Roman" panose="02020603050405020304" pitchFamily="18" charset="0"/>
                <a:cs typeface="Times New Roman" panose="02020603050405020304" pitchFamily="18" charset="0"/>
              </a:rPr>
              <a:t>facteurs intrinsèques</a:t>
            </a:r>
            <a:r>
              <a:rPr lang="fr-FR" dirty="0">
                <a:latin typeface="Times New Roman" panose="02020603050405020304" pitchFamily="18" charset="0"/>
                <a:cs typeface="Times New Roman" panose="02020603050405020304" pitchFamily="18" charset="0"/>
              </a:rPr>
              <a:t>, et aussi par d’autres, liés à l’environnement où l’aliment est stocké, ce sont les </a:t>
            </a:r>
            <a:r>
              <a:rPr lang="fr-FR" b="1" dirty="0">
                <a:latin typeface="Times New Roman" panose="02020603050405020304" pitchFamily="18" charset="0"/>
                <a:cs typeface="Times New Roman" panose="02020603050405020304" pitchFamily="18" charset="0"/>
              </a:rPr>
              <a:t>facteurs extrinsèques</a:t>
            </a:r>
            <a:r>
              <a:rPr lang="fr-FR" dirty="0">
                <a:latin typeface="Times New Roman" panose="02020603050405020304" pitchFamily="18" charset="0"/>
                <a:cs typeface="Times New Roman" panose="02020603050405020304" pitchFamily="18" charset="0"/>
              </a:rPr>
              <a:t>.</a:t>
            </a:r>
          </a:p>
        </p:txBody>
      </p:sp>
      <p:sp>
        <p:nvSpPr>
          <p:cNvPr id="7" name="Rectangle 6">
            <a:extLst>
              <a:ext uri="{FF2B5EF4-FFF2-40B4-BE49-F238E27FC236}">
                <a16:creationId xmlns:a16="http://schemas.microsoft.com/office/drawing/2014/main" id="{A23BF0A1-FF27-4330-933D-768954A02087}"/>
              </a:ext>
            </a:extLst>
          </p:cNvPr>
          <p:cNvSpPr/>
          <p:nvPr/>
        </p:nvSpPr>
        <p:spPr>
          <a:xfrm>
            <a:off x="147484" y="2828835"/>
            <a:ext cx="8849032" cy="2535566"/>
          </a:xfrm>
          <a:prstGeom prst="rect">
            <a:avLst/>
          </a:prstGeom>
        </p:spPr>
        <p:txBody>
          <a:bodyPr wrap="square">
            <a:spAutoFit/>
          </a:bodyPr>
          <a:lstStyle/>
          <a:p>
            <a:pPr algn="just">
              <a:lnSpc>
                <a:spcPct val="150000"/>
              </a:lnSpc>
            </a:pPr>
            <a:r>
              <a:rPr lang="fr-FR" b="1" dirty="0">
                <a:latin typeface="Times New Roman" panose="02020603050405020304" pitchFamily="18" charset="0"/>
                <a:cs typeface="Times New Roman" panose="02020603050405020304" pitchFamily="18" charset="0"/>
              </a:rPr>
              <a:t> </a:t>
            </a:r>
          </a:p>
          <a:p>
            <a:pPr algn="just">
              <a:lnSpc>
                <a:spcPct val="150000"/>
              </a:lnSpc>
            </a:pPr>
            <a:r>
              <a:rPr lang="fr-FR" dirty="0">
                <a:latin typeface="Times New Roman" panose="02020603050405020304" pitchFamily="18" charset="0"/>
                <a:cs typeface="Times New Roman" panose="02020603050405020304" pitchFamily="18" charset="0"/>
              </a:rPr>
              <a:t>Les </a:t>
            </a:r>
            <a:r>
              <a:rPr lang="fr-FR" b="1" dirty="0">
                <a:latin typeface="Times New Roman" panose="02020603050405020304" pitchFamily="18" charset="0"/>
                <a:cs typeface="Times New Roman" panose="02020603050405020304" pitchFamily="18" charset="0"/>
              </a:rPr>
              <a:t>facteurs intrinsèques </a:t>
            </a:r>
            <a:r>
              <a:rPr lang="fr-FR" dirty="0">
                <a:latin typeface="Times New Roman" panose="02020603050405020304" pitchFamily="18" charset="0"/>
                <a:cs typeface="Times New Roman" panose="02020603050405020304" pitchFamily="18" charset="0"/>
              </a:rPr>
              <a:t>ou associés aux aliments, comprennent le pH, l’humidité, l’activité ou la disponibilité de l’eau, le potentiel d’oxydo-réduction, la structure physique de l’aliment, les éléments nutritifs disponibles et la présence possible d’agents antimicrobiens naturels.</a:t>
            </a:r>
          </a:p>
          <a:p>
            <a:pPr algn="just">
              <a:lnSpc>
                <a:spcPct val="150000"/>
              </a:lnSpc>
            </a:pPr>
            <a:r>
              <a:rPr lang="fr-FR" dirty="0">
                <a:latin typeface="Times New Roman" panose="02020603050405020304" pitchFamily="18" charset="0"/>
                <a:cs typeface="Times New Roman" panose="02020603050405020304" pitchFamily="18" charset="0"/>
              </a:rPr>
              <a:t>Les facteurs extrinsèque ou environnementaux concernent la température, l’humidité relative, le gaz(CO2,O2), les types et les quantités de microorganismes présent dans l’aliment.</a:t>
            </a:r>
          </a:p>
        </p:txBody>
      </p:sp>
      <p:sp>
        <p:nvSpPr>
          <p:cNvPr id="2" name="Espace réservé du numéro de diapositive 1">
            <a:extLst>
              <a:ext uri="{FF2B5EF4-FFF2-40B4-BE49-F238E27FC236}">
                <a16:creationId xmlns:a16="http://schemas.microsoft.com/office/drawing/2014/main" id="{E9E582A1-19CC-4D39-B2F1-90A24CBB457A}"/>
              </a:ext>
            </a:extLst>
          </p:cNvPr>
          <p:cNvSpPr>
            <a:spLocks noGrp="1"/>
          </p:cNvSpPr>
          <p:nvPr>
            <p:ph type="sldNum" sz="quarter" idx="12"/>
          </p:nvPr>
        </p:nvSpPr>
        <p:spPr/>
        <p:txBody>
          <a:bodyPr/>
          <a:lstStyle/>
          <a:p>
            <a:fld id="{3B713880-3204-40F4-B1F1-F64C5E86F6F8}" type="slidenum">
              <a:rPr lang="fr-FR" smtClean="0"/>
              <a:t>1</a:t>
            </a:fld>
            <a:endParaRPr lang="fr-FR"/>
          </a:p>
        </p:txBody>
      </p:sp>
    </p:spTree>
    <p:extLst>
      <p:ext uri="{BB962C8B-B14F-4D97-AF65-F5344CB8AC3E}">
        <p14:creationId xmlns:p14="http://schemas.microsoft.com/office/powerpoint/2010/main" val="23920779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396E0CE3-312B-4EBC-B329-36AEC4014F63}"/>
              </a:ext>
            </a:extLst>
          </p:cNvPr>
          <p:cNvSpPr/>
          <p:nvPr/>
        </p:nvSpPr>
        <p:spPr>
          <a:xfrm>
            <a:off x="73742" y="1424683"/>
            <a:ext cx="8996516" cy="3554819"/>
          </a:xfrm>
          <a:prstGeom prst="rect">
            <a:avLst/>
          </a:prstGeom>
        </p:spPr>
        <p:txBody>
          <a:bodyPr wrap="square">
            <a:spAutoFit/>
          </a:bodyPr>
          <a:lstStyle/>
          <a:p>
            <a:pPr algn="just"/>
            <a:r>
              <a:rPr lang="fr-FR" dirty="0">
                <a:latin typeface="Times New Roman" panose="02020603050405020304" pitchFamily="18" charset="0"/>
                <a:cs typeface="Times New Roman" panose="02020603050405020304" pitchFamily="18" charset="0"/>
              </a:rPr>
              <a:t>Selon leur mode de respiration, les microorganismes sont soit aérobies stricts, soit anaérobies stricts,  soit </a:t>
            </a:r>
            <a:r>
              <a:rPr lang="fr-FR" dirty="0" err="1">
                <a:latin typeface="Times New Roman" panose="02020603050405020304" pitchFamily="18" charset="0"/>
                <a:cs typeface="Times New Roman" panose="02020603050405020304" pitchFamily="18" charset="0"/>
              </a:rPr>
              <a:t>aéro</a:t>
            </a:r>
            <a:r>
              <a:rPr lang="fr-FR" dirty="0">
                <a:latin typeface="Times New Roman" panose="02020603050405020304" pitchFamily="18" charset="0"/>
                <a:cs typeface="Times New Roman" panose="02020603050405020304" pitchFamily="18" charset="0"/>
              </a:rPr>
              <a:t>-anaérobies, soit micro-aérophiles ... </a:t>
            </a:r>
          </a:p>
          <a:p>
            <a:pPr algn="just"/>
            <a:r>
              <a:rPr lang="fr-FR" dirty="0">
                <a:latin typeface="Times New Roman" panose="02020603050405020304" pitchFamily="18" charset="0"/>
                <a:cs typeface="Times New Roman" panose="02020603050405020304" pitchFamily="18" charset="0"/>
              </a:rPr>
              <a:t> </a:t>
            </a:r>
          </a:p>
          <a:p>
            <a:pPr algn="just">
              <a:lnSpc>
                <a:spcPct val="150000"/>
              </a:lnSpc>
            </a:pPr>
            <a:r>
              <a:rPr lang="fr-FR" dirty="0">
                <a:latin typeface="Times New Roman" panose="02020603050405020304" pitchFamily="18" charset="0"/>
                <a:cs typeface="Times New Roman" panose="02020603050405020304" pitchFamily="18" charset="0"/>
              </a:rPr>
              <a:t>Ces propriétés expliquent la diversité des altérations que l’on peut rencontrer : </a:t>
            </a:r>
          </a:p>
          <a:p>
            <a:pPr algn="just"/>
            <a:r>
              <a:rPr lang="fr-FR" dirty="0">
                <a:latin typeface="Times New Roman" panose="02020603050405020304" pitchFamily="18" charset="0"/>
                <a:cs typeface="Times New Roman" panose="02020603050405020304" pitchFamily="18" charset="0"/>
              </a:rPr>
              <a:t>- les </a:t>
            </a:r>
            <a:r>
              <a:rPr lang="fr-FR" b="1" dirty="0">
                <a:latin typeface="Times New Roman" panose="02020603050405020304" pitchFamily="18" charset="0"/>
                <a:cs typeface="Times New Roman" panose="02020603050405020304" pitchFamily="18" charset="0"/>
              </a:rPr>
              <a:t>moisissures</a:t>
            </a:r>
            <a:r>
              <a:rPr lang="fr-FR" dirty="0">
                <a:latin typeface="Times New Roman" panose="02020603050405020304" pitchFamily="18" charset="0"/>
                <a:cs typeface="Times New Roman" panose="02020603050405020304" pitchFamily="18" charset="0"/>
              </a:rPr>
              <a:t> et les </a:t>
            </a:r>
            <a:r>
              <a:rPr lang="fr-FR" b="1" dirty="0">
                <a:latin typeface="Times New Roman" panose="02020603050405020304" pitchFamily="18" charset="0"/>
                <a:cs typeface="Times New Roman" panose="02020603050405020304" pitchFamily="18" charset="0"/>
              </a:rPr>
              <a:t>levures</a:t>
            </a:r>
            <a:r>
              <a:rPr lang="fr-FR" dirty="0">
                <a:latin typeface="Times New Roman" panose="02020603050405020304" pitchFamily="18" charset="0"/>
                <a:cs typeface="Times New Roman" panose="02020603050405020304" pitchFamily="18" charset="0"/>
              </a:rPr>
              <a:t> </a:t>
            </a:r>
            <a:r>
              <a:rPr lang="fr-FR" b="1" dirty="0">
                <a:latin typeface="Times New Roman" panose="02020603050405020304" pitchFamily="18" charset="0"/>
                <a:cs typeface="Times New Roman" panose="02020603050405020304" pitchFamily="18" charset="0"/>
              </a:rPr>
              <a:t>aérobies strictes </a:t>
            </a:r>
            <a:r>
              <a:rPr lang="fr-FR" dirty="0">
                <a:latin typeface="Times New Roman" panose="02020603050405020304" pitchFamily="18" charset="0"/>
                <a:cs typeface="Times New Roman" panose="02020603050405020304" pitchFamily="18" charset="0"/>
              </a:rPr>
              <a:t>se développent en surface en formant des voiles plus ou  moins épais </a:t>
            </a:r>
          </a:p>
          <a:p>
            <a:pPr algn="just"/>
            <a:r>
              <a:rPr lang="fr-FR" dirty="0">
                <a:latin typeface="Times New Roman" panose="02020603050405020304" pitchFamily="18" charset="0"/>
                <a:cs typeface="Times New Roman" panose="02020603050405020304" pitchFamily="18" charset="0"/>
              </a:rPr>
              <a:t>- les levures </a:t>
            </a:r>
            <a:r>
              <a:rPr lang="fr-FR" dirty="0" err="1">
                <a:latin typeface="Times New Roman" panose="02020603050405020304" pitchFamily="18" charset="0"/>
                <a:cs typeface="Times New Roman" panose="02020603050405020304" pitchFamily="18" charset="0"/>
              </a:rPr>
              <a:t>fermentantes</a:t>
            </a:r>
            <a:r>
              <a:rPr lang="fr-FR" dirty="0">
                <a:latin typeface="Times New Roman" panose="02020603050405020304" pitchFamily="18" charset="0"/>
                <a:cs typeface="Times New Roman" panose="02020603050405020304" pitchFamily="18" charset="0"/>
              </a:rPr>
              <a:t> se multiplient en profondeur avec production de gaz  </a:t>
            </a:r>
          </a:p>
          <a:p>
            <a:pPr algn="just"/>
            <a:r>
              <a:rPr lang="fr-FR" dirty="0">
                <a:latin typeface="Times New Roman" panose="02020603050405020304" pitchFamily="18" charset="0"/>
                <a:cs typeface="Times New Roman" panose="02020603050405020304" pitchFamily="18" charset="0"/>
              </a:rPr>
              <a:t>- les Clostridium ne se développent qu’en absence d’oxygène (masse , conserve..) </a:t>
            </a:r>
          </a:p>
          <a:p>
            <a:pPr algn="just"/>
            <a:r>
              <a:rPr lang="fr-FR" dirty="0">
                <a:latin typeface="Times New Roman" panose="02020603050405020304" pitchFamily="18" charset="0"/>
                <a:cs typeface="Times New Roman" panose="02020603050405020304" pitchFamily="18" charset="0"/>
              </a:rPr>
              <a:t>- les Pseudomonas ne se développent qu’en présence d’oxygène (surface) </a:t>
            </a:r>
          </a:p>
          <a:p>
            <a:pPr algn="just"/>
            <a:r>
              <a:rPr lang="fr-FR" dirty="0">
                <a:latin typeface="Times New Roman" panose="02020603050405020304" pitchFamily="18" charset="0"/>
                <a:cs typeface="Times New Roman" panose="02020603050405020304" pitchFamily="18" charset="0"/>
              </a:rPr>
              <a:t>- les Lactobacillus </a:t>
            </a:r>
            <a:r>
              <a:rPr lang="fr-FR" dirty="0" err="1">
                <a:latin typeface="Times New Roman" panose="02020603050405020304" pitchFamily="18" charset="0"/>
                <a:cs typeface="Times New Roman" panose="02020603050405020304" pitchFamily="18" charset="0"/>
              </a:rPr>
              <a:t>microaérophiles</a:t>
            </a:r>
            <a:r>
              <a:rPr lang="fr-FR" dirty="0">
                <a:latin typeface="Times New Roman" panose="02020603050405020304" pitchFamily="18" charset="0"/>
                <a:cs typeface="Times New Roman" panose="02020603050405020304" pitchFamily="18" charset="0"/>
              </a:rPr>
              <a:t> ne se développent qu’à une teneur réduite en oxygène.  </a:t>
            </a:r>
          </a:p>
          <a:p>
            <a:pPr algn="just"/>
            <a:r>
              <a:rPr lang="fr-FR" dirty="0">
                <a:latin typeface="Times New Roman" panose="02020603050405020304" pitchFamily="18" charset="0"/>
                <a:cs typeface="Times New Roman" panose="02020603050405020304" pitchFamily="18" charset="0"/>
              </a:rPr>
              <a:t>Dans  les  aliments  ,  on  peut  considérer  la  présence  ou  l’absence  d’oxygène  comme  un  paramètre fondamental vis à vis des microorganismes. </a:t>
            </a:r>
          </a:p>
        </p:txBody>
      </p:sp>
      <p:sp>
        <p:nvSpPr>
          <p:cNvPr id="2" name="Espace réservé du numéro de diapositive 1">
            <a:extLst>
              <a:ext uri="{FF2B5EF4-FFF2-40B4-BE49-F238E27FC236}">
                <a16:creationId xmlns:a16="http://schemas.microsoft.com/office/drawing/2014/main" id="{2AADFBFD-8478-46D3-BA1C-2AD97ECE5AC9}"/>
              </a:ext>
            </a:extLst>
          </p:cNvPr>
          <p:cNvSpPr>
            <a:spLocks noGrp="1"/>
          </p:cNvSpPr>
          <p:nvPr>
            <p:ph type="sldNum" sz="quarter" idx="12"/>
          </p:nvPr>
        </p:nvSpPr>
        <p:spPr/>
        <p:txBody>
          <a:bodyPr/>
          <a:lstStyle/>
          <a:p>
            <a:fld id="{3B713880-3204-40F4-B1F1-F64C5E86F6F8}" type="slidenum">
              <a:rPr lang="fr-FR" smtClean="0"/>
              <a:t>10</a:t>
            </a:fld>
            <a:endParaRPr lang="fr-FR"/>
          </a:p>
        </p:txBody>
      </p:sp>
    </p:spTree>
    <p:extLst>
      <p:ext uri="{BB962C8B-B14F-4D97-AF65-F5344CB8AC3E}">
        <p14:creationId xmlns:p14="http://schemas.microsoft.com/office/powerpoint/2010/main" val="18487572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BBFE295B-2AED-4A2E-987C-290EACCFD5C0}"/>
              </a:ext>
            </a:extLst>
          </p:cNvPr>
          <p:cNvPicPr>
            <a:picLocks noChangeAspect="1"/>
          </p:cNvPicPr>
          <p:nvPr/>
        </p:nvPicPr>
        <p:blipFill>
          <a:blip r:embed="rId2"/>
          <a:stretch>
            <a:fillRect/>
          </a:stretch>
        </p:blipFill>
        <p:spPr>
          <a:xfrm>
            <a:off x="0" y="960820"/>
            <a:ext cx="9144000" cy="3815482"/>
          </a:xfrm>
          <a:prstGeom prst="rect">
            <a:avLst/>
          </a:prstGeom>
        </p:spPr>
      </p:pic>
      <p:sp>
        <p:nvSpPr>
          <p:cNvPr id="3" name="Espace réservé du numéro de diapositive 2">
            <a:extLst>
              <a:ext uri="{FF2B5EF4-FFF2-40B4-BE49-F238E27FC236}">
                <a16:creationId xmlns:a16="http://schemas.microsoft.com/office/drawing/2014/main" id="{AC951382-30E0-4AEB-82B6-73CB1CF6DB02}"/>
              </a:ext>
            </a:extLst>
          </p:cNvPr>
          <p:cNvSpPr>
            <a:spLocks noGrp="1"/>
          </p:cNvSpPr>
          <p:nvPr>
            <p:ph type="sldNum" sz="quarter" idx="12"/>
          </p:nvPr>
        </p:nvSpPr>
        <p:spPr/>
        <p:txBody>
          <a:bodyPr/>
          <a:lstStyle/>
          <a:p>
            <a:fld id="{3B713880-3204-40F4-B1F1-F64C5E86F6F8}" type="slidenum">
              <a:rPr lang="fr-FR" smtClean="0"/>
              <a:t>11</a:t>
            </a:fld>
            <a:endParaRPr lang="fr-FR"/>
          </a:p>
        </p:txBody>
      </p:sp>
    </p:spTree>
    <p:extLst>
      <p:ext uri="{BB962C8B-B14F-4D97-AF65-F5344CB8AC3E}">
        <p14:creationId xmlns:p14="http://schemas.microsoft.com/office/powerpoint/2010/main" val="41117030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6D6ED478-6AB0-484A-AA81-71F1681C1CD7}"/>
              </a:ext>
            </a:extLst>
          </p:cNvPr>
          <p:cNvPicPr>
            <a:picLocks noChangeAspect="1"/>
          </p:cNvPicPr>
          <p:nvPr/>
        </p:nvPicPr>
        <p:blipFill>
          <a:blip r:embed="rId2"/>
          <a:stretch>
            <a:fillRect/>
          </a:stretch>
        </p:blipFill>
        <p:spPr>
          <a:xfrm>
            <a:off x="614857" y="224238"/>
            <a:ext cx="7914286" cy="6409524"/>
          </a:xfrm>
          <a:prstGeom prst="rect">
            <a:avLst/>
          </a:prstGeom>
        </p:spPr>
      </p:pic>
      <p:sp>
        <p:nvSpPr>
          <p:cNvPr id="3" name="Espace réservé du numéro de diapositive 2">
            <a:extLst>
              <a:ext uri="{FF2B5EF4-FFF2-40B4-BE49-F238E27FC236}">
                <a16:creationId xmlns:a16="http://schemas.microsoft.com/office/drawing/2014/main" id="{6C8D8161-1EAB-454A-AE3E-F8284AF46FAB}"/>
              </a:ext>
            </a:extLst>
          </p:cNvPr>
          <p:cNvSpPr>
            <a:spLocks noGrp="1"/>
          </p:cNvSpPr>
          <p:nvPr>
            <p:ph type="sldNum" sz="quarter" idx="12"/>
          </p:nvPr>
        </p:nvSpPr>
        <p:spPr/>
        <p:txBody>
          <a:bodyPr/>
          <a:lstStyle/>
          <a:p>
            <a:fld id="{3B713880-3204-40F4-B1F1-F64C5E86F6F8}" type="slidenum">
              <a:rPr lang="fr-FR" smtClean="0"/>
              <a:t>12</a:t>
            </a:fld>
            <a:endParaRPr lang="fr-FR"/>
          </a:p>
        </p:txBody>
      </p:sp>
    </p:spTree>
    <p:extLst>
      <p:ext uri="{BB962C8B-B14F-4D97-AF65-F5344CB8AC3E}">
        <p14:creationId xmlns:p14="http://schemas.microsoft.com/office/powerpoint/2010/main" val="2782350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A4D0111-7BB6-47A6-AE67-BBD0CFC04C80}"/>
              </a:ext>
            </a:extLst>
          </p:cNvPr>
          <p:cNvSpPr/>
          <p:nvPr/>
        </p:nvSpPr>
        <p:spPr>
          <a:xfrm>
            <a:off x="0" y="305929"/>
            <a:ext cx="7200000" cy="458074"/>
          </a:xfrm>
          <a:prstGeom prst="rect">
            <a:avLst/>
          </a:prstGeom>
        </p:spPr>
        <p:txBody>
          <a:bodyPr wrap="square">
            <a:spAutoFit/>
          </a:bodyPr>
          <a:lstStyle/>
          <a:p>
            <a:pPr algn="just">
              <a:lnSpc>
                <a:spcPct val="150000"/>
              </a:lnSpc>
            </a:pPr>
            <a:r>
              <a:rPr lang="fr-FR" b="1" dirty="0">
                <a:latin typeface="Times New Roman" panose="02020603050405020304" pitchFamily="18" charset="0"/>
                <a:cs typeface="Times New Roman" panose="02020603050405020304" pitchFamily="18" charset="0"/>
              </a:rPr>
              <a:t>Structure physique de l’aliment </a:t>
            </a:r>
          </a:p>
        </p:txBody>
      </p:sp>
      <p:sp>
        <p:nvSpPr>
          <p:cNvPr id="3" name="Rectangle 2">
            <a:extLst>
              <a:ext uri="{FF2B5EF4-FFF2-40B4-BE49-F238E27FC236}">
                <a16:creationId xmlns:a16="http://schemas.microsoft.com/office/drawing/2014/main" id="{5DA0FE10-B4DA-454B-BDC8-FDCA12A76359}"/>
              </a:ext>
            </a:extLst>
          </p:cNvPr>
          <p:cNvSpPr/>
          <p:nvPr/>
        </p:nvSpPr>
        <p:spPr>
          <a:xfrm>
            <a:off x="0" y="1085306"/>
            <a:ext cx="9144000" cy="458074"/>
          </a:xfrm>
          <a:prstGeom prst="rect">
            <a:avLst/>
          </a:prstGeom>
        </p:spPr>
        <p:txBody>
          <a:bodyPr wrap="square">
            <a:spAutoFit/>
          </a:bodyPr>
          <a:lstStyle/>
          <a:p>
            <a:pPr algn="just">
              <a:lnSpc>
                <a:spcPct val="150000"/>
              </a:lnSpc>
            </a:pPr>
            <a:r>
              <a:rPr lang="fr-FR" dirty="0">
                <a:latin typeface="Times New Roman" panose="02020603050405020304" pitchFamily="18" charset="0"/>
                <a:cs typeface="Times New Roman" panose="02020603050405020304" pitchFamily="18" charset="0"/>
              </a:rPr>
              <a:t>Cette caractéristique a un grand rôle à jouer dans la multiplication des microorganismes. </a:t>
            </a:r>
          </a:p>
        </p:txBody>
      </p:sp>
      <p:sp>
        <p:nvSpPr>
          <p:cNvPr id="5" name="Rectangle 4">
            <a:extLst>
              <a:ext uri="{FF2B5EF4-FFF2-40B4-BE49-F238E27FC236}">
                <a16:creationId xmlns:a16="http://schemas.microsoft.com/office/drawing/2014/main" id="{072D0FFD-2655-4523-A768-301234D2538F}"/>
              </a:ext>
            </a:extLst>
          </p:cNvPr>
          <p:cNvSpPr/>
          <p:nvPr/>
        </p:nvSpPr>
        <p:spPr>
          <a:xfrm>
            <a:off x="-1" y="1969634"/>
            <a:ext cx="9143999" cy="1289071"/>
          </a:xfrm>
          <a:prstGeom prst="rect">
            <a:avLst/>
          </a:prstGeom>
        </p:spPr>
        <p:txBody>
          <a:bodyPr wrap="square">
            <a:spAutoFit/>
          </a:bodyPr>
          <a:lstStyle/>
          <a:p>
            <a:pPr algn="just">
              <a:lnSpc>
                <a:spcPct val="150000"/>
              </a:lnSpc>
            </a:pPr>
            <a:r>
              <a:rPr lang="fr-FR" dirty="0">
                <a:latin typeface="Times New Roman" panose="02020603050405020304" pitchFamily="18" charset="0"/>
                <a:cs typeface="Times New Roman" panose="02020603050405020304" pitchFamily="18" charset="0"/>
              </a:rPr>
              <a:t>Broyer et mélanger des aliments, non seulement augmente la surface de la nourriture, mais y disperse aussi les microorganismes contaminants. Cela peut provoquer une détérioration rapide, si ces aliments sont mal conservés.</a:t>
            </a:r>
          </a:p>
        </p:txBody>
      </p:sp>
      <p:sp>
        <p:nvSpPr>
          <p:cNvPr id="6" name="Rectangle 5">
            <a:extLst>
              <a:ext uri="{FF2B5EF4-FFF2-40B4-BE49-F238E27FC236}">
                <a16:creationId xmlns:a16="http://schemas.microsoft.com/office/drawing/2014/main" id="{A7DD9E14-C793-4035-963D-9E3FA73C8CA5}"/>
              </a:ext>
            </a:extLst>
          </p:cNvPr>
          <p:cNvSpPr/>
          <p:nvPr/>
        </p:nvSpPr>
        <p:spPr>
          <a:xfrm>
            <a:off x="0" y="3377381"/>
            <a:ext cx="9144000" cy="2120068"/>
          </a:xfrm>
          <a:prstGeom prst="rect">
            <a:avLst/>
          </a:prstGeom>
        </p:spPr>
        <p:txBody>
          <a:bodyPr wrap="square">
            <a:spAutoFit/>
          </a:bodyPr>
          <a:lstStyle/>
          <a:p>
            <a:pPr algn="just">
              <a:lnSpc>
                <a:spcPct val="150000"/>
              </a:lnSpc>
            </a:pPr>
            <a:r>
              <a:rPr lang="fr-FR" dirty="0">
                <a:latin typeface="Times New Roman" panose="02020603050405020304" pitchFamily="18" charset="0"/>
                <a:cs typeface="Times New Roman" panose="02020603050405020304" pitchFamily="18" charset="0"/>
              </a:rPr>
              <a:t>Ex:</a:t>
            </a:r>
          </a:p>
          <a:p>
            <a:pPr algn="just">
              <a:lnSpc>
                <a:spcPct val="150000"/>
              </a:lnSpc>
            </a:pPr>
            <a:r>
              <a:rPr lang="fr-FR" dirty="0">
                <a:latin typeface="Times New Roman" panose="02020603050405020304" pitchFamily="18" charset="0"/>
                <a:cs typeface="Times New Roman" panose="02020603050405020304" pitchFamily="18" charset="0"/>
              </a:rPr>
              <a:t>Les légumes et les fruits ont des enveloppes externes qui les protègent d’une altération. Les micro-organismes détériorant possèdent des enzymes spécialisées qui les aident à affaiblir et à pénétrer les pelures et les écorces protectrices, surtout lorsque les fruits et les légumes ont été blessés.</a:t>
            </a:r>
          </a:p>
        </p:txBody>
      </p:sp>
      <p:sp>
        <p:nvSpPr>
          <p:cNvPr id="4" name="Espace réservé du numéro de diapositive 3">
            <a:extLst>
              <a:ext uri="{FF2B5EF4-FFF2-40B4-BE49-F238E27FC236}">
                <a16:creationId xmlns:a16="http://schemas.microsoft.com/office/drawing/2014/main" id="{6DB8CBC6-8D37-42BF-A0B6-DEAD09BAA7A6}"/>
              </a:ext>
            </a:extLst>
          </p:cNvPr>
          <p:cNvSpPr>
            <a:spLocks noGrp="1"/>
          </p:cNvSpPr>
          <p:nvPr>
            <p:ph type="sldNum" sz="quarter" idx="12"/>
          </p:nvPr>
        </p:nvSpPr>
        <p:spPr/>
        <p:txBody>
          <a:bodyPr/>
          <a:lstStyle/>
          <a:p>
            <a:pPr>
              <a:lnSpc>
                <a:spcPct val="150000"/>
              </a:lnSpc>
            </a:pPr>
            <a:fld id="{3B713880-3204-40F4-B1F1-F64C5E86F6F8}" type="slidenum">
              <a:rPr lang="fr-FR" smtClean="0"/>
              <a:pPr>
                <a:lnSpc>
                  <a:spcPct val="150000"/>
                </a:lnSpc>
              </a:pPr>
              <a:t>13</a:t>
            </a:fld>
            <a:endParaRPr lang="fr-FR"/>
          </a:p>
        </p:txBody>
      </p:sp>
    </p:spTree>
    <p:extLst>
      <p:ext uri="{BB962C8B-B14F-4D97-AF65-F5344CB8AC3E}">
        <p14:creationId xmlns:p14="http://schemas.microsoft.com/office/powerpoint/2010/main" val="6441037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6D9678BA-0C67-4B28-80B9-9A33D8E334BA}"/>
              </a:ext>
            </a:extLst>
          </p:cNvPr>
          <p:cNvSpPr/>
          <p:nvPr/>
        </p:nvSpPr>
        <p:spPr>
          <a:xfrm>
            <a:off x="0" y="368272"/>
            <a:ext cx="4337726" cy="458074"/>
          </a:xfrm>
          <a:prstGeom prst="rect">
            <a:avLst/>
          </a:prstGeom>
        </p:spPr>
        <p:txBody>
          <a:bodyPr wrap="none" anchor="ctr">
            <a:spAutoFit/>
          </a:bodyPr>
          <a:lstStyle/>
          <a:p>
            <a:pPr algn="just">
              <a:lnSpc>
                <a:spcPct val="150000"/>
              </a:lnSpc>
            </a:pPr>
            <a:r>
              <a:rPr lang="fr-FR" b="1" dirty="0">
                <a:latin typeface="Times New Roman" panose="02020603050405020304" pitchFamily="18" charset="0"/>
                <a:cs typeface="Times New Roman" panose="02020603050405020304" pitchFamily="18" charset="0"/>
              </a:rPr>
              <a:t>Présence d’agents antimicrobiens naturels</a:t>
            </a:r>
          </a:p>
        </p:txBody>
      </p:sp>
      <p:sp>
        <p:nvSpPr>
          <p:cNvPr id="4" name="Rectangle 3">
            <a:extLst>
              <a:ext uri="{FF2B5EF4-FFF2-40B4-BE49-F238E27FC236}">
                <a16:creationId xmlns:a16="http://schemas.microsoft.com/office/drawing/2014/main" id="{E3CD3800-B0CB-4585-B424-3CFB32A75511}"/>
              </a:ext>
            </a:extLst>
          </p:cNvPr>
          <p:cNvSpPr/>
          <p:nvPr/>
        </p:nvSpPr>
        <p:spPr>
          <a:xfrm>
            <a:off x="32572" y="983972"/>
            <a:ext cx="9000000" cy="2951064"/>
          </a:xfrm>
          <a:prstGeom prst="rect">
            <a:avLst/>
          </a:prstGeom>
        </p:spPr>
        <p:txBody>
          <a:bodyPr wrap="square" anchor="ctr">
            <a:spAutoFit/>
          </a:bodyPr>
          <a:lstStyle/>
          <a:p>
            <a:pPr algn="just">
              <a:lnSpc>
                <a:spcPct val="150000"/>
              </a:lnSpc>
            </a:pPr>
            <a:r>
              <a:rPr lang="fr-FR" dirty="0">
                <a:latin typeface="Times New Roman" panose="02020603050405020304" pitchFamily="18" charset="0"/>
                <a:cs typeface="Times New Roman" panose="02020603050405020304" pitchFamily="18" charset="0"/>
              </a:rPr>
              <a:t>Plusieurs aliments contiennent des agents </a:t>
            </a:r>
            <a:r>
              <a:rPr lang="fr-FR" dirty="0" err="1">
                <a:latin typeface="Times New Roman" panose="02020603050405020304" pitchFamily="18" charset="0"/>
                <a:cs typeface="Times New Roman" panose="02020603050405020304" pitchFamily="18" charset="0"/>
              </a:rPr>
              <a:t>antimicbiens</a:t>
            </a:r>
            <a:r>
              <a:rPr lang="fr-FR" dirty="0">
                <a:latin typeface="Times New Roman" panose="02020603050405020304" pitchFamily="18" charset="0"/>
                <a:cs typeface="Times New Roman" panose="02020603050405020304" pitchFamily="18" charset="0"/>
              </a:rPr>
              <a:t> naturel. Ceux-ci inhibent la croissance de certains microorganismes. </a:t>
            </a:r>
          </a:p>
          <a:p>
            <a:pPr algn="just">
              <a:lnSpc>
                <a:spcPct val="150000"/>
              </a:lnSpc>
            </a:pPr>
            <a:r>
              <a:rPr lang="fr-FR" dirty="0">
                <a:latin typeface="Times New Roman" panose="02020603050405020304" pitchFamily="18" charset="0"/>
                <a:cs typeface="Times New Roman" panose="02020603050405020304" pitchFamily="18" charset="0"/>
              </a:rPr>
              <a:t>les </a:t>
            </a:r>
            <a:r>
              <a:rPr lang="fr-FR" b="1" dirty="0">
                <a:latin typeface="Times New Roman" panose="02020603050405020304" pitchFamily="18" charset="0"/>
                <a:cs typeface="Times New Roman" panose="02020603050405020304" pitchFamily="18" charset="0"/>
              </a:rPr>
              <a:t>herbes</a:t>
            </a:r>
            <a:r>
              <a:rPr lang="fr-FR" dirty="0">
                <a:latin typeface="Times New Roman" panose="02020603050405020304" pitchFamily="18" charset="0"/>
                <a:cs typeface="Times New Roman" panose="02020603050405020304" pitchFamily="18" charset="0"/>
              </a:rPr>
              <a:t> et les </a:t>
            </a:r>
            <a:r>
              <a:rPr lang="fr-FR" b="1" dirty="0">
                <a:latin typeface="Times New Roman" panose="02020603050405020304" pitchFamily="18" charset="0"/>
                <a:cs typeface="Times New Roman" panose="02020603050405020304" pitchFamily="18" charset="0"/>
              </a:rPr>
              <a:t>épices  sont </a:t>
            </a:r>
            <a:r>
              <a:rPr lang="fr-FR" dirty="0">
                <a:latin typeface="Times New Roman" panose="02020603050405020304" pitchFamily="18" charset="0"/>
                <a:cs typeface="Times New Roman" panose="02020603050405020304" pitchFamily="18" charset="0"/>
              </a:rPr>
              <a:t>souvent les aliments qui contiennent des substances antimicrobiennes importantes.</a:t>
            </a:r>
            <a:r>
              <a:rPr lang="fr-FR" dirty="0">
                <a:solidFill>
                  <a:prstClr val="black"/>
                </a:solidFill>
                <a:latin typeface="Times New Roman" panose="02020603050405020304" pitchFamily="18" charset="0"/>
                <a:cs typeface="Times New Roman" panose="02020603050405020304" pitchFamily="18" charset="0"/>
              </a:rPr>
              <a:t> La sauge et le romarin sont deux des épices les plus antimicrobiennes. </a:t>
            </a:r>
            <a:endParaRPr lang="fr-FR" dirty="0">
              <a:latin typeface="Times New Roman" panose="02020603050405020304" pitchFamily="18" charset="0"/>
              <a:cs typeface="Times New Roman" panose="02020603050405020304" pitchFamily="18" charset="0"/>
            </a:endParaRPr>
          </a:p>
          <a:p>
            <a:pPr algn="just">
              <a:lnSpc>
                <a:spcPct val="150000"/>
              </a:lnSpc>
            </a:pPr>
            <a:r>
              <a:rPr lang="fr-FR" dirty="0">
                <a:latin typeface="Times New Roman" panose="02020603050405020304" pitchFamily="18" charset="0"/>
                <a:cs typeface="Times New Roman" panose="02020603050405020304" pitchFamily="18" charset="0"/>
              </a:rPr>
              <a:t>les champignons y sont généralement plus sensibles que la plupart des bactéries. </a:t>
            </a:r>
          </a:p>
          <a:p>
            <a:pPr algn="just">
              <a:lnSpc>
                <a:spcPct val="150000"/>
              </a:lnSpc>
            </a:pPr>
            <a:r>
              <a:rPr lang="fr-FR" dirty="0">
                <a:latin typeface="Times New Roman" panose="02020603050405020304" pitchFamily="18" charset="0"/>
                <a:cs typeface="Times New Roman" panose="02020603050405020304" pitchFamily="18" charset="0"/>
              </a:rPr>
              <a:t>Le lait de vache et les œufs contiennent également des inhibiteurs de ce genre. </a:t>
            </a:r>
          </a:p>
        </p:txBody>
      </p:sp>
      <p:sp>
        <p:nvSpPr>
          <p:cNvPr id="2" name="Espace réservé du numéro de diapositive 1">
            <a:extLst>
              <a:ext uri="{FF2B5EF4-FFF2-40B4-BE49-F238E27FC236}">
                <a16:creationId xmlns:a16="http://schemas.microsoft.com/office/drawing/2014/main" id="{7FA2321A-2EFA-42B0-824F-AA4A4A23F086}"/>
              </a:ext>
            </a:extLst>
          </p:cNvPr>
          <p:cNvSpPr>
            <a:spLocks noGrp="1"/>
          </p:cNvSpPr>
          <p:nvPr>
            <p:ph type="sldNum" sz="quarter" idx="12"/>
          </p:nvPr>
        </p:nvSpPr>
        <p:spPr/>
        <p:txBody>
          <a:bodyPr/>
          <a:lstStyle/>
          <a:p>
            <a:fld id="{3B713880-3204-40F4-B1F1-F64C5E86F6F8}" type="slidenum">
              <a:rPr lang="fr-FR" smtClean="0"/>
              <a:t>14</a:t>
            </a:fld>
            <a:endParaRPr lang="fr-FR"/>
          </a:p>
        </p:txBody>
      </p:sp>
    </p:spTree>
    <p:extLst>
      <p:ext uri="{BB962C8B-B14F-4D97-AF65-F5344CB8AC3E}">
        <p14:creationId xmlns:p14="http://schemas.microsoft.com/office/powerpoint/2010/main" val="29045999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9380862-345B-458A-AE54-C20D40EB01DB}"/>
              </a:ext>
            </a:extLst>
          </p:cNvPr>
          <p:cNvSpPr/>
          <p:nvPr/>
        </p:nvSpPr>
        <p:spPr>
          <a:xfrm>
            <a:off x="250723" y="362634"/>
            <a:ext cx="4572000" cy="646331"/>
          </a:xfrm>
          <a:prstGeom prst="rect">
            <a:avLst/>
          </a:prstGeom>
        </p:spPr>
        <p:txBody>
          <a:bodyPr>
            <a:spAutoFit/>
          </a:bodyPr>
          <a:lstStyle/>
          <a:p>
            <a:r>
              <a:rPr lang="fr-FR" dirty="0">
                <a:latin typeface="Times New Roman" panose="02020603050405020304" pitchFamily="18" charset="0"/>
                <a:cs typeface="Times New Roman" panose="02020603050405020304" pitchFamily="18" charset="0"/>
              </a:rPr>
              <a:t>Facteurs extrinsèques </a:t>
            </a:r>
          </a:p>
          <a:p>
            <a:r>
              <a:rPr lang="fr-FR" dirty="0">
                <a:latin typeface="Times New Roman" panose="02020603050405020304" pitchFamily="18" charset="0"/>
                <a:cs typeface="Times New Roman" panose="02020603050405020304" pitchFamily="18" charset="0"/>
              </a:rPr>
              <a:t>Température</a:t>
            </a:r>
          </a:p>
        </p:txBody>
      </p:sp>
      <p:sp>
        <p:nvSpPr>
          <p:cNvPr id="6" name="Rectangle 5">
            <a:extLst>
              <a:ext uri="{FF2B5EF4-FFF2-40B4-BE49-F238E27FC236}">
                <a16:creationId xmlns:a16="http://schemas.microsoft.com/office/drawing/2014/main" id="{F61A4C23-793F-478A-A957-7784DC17C6D8}"/>
              </a:ext>
            </a:extLst>
          </p:cNvPr>
          <p:cNvSpPr/>
          <p:nvPr/>
        </p:nvSpPr>
        <p:spPr>
          <a:xfrm>
            <a:off x="250723" y="1305342"/>
            <a:ext cx="8731045" cy="2951064"/>
          </a:xfrm>
          <a:prstGeom prst="rect">
            <a:avLst/>
          </a:prstGeom>
        </p:spPr>
        <p:txBody>
          <a:bodyPr wrap="square">
            <a:spAutoFit/>
          </a:bodyPr>
          <a:lstStyle/>
          <a:p>
            <a:pPr algn="just">
              <a:lnSpc>
                <a:spcPct val="150000"/>
              </a:lnSpc>
            </a:pPr>
            <a:r>
              <a:rPr lang="fr-FR" dirty="0">
                <a:latin typeface="Times New Roman" panose="02020603050405020304" pitchFamily="18" charset="0"/>
                <a:cs typeface="Times New Roman" panose="02020603050405020304" pitchFamily="18" charset="0"/>
              </a:rPr>
              <a:t>La température est en relation avec la vitesse de croissance d’une souche bactérienne. La vitesse de croissance est maximale pour une valeur de la température qualifiée de température </a:t>
            </a:r>
            <a:r>
              <a:rPr lang="fr-FR" b="1" dirty="0">
                <a:latin typeface="Times New Roman" panose="02020603050405020304" pitchFamily="18" charset="0"/>
                <a:cs typeface="Times New Roman" panose="02020603050405020304" pitchFamily="18" charset="0"/>
              </a:rPr>
              <a:t>optimale de croissance</a:t>
            </a:r>
            <a:r>
              <a:rPr lang="fr-FR" dirty="0">
                <a:latin typeface="Times New Roman" panose="02020603050405020304" pitchFamily="18" charset="0"/>
                <a:cs typeface="Times New Roman" panose="02020603050405020304" pitchFamily="18" charset="0"/>
              </a:rPr>
              <a:t>. De part et d’autre de cet optimum, l’activité métabolique ralentit, jusqu’à être totalement inhibée au-delà des températures minimale et maximale de croissance(action sur la vitesse des réactions biochimiques). Il est possible de classer les bactéries en différents groupes, selon la valeur de la température optimale de croissance. On distingue ainsi les bactéries thermophiles, mésophiles </a:t>
            </a:r>
            <a:r>
              <a:rPr lang="fr-FR">
                <a:latin typeface="Times New Roman" panose="02020603050405020304" pitchFamily="18" charset="0"/>
                <a:cs typeface="Times New Roman" panose="02020603050405020304" pitchFamily="18" charset="0"/>
              </a:rPr>
              <a:t>et psychrophiles. </a:t>
            </a:r>
            <a:endParaRPr lang="fr-FR" dirty="0">
              <a:latin typeface="Times New Roman" panose="02020603050405020304" pitchFamily="18" charset="0"/>
              <a:cs typeface="Times New Roman" panose="02020603050405020304" pitchFamily="18" charset="0"/>
            </a:endParaRPr>
          </a:p>
        </p:txBody>
      </p:sp>
      <p:sp>
        <p:nvSpPr>
          <p:cNvPr id="2" name="Espace réservé du numéro de diapositive 1">
            <a:extLst>
              <a:ext uri="{FF2B5EF4-FFF2-40B4-BE49-F238E27FC236}">
                <a16:creationId xmlns:a16="http://schemas.microsoft.com/office/drawing/2014/main" id="{0DF81D71-B16B-4B42-AB8D-F39B82B809AB}"/>
              </a:ext>
            </a:extLst>
          </p:cNvPr>
          <p:cNvSpPr>
            <a:spLocks noGrp="1"/>
          </p:cNvSpPr>
          <p:nvPr>
            <p:ph type="sldNum" sz="quarter" idx="12"/>
          </p:nvPr>
        </p:nvSpPr>
        <p:spPr/>
        <p:txBody>
          <a:bodyPr/>
          <a:lstStyle/>
          <a:p>
            <a:fld id="{3B713880-3204-40F4-B1F1-F64C5E86F6F8}" type="slidenum">
              <a:rPr lang="fr-FR" smtClean="0"/>
              <a:t>15</a:t>
            </a:fld>
            <a:endParaRPr lang="fr-FR"/>
          </a:p>
        </p:txBody>
      </p:sp>
    </p:spTree>
    <p:extLst>
      <p:ext uri="{BB962C8B-B14F-4D97-AF65-F5344CB8AC3E}">
        <p14:creationId xmlns:p14="http://schemas.microsoft.com/office/powerpoint/2010/main" val="19570355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EAD7869-0212-44B5-947D-ADE96C78CA70}"/>
              </a:ext>
            </a:extLst>
          </p:cNvPr>
          <p:cNvSpPr/>
          <p:nvPr/>
        </p:nvSpPr>
        <p:spPr>
          <a:xfrm>
            <a:off x="2286000" y="2690336"/>
            <a:ext cx="4572000" cy="646331"/>
          </a:xfrm>
          <a:prstGeom prst="rect">
            <a:avLst/>
          </a:prstGeom>
        </p:spPr>
        <p:txBody>
          <a:bodyPr>
            <a:spAutoFit/>
          </a:bodyPr>
          <a:lstStyle/>
          <a:p>
            <a:endParaRPr lang="fr-FR" dirty="0"/>
          </a:p>
          <a:p>
            <a:endParaRPr lang="fr-FR" dirty="0"/>
          </a:p>
        </p:txBody>
      </p:sp>
      <p:graphicFrame>
        <p:nvGraphicFramePr>
          <p:cNvPr id="8" name="Tableau 7">
            <a:extLst>
              <a:ext uri="{FF2B5EF4-FFF2-40B4-BE49-F238E27FC236}">
                <a16:creationId xmlns:a16="http://schemas.microsoft.com/office/drawing/2014/main" id="{033659AE-4868-408B-9F03-4B59E988D841}"/>
              </a:ext>
            </a:extLst>
          </p:cNvPr>
          <p:cNvGraphicFramePr>
            <a:graphicFrameLocks noGrp="1"/>
          </p:cNvGraphicFramePr>
          <p:nvPr>
            <p:extLst>
              <p:ext uri="{D42A27DB-BD31-4B8C-83A1-F6EECF244321}">
                <p14:modId xmlns:p14="http://schemas.microsoft.com/office/powerpoint/2010/main" val="2556497554"/>
              </p:ext>
            </p:extLst>
          </p:nvPr>
        </p:nvGraphicFramePr>
        <p:xfrm>
          <a:off x="353961" y="847290"/>
          <a:ext cx="8686798" cy="5258541"/>
        </p:xfrm>
        <a:graphic>
          <a:graphicData uri="http://schemas.openxmlformats.org/drawingml/2006/table">
            <a:tbl>
              <a:tblPr firstRow="1" firstCol="1" bandRow="1"/>
              <a:tblGrid>
                <a:gridCol w="2313666">
                  <a:extLst>
                    <a:ext uri="{9D8B030D-6E8A-4147-A177-3AD203B41FA5}">
                      <a16:colId xmlns:a16="http://schemas.microsoft.com/office/drawing/2014/main" val="2315999597"/>
                    </a:ext>
                  </a:extLst>
                </a:gridCol>
                <a:gridCol w="2285537">
                  <a:extLst>
                    <a:ext uri="{9D8B030D-6E8A-4147-A177-3AD203B41FA5}">
                      <a16:colId xmlns:a16="http://schemas.microsoft.com/office/drawing/2014/main" val="2380886780"/>
                    </a:ext>
                  </a:extLst>
                </a:gridCol>
                <a:gridCol w="4087595">
                  <a:extLst>
                    <a:ext uri="{9D8B030D-6E8A-4147-A177-3AD203B41FA5}">
                      <a16:colId xmlns:a16="http://schemas.microsoft.com/office/drawing/2014/main" val="833035763"/>
                    </a:ext>
                  </a:extLst>
                </a:gridCol>
              </a:tblGrid>
              <a:tr h="288837">
                <a:tc>
                  <a:txBody>
                    <a:bodyPr/>
                    <a:lstStyle/>
                    <a:p>
                      <a:pPr algn="just">
                        <a:lnSpc>
                          <a:spcPct val="115000"/>
                        </a:lnSpc>
                        <a:spcAft>
                          <a:spcPts val="0"/>
                        </a:spcAft>
                      </a:pPr>
                      <a:r>
                        <a:rPr lang="fr-FR" sz="14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T°c optimum</a:t>
                      </a:r>
                      <a:endParaRPr lang="fr-F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7741" marR="7741" marT="7741" marB="774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fr-FR" sz="14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Dénomination</a:t>
                      </a:r>
                      <a:endParaRPr lang="fr-F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7741" marR="7741" marT="7741" marB="774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fr-FR" sz="14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Exemples et remarques</a:t>
                      </a:r>
                      <a:endParaRPr lang="fr-F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7741" marR="7741" marT="7741" marB="774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49478909"/>
                  </a:ext>
                </a:extLst>
              </a:tr>
              <a:tr h="288837">
                <a:tc>
                  <a:txBody>
                    <a:bodyPr/>
                    <a:lstStyle/>
                    <a:p>
                      <a:pPr algn="just">
                        <a:lnSpc>
                          <a:spcPct val="115000"/>
                        </a:lnSpc>
                        <a:spcAft>
                          <a:spcPts val="0"/>
                        </a:spcAft>
                      </a:pPr>
                      <a:r>
                        <a:rPr lang="fr-FR" sz="1400" b="1">
                          <a:effectLst/>
                          <a:latin typeface="Times New Roman" panose="02020603050405020304" pitchFamily="18" charset="0"/>
                          <a:ea typeface="Times New Roman" panose="02020603050405020304" pitchFamily="18" charset="0"/>
                          <a:cs typeface="Times New Roman" panose="02020603050405020304" pitchFamily="18" charset="0"/>
                        </a:rPr>
                        <a:t> &lt; 0°C </a:t>
                      </a:r>
                      <a:endParaRPr lang="fr-F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7741" marR="7741" marT="7741" marB="774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fr-FR" sz="1400" b="1" u="sng">
                          <a:effectLst/>
                          <a:latin typeface="Times New Roman" panose="02020603050405020304" pitchFamily="18" charset="0"/>
                          <a:ea typeface="Times New Roman" panose="02020603050405020304" pitchFamily="18" charset="0"/>
                          <a:cs typeface="Times New Roman" panose="02020603050405020304" pitchFamily="18" charset="0"/>
                        </a:rPr>
                        <a:t>Les cryophiles</a:t>
                      </a:r>
                      <a:endParaRPr lang="fr-F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7741" marR="7741" marT="7741" marB="774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fr-FR" sz="14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fr-F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7741" marR="7741" marT="7741" marB="774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62838698"/>
                  </a:ext>
                </a:extLst>
              </a:tr>
              <a:tr h="1757803">
                <a:tc>
                  <a:txBody>
                    <a:bodyPr/>
                    <a:lstStyle/>
                    <a:p>
                      <a:pPr algn="just">
                        <a:lnSpc>
                          <a:spcPct val="115000"/>
                        </a:lnSpc>
                        <a:spcAft>
                          <a:spcPts val="0"/>
                        </a:spcAft>
                      </a:pPr>
                      <a:r>
                        <a:rPr lang="fr-FR" sz="1400" b="1">
                          <a:effectLst/>
                          <a:latin typeface="Times New Roman" panose="02020603050405020304" pitchFamily="18" charset="0"/>
                          <a:ea typeface="Times New Roman" panose="02020603050405020304" pitchFamily="18" charset="0"/>
                          <a:cs typeface="Times New Roman" panose="02020603050405020304" pitchFamily="18" charset="0"/>
                        </a:rPr>
                        <a:t> 0°C - 15°C,</a:t>
                      </a:r>
                      <a:endParaRPr lang="fr-F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7741" marR="7741" marT="7741" marB="774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fr-FR" sz="1400" b="1" u="sng">
                          <a:effectLst/>
                          <a:latin typeface="Times New Roman" panose="02020603050405020304" pitchFamily="18" charset="0"/>
                          <a:ea typeface="Times New Roman" panose="02020603050405020304" pitchFamily="18" charset="0"/>
                          <a:cs typeface="Times New Roman" panose="02020603050405020304" pitchFamily="18" charset="0"/>
                        </a:rPr>
                        <a:t>Les psychrophiles :</a:t>
                      </a:r>
                      <a:br>
                        <a:rPr lang="fr-FR" sz="1400">
                          <a:effectLst/>
                          <a:latin typeface="Times New Roman" panose="02020603050405020304" pitchFamily="18" charset="0"/>
                          <a:ea typeface="Times New Roman" panose="02020603050405020304" pitchFamily="18" charset="0"/>
                          <a:cs typeface="Times New Roman" panose="02020603050405020304" pitchFamily="18" charset="0"/>
                        </a:rPr>
                      </a:br>
                      <a:r>
                        <a:rPr lang="fr-FR" sz="1400">
                          <a:effectLst/>
                          <a:latin typeface="Times New Roman" panose="02020603050405020304" pitchFamily="18" charset="0"/>
                          <a:ea typeface="Times New Roman" panose="02020603050405020304" pitchFamily="18" charset="0"/>
                          <a:cs typeface="Times New Roman" panose="02020603050405020304" pitchFamily="18" charset="0"/>
                        </a:rPr>
                        <a:t>(psychros = froid)</a:t>
                      </a:r>
                      <a:endParaRPr lang="fr-F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7741" marR="7741" marT="7741" marB="774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fr-FR" sz="1400">
                          <a:effectLst/>
                          <a:latin typeface="Times New Roman" panose="02020603050405020304" pitchFamily="18" charset="0"/>
                          <a:ea typeface="Times New Roman" panose="02020603050405020304" pitchFamily="18" charset="0"/>
                          <a:cs typeface="Times New Roman" panose="02020603050405020304" pitchFamily="18" charset="0"/>
                        </a:rPr>
                        <a:t>Très répandues dans les milieux naturels, ce sont surtout des bacilles gram – asporulés ( </a:t>
                      </a:r>
                      <a:r>
                        <a:rPr lang="fr-FR" sz="1400" i="1">
                          <a:effectLst/>
                          <a:latin typeface="Times New Roman" panose="02020603050405020304" pitchFamily="18" charset="0"/>
                          <a:ea typeface="Times New Roman" panose="02020603050405020304" pitchFamily="18" charset="0"/>
                          <a:cs typeface="Times New Roman" panose="02020603050405020304" pitchFamily="18" charset="0"/>
                        </a:rPr>
                        <a:t>Pseudomonas</a:t>
                      </a:r>
                      <a:r>
                        <a:rPr lang="fr-FR" sz="1400">
                          <a:effectLst/>
                          <a:latin typeface="Times New Roman" panose="02020603050405020304" pitchFamily="18" charset="0"/>
                          <a:ea typeface="Times New Roman" panose="02020603050405020304" pitchFamily="18" charset="0"/>
                          <a:cs typeface="Times New Roman" panose="02020603050405020304" pitchFamily="18" charset="0"/>
                        </a:rPr>
                        <a:t>, Aeromonas, Acinetobacter, levures et moisissures )</a:t>
                      </a:r>
                      <a:br>
                        <a:rPr lang="fr-FR" sz="1400">
                          <a:effectLst/>
                          <a:latin typeface="Times New Roman" panose="02020603050405020304" pitchFamily="18" charset="0"/>
                          <a:ea typeface="Times New Roman" panose="02020603050405020304" pitchFamily="18" charset="0"/>
                          <a:cs typeface="Times New Roman" panose="02020603050405020304" pitchFamily="18" charset="0"/>
                        </a:rPr>
                      </a:br>
                      <a:r>
                        <a:rPr lang="fr-FR" sz="1400">
                          <a:effectLst/>
                          <a:latin typeface="Times New Roman" panose="02020603050405020304" pitchFamily="18" charset="0"/>
                          <a:ea typeface="Times New Roman" panose="02020603050405020304" pitchFamily="18" charset="0"/>
                          <a:cs typeface="Times New Roman" panose="02020603050405020304" pitchFamily="18" charset="0"/>
                        </a:rPr>
                        <a:t>Conséquence : prolifération dans des aliments si la chaîne du froid n’est pas respectée (stockage, congélation – décongélation, …).</a:t>
                      </a:r>
                      <a:endParaRPr lang="fr-F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7741" marR="7741" marT="7741" marB="774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8724967"/>
                  </a:ext>
                </a:extLst>
              </a:tr>
              <a:tr h="1464010">
                <a:tc>
                  <a:txBody>
                    <a:bodyPr/>
                    <a:lstStyle/>
                    <a:p>
                      <a:pPr algn="just">
                        <a:lnSpc>
                          <a:spcPct val="115000"/>
                        </a:lnSpc>
                        <a:spcAft>
                          <a:spcPts val="0"/>
                        </a:spcAft>
                      </a:pPr>
                      <a:r>
                        <a:rPr lang="fr-FR" sz="1400">
                          <a:effectLst/>
                          <a:latin typeface="Times New Roman" panose="02020603050405020304" pitchFamily="18" charset="0"/>
                          <a:ea typeface="Times New Roman" panose="02020603050405020304" pitchFamily="18" charset="0"/>
                          <a:cs typeface="Times New Roman" panose="02020603050405020304" pitchFamily="18" charset="0"/>
                        </a:rPr>
                        <a:t>Croissance entre </a:t>
                      </a:r>
                      <a:r>
                        <a:rPr lang="fr-FR" sz="1400" b="1">
                          <a:effectLst/>
                          <a:latin typeface="Times New Roman" panose="02020603050405020304" pitchFamily="18" charset="0"/>
                          <a:ea typeface="Times New Roman" panose="02020603050405020304" pitchFamily="18" charset="0"/>
                          <a:cs typeface="Times New Roman" panose="02020603050405020304" pitchFamily="18" charset="0"/>
                        </a:rPr>
                        <a:t>20°C  et 45°C </a:t>
                      </a:r>
                      <a:endParaRPr lang="fr-FR" sz="140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r>
                        <a:rPr lang="fr-FR" sz="1400">
                          <a:effectLst/>
                          <a:latin typeface="Times New Roman" panose="02020603050405020304" pitchFamily="18" charset="0"/>
                          <a:ea typeface="Times New Roman" panose="02020603050405020304" pitchFamily="18" charset="0"/>
                          <a:cs typeface="Times New Roman" panose="02020603050405020304" pitchFamily="18" charset="0"/>
                        </a:rPr>
                        <a:t>avec un optimum entre 30</a:t>
                      </a:r>
                      <a:r>
                        <a:rPr lang="fr-FR" sz="1400" b="1">
                          <a:effectLst/>
                          <a:latin typeface="Times New Roman" panose="02020603050405020304" pitchFamily="18" charset="0"/>
                          <a:ea typeface="Times New Roman" panose="02020603050405020304" pitchFamily="18" charset="0"/>
                          <a:cs typeface="Times New Roman" panose="02020603050405020304" pitchFamily="18" charset="0"/>
                        </a:rPr>
                        <a:t>°C</a:t>
                      </a:r>
                      <a:r>
                        <a:rPr lang="fr-FR" sz="1400">
                          <a:effectLst/>
                          <a:latin typeface="Times New Roman" panose="02020603050405020304" pitchFamily="18" charset="0"/>
                          <a:ea typeface="Times New Roman" panose="02020603050405020304" pitchFamily="18" charset="0"/>
                          <a:cs typeface="Times New Roman" panose="02020603050405020304" pitchFamily="18" charset="0"/>
                        </a:rPr>
                        <a:t> et 37°C</a:t>
                      </a:r>
                      <a:endParaRPr lang="fr-F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7741" marR="7741" marT="7741" marB="774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fr-FR" sz="1400" b="1" u="sng">
                          <a:effectLst/>
                          <a:latin typeface="Times New Roman" panose="02020603050405020304" pitchFamily="18" charset="0"/>
                          <a:ea typeface="Times New Roman" panose="02020603050405020304" pitchFamily="18" charset="0"/>
                          <a:cs typeface="Times New Roman" panose="02020603050405020304" pitchFamily="18" charset="0"/>
                        </a:rPr>
                        <a:t>Les mésophiles : </a:t>
                      </a:r>
                      <a:r>
                        <a:rPr lang="fr-FR" sz="1400">
                          <a:effectLst/>
                          <a:latin typeface="Times New Roman" panose="02020603050405020304" pitchFamily="18" charset="0"/>
                          <a:ea typeface="Times New Roman" panose="02020603050405020304" pitchFamily="18" charset="0"/>
                          <a:cs typeface="Times New Roman" panose="02020603050405020304" pitchFamily="18" charset="0"/>
                        </a:rPr>
                        <a:t>(méso = milieu, centre)</a:t>
                      </a:r>
                      <a:endParaRPr lang="fr-F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7741" marR="7741" marT="7741" marB="774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fr-FR" sz="1400">
                          <a:effectLst/>
                          <a:latin typeface="Times New Roman" panose="02020603050405020304" pitchFamily="18" charset="0"/>
                          <a:ea typeface="Times New Roman" panose="02020603050405020304" pitchFamily="18" charset="0"/>
                          <a:cs typeface="Times New Roman" panose="02020603050405020304" pitchFamily="18" charset="0"/>
                        </a:rPr>
                        <a:t>Exemples : </a:t>
                      </a:r>
                      <a:br>
                        <a:rPr lang="fr-FR" sz="1400">
                          <a:effectLst/>
                          <a:latin typeface="Times New Roman" panose="02020603050405020304" pitchFamily="18" charset="0"/>
                          <a:ea typeface="Times New Roman" panose="02020603050405020304" pitchFamily="18" charset="0"/>
                          <a:cs typeface="Times New Roman" panose="02020603050405020304" pitchFamily="18" charset="0"/>
                        </a:rPr>
                      </a:br>
                      <a:r>
                        <a:rPr lang="fr-FR" sz="1400">
                          <a:effectLst/>
                          <a:latin typeface="Times New Roman" panose="02020603050405020304" pitchFamily="18" charset="0"/>
                          <a:ea typeface="Times New Roman" panose="02020603050405020304" pitchFamily="18" charset="0"/>
                          <a:cs typeface="Times New Roman" panose="02020603050405020304" pitchFamily="18" charset="0"/>
                        </a:rPr>
                        <a:t>- bactéries commensales de l’homme et des animaux, et toutes les bactéries pathogènes.</a:t>
                      </a:r>
                      <a:br>
                        <a:rPr lang="fr-FR" sz="1400">
                          <a:effectLst/>
                          <a:latin typeface="Times New Roman" panose="02020603050405020304" pitchFamily="18" charset="0"/>
                          <a:ea typeface="Times New Roman" panose="02020603050405020304" pitchFamily="18" charset="0"/>
                          <a:cs typeface="Times New Roman" panose="02020603050405020304" pitchFamily="18" charset="0"/>
                        </a:rPr>
                      </a:br>
                      <a:r>
                        <a:rPr lang="fr-FR" sz="1400">
                          <a:effectLst/>
                          <a:latin typeface="Times New Roman" panose="02020603050405020304" pitchFamily="18" charset="0"/>
                          <a:ea typeface="Times New Roman" panose="02020603050405020304" pitchFamily="18" charset="0"/>
                          <a:cs typeface="Times New Roman" panose="02020603050405020304" pitchFamily="18" charset="0"/>
                        </a:rPr>
                        <a:t>- bactéries saprophytes responsables de la dégradation de la matière organique.</a:t>
                      </a:r>
                      <a:endParaRPr lang="fr-F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7741" marR="7741" marT="7741" marB="774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83924104"/>
                  </a:ext>
                </a:extLst>
              </a:tr>
              <a:tr h="1170217">
                <a:tc>
                  <a:txBody>
                    <a:bodyPr/>
                    <a:lstStyle/>
                    <a:p>
                      <a:pPr algn="just">
                        <a:lnSpc>
                          <a:spcPct val="115000"/>
                        </a:lnSpc>
                        <a:spcAft>
                          <a:spcPts val="0"/>
                        </a:spcAft>
                      </a:pPr>
                      <a:r>
                        <a:rPr lang="fr-FR" sz="1400" b="1">
                          <a:effectLst/>
                          <a:latin typeface="Times New Roman" panose="02020603050405020304" pitchFamily="18" charset="0"/>
                          <a:ea typeface="Times New Roman" panose="02020603050405020304" pitchFamily="18" charset="0"/>
                          <a:cs typeface="Times New Roman" panose="02020603050405020304" pitchFamily="18" charset="0"/>
                        </a:rPr>
                        <a:t>45°C et 55°C-70°C</a:t>
                      </a:r>
                      <a:r>
                        <a:rPr lang="fr-FR" sz="1400">
                          <a:effectLst/>
                          <a:latin typeface="Times New Roman" panose="02020603050405020304" pitchFamily="18" charset="0"/>
                          <a:ea typeface="Times New Roman" panose="02020603050405020304" pitchFamily="18" charset="0"/>
                          <a:cs typeface="Times New Roman" panose="02020603050405020304" pitchFamily="18" charset="0"/>
                        </a:rPr>
                        <a:t> certains atteignent 110°C</a:t>
                      </a:r>
                      <a:endParaRPr lang="fr-F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7741" marR="7741" marT="7741" marB="774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fr-FR" sz="1400" b="1" u="sng">
                          <a:effectLst/>
                          <a:latin typeface="Times New Roman" panose="02020603050405020304" pitchFamily="18" charset="0"/>
                          <a:ea typeface="Times New Roman" panose="02020603050405020304" pitchFamily="18" charset="0"/>
                          <a:cs typeface="Times New Roman" panose="02020603050405020304" pitchFamily="18" charset="0"/>
                        </a:rPr>
                        <a:t>Les thermophiles : </a:t>
                      </a:r>
                      <a:br>
                        <a:rPr lang="fr-FR" sz="1400">
                          <a:effectLst/>
                          <a:latin typeface="Times New Roman" panose="02020603050405020304" pitchFamily="18" charset="0"/>
                          <a:ea typeface="Times New Roman" panose="02020603050405020304" pitchFamily="18" charset="0"/>
                          <a:cs typeface="Times New Roman" panose="02020603050405020304" pitchFamily="18" charset="0"/>
                        </a:rPr>
                      </a:br>
                      <a:r>
                        <a:rPr lang="fr-FR" sz="1400">
                          <a:effectLst/>
                          <a:latin typeface="Times New Roman" panose="02020603050405020304" pitchFamily="18" charset="0"/>
                          <a:ea typeface="Times New Roman" panose="02020603050405020304" pitchFamily="18" charset="0"/>
                          <a:cs typeface="Times New Roman" panose="02020603050405020304" pitchFamily="18" charset="0"/>
                        </a:rPr>
                        <a:t>(thermo = chaud)</a:t>
                      </a:r>
                      <a:endParaRPr lang="fr-F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7741" marR="7741" marT="7741" marB="774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fr-FR" sz="1400">
                          <a:effectLst/>
                          <a:latin typeface="Times New Roman" panose="02020603050405020304" pitchFamily="18" charset="0"/>
                          <a:ea typeface="Times New Roman" panose="02020603050405020304" pitchFamily="18" charset="0"/>
                          <a:cs typeface="Times New Roman" panose="02020603050405020304" pitchFamily="18" charset="0"/>
                        </a:rPr>
                        <a:t>Exemples : surtout Bacillus et Clostridium qui se rencontrent à peu près partout. De même, les bactéries peuvent être distinguées selon leur aptitude à croître en fonction de la température. </a:t>
                      </a:r>
                      <a:endParaRPr lang="fr-F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7741" marR="7741" marT="7741" marB="774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33608324"/>
                  </a:ext>
                </a:extLst>
              </a:tr>
              <a:tr h="288837">
                <a:tc>
                  <a:txBody>
                    <a:bodyPr/>
                    <a:lstStyle/>
                    <a:p>
                      <a:pPr algn="just">
                        <a:lnSpc>
                          <a:spcPct val="115000"/>
                        </a:lnSpc>
                        <a:spcAft>
                          <a:spcPts val="0"/>
                        </a:spcAft>
                      </a:pPr>
                      <a:r>
                        <a:rPr lang="fr-FR" sz="1400" dirty="0">
                          <a:effectLst/>
                          <a:latin typeface="Times New Roman" panose="02020603050405020304" pitchFamily="18" charset="0"/>
                          <a:ea typeface="Times New Roman" panose="02020603050405020304" pitchFamily="18" charset="0"/>
                          <a:cs typeface="Times New Roman" panose="02020603050405020304" pitchFamily="18" charset="0"/>
                        </a:rPr>
                        <a:t>&gt; à </a:t>
                      </a:r>
                      <a:r>
                        <a:rPr lang="fr-FR" sz="1400" b="1" dirty="0">
                          <a:effectLst/>
                          <a:latin typeface="Times New Roman" panose="02020603050405020304" pitchFamily="18" charset="0"/>
                          <a:ea typeface="Times New Roman" panose="02020603050405020304" pitchFamily="18" charset="0"/>
                          <a:cs typeface="Times New Roman" panose="02020603050405020304" pitchFamily="18" charset="0"/>
                        </a:rPr>
                        <a:t>70°C </a:t>
                      </a:r>
                      <a:endParaRPr lang="fr-FR"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7741" marR="7741" marT="7741" marB="774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fr-FR" sz="1400" b="1">
                          <a:effectLst/>
                          <a:latin typeface="Times New Roman" panose="02020603050405020304" pitchFamily="18" charset="0"/>
                          <a:ea typeface="Times New Roman" panose="02020603050405020304" pitchFamily="18" charset="0"/>
                          <a:cs typeface="Times New Roman" panose="02020603050405020304" pitchFamily="18" charset="0"/>
                        </a:rPr>
                        <a:t>hyperthermophiles</a:t>
                      </a:r>
                      <a:endParaRPr lang="fr-F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7741" marR="7741" marT="7741" marB="774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fr-FR" sz="14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fr-FR"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7741" marR="7741" marT="7741" marB="774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82587279"/>
                  </a:ext>
                </a:extLst>
              </a:tr>
            </a:tbl>
          </a:graphicData>
        </a:graphic>
      </p:graphicFrame>
      <p:sp>
        <p:nvSpPr>
          <p:cNvPr id="2" name="Espace réservé du numéro de diapositive 1">
            <a:extLst>
              <a:ext uri="{FF2B5EF4-FFF2-40B4-BE49-F238E27FC236}">
                <a16:creationId xmlns:a16="http://schemas.microsoft.com/office/drawing/2014/main" id="{C93C4B26-3FEE-475F-B4B9-A55D21CC50D6}"/>
              </a:ext>
            </a:extLst>
          </p:cNvPr>
          <p:cNvSpPr>
            <a:spLocks noGrp="1"/>
          </p:cNvSpPr>
          <p:nvPr>
            <p:ph type="sldNum" sz="quarter" idx="12"/>
          </p:nvPr>
        </p:nvSpPr>
        <p:spPr/>
        <p:txBody>
          <a:bodyPr/>
          <a:lstStyle/>
          <a:p>
            <a:fld id="{3B713880-3204-40F4-B1F1-F64C5E86F6F8}" type="slidenum">
              <a:rPr lang="fr-FR" smtClean="0"/>
              <a:t>16</a:t>
            </a:fld>
            <a:endParaRPr lang="fr-FR"/>
          </a:p>
        </p:txBody>
      </p:sp>
    </p:spTree>
    <p:extLst>
      <p:ext uri="{BB962C8B-B14F-4D97-AF65-F5344CB8AC3E}">
        <p14:creationId xmlns:p14="http://schemas.microsoft.com/office/powerpoint/2010/main" val="10908918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BFA54F1-D241-4E04-A2B1-B8DF838FE035}"/>
              </a:ext>
            </a:extLst>
          </p:cNvPr>
          <p:cNvSpPr/>
          <p:nvPr/>
        </p:nvSpPr>
        <p:spPr>
          <a:xfrm>
            <a:off x="72000" y="476213"/>
            <a:ext cx="9000000" cy="4474558"/>
          </a:xfrm>
          <a:prstGeom prst="rect">
            <a:avLst/>
          </a:prstGeom>
        </p:spPr>
        <p:txBody>
          <a:bodyPr wrap="square">
            <a:spAutoFit/>
          </a:bodyPr>
          <a:lstStyle/>
          <a:p>
            <a:r>
              <a:rPr lang="fr-FR" b="1" dirty="0">
                <a:latin typeface="Times New Roman" panose="02020603050405020304" pitchFamily="18" charset="0"/>
                <a:cs typeface="Times New Roman" panose="02020603050405020304" pitchFamily="18" charset="0"/>
              </a:rPr>
              <a:t>Atmosphère (présence de gaz) - Conditionnement sous atmosphère modifié.</a:t>
            </a:r>
          </a:p>
          <a:p>
            <a:pPr algn="just">
              <a:lnSpc>
                <a:spcPct val="150000"/>
              </a:lnSpc>
            </a:pPr>
            <a:endParaRPr lang="fr-FR" dirty="0">
              <a:latin typeface="Times New Roman" panose="02020603050405020304" pitchFamily="18" charset="0"/>
              <a:cs typeface="Times New Roman" panose="02020603050405020304" pitchFamily="18" charset="0"/>
            </a:endParaRPr>
          </a:p>
          <a:p>
            <a:pPr>
              <a:lnSpc>
                <a:spcPct val="150000"/>
              </a:lnSpc>
            </a:pPr>
            <a:r>
              <a:rPr lang="fr-FR" dirty="0">
                <a:latin typeface="Times New Roman" panose="02020603050405020304" pitchFamily="18" charset="0"/>
                <a:cs typeface="Times New Roman" panose="02020603050405020304" pitchFamily="18" charset="0"/>
              </a:rPr>
              <a:t>L’atmosphère dans laquelle la nourriture est conservée est également importante.</a:t>
            </a:r>
          </a:p>
          <a:p>
            <a:pPr>
              <a:lnSpc>
                <a:spcPct val="150000"/>
              </a:lnSpc>
            </a:pPr>
            <a:r>
              <a:rPr lang="fr-FR" dirty="0">
                <a:latin typeface="Times New Roman" panose="02020603050405020304" pitchFamily="18" charset="0"/>
                <a:cs typeface="Times New Roman" panose="02020603050405020304" pitchFamily="18" charset="0"/>
              </a:rPr>
              <a:t>Une  augmentation de la teneur en anhydride carbonique (jusqu’à 10 %) et une diminution de la teneur en oxygène  permettent une meilleure conservation des fruits et  légumes en retardant le développement de certains microorganismes et plus particulièrement </a:t>
            </a:r>
          </a:p>
          <a:p>
            <a:pPr>
              <a:lnSpc>
                <a:spcPct val="150000"/>
              </a:lnSpc>
            </a:pPr>
            <a:r>
              <a:rPr lang="fr-FR" dirty="0">
                <a:latin typeface="Times New Roman" panose="02020603050405020304" pitchFamily="18" charset="0"/>
                <a:cs typeface="Times New Roman" panose="02020603050405020304" pitchFamily="18" charset="0"/>
              </a:rPr>
              <a:t>des moisissures. </a:t>
            </a:r>
          </a:p>
          <a:p>
            <a:pPr>
              <a:lnSpc>
                <a:spcPct val="150000"/>
              </a:lnSpc>
            </a:pPr>
            <a:r>
              <a:rPr lang="fr-FR" dirty="0">
                <a:latin typeface="Times New Roman" panose="02020603050405020304" pitchFamily="18" charset="0"/>
                <a:cs typeface="Times New Roman" panose="02020603050405020304" pitchFamily="18" charset="0"/>
              </a:rPr>
              <a:t>La conservation de la viande dans une atmosphère riche en CO2 inhibe les bactéries Gram- négatifs et donne une population dominée par les lactobacilles (GUIRAUD, 1998).</a:t>
            </a:r>
          </a:p>
          <a:p>
            <a:pPr>
              <a:lnSpc>
                <a:spcPct val="150000"/>
              </a:lnSpc>
            </a:pPr>
            <a:r>
              <a:rPr lang="fr-FR" dirty="0">
                <a:latin typeface="Times New Roman" panose="02020603050405020304" pitchFamily="18" charset="0"/>
                <a:cs typeface="Times New Roman" panose="02020603050405020304" pitchFamily="18" charset="0"/>
              </a:rPr>
              <a:t>Une atmosphère d’azote ou un conditionnement sous vide  permet d’éviter des contaminations par des  microorganismes aérobies. </a:t>
            </a:r>
          </a:p>
        </p:txBody>
      </p:sp>
      <p:sp>
        <p:nvSpPr>
          <p:cNvPr id="2" name="Espace réservé du numéro de diapositive 1">
            <a:extLst>
              <a:ext uri="{FF2B5EF4-FFF2-40B4-BE49-F238E27FC236}">
                <a16:creationId xmlns:a16="http://schemas.microsoft.com/office/drawing/2014/main" id="{929DC6D6-FC03-41BE-9DA5-C7E3EEF454B9}"/>
              </a:ext>
            </a:extLst>
          </p:cNvPr>
          <p:cNvSpPr>
            <a:spLocks noGrp="1"/>
          </p:cNvSpPr>
          <p:nvPr>
            <p:ph type="sldNum" sz="quarter" idx="12"/>
          </p:nvPr>
        </p:nvSpPr>
        <p:spPr/>
        <p:txBody>
          <a:bodyPr/>
          <a:lstStyle/>
          <a:p>
            <a:fld id="{3B713880-3204-40F4-B1F1-F64C5E86F6F8}" type="slidenum">
              <a:rPr lang="fr-FR" smtClean="0">
                <a:latin typeface="Times New Roman" panose="02020603050405020304" pitchFamily="18" charset="0"/>
                <a:cs typeface="Times New Roman" panose="02020603050405020304" pitchFamily="18" charset="0"/>
              </a:rPr>
              <a:t>17</a:t>
            </a:fld>
            <a:endParaRPr lang="fr-FR">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53445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04682EA-E8FD-457D-892B-59A46A728722}"/>
              </a:ext>
            </a:extLst>
          </p:cNvPr>
          <p:cNvSpPr/>
          <p:nvPr/>
        </p:nvSpPr>
        <p:spPr>
          <a:xfrm>
            <a:off x="0" y="1878390"/>
            <a:ext cx="8724899" cy="2535566"/>
          </a:xfrm>
          <a:prstGeom prst="rect">
            <a:avLst/>
          </a:prstGeom>
        </p:spPr>
        <p:txBody>
          <a:bodyPr wrap="square">
            <a:spAutoFit/>
          </a:bodyPr>
          <a:lstStyle/>
          <a:p>
            <a:pPr algn="just">
              <a:lnSpc>
                <a:spcPct val="150000"/>
              </a:lnSpc>
            </a:pPr>
            <a:r>
              <a:rPr lang="fr-FR" b="1" dirty="0">
                <a:latin typeface="Times New Roman" panose="02020603050405020304" pitchFamily="18" charset="0"/>
                <a:cs typeface="Times New Roman" panose="02020603050405020304" pitchFamily="18" charset="0"/>
              </a:rPr>
              <a:t>Les produits antimicrobiens au cours de la fabrication de l’aliment </a:t>
            </a:r>
          </a:p>
          <a:p>
            <a:pPr algn="just">
              <a:lnSpc>
                <a:spcPct val="150000"/>
              </a:lnSpc>
            </a:pPr>
            <a:r>
              <a:rPr lang="fr-FR" dirty="0">
                <a:latin typeface="Times New Roman" panose="02020603050405020304" pitchFamily="18" charset="0"/>
                <a:cs typeface="Times New Roman" panose="02020603050405020304" pitchFamily="18" charset="0"/>
              </a:rPr>
              <a:t>Il s’agit de substances qui sont soit bactériostatiques soit bactéricides (éthanol, acides organiques comme les acides lactique, acétique, citrique, tartrique, malique, etc.). L’addition de composés antimicrobiens aux produits alimentaires (additifs) ou l’utilisation d’agents antimicrobiens divers dans l’environnement de production des aliments (agents de désinfection, de nettoyage, etc.) est réglé. </a:t>
            </a:r>
          </a:p>
        </p:txBody>
      </p:sp>
      <p:sp>
        <p:nvSpPr>
          <p:cNvPr id="2" name="Espace réservé du numéro de diapositive 1">
            <a:extLst>
              <a:ext uri="{FF2B5EF4-FFF2-40B4-BE49-F238E27FC236}">
                <a16:creationId xmlns:a16="http://schemas.microsoft.com/office/drawing/2014/main" id="{3A2C293C-6295-4917-A6F1-DAFEAE00CAD3}"/>
              </a:ext>
            </a:extLst>
          </p:cNvPr>
          <p:cNvSpPr>
            <a:spLocks noGrp="1"/>
          </p:cNvSpPr>
          <p:nvPr>
            <p:ph type="sldNum" sz="quarter" idx="12"/>
          </p:nvPr>
        </p:nvSpPr>
        <p:spPr/>
        <p:txBody>
          <a:bodyPr/>
          <a:lstStyle/>
          <a:p>
            <a:fld id="{3B713880-3204-40F4-B1F1-F64C5E86F6F8}" type="slidenum">
              <a:rPr lang="fr-FR" smtClean="0"/>
              <a:t>18</a:t>
            </a:fld>
            <a:endParaRPr lang="fr-FR"/>
          </a:p>
        </p:txBody>
      </p:sp>
    </p:spTree>
    <p:extLst>
      <p:ext uri="{BB962C8B-B14F-4D97-AF65-F5344CB8AC3E}">
        <p14:creationId xmlns:p14="http://schemas.microsoft.com/office/powerpoint/2010/main" val="2122048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037A25A-EAB5-4C5E-AD41-310C66C4F6ED}"/>
              </a:ext>
            </a:extLst>
          </p:cNvPr>
          <p:cNvSpPr/>
          <p:nvPr/>
        </p:nvSpPr>
        <p:spPr>
          <a:xfrm>
            <a:off x="14837" y="412643"/>
            <a:ext cx="3166251" cy="646331"/>
          </a:xfrm>
          <a:prstGeom prst="rect">
            <a:avLst/>
          </a:prstGeom>
        </p:spPr>
        <p:txBody>
          <a:bodyPr wrap="none">
            <a:spAutoFit/>
          </a:bodyPr>
          <a:lstStyle/>
          <a:p>
            <a:pPr algn="just"/>
            <a:r>
              <a:rPr lang="fr-FR" b="1" dirty="0">
                <a:latin typeface="Times New Roman" panose="02020603050405020304" pitchFamily="18" charset="0"/>
                <a:cs typeface="Times New Roman" panose="02020603050405020304" pitchFamily="18" charset="0"/>
              </a:rPr>
              <a:t>A. Les facteurs intrinsèques</a:t>
            </a:r>
          </a:p>
          <a:p>
            <a:pPr algn="just"/>
            <a:r>
              <a:rPr lang="fr-FR" b="1" dirty="0">
                <a:latin typeface="Times New Roman" panose="02020603050405020304" pitchFamily="18" charset="0"/>
                <a:cs typeface="Times New Roman" panose="02020603050405020304" pitchFamily="18" charset="0"/>
              </a:rPr>
              <a:t>1. La composition de l’aliment</a:t>
            </a:r>
          </a:p>
        </p:txBody>
      </p:sp>
      <p:sp>
        <p:nvSpPr>
          <p:cNvPr id="3" name="Rectangle 2">
            <a:extLst>
              <a:ext uri="{FF2B5EF4-FFF2-40B4-BE49-F238E27FC236}">
                <a16:creationId xmlns:a16="http://schemas.microsoft.com/office/drawing/2014/main" id="{68BCB31F-8C28-4FEC-A5FC-1A91066B326E}"/>
              </a:ext>
            </a:extLst>
          </p:cNvPr>
          <p:cNvSpPr/>
          <p:nvPr/>
        </p:nvSpPr>
        <p:spPr>
          <a:xfrm>
            <a:off x="-1" y="976303"/>
            <a:ext cx="8583561" cy="923330"/>
          </a:xfrm>
          <a:prstGeom prst="rect">
            <a:avLst/>
          </a:prstGeom>
        </p:spPr>
        <p:txBody>
          <a:bodyPr wrap="square">
            <a:spAutoFit/>
          </a:bodyPr>
          <a:lstStyle/>
          <a:p>
            <a:pPr algn="just"/>
            <a:r>
              <a:rPr lang="fr-FR" dirty="0">
                <a:latin typeface="Times New Roman" panose="02020603050405020304" pitchFamily="18" charset="0"/>
                <a:cs typeface="Times New Roman" panose="02020603050405020304" pitchFamily="18" charset="0"/>
              </a:rPr>
              <a:t>La composition d’un aliment est un facteur intrinsèque crucial qui influence la croissance microbienne. La plupart des microorganismes se développant sur un aliment y trouvent l’ensembles des nutriments nécessaires pour leur croissance.</a:t>
            </a:r>
          </a:p>
        </p:txBody>
      </p:sp>
      <p:sp>
        <p:nvSpPr>
          <p:cNvPr id="4" name="Rectangle 3">
            <a:extLst>
              <a:ext uri="{FF2B5EF4-FFF2-40B4-BE49-F238E27FC236}">
                <a16:creationId xmlns:a16="http://schemas.microsoft.com/office/drawing/2014/main" id="{BB078FC0-D6EA-45A5-8A18-6D07A6D2A15E}"/>
              </a:ext>
            </a:extLst>
          </p:cNvPr>
          <p:cNvSpPr/>
          <p:nvPr/>
        </p:nvSpPr>
        <p:spPr>
          <a:xfrm>
            <a:off x="-1" y="2096046"/>
            <a:ext cx="9029777" cy="4247317"/>
          </a:xfrm>
          <a:prstGeom prst="rect">
            <a:avLst/>
          </a:prstGeom>
        </p:spPr>
        <p:txBody>
          <a:bodyPr wrap="square">
            <a:spAutoFit/>
          </a:bodyPr>
          <a:lstStyle/>
          <a:p>
            <a:pPr algn="just"/>
            <a:r>
              <a:rPr lang="fr-FR" dirty="0">
                <a:latin typeface="Times New Roman" panose="02020603050405020304" pitchFamily="18" charset="0"/>
                <a:cs typeface="Times New Roman" panose="02020603050405020304" pitchFamily="18" charset="0"/>
              </a:rPr>
              <a:t>Si un aliment consiste surtout en </a:t>
            </a:r>
            <a:r>
              <a:rPr lang="fr-FR" b="1" dirty="0">
                <a:latin typeface="Times New Roman" panose="02020603050405020304" pitchFamily="18" charset="0"/>
                <a:cs typeface="Times New Roman" panose="02020603050405020304" pitchFamily="18" charset="0"/>
              </a:rPr>
              <a:t>hydrates de carbone</a:t>
            </a:r>
            <a:r>
              <a:rPr lang="fr-FR" dirty="0">
                <a:latin typeface="Times New Roman" panose="02020603050405020304" pitchFamily="18" charset="0"/>
                <a:cs typeface="Times New Roman" panose="02020603050405020304" pitchFamily="18" charset="0"/>
              </a:rPr>
              <a:t>, c’est la croissance de </a:t>
            </a:r>
            <a:r>
              <a:rPr lang="fr-FR" b="1" dirty="0">
                <a:latin typeface="Times New Roman" panose="02020603050405020304" pitchFamily="18" charset="0"/>
                <a:cs typeface="Times New Roman" panose="02020603050405020304" pitchFamily="18" charset="0"/>
              </a:rPr>
              <a:t>champignons,</a:t>
            </a:r>
            <a:r>
              <a:rPr lang="fr-FR" dirty="0">
                <a:latin typeface="Times New Roman" panose="02020603050405020304" pitchFamily="18" charset="0"/>
                <a:cs typeface="Times New Roman" panose="02020603050405020304" pitchFamily="18" charset="0"/>
              </a:rPr>
              <a:t> plutôt que de bactéries, qui prédominera et la détérioration ne produira pas beaucoup d’odeurs.</a:t>
            </a:r>
          </a:p>
          <a:p>
            <a:pPr algn="just"/>
            <a:r>
              <a:rPr lang="fr-FR" dirty="0">
                <a:latin typeface="Times New Roman" panose="02020603050405020304" pitchFamily="18" charset="0"/>
                <a:cs typeface="Times New Roman" panose="02020603050405020304" pitchFamily="18" charset="0"/>
              </a:rPr>
              <a:t> </a:t>
            </a:r>
          </a:p>
          <a:p>
            <a:pPr algn="just"/>
            <a:r>
              <a:rPr lang="fr-FR" dirty="0">
                <a:latin typeface="Times New Roman" panose="02020603050405020304" pitchFamily="18" charset="0"/>
                <a:cs typeface="Times New Roman" panose="02020603050405020304" pitchFamily="18" charset="0"/>
              </a:rPr>
              <a:t>Des aliments comme les pains, les confitures et certains fruits, gâtent d’abord sous l’action des </a:t>
            </a:r>
            <a:r>
              <a:rPr lang="fr-FR" b="1" dirty="0">
                <a:latin typeface="Times New Roman" panose="02020603050405020304" pitchFamily="18" charset="0"/>
                <a:cs typeface="Times New Roman" panose="02020603050405020304" pitchFamily="18" charset="0"/>
              </a:rPr>
              <a:t>champignons</a:t>
            </a:r>
            <a:r>
              <a:rPr lang="fr-FR" dirty="0">
                <a:latin typeface="Times New Roman" panose="02020603050405020304" pitchFamily="18" charset="0"/>
                <a:cs typeface="Times New Roman" panose="02020603050405020304" pitchFamily="18" charset="0"/>
              </a:rPr>
              <a:t>. </a:t>
            </a:r>
          </a:p>
          <a:p>
            <a:pPr algn="just"/>
            <a:endParaRPr lang="fr-FR" dirty="0">
              <a:latin typeface="Times New Roman" panose="02020603050405020304" pitchFamily="18" charset="0"/>
              <a:cs typeface="Times New Roman" panose="02020603050405020304" pitchFamily="18" charset="0"/>
            </a:endParaRPr>
          </a:p>
          <a:p>
            <a:pPr algn="just"/>
            <a:r>
              <a:rPr lang="fr-FR" dirty="0">
                <a:latin typeface="Times New Roman" panose="02020603050405020304" pitchFamily="18" charset="0"/>
                <a:cs typeface="Times New Roman" panose="02020603050405020304" pitchFamily="18" charset="0"/>
              </a:rPr>
              <a:t>Par contre, lorsque l’aliment contient de grandes quantités de</a:t>
            </a:r>
            <a:r>
              <a:rPr lang="fr-FR" b="1" dirty="0">
                <a:latin typeface="Times New Roman" panose="02020603050405020304" pitchFamily="18" charset="0"/>
                <a:cs typeface="Times New Roman" panose="02020603050405020304" pitchFamily="18" charset="0"/>
              </a:rPr>
              <a:t> protéines et/ou de graisses </a:t>
            </a:r>
            <a:r>
              <a:rPr lang="fr-FR" dirty="0">
                <a:latin typeface="Times New Roman" panose="02020603050405020304" pitchFamily="18" charset="0"/>
                <a:cs typeface="Times New Roman" panose="02020603050405020304" pitchFamily="18" charset="0"/>
              </a:rPr>
              <a:t>(viande et le beurre), la croissance </a:t>
            </a:r>
            <a:r>
              <a:rPr lang="fr-FR" b="1" dirty="0">
                <a:latin typeface="Times New Roman" panose="02020603050405020304" pitchFamily="18" charset="0"/>
                <a:cs typeface="Times New Roman" panose="02020603050405020304" pitchFamily="18" charset="0"/>
              </a:rPr>
              <a:t>bactérienne</a:t>
            </a:r>
            <a:r>
              <a:rPr lang="fr-FR" dirty="0">
                <a:latin typeface="Times New Roman" panose="02020603050405020304" pitchFamily="18" charset="0"/>
                <a:cs typeface="Times New Roman" panose="02020603050405020304" pitchFamily="18" charset="0"/>
              </a:rPr>
              <a:t> peut produire toute une variété d’odeurs infectes. </a:t>
            </a:r>
          </a:p>
          <a:p>
            <a:pPr algn="just"/>
            <a:r>
              <a:rPr lang="fr-FR" dirty="0">
                <a:latin typeface="Times New Roman" panose="02020603050405020304" pitchFamily="18" charset="0"/>
                <a:cs typeface="Times New Roman" panose="02020603050405020304" pitchFamily="18" charset="0"/>
              </a:rPr>
              <a:t>Il </a:t>
            </a:r>
            <a:r>
              <a:rPr lang="fr-FR" dirty="0" err="1">
                <a:latin typeface="Times New Roman" panose="02020603050405020304" pitchFamily="18" charset="0"/>
                <a:cs typeface="Times New Roman" panose="02020603050405020304" pitchFamily="18" charset="0"/>
              </a:rPr>
              <a:t>sufit</a:t>
            </a:r>
            <a:r>
              <a:rPr lang="fr-FR" dirty="0">
                <a:latin typeface="Times New Roman" panose="02020603050405020304" pitchFamily="18" charset="0"/>
                <a:cs typeface="Times New Roman" panose="02020603050405020304" pitchFamily="18" charset="0"/>
              </a:rPr>
              <a:t> de de penser aux Œufs pourris. Cette dégradation anaérobie de protéine donne des composées aminés nauséabonds et s’appelle la </a:t>
            </a:r>
            <a:r>
              <a:rPr lang="fr-FR" b="1" dirty="0">
                <a:latin typeface="Times New Roman" panose="02020603050405020304" pitchFamily="18" charset="0"/>
                <a:cs typeface="Times New Roman" panose="02020603050405020304" pitchFamily="18" charset="0"/>
              </a:rPr>
              <a:t>putréfaction</a:t>
            </a:r>
            <a:r>
              <a:rPr lang="fr-FR" dirty="0">
                <a:latin typeface="Times New Roman" panose="02020603050405020304" pitchFamily="18" charset="0"/>
                <a:cs typeface="Times New Roman" panose="02020603050405020304" pitchFamily="18" charset="0"/>
              </a:rPr>
              <a:t>. </a:t>
            </a:r>
          </a:p>
          <a:p>
            <a:pPr algn="just"/>
            <a:r>
              <a:rPr lang="fr-FR" dirty="0">
                <a:latin typeface="Times New Roman" panose="02020603050405020304" pitchFamily="18" charset="0"/>
                <a:cs typeface="Times New Roman" panose="02020603050405020304" pitchFamily="18" charset="0"/>
              </a:rPr>
              <a:t>Une source importante d’odeur est l’amine organique</a:t>
            </a:r>
            <a:r>
              <a:rPr lang="fr-FR" b="1" dirty="0">
                <a:latin typeface="Times New Roman" panose="02020603050405020304" pitchFamily="18" charset="0"/>
                <a:cs typeface="Times New Roman" panose="02020603050405020304" pitchFamily="18" charset="0"/>
              </a:rPr>
              <a:t>, </a:t>
            </a:r>
            <a:r>
              <a:rPr lang="fr-FR" b="1" dirty="0" err="1">
                <a:latin typeface="Times New Roman" panose="02020603050405020304" pitchFamily="18" charset="0"/>
                <a:cs typeface="Times New Roman" panose="02020603050405020304" pitchFamily="18" charset="0"/>
              </a:rPr>
              <a:t>cadavérine</a:t>
            </a:r>
            <a:r>
              <a:rPr lang="fr-FR" dirty="0">
                <a:latin typeface="Times New Roman" panose="02020603050405020304" pitchFamily="18" charset="0"/>
                <a:cs typeface="Times New Roman" panose="02020603050405020304" pitchFamily="18" charset="0"/>
              </a:rPr>
              <a:t>.</a:t>
            </a:r>
          </a:p>
          <a:p>
            <a:pPr algn="just"/>
            <a:endParaRPr lang="fr-FR" dirty="0">
              <a:latin typeface="Times New Roman" panose="02020603050405020304" pitchFamily="18" charset="0"/>
              <a:cs typeface="Times New Roman" panose="02020603050405020304" pitchFamily="18" charset="0"/>
            </a:endParaRPr>
          </a:p>
          <a:p>
            <a:pPr algn="just"/>
            <a:r>
              <a:rPr lang="fr-FR" dirty="0">
                <a:latin typeface="Times New Roman" panose="02020603050405020304" pitchFamily="18" charset="0"/>
                <a:cs typeface="Times New Roman" panose="02020603050405020304" pitchFamily="18" charset="0"/>
              </a:rPr>
              <a:t>La dégradation ruine tout autant la </a:t>
            </a:r>
            <a:r>
              <a:rPr lang="fr-FR" dirty="0" err="1">
                <a:latin typeface="Times New Roman" panose="02020603050405020304" pitchFamily="18" charset="0"/>
                <a:cs typeface="Times New Roman" panose="02020603050405020304" pitchFamily="18" charset="0"/>
              </a:rPr>
              <a:t>nouriture</a:t>
            </a:r>
            <a:r>
              <a:rPr lang="fr-FR" dirty="0">
                <a:latin typeface="Times New Roman" panose="02020603050405020304" pitchFamily="18" charset="0"/>
                <a:cs typeface="Times New Roman" panose="02020603050405020304" pitchFamily="18" charset="0"/>
              </a:rPr>
              <a:t>. La production à partir des lipides, d’acide gras à courtes chaînes rend le beurre </a:t>
            </a:r>
            <a:r>
              <a:rPr lang="fr-FR" b="1" dirty="0">
                <a:latin typeface="Times New Roman" panose="02020603050405020304" pitchFamily="18" charset="0"/>
                <a:cs typeface="Times New Roman" panose="02020603050405020304" pitchFamily="18" charset="0"/>
              </a:rPr>
              <a:t>rance</a:t>
            </a:r>
            <a:r>
              <a:rPr lang="fr-FR" dirty="0">
                <a:latin typeface="Times New Roman" panose="02020603050405020304" pitchFamily="18" charset="0"/>
                <a:cs typeface="Times New Roman" panose="02020603050405020304" pitchFamily="18" charset="0"/>
              </a:rPr>
              <a:t>  et d’odeur désagréable . </a:t>
            </a:r>
          </a:p>
        </p:txBody>
      </p:sp>
      <p:sp>
        <p:nvSpPr>
          <p:cNvPr id="5" name="Espace réservé du numéro de diapositive 4">
            <a:extLst>
              <a:ext uri="{FF2B5EF4-FFF2-40B4-BE49-F238E27FC236}">
                <a16:creationId xmlns:a16="http://schemas.microsoft.com/office/drawing/2014/main" id="{5430854B-C23D-4F6D-A82F-08B2F22D96FB}"/>
              </a:ext>
            </a:extLst>
          </p:cNvPr>
          <p:cNvSpPr>
            <a:spLocks noGrp="1"/>
          </p:cNvSpPr>
          <p:nvPr>
            <p:ph type="sldNum" sz="quarter" idx="12"/>
          </p:nvPr>
        </p:nvSpPr>
        <p:spPr/>
        <p:txBody>
          <a:bodyPr/>
          <a:lstStyle/>
          <a:p>
            <a:fld id="{3B713880-3204-40F4-B1F1-F64C5E86F6F8}" type="slidenum">
              <a:rPr lang="fr-FR" smtClean="0"/>
              <a:t>2</a:t>
            </a:fld>
            <a:endParaRPr lang="fr-FR"/>
          </a:p>
        </p:txBody>
      </p:sp>
    </p:spTree>
    <p:extLst>
      <p:ext uri="{BB962C8B-B14F-4D97-AF65-F5344CB8AC3E}">
        <p14:creationId xmlns:p14="http://schemas.microsoft.com/office/powerpoint/2010/main" val="23850268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68F8B0D-FAE4-46D7-8F0A-378C9B4B1480}"/>
              </a:ext>
            </a:extLst>
          </p:cNvPr>
          <p:cNvSpPr/>
          <p:nvPr/>
        </p:nvSpPr>
        <p:spPr>
          <a:xfrm>
            <a:off x="82043" y="88793"/>
            <a:ext cx="723275" cy="369332"/>
          </a:xfrm>
          <a:prstGeom prst="rect">
            <a:avLst/>
          </a:prstGeom>
        </p:spPr>
        <p:txBody>
          <a:bodyPr wrap="none">
            <a:spAutoFit/>
          </a:bodyPr>
          <a:lstStyle/>
          <a:p>
            <a:pPr algn="just"/>
            <a:r>
              <a:rPr lang="fr-FR" b="1" dirty="0">
                <a:latin typeface="Times New Roman" panose="02020603050405020304" pitchFamily="18" charset="0"/>
                <a:cs typeface="Times New Roman" panose="02020603050405020304" pitchFamily="18" charset="0"/>
              </a:rPr>
              <a:t>2. pH</a:t>
            </a:r>
          </a:p>
        </p:txBody>
      </p:sp>
      <p:sp>
        <p:nvSpPr>
          <p:cNvPr id="5" name="Rectangle 4">
            <a:extLst>
              <a:ext uri="{FF2B5EF4-FFF2-40B4-BE49-F238E27FC236}">
                <a16:creationId xmlns:a16="http://schemas.microsoft.com/office/drawing/2014/main" id="{F386E7B8-7E5C-433B-BF88-1358760E7E53}"/>
              </a:ext>
            </a:extLst>
          </p:cNvPr>
          <p:cNvSpPr/>
          <p:nvPr/>
        </p:nvSpPr>
        <p:spPr>
          <a:xfrm>
            <a:off x="0" y="932088"/>
            <a:ext cx="8937523" cy="1754326"/>
          </a:xfrm>
          <a:prstGeom prst="rect">
            <a:avLst/>
          </a:prstGeom>
        </p:spPr>
        <p:txBody>
          <a:bodyPr wrap="square">
            <a:spAutoFit/>
          </a:bodyPr>
          <a:lstStyle/>
          <a:p>
            <a:pPr algn="just"/>
            <a:r>
              <a:rPr lang="fr-FR" dirty="0">
                <a:latin typeface="Times New Roman" panose="02020603050405020304" pitchFamily="18" charset="0"/>
                <a:cs typeface="Times New Roman" panose="02020603050405020304" pitchFamily="18" charset="0"/>
              </a:rPr>
              <a:t>Le pH d’un aliment est critique. La majorité des micro-organismes se développent sur des milieux dont le pH voisinant 7.</a:t>
            </a:r>
          </a:p>
          <a:p>
            <a:pPr algn="just"/>
            <a:endParaRPr lang="fr-FR" dirty="0">
              <a:latin typeface="Times New Roman" panose="02020603050405020304" pitchFamily="18" charset="0"/>
              <a:cs typeface="Times New Roman" panose="02020603050405020304" pitchFamily="18" charset="0"/>
            </a:endParaRPr>
          </a:p>
          <a:p>
            <a:pPr algn="just"/>
            <a:r>
              <a:rPr lang="fr-FR" dirty="0">
                <a:latin typeface="Times New Roman" panose="02020603050405020304" pitchFamily="18" charset="0"/>
                <a:cs typeface="Times New Roman" panose="02020603050405020304" pitchFamily="18" charset="0"/>
              </a:rPr>
              <a:t>Dans la détérioration et la putréfaction des aliments de </a:t>
            </a:r>
            <a:r>
              <a:rPr lang="fr-FR" b="1" dirty="0">
                <a:latin typeface="Times New Roman" panose="02020603050405020304" pitchFamily="18" charset="0"/>
                <a:cs typeface="Times New Roman" panose="02020603050405020304" pitchFamily="18" charset="0"/>
              </a:rPr>
              <a:t>pH neutre </a:t>
            </a:r>
            <a:r>
              <a:rPr lang="fr-FR" dirty="0">
                <a:latin typeface="Times New Roman" panose="02020603050405020304" pitchFamily="18" charset="0"/>
                <a:cs typeface="Times New Roman" panose="02020603050405020304" pitchFamily="18" charset="0"/>
              </a:rPr>
              <a:t>ou </a:t>
            </a:r>
            <a:r>
              <a:rPr lang="fr-FR" b="1" dirty="0">
                <a:latin typeface="Times New Roman" panose="02020603050405020304" pitchFamily="18" charset="0"/>
                <a:cs typeface="Times New Roman" panose="02020603050405020304" pitchFamily="18" charset="0"/>
              </a:rPr>
              <a:t>alcalin</a:t>
            </a:r>
            <a:r>
              <a:rPr lang="fr-FR" dirty="0">
                <a:latin typeface="Times New Roman" panose="02020603050405020304" pitchFamily="18" charset="0"/>
                <a:cs typeface="Times New Roman" panose="02020603050405020304" pitchFamily="18" charset="0"/>
              </a:rPr>
              <a:t>, comme les viandes, ce sont les </a:t>
            </a:r>
            <a:r>
              <a:rPr lang="fr-FR" b="1" dirty="0">
                <a:latin typeface="Times New Roman" panose="02020603050405020304" pitchFamily="18" charset="0"/>
                <a:cs typeface="Times New Roman" panose="02020603050405020304" pitchFamily="18" charset="0"/>
              </a:rPr>
              <a:t>bactéries</a:t>
            </a:r>
            <a:r>
              <a:rPr lang="fr-FR" dirty="0">
                <a:latin typeface="Times New Roman" panose="02020603050405020304" pitchFamily="18" charset="0"/>
                <a:cs typeface="Times New Roman" panose="02020603050405020304" pitchFamily="18" charset="0"/>
              </a:rPr>
              <a:t> qui prédominent en revanche un </a:t>
            </a:r>
            <a:r>
              <a:rPr lang="fr-FR" b="1" dirty="0">
                <a:latin typeface="Times New Roman" panose="02020603050405020304" pitchFamily="18" charset="0"/>
                <a:cs typeface="Times New Roman" panose="02020603050405020304" pitchFamily="18" charset="0"/>
              </a:rPr>
              <a:t>pH faible </a:t>
            </a:r>
            <a:r>
              <a:rPr lang="fr-FR" dirty="0">
                <a:latin typeface="Times New Roman" panose="02020603050405020304" pitchFamily="18" charset="0"/>
                <a:cs typeface="Times New Roman" panose="02020603050405020304" pitchFamily="18" charset="0"/>
              </a:rPr>
              <a:t>favorise le développement des </a:t>
            </a:r>
            <a:r>
              <a:rPr lang="fr-FR" b="1" dirty="0">
                <a:latin typeface="Times New Roman" panose="02020603050405020304" pitchFamily="18" charset="0"/>
                <a:cs typeface="Times New Roman" panose="02020603050405020304" pitchFamily="18" charset="0"/>
              </a:rPr>
              <a:t>levures et moisissures.</a:t>
            </a:r>
            <a:endParaRPr lang="fr-FR" dirty="0">
              <a:latin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A10D95BA-A8F4-40F5-9BF5-C4FB75D5A516}"/>
              </a:ext>
            </a:extLst>
          </p:cNvPr>
          <p:cNvSpPr/>
          <p:nvPr/>
        </p:nvSpPr>
        <p:spPr>
          <a:xfrm>
            <a:off x="103238" y="2765876"/>
            <a:ext cx="8834283" cy="873572"/>
          </a:xfrm>
          <a:prstGeom prst="rect">
            <a:avLst/>
          </a:prstGeom>
        </p:spPr>
        <p:txBody>
          <a:bodyPr wrap="square">
            <a:spAutoFit/>
          </a:bodyPr>
          <a:lstStyle/>
          <a:p>
            <a:pPr algn="just">
              <a:lnSpc>
                <a:spcPct val="150000"/>
              </a:lnSpc>
            </a:pPr>
            <a:r>
              <a:rPr lang="fr-FR" dirty="0">
                <a:latin typeface="Times New Roman" panose="02020603050405020304" pitchFamily="18" charset="0"/>
                <a:cs typeface="Times New Roman" panose="02020603050405020304" pitchFamily="18" charset="0"/>
              </a:rPr>
              <a:t>Par rapport au pH, il est habituel de considérer deux groupes d’aliments : ceux dont </a:t>
            </a:r>
          </a:p>
          <a:p>
            <a:pPr algn="just">
              <a:lnSpc>
                <a:spcPct val="150000"/>
              </a:lnSpc>
            </a:pPr>
            <a:r>
              <a:rPr lang="fr-FR" dirty="0">
                <a:latin typeface="Times New Roman" panose="02020603050405020304" pitchFamily="18" charset="0"/>
                <a:cs typeface="Times New Roman" panose="02020603050405020304" pitchFamily="18" charset="0"/>
              </a:rPr>
              <a:t>le pH est inférieur à 4,5 et ceux dont le pH est supérieur à 4,5. </a:t>
            </a:r>
          </a:p>
        </p:txBody>
      </p:sp>
      <p:sp>
        <p:nvSpPr>
          <p:cNvPr id="8" name="Rectangle 7">
            <a:extLst>
              <a:ext uri="{FF2B5EF4-FFF2-40B4-BE49-F238E27FC236}">
                <a16:creationId xmlns:a16="http://schemas.microsoft.com/office/drawing/2014/main" id="{B4F7D85F-3964-46A9-9F01-F189CAB05B3F}"/>
              </a:ext>
            </a:extLst>
          </p:cNvPr>
          <p:cNvSpPr/>
          <p:nvPr/>
        </p:nvSpPr>
        <p:spPr>
          <a:xfrm>
            <a:off x="-51622" y="3938512"/>
            <a:ext cx="9144001" cy="2120068"/>
          </a:xfrm>
          <a:prstGeom prst="rect">
            <a:avLst/>
          </a:prstGeom>
        </p:spPr>
        <p:txBody>
          <a:bodyPr wrap="square">
            <a:spAutoFit/>
          </a:bodyPr>
          <a:lstStyle/>
          <a:p>
            <a:pPr algn="just">
              <a:lnSpc>
                <a:spcPct val="150000"/>
              </a:lnSpc>
            </a:pPr>
            <a:r>
              <a:rPr lang="fr-FR" dirty="0">
                <a:latin typeface="Times New Roman" panose="02020603050405020304" pitchFamily="18" charset="0"/>
                <a:cs typeface="Times New Roman" panose="02020603050405020304" pitchFamily="18" charset="0"/>
              </a:rPr>
              <a:t>Dans la première catégorie les </a:t>
            </a:r>
            <a:r>
              <a:rPr lang="fr-FR" b="1" dirty="0">
                <a:latin typeface="Times New Roman" panose="02020603050405020304" pitchFamily="18" charset="0"/>
                <a:cs typeface="Times New Roman" panose="02020603050405020304" pitchFamily="18" charset="0"/>
              </a:rPr>
              <a:t>microorganismes dangereux </a:t>
            </a:r>
            <a:r>
              <a:rPr lang="fr-FR" dirty="0">
                <a:latin typeface="Times New Roman" panose="02020603050405020304" pitchFamily="18" charset="0"/>
                <a:cs typeface="Times New Roman" panose="02020603050405020304" pitchFamily="18" charset="0"/>
              </a:rPr>
              <a:t>ne se multiplient généralement pas telle que </a:t>
            </a:r>
            <a:r>
              <a:rPr lang="fr-FR" i="1" dirty="0">
                <a:latin typeface="Times New Roman" panose="02020603050405020304" pitchFamily="18" charset="0"/>
                <a:cs typeface="Times New Roman" panose="02020603050405020304" pitchFamily="18" charset="0"/>
              </a:rPr>
              <a:t>Clostridium botulinum </a:t>
            </a:r>
            <a:r>
              <a:rPr lang="fr-FR" dirty="0">
                <a:latin typeface="Times New Roman" panose="02020603050405020304" pitchFamily="18" charset="0"/>
                <a:cs typeface="Times New Roman" panose="02020603050405020304" pitchFamily="18" charset="0"/>
              </a:rPr>
              <a:t>ne peut pas élaborer çà toxine. L’</a:t>
            </a:r>
            <a:r>
              <a:rPr lang="fr-FR" dirty="0" err="1">
                <a:latin typeface="Times New Roman" panose="02020603050405020304" pitchFamily="18" charset="0"/>
                <a:cs typeface="Times New Roman" panose="02020603050405020304" pitchFamily="18" charset="0"/>
              </a:rPr>
              <a:t>acidophilie</a:t>
            </a:r>
            <a:r>
              <a:rPr lang="fr-FR" dirty="0">
                <a:latin typeface="Times New Roman" panose="02020603050405020304" pitchFamily="18" charset="0"/>
                <a:cs typeface="Times New Roman" panose="02020603050405020304" pitchFamily="18" charset="0"/>
              </a:rPr>
              <a:t> est une propriété que l’on rencontre surtout chez les </a:t>
            </a:r>
            <a:r>
              <a:rPr lang="fr-FR" b="1" dirty="0">
                <a:latin typeface="Times New Roman" panose="02020603050405020304" pitchFamily="18" charset="0"/>
                <a:cs typeface="Times New Roman" panose="02020603050405020304" pitchFamily="18" charset="0"/>
              </a:rPr>
              <a:t>levures</a:t>
            </a:r>
            <a:r>
              <a:rPr lang="fr-FR" dirty="0">
                <a:latin typeface="Times New Roman" panose="02020603050405020304" pitchFamily="18" charset="0"/>
                <a:cs typeface="Times New Roman" panose="02020603050405020304" pitchFamily="18" charset="0"/>
              </a:rPr>
              <a:t>, les </a:t>
            </a:r>
            <a:r>
              <a:rPr lang="fr-FR" b="1" dirty="0">
                <a:latin typeface="Times New Roman" panose="02020603050405020304" pitchFamily="18" charset="0"/>
                <a:cs typeface="Times New Roman" panose="02020603050405020304" pitchFamily="18" charset="0"/>
              </a:rPr>
              <a:t>moisissures</a:t>
            </a:r>
            <a:r>
              <a:rPr lang="fr-FR" dirty="0">
                <a:latin typeface="Times New Roman" panose="02020603050405020304" pitchFamily="18" charset="0"/>
                <a:cs typeface="Times New Roman" panose="02020603050405020304" pitchFamily="18" charset="0"/>
              </a:rPr>
              <a:t> et chez </a:t>
            </a:r>
            <a:r>
              <a:rPr lang="fr-FR" b="1" dirty="0">
                <a:latin typeface="Times New Roman" panose="02020603050405020304" pitchFamily="18" charset="0"/>
                <a:cs typeface="Times New Roman" panose="02020603050405020304" pitchFamily="18" charset="0"/>
              </a:rPr>
              <a:t>certaines</a:t>
            </a:r>
            <a:r>
              <a:rPr lang="fr-FR" dirty="0">
                <a:latin typeface="Times New Roman" panose="02020603050405020304" pitchFamily="18" charset="0"/>
                <a:cs typeface="Times New Roman" panose="02020603050405020304" pitchFamily="18" charset="0"/>
              </a:rPr>
              <a:t> </a:t>
            </a:r>
            <a:r>
              <a:rPr lang="fr-FR" b="1" dirty="0">
                <a:latin typeface="Times New Roman" panose="02020603050405020304" pitchFamily="18" charset="0"/>
                <a:cs typeface="Times New Roman" panose="02020603050405020304" pitchFamily="18" charset="0"/>
              </a:rPr>
              <a:t>bactéries</a:t>
            </a:r>
            <a:r>
              <a:rPr lang="fr-FR" dirty="0">
                <a:latin typeface="Times New Roman" panose="02020603050405020304" pitchFamily="18" charset="0"/>
                <a:cs typeface="Times New Roman" panose="02020603050405020304" pitchFamily="18" charset="0"/>
              </a:rPr>
              <a:t> qui sont classées en fonction de la nature de l’acide qu’elles produisent (bactéries acétiques, lactiques, propioniques, ...).</a:t>
            </a:r>
          </a:p>
        </p:txBody>
      </p:sp>
      <p:sp>
        <p:nvSpPr>
          <p:cNvPr id="2" name="Espace réservé du numéro de diapositive 1">
            <a:extLst>
              <a:ext uri="{FF2B5EF4-FFF2-40B4-BE49-F238E27FC236}">
                <a16:creationId xmlns:a16="http://schemas.microsoft.com/office/drawing/2014/main" id="{DB6FA3ED-6F78-43D1-9C8D-F1A2CDB54BB6}"/>
              </a:ext>
            </a:extLst>
          </p:cNvPr>
          <p:cNvSpPr>
            <a:spLocks noGrp="1"/>
          </p:cNvSpPr>
          <p:nvPr>
            <p:ph type="sldNum" sz="quarter" idx="12"/>
          </p:nvPr>
        </p:nvSpPr>
        <p:spPr/>
        <p:txBody>
          <a:bodyPr/>
          <a:lstStyle/>
          <a:p>
            <a:fld id="{3B713880-3204-40F4-B1F1-F64C5E86F6F8}" type="slidenum">
              <a:rPr lang="fr-FR" smtClean="0"/>
              <a:t>3</a:t>
            </a:fld>
            <a:endParaRPr lang="fr-FR"/>
          </a:p>
        </p:txBody>
      </p:sp>
    </p:spTree>
    <p:extLst>
      <p:ext uri="{BB962C8B-B14F-4D97-AF65-F5344CB8AC3E}">
        <p14:creationId xmlns:p14="http://schemas.microsoft.com/office/powerpoint/2010/main" val="36293763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3FBB6B81-6563-4C98-855A-638E9150FFC7}"/>
              </a:ext>
            </a:extLst>
          </p:cNvPr>
          <p:cNvPicPr>
            <a:picLocks noChangeAspect="1"/>
          </p:cNvPicPr>
          <p:nvPr/>
        </p:nvPicPr>
        <p:blipFill>
          <a:blip r:embed="rId2"/>
          <a:stretch>
            <a:fillRect/>
          </a:stretch>
        </p:blipFill>
        <p:spPr>
          <a:xfrm>
            <a:off x="2452047" y="4911624"/>
            <a:ext cx="4419048" cy="2095238"/>
          </a:xfrm>
          <a:prstGeom prst="rect">
            <a:avLst/>
          </a:prstGeom>
        </p:spPr>
      </p:pic>
      <p:sp>
        <p:nvSpPr>
          <p:cNvPr id="3" name="Rectangle 2">
            <a:extLst>
              <a:ext uri="{FF2B5EF4-FFF2-40B4-BE49-F238E27FC236}">
                <a16:creationId xmlns:a16="http://schemas.microsoft.com/office/drawing/2014/main" id="{013E6AA7-8C02-4420-8DA2-B56A5E66443D}"/>
              </a:ext>
            </a:extLst>
          </p:cNvPr>
          <p:cNvSpPr/>
          <p:nvPr/>
        </p:nvSpPr>
        <p:spPr>
          <a:xfrm>
            <a:off x="480403" y="614035"/>
            <a:ext cx="8362336" cy="1704569"/>
          </a:xfrm>
          <a:prstGeom prst="rect">
            <a:avLst/>
          </a:prstGeom>
        </p:spPr>
        <p:txBody>
          <a:bodyPr wrap="square">
            <a:spAutoFit/>
          </a:bodyPr>
          <a:lstStyle/>
          <a:p>
            <a:pPr algn="just">
              <a:lnSpc>
                <a:spcPct val="150000"/>
              </a:lnSpc>
            </a:pPr>
            <a:r>
              <a:rPr lang="fr-FR" dirty="0">
                <a:latin typeface="Times New Roman" panose="02020603050405020304" pitchFamily="18" charset="0"/>
                <a:cs typeface="Times New Roman" panose="02020603050405020304" pitchFamily="18" charset="0"/>
              </a:rPr>
              <a:t>Dans les aliments dont le pH est compris entre 4,5 et 9,5, de nombreuses altérations sont susceptibles de se produire et la plupart des </a:t>
            </a:r>
            <a:r>
              <a:rPr lang="fr-FR" b="1" dirty="0">
                <a:latin typeface="Times New Roman" panose="02020603050405020304" pitchFamily="18" charset="0"/>
                <a:cs typeface="Times New Roman" panose="02020603050405020304" pitchFamily="18" charset="0"/>
              </a:rPr>
              <a:t>bactéries pathogènes </a:t>
            </a:r>
            <a:r>
              <a:rPr lang="fr-FR" dirty="0">
                <a:latin typeface="Times New Roman" panose="02020603050405020304" pitchFamily="18" charset="0"/>
                <a:cs typeface="Times New Roman" panose="02020603050405020304" pitchFamily="18" charset="0"/>
              </a:rPr>
              <a:t>cultivent dans ces conditions. Le pH de l’aliment favorisera d’autant mieux la prolifération qu’il sera voisin du pH optimum de croissance.</a:t>
            </a:r>
          </a:p>
        </p:txBody>
      </p:sp>
      <p:pic>
        <p:nvPicPr>
          <p:cNvPr id="4" name="Image 3">
            <a:extLst>
              <a:ext uri="{FF2B5EF4-FFF2-40B4-BE49-F238E27FC236}">
                <a16:creationId xmlns:a16="http://schemas.microsoft.com/office/drawing/2014/main" id="{1475A1E3-44B5-4AC6-B1E0-C5353BFD031F}"/>
              </a:ext>
            </a:extLst>
          </p:cNvPr>
          <p:cNvPicPr>
            <a:picLocks noChangeAspect="1"/>
          </p:cNvPicPr>
          <p:nvPr/>
        </p:nvPicPr>
        <p:blipFill>
          <a:blip r:embed="rId3"/>
          <a:stretch>
            <a:fillRect/>
          </a:stretch>
        </p:blipFill>
        <p:spPr>
          <a:xfrm>
            <a:off x="268714" y="2322589"/>
            <a:ext cx="8785714" cy="2571428"/>
          </a:xfrm>
          <a:prstGeom prst="rect">
            <a:avLst/>
          </a:prstGeom>
        </p:spPr>
      </p:pic>
      <p:sp>
        <p:nvSpPr>
          <p:cNvPr id="5" name="Espace réservé du numéro de diapositive 4">
            <a:extLst>
              <a:ext uri="{FF2B5EF4-FFF2-40B4-BE49-F238E27FC236}">
                <a16:creationId xmlns:a16="http://schemas.microsoft.com/office/drawing/2014/main" id="{7579AE0E-8383-42C6-89AF-FA6CA7BF86F8}"/>
              </a:ext>
            </a:extLst>
          </p:cNvPr>
          <p:cNvSpPr>
            <a:spLocks noGrp="1"/>
          </p:cNvSpPr>
          <p:nvPr>
            <p:ph type="sldNum" sz="quarter" idx="12"/>
          </p:nvPr>
        </p:nvSpPr>
        <p:spPr/>
        <p:txBody>
          <a:bodyPr/>
          <a:lstStyle/>
          <a:p>
            <a:fld id="{3B713880-3204-40F4-B1F1-F64C5E86F6F8}" type="slidenum">
              <a:rPr lang="fr-FR" smtClean="0"/>
              <a:t>4</a:t>
            </a:fld>
            <a:endParaRPr lang="fr-FR"/>
          </a:p>
        </p:txBody>
      </p:sp>
    </p:spTree>
    <p:extLst>
      <p:ext uri="{BB962C8B-B14F-4D97-AF65-F5344CB8AC3E}">
        <p14:creationId xmlns:p14="http://schemas.microsoft.com/office/powerpoint/2010/main" val="18283917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651A1D8-6A97-465C-B7A9-1AB357E7ED03}"/>
              </a:ext>
            </a:extLst>
          </p:cNvPr>
          <p:cNvSpPr/>
          <p:nvPr/>
        </p:nvSpPr>
        <p:spPr>
          <a:xfrm>
            <a:off x="368709" y="289679"/>
            <a:ext cx="8126361" cy="1477328"/>
          </a:xfrm>
          <a:prstGeom prst="rect">
            <a:avLst/>
          </a:prstGeom>
        </p:spPr>
        <p:txBody>
          <a:bodyPr wrap="square">
            <a:spAutoFit/>
          </a:bodyPr>
          <a:lstStyle/>
          <a:p>
            <a:pPr algn="just"/>
            <a:r>
              <a:rPr lang="fr-FR" b="1" dirty="0">
                <a:latin typeface="Times New Roman" panose="02020603050405020304" pitchFamily="18" charset="0"/>
                <a:cs typeface="Times New Roman" panose="02020603050405020304" pitchFamily="18" charset="0"/>
              </a:rPr>
              <a:t>3. Activité de l’eau (</a:t>
            </a:r>
            <a:r>
              <a:rPr lang="fr-FR" b="1" dirty="0" err="1">
                <a:latin typeface="Times New Roman" panose="02020603050405020304" pitchFamily="18" charset="0"/>
                <a:cs typeface="Times New Roman" panose="02020603050405020304" pitchFamily="18" charset="0"/>
              </a:rPr>
              <a:t>Aw</a:t>
            </a:r>
            <a:r>
              <a:rPr lang="fr-FR" b="1" dirty="0">
                <a:latin typeface="Times New Roman" panose="02020603050405020304" pitchFamily="18" charset="0"/>
                <a:cs typeface="Times New Roman" panose="02020603050405020304" pitchFamily="18" charset="0"/>
              </a:rPr>
              <a:t>) </a:t>
            </a:r>
          </a:p>
          <a:p>
            <a:pPr algn="just"/>
            <a:r>
              <a:rPr lang="fr-FR" dirty="0">
                <a:latin typeface="Times New Roman" panose="02020603050405020304" pitchFamily="18" charset="0"/>
                <a:cs typeface="Times New Roman" panose="02020603050405020304" pitchFamily="18" charset="0"/>
              </a:rPr>
              <a:t> </a:t>
            </a:r>
          </a:p>
          <a:p>
            <a:pPr algn="just"/>
            <a:r>
              <a:rPr lang="fr-FR" dirty="0">
                <a:latin typeface="Times New Roman" panose="02020603050405020304" pitchFamily="18" charset="0"/>
                <a:cs typeface="Times New Roman" panose="02020603050405020304" pitchFamily="18" charset="0"/>
              </a:rPr>
              <a:t>représente </a:t>
            </a:r>
            <a:r>
              <a:rPr lang="fr-FR" b="1" dirty="0">
                <a:latin typeface="Times New Roman" panose="02020603050405020304" pitchFamily="18" charset="0"/>
                <a:cs typeface="Times New Roman" panose="02020603050405020304" pitchFamily="18" charset="0"/>
              </a:rPr>
              <a:t>l’eau libre dans le produit</a:t>
            </a:r>
            <a:r>
              <a:rPr lang="fr-FR" dirty="0">
                <a:latin typeface="Times New Roman" panose="02020603050405020304" pitchFamily="18" charset="0"/>
                <a:cs typeface="Times New Roman" panose="02020603050405020304" pitchFamily="18" charset="0"/>
              </a:rPr>
              <a:t>. Elle évolue dans une gamme comprise entre 0 et 1 et est définie comme le rapport de la pression partielle de vapeur d’eau d’un produit et de la pression de vapeur saturante de l’eau pure à la même température.</a:t>
            </a:r>
          </a:p>
        </p:txBody>
      </p:sp>
      <p:sp>
        <p:nvSpPr>
          <p:cNvPr id="4" name="Rectangle 3">
            <a:extLst>
              <a:ext uri="{FF2B5EF4-FFF2-40B4-BE49-F238E27FC236}">
                <a16:creationId xmlns:a16="http://schemas.microsoft.com/office/drawing/2014/main" id="{5DC1D238-9B1A-4AAE-AF8A-FCA10E58F6A0}"/>
              </a:ext>
            </a:extLst>
          </p:cNvPr>
          <p:cNvSpPr/>
          <p:nvPr/>
        </p:nvSpPr>
        <p:spPr>
          <a:xfrm>
            <a:off x="368709" y="1740676"/>
            <a:ext cx="7624916" cy="923330"/>
          </a:xfrm>
          <a:prstGeom prst="rect">
            <a:avLst/>
          </a:prstGeom>
        </p:spPr>
        <p:txBody>
          <a:bodyPr wrap="square">
            <a:spAutoFit/>
          </a:bodyPr>
          <a:lstStyle/>
          <a:p>
            <a:pPr algn="just"/>
            <a:r>
              <a:rPr lang="fr-FR" dirty="0">
                <a:latin typeface="Times New Roman" panose="02020603050405020304" pitchFamily="18" charset="0"/>
                <a:cs typeface="Times New Roman" panose="02020603050405020304" pitchFamily="18" charset="0"/>
              </a:rPr>
              <a:t>La disponibilité de l'eau a un effet sur la capacité des microorganismes à se multiplier. </a:t>
            </a:r>
            <a:r>
              <a:rPr lang="fr-FR" b="1" dirty="0">
                <a:latin typeface="Times New Roman" panose="02020603050405020304" pitchFamily="18" charset="0"/>
                <a:cs typeface="Times New Roman" panose="02020603050405020304" pitchFamily="18" charset="0"/>
              </a:rPr>
              <a:t>Plus l'eau est disponible en grande quantité, plus il sera facile de coloniser un aliment. </a:t>
            </a:r>
            <a:endParaRPr lang="fr-FR" dirty="0">
              <a:latin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9053A8A7-E102-46CB-923D-DCF590E630F2}"/>
              </a:ext>
            </a:extLst>
          </p:cNvPr>
          <p:cNvSpPr/>
          <p:nvPr/>
        </p:nvSpPr>
        <p:spPr>
          <a:xfrm>
            <a:off x="368709" y="2871822"/>
            <a:ext cx="8421330" cy="1200329"/>
          </a:xfrm>
          <a:prstGeom prst="rect">
            <a:avLst/>
          </a:prstGeom>
        </p:spPr>
        <p:txBody>
          <a:bodyPr wrap="square">
            <a:spAutoFit/>
          </a:bodyPr>
          <a:lstStyle/>
          <a:p>
            <a:pPr algn="just"/>
            <a:r>
              <a:rPr lang="fr-FR" dirty="0">
                <a:latin typeface="Times New Roman" panose="02020603050405020304" pitchFamily="18" charset="0"/>
                <a:cs typeface="Times New Roman" panose="02020603050405020304" pitchFamily="18" charset="0"/>
              </a:rPr>
              <a:t>L'activité de l'eau (</a:t>
            </a:r>
            <a:r>
              <a:rPr lang="fr-FR" dirty="0" err="1">
                <a:latin typeface="Times New Roman" panose="02020603050405020304" pitchFamily="18" charset="0"/>
                <a:cs typeface="Times New Roman" panose="02020603050405020304" pitchFamily="18" charset="0"/>
              </a:rPr>
              <a:t>aw</a:t>
            </a:r>
            <a:r>
              <a:rPr lang="fr-FR" dirty="0">
                <a:latin typeface="Times New Roman" panose="02020603050405020304" pitchFamily="18" charset="0"/>
                <a:cs typeface="Times New Roman" panose="02020603050405020304" pitchFamily="18" charset="0"/>
              </a:rPr>
              <a:t>) de la plupart des </a:t>
            </a:r>
            <a:r>
              <a:rPr lang="fr-FR" b="1" dirty="0">
                <a:latin typeface="Times New Roman" panose="02020603050405020304" pitchFamily="18" charset="0"/>
                <a:cs typeface="Times New Roman" panose="02020603050405020304" pitchFamily="18" charset="0"/>
              </a:rPr>
              <a:t>aliments frais </a:t>
            </a:r>
            <a:r>
              <a:rPr lang="fr-FR" dirty="0">
                <a:latin typeface="Times New Roman" panose="02020603050405020304" pitchFamily="18" charset="0"/>
                <a:cs typeface="Times New Roman" panose="02020603050405020304" pitchFamily="18" charset="0"/>
              </a:rPr>
              <a:t>est supérieure à 0,99. En général, les </a:t>
            </a:r>
            <a:r>
              <a:rPr lang="fr-FR" b="1" dirty="0">
                <a:latin typeface="Times New Roman" panose="02020603050405020304" pitchFamily="18" charset="0"/>
                <a:cs typeface="Times New Roman" panose="02020603050405020304" pitchFamily="18" charset="0"/>
              </a:rPr>
              <a:t>bactéries</a:t>
            </a:r>
            <a:r>
              <a:rPr lang="fr-FR" dirty="0">
                <a:latin typeface="Times New Roman" panose="02020603050405020304" pitchFamily="18" charset="0"/>
                <a:cs typeface="Times New Roman" panose="02020603050405020304" pitchFamily="18" charset="0"/>
              </a:rPr>
              <a:t> exigent des valeurs de </a:t>
            </a:r>
            <a:r>
              <a:rPr lang="fr-FR" dirty="0" err="1">
                <a:latin typeface="Times New Roman" panose="02020603050405020304" pitchFamily="18" charset="0"/>
                <a:cs typeface="Times New Roman" panose="02020603050405020304" pitchFamily="18" charset="0"/>
              </a:rPr>
              <a:t>aw</a:t>
            </a:r>
            <a:r>
              <a:rPr lang="fr-FR" dirty="0">
                <a:latin typeface="Times New Roman" panose="02020603050405020304" pitchFamily="18" charset="0"/>
                <a:cs typeface="Times New Roman" panose="02020603050405020304" pitchFamily="18" charset="0"/>
              </a:rPr>
              <a:t> plus élevées pour la croissance que les champignons, les  bactéries à Gram négatif ayant des exigences plus élevées que les bactéries à Gram positif.</a:t>
            </a:r>
          </a:p>
        </p:txBody>
      </p:sp>
      <p:sp>
        <p:nvSpPr>
          <p:cNvPr id="7" name="Rectangle 6">
            <a:extLst>
              <a:ext uri="{FF2B5EF4-FFF2-40B4-BE49-F238E27FC236}">
                <a16:creationId xmlns:a16="http://schemas.microsoft.com/office/drawing/2014/main" id="{11C56E75-A5A1-4167-AB65-9C737A71E56E}"/>
              </a:ext>
            </a:extLst>
          </p:cNvPr>
          <p:cNvSpPr/>
          <p:nvPr/>
        </p:nvSpPr>
        <p:spPr>
          <a:xfrm>
            <a:off x="501445" y="4683320"/>
            <a:ext cx="8288594" cy="1477328"/>
          </a:xfrm>
          <a:prstGeom prst="rect">
            <a:avLst/>
          </a:prstGeom>
        </p:spPr>
        <p:txBody>
          <a:bodyPr wrap="square">
            <a:spAutoFit/>
          </a:bodyPr>
          <a:lstStyle/>
          <a:p>
            <a:pPr algn="just"/>
            <a:r>
              <a:rPr lang="fr-FR" dirty="0">
                <a:latin typeface="Times New Roman" panose="02020603050405020304" pitchFamily="18" charset="0"/>
                <a:cs typeface="Times New Roman" panose="02020603050405020304" pitchFamily="18" charset="0"/>
              </a:rPr>
              <a:t>La plupart des b</a:t>
            </a:r>
            <a:r>
              <a:rPr lang="fr-FR" b="1" dirty="0">
                <a:latin typeface="Times New Roman" panose="02020603050405020304" pitchFamily="18" charset="0"/>
                <a:cs typeface="Times New Roman" panose="02020603050405020304" pitchFamily="18" charset="0"/>
              </a:rPr>
              <a:t>actéries d'altération </a:t>
            </a:r>
            <a:r>
              <a:rPr lang="fr-FR" dirty="0">
                <a:latin typeface="Times New Roman" panose="02020603050405020304" pitchFamily="18" charset="0"/>
                <a:cs typeface="Times New Roman" panose="02020603050405020304" pitchFamily="18" charset="0"/>
              </a:rPr>
              <a:t>ne se développent pas en dessous de </a:t>
            </a:r>
            <a:r>
              <a:rPr lang="fr-FR" dirty="0" err="1">
                <a:latin typeface="Times New Roman" panose="02020603050405020304" pitchFamily="18" charset="0"/>
                <a:cs typeface="Times New Roman" panose="02020603050405020304" pitchFamily="18" charset="0"/>
              </a:rPr>
              <a:t>aw</a:t>
            </a:r>
            <a:r>
              <a:rPr lang="fr-FR" dirty="0">
                <a:latin typeface="Times New Roman" panose="02020603050405020304" pitchFamily="18" charset="0"/>
                <a:cs typeface="Times New Roman" panose="02020603050405020304" pitchFamily="18" charset="0"/>
              </a:rPr>
              <a:t> = 0,91, alors que les moisissures d'altération peuvent atteindre 0,80.  </a:t>
            </a:r>
          </a:p>
          <a:p>
            <a:pPr algn="just"/>
            <a:r>
              <a:rPr lang="fr-FR" dirty="0">
                <a:latin typeface="Times New Roman" panose="02020603050405020304" pitchFamily="18" charset="0"/>
                <a:cs typeface="Times New Roman" panose="02020603050405020304" pitchFamily="18" charset="0"/>
              </a:rPr>
              <a:t>En  ce  qui  concerne  les  bactéries  intoxicantes  aux  aliments,  Staphylococcus  aureus  peut  atteindre une valeur aussi basse que 0,86, alors que Clostridium botulinum ne se développe pas  en dessous de 0,94. </a:t>
            </a:r>
          </a:p>
        </p:txBody>
      </p:sp>
      <p:sp>
        <p:nvSpPr>
          <p:cNvPr id="2" name="Espace réservé du numéro de diapositive 1">
            <a:extLst>
              <a:ext uri="{FF2B5EF4-FFF2-40B4-BE49-F238E27FC236}">
                <a16:creationId xmlns:a16="http://schemas.microsoft.com/office/drawing/2014/main" id="{3F7BC9C0-6F15-4113-9F8F-656312A8E16D}"/>
              </a:ext>
            </a:extLst>
          </p:cNvPr>
          <p:cNvSpPr>
            <a:spLocks noGrp="1"/>
          </p:cNvSpPr>
          <p:nvPr>
            <p:ph type="sldNum" sz="quarter" idx="12"/>
          </p:nvPr>
        </p:nvSpPr>
        <p:spPr/>
        <p:txBody>
          <a:bodyPr/>
          <a:lstStyle/>
          <a:p>
            <a:fld id="{3B713880-3204-40F4-B1F1-F64C5E86F6F8}" type="slidenum">
              <a:rPr lang="fr-FR" smtClean="0"/>
              <a:t>5</a:t>
            </a:fld>
            <a:endParaRPr lang="fr-FR"/>
          </a:p>
        </p:txBody>
      </p:sp>
    </p:spTree>
    <p:extLst>
      <p:ext uri="{BB962C8B-B14F-4D97-AF65-F5344CB8AC3E}">
        <p14:creationId xmlns:p14="http://schemas.microsoft.com/office/powerpoint/2010/main" val="10529611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42AF0841-5C1D-44BF-9822-BC84CCDC569C}"/>
              </a:ext>
            </a:extLst>
          </p:cNvPr>
          <p:cNvPicPr>
            <a:picLocks noChangeAspect="1"/>
          </p:cNvPicPr>
          <p:nvPr/>
        </p:nvPicPr>
        <p:blipFill>
          <a:blip r:embed="rId2"/>
          <a:stretch>
            <a:fillRect/>
          </a:stretch>
        </p:blipFill>
        <p:spPr>
          <a:xfrm>
            <a:off x="1467238" y="1952809"/>
            <a:ext cx="6209524" cy="2952381"/>
          </a:xfrm>
          <a:prstGeom prst="rect">
            <a:avLst/>
          </a:prstGeom>
        </p:spPr>
      </p:pic>
      <p:sp>
        <p:nvSpPr>
          <p:cNvPr id="3" name="Espace réservé du numéro de diapositive 2">
            <a:extLst>
              <a:ext uri="{FF2B5EF4-FFF2-40B4-BE49-F238E27FC236}">
                <a16:creationId xmlns:a16="http://schemas.microsoft.com/office/drawing/2014/main" id="{186FE1BA-8A08-4538-97FE-6EC30762C0E1}"/>
              </a:ext>
            </a:extLst>
          </p:cNvPr>
          <p:cNvSpPr>
            <a:spLocks noGrp="1"/>
          </p:cNvSpPr>
          <p:nvPr>
            <p:ph type="sldNum" sz="quarter" idx="12"/>
          </p:nvPr>
        </p:nvSpPr>
        <p:spPr/>
        <p:txBody>
          <a:bodyPr/>
          <a:lstStyle/>
          <a:p>
            <a:fld id="{3B713880-3204-40F4-B1F1-F64C5E86F6F8}" type="slidenum">
              <a:rPr lang="fr-FR" smtClean="0"/>
              <a:t>6</a:t>
            </a:fld>
            <a:endParaRPr lang="fr-FR"/>
          </a:p>
        </p:txBody>
      </p:sp>
    </p:spTree>
    <p:extLst>
      <p:ext uri="{BB962C8B-B14F-4D97-AF65-F5344CB8AC3E}">
        <p14:creationId xmlns:p14="http://schemas.microsoft.com/office/powerpoint/2010/main" val="15083533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BB7D9797-2813-4D9E-80F0-1626EE7353EB}"/>
              </a:ext>
            </a:extLst>
          </p:cNvPr>
          <p:cNvPicPr>
            <a:picLocks noChangeAspect="1"/>
          </p:cNvPicPr>
          <p:nvPr/>
        </p:nvPicPr>
        <p:blipFill>
          <a:blip r:embed="rId2"/>
          <a:stretch>
            <a:fillRect/>
          </a:stretch>
        </p:blipFill>
        <p:spPr>
          <a:xfrm>
            <a:off x="2581524" y="1738524"/>
            <a:ext cx="3980952" cy="3380952"/>
          </a:xfrm>
          <a:prstGeom prst="rect">
            <a:avLst/>
          </a:prstGeom>
        </p:spPr>
      </p:pic>
      <p:sp>
        <p:nvSpPr>
          <p:cNvPr id="3" name="Espace réservé du numéro de diapositive 2">
            <a:extLst>
              <a:ext uri="{FF2B5EF4-FFF2-40B4-BE49-F238E27FC236}">
                <a16:creationId xmlns:a16="http://schemas.microsoft.com/office/drawing/2014/main" id="{9C89AC79-4CE5-4137-BCCD-BB09F3180D36}"/>
              </a:ext>
            </a:extLst>
          </p:cNvPr>
          <p:cNvSpPr>
            <a:spLocks noGrp="1"/>
          </p:cNvSpPr>
          <p:nvPr>
            <p:ph type="sldNum" sz="quarter" idx="12"/>
          </p:nvPr>
        </p:nvSpPr>
        <p:spPr/>
        <p:txBody>
          <a:bodyPr/>
          <a:lstStyle/>
          <a:p>
            <a:fld id="{3B713880-3204-40F4-B1F1-F64C5E86F6F8}" type="slidenum">
              <a:rPr lang="fr-FR" smtClean="0"/>
              <a:t>7</a:t>
            </a:fld>
            <a:endParaRPr lang="fr-FR"/>
          </a:p>
        </p:txBody>
      </p:sp>
    </p:spTree>
    <p:extLst>
      <p:ext uri="{BB962C8B-B14F-4D97-AF65-F5344CB8AC3E}">
        <p14:creationId xmlns:p14="http://schemas.microsoft.com/office/powerpoint/2010/main" val="502702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6CB98DA-E474-4811-9B5A-5C4380436089}"/>
              </a:ext>
            </a:extLst>
          </p:cNvPr>
          <p:cNvSpPr/>
          <p:nvPr/>
        </p:nvSpPr>
        <p:spPr>
          <a:xfrm>
            <a:off x="892278" y="274822"/>
            <a:ext cx="7477432" cy="1200329"/>
          </a:xfrm>
          <a:prstGeom prst="rect">
            <a:avLst/>
          </a:prstGeom>
        </p:spPr>
        <p:txBody>
          <a:bodyPr wrap="square">
            <a:spAutoFit/>
          </a:bodyPr>
          <a:lstStyle/>
          <a:p>
            <a:pPr algn="just"/>
            <a:r>
              <a:rPr lang="fr-FR" dirty="0">
                <a:latin typeface="Times New Roman" panose="02020603050405020304" pitchFamily="18" charset="0"/>
                <a:cs typeface="Times New Roman" panose="02020603050405020304" pitchFamily="18" charset="0"/>
              </a:rPr>
              <a:t>Les  microorganismes  capables  de  se  développer  dans  des  produits  à  faible      eau    sont  qualifiés  de  xérophiles, ceux  en milieux fortement sucrés ou salés respectivement d’</a:t>
            </a:r>
            <a:r>
              <a:rPr lang="fr-FR" dirty="0" err="1">
                <a:latin typeface="Times New Roman" panose="02020603050405020304" pitchFamily="18" charset="0"/>
                <a:cs typeface="Times New Roman" panose="02020603050405020304" pitchFamily="18" charset="0"/>
              </a:rPr>
              <a:t>osmophiles</a:t>
            </a:r>
            <a:r>
              <a:rPr lang="fr-FR" dirty="0">
                <a:latin typeface="Times New Roman" panose="02020603050405020304" pitchFamily="18" charset="0"/>
                <a:cs typeface="Times New Roman" panose="02020603050405020304" pitchFamily="18" charset="0"/>
              </a:rPr>
              <a:t> et de halophiles. </a:t>
            </a:r>
          </a:p>
          <a:p>
            <a:pPr algn="just"/>
            <a:r>
              <a:rPr lang="fr-FR" dirty="0">
                <a:latin typeface="Times New Roman" panose="02020603050405020304" pitchFamily="18" charset="0"/>
                <a:cs typeface="Times New Roman" panose="02020603050405020304" pitchFamily="18" charset="0"/>
              </a:rPr>
              <a:t> </a:t>
            </a:r>
          </a:p>
        </p:txBody>
      </p:sp>
      <p:sp>
        <p:nvSpPr>
          <p:cNvPr id="3" name="Rectangle 2">
            <a:extLst>
              <a:ext uri="{FF2B5EF4-FFF2-40B4-BE49-F238E27FC236}">
                <a16:creationId xmlns:a16="http://schemas.microsoft.com/office/drawing/2014/main" id="{88F7FA0F-EB48-46C0-94D6-A66E71B5F795}"/>
              </a:ext>
            </a:extLst>
          </p:cNvPr>
          <p:cNvSpPr/>
          <p:nvPr/>
        </p:nvSpPr>
        <p:spPr>
          <a:xfrm>
            <a:off x="604684" y="2042761"/>
            <a:ext cx="8052620" cy="2031325"/>
          </a:xfrm>
          <a:prstGeom prst="rect">
            <a:avLst/>
          </a:prstGeom>
        </p:spPr>
        <p:txBody>
          <a:bodyPr wrap="square">
            <a:spAutoFit/>
          </a:bodyPr>
          <a:lstStyle/>
          <a:p>
            <a:pPr algn="just"/>
            <a:r>
              <a:rPr lang="fr-FR" dirty="0">
                <a:latin typeface="Times New Roman" panose="02020603050405020304" pitchFamily="18" charset="0"/>
                <a:cs typeface="Times New Roman" panose="02020603050405020304" pitchFamily="18" charset="0"/>
              </a:rPr>
              <a:t>Les moyens d’abaisser l’activité de l’eau sont nombreux : </a:t>
            </a:r>
          </a:p>
          <a:p>
            <a:pPr algn="just"/>
            <a:r>
              <a:rPr lang="fr-FR" dirty="0">
                <a:latin typeface="Times New Roman" panose="02020603050405020304" pitchFamily="18" charset="0"/>
                <a:cs typeface="Times New Roman" panose="02020603050405020304" pitchFamily="18" charset="0"/>
              </a:rPr>
              <a:t>-  physiques (congélation, déshydratation) </a:t>
            </a:r>
          </a:p>
          <a:p>
            <a:pPr algn="just"/>
            <a:r>
              <a:rPr lang="fr-FR" dirty="0">
                <a:latin typeface="Times New Roman" panose="02020603050405020304" pitchFamily="18" charset="0"/>
                <a:cs typeface="Times New Roman" panose="02020603050405020304" pitchFamily="18" charset="0"/>
              </a:rPr>
              <a:t>-  additifs (salage, sucrage..) </a:t>
            </a:r>
          </a:p>
          <a:p>
            <a:pPr algn="just"/>
            <a:r>
              <a:rPr lang="fr-FR" dirty="0">
                <a:latin typeface="Times New Roman" panose="02020603050405020304" pitchFamily="18" charset="0"/>
                <a:cs typeface="Times New Roman" panose="02020603050405020304" pitchFamily="18" charset="0"/>
              </a:rPr>
              <a:t> </a:t>
            </a:r>
          </a:p>
          <a:p>
            <a:pPr algn="just"/>
            <a:r>
              <a:rPr lang="fr-FR" dirty="0">
                <a:latin typeface="Times New Roman" panose="02020603050405020304" pitchFamily="18" charset="0"/>
                <a:cs typeface="Times New Roman" panose="02020603050405020304" pitchFamily="18" charset="0"/>
              </a:rPr>
              <a:t>Pour a w  &lt; 0,65 aucun microorganisme ne peut cultiver (ils peuvent survivre).  </a:t>
            </a:r>
          </a:p>
          <a:p>
            <a:pPr algn="just"/>
            <a:r>
              <a:rPr lang="fr-FR" dirty="0">
                <a:latin typeface="Times New Roman" panose="02020603050405020304" pitchFamily="18" charset="0"/>
                <a:cs typeface="Times New Roman" panose="02020603050405020304" pitchFamily="18" charset="0"/>
              </a:rPr>
              <a:t>Pour a w  &lt;0,85 aucun microorganisme pathogène ne peut cultiver exception faite de  certaines moisissures excrétrices de mycotoxines.</a:t>
            </a:r>
          </a:p>
        </p:txBody>
      </p:sp>
      <p:sp>
        <p:nvSpPr>
          <p:cNvPr id="4" name="Espace réservé du numéro de diapositive 3">
            <a:extLst>
              <a:ext uri="{FF2B5EF4-FFF2-40B4-BE49-F238E27FC236}">
                <a16:creationId xmlns:a16="http://schemas.microsoft.com/office/drawing/2014/main" id="{09629396-9BAC-4670-BD87-B5D1DAF4D38B}"/>
              </a:ext>
            </a:extLst>
          </p:cNvPr>
          <p:cNvSpPr>
            <a:spLocks noGrp="1"/>
          </p:cNvSpPr>
          <p:nvPr>
            <p:ph type="sldNum" sz="quarter" idx="12"/>
          </p:nvPr>
        </p:nvSpPr>
        <p:spPr/>
        <p:txBody>
          <a:bodyPr/>
          <a:lstStyle/>
          <a:p>
            <a:fld id="{3B713880-3204-40F4-B1F1-F64C5E86F6F8}" type="slidenum">
              <a:rPr lang="fr-FR" smtClean="0"/>
              <a:t>8</a:t>
            </a:fld>
            <a:endParaRPr lang="fr-FR"/>
          </a:p>
        </p:txBody>
      </p:sp>
    </p:spTree>
    <p:extLst>
      <p:ext uri="{BB962C8B-B14F-4D97-AF65-F5344CB8AC3E}">
        <p14:creationId xmlns:p14="http://schemas.microsoft.com/office/powerpoint/2010/main" val="42095676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70D136F-7A04-4E8E-B5F9-935E06A4D85B}"/>
              </a:ext>
            </a:extLst>
          </p:cNvPr>
          <p:cNvSpPr/>
          <p:nvPr/>
        </p:nvSpPr>
        <p:spPr>
          <a:xfrm>
            <a:off x="242072" y="604373"/>
            <a:ext cx="2877711" cy="369332"/>
          </a:xfrm>
          <a:prstGeom prst="rect">
            <a:avLst/>
          </a:prstGeom>
        </p:spPr>
        <p:txBody>
          <a:bodyPr wrap="none">
            <a:spAutoFit/>
          </a:bodyPr>
          <a:lstStyle/>
          <a:p>
            <a:pPr algn="just"/>
            <a:r>
              <a:rPr lang="fr-FR" b="1" dirty="0">
                <a:latin typeface="Times New Roman" panose="02020603050405020304" pitchFamily="18" charset="0"/>
                <a:cs typeface="Times New Roman" panose="02020603050405020304" pitchFamily="18" charset="0"/>
              </a:rPr>
              <a:t>Potentield’oxydo-réduction</a:t>
            </a:r>
          </a:p>
        </p:txBody>
      </p:sp>
      <p:sp>
        <p:nvSpPr>
          <p:cNvPr id="5" name="Rectangle 4">
            <a:extLst>
              <a:ext uri="{FF2B5EF4-FFF2-40B4-BE49-F238E27FC236}">
                <a16:creationId xmlns:a16="http://schemas.microsoft.com/office/drawing/2014/main" id="{A07608C3-F282-48A2-8B8C-80DD6AAF329D}"/>
              </a:ext>
            </a:extLst>
          </p:cNvPr>
          <p:cNvSpPr/>
          <p:nvPr/>
        </p:nvSpPr>
        <p:spPr>
          <a:xfrm>
            <a:off x="0" y="1132772"/>
            <a:ext cx="7654413" cy="646331"/>
          </a:xfrm>
          <a:prstGeom prst="rect">
            <a:avLst/>
          </a:prstGeom>
        </p:spPr>
        <p:txBody>
          <a:bodyPr wrap="square">
            <a:spAutoFit/>
          </a:bodyPr>
          <a:lstStyle/>
          <a:p>
            <a:pPr algn="just"/>
            <a:r>
              <a:rPr lang="fr-FR" dirty="0">
                <a:latin typeface="Times New Roman" panose="02020603050405020304" pitchFamily="18" charset="0"/>
                <a:cs typeface="Times New Roman" panose="02020603050405020304" pitchFamily="18" charset="0"/>
              </a:rPr>
              <a:t>Le potentiel O / R d’un substrat peut être généralement défini comme la facilité avec laquelle le substrat perd ou gagne des électrons</a:t>
            </a:r>
          </a:p>
        </p:txBody>
      </p:sp>
      <p:sp>
        <p:nvSpPr>
          <p:cNvPr id="7" name="Rectangle 6">
            <a:extLst>
              <a:ext uri="{FF2B5EF4-FFF2-40B4-BE49-F238E27FC236}">
                <a16:creationId xmlns:a16="http://schemas.microsoft.com/office/drawing/2014/main" id="{7E5CAB24-48C4-433C-BEC2-C5264A1B13B5}"/>
              </a:ext>
            </a:extLst>
          </p:cNvPr>
          <p:cNvSpPr/>
          <p:nvPr/>
        </p:nvSpPr>
        <p:spPr>
          <a:xfrm>
            <a:off x="10423" y="2177053"/>
            <a:ext cx="9123154" cy="646331"/>
          </a:xfrm>
          <a:prstGeom prst="rect">
            <a:avLst/>
          </a:prstGeom>
        </p:spPr>
        <p:txBody>
          <a:bodyPr wrap="square">
            <a:spAutoFit/>
          </a:bodyPr>
          <a:lstStyle/>
          <a:p>
            <a:pPr algn="just"/>
            <a:r>
              <a:rPr lang="fr-FR" dirty="0">
                <a:latin typeface="Times New Roman" panose="02020603050405020304" pitchFamily="18" charset="0"/>
                <a:cs typeface="Times New Roman" panose="02020603050405020304" pitchFamily="18" charset="0"/>
              </a:rPr>
              <a:t>Le potentiel d’oxydoréduction affecte la vitesse des réactions d’altération et le développement des microorganismes.</a:t>
            </a:r>
          </a:p>
        </p:txBody>
      </p:sp>
      <p:sp>
        <p:nvSpPr>
          <p:cNvPr id="8" name="Rectangle 7">
            <a:extLst>
              <a:ext uri="{FF2B5EF4-FFF2-40B4-BE49-F238E27FC236}">
                <a16:creationId xmlns:a16="http://schemas.microsoft.com/office/drawing/2014/main" id="{39429E7A-9A70-492E-B282-9382D954F1C3}"/>
              </a:ext>
            </a:extLst>
          </p:cNvPr>
          <p:cNvSpPr/>
          <p:nvPr/>
        </p:nvSpPr>
        <p:spPr>
          <a:xfrm>
            <a:off x="242072" y="3429000"/>
            <a:ext cx="8901928" cy="923330"/>
          </a:xfrm>
          <a:prstGeom prst="rect">
            <a:avLst/>
          </a:prstGeom>
        </p:spPr>
        <p:txBody>
          <a:bodyPr wrap="square">
            <a:spAutoFit/>
          </a:bodyPr>
          <a:lstStyle/>
          <a:p>
            <a:pPr algn="just"/>
            <a:r>
              <a:rPr lang="fr-FR" dirty="0">
                <a:latin typeface="Times New Roman" panose="02020603050405020304" pitchFamily="18" charset="0"/>
                <a:cs typeface="Times New Roman" panose="02020603050405020304" pitchFamily="18" charset="0"/>
              </a:rPr>
              <a:t>Le potentiel d’oxydoréduction d’un aliment dépend de ses caractéristiques physicochimiques, de la présence ou non d’un emballage, de la pression partielle </a:t>
            </a:r>
            <a:r>
              <a:rPr lang="fr-FR" b="1" dirty="0">
                <a:latin typeface="Times New Roman" panose="02020603050405020304" pitchFamily="18" charset="0"/>
                <a:cs typeface="Times New Roman" panose="02020603050405020304" pitchFamily="18" charset="0"/>
              </a:rPr>
              <a:t>d’oxygène</a:t>
            </a:r>
            <a:r>
              <a:rPr lang="fr-FR" dirty="0">
                <a:latin typeface="Times New Roman" panose="02020603050405020304" pitchFamily="18" charset="0"/>
                <a:cs typeface="Times New Roman" panose="02020603050405020304" pitchFamily="18" charset="0"/>
              </a:rPr>
              <a:t> et de l’ambiance du stockage.</a:t>
            </a:r>
          </a:p>
        </p:txBody>
      </p:sp>
      <p:sp>
        <p:nvSpPr>
          <p:cNvPr id="2" name="Espace réservé du numéro de diapositive 1">
            <a:extLst>
              <a:ext uri="{FF2B5EF4-FFF2-40B4-BE49-F238E27FC236}">
                <a16:creationId xmlns:a16="http://schemas.microsoft.com/office/drawing/2014/main" id="{321D71AC-DE06-46BE-B145-89ED84AE0B2E}"/>
              </a:ext>
            </a:extLst>
          </p:cNvPr>
          <p:cNvSpPr>
            <a:spLocks noGrp="1"/>
          </p:cNvSpPr>
          <p:nvPr>
            <p:ph type="sldNum" sz="quarter" idx="12"/>
          </p:nvPr>
        </p:nvSpPr>
        <p:spPr/>
        <p:txBody>
          <a:bodyPr/>
          <a:lstStyle/>
          <a:p>
            <a:fld id="{3B713880-3204-40F4-B1F1-F64C5E86F6F8}" type="slidenum">
              <a:rPr lang="fr-FR" smtClean="0"/>
              <a:t>9</a:t>
            </a:fld>
            <a:endParaRPr lang="fr-FR"/>
          </a:p>
        </p:txBody>
      </p:sp>
    </p:spTree>
    <p:extLst>
      <p:ext uri="{BB962C8B-B14F-4D97-AF65-F5344CB8AC3E}">
        <p14:creationId xmlns:p14="http://schemas.microsoft.com/office/powerpoint/2010/main" val="2067763692"/>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1561</TotalTime>
  <Words>1719</Words>
  <Application>Microsoft Office PowerPoint</Application>
  <PresentationFormat>Affichage à l'écran (4:3)</PresentationFormat>
  <Paragraphs>114</Paragraphs>
  <Slides>18</Slides>
  <Notes>1</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18</vt:i4>
      </vt:variant>
    </vt:vector>
  </HeadingPairs>
  <TitlesOfParts>
    <vt:vector size="23" baseType="lpstr">
      <vt:lpstr>Arial</vt:lpstr>
      <vt:lpstr>Calibri</vt:lpstr>
      <vt:lpstr>Calibri Light</vt:lpstr>
      <vt:lpstr>Times New Roman</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ASUS</dc:creator>
  <cp:lastModifiedBy>ASUS</cp:lastModifiedBy>
  <cp:revision>42</cp:revision>
  <dcterms:created xsi:type="dcterms:W3CDTF">2022-04-22T13:52:06Z</dcterms:created>
  <dcterms:modified xsi:type="dcterms:W3CDTF">2022-04-26T19:59:17Z</dcterms:modified>
</cp:coreProperties>
</file>