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6" r:id="rId6"/>
    <p:sldId id="262" r:id="rId7"/>
    <p:sldId id="260" r:id="rId8"/>
    <p:sldId id="263" r:id="rId9"/>
    <p:sldId id="264" r:id="rId10"/>
    <p:sldId id="265" r:id="rId11"/>
    <p:sldId id="261"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74" d="100"/>
          <a:sy n="74" d="100"/>
        </p:scale>
        <p:origin x="4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2/16/2021</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2/16/2021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2/16/2021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2/16/2021</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92398" y="2231740"/>
            <a:ext cx="6815669" cy="1232678"/>
          </a:xfrm>
        </p:spPr>
        <p:style>
          <a:lnRef idx="1">
            <a:schemeClr val="accent1"/>
          </a:lnRef>
          <a:fillRef idx="2">
            <a:schemeClr val="accent1"/>
          </a:fillRef>
          <a:effectRef idx="1">
            <a:schemeClr val="accent1"/>
          </a:effectRef>
          <a:fontRef idx="minor">
            <a:schemeClr val="dk1"/>
          </a:fontRef>
        </p:style>
        <p:txBody>
          <a:bodyPr>
            <a:scene3d>
              <a:camera prst="orthographicFront"/>
              <a:lightRig rig="harsh" dir="t"/>
            </a:scene3d>
            <a:sp3d extrusionH="57150" prstMaterial="matte">
              <a:bevelT w="63500" h="12700" prst="angle"/>
              <a:contourClr>
                <a:schemeClr val="bg1">
                  <a:lumMod val="65000"/>
                </a:schemeClr>
              </a:contourClr>
            </a:sp3d>
          </a:bodyPr>
          <a:lstStyle/>
          <a:p>
            <a:pPr rtl="1"/>
            <a:r>
              <a:rPr lang="ar-DZ" sz="2400" b="1" u="sng" dirty="0" smtClean="0">
                <a:ln/>
                <a:solidFill>
                  <a:schemeClr val="accent3"/>
                </a:solidFill>
              </a:rPr>
              <a:t>مقيــــــــــاس</a:t>
            </a:r>
            <a:br>
              <a:rPr lang="ar-DZ" sz="2400" b="1" u="sng" dirty="0" smtClean="0">
                <a:ln/>
                <a:solidFill>
                  <a:schemeClr val="accent3"/>
                </a:solidFill>
              </a:rPr>
            </a:br>
            <a:r>
              <a:rPr lang="ar-DZ" b="1" dirty="0" smtClean="0">
                <a:ln/>
                <a:solidFill>
                  <a:schemeClr val="accent3"/>
                </a:solidFill>
              </a:rPr>
              <a:t/>
            </a:r>
            <a:br>
              <a:rPr lang="ar-DZ" b="1" dirty="0" smtClean="0">
                <a:ln/>
                <a:solidFill>
                  <a:schemeClr val="accent3"/>
                </a:solidFill>
              </a:rPr>
            </a:br>
            <a:r>
              <a:rPr lang="ar-DZ" b="1" dirty="0" smtClean="0">
                <a:ln/>
                <a:solidFill>
                  <a:srgbClr val="0070C0"/>
                </a:solidFill>
              </a:rPr>
              <a:t>اقتصاد المؤسسة</a:t>
            </a:r>
            <a:endParaRPr lang="it-IT" b="1" dirty="0">
              <a:ln/>
              <a:solidFill>
                <a:srgbClr val="0070C0"/>
              </a:solidFill>
            </a:endParaRPr>
          </a:p>
        </p:txBody>
      </p:sp>
      <p:sp>
        <p:nvSpPr>
          <p:cNvPr id="3" name="Subtitle 2"/>
          <p:cNvSpPr>
            <a:spLocks noGrp="1"/>
          </p:cNvSpPr>
          <p:nvPr>
            <p:ph type="subTitle" idx="1"/>
          </p:nvPr>
        </p:nvSpPr>
        <p:spPr>
          <a:xfrm>
            <a:off x="5190899" y="4646084"/>
            <a:ext cx="2072785" cy="534543"/>
          </a:xfrm>
        </p:spPr>
        <p:txBody>
          <a:bodyPr>
            <a:normAutofit/>
          </a:bodyPr>
          <a:lstStyle/>
          <a:p>
            <a:r>
              <a:rPr lang="ar-DZ" sz="2400" b="1" dirty="0" smtClean="0">
                <a:solidFill>
                  <a:srgbClr val="0070C0"/>
                </a:solidFill>
                <a:latin typeface="Arabic Typesetting" panose="03020402040406030203" pitchFamily="66" charset="-78"/>
                <a:cs typeface="Arabic Typesetting" panose="03020402040406030203" pitchFamily="66" charset="-78"/>
              </a:rPr>
              <a:t>محاضرة تمهيدية </a:t>
            </a:r>
            <a:endParaRPr lang="it-IT" sz="2400" b="1" dirty="0">
              <a:solidFill>
                <a:srgbClr val="0070C0"/>
              </a:solidFill>
              <a:latin typeface="Arabic Typesetting" panose="03020402040406030203" pitchFamily="66" charset="-78"/>
              <a:cs typeface="Arabic Typesetting" panose="03020402040406030203" pitchFamily="66" charset="-78"/>
            </a:endParaRPr>
          </a:p>
        </p:txBody>
      </p:sp>
      <p:sp>
        <p:nvSpPr>
          <p:cNvPr id="4" name="TextBox 3"/>
          <p:cNvSpPr txBox="1"/>
          <p:nvPr/>
        </p:nvSpPr>
        <p:spPr>
          <a:xfrm>
            <a:off x="0" y="296214"/>
            <a:ext cx="12191999" cy="769441"/>
          </a:xfrm>
          <a:prstGeom prst="rect">
            <a:avLst/>
          </a:prstGeom>
          <a:noFill/>
        </p:spPr>
        <p:txBody>
          <a:bodyPr wrap="square" rtlCol="0">
            <a:spAutoFit/>
          </a:bodyPr>
          <a:lstStyle/>
          <a:p>
            <a:pPr algn="ctr"/>
            <a:r>
              <a:rPr lang="ar-DZ" sz="2200" b="1" dirty="0" smtClean="0"/>
              <a:t>كلية العلوم الاقتصادية والتجارية وعلوم التسيير</a:t>
            </a:r>
          </a:p>
          <a:p>
            <a:pPr algn="r" rtl="1"/>
            <a:r>
              <a:rPr lang="ar-DZ" sz="2200" b="1" dirty="0" smtClean="0"/>
              <a:t>قسم العلوم التجارية 	                                                                                                    السنة ثانية ليسانس علوم تجارية</a:t>
            </a:r>
          </a:p>
        </p:txBody>
      </p:sp>
    </p:spTree>
    <p:extLst>
      <p:ext uri="{BB962C8B-B14F-4D97-AF65-F5344CB8AC3E}">
        <p14:creationId xmlns:p14="http://schemas.microsoft.com/office/powerpoint/2010/main" val="6847060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9492" y="479857"/>
            <a:ext cx="9601196" cy="756516"/>
          </a:xfrm>
        </p:spPr>
        <p:txBody>
          <a:bodyPr>
            <a:normAutofit fontScale="90000"/>
          </a:bodyPr>
          <a:lstStyle/>
          <a:p>
            <a:pPr rtl="1"/>
            <a:r>
              <a:rPr lang="ar-DZ" dirty="0" smtClean="0">
                <a:solidFill>
                  <a:srgbClr val="FF0000"/>
                </a:solidFill>
                <a:effectLst>
                  <a:outerShdw blurRad="38100" dist="38100" dir="2700000" algn="tl">
                    <a:srgbClr val="000000">
                      <a:alpha val="43137"/>
                    </a:srgbClr>
                  </a:outerShdw>
                </a:effectLst>
              </a:rPr>
              <a:t>خلفية المقياس</a:t>
            </a:r>
            <a:endParaRPr lang="it-IT" dirty="0">
              <a:solidFill>
                <a:srgbClr val="FF0000"/>
              </a:solidFill>
              <a:effectLst>
                <a:outerShdw blurRad="38100" dist="38100" dir="2700000" algn="tl">
                  <a:srgbClr val="000000">
                    <a:alpha val="43137"/>
                  </a:srgbClr>
                </a:outerShdw>
              </a:effectLst>
            </a:endParaRPr>
          </a:p>
        </p:txBody>
      </p:sp>
      <p:sp>
        <p:nvSpPr>
          <p:cNvPr id="4" name="Content Placeholder 2"/>
          <p:cNvSpPr txBox="1">
            <a:spLocks/>
          </p:cNvSpPr>
          <p:nvPr/>
        </p:nvSpPr>
        <p:spPr>
          <a:xfrm>
            <a:off x="1056068" y="1236373"/>
            <a:ext cx="10187188" cy="4404573"/>
          </a:xfrm>
          <a:prstGeom prst="rect">
            <a:avLst/>
          </a:prstGeom>
          <a:ln/>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t">
            <a:normAutofit fontScale="925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algn="just" rtl="1"/>
            <a:r>
              <a:rPr lang="ar-DZ" b="1" dirty="0" smtClean="0">
                <a:solidFill>
                  <a:srgbClr val="002060"/>
                </a:solidFill>
                <a:latin typeface="Simplified Arabic" panose="02020603050405020304" pitchFamily="18" charset="-78"/>
                <a:cs typeface="Simplified Arabic" panose="02020603050405020304" pitchFamily="18" charset="-78"/>
              </a:rPr>
              <a:t>يطلق على اقتصاد المؤسسة أحيانا اقتصاد </a:t>
            </a:r>
            <a:r>
              <a:rPr lang="ar-DZ" b="1" u="sng" dirty="0" smtClean="0">
                <a:solidFill>
                  <a:srgbClr val="0070C0"/>
                </a:solidFill>
                <a:latin typeface="Simplified Arabic" panose="02020603050405020304" pitchFamily="18" charset="-78"/>
                <a:cs typeface="Simplified Arabic" panose="02020603050405020304" pitchFamily="18" charset="-78"/>
              </a:rPr>
              <a:t>وتنظيم</a:t>
            </a:r>
            <a:r>
              <a:rPr lang="ar-DZ" b="1" dirty="0" smtClean="0">
                <a:solidFill>
                  <a:srgbClr val="002060"/>
                </a:solidFill>
                <a:latin typeface="Simplified Arabic" panose="02020603050405020304" pitchFamily="18" charset="-78"/>
                <a:cs typeface="Simplified Arabic" panose="02020603050405020304" pitchFamily="18" charset="-78"/>
              </a:rPr>
              <a:t> المؤسسة وهو تخصص جامعي أو مادة أساسية في تكوين الطلبة في تخصص العلوم الاقتصادية والتجارية وعلوم التسيير. وتدرس هذه المادة في السنة الثانية ليسانس.</a:t>
            </a:r>
          </a:p>
          <a:p>
            <a:pPr algn="just" rtl="1"/>
            <a:endParaRPr lang="ar-DZ" dirty="0" smtClean="0">
              <a:solidFill>
                <a:srgbClr val="002060"/>
              </a:solidFill>
              <a:latin typeface="Simplified Arabic" panose="02020603050405020304" pitchFamily="18" charset="-78"/>
              <a:cs typeface="Simplified Arabic" panose="02020603050405020304" pitchFamily="18" charset="-78"/>
            </a:endParaRPr>
          </a:p>
          <a:p>
            <a:pPr algn="just" rtl="1"/>
            <a:r>
              <a:rPr lang="ar-DZ" b="1" dirty="0" smtClean="0">
                <a:solidFill>
                  <a:srgbClr val="002060"/>
                </a:solidFill>
                <a:latin typeface="Simplified Arabic" panose="02020603050405020304" pitchFamily="18" charset="-78"/>
                <a:cs typeface="Simplified Arabic" panose="02020603050405020304" pitchFamily="18" charset="-78"/>
              </a:rPr>
              <a:t>يهدف هذا المقياس تطبيق لمفاهيم الاقتصاد على المؤسسة، فإذا تناولنا موضوع الاقتصاد نجد أنه يتناول عدة مواضيع منها الثروة (مجموع السلع والخدمات المنتجة في زمن معين لغرض معين)، الندرة، المشكلة الاقتصادية التي تدور حول كيفية انتاج الثروة، تبادل الثروة، توزيعها واستهلاكها</a:t>
            </a:r>
            <a:r>
              <a:rPr lang="ar-DZ" b="1" dirty="0" smtClean="0">
                <a:solidFill>
                  <a:srgbClr val="002060"/>
                </a:solidFill>
                <a:latin typeface="Simplified Arabic" panose="02020603050405020304" pitchFamily="18" charset="-78"/>
                <a:cs typeface="Simplified Arabic" panose="02020603050405020304" pitchFamily="18" charset="-78"/>
              </a:rPr>
              <a:t>...</a:t>
            </a:r>
          </a:p>
          <a:p>
            <a:pPr algn="just" rtl="1"/>
            <a:r>
              <a:rPr lang="ar-DZ" b="1" dirty="0" smtClean="0">
                <a:solidFill>
                  <a:srgbClr val="002060"/>
                </a:solidFill>
                <a:latin typeface="Simplified Arabic" panose="02020603050405020304" pitchFamily="18" charset="-78"/>
                <a:cs typeface="Simplified Arabic" panose="02020603050405020304" pitchFamily="18" charset="-78"/>
              </a:rPr>
              <a:t>كما أن علم الاقتصاد يعتبر من العلوم الاجتماعية التي تدرس السلوكات تجاه الظواهر.</a:t>
            </a:r>
            <a:endParaRPr lang="ar-DZ" b="1" dirty="0" smtClean="0">
              <a:solidFill>
                <a:srgbClr val="002060"/>
              </a:solidFill>
              <a:latin typeface="Simplified Arabic" panose="02020603050405020304" pitchFamily="18" charset="-78"/>
              <a:cs typeface="Simplified Arabic" panose="02020603050405020304" pitchFamily="18" charset="-78"/>
            </a:endParaRPr>
          </a:p>
          <a:p>
            <a:pPr algn="just" rtl="1"/>
            <a:endParaRPr lang="ar-DZ" b="1" dirty="0">
              <a:solidFill>
                <a:srgbClr val="002060"/>
              </a:solidFill>
              <a:latin typeface="Simplified Arabic" panose="02020603050405020304" pitchFamily="18" charset="-78"/>
              <a:cs typeface="Simplified Arabic" panose="02020603050405020304" pitchFamily="18" charset="-78"/>
            </a:endParaRPr>
          </a:p>
          <a:p>
            <a:pPr algn="just" rtl="1"/>
            <a:r>
              <a:rPr lang="ar-DZ" b="1" dirty="0" smtClean="0">
                <a:solidFill>
                  <a:srgbClr val="002060"/>
                </a:solidFill>
                <a:latin typeface="Simplified Arabic" panose="02020603050405020304" pitchFamily="18" charset="-78"/>
                <a:cs typeface="Simplified Arabic" panose="02020603050405020304" pitchFamily="18" charset="-78"/>
              </a:rPr>
              <a:t>الطلبة قبل تحصيل هذه المادة تكون لهم مكتسبات علمية من مقياس مدخل علم الاقتصاد ومقياس مدخل ادارة الاعمال، بالاضافة الى مقاييس </a:t>
            </a:r>
            <a:r>
              <a:rPr lang="ar-DZ" b="1" dirty="0" smtClean="0">
                <a:solidFill>
                  <a:srgbClr val="002060"/>
                </a:solidFill>
                <a:latin typeface="Simplified Arabic" panose="02020603050405020304" pitchFamily="18" charset="-78"/>
                <a:cs typeface="Simplified Arabic" panose="02020603050405020304" pitchFamily="18" charset="-78"/>
              </a:rPr>
              <a:t>أخرى مثل الاقتصاد الجزئي.</a:t>
            </a:r>
            <a:endParaRPr lang="ar-DZ" b="1" dirty="0" smtClean="0">
              <a:solidFill>
                <a:srgbClr val="002060"/>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6797575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669701" y="1269658"/>
            <a:ext cx="10728102" cy="4551593"/>
          </a:xfrm>
          <a:prstGeom prst="rect">
            <a:avLst/>
          </a:prstGeom>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algn="just" rtl="1"/>
            <a:r>
              <a:rPr lang="ar-DZ" b="1" dirty="0">
                <a:solidFill>
                  <a:srgbClr val="002060"/>
                </a:solidFill>
                <a:latin typeface="Simplified Arabic" panose="02020603050405020304" pitchFamily="18" charset="-78"/>
                <a:cs typeface="Simplified Arabic" panose="02020603050405020304" pitchFamily="18" charset="-78"/>
              </a:rPr>
              <a:t>يعتبر اقتصاد المؤسسة تخصصا منبثقا من المجال الواسع للعلوم الاقتصادية، </a:t>
            </a:r>
            <a:r>
              <a:rPr lang="ar-DZ" b="1" dirty="0" smtClean="0">
                <a:solidFill>
                  <a:srgbClr val="002060"/>
                </a:solidFill>
                <a:latin typeface="Simplified Arabic" panose="02020603050405020304" pitchFamily="18" charset="-78"/>
                <a:cs typeface="Simplified Arabic" panose="02020603050405020304" pitchFamily="18" charset="-78"/>
              </a:rPr>
              <a:t>او الاقتصاد التطبيقي، اي </a:t>
            </a:r>
            <a:r>
              <a:rPr lang="ar-DZ" b="1" dirty="0">
                <a:solidFill>
                  <a:srgbClr val="002060"/>
                </a:solidFill>
                <a:latin typeface="Simplified Arabic" panose="02020603050405020304" pitchFamily="18" charset="-78"/>
                <a:cs typeface="Simplified Arabic" panose="02020603050405020304" pitchFamily="18" charset="-78"/>
              </a:rPr>
              <a:t>العلوم التي تدرس النشاط الاقتصادي. هذا الاخير يدرس كل الافعال والسلوكات المتعلقة بانتاج، توزيع، تبادل واستهلاك الثروات</a:t>
            </a:r>
            <a:r>
              <a:rPr lang="ar-DZ" b="1" dirty="0" smtClean="0">
                <a:solidFill>
                  <a:srgbClr val="002060"/>
                </a:solidFill>
                <a:latin typeface="Simplified Arabic" panose="02020603050405020304" pitchFamily="18" charset="-78"/>
                <a:cs typeface="Simplified Arabic" panose="02020603050405020304" pitchFamily="18" charset="-78"/>
              </a:rPr>
              <a:t>. </a:t>
            </a:r>
          </a:p>
          <a:p>
            <a:pPr algn="just" rtl="1"/>
            <a:r>
              <a:rPr lang="ar-DZ" b="1" dirty="0" smtClean="0">
                <a:solidFill>
                  <a:srgbClr val="002060"/>
                </a:solidFill>
                <a:latin typeface="Simplified Arabic" panose="02020603050405020304" pitchFamily="18" charset="-78"/>
                <a:cs typeface="Simplified Arabic" panose="02020603050405020304" pitchFamily="18" charset="-78"/>
              </a:rPr>
              <a:t>ومن </a:t>
            </a:r>
            <a:r>
              <a:rPr lang="ar-DZ" b="1" dirty="0" smtClean="0">
                <a:solidFill>
                  <a:srgbClr val="002060"/>
                </a:solidFill>
                <a:latin typeface="Simplified Arabic" panose="02020603050405020304" pitchFamily="18" charset="-78"/>
                <a:cs typeface="Simplified Arabic" panose="02020603050405020304" pitchFamily="18" charset="-78"/>
              </a:rPr>
              <a:t>تعاريف علم الاقتصاد </a:t>
            </a:r>
            <a:r>
              <a:rPr lang="ar-DZ" b="1" dirty="0" smtClean="0">
                <a:solidFill>
                  <a:srgbClr val="002060"/>
                </a:solidFill>
                <a:latin typeface="Simplified Arabic" panose="02020603050405020304" pitchFamily="18" charset="-78"/>
                <a:cs typeface="Simplified Arabic" panose="02020603050405020304" pitchFamily="18" charset="-78"/>
              </a:rPr>
              <a:t>انه </a:t>
            </a:r>
            <a:r>
              <a:rPr lang="ar-DZ" b="1" dirty="0" smtClean="0">
                <a:solidFill>
                  <a:srgbClr val="002060"/>
                </a:solidFill>
                <a:latin typeface="Simplified Arabic" panose="02020603050405020304" pitchFamily="18" charset="-78"/>
                <a:cs typeface="Simplified Arabic" panose="02020603050405020304" pitchFamily="18" charset="-78"/>
              </a:rPr>
              <a:t>العلم الذي يدرس السلوك الانساني/البشري كعلاقة بين الغايات والموارد النادرة.</a:t>
            </a:r>
          </a:p>
          <a:p>
            <a:pPr algn="just" rtl="1"/>
            <a:r>
              <a:rPr lang="ar-DZ" b="1" dirty="0" smtClean="0">
                <a:solidFill>
                  <a:srgbClr val="002060"/>
                </a:solidFill>
                <a:latin typeface="Simplified Arabic" panose="02020603050405020304" pitchFamily="18" charset="-78"/>
                <a:cs typeface="Simplified Arabic" panose="02020603050405020304" pitchFamily="18" charset="-78"/>
              </a:rPr>
              <a:t>وحسب الاقتصادي الامريكي «</a:t>
            </a:r>
            <a:r>
              <a:rPr lang="ar-DZ" b="1" dirty="0" smtClean="0">
                <a:solidFill>
                  <a:srgbClr val="0070C0"/>
                </a:solidFill>
                <a:latin typeface="Simplified Arabic" panose="02020603050405020304" pitchFamily="18" charset="-78"/>
                <a:cs typeface="Simplified Arabic" panose="02020603050405020304" pitchFamily="18" charset="-78"/>
              </a:rPr>
              <a:t>بول سام ولسون</a:t>
            </a:r>
            <a:r>
              <a:rPr lang="ar-DZ" b="1" dirty="0" smtClean="0">
                <a:solidFill>
                  <a:srgbClr val="002060"/>
                </a:solidFill>
                <a:latin typeface="Simplified Arabic" panose="02020603050405020304" pitchFamily="18" charset="-78"/>
                <a:cs typeface="Simplified Arabic" panose="02020603050405020304" pitchFamily="18" charset="-78"/>
              </a:rPr>
              <a:t>» فإن موضوع الاقتصاد موضوع توأمي يضم الندرة والكفاءة والتي تحاول التنظيمات «المؤسسات» ادارتها بشكل جيد.</a:t>
            </a:r>
          </a:p>
          <a:p>
            <a:pPr algn="just" rtl="1"/>
            <a:r>
              <a:rPr lang="ar-DZ" b="1" dirty="0" smtClean="0">
                <a:solidFill>
                  <a:srgbClr val="002060"/>
                </a:solidFill>
                <a:latin typeface="Simplified Arabic" panose="02020603050405020304" pitchFamily="18" charset="-78"/>
                <a:cs typeface="Simplified Arabic" panose="02020603050405020304" pitchFamily="18" charset="-78"/>
              </a:rPr>
              <a:t>ان المؤسسة مهتمة بشكل أساسي بإدارة الموارد مختلفة الطبيعة (بشرية، مالية، مادية، معلوماتية، تكنولوجية) لتلبية الحاجات الاقتصادية للمجتمع والمتمثلة في مجموع السلع والخدمات أساسا.</a:t>
            </a:r>
            <a:endParaRPr lang="ar-DZ" b="1" dirty="0">
              <a:solidFill>
                <a:srgbClr val="002060"/>
              </a:solidFill>
              <a:latin typeface="Simplified Arabic" panose="02020603050405020304" pitchFamily="18" charset="-78"/>
              <a:cs typeface="Simplified Arabic" panose="02020603050405020304" pitchFamily="18" charset="-78"/>
            </a:endParaRPr>
          </a:p>
        </p:txBody>
      </p:sp>
      <p:sp>
        <p:nvSpPr>
          <p:cNvPr id="5" name="Title 1"/>
          <p:cNvSpPr>
            <a:spLocks noGrp="1"/>
          </p:cNvSpPr>
          <p:nvPr>
            <p:ph type="title"/>
          </p:nvPr>
        </p:nvSpPr>
        <p:spPr>
          <a:xfrm>
            <a:off x="1179492" y="479857"/>
            <a:ext cx="9601196" cy="756516"/>
          </a:xfrm>
        </p:spPr>
        <p:txBody>
          <a:bodyPr>
            <a:normAutofit fontScale="90000"/>
          </a:bodyPr>
          <a:lstStyle/>
          <a:p>
            <a:pPr rtl="1"/>
            <a:r>
              <a:rPr lang="ar-DZ" dirty="0" smtClean="0">
                <a:solidFill>
                  <a:srgbClr val="FF0000"/>
                </a:solidFill>
                <a:effectLst>
                  <a:outerShdw blurRad="38100" dist="38100" dir="2700000" algn="tl">
                    <a:srgbClr val="000000">
                      <a:alpha val="43137"/>
                    </a:srgbClr>
                  </a:outerShdw>
                </a:effectLst>
              </a:rPr>
              <a:t>خلفية المقياس</a:t>
            </a:r>
            <a:endParaRPr lang="it-IT"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254556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719070" y="1236373"/>
            <a:ext cx="10728102" cy="4778062"/>
          </a:xfrm>
          <a:prstGeom prst="rect">
            <a:avLst/>
          </a:prstGeom>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algn="just" rtl="1">
              <a:lnSpc>
                <a:spcPct val="110000"/>
              </a:lnSpc>
            </a:pPr>
            <a:r>
              <a:rPr lang="ar-DZ" b="1" dirty="0" smtClean="0">
                <a:solidFill>
                  <a:srgbClr val="002060"/>
                </a:solidFill>
                <a:latin typeface="Simplified Arabic" panose="02020603050405020304" pitchFamily="18" charset="-78"/>
                <a:cs typeface="Simplified Arabic" panose="02020603050405020304" pitchFamily="18" charset="-78"/>
              </a:rPr>
              <a:t>اقتصاد </a:t>
            </a:r>
            <a:r>
              <a:rPr lang="ar-DZ" b="1" dirty="0" smtClean="0">
                <a:solidFill>
                  <a:srgbClr val="002060"/>
                </a:solidFill>
                <a:latin typeface="Simplified Arabic" panose="02020603050405020304" pitchFamily="18" charset="-78"/>
                <a:cs typeface="Simplified Arabic" panose="02020603050405020304" pitchFamily="18" charset="-78"/>
              </a:rPr>
              <a:t>المؤسسة لا يدرس نشاط اقتصادي معين بل يدرس المؤسسة كعون اقتصادي، كوحدة اقتصادية مستقلة تضم عوامل انتاجية مختلفة وتنتج سلع وخدمات للبيع وتوزيع العوائد.</a:t>
            </a:r>
          </a:p>
          <a:p>
            <a:pPr algn="just" rtl="1">
              <a:lnSpc>
                <a:spcPct val="110000"/>
              </a:lnSpc>
            </a:pPr>
            <a:r>
              <a:rPr lang="ar-DZ" b="1" dirty="0" smtClean="0">
                <a:solidFill>
                  <a:srgbClr val="002060"/>
                </a:solidFill>
                <a:latin typeface="Simplified Arabic" panose="02020603050405020304" pitchFamily="18" charset="-78"/>
                <a:cs typeface="Simplified Arabic" panose="02020603050405020304" pitchFamily="18" charset="-78"/>
              </a:rPr>
              <a:t>في هذا المقياس نتعرف على المؤسسةالاقتصادية </a:t>
            </a:r>
            <a:r>
              <a:rPr lang="ar-DZ" b="1" dirty="0" smtClean="0">
                <a:solidFill>
                  <a:srgbClr val="002060"/>
                </a:solidFill>
                <a:latin typeface="Simplified Arabic" panose="02020603050405020304" pitchFamily="18" charset="-78"/>
                <a:cs typeface="Simplified Arabic" panose="02020603050405020304" pitchFamily="18" charset="-78"/>
              </a:rPr>
              <a:t>باعتبارها النواة الاساسية لأي اقتصاد</a:t>
            </a:r>
            <a:r>
              <a:rPr lang="ar-DZ" b="1" dirty="0" smtClean="0">
                <a:solidFill>
                  <a:srgbClr val="002060"/>
                </a:solidFill>
                <a:latin typeface="Simplified Arabic" panose="02020603050405020304" pitchFamily="18" charset="-78"/>
                <a:cs typeface="Simplified Arabic" panose="02020603050405020304" pitchFamily="18" charset="-78"/>
              </a:rPr>
              <a:t>، ومن ثم أصنافها </a:t>
            </a:r>
            <a:r>
              <a:rPr lang="ar-DZ" b="1" dirty="0" smtClean="0">
                <a:solidFill>
                  <a:srgbClr val="002060"/>
                </a:solidFill>
                <a:latin typeface="Simplified Arabic" panose="02020603050405020304" pitchFamily="18" charset="-78"/>
                <a:cs typeface="Simplified Arabic" panose="02020603050405020304" pitchFamily="18" charset="-78"/>
              </a:rPr>
              <a:t>وعلاقتها بمحيطها, وكذا مواردها المختلفة المالية والتكنولوجية والبشرية وكيفية تحديد وظائفها وإداراتها بما يحقق نموها واستقرارها في السوق. </a:t>
            </a:r>
            <a:endParaRPr lang="ar-DZ" b="1" dirty="0" smtClean="0">
              <a:solidFill>
                <a:srgbClr val="002060"/>
              </a:solidFill>
              <a:latin typeface="Simplified Arabic" panose="02020603050405020304" pitchFamily="18" charset="-78"/>
              <a:cs typeface="Simplified Arabic" panose="02020603050405020304" pitchFamily="18" charset="-78"/>
            </a:endParaRPr>
          </a:p>
          <a:p>
            <a:pPr algn="just" rtl="1">
              <a:lnSpc>
                <a:spcPct val="110000"/>
              </a:lnSpc>
            </a:pPr>
            <a:r>
              <a:rPr lang="ar-DZ" b="1" dirty="0" smtClean="0">
                <a:solidFill>
                  <a:srgbClr val="002060"/>
                </a:solidFill>
                <a:latin typeface="Simplified Arabic" panose="02020603050405020304" pitchFamily="18" charset="-78"/>
                <a:cs typeface="Simplified Arabic" panose="02020603050405020304" pitchFamily="18" charset="-78"/>
              </a:rPr>
              <a:t>حيث انه مع </a:t>
            </a:r>
            <a:r>
              <a:rPr lang="ar-DZ" b="1" dirty="0">
                <a:solidFill>
                  <a:srgbClr val="002060"/>
                </a:solidFill>
                <a:latin typeface="Simplified Arabic" panose="02020603050405020304" pitchFamily="18" charset="-78"/>
                <a:cs typeface="Simplified Arabic" panose="02020603050405020304" pitchFamily="18" charset="-78"/>
              </a:rPr>
              <a:t>تطور المؤسسات وكبر حجمها وتعقد عملياتها أصبحت الأساليب التقليدية عاجزة عن دراسة وتحليل المؤسسة. مما فتح المجال لإيجاد مناهج أخرى يتقدمها منهج النظم الذي يعمل على تبسيط عملية التحليل من خلال تقسيم المؤسسة إلى أجزاء وعلاقات فرعية يسهل دراستها</a:t>
            </a:r>
            <a:r>
              <a:rPr lang="ar-DZ" b="1" dirty="0" smtClean="0">
                <a:solidFill>
                  <a:srgbClr val="002060"/>
                </a:solidFill>
                <a:latin typeface="Simplified Arabic" panose="02020603050405020304" pitchFamily="18" charset="-78"/>
                <a:cs typeface="Simplified Arabic" panose="02020603050405020304" pitchFamily="18" charset="-78"/>
              </a:rPr>
              <a:t>.</a:t>
            </a:r>
            <a:r>
              <a:rPr lang="ar-DZ" sz="4000" b="1" dirty="0">
                <a:solidFill>
                  <a:srgbClr val="002060"/>
                </a:solidFill>
                <a:latin typeface="Simplified Arabic" panose="02020603050405020304" pitchFamily="18" charset="-78"/>
                <a:cs typeface="Simplified Arabic" panose="02020603050405020304" pitchFamily="18" charset="-78"/>
              </a:rPr>
              <a:t> </a:t>
            </a:r>
            <a:r>
              <a:rPr lang="ar-DZ" b="1" dirty="0">
                <a:solidFill>
                  <a:srgbClr val="002060"/>
                </a:solidFill>
                <a:latin typeface="Simplified Arabic" panose="02020603050405020304" pitchFamily="18" charset="-78"/>
                <a:cs typeface="Simplified Arabic" panose="02020603050405020304" pitchFamily="18" charset="-78"/>
              </a:rPr>
              <a:t>في مقياس اقتصاد المؤسسة، ندرس المؤسسة ونحللها من مختلف الجوانب. </a:t>
            </a:r>
          </a:p>
          <a:p>
            <a:pPr algn="just" rtl="1"/>
            <a:endParaRPr lang="ar-DZ" b="1" dirty="0" smtClean="0">
              <a:solidFill>
                <a:srgbClr val="002060"/>
              </a:solidFill>
              <a:latin typeface="Simplified Arabic" panose="02020603050405020304" pitchFamily="18" charset="-78"/>
              <a:cs typeface="Simplified Arabic" panose="02020603050405020304" pitchFamily="18" charset="-78"/>
            </a:endParaRPr>
          </a:p>
        </p:txBody>
      </p:sp>
      <p:sp>
        <p:nvSpPr>
          <p:cNvPr id="5" name="Title 1"/>
          <p:cNvSpPr>
            <a:spLocks noGrp="1"/>
          </p:cNvSpPr>
          <p:nvPr>
            <p:ph type="title"/>
          </p:nvPr>
        </p:nvSpPr>
        <p:spPr>
          <a:xfrm>
            <a:off x="1179492" y="479857"/>
            <a:ext cx="9601196" cy="756516"/>
          </a:xfrm>
        </p:spPr>
        <p:txBody>
          <a:bodyPr>
            <a:normAutofit fontScale="90000"/>
          </a:bodyPr>
          <a:lstStyle/>
          <a:p>
            <a:pPr rtl="1"/>
            <a:r>
              <a:rPr lang="ar-DZ" dirty="0" smtClean="0">
                <a:solidFill>
                  <a:srgbClr val="FF0000"/>
                </a:solidFill>
                <a:effectLst>
                  <a:outerShdw blurRad="38100" dist="38100" dir="2700000" algn="tl">
                    <a:srgbClr val="000000">
                      <a:alpha val="43137"/>
                    </a:srgbClr>
                  </a:outerShdw>
                </a:effectLst>
              </a:rPr>
              <a:t>اقتصاد المؤسسة</a:t>
            </a:r>
            <a:endParaRPr lang="it-IT"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77162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669701" y="1269658"/>
            <a:ext cx="10728102" cy="4551593"/>
          </a:xfrm>
          <a:prstGeom prst="rect">
            <a:avLst/>
          </a:prstGeom>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algn="just" rtl="1"/>
            <a:r>
              <a:rPr lang="ar-DZ" b="1" dirty="0" smtClean="0">
                <a:solidFill>
                  <a:srgbClr val="002060"/>
                </a:solidFill>
                <a:latin typeface="Simplified Arabic" panose="02020603050405020304" pitchFamily="18" charset="-78"/>
                <a:cs typeface="Simplified Arabic" panose="02020603050405020304" pitchFamily="18" charset="-78"/>
              </a:rPr>
              <a:t>في مقياس اقتصاد المؤسسة، ندرس </a:t>
            </a:r>
            <a:r>
              <a:rPr lang="ar-DZ" b="1" dirty="0">
                <a:solidFill>
                  <a:srgbClr val="002060"/>
                </a:solidFill>
                <a:latin typeface="Simplified Arabic" panose="02020603050405020304" pitchFamily="18" charset="-78"/>
                <a:cs typeface="Simplified Arabic" panose="02020603050405020304" pitchFamily="18" charset="-78"/>
              </a:rPr>
              <a:t>فيما يقارب 14 اسبوع من الدراسة (محاضرات و أعمال موجهة</a:t>
            </a:r>
            <a:r>
              <a:rPr lang="ar-DZ" b="1" dirty="0" smtClean="0">
                <a:solidFill>
                  <a:srgbClr val="002060"/>
                </a:solidFill>
                <a:latin typeface="Simplified Arabic" panose="02020603050405020304" pitchFamily="18" charset="-78"/>
                <a:cs typeface="Simplified Arabic" panose="02020603050405020304" pitchFamily="18" charset="-78"/>
              </a:rPr>
              <a:t>) المحاور التالية:</a:t>
            </a:r>
            <a:endParaRPr lang="ar-DZ" sz="3200" b="1" dirty="0">
              <a:solidFill>
                <a:srgbClr val="002060"/>
              </a:solidFill>
              <a:latin typeface="Simplified Arabic" panose="02020603050405020304" pitchFamily="18" charset="-78"/>
              <a:cs typeface="Simplified Arabic" panose="02020603050405020304" pitchFamily="18" charset="-78"/>
            </a:endParaRPr>
          </a:p>
          <a:p>
            <a:pPr lvl="6" algn="just" rtl="1">
              <a:buFont typeface="Wingdings" panose="05000000000000000000" pitchFamily="2" charset="2"/>
              <a:buChar char="q"/>
            </a:pPr>
            <a:r>
              <a:rPr lang="ar-DZ" sz="2800" b="1" dirty="0">
                <a:solidFill>
                  <a:srgbClr val="002060"/>
                </a:solidFill>
                <a:latin typeface="Simplified Arabic" panose="02020603050405020304" pitchFamily="18" charset="-78"/>
                <a:cs typeface="Simplified Arabic" panose="02020603050405020304" pitchFamily="18" charset="-78"/>
              </a:rPr>
              <a:t> </a:t>
            </a:r>
            <a:r>
              <a:rPr lang="ar-DZ" sz="2600" b="1" dirty="0">
                <a:solidFill>
                  <a:srgbClr val="0070C0"/>
                </a:solidFill>
                <a:latin typeface="Simplified Arabic" panose="02020603050405020304" pitchFamily="18" charset="-78"/>
                <a:cs typeface="Simplified Arabic" panose="02020603050405020304" pitchFamily="18" charset="-78"/>
              </a:rPr>
              <a:t>ماهية المؤسسة</a:t>
            </a:r>
            <a:r>
              <a:rPr lang="ar-DZ" sz="2600" b="1" dirty="0">
                <a:solidFill>
                  <a:srgbClr val="002060"/>
                </a:solidFill>
                <a:latin typeface="Simplified Arabic" panose="02020603050405020304" pitchFamily="18" charset="-78"/>
                <a:cs typeface="Simplified Arabic" panose="02020603050405020304" pitchFamily="18" charset="-78"/>
              </a:rPr>
              <a:t>. </a:t>
            </a:r>
          </a:p>
          <a:p>
            <a:pPr lvl="6" algn="just" rtl="1">
              <a:buFont typeface="Wingdings" panose="05000000000000000000" pitchFamily="2" charset="2"/>
              <a:buChar char="q"/>
            </a:pPr>
            <a:r>
              <a:rPr lang="ar-DZ" sz="2600" b="1" dirty="0">
                <a:solidFill>
                  <a:srgbClr val="0070C0"/>
                </a:solidFill>
                <a:latin typeface="Simplified Arabic" panose="02020603050405020304" pitchFamily="18" charset="-78"/>
                <a:cs typeface="Simplified Arabic" panose="02020603050405020304" pitchFamily="18" charset="-78"/>
              </a:rPr>
              <a:t> علاقتها</a:t>
            </a:r>
            <a:r>
              <a:rPr lang="ar-DZ" sz="2600" b="1" dirty="0">
                <a:solidFill>
                  <a:srgbClr val="002060"/>
                </a:solidFill>
                <a:latin typeface="Simplified Arabic" panose="02020603050405020304" pitchFamily="18" charset="-78"/>
                <a:cs typeface="Simplified Arabic" panose="02020603050405020304" pitchFamily="18" charset="-78"/>
              </a:rPr>
              <a:t> </a:t>
            </a:r>
            <a:r>
              <a:rPr lang="ar-DZ" sz="2600" b="1" dirty="0">
                <a:solidFill>
                  <a:srgbClr val="0070C0"/>
                </a:solidFill>
                <a:latin typeface="Simplified Arabic" panose="02020603050405020304" pitchFamily="18" charset="-78"/>
                <a:cs typeface="Simplified Arabic" panose="02020603050405020304" pitchFamily="18" charset="-78"/>
              </a:rPr>
              <a:t>بمحيطها</a:t>
            </a:r>
            <a:r>
              <a:rPr lang="ar-DZ" sz="2600" b="1" dirty="0">
                <a:solidFill>
                  <a:srgbClr val="002060"/>
                </a:solidFill>
                <a:latin typeface="Simplified Arabic" panose="02020603050405020304" pitchFamily="18" charset="-78"/>
                <a:cs typeface="Simplified Arabic" panose="02020603050405020304" pitchFamily="18" charset="-78"/>
              </a:rPr>
              <a:t>.</a:t>
            </a:r>
          </a:p>
          <a:p>
            <a:pPr lvl="6" algn="just" rtl="1">
              <a:buFont typeface="Wingdings" panose="05000000000000000000" pitchFamily="2" charset="2"/>
              <a:buChar char="q"/>
            </a:pPr>
            <a:r>
              <a:rPr lang="ar-DZ" sz="2600" b="1" dirty="0">
                <a:solidFill>
                  <a:srgbClr val="0070C0"/>
                </a:solidFill>
                <a:latin typeface="Simplified Arabic" panose="02020603050405020304" pitchFamily="18" charset="-78"/>
                <a:cs typeface="Simplified Arabic" panose="02020603050405020304" pitchFamily="18" charset="-78"/>
              </a:rPr>
              <a:t> الوظائف المختلفة والمترابطة فيما بينها</a:t>
            </a:r>
            <a:r>
              <a:rPr lang="ar-DZ" sz="2600" b="1" dirty="0" smtClean="0">
                <a:solidFill>
                  <a:srgbClr val="002060"/>
                </a:solidFill>
                <a:latin typeface="Simplified Arabic" panose="02020603050405020304" pitchFamily="18" charset="-78"/>
                <a:cs typeface="Simplified Arabic" panose="02020603050405020304" pitchFamily="18" charset="-78"/>
              </a:rPr>
              <a:t>.</a:t>
            </a:r>
            <a:endParaRPr lang="ar-DZ" sz="2600" b="1" dirty="0">
              <a:solidFill>
                <a:srgbClr val="002060"/>
              </a:solidFill>
              <a:latin typeface="Simplified Arabic" panose="02020603050405020304" pitchFamily="18" charset="-78"/>
              <a:cs typeface="Simplified Arabic" panose="02020603050405020304" pitchFamily="18" charset="-78"/>
            </a:endParaRPr>
          </a:p>
        </p:txBody>
      </p:sp>
      <p:sp>
        <p:nvSpPr>
          <p:cNvPr id="5" name="Title 1"/>
          <p:cNvSpPr>
            <a:spLocks noGrp="1"/>
          </p:cNvSpPr>
          <p:nvPr>
            <p:ph type="title"/>
          </p:nvPr>
        </p:nvSpPr>
        <p:spPr>
          <a:xfrm>
            <a:off x="1179492" y="479857"/>
            <a:ext cx="9601196" cy="756516"/>
          </a:xfrm>
        </p:spPr>
        <p:txBody>
          <a:bodyPr>
            <a:normAutofit fontScale="90000"/>
          </a:bodyPr>
          <a:lstStyle/>
          <a:p>
            <a:pPr rtl="1"/>
            <a:r>
              <a:rPr lang="ar-DZ" dirty="0" smtClean="0">
                <a:solidFill>
                  <a:srgbClr val="FF0000"/>
                </a:solidFill>
                <a:effectLst>
                  <a:outerShdw blurRad="38100" dist="38100" dir="2700000" algn="tl">
                    <a:srgbClr val="000000">
                      <a:alpha val="43137"/>
                    </a:srgbClr>
                  </a:outerShdw>
                </a:effectLst>
              </a:rPr>
              <a:t>محاور مقياس اقتصاد </a:t>
            </a:r>
            <a:r>
              <a:rPr lang="ar-DZ" dirty="0" smtClean="0">
                <a:solidFill>
                  <a:srgbClr val="FF0000"/>
                </a:solidFill>
                <a:effectLst>
                  <a:outerShdw blurRad="38100" dist="38100" dir="2700000" algn="tl">
                    <a:srgbClr val="000000">
                      <a:alpha val="43137"/>
                    </a:srgbClr>
                  </a:outerShdw>
                </a:effectLst>
              </a:rPr>
              <a:t>المؤسسة</a:t>
            </a:r>
            <a:endParaRPr lang="it-IT"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789937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669701" y="1269658"/>
            <a:ext cx="10728102" cy="4551593"/>
          </a:xfrm>
          <a:prstGeom prst="rect">
            <a:avLst/>
          </a:prstGeom>
        </p:spPr>
        <p:style>
          <a:lnRef idx="1">
            <a:schemeClr val="accent5"/>
          </a:lnRef>
          <a:fillRef idx="3">
            <a:schemeClr val="accent5"/>
          </a:fillRef>
          <a:effectRef idx="2">
            <a:schemeClr val="accent5"/>
          </a:effectRef>
          <a:fontRef idx="minor">
            <a:schemeClr val="lt1"/>
          </a:fontRef>
        </p:style>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algn="just" rtl="1"/>
            <a:endParaRPr lang="ar-DZ" sz="3200" b="1" dirty="0" smtClean="0">
              <a:solidFill>
                <a:srgbClr val="002060"/>
              </a:solidFill>
              <a:latin typeface="Simplified Arabic" panose="02020603050405020304" pitchFamily="18" charset="-78"/>
              <a:cs typeface="Simplified Arabic" panose="02020603050405020304" pitchFamily="18" charset="-78"/>
            </a:endParaRPr>
          </a:p>
        </p:txBody>
      </p:sp>
      <p:sp>
        <p:nvSpPr>
          <p:cNvPr id="5" name="Title 1"/>
          <p:cNvSpPr>
            <a:spLocks noGrp="1"/>
          </p:cNvSpPr>
          <p:nvPr>
            <p:ph type="title"/>
          </p:nvPr>
        </p:nvSpPr>
        <p:spPr>
          <a:xfrm>
            <a:off x="1179492" y="479857"/>
            <a:ext cx="9601196" cy="756516"/>
          </a:xfrm>
        </p:spPr>
        <p:txBody>
          <a:bodyPr>
            <a:normAutofit fontScale="90000"/>
          </a:bodyPr>
          <a:lstStyle/>
          <a:p>
            <a:pPr rtl="1"/>
            <a:r>
              <a:rPr lang="ar-DZ" dirty="0" smtClean="0">
                <a:solidFill>
                  <a:srgbClr val="FF0000"/>
                </a:solidFill>
                <a:effectLst>
                  <a:outerShdw blurRad="38100" dist="38100" dir="2700000" algn="tl">
                    <a:srgbClr val="000000">
                      <a:alpha val="43137"/>
                    </a:srgbClr>
                  </a:outerShdw>
                </a:effectLst>
              </a:rPr>
              <a:t>محاور مقياس اقتصاد المؤسسة</a:t>
            </a:r>
            <a:endParaRPr lang="it-IT" dirty="0">
              <a:solidFill>
                <a:srgbClr val="FF0000"/>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stretch>
            <a:fillRect/>
          </a:stretch>
        </p:blipFill>
        <p:spPr>
          <a:xfrm>
            <a:off x="2026630" y="1378727"/>
            <a:ext cx="8014244" cy="4333453"/>
          </a:xfrm>
          <a:prstGeom prst="rect">
            <a:avLst/>
          </a:prstGeom>
        </p:spPr>
      </p:pic>
    </p:spTree>
    <p:extLst>
      <p:ext uri="{BB962C8B-B14F-4D97-AF65-F5344CB8AC3E}">
        <p14:creationId xmlns:p14="http://schemas.microsoft.com/office/powerpoint/2010/main" val="19584042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669701" y="1269658"/>
            <a:ext cx="10728102" cy="4551593"/>
          </a:xfrm>
          <a:prstGeom prst="rect">
            <a:avLst/>
          </a:prstGeom>
        </p:spPr>
        <p:style>
          <a:lnRef idx="1">
            <a:schemeClr val="accent5"/>
          </a:lnRef>
          <a:fillRef idx="3">
            <a:schemeClr val="accent5"/>
          </a:fillRef>
          <a:effectRef idx="2">
            <a:schemeClr val="accent5"/>
          </a:effectRef>
          <a:fontRef idx="minor">
            <a:schemeClr val="lt1"/>
          </a:fontRef>
        </p:style>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algn="just" rtl="1"/>
            <a:endParaRPr lang="ar-DZ" sz="3200" b="1" dirty="0" smtClean="0">
              <a:solidFill>
                <a:srgbClr val="002060"/>
              </a:solidFill>
              <a:latin typeface="Simplified Arabic" panose="02020603050405020304" pitchFamily="18" charset="-78"/>
              <a:cs typeface="Simplified Arabic" panose="02020603050405020304" pitchFamily="18" charset="-78"/>
            </a:endParaRPr>
          </a:p>
        </p:txBody>
      </p:sp>
      <p:sp>
        <p:nvSpPr>
          <p:cNvPr id="5" name="Title 1"/>
          <p:cNvSpPr>
            <a:spLocks noGrp="1"/>
          </p:cNvSpPr>
          <p:nvPr>
            <p:ph type="title"/>
          </p:nvPr>
        </p:nvSpPr>
        <p:spPr>
          <a:xfrm>
            <a:off x="1179492" y="479857"/>
            <a:ext cx="9601196" cy="756516"/>
          </a:xfrm>
        </p:spPr>
        <p:txBody>
          <a:bodyPr>
            <a:normAutofit fontScale="90000"/>
          </a:bodyPr>
          <a:lstStyle/>
          <a:p>
            <a:pPr rtl="1"/>
            <a:r>
              <a:rPr lang="ar-DZ" dirty="0" smtClean="0">
                <a:solidFill>
                  <a:srgbClr val="FF0000"/>
                </a:solidFill>
                <a:effectLst>
                  <a:outerShdw blurRad="38100" dist="38100" dir="2700000" algn="tl">
                    <a:srgbClr val="000000">
                      <a:alpha val="43137"/>
                    </a:srgbClr>
                  </a:outerShdw>
                </a:effectLst>
              </a:rPr>
              <a:t>محاور مقياس اقتصاد المؤسسة</a:t>
            </a:r>
            <a:endParaRPr lang="it-IT" dirty="0">
              <a:solidFill>
                <a:srgbClr val="FF0000"/>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a:stretch>
            <a:fillRect/>
          </a:stretch>
        </p:blipFill>
        <p:spPr>
          <a:xfrm>
            <a:off x="2034483" y="1800562"/>
            <a:ext cx="8123034" cy="3256875"/>
          </a:xfrm>
          <a:prstGeom prst="rect">
            <a:avLst/>
          </a:prstGeom>
        </p:spPr>
      </p:pic>
    </p:spTree>
    <p:extLst>
      <p:ext uri="{BB962C8B-B14F-4D97-AF65-F5344CB8AC3E}">
        <p14:creationId xmlns:p14="http://schemas.microsoft.com/office/powerpoint/2010/main" val="707754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669701" y="1269658"/>
            <a:ext cx="10715223" cy="4989474"/>
          </a:xfrm>
          <a:prstGeom prst="rect">
            <a:avLst/>
          </a:prstGeom>
        </p:spPr>
        <p:style>
          <a:lnRef idx="1">
            <a:schemeClr val="accent5"/>
          </a:lnRef>
          <a:fillRef idx="3">
            <a:schemeClr val="accent5"/>
          </a:fillRef>
          <a:effectRef idx="2">
            <a:schemeClr val="accent5"/>
          </a:effectRef>
          <a:fontRef idx="minor">
            <a:schemeClr val="lt1"/>
          </a:fontRef>
        </p:style>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algn="just" rtl="1"/>
            <a:endParaRPr lang="ar-DZ" sz="3200" b="1" dirty="0" smtClean="0">
              <a:solidFill>
                <a:srgbClr val="002060"/>
              </a:solidFill>
              <a:latin typeface="Simplified Arabic" panose="02020603050405020304" pitchFamily="18" charset="-78"/>
              <a:cs typeface="Simplified Arabic" panose="02020603050405020304" pitchFamily="18" charset="-78"/>
            </a:endParaRPr>
          </a:p>
        </p:txBody>
      </p:sp>
      <p:sp>
        <p:nvSpPr>
          <p:cNvPr id="5" name="Title 1"/>
          <p:cNvSpPr>
            <a:spLocks noGrp="1"/>
          </p:cNvSpPr>
          <p:nvPr>
            <p:ph type="title"/>
          </p:nvPr>
        </p:nvSpPr>
        <p:spPr>
          <a:xfrm>
            <a:off x="1179492" y="479857"/>
            <a:ext cx="9601196" cy="756516"/>
          </a:xfrm>
        </p:spPr>
        <p:txBody>
          <a:bodyPr>
            <a:normAutofit fontScale="90000"/>
          </a:bodyPr>
          <a:lstStyle/>
          <a:p>
            <a:pPr rtl="1"/>
            <a:r>
              <a:rPr lang="ar-DZ" dirty="0" smtClean="0">
                <a:solidFill>
                  <a:srgbClr val="FF0000"/>
                </a:solidFill>
                <a:effectLst>
                  <a:outerShdw blurRad="38100" dist="38100" dir="2700000" algn="tl">
                    <a:srgbClr val="000000">
                      <a:alpha val="43137"/>
                    </a:srgbClr>
                  </a:outerShdw>
                </a:effectLst>
              </a:rPr>
              <a:t>محاور مقياس اقتصاد المؤسسة</a:t>
            </a:r>
            <a:endParaRPr lang="it-IT" dirty="0">
              <a:solidFill>
                <a:srgbClr val="FF0000"/>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stretch>
            <a:fillRect/>
          </a:stretch>
        </p:blipFill>
        <p:spPr>
          <a:xfrm>
            <a:off x="2335603" y="1326262"/>
            <a:ext cx="7288973" cy="4876266"/>
          </a:xfrm>
          <a:prstGeom prst="rect">
            <a:avLst/>
          </a:prstGeom>
        </p:spPr>
      </p:pic>
    </p:spTree>
    <p:extLst>
      <p:ext uri="{BB962C8B-B14F-4D97-AF65-F5344CB8AC3E}">
        <p14:creationId xmlns:p14="http://schemas.microsoft.com/office/powerpoint/2010/main" val="41424395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669701" y="1269658"/>
            <a:ext cx="10715223" cy="4989474"/>
          </a:xfrm>
          <a:prstGeom prst="rect">
            <a:avLst/>
          </a:prstGeom>
        </p:spPr>
        <p:style>
          <a:lnRef idx="1">
            <a:schemeClr val="accent5"/>
          </a:lnRef>
          <a:fillRef idx="3">
            <a:schemeClr val="accent5"/>
          </a:fillRef>
          <a:effectRef idx="2">
            <a:schemeClr val="accent5"/>
          </a:effectRef>
          <a:fontRef idx="minor">
            <a:schemeClr val="lt1"/>
          </a:fontRef>
        </p:style>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algn="just" rtl="1"/>
            <a:endParaRPr lang="ar-DZ" sz="3200" b="1" dirty="0" smtClean="0">
              <a:solidFill>
                <a:srgbClr val="002060"/>
              </a:solidFill>
              <a:latin typeface="Simplified Arabic" panose="02020603050405020304" pitchFamily="18" charset="-78"/>
              <a:cs typeface="Simplified Arabic" panose="02020603050405020304" pitchFamily="18" charset="-78"/>
            </a:endParaRPr>
          </a:p>
        </p:txBody>
      </p:sp>
      <p:sp>
        <p:nvSpPr>
          <p:cNvPr id="5" name="Title 1"/>
          <p:cNvSpPr>
            <a:spLocks noGrp="1"/>
          </p:cNvSpPr>
          <p:nvPr>
            <p:ph type="title"/>
          </p:nvPr>
        </p:nvSpPr>
        <p:spPr>
          <a:xfrm>
            <a:off x="1179492" y="479857"/>
            <a:ext cx="9601196" cy="756516"/>
          </a:xfrm>
        </p:spPr>
        <p:txBody>
          <a:bodyPr>
            <a:normAutofit fontScale="90000"/>
          </a:bodyPr>
          <a:lstStyle/>
          <a:p>
            <a:pPr rtl="1"/>
            <a:r>
              <a:rPr lang="ar-DZ" dirty="0" smtClean="0">
                <a:solidFill>
                  <a:srgbClr val="FF0000"/>
                </a:solidFill>
                <a:effectLst>
                  <a:outerShdw blurRad="38100" dist="38100" dir="2700000" algn="tl">
                    <a:srgbClr val="000000">
                      <a:alpha val="43137"/>
                    </a:srgbClr>
                  </a:outerShdw>
                </a:effectLst>
              </a:rPr>
              <a:t>محاور مقياس اقتصاد المؤسسة</a:t>
            </a:r>
            <a:endParaRPr lang="it-IT" dirty="0">
              <a:solidFill>
                <a:srgbClr val="FF0000"/>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a:stretch>
            <a:fillRect/>
          </a:stretch>
        </p:blipFill>
        <p:spPr>
          <a:xfrm>
            <a:off x="2353735" y="1502764"/>
            <a:ext cx="7252709" cy="4161563"/>
          </a:xfrm>
          <a:prstGeom prst="rect">
            <a:avLst/>
          </a:prstGeom>
        </p:spPr>
      </p:pic>
    </p:spTree>
    <p:extLst>
      <p:ext uri="{BB962C8B-B14F-4D97-AF65-F5344CB8AC3E}">
        <p14:creationId xmlns:p14="http://schemas.microsoft.com/office/powerpoint/2010/main" val="19179992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1352282" y="1269658"/>
            <a:ext cx="9428405" cy="1177328"/>
          </a:xfrm>
          <a:prstGeom prst="rect">
            <a:avLst/>
          </a:prstGeom>
        </p:spPr>
        <p:style>
          <a:lnRef idx="1">
            <a:schemeClr val="accent5"/>
          </a:lnRef>
          <a:fillRef idx="3">
            <a:schemeClr val="accent5"/>
          </a:fillRef>
          <a:effectRef idx="2">
            <a:schemeClr val="accent5"/>
          </a:effectRef>
          <a:fontRef idx="minor">
            <a:schemeClr val="lt1"/>
          </a:fontRef>
        </p:style>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lvl="1" algn="just" rtl="1">
              <a:buFont typeface="Wingdings" panose="05000000000000000000" pitchFamily="2" charset="2"/>
              <a:buChar char="v"/>
            </a:pPr>
            <a:r>
              <a:rPr lang="ar-DZ" sz="4400" b="1" dirty="0" smtClean="0">
                <a:solidFill>
                  <a:srgbClr val="002060"/>
                </a:solidFill>
                <a:latin typeface="Simplified Arabic" panose="02020603050405020304" pitchFamily="18" charset="-78"/>
                <a:cs typeface="Simplified Arabic" panose="02020603050405020304" pitchFamily="18" charset="-78"/>
              </a:rPr>
              <a:t>المحاضرات</a:t>
            </a:r>
          </a:p>
          <a:p>
            <a:pPr algn="just" rtl="1">
              <a:buFont typeface="Wingdings" panose="05000000000000000000" pitchFamily="2" charset="2"/>
              <a:buChar char="Ø"/>
            </a:pPr>
            <a:endParaRPr lang="ar-DZ" sz="3200" b="1" dirty="0" smtClean="0">
              <a:solidFill>
                <a:srgbClr val="002060"/>
              </a:solidFill>
              <a:latin typeface="Simplified Arabic" panose="02020603050405020304" pitchFamily="18" charset="-78"/>
              <a:cs typeface="Simplified Arabic" panose="02020603050405020304" pitchFamily="18" charset="-78"/>
            </a:endParaRPr>
          </a:p>
        </p:txBody>
      </p:sp>
      <p:sp>
        <p:nvSpPr>
          <p:cNvPr id="5" name="Title 1"/>
          <p:cNvSpPr>
            <a:spLocks noGrp="1"/>
          </p:cNvSpPr>
          <p:nvPr>
            <p:ph type="title"/>
          </p:nvPr>
        </p:nvSpPr>
        <p:spPr>
          <a:xfrm>
            <a:off x="1179492" y="479857"/>
            <a:ext cx="9601196" cy="756516"/>
          </a:xfrm>
        </p:spPr>
        <p:txBody>
          <a:bodyPr>
            <a:normAutofit fontScale="90000"/>
          </a:bodyPr>
          <a:lstStyle/>
          <a:p>
            <a:pPr rtl="1"/>
            <a:r>
              <a:rPr lang="ar-DZ" dirty="0" smtClean="0">
                <a:solidFill>
                  <a:srgbClr val="FF0000"/>
                </a:solidFill>
                <a:effectLst>
                  <a:outerShdw blurRad="38100" dist="38100" dir="2700000" algn="tl">
                    <a:srgbClr val="000000">
                      <a:alpha val="43137"/>
                    </a:srgbClr>
                  </a:outerShdw>
                </a:effectLst>
              </a:rPr>
              <a:t>أسلوب التدريس</a:t>
            </a:r>
            <a:endParaRPr lang="it-IT" dirty="0">
              <a:solidFill>
                <a:srgbClr val="FF0000"/>
              </a:solidFill>
              <a:effectLst>
                <a:outerShdw blurRad="38100" dist="38100" dir="2700000" algn="tl">
                  <a:srgbClr val="000000">
                    <a:alpha val="43137"/>
                  </a:srgbClr>
                </a:outerShdw>
              </a:effectLst>
            </a:endParaRPr>
          </a:p>
        </p:txBody>
      </p:sp>
      <p:sp>
        <p:nvSpPr>
          <p:cNvPr id="6" name="Content Placeholder 2"/>
          <p:cNvSpPr txBox="1">
            <a:spLocks/>
          </p:cNvSpPr>
          <p:nvPr/>
        </p:nvSpPr>
        <p:spPr>
          <a:xfrm>
            <a:off x="1352281" y="2864492"/>
            <a:ext cx="8397026" cy="1177328"/>
          </a:xfrm>
          <a:prstGeom prst="rect">
            <a:avLst/>
          </a:prstGeom>
        </p:spPr>
        <p:style>
          <a:lnRef idx="1">
            <a:schemeClr val="accent5"/>
          </a:lnRef>
          <a:fillRef idx="3">
            <a:schemeClr val="accent5"/>
          </a:fillRef>
          <a:effectRef idx="2">
            <a:schemeClr val="accent5"/>
          </a:effectRef>
          <a:fontRef idx="minor">
            <a:schemeClr val="lt1"/>
          </a:fontRef>
        </p:style>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algn="just" rtl="1">
              <a:buFont typeface="Wingdings" panose="05000000000000000000" pitchFamily="2" charset="2"/>
              <a:buChar char="v"/>
            </a:pPr>
            <a:r>
              <a:rPr lang="ar-DZ" sz="4000" b="1" dirty="0" smtClean="0">
                <a:solidFill>
                  <a:srgbClr val="002060"/>
                </a:solidFill>
                <a:latin typeface="Simplified Arabic" panose="02020603050405020304" pitchFamily="18" charset="-78"/>
                <a:cs typeface="Simplified Arabic" panose="02020603050405020304" pitchFamily="18" charset="-78"/>
              </a:rPr>
              <a:t>الاعمال الموجهة: بحوث ودراسات الحالة ...</a:t>
            </a:r>
          </a:p>
          <a:p>
            <a:pPr algn="just" rtl="1">
              <a:buFont typeface="Wingdings" panose="05000000000000000000" pitchFamily="2" charset="2"/>
              <a:buChar char="Ø"/>
            </a:pPr>
            <a:endParaRPr lang="ar-DZ" sz="3200" b="1" dirty="0" smtClean="0">
              <a:solidFill>
                <a:srgbClr val="002060"/>
              </a:solidFill>
              <a:latin typeface="Simplified Arabic" panose="02020603050405020304" pitchFamily="18" charset="-78"/>
              <a:cs typeface="Simplified Arabic" panose="02020603050405020304" pitchFamily="18" charset="-78"/>
            </a:endParaRPr>
          </a:p>
        </p:txBody>
      </p:sp>
      <p:sp>
        <p:nvSpPr>
          <p:cNvPr id="8" name="Content Placeholder 2"/>
          <p:cNvSpPr txBox="1">
            <a:spLocks/>
          </p:cNvSpPr>
          <p:nvPr/>
        </p:nvSpPr>
        <p:spPr>
          <a:xfrm>
            <a:off x="1352280" y="4492611"/>
            <a:ext cx="7508385" cy="1177328"/>
          </a:xfrm>
          <a:prstGeom prst="rect">
            <a:avLst/>
          </a:prstGeom>
        </p:spPr>
        <p:style>
          <a:lnRef idx="1">
            <a:schemeClr val="accent5"/>
          </a:lnRef>
          <a:fillRef idx="3">
            <a:schemeClr val="accent5"/>
          </a:fillRef>
          <a:effectRef idx="2">
            <a:schemeClr val="accent5"/>
          </a:effectRef>
          <a:fontRef idx="minor">
            <a:schemeClr val="lt1"/>
          </a:fontRef>
        </p:style>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lvl="3" algn="just" rtl="1">
              <a:buFont typeface="Wingdings" panose="05000000000000000000" pitchFamily="2" charset="2"/>
              <a:buChar char="v"/>
            </a:pPr>
            <a:r>
              <a:rPr lang="ar-DZ" sz="4000" b="1" dirty="0" smtClean="0">
                <a:solidFill>
                  <a:srgbClr val="FF0000"/>
                </a:solidFill>
                <a:latin typeface="Simplified Arabic" panose="02020603050405020304" pitchFamily="18" charset="-78"/>
                <a:cs typeface="Simplified Arabic" panose="02020603050405020304" pitchFamily="18" charset="-78"/>
              </a:rPr>
              <a:t>التقييم: مستمر ، فروض، اختبار</a:t>
            </a:r>
          </a:p>
          <a:p>
            <a:pPr algn="just" rtl="1">
              <a:buFont typeface="Wingdings" panose="05000000000000000000" pitchFamily="2" charset="2"/>
              <a:buChar char="Ø"/>
            </a:pPr>
            <a:endParaRPr lang="ar-DZ" sz="3200" b="1" dirty="0" smtClean="0">
              <a:solidFill>
                <a:srgbClr val="002060"/>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7658139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2282" y="1455313"/>
            <a:ext cx="9465972" cy="2137893"/>
          </a:xfrm>
        </p:spPr>
        <p:style>
          <a:lnRef idx="1">
            <a:schemeClr val="accent5"/>
          </a:lnRef>
          <a:fillRef idx="2">
            <a:schemeClr val="accent5"/>
          </a:fillRef>
          <a:effectRef idx="1">
            <a:schemeClr val="accent5"/>
          </a:effectRef>
          <a:fontRef idx="minor">
            <a:schemeClr val="dk1"/>
          </a:fontRef>
        </p:style>
        <p:txBody>
          <a:bodyPr>
            <a:normAutofit/>
          </a:bodyPr>
          <a:lstStyle/>
          <a:p>
            <a:r>
              <a:rPr lang="ar-DZ" b="1" dirty="0" smtClean="0">
                <a:ln w="22225">
                  <a:solidFill>
                    <a:schemeClr val="accent6"/>
                  </a:solidFill>
                  <a:prstDash val="solid"/>
                </a:ln>
                <a:solidFill>
                  <a:srgbClr val="00B050"/>
                </a:solidFill>
              </a:rPr>
              <a:t>نلتقي في المحاضرة الاولى</a:t>
            </a:r>
            <a:br>
              <a:rPr lang="ar-DZ" b="1" dirty="0" smtClean="0">
                <a:ln w="22225">
                  <a:solidFill>
                    <a:schemeClr val="accent6"/>
                  </a:solidFill>
                  <a:prstDash val="solid"/>
                </a:ln>
                <a:solidFill>
                  <a:srgbClr val="00B050"/>
                </a:solidFill>
              </a:rPr>
            </a:br>
            <a:r>
              <a:rPr lang="ar-DZ" b="1" dirty="0" smtClean="0">
                <a:ln w="22225">
                  <a:solidFill>
                    <a:schemeClr val="accent6"/>
                  </a:solidFill>
                  <a:prstDash val="solid"/>
                </a:ln>
                <a:solidFill>
                  <a:srgbClr val="00B050"/>
                </a:solidFill>
              </a:rPr>
              <a:t>ماهية المؤسسة</a:t>
            </a:r>
            <a:endParaRPr lang="it-IT" b="1" dirty="0">
              <a:ln w="22225">
                <a:solidFill>
                  <a:schemeClr val="accent6"/>
                </a:solidFill>
                <a:prstDash val="solid"/>
              </a:ln>
              <a:solidFill>
                <a:srgbClr val="00B050"/>
              </a:solidFill>
            </a:endParaRPr>
          </a:p>
        </p:txBody>
      </p:sp>
    </p:spTree>
    <p:extLst>
      <p:ext uri="{BB962C8B-B14F-4D97-AF65-F5344CB8AC3E}">
        <p14:creationId xmlns:p14="http://schemas.microsoft.com/office/powerpoint/2010/main" val="366376610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Organic</Template>
  <TotalTime>158</TotalTime>
  <Words>445</Words>
  <Application>Microsoft Office PowerPoint</Application>
  <PresentationFormat>Widescreen</PresentationFormat>
  <Paragraphs>34</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Arabic Typesetting</vt:lpstr>
      <vt:lpstr>Arial</vt:lpstr>
      <vt:lpstr>Garamond</vt:lpstr>
      <vt:lpstr>Simplified Arabic</vt:lpstr>
      <vt:lpstr>Times New Roman</vt:lpstr>
      <vt:lpstr>Wingdings</vt:lpstr>
      <vt:lpstr>Organic</vt:lpstr>
      <vt:lpstr>مقيــــــــــاس  اقتصاد المؤسسة</vt:lpstr>
      <vt:lpstr>خلفية المقياس</vt:lpstr>
      <vt:lpstr>خلفية المقياس</vt:lpstr>
      <vt:lpstr>اقتصاد المؤسسة</vt:lpstr>
      <vt:lpstr>محاور مقياس اقتصاد المؤسسة</vt:lpstr>
      <vt:lpstr>محاور مقياس اقتصاد المؤسسة</vt:lpstr>
      <vt:lpstr>محاور مقياس اقتصاد المؤسسة</vt:lpstr>
      <vt:lpstr>محاور مقياس اقتصاد المؤسسة</vt:lpstr>
      <vt:lpstr>محاور مقياس اقتصاد المؤسسة</vt:lpstr>
      <vt:lpstr>أسلوب التدريس</vt:lpstr>
      <vt:lpstr>نلتقي في المحاضرة الاولى ماهية المؤسسة</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مقياس اقتصاد المؤسسة</dc:title>
  <dc:creator>kami</dc:creator>
  <cp:lastModifiedBy>kami</cp:lastModifiedBy>
  <cp:revision>45</cp:revision>
  <dcterms:created xsi:type="dcterms:W3CDTF">2020-12-20T11:06:35Z</dcterms:created>
  <dcterms:modified xsi:type="dcterms:W3CDTF">2021-02-16T17:46:14Z</dcterms:modified>
</cp:coreProperties>
</file>