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5" r:id="rId5"/>
    <p:sldId id="259" r:id="rId6"/>
    <p:sldId id="266" r:id="rId7"/>
    <p:sldId id="268" r:id="rId8"/>
    <p:sldId id="270"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DADCE6B-CD37-496B-B9DC-101C2F8508A9}" type="datetimeFigureOut">
              <a:rPr lang="fr-FR" smtClean="0"/>
              <a:pPr/>
              <a:t>27/10/2021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8F18F98-5BB9-41EE-AF1F-A75E1780051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ADCE6B-CD37-496B-B9DC-101C2F8508A9}" type="datetimeFigureOut">
              <a:rPr lang="fr-FR" smtClean="0"/>
              <a:pPr/>
              <a:t>27/10/2021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F18F98-5BB9-41EE-AF1F-A75E1780051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42910" y="357166"/>
            <a:ext cx="7772400" cy="1470025"/>
          </a:xfrm>
        </p:spPr>
        <p:txBody>
          <a:bodyPr>
            <a:noAutofit/>
          </a:bodyPr>
          <a:lstStyle/>
          <a:p>
            <a:r>
              <a:rPr lang="fr-FR" sz="2000" b="1" dirty="0"/>
              <a:t>REPUBLIQUE ALGERIENNE DEMOCRATIQUE ET POPULAIRE</a:t>
            </a:r>
            <a:r>
              <a:rPr lang="fr-FR" sz="2000" dirty="0" smtClean="0"/>
              <a:t> </a:t>
            </a:r>
            <a:br>
              <a:rPr lang="fr-FR" sz="2000" dirty="0" smtClean="0"/>
            </a:br>
            <a:r>
              <a:rPr lang="fr-FR" sz="1800" b="1" dirty="0" smtClean="0"/>
              <a:t>MINISTERE </a:t>
            </a:r>
            <a:r>
              <a:rPr lang="fr-FR" sz="1800" b="1" dirty="0"/>
              <a:t>DE L’ENSEIGNEMENT SUPERIEUR ET DE LA RECHERCHE SCIENTIFIQUE</a:t>
            </a:r>
            <a:r>
              <a:rPr lang="fr-FR" sz="2000" dirty="0" smtClean="0"/>
              <a:t> </a:t>
            </a:r>
            <a:br>
              <a:rPr lang="fr-FR" sz="2000" dirty="0" smtClean="0"/>
            </a:br>
            <a:r>
              <a:rPr lang="fr-FR" sz="2000" b="1" dirty="0"/>
              <a:t>Université Mohamed </a:t>
            </a:r>
            <a:r>
              <a:rPr lang="fr-FR" sz="2000" b="1" dirty="0" err="1"/>
              <a:t>Khider</a:t>
            </a:r>
            <a:r>
              <a:rPr lang="fr-FR" sz="2000" b="1" dirty="0"/>
              <a:t> de Biskra</a:t>
            </a:r>
            <a:r>
              <a:rPr lang="fr-FR" sz="2000" dirty="0" smtClean="0"/>
              <a:t> </a:t>
            </a:r>
            <a:br>
              <a:rPr lang="fr-FR" sz="2000" dirty="0" smtClean="0"/>
            </a:br>
            <a:endParaRPr lang="fr-FR" sz="2000" dirty="0"/>
          </a:p>
        </p:txBody>
      </p:sp>
      <p:sp>
        <p:nvSpPr>
          <p:cNvPr id="3" name="Sous-titre 2"/>
          <p:cNvSpPr>
            <a:spLocks noGrp="1"/>
          </p:cNvSpPr>
          <p:nvPr>
            <p:ph type="subTitle" idx="1"/>
          </p:nvPr>
        </p:nvSpPr>
        <p:spPr>
          <a:xfrm>
            <a:off x="1357290" y="2500306"/>
            <a:ext cx="6400800" cy="785818"/>
          </a:xfrm>
          <a:solidFill>
            <a:schemeClr val="accent6">
              <a:lumMod val="20000"/>
              <a:lumOff val="80000"/>
            </a:schemeClr>
          </a:solidFill>
          <a:ln>
            <a:solidFill>
              <a:schemeClr val="tx2"/>
            </a:solidFill>
          </a:ln>
        </p:spPr>
        <p:txBody>
          <a:bodyPr/>
          <a:lstStyle/>
          <a:p>
            <a:r>
              <a:rPr lang="fr-FR" b="1" dirty="0">
                <a:solidFill>
                  <a:schemeClr val="tx1"/>
                </a:solidFill>
              </a:rPr>
              <a:t>Matière : Technologie de </a:t>
            </a:r>
            <a:r>
              <a:rPr lang="fr-FR" b="1" dirty="0" smtClean="0">
                <a:solidFill>
                  <a:schemeClr val="tx1"/>
                </a:solidFill>
              </a:rPr>
              <a:t>Base</a:t>
            </a:r>
            <a:endParaRPr lang="fr-FR" dirty="0">
              <a:solidFill>
                <a:schemeClr val="tx1"/>
              </a:solidFill>
            </a:endParaRPr>
          </a:p>
        </p:txBody>
      </p:sp>
      <p:sp>
        <p:nvSpPr>
          <p:cNvPr id="4" name="ZoneTexte 3"/>
          <p:cNvSpPr txBox="1"/>
          <p:nvPr/>
        </p:nvSpPr>
        <p:spPr>
          <a:xfrm>
            <a:off x="2214546" y="3943183"/>
            <a:ext cx="4572032" cy="1200329"/>
          </a:xfrm>
          <a:prstGeom prst="rect">
            <a:avLst/>
          </a:prstGeom>
          <a:noFill/>
        </p:spPr>
        <p:txBody>
          <a:bodyPr wrap="square" rtlCol="0">
            <a:spAutoFit/>
          </a:bodyPr>
          <a:lstStyle/>
          <a:p>
            <a:pPr algn="ctr"/>
            <a:r>
              <a:rPr lang="fr-FR" b="1" dirty="0"/>
              <a:t>Filières :</a:t>
            </a:r>
            <a:br>
              <a:rPr lang="fr-FR" b="1" dirty="0"/>
            </a:br>
            <a:r>
              <a:rPr lang="fr-FR" b="1" dirty="0"/>
              <a:t>Génie </a:t>
            </a:r>
            <a:r>
              <a:rPr lang="fr-FR" b="1" dirty="0" smtClean="0"/>
              <a:t>Mécanique, Métallurgie, Ingénierie </a:t>
            </a:r>
            <a:r>
              <a:rPr lang="fr-FR" b="1" dirty="0"/>
              <a:t>des </a:t>
            </a:r>
            <a:r>
              <a:rPr lang="fr-FR" b="1" dirty="0" smtClean="0"/>
              <a:t>Transports, Génie Civil, Hydraulique, Travaux Publiques, Aéronautique</a:t>
            </a:r>
            <a:r>
              <a:rPr lang="fr-FR" dirty="0" smtClean="0"/>
              <a:t> </a:t>
            </a:r>
            <a:endParaRPr lang="fr-FR" dirty="0"/>
          </a:p>
        </p:txBody>
      </p:sp>
      <p:sp>
        <p:nvSpPr>
          <p:cNvPr id="5" name="ZoneTexte 4"/>
          <p:cNvSpPr txBox="1"/>
          <p:nvPr/>
        </p:nvSpPr>
        <p:spPr>
          <a:xfrm>
            <a:off x="2786050" y="6143644"/>
            <a:ext cx="3500462" cy="461665"/>
          </a:xfrm>
          <a:prstGeom prst="rect">
            <a:avLst/>
          </a:prstGeom>
          <a:noFill/>
        </p:spPr>
        <p:txBody>
          <a:bodyPr wrap="square" rtlCol="0">
            <a:spAutoFit/>
          </a:bodyPr>
          <a:lstStyle/>
          <a:p>
            <a:pPr algn="ctr"/>
            <a:r>
              <a:rPr lang="fr-FR" sz="2400" b="1" dirty="0"/>
              <a:t>Dr. Adnane </a:t>
            </a:r>
            <a:r>
              <a:rPr lang="fr-FR" sz="2400" b="1" dirty="0" smtClean="0"/>
              <a:t>LABED</a:t>
            </a:r>
            <a:endParaRPr lang="fr-FR" sz="2400" dirty="0"/>
          </a:p>
        </p:txBody>
      </p:sp>
      <p:sp>
        <p:nvSpPr>
          <p:cNvPr id="6" name="ZoneTexte 5"/>
          <p:cNvSpPr txBox="1"/>
          <p:nvPr/>
        </p:nvSpPr>
        <p:spPr>
          <a:xfrm>
            <a:off x="2786050" y="1967203"/>
            <a:ext cx="3500462" cy="461665"/>
          </a:xfrm>
          <a:prstGeom prst="rect">
            <a:avLst/>
          </a:prstGeom>
          <a:noFill/>
        </p:spPr>
        <p:txBody>
          <a:bodyPr wrap="square" rtlCol="0">
            <a:spAutoFit/>
          </a:bodyPr>
          <a:lstStyle/>
          <a:p>
            <a:pPr algn="ctr"/>
            <a:r>
              <a:rPr lang="fr-FR" sz="2400" b="1" dirty="0" smtClean="0"/>
              <a:t>Chapitre 01: Matériaux</a:t>
            </a:r>
            <a:endParaRPr lang="fr-FR" sz="2400" b="1" dirty="0"/>
          </a:p>
        </p:txBody>
      </p:sp>
      <p:sp>
        <p:nvSpPr>
          <p:cNvPr id="8" name="ZoneTexte 7"/>
          <p:cNvSpPr txBox="1"/>
          <p:nvPr/>
        </p:nvSpPr>
        <p:spPr>
          <a:xfrm>
            <a:off x="3643306" y="1500174"/>
            <a:ext cx="2214578" cy="461665"/>
          </a:xfrm>
          <a:prstGeom prst="rect">
            <a:avLst/>
          </a:prstGeom>
          <a:noFill/>
        </p:spPr>
        <p:txBody>
          <a:bodyPr wrap="square" rtlCol="0">
            <a:spAutoFit/>
          </a:bodyPr>
          <a:lstStyle/>
          <a:p>
            <a:r>
              <a:rPr lang="fr-FR" sz="2400" b="1" dirty="0" smtClean="0"/>
              <a:t>Cours N° 02:</a:t>
            </a:r>
            <a:endParaRPr lang="fr-FR" sz="2400" dirty="0"/>
          </a:p>
        </p:txBody>
      </p:sp>
      <p:sp>
        <p:nvSpPr>
          <p:cNvPr id="9" name="ZoneTexte 8"/>
          <p:cNvSpPr txBox="1"/>
          <p:nvPr/>
        </p:nvSpPr>
        <p:spPr>
          <a:xfrm>
            <a:off x="2357422" y="3500439"/>
            <a:ext cx="4429156" cy="646331"/>
          </a:xfrm>
          <a:prstGeom prst="rect">
            <a:avLst/>
          </a:prstGeom>
          <a:noFill/>
        </p:spPr>
        <p:txBody>
          <a:bodyPr wrap="square" rtlCol="0">
            <a:spAutoFit/>
          </a:bodyPr>
          <a:lstStyle/>
          <a:p>
            <a:r>
              <a:rPr lang="fr-FR" b="1" dirty="0" smtClean="0">
                <a:solidFill>
                  <a:schemeClr val="tx1"/>
                </a:solidFill>
              </a:rPr>
              <a:t>Pour les étudiants de 2ème année ST</a:t>
            </a:r>
            <a:r>
              <a:rPr lang="fr-FR" dirty="0" smtClean="0">
                <a:solidFill>
                  <a:schemeClr val="tx1"/>
                </a:solidFill>
              </a:rPr>
              <a:t> </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3357554" y="1928802"/>
            <a:ext cx="2571768" cy="642942"/>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b. Les Fontes</a:t>
            </a:r>
            <a:endParaRPr lang="fr-FR" sz="2400" dirty="0"/>
          </a:p>
        </p:txBody>
      </p:sp>
      <p:sp>
        <p:nvSpPr>
          <p:cNvPr id="6" name="Organigramme : Alternative 5"/>
          <p:cNvSpPr/>
          <p:nvPr/>
        </p:nvSpPr>
        <p:spPr>
          <a:xfrm>
            <a:off x="1285852" y="2928934"/>
            <a:ext cx="1928826" cy="642942"/>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t>Fonte Grise </a:t>
            </a:r>
            <a:endParaRPr lang="fr-FR" sz="2200" b="1" dirty="0"/>
          </a:p>
        </p:txBody>
      </p:sp>
      <p:sp>
        <p:nvSpPr>
          <p:cNvPr id="9" name="Organigramme : Alternative 8"/>
          <p:cNvSpPr/>
          <p:nvPr/>
        </p:nvSpPr>
        <p:spPr>
          <a:xfrm>
            <a:off x="6000760" y="2928934"/>
            <a:ext cx="1928826" cy="642942"/>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t>Fonte Blanche</a:t>
            </a:r>
            <a:endParaRPr lang="fr-FR" sz="2200" b="1" dirty="0"/>
          </a:p>
        </p:txBody>
      </p:sp>
      <p:sp>
        <p:nvSpPr>
          <p:cNvPr id="10" name="Flèche droite 9"/>
          <p:cNvSpPr/>
          <p:nvPr/>
        </p:nvSpPr>
        <p:spPr>
          <a:xfrm rot="8375330">
            <a:off x="2510140" y="2369776"/>
            <a:ext cx="830738"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droite 12"/>
          <p:cNvSpPr/>
          <p:nvPr/>
        </p:nvSpPr>
        <p:spPr>
          <a:xfrm rot="2191245">
            <a:off x="5948638" y="2371631"/>
            <a:ext cx="885823"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142876" y="585597"/>
            <a:ext cx="8929718" cy="1200329"/>
          </a:xfrm>
          <a:prstGeom prst="rect">
            <a:avLst/>
          </a:prstGeom>
          <a:solidFill>
            <a:schemeClr val="accent3">
              <a:lumMod val="20000"/>
              <a:lumOff val="80000"/>
            </a:schemeClr>
          </a:solidFill>
          <a:ln>
            <a:solidFill>
              <a:schemeClr val="tx2"/>
            </a:solidFill>
          </a:ln>
        </p:spPr>
        <p:txBody>
          <a:bodyPr wrap="square" rtlCol="0">
            <a:spAutoFit/>
          </a:bodyPr>
          <a:lstStyle/>
          <a:p>
            <a:r>
              <a:rPr lang="fr-FR" b="1" dirty="0" smtClean="0"/>
              <a:t>La fonte, en métallurgie, est un alliage de fer riche de 2,1 à 6,67 % de carbone  (6,67 % étant le maximum). Leur grande coulabilité permet d’obtenir des pièces de fonderie aux formes complexe. Le pourcentage élevé de carbone rend les pièces assez fragiles et inadaptées aux déformations à froid (forgeage, laminage…). </a:t>
            </a:r>
            <a:endParaRPr lang="fr-FR" b="1" dirty="0"/>
          </a:p>
        </p:txBody>
      </p:sp>
      <p:sp>
        <p:nvSpPr>
          <p:cNvPr id="17" name="Organigramme : Alternative 16"/>
          <p:cNvSpPr/>
          <p:nvPr/>
        </p:nvSpPr>
        <p:spPr>
          <a:xfrm>
            <a:off x="214282" y="71414"/>
            <a:ext cx="2571768" cy="500066"/>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b. Les Fontes</a:t>
            </a:r>
            <a:endParaRPr lang="fr-FR" sz="2400" dirty="0"/>
          </a:p>
        </p:txBody>
      </p:sp>
      <p:sp>
        <p:nvSpPr>
          <p:cNvPr id="18" name="Organigramme : Alternative 17"/>
          <p:cNvSpPr/>
          <p:nvPr/>
        </p:nvSpPr>
        <p:spPr>
          <a:xfrm>
            <a:off x="142844" y="4000504"/>
            <a:ext cx="2000264" cy="785818"/>
          </a:xfrm>
          <a:prstGeom prst="flowChartAlternateProcess">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Fonte à graphite lamellaire FGL</a:t>
            </a:r>
            <a:endParaRPr lang="fr-FR" sz="2000" b="1" dirty="0"/>
          </a:p>
        </p:txBody>
      </p:sp>
      <p:sp>
        <p:nvSpPr>
          <p:cNvPr id="19" name="Organigramme : Alternative 18"/>
          <p:cNvSpPr/>
          <p:nvPr/>
        </p:nvSpPr>
        <p:spPr>
          <a:xfrm>
            <a:off x="2428860" y="4000504"/>
            <a:ext cx="2071702" cy="785818"/>
          </a:xfrm>
          <a:prstGeom prst="flowChartAlternateProcess">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Fonte à graphite sphéroïdale FGS</a:t>
            </a:r>
            <a:endParaRPr lang="fr-FR" sz="2000" b="1" dirty="0"/>
          </a:p>
        </p:txBody>
      </p:sp>
      <p:sp>
        <p:nvSpPr>
          <p:cNvPr id="20" name="Flèche droite 19"/>
          <p:cNvSpPr/>
          <p:nvPr/>
        </p:nvSpPr>
        <p:spPr>
          <a:xfrm rot="8375330">
            <a:off x="642507" y="3509117"/>
            <a:ext cx="599027"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rot="2191245">
            <a:off x="3184691" y="3553324"/>
            <a:ext cx="660364"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Organigramme : Alternative 21"/>
          <p:cNvSpPr/>
          <p:nvPr/>
        </p:nvSpPr>
        <p:spPr>
          <a:xfrm>
            <a:off x="4786314" y="4000504"/>
            <a:ext cx="2000264" cy="785818"/>
          </a:xfrm>
          <a:prstGeom prst="flowChartAlternateProcess">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Fonte Malléable</a:t>
            </a:r>
          </a:p>
          <a:p>
            <a:pPr algn="ctr"/>
            <a:r>
              <a:rPr lang="fr-FR" sz="2000" b="1" dirty="0" smtClean="0"/>
              <a:t>MB</a:t>
            </a:r>
            <a:endParaRPr lang="fr-FR" sz="2000" b="1" dirty="0"/>
          </a:p>
        </p:txBody>
      </p:sp>
      <p:sp>
        <p:nvSpPr>
          <p:cNvPr id="23" name="Organigramme : Alternative 22"/>
          <p:cNvSpPr/>
          <p:nvPr/>
        </p:nvSpPr>
        <p:spPr>
          <a:xfrm>
            <a:off x="7000892" y="4000504"/>
            <a:ext cx="2071702" cy="785818"/>
          </a:xfrm>
          <a:prstGeom prst="flowChartAlternateProcess">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Fonte Malléable MN et MP</a:t>
            </a:r>
            <a:endParaRPr lang="fr-FR" sz="2000" b="1" dirty="0"/>
          </a:p>
        </p:txBody>
      </p:sp>
      <p:sp>
        <p:nvSpPr>
          <p:cNvPr id="24" name="Flèche droite 23"/>
          <p:cNvSpPr/>
          <p:nvPr/>
        </p:nvSpPr>
        <p:spPr>
          <a:xfrm rot="8375330">
            <a:off x="5399967" y="3509117"/>
            <a:ext cx="599027"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droite 24"/>
          <p:cNvSpPr/>
          <p:nvPr/>
        </p:nvSpPr>
        <p:spPr>
          <a:xfrm rot="2191245">
            <a:off x="7942151" y="3553324"/>
            <a:ext cx="660364"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Organigramme : Alternative 25"/>
          <p:cNvSpPr/>
          <p:nvPr/>
        </p:nvSpPr>
        <p:spPr>
          <a:xfrm>
            <a:off x="0" y="5286388"/>
            <a:ext cx="2928926" cy="1500174"/>
          </a:xfrm>
          <a:prstGeom prst="flowChartAlternateProcess">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t>Désignation:  </a:t>
            </a:r>
            <a:r>
              <a:rPr lang="fr-FR" sz="2000" dirty="0" smtClean="0"/>
              <a:t>FGL suivie par la valeur de la résistance minimale à la rupture par extension</a:t>
            </a:r>
            <a:endParaRPr lang="fr-FR" sz="2000" b="1" dirty="0"/>
          </a:p>
        </p:txBody>
      </p:sp>
      <p:sp>
        <p:nvSpPr>
          <p:cNvPr id="27" name="Flèche vers le bas 26"/>
          <p:cNvSpPr/>
          <p:nvPr/>
        </p:nvSpPr>
        <p:spPr>
          <a:xfrm>
            <a:off x="1142976" y="4857760"/>
            <a:ext cx="142876"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Organigramme : Alternative 27"/>
          <p:cNvSpPr/>
          <p:nvPr/>
        </p:nvSpPr>
        <p:spPr>
          <a:xfrm>
            <a:off x="4071966" y="5286388"/>
            <a:ext cx="4857752" cy="1357322"/>
          </a:xfrm>
          <a:prstGeom prst="flowChartAlternateProcess">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t>Désignation:  </a:t>
            </a:r>
            <a:r>
              <a:rPr lang="fr-FR" sz="2000" dirty="0" smtClean="0"/>
              <a:t>FGS/ MB/ MN/ MP suivie par la valeur de la résistance minimale à la rupture par extension, allongement en % après rupture. </a:t>
            </a:r>
            <a:endParaRPr lang="fr-FR" sz="2000" b="1" dirty="0"/>
          </a:p>
        </p:txBody>
      </p:sp>
      <p:sp>
        <p:nvSpPr>
          <p:cNvPr id="29" name="Flèche vers le bas 28"/>
          <p:cNvSpPr/>
          <p:nvPr/>
        </p:nvSpPr>
        <p:spPr>
          <a:xfrm rot="19873664">
            <a:off x="3923255" y="4826511"/>
            <a:ext cx="276932"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Flèche vers le bas 29"/>
          <p:cNvSpPr/>
          <p:nvPr/>
        </p:nvSpPr>
        <p:spPr>
          <a:xfrm>
            <a:off x="6215074" y="4857760"/>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vers le bas 30"/>
          <p:cNvSpPr/>
          <p:nvPr/>
        </p:nvSpPr>
        <p:spPr>
          <a:xfrm>
            <a:off x="7215206" y="4857760"/>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2876" y="202148"/>
            <a:ext cx="8929718" cy="369332"/>
          </a:xfrm>
          <a:prstGeom prst="rect">
            <a:avLst/>
          </a:prstGeom>
          <a:solidFill>
            <a:schemeClr val="accent6">
              <a:lumMod val="20000"/>
              <a:lumOff val="80000"/>
            </a:schemeClr>
          </a:solidFill>
          <a:ln>
            <a:solidFill>
              <a:schemeClr val="tx2"/>
            </a:solidFill>
          </a:ln>
        </p:spPr>
        <p:txBody>
          <a:bodyPr wrap="square" rtlCol="0">
            <a:spAutoFit/>
          </a:bodyPr>
          <a:lstStyle/>
          <a:p>
            <a:r>
              <a:rPr lang="fr-FR" b="1" dirty="0" smtClean="0"/>
              <a:t>Fonte FGL: </a:t>
            </a:r>
            <a:r>
              <a:rPr lang="fr-FR" dirty="0" smtClean="0"/>
              <a:t>la plus courante des fontes grises. Le graphite s'y trouve sous forme de lamelles.</a:t>
            </a:r>
            <a:endParaRPr lang="fr-FR" dirty="0"/>
          </a:p>
        </p:txBody>
      </p:sp>
      <p:sp>
        <p:nvSpPr>
          <p:cNvPr id="5" name="ZoneTexte 4"/>
          <p:cNvSpPr txBox="1"/>
          <p:nvPr/>
        </p:nvSpPr>
        <p:spPr>
          <a:xfrm>
            <a:off x="71406" y="642918"/>
            <a:ext cx="9072594" cy="2308324"/>
          </a:xfrm>
          <a:prstGeom prst="rect">
            <a:avLst/>
          </a:prstGeom>
          <a:solidFill>
            <a:schemeClr val="accent6">
              <a:lumMod val="20000"/>
              <a:lumOff val="80000"/>
            </a:schemeClr>
          </a:solidFill>
          <a:ln>
            <a:solidFill>
              <a:schemeClr val="tx2"/>
            </a:solidFill>
          </a:ln>
        </p:spPr>
        <p:txBody>
          <a:bodyPr wrap="square" rtlCol="0">
            <a:spAutoFit/>
          </a:bodyPr>
          <a:lstStyle/>
          <a:p>
            <a:r>
              <a:rPr lang="fr-FR" dirty="0" smtClean="0"/>
              <a:t>Les principales qualités des fontes GL sont :</a:t>
            </a:r>
            <a:br>
              <a:rPr lang="fr-FR" dirty="0" smtClean="0"/>
            </a:br>
            <a:r>
              <a:rPr lang="fr-FR" dirty="0" smtClean="0"/>
              <a:t>• facilité d'usinage ;</a:t>
            </a:r>
            <a:br>
              <a:rPr lang="fr-FR" dirty="0" smtClean="0"/>
            </a:br>
            <a:r>
              <a:rPr lang="fr-FR" dirty="0" smtClean="0"/>
              <a:t>• très bonne résistance à la corrosion et à la déformation à chaud ;</a:t>
            </a:r>
            <a:br>
              <a:rPr lang="fr-FR" dirty="0" smtClean="0"/>
            </a:br>
            <a:r>
              <a:rPr lang="fr-FR" dirty="0" smtClean="0"/>
              <a:t>• très bonne absorption des vibrations ;</a:t>
            </a:r>
            <a:br>
              <a:rPr lang="fr-FR" dirty="0" smtClean="0"/>
            </a:br>
            <a:r>
              <a:rPr lang="fr-FR" dirty="0" smtClean="0"/>
              <a:t>• stabilité dimensionnelle (réalisation de machine outil silencieuse et stable géométriquement) </a:t>
            </a:r>
            <a:br>
              <a:rPr lang="fr-FR" dirty="0" smtClean="0"/>
            </a:br>
            <a:r>
              <a:rPr lang="fr-FR" dirty="0" smtClean="0"/>
              <a:t>• excellente coulabilité ;</a:t>
            </a:r>
            <a:br>
              <a:rPr lang="fr-FR" dirty="0" smtClean="0"/>
            </a:br>
            <a:r>
              <a:rPr lang="fr-FR" dirty="0" smtClean="0"/>
              <a:t>• prix du métal peu élevé ;</a:t>
            </a:r>
          </a:p>
          <a:p>
            <a:r>
              <a:rPr lang="fr-FR" dirty="0" smtClean="0"/>
              <a:t>Les principaux défauts : relativement fragile comparé aux aciers et aux fontes GS</a:t>
            </a:r>
            <a:endParaRPr lang="fr-FR" dirty="0"/>
          </a:p>
        </p:txBody>
      </p:sp>
      <p:sp>
        <p:nvSpPr>
          <p:cNvPr id="6" name="ZoneTexte 5"/>
          <p:cNvSpPr txBox="1"/>
          <p:nvPr/>
        </p:nvSpPr>
        <p:spPr>
          <a:xfrm>
            <a:off x="71406" y="3000372"/>
            <a:ext cx="9072594" cy="1477328"/>
          </a:xfrm>
          <a:prstGeom prst="rect">
            <a:avLst/>
          </a:prstGeom>
          <a:solidFill>
            <a:schemeClr val="accent6">
              <a:lumMod val="20000"/>
              <a:lumOff val="80000"/>
            </a:schemeClr>
          </a:solidFill>
          <a:ln>
            <a:solidFill>
              <a:schemeClr val="tx2"/>
            </a:solidFill>
          </a:ln>
        </p:spPr>
        <p:txBody>
          <a:bodyPr wrap="square" rtlCol="0">
            <a:spAutoFit/>
          </a:bodyPr>
          <a:lstStyle/>
          <a:p>
            <a:r>
              <a:rPr lang="fr-FR" dirty="0" smtClean="0"/>
              <a:t>Les principales utilisations :</a:t>
            </a:r>
            <a:br>
              <a:rPr lang="fr-FR" dirty="0" smtClean="0"/>
            </a:br>
            <a:r>
              <a:rPr lang="fr-FR" dirty="0" smtClean="0"/>
              <a:t>• toutes pièces mécaniques (différentes grades de résistance) ;</a:t>
            </a:r>
            <a:br>
              <a:rPr lang="fr-FR" dirty="0" smtClean="0"/>
            </a:br>
            <a:r>
              <a:rPr lang="fr-FR" dirty="0" smtClean="0"/>
              <a:t>• bâtis de machines outils, bonne résistance aux vibrations ;</a:t>
            </a:r>
            <a:br>
              <a:rPr lang="fr-FR" dirty="0" smtClean="0"/>
            </a:br>
            <a:r>
              <a:rPr lang="fr-FR" dirty="0" smtClean="0"/>
              <a:t>• tuyaux et canalisation (il est possible de couler des tubes de grande taille via le coulage par centrifugation). </a:t>
            </a:r>
            <a:endParaRPr lang="fr-FR" dirty="0"/>
          </a:p>
        </p:txBody>
      </p:sp>
      <p:sp>
        <p:nvSpPr>
          <p:cNvPr id="7" name="ZoneTexte 6"/>
          <p:cNvSpPr txBox="1"/>
          <p:nvPr/>
        </p:nvSpPr>
        <p:spPr>
          <a:xfrm>
            <a:off x="75396" y="4683823"/>
            <a:ext cx="9068604" cy="2031325"/>
          </a:xfrm>
          <a:prstGeom prst="rect">
            <a:avLst/>
          </a:prstGeom>
          <a:solidFill>
            <a:schemeClr val="accent6">
              <a:lumMod val="20000"/>
              <a:lumOff val="80000"/>
            </a:schemeClr>
          </a:solidFill>
          <a:ln>
            <a:solidFill>
              <a:schemeClr val="tx2"/>
            </a:solidFill>
          </a:ln>
        </p:spPr>
        <p:txBody>
          <a:bodyPr wrap="square" rtlCol="0">
            <a:spAutoFit/>
          </a:bodyPr>
          <a:lstStyle/>
          <a:p>
            <a:r>
              <a:rPr lang="fr-FR" b="1" dirty="0" smtClean="0"/>
              <a:t>Fonte FGS: </a:t>
            </a:r>
            <a:r>
              <a:rPr lang="fr-FR" dirty="0" smtClean="0"/>
              <a:t>Fonte dans laquelle le graphite se trouve sous forme de nodules (sphéroïdes). Cette</a:t>
            </a:r>
            <a:br>
              <a:rPr lang="fr-FR" dirty="0" smtClean="0"/>
            </a:br>
            <a:r>
              <a:rPr lang="fr-FR" dirty="0" smtClean="0"/>
              <a:t>microstructure particulière est obtenue par l'ajout de magnésium dans la fonte peu de temps avant le moulage (si la fonte est maintenue en fusion, elle perd les spécificités des fontes GS au bout d'une dizaine de minutes). Le magnésium s'évapore mais provoque une cristallisation rapide du graphite sous forme de nodules. </a:t>
            </a:r>
          </a:p>
          <a:p>
            <a:r>
              <a:rPr lang="fr-FR" dirty="0" smtClean="0"/>
              <a:t>Cette microstructure lui donne des caractéristiques mécaniques proches de l'acier. </a:t>
            </a:r>
            <a:br>
              <a:rPr lang="fr-FR"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42844" y="642918"/>
            <a:ext cx="8786874" cy="2246769"/>
          </a:xfrm>
          <a:prstGeom prst="rect">
            <a:avLst/>
          </a:prstGeom>
          <a:solidFill>
            <a:schemeClr val="accent6">
              <a:lumMod val="20000"/>
              <a:lumOff val="80000"/>
            </a:schemeClr>
          </a:solidFill>
          <a:ln>
            <a:solidFill>
              <a:schemeClr val="tx2"/>
            </a:solidFill>
          </a:ln>
        </p:spPr>
        <p:txBody>
          <a:bodyPr wrap="square" rtlCol="0">
            <a:spAutoFit/>
          </a:bodyPr>
          <a:lstStyle/>
          <a:p>
            <a:r>
              <a:rPr lang="fr-FR" sz="2000" b="1" dirty="0" smtClean="0"/>
              <a:t>Les fontes malléables MB : </a:t>
            </a:r>
            <a:r>
              <a:rPr lang="fr-FR" sz="2000" dirty="0" smtClean="0"/>
              <a:t>Solution de perlite et de cémentite. Le carbone s'y trouve sous forme de carbure de fer (Fe3C). Possédant une bonne coulabilité, et un aspect blanc brillant, la fonte blanche est principalement utilisée pour les pièces d'aspect, les pièces d'usure (telles que les pointes de socs) et la fonderie d'art. La présence de carbure la rend très résistante à l'usure et à l'abrasion, mais la rend aussi très difficilement usinable. </a:t>
            </a:r>
            <a:br>
              <a:rPr lang="fr-FR" sz="2000" dirty="0" smtClean="0"/>
            </a:br>
            <a:endParaRPr lang="fr-FR" sz="2000" dirty="0"/>
          </a:p>
        </p:txBody>
      </p:sp>
      <p:sp>
        <p:nvSpPr>
          <p:cNvPr id="7" name="ZoneTexte 6"/>
          <p:cNvSpPr txBox="1"/>
          <p:nvPr/>
        </p:nvSpPr>
        <p:spPr>
          <a:xfrm>
            <a:off x="146834" y="3857628"/>
            <a:ext cx="8854322" cy="1292662"/>
          </a:xfrm>
          <a:prstGeom prst="rect">
            <a:avLst/>
          </a:prstGeom>
          <a:solidFill>
            <a:schemeClr val="accent6">
              <a:lumMod val="20000"/>
              <a:lumOff val="80000"/>
            </a:schemeClr>
          </a:solidFill>
          <a:ln>
            <a:solidFill>
              <a:schemeClr val="tx2"/>
            </a:solidFill>
          </a:ln>
        </p:spPr>
        <p:txBody>
          <a:bodyPr wrap="square" rtlCol="0">
            <a:spAutoFit/>
          </a:bodyPr>
          <a:lstStyle/>
          <a:p>
            <a:r>
              <a:rPr lang="fr-FR" sz="2000" b="1" dirty="0" smtClean="0"/>
              <a:t>Les fontes malléables MN et MP :</a:t>
            </a:r>
            <a:r>
              <a:rPr lang="fr-FR" sz="2000" dirty="0" smtClean="0"/>
              <a:t> leurs propriétés sont proches de celles de MB et de l’acier. Elles peuvent être moulées en faibles épaisseurs et sont facilement usinables (carters, boitiers...). </a:t>
            </a:r>
            <a:r>
              <a:rPr lang="fr-FR" dirty="0" smtClean="0"/>
              <a:t/>
            </a:r>
            <a:br>
              <a:rPr lang="fr-FR" dirty="0" smtClean="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2571736" y="142852"/>
            <a:ext cx="4214842" cy="642942"/>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Alliages non ferreux </a:t>
            </a:r>
            <a:r>
              <a:rPr lang="fr-FR" sz="2400" dirty="0" smtClean="0"/>
              <a:t> </a:t>
            </a:r>
            <a:endParaRPr lang="fr-FR" sz="2400" dirty="0"/>
          </a:p>
        </p:txBody>
      </p:sp>
      <p:sp>
        <p:nvSpPr>
          <p:cNvPr id="6" name="Organigramme : Alternative 5"/>
          <p:cNvSpPr/>
          <p:nvPr/>
        </p:nvSpPr>
        <p:spPr>
          <a:xfrm>
            <a:off x="142844" y="1571612"/>
            <a:ext cx="1643074" cy="10715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Alliages d’Aluminium</a:t>
            </a:r>
            <a:endParaRPr lang="fr-FR" sz="2000" b="1" dirty="0">
              <a:solidFill>
                <a:schemeClr val="tx1"/>
              </a:solidFill>
            </a:endParaRPr>
          </a:p>
        </p:txBody>
      </p:sp>
      <p:sp>
        <p:nvSpPr>
          <p:cNvPr id="10" name="Flèche droite 9"/>
          <p:cNvSpPr/>
          <p:nvPr/>
        </p:nvSpPr>
        <p:spPr>
          <a:xfrm rot="8375330">
            <a:off x="1248232" y="874231"/>
            <a:ext cx="1285884"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droite 12"/>
          <p:cNvSpPr/>
          <p:nvPr/>
        </p:nvSpPr>
        <p:spPr>
          <a:xfrm rot="2390795">
            <a:off x="6835756" y="886691"/>
            <a:ext cx="1177183"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Organigramme : Alternative 11"/>
          <p:cNvSpPr/>
          <p:nvPr/>
        </p:nvSpPr>
        <p:spPr>
          <a:xfrm>
            <a:off x="1857356" y="1571612"/>
            <a:ext cx="1500198" cy="10715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Alliages de cuivre</a:t>
            </a:r>
            <a:endParaRPr lang="fr-FR" sz="2000" b="1" dirty="0">
              <a:solidFill>
                <a:schemeClr val="tx1"/>
              </a:solidFill>
            </a:endParaRPr>
          </a:p>
        </p:txBody>
      </p:sp>
      <p:sp>
        <p:nvSpPr>
          <p:cNvPr id="14" name="Organigramme : Alternative 13"/>
          <p:cNvSpPr/>
          <p:nvPr/>
        </p:nvSpPr>
        <p:spPr>
          <a:xfrm>
            <a:off x="3428992" y="1571612"/>
            <a:ext cx="1285884" cy="10715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Alliages de Zinc</a:t>
            </a:r>
            <a:endParaRPr lang="fr-FR" sz="2000" b="1" dirty="0">
              <a:solidFill>
                <a:schemeClr val="tx1"/>
              </a:solidFill>
            </a:endParaRPr>
          </a:p>
        </p:txBody>
      </p:sp>
      <p:sp>
        <p:nvSpPr>
          <p:cNvPr id="15" name="Organigramme : Alternative 14"/>
          <p:cNvSpPr/>
          <p:nvPr/>
        </p:nvSpPr>
        <p:spPr>
          <a:xfrm>
            <a:off x="4786314" y="1571612"/>
            <a:ext cx="1214446" cy="10715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Alliages de Nikel</a:t>
            </a:r>
            <a:endParaRPr lang="fr-FR" sz="2000" b="1" dirty="0">
              <a:solidFill>
                <a:schemeClr val="tx1"/>
              </a:solidFill>
            </a:endParaRPr>
          </a:p>
        </p:txBody>
      </p:sp>
      <p:sp>
        <p:nvSpPr>
          <p:cNvPr id="17" name="Organigramme : Alternative 16"/>
          <p:cNvSpPr/>
          <p:nvPr/>
        </p:nvSpPr>
        <p:spPr>
          <a:xfrm>
            <a:off x="6072198" y="1571612"/>
            <a:ext cx="1357322" cy="10715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Alliages de Titane</a:t>
            </a:r>
            <a:endParaRPr lang="fr-FR" sz="2000" b="1" dirty="0">
              <a:solidFill>
                <a:schemeClr val="tx1"/>
              </a:solidFill>
            </a:endParaRPr>
          </a:p>
        </p:txBody>
      </p:sp>
      <p:sp>
        <p:nvSpPr>
          <p:cNvPr id="18" name="Organigramme : Alternative 17"/>
          <p:cNvSpPr/>
          <p:nvPr/>
        </p:nvSpPr>
        <p:spPr>
          <a:xfrm>
            <a:off x="7500958" y="1571612"/>
            <a:ext cx="1643042" cy="107157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rPr>
              <a:t>Alliages de Magnésium …</a:t>
            </a:r>
            <a:endParaRPr lang="fr-FR" sz="2000" b="1" dirty="0">
              <a:solidFill>
                <a:schemeClr val="tx1"/>
              </a:solidFill>
            </a:endParaRPr>
          </a:p>
        </p:txBody>
      </p:sp>
      <p:sp>
        <p:nvSpPr>
          <p:cNvPr id="21" name="Flèche vers le bas 20"/>
          <p:cNvSpPr/>
          <p:nvPr/>
        </p:nvSpPr>
        <p:spPr>
          <a:xfrm>
            <a:off x="2857488" y="785794"/>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vers le bas 21"/>
          <p:cNvSpPr/>
          <p:nvPr/>
        </p:nvSpPr>
        <p:spPr>
          <a:xfrm>
            <a:off x="3857620" y="785794"/>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Flèche vers le bas 22"/>
          <p:cNvSpPr/>
          <p:nvPr/>
        </p:nvSpPr>
        <p:spPr>
          <a:xfrm>
            <a:off x="5286380" y="785794"/>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e bas 23"/>
          <p:cNvSpPr/>
          <p:nvPr/>
        </p:nvSpPr>
        <p:spPr>
          <a:xfrm>
            <a:off x="6500826" y="785794"/>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42844" y="2786058"/>
            <a:ext cx="8786874" cy="1631216"/>
          </a:xfrm>
          <a:prstGeom prst="rect">
            <a:avLst/>
          </a:prstGeom>
          <a:solidFill>
            <a:schemeClr val="accent6">
              <a:lumMod val="20000"/>
              <a:lumOff val="80000"/>
            </a:schemeClr>
          </a:solidFill>
          <a:ln>
            <a:solidFill>
              <a:schemeClr val="tx2"/>
            </a:solidFill>
          </a:ln>
        </p:spPr>
        <p:txBody>
          <a:bodyPr wrap="square" rtlCol="0">
            <a:spAutoFit/>
          </a:bodyPr>
          <a:lstStyle/>
          <a:p>
            <a:r>
              <a:rPr lang="fr-FR" sz="2000" b="1" dirty="0" smtClean="0"/>
              <a:t>1. Alliages d’Aluminium: « Alliages légers » </a:t>
            </a:r>
            <a:r>
              <a:rPr lang="fr-FR" sz="2000" dirty="0" smtClean="0"/>
              <a:t>Les alliages d'aluminium pour fonderie sont des alliages dont le constituant principal est l'aluminium.</a:t>
            </a:r>
            <a:br>
              <a:rPr lang="fr-FR" sz="2000" dirty="0" smtClean="0"/>
            </a:br>
            <a:r>
              <a:rPr lang="fr-FR" sz="2000" b="1" dirty="0" smtClean="0"/>
              <a:t> </a:t>
            </a:r>
            <a:r>
              <a:rPr lang="fr-FR" sz="2000" dirty="0" smtClean="0"/>
              <a:t>Les éléments d'addition sont peu nombreux : cuivre, silicium, magnésium, manganèse, titane et des associations magnésium + silicium, zinc + magnésium, zinc + magnésium + cuivre.</a:t>
            </a:r>
            <a:endParaRPr lang="fr-FR" sz="2000" dirty="0"/>
          </a:p>
        </p:txBody>
      </p:sp>
      <p:sp>
        <p:nvSpPr>
          <p:cNvPr id="26" name="ZoneTexte 25"/>
          <p:cNvSpPr txBox="1"/>
          <p:nvPr/>
        </p:nvSpPr>
        <p:spPr>
          <a:xfrm>
            <a:off x="0" y="4500570"/>
            <a:ext cx="9144000" cy="2246769"/>
          </a:xfrm>
          <a:prstGeom prst="rect">
            <a:avLst/>
          </a:prstGeom>
          <a:solidFill>
            <a:schemeClr val="accent6">
              <a:lumMod val="20000"/>
              <a:lumOff val="80000"/>
            </a:schemeClr>
          </a:solidFill>
          <a:ln>
            <a:solidFill>
              <a:schemeClr val="tx2"/>
            </a:solidFill>
          </a:ln>
        </p:spPr>
        <p:txBody>
          <a:bodyPr wrap="square" rtlCol="0">
            <a:spAutoFit/>
          </a:bodyPr>
          <a:lstStyle/>
          <a:p>
            <a:r>
              <a:rPr lang="fr-FR" sz="2000" b="1" dirty="0" smtClean="0"/>
              <a:t>Principales propriétés d’Aluminium Al: </a:t>
            </a:r>
            <a:r>
              <a:rPr lang="fr-FR" sz="2000" dirty="0" smtClean="0"/>
              <a:t>Bon conducteur de la chaleur et de l'électricité</a:t>
            </a:r>
            <a:br>
              <a:rPr lang="fr-FR" sz="2000" dirty="0" smtClean="0"/>
            </a:br>
            <a:r>
              <a:rPr lang="fr-FR" sz="2000" dirty="0" smtClean="0"/>
              <a:t>- Faible masse volumique : 2,7 kg/dm3</a:t>
            </a:r>
            <a:br>
              <a:rPr lang="fr-FR" sz="2000" dirty="0" smtClean="0"/>
            </a:br>
            <a:r>
              <a:rPr lang="fr-FR" sz="2000" dirty="0" smtClean="0"/>
              <a:t>- Faible module d'Young : 70000 N/mm2 70000 </a:t>
            </a:r>
            <a:r>
              <a:rPr lang="fr-FR" sz="2000" dirty="0" err="1" smtClean="0"/>
              <a:t>Mpa</a:t>
            </a:r>
            <a:r>
              <a:rPr lang="fr-FR" sz="2000" dirty="0" smtClean="0"/>
              <a:t> 7000DaN/mm2</a:t>
            </a:r>
            <a:br>
              <a:rPr lang="fr-FR" sz="2000" dirty="0" smtClean="0"/>
            </a:br>
            <a:r>
              <a:rPr lang="fr-FR" sz="2000" dirty="0" smtClean="0"/>
              <a:t>- Coefficient de rigidité par unité de masse est sensiblement égal à celui de l'acier</a:t>
            </a:r>
            <a:br>
              <a:rPr lang="fr-FR" sz="2000" dirty="0" smtClean="0"/>
            </a:br>
            <a:r>
              <a:rPr lang="fr-FR" sz="2000" dirty="0" smtClean="0"/>
              <a:t>- Faible limite élastique et  faible Point de fusion : 658° C </a:t>
            </a:r>
            <a:br>
              <a:rPr lang="fr-FR" sz="2000" dirty="0" smtClean="0"/>
            </a:br>
            <a:r>
              <a:rPr lang="fr-FR" sz="2000" dirty="0" smtClean="0"/>
              <a:t>- Fort allongement à la rupture (tôles minces, feuilles, papier)</a:t>
            </a:r>
            <a:br>
              <a:rPr lang="fr-FR" sz="2000" dirty="0" smtClean="0"/>
            </a:br>
            <a:r>
              <a:rPr lang="fr-FR" sz="2000" dirty="0" smtClean="0"/>
              <a:t>- Bonne résistance à la corrosion</a:t>
            </a:r>
            <a:endParaRPr lang="fr-F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06" y="71414"/>
            <a:ext cx="9001156" cy="1015663"/>
          </a:xfrm>
          <a:prstGeom prst="rect">
            <a:avLst/>
          </a:prstGeom>
          <a:solidFill>
            <a:schemeClr val="accent6">
              <a:lumMod val="20000"/>
              <a:lumOff val="80000"/>
            </a:schemeClr>
          </a:solidFill>
          <a:ln>
            <a:solidFill>
              <a:schemeClr val="tx2"/>
            </a:solidFill>
          </a:ln>
        </p:spPr>
        <p:txBody>
          <a:bodyPr wrap="square" rtlCol="0">
            <a:spAutoFit/>
          </a:bodyPr>
          <a:lstStyle/>
          <a:p>
            <a:r>
              <a:rPr lang="fr-FR" sz="2000" b="1" dirty="0" smtClean="0"/>
              <a:t>2. Alliages Cuivre : </a:t>
            </a:r>
            <a:r>
              <a:rPr lang="fr-FR" sz="2000" dirty="0" smtClean="0"/>
              <a:t>Les alliages de cuivre désignent un ensemble d'alliages où la teneur en cuivre est majoritaire et qu'on appelle cupro-alliages. Ils ont en général une bonne résistance à la corrosion. </a:t>
            </a:r>
            <a:endParaRPr lang="fr-FR" sz="2000" dirty="0"/>
          </a:p>
        </p:txBody>
      </p:sp>
      <p:sp>
        <p:nvSpPr>
          <p:cNvPr id="5" name="ZoneTexte 4"/>
          <p:cNvSpPr txBox="1"/>
          <p:nvPr/>
        </p:nvSpPr>
        <p:spPr>
          <a:xfrm>
            <a:off x="0" y="1214422"/>
            <a:ext cx="9144000" cy="2554545"/>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Les grandes familles de ces alliages sont :</a:t>
            </a:r>
            <a:br>
              <a:rPr lang="fr-FR" sz="2000" dirty="0" smtClean="0"/>
            </a:br>
            <a:r>
              <a:rPr lang="fr-FR" sz="2000" dirty="0" smtClean="0"/>
              <a:t>• les laitons : cuivre-zinc (exemple : CW 612 N, appellation chimique : CuZn39Pb2) ;</a:t>
            </a:r>
            <a:br>
              <a:rPr lang="fr-FR" sz="2000" dirty="0" smtClean="0"/>
            </a:br>
            <a:r>
              <a:rPr lang="fr-FR" sz="2000" dirty="0" smtClean="0"/>
              <a:t>• les bronzes : cuivre-étain (exemple : CW 460 K, appellation chimique : CuSn8PbP) ;</a:t>
            </a:r>
            <a:br>
              <a:rPr lang="fr-FR" sz="2000" dirty="0" smtClean="0"/>
            </a:br>
            <a:r>
              <a:rPr lang="fr-FR" sz="2000" dirty="0" smtClean="0"/>
              <a:t>• les cupro-aluminiums : cuivre-aluminium ;</a:t>
            </a:r>
            <a:br>
              <a:rPr lang="fr-FR" sz="2000" dirty="0" smtClean="0"/>
            </a:br>
            <a:r>
              <a:rPr lang="fr-FR" sz="2000" dirty="0" smtClean="0"/>
              <a:t>• les cupronickels : cuivre-nickel ;</a:t>
            </a:r>
            <a:br>
              <a:rPr lang="fr-FR" sz="2000" dirty="0" smtClean="0"/>
            </a:br>
            <a:r>
              <a:rPr lang="fr-FR" sz="2000" dirty="0" smtClean="0"/>
              <a:t>• les maillechorts : cuivre-nickel-zinc ;</a:t>
            </a:r>
            <a:br>
              <a:rPr lang="fr-FR" sz="2000" dirty="0" smtClean="0"/>
            </a:br>
            <a:r>
              <a:rPr lang="fr-FR" sz="2000" dirty="0" smtClean="0"/>
              <a:t>• les billons : cuivre-argent ;</a:t>
            </a:r>
            <a:br>
              <a:rPr lang="fr-FR" sz="2000" dirty="0" smtClean="0"/>
            </a:br>
            <a:r>
              <a:rPr lang="fr-FR" sz="2000" dirty="0" smtClean="0"/>
              <a:t>• les zamaks : zinc-aluminium-magnésium-cuivre (où le cuivre est minoritaire).</a:t>
            </a:r>
            <a:endParaRPr lang="fr-FR" sz="2000" dirty="0"/>
          </a:p>
        </p:txBody>
      </p:sp>
      <p:sp>
        <p:nvSpPr>
          <p:cNvPr id="6" name="ZoneTexte 5"/>
          <p:cNvSpPr txBox="1"/>
          <p:nvPr/>
        </p:nvSpPr>
        <p:spPr>
          <a:xfrm>
            <a:off x="-32" y="3929066"/>
            <a:ext cx="9072594" cy="2862322"/>
          </a:xfrm>
          <a:prstGeom prst="rect">
            <a:avLst/>
          </a:prstGeom>
          <a:solidFill>
            <a:schemeClr val="accent6">
              <a:lumMod val="20000"/>
              <a:lumOff val="80000"/>
            </a:schemeClr>
          </a:solidFill>
          <a:ln>
            <a:solidFill>
              <a:schemeClr val="tx2"/>
            </a:solidFill>
          </a:ln>
        </p:spPr>
        <p:txBody>
          <a:bodyPr wrap="square" rtlCol="0">
            <a:spAutoFit/>
          </a:bodyPr>
          <a:lstStyle/>
          <a:p>
            <a:r>
              <a:rPr lang="fr-FR" sz="2000" b="1" dirty="0" smtClean="0"/>
              <a:t>3. Alliages Zinc :</a:t>
            </a:r>
            <a:r>
              <a:rPr lang="fr-FR" sz="2000" dirty="0" smtClean="0"/>
              <a:t> Les alliages de zinc normalisés en fonderie sont le plus souvent alliés à l’aluminium (de 4 à 30%) et contiennent parfois de faibles additions de magnésium (de 0,012 à 0,06%) et de cuivre (jusqu’à 3%).</a:t>
            </a:r>
            <a:br>
              <a:rPr lang="fr-FR" sz="2000" dirty="0" smtClean="0"/>
            </a:br>
            <a:r>
              <a:rPr lang="fr-FR" sz="2000" dirty="0" smtClean="0"/>
              <a:t>Le plus couramment utilisé (95% du marché) est appelé zamak (zinc pur à</a:t>
            </a:r>
            <a:br>
              <a:rPr lang="fr-FR" sz="2000" dirty="0" smtClean="0"/>
            </a:br>
            <a:r>
              <a:rPr lang="fr-FR" sz="2000" dirty="0" smtClean="0"/>
              <a:t>99,995%). Sa coulabilité et sa bonne pénétration en font un alliage adapté à la coulée sous-pression qui permet d’obtenir des pièces minces et/ou de configuration compliquée. La précision dimensionnelle des pièces coulées en zamak est exceptionnelle et peut s’appliquer à des parois d’une grande finesse </a:t>
            </a:r>
            <a:br>
              <a:rPr lang="fr-FR" sz="2000" dirty="0" smtClean="0"/>
            </a:br>
            <a:r>
              <a:rPr lang="fr-FR" sz="2000" dirty="0" smtClean="0"/>
              <a:t>il présente une bonne coulabilité et des caractéristiques mécaniques élevées.</a:t>
            </a:r>
            <a:endParaRPr lang="fr-F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2571736" y="142852"/>
            <a:ext cx="4214842" cy="642942"/>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Matériaux composites</a:t>
            </a:r>
            <a:endParaRPr lang="fr-FR" sz="2400" dirty="0"/>
          </a:p>
        </p:txBody>
      </p:sp>
      <p:sp>
        <p:nvSpPr>
          <p:cNvPr id="25" name="ZoneTexte 24"/>
          <p:cNvSpPr txBox="1"/>
          <p:nvPr/>
        </p:nvSpPr>
        <p:spPr>
          <a:xfrm>
            <a:off x="142844" y="2786058"/>
            <a:ext cx="8786874" cy="1631216"/>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Ce phénomène, qui permet d'améliorer la qualité de la matière face à une certaine</a:t>
            </a:r>
            <a:br>
              <a:rPr lang="fr-FR" sz="2000" dirty="0" smtClean="0"/>
            </a:br>
            <a:r>
              <a:rPr lang="fr-FR" sz="2000" dirty="0" smtClean="0"/>
              <a:t>utilisation (légèreté, rigidité à un effort, etc.) explique l'utilisation croissante des</a:t>
            </a:r>
            <a:br>
              <a:rPr lang="fr-FR" sz="2000" dirty="0" smtClean="0"/>
            </a:br>
            <a:r>
              <a:rPr lang="fr-FR" sz="2000" dirty="0" smtClean="0"/>
              <a:t>matériaux composites dans différents secteurs industriels. Néanmoins, la description fine du composite reste complexe du point de vue mécanique de par la </a:t>
            </a:r>
            <a:r>
              <a:rPr lang="fr-FR" sz="2000" dirty="0" err="1" smtClean="0"/>
              <a:t>nonhomogénéité</a:t>
            </a:r>
            <a:r>
              <a:rPr lang="fr-FR" sz="2000" dirty="0" smtClean="0"/>
              <a:t> du matériau. </a:t>
            </a:r>
            <a:endParaRPr lang="fr-FR" sz="2000" dirty="0"/>
          </a:p>
        </p:txBody>
      </p:sp>
      <p:sp>
        <p:nvSpPr>
          <p:cNvPr id="26" name="ZoneTexte 25"/>
          <p:cNvSpPr txBox="1"/>
          <p:nvPr/>
        </p:nvSpPr>
        <p:spPr>
          <a:xfrm>
            <a:off x="214314" y="4714884"/>
            <a:ext cx="8572528" cy="1938992"/>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Un matériau composite se compose comme suit : matrice + renfort + optionnellement : charge et/ou additif.</a:t>
            </a:r>
          </a:p>
          <a:p>
            <a:r>
              <a:rPr lang="fr-FR" sz="2000" dirty="0" smtClean="0"/>
              <a:t/>
            </a:r>
            <a:br>
              <a:rPr lang="fr-FR" sz="2000" dirty="0" smtClean="0"/>
            </a:br>
            <a:r>
              <a:rPr lang="fr-FR" sz="2000" dirty="0" smtClean="0"/>
              <a:t>Exemples : Le béton armé (composite béton + armature en acier),</a:t>
            </a:r>
            <a:br>
              <a:rPr lang="fr-FR" sz="2000" dirty="0" smtClean="0"/>
            </a:br>
            <a:r>
              <a:rPr lang="fr-FR" sz="2000" dirty="0" smtClean="0"/>
              <a:t>Le composite fibre de verre + résine polyester </a:t>
            </a:r>
            <a:br>
              <a:rPr lang="fr-FR" sz="2000" dirty="0" smtClean="0"/>
            </a:br>
            <a:endParaRPr lang="fr-FR" sz="2000" dirty="0"/>
          </a:p>
        </p:txBody>
      </p:sp>
      <p:sp>
        <p:nvSpPr>
          <p:cNvPr id="19" name="ZoneTexte 18"/>
          <p:cNvSpPr txBox="1"/>
          <p:nvPr/>
        </p:nvSpPr>
        <p:spPr>
          <a:xfrm>
            <a:off x="142844" y="1000108"/>
            <a:ext cx="8786874" cy="1323439"/>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Un matériau composite est un assemblage d'au moins deux composants non</a:t>
            </a:r>
            <a:br>
              <a:rPr lang="fr-FR" sz="2000" dirty="0" smtClean="0"/>
            </a:br>
            <a:r>
              <a:rPr lang="fr-FR" sz="2000" dirty="0" smtClean="0"/>
              <a:t>miscibles (mais ayant une forte capacité de pénétration) dont les propriétés se</a:t>
            </a:r>
            <a:br>
              <a:rPr lang="fr-FR" sz="2000" dirty="0" smtClean="0"/>
            </a:br>
            <a:r>
              <a:rPr lang="fr-FR" sz="2000" dirty="0" smtClean="0"/>
              <a:t>complètent. Le nouveau matériau ainsi constitué, hétérogène, possède des propriétés que les composants seuls ne possèdent pas.</a:t>
            </a:r>
            <a:endParaRPr lang="fr-F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2571736" y="-24"/>
            <a:ext cx="4214842" cy="642942"/>
          </a:xfrm>
          <a:prstGeom prst="flowChartAlternateProcess">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t>Matières Plastiques</a:t>
            </a:r>
            <a:endParaRPr lang="fr-FR" sz="2400" dirty="0"/>
          </a:p>
        </p:txBody>
      </p:sp>
      <p:sp>
        <p:nvSpPr>
          <p:cNvPr id="25" name="ZoneTexte 24"/>
          <p:cNvSpPr txBox="1"/>
          <p:nvPr/>
        </p:nvSpPr>
        <p:spPr>
          <a:xfrm>
            <a:off x="142844" y="2214554"/>
            <a:ext cx="8786874" cy="1323439"/>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Les matières plastiques couvrent une gamme très étendue de matériaux polymères</a:t>
            </a:r>
            <a:br>
              <a:rPr lang="fr-FR" sz="2000" dirty="0" smtClean="0"/>
            </a:br>
            <a:r>
              <a:rPr lang="fr-FR" sz="2000" dirty="0" smtClean="0"/>
              <a:t>synthétiques ou artificiels. On peut observer aujourd'hui sur un même matériau des propriétés qui n'avaient jamais auparavant été réunies, par exemple la transparence et la résistance aux chocs. </a:t>
            </a:r>
            <a:endParaRPr lang="fr-FR" sz="2000" dirty="0"/>
          </a:p>
        </p:txBody>
      </p:sp>
      <p:sp>
        <p:nvSpPr>
          <p:cNvPr id="26" name="ZoneTexte 25"/>
          <p:cNvSpPr txBox="1"/>
          <p:nvPr/>
        </p:nvSpPr>
        <p:spPr>
          <a:xfrm>
            <a:off x="142844" y="3643314"/>
            <a:ext cx="8786874" cy="1323439"/>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Généralement, les polymères industriels ne sont pas utilisés à l'état « pur », mais</a:t>
            </a:r>
            <a:br>
              <a:rPr lang="fr-FR" sz="2000" dirty="0" smtClean="0"/>
            </a:br>
            <a:r>
              <a:rPr lang="fr-FR" sz="2000" dirty="0" smtClean="0"/>
              <a:t>mélangés à des substances miscibles ou non dans la matrice polymère. Les textiles (fils et fibres) ainsi que les élastomères ne sont pas des matières plastiques proprement dites. </a:t>
            </a:r>
            <a:endParaRPr lang="fr-FR" sz="2000" dirty="0"/>
          </a:p>
        </p:txBody>
      </p:sp>
      <p:sp>
        <p:nvSpPr>
          <p:cNvPr id="19" name="ZoneTexte 18"/>
          <p:cNvSpPr txBox="1"/>
          <p:nvPr/>
        </p:nvSpPr>
        <p:spPr>
          <a:xfrm>
            <a:off x="142844" y="785794"/>
            <a:ext cx="8786874" cy="1323439"/>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Une matière plastique ou en langage courant un plastique, est un mélange</a:t>
            </a:r>
            <a:br>
              <a:rPr lang="fr-FR" sz="2000" dirty="0" smtClean="0"/>
            </a:br>
            <a:r>
              <a:rPr lang="fr-FR" sz="2000" dirty="0" smtClean="0"/>
              <a:t>contenant une matière de base (un polymère) qui est susceptible d'être moulé,</a:t>
            </a:r>
            <a:br>
              <a:rPr lang="fr-FR" sz="2000" dirty="0" smtClean="0"/>
            </a:br>
            <a:r>
              <a:rPr lang="fr-FR" sz="2000" dirty="0" smtClean="0"/>
              <a:t>façonné, en général à chaud et sous pression, afin de conduire à un semi-produit ou à un objet. </a:t>
            </a:r>
            <a:endParaRPr lang="fr-FR" sz="2000" dirty="0"/>
          </a:p>
        </p:txBody>
      </p:sp>
      <p:sp>
        <p:nvSpPr>
          <p:cNvPr id="6" name="ZoneTexte 5"/>
          <p:cNvSpPr txBox="1"/>
          <p:nvPr/>
        </p:nvSpPr>
        <p:spPr>
          <a:xfrm>
            <a:off x="152400" y="5072074"/>
            <a:ext cx="8777318" cy="1631216"/>
          </a:xfrm>
          <a:prstGeom prst="rect">
            <a:avLst/>
          </a:prstGeom>
          <a:solidFill>
            <a:schemeClr val="accent6">
              <a:lumMod val="20000"/>
              <a:lumOff val="80000"/>
            </a:schemeClr>
          </a:solidFill>
          <a:ln>
            <a:solidFill>
              <a:schemeClr val="tx2"/>
            </a:solidFill>
          </a:ln>
        </p:spPr>
        <p:txBody>
          <a:bodyPr wrap="square" rtlCol="0">
            <a:spAutoFit/>
          </a:bodyPr>
          <a:lstStyle/>
          <a:p>
            <a:r>
              <a:rPr lang="fr-FR" sz="2000" dirty="0" smtClean="0"/>
              <a:t>Il existe un grand nombre de matières plastiques ; certaines connaissent un grand succès commercial. Les plastiques se présentent sous de nombreuses formes : pièces moulées par injections, tubes, films, fibres, tissus, mastics, revêtements, etc. Ils sont présents dans de nombreux secteurs, même dans les plus avancés de la technologie </a:t>
            </a:r>
            <a:endParaRPr lang="fr-FR" sz="20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631</Words>
  <Application>Microsoft Office PowerPoint</Application>
  <PresentationFormat>Affichage à l'écran (4:3)</PresentationFormat>
  <Paragraphs>49</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REPUBLIQUE ALGERIENNE DEMOCRATIQUE ET POPULAIRE  MINISTERE DE L’ENSEIGNEMENT SUPERIEUR ET DE LA RECHERCHE SCIENTIFIQUE  Université Mohamed Khider de Biskra  </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REPUBLIQUE ALGERIENNE DEMOCRATIQUE ET POPULAIRE  MINISTERE DE L’ENSEIGNEMENT SUPERIEUR ET DE LA RECHERCHE SCIENTIFIQUE  Université Mohamed Khider de Biskra</dc:title>
  <dc:creator>acer</dc:creator>
  <cp:lastModifiedBy>SECRETARIAT DGM</cp:lastModifiedBy>
  <cp:revision>20</cp:revision>
  <dcterms:created xsi:type="dcterms:W3CDTF">2020-12-15T19:18:00Z</dcterms:created>
  <dcterms:modified xsi:type="dcterms:W3CDTF">2021-10-27T07:50:41Z</dcterms:modified>
</cp:coreProperties>
</file>