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 id="2147483684" r:id="rId3"/>
  </p:sldMasterIdLst>
  <p:sldIdLst>
    <p:sldId id="265" r:id="rId4"/>
    <p:sldId id="257" r:id="rId5"/>
    <p:sldId id="258" r:id="rId6"/>
    <p:sldId id="259" r:id="rId7"/>
    <p:sldId id="260" r:id="rId8"/>
    <p:sldId id="261" r:id="rId9"/>
    <p:sldId id="262" r:id="rId10"/>
    <p:sldId id="263" r:id="rId11"/>
    <p:sldId id="264" r:id="rId12"/>
    <p:sldId id="266" r:id="rId13"/>
    <p:sldId id="267" r:id="rId14"/>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howGuides="1">
      <p:cViewPr varScale="1">
        <p:scale>
          <a:sx n="63" d="100"/>
          <a:sy n="63" d="100"/>
        </p:scale>
        <p:origin x="-158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3249FD-4454-4E61-B8A1-AEB41A0FEB2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846977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40D1895-A929-4B2E-8DBC-F361832836A0}"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20154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661F3E-856A-4A85-BDB1-BAC659CA262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42135842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3249FD-4454-4E61-B8A1-AEB41A0FEB2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7994634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3ADD7D4-32F6-43BA-9EB7-FD37E16E79A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079733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6726FD7-3F5A-4E2F-9986-76FDFF73F10B}"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589959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D1BFE9-5D56-44EE-A00B-730F5DAA9D72}"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04327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F69F8F4-A8AD-476C-ABE0-7344055BDC8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368348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806C246-DD51-49C1-9C15-88A64FCDE528}"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1941005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216618C-0C8E-406C-866E-4C09CF656A6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0323141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9ED3A4B-87C2-4C63-8CC5-23746BB9329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445802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3ADD7D4-32F6-43BA-9EB7-FD37E16E79A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4133694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DZ"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BFB8FF-67B1-4686-9BC1-538D4F78A737}"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814791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40D1895-A929-4B2E-8DBC-F361832836A0}"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8040450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661F3E-856A-4A85-BDB1-BAC659CA262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1440513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3249FD-4454-4E61-B8A1-AEB41A0FEB2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36681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3ADD7D4-32F6-43BA-9EB7-FD37E16E79A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3030770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6726FD7-3F5A-4E2F-9986-76FDFF73F10B}"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8172761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D1BFE9-5D56-44EE-A00B-730F5DAA9D72}"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8844054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F69F8F4-A8AD-476C-ABE0-7344055BDC8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2243403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806C246-DD51-49C1-9C15-88A64FCDE528}"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2024650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216618C-0C8E-406C-866E-4C09CF656A6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149109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6726FD7-3F5A-4E2F-9986-76FDFF73F10B}"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8041077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9ED3A4B-87C2-4C63-8CC5-23746BB9329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40165917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DZ"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BFB8FF-67B1-4686-9BC1-538D4F78A737}"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133596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40D1895-A929-4B2E-8DBC-F361832836A0}"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3599135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661F3E-856A-4A85-BDB1-BAC659CA262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131286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D1BFE9-5D56-44EE-A00B-730F5DAA9D72}"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887233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F69F8F4-A8AD-476C-ABE0-7344055BDC8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09164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806C246-DD51-49C1-9C15-88A64FCDE528}"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429401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216618C-0C8E-406C-866E-4C09CF656A6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018714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9ED3A4B-87C2-4C63-8CC5-23746BB9329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541939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DZ"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BFB8FF-67B1-4686-9BC1-538D4F78A737}"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75942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ar-DZ"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ar-DZ" smtClean="0"/>
              <a:t>Haga clic para modificar el estilo de texto del patrón</a:t>
            </a:r>
          </a:p>
          <a:p>
            <a:pPr lvl="1"/>
            <a:r>
              <a:rPr lang="es-ES" altLang="ar-DZ" smtClean="0"/>
              <a:t>Segundo nivel</a:t>
            </a:r>
          </a:p>
          <a:p>
            <a:pPr lvl="2"/>
            <a:r>
              <a:rPr lang="es-ES" altLang="ar-DZ" smtClean="0"/>
              <a:t>Tercer nivel</a:t>
            </a:r>
          </a:p>
          <a:p>
            <a:pPr lvl="3"/>
            <a:r>
              <a:rPr lang="es-ES" altLang="ar-DZ" smtClean="0"/>
              <a:t>Cuarto nivel</a:t>
            </a:r>
          </a:p>
          <a:p>
            <a:pPr lvl="4"/>
            <a:r>
              <a:rPr lang="es-ES" altLang="ar-DZ"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lgn="l" rtl="0" fontAlgn="base">
              <a:spcBef>
                <a:spcPct val="0"/>
              </a:spcBef>
              <a:spcAft>
                <a:spcPct val="0"/>
              </a:spcAft>
              <a:defRPr/>
            </a:pPr>
            <a:endParaRPr lang="es-ES" altLang="ar-DZ">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rtl="0" fontAlgn="base">
              <a:spcBef>
                <a:spcPct val="0"/>
              </a:spcBef>
              <a:spcAft>
                <a:spcPct val="0"/>
              </a:spcAft>
              <a:defRPr/>
            </a:pPr>
            <a:endParaRPr lang="es-ES" altLang="ar-DZ">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rtl="0" fontAlgn="base">
              <a:spcBef>
                <a:spcPct val="0"/>
              </a:spcBef>
              <a:spcAft>
                <a:spcPct val="0"/>
              </a:spcAft>
              <a:defRPr/>
            </a:pPr>
            <a:fld id="{C35354CB-04DA-441D-9191-D9B713AB0609}" type="slidenum">
              <a:rPr lang="es-ES" altLang="ar-DZ">
                <a:solidFill>
                  <a:srgbClr val="000000"/>
                </a:solidFill>
              </a:rPr>
              <a:pPr rtl="0" fontAlgn="base">
                <a:spcBef>
                  <a:spcPct val="0"/>
                </a:spcBef>
                <a:spcAft>
                  <a:spcPct val="0"/>
                </a:spcAft>
                <a:defRPr/>
              </a:pPr>
              <a:t>‹N°›</a:t>
            </a:fld>
            <a:endParaRPr lang="es-ES" altLang="ar-DZ">
              <a:solidFill>
                <a:srgbClr val="000000"/>
              </a:solidFill>
            </a:endParaRPr>
          </a:p>
        </p:txBody>
      </p:sp>
    </p:spTree>
    <p:extLst>
      <p:ext uri="{BB962C8B-B14F-4D97-AF65-F5344CB8AC3E}">
        <p14:creationId xmlns:p14="http://schemas.microsoft.com/office/powerpoint/2010/main" val="32158157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ar-DZ"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ar-DZ" smtClean="0"/>
              <a:t>Haga clic para modificar el estilo de texto del patrón</a:t>
            </a:r>
          </a:p>
          <a:p>
            <a:pPr lvl="1"/>
            <a:r>
              <a:rPr lang="es-ES" altLang="ar-DZ" smtClean="0"/>
              <a:t>Segundo nivel</a:t>
            </a:r>
          </a:p>
          <a:p>
            <a:pPr lvl="2"/>
            <a:r>
              <a:rPr lang="es-ES" altLang="ar-DZ" smtClean="0"/>
              <a:t>Tercer nivel</a:t>
            </a:r>
          </a:p>
          <a:p>
            <a:pPr lvl="3"/>
            <a:r>
              <a:rPr lang="es-ES" altLang="ar-DZ" smtClean="0"/>
              <a:t>Cuarto nivel</a:t>
            </a:r>
          </a:p>
          <a:p>
            <a:pPr lvl="4"/>
            <a:r>
              <a:rPr lang="es-ES" altLang="ar-DZ"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lgn="l" rtl="0" fontAlgn="base">
              <a:spcBef>
                <a:spcPct val="0"/>
              </a:spcBef>
              <a:spcAft>
                <a:spcPct val="0"/>
              </a:spcAft>
              <a:defRPr/>
            </a:pPr>
            <a:endParaRPr lang="es-ES" altLang="ar-DZ">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rtl="0" fontAlgn="base">
              <a:spcBef>
                <a:spcPct val="0"/>
              </a:spcBef>
              <a:spcAft>
                <a:spcPct val="0"/>
              </a:spcAft>
              <a:defRPr/>
            </a:pPr>
            <a:endParaRPr lang="es-ES" altLang="ar-DZ">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rtl="0" fontAlgn="base">
              <a:spcBef>
                <a:spcPct val="0"/>
              </a:spcBef>
              <a:spcAft>
                <a:spcPct val="0"/>
              </a:spcAft>
              <a:defRPr/>
            </a:pPr>
            <a:fld id="{C35354CB-04DA-441D-9191-D9B713AB0609}" type="slidenum">
              <a:rPr lang="es-ES" altLang="ar-DZ">
                <a:solidFill>
                  <a:srgbClr val="000000"/>
                </a:solidFill>
              </a:rPr>
              <a:pPr rtl="0" fontAlgn="base">
                <a:spcBef>
                  <a:spcPct val="0"/>
                </a:spcBef>
                <a:spcAft>
                  <a:spcPct val="0"/>
                </a:spcAft>
                <a:defRPr/>
              </a:pPr>
              <a:t>‹N°›</a:t>
            </a:fld>
            <a:endParaRPr lang="es-ES" altLang="ar-DZ">
              <a:solidFill>
                <a:srgbClr val="000000"/>
              </a:solidFill>
            </a:endParaRPr>
          </a:p>
        </p:txBody>
      </p:sp>
    </p:spTree>
    <p:extLst>
      <p:ext uri="{BB962C8B-B14F-4D97-AF65-F5344CB8AC3E}">
        <p14:creationId xmlns:p14="http://schemas.microsoft.com/office/powerpoint/2010/main" val="28637299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ar-DZ"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ar-DZ" smtClean="0"/>
              <a:t>Haga clic para modificar el estilo de texto del patrón</a:t>
            </a:r>
          </a:p>
          <a:p>
            <a:pPr lvl="1"/>
            <a:r>
              <a:rPr lang="es-ES" altLang="ar-DZ" smtClean="0"/>
              <a:t>Segundo nivel</a:t>
            </a:r>
          </a:p>
          <a:p>
            <a:pPr lvl="2"/>
            <a:r>
              <a:rPr lang="es-ES" altLang="ar-DZ" smtClean="0"/>
              <a:t>Tercer nivel</a:t>
            </a:r>
          </a:p>
          <a:p>
            <a:pPr lvl="3"/>
            <a:r>
              <a:rPr lang="es-ES" altLang="ar-DZ" smtClean="0"/>
              <a:t>Cuarto nivel</a:t>
            </a:r>
          </a:p>
          <a:p>
            <a:pPr lvl="4"/>
            <a:r>
              <a:rPr lang="es-ES" altLang="ar-DZ"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lgn="l" rtl="0" fontAlgn="base">
              <a:spcBef>
                <a:spcPct val="0"/>
              </a:spcBef>
              <a:spcAft>
                <a:spcPct val="0"/>
              </a:spcAft>
              <a:defRPr/>
            </a:pPr>
            <a:endParaRPr lang="es-ES" altLang="ar-DZ">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rtl="0" fontAlgn="base">
              <a:spcBef>
                <a:spcPct val="0"/>
              </a:spcBef>
              <a:spcAft>
                <a:spcPct val="0"/>
              </a:spcAft>
              <a:defRPr/>
            </a:pPr>
            <a:endParaRPr lang="es-ES" altLang="ar-DZ">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rtl="0" fontAlgn="base">
              <a:spcBef>
                <a:spcPct val="0"/>
              </a:spcBef>
              <a:spcAft>
                <a:spcPct val="0"/>
              </a:spcAft>
              <a:defRPr/>
            </a:pPr>
            <a:fld id="{C35354CB-04DA-441D-9191-D9B713AB0609}" type="slidenum">
              <a:rPr lang="es-ES" altLang="ar-DZ">
                <a:solidFill>
                  <a:srgbClr val="000000"/>
                </a:solidFill>
              </a:rPr>
              <a:pPr rtl="0" fontAlgn="base">
                <a:spcBef>
                  <a:spcPct val="0"/>
                </a:spcBef>
                <a:spcAft>
                  <a:spcPct val="0"/>
                </a:spcAft>
                <a:defRPr/>
              </a:pPr>
              <a:t>‹N°›</a:t>
            </a:fld>
            <a:endParaRPr lang="es-ES" altLang="ar-DZ">
              <a:solidFill>
                <a:srgbClr val="000000"/>
              </a:solidFill>
            </a:endParaRPr>
          </a:p>
        </p:txBody>
      </p:sp>
    </p:spTree>
    <p:extLst>
      <p:ext uri="{BB962C8B-B14F-4D97-AF65-F5344CB8AC3E}">
        <p14:creationId xmlns:p14="http://schemas.microsoft.com/office/powerpoint/2010/main" val="509917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5"/>
          <p:cNvSpPr>
            <a:spLocks noGrp="1" noChangeArrowheads="1"/>
          </p:cNvSpPr>
          <p:nvPr>
            <p:ph type="ctrTitle"/>
          </p:nvPr>
        </p:nvSpPr>
        <p:spPr>
          <a:xfrm>
            <a:off x="1192213" y="2535238"/>
            <a:ext cx="7772400" cy="1470025"/>
          </a:xfrm>
        </p:spPr>
        <p:txBody>
          <a:bodyPr/>
          <a:lstStyle/>
          <a:p>
            <a:pPr rtl="1" eaLnBrk="1" hangingPunct="1"/>
            <a:r>
              <a:rPr lang="ar-DZ" altLang="ar-DZ" sz="5400" b="1" smtClean="0">
                <a:solidFill>
                  <a:srgbClr val="FF0000"/>
                </a:solidFill>
              </a:rPr>
              <a:t>المصاريف غير المباشرة</a:t>
            </a:r>
            <a:endParaRPr lang="es-ES" altLang="ar-DZ" sz="5400" b="1" smtClean="0">
              <a:solidFill>
                <a:srgbClr val="FF0000"/>
              </a:solidFill>
            </a:endParaRPr>
          </a:p>
        </p:txBody>
      </p:sp>
      <p:sp>
        <p:nvSpPr>
          <p:cNvPr id="2051" name="ZoneTexte 4"/>
          <p:cNvSpPr txBox="1">
            <a:spLocks noChangeArrowheads="1"/>
          </p:cNvSpPr>
          <p:nvPr/>
        </p:nvSpPr>
        <p:spPr bwMode="auto">
          <a:xfrm>
            <a:off x="5724525" y="115888"/>
            <a:ext cx="3240088"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rtl="0" fontAlgn="base">
              <a:spcBef>
                <a:spcPct val="0"/>
              </a:spcBef>
              <a:spcAft>
                <a:spcPct val="0"/>
              </a:spcAft>
              <a:buFontTx/>
              <a:buNone/>
            </a:pPr>
            <a:r>
              <a:rPr lang="ar-DZ" altLang="ar-DZ" sz="2400" b="1">
                <a:solidFill>
                  <a:srgbClr val="000000"/>
                </a:solidFill>
              </a:rPr>
              <a:t>جامعة محمد خيضر بسكرة</a:t>
            </a:r>
          </a:p>
          <a:p>
            <a:pPr algn="ctr" rtl="0" fontAlgn="base">
              <a:spcBef>
                <a:spcPct val="0"/>
              </a:spcBef>
              <a:spcAft>
                <a:spcPct val="0"/>
              </a:spcAft>
              <a:buFontTx/>
              <a:buNone/>
            </a:pPr>
            <a:r>
              <a:rPr lang="ar-DZ" altLang="ar-DZ" sz="2400" b="1">
                <a:solidFill>
                  <a:srgbClr val="000000"/>
                </a:solidFill>
              </a:rPr>
              <a:t>كلية العلوم الاقتصادية والتجارية وعلوم التسيير</a:t>
            </a:r>
          </a:p>
          <a:p>
            <a:pPr algn="ctr" fontAlgn="base">
              <a:spcBef>
                <a:spcPct val="0"/>
              </a:spcBef>
              <a:spcAft>
                <a:spcPct val="0"/>
              </a:spcAft>
              <a:buFontTx/>
              <a:buNone/>
            </a:pPr>
            <a:r>
              <a:rPr lang="ar-DZ" altLang="ar-DZ" sz="2400" b="1">
                <a:solidFill>
                  <a:srgbClr val="000000"/>
                </a:solidFill>
              </a:rPr>
              <a:t>قسم علوم التسيير</a:t>
            </a:r>
            <a:endParaRPr lang="fr-FR" altLang="ar-DZ" sz="2400" b="1">
              <a:solidFill>
                <a:srgbClr val="000000"/>
              </a:solidFill>
            </a:endParaRPr>
          </a:p>
        </p:txBody>
      </p:sp>
      <p:sp>
        <p:nvSpPr>
          <p:cNvPr id="2052" name="ZoneTexte 5"/>
          <p:cNvSpPr txBox="1">
            <a:spLocks noChangeArrowheads="1"/>
          </p:cNvSpPr>
          <p:nvPr/>
        </p:nvSpPr>
        <p:spPr bwMode="auto">
          <a:xfrm>
            <a:off x="179388" y="260350"/>
            <a:ext cx="28082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fontAlgn="base">
              <a:spcBef>
                <a:spcPct val="0"/>
              </a:spcBef>
              <a:spcAft>
                <a:spcPct val="0"/>
              </a:spcAft>
              <a:buFontTx/>
              <a:buNone/>
            </a:pPr>
            <a:r>
              <a:rPr lang="ar-DZ" altLang="ar-DZ" sz="2400" b="1">
                <a:solidFill>
                  <a:srgbClr val="000000"/>
                </a:solidFill>
              </a:rPr>
              <a:t>سلسلة محاضرات مقدمة للسنة الثانية</a:t>
            </a:r>
            <a:endParaRPr lang="fr-FR" altLang="ar-DZ" sz="2400" b="1">
              <a:solidFill>
                <a:srgbClr val="000000"/>
              </a:solidFill>
            </a:endParaRPr>
          </a:p>
        </p:txBody>
      </p:sp>
      <p:sp>
        <p:nvSpPr>
          <p:cNvPr id="2053" name="ZoneTexte 8"/>
          <p:cNvSpPr txBox="1">
            <a:spLocks noChangeArrowheads="1"/>
          </p:cNvSpPr>
          <p:nvPr/>
        </p:nvSpPr>
        <p:spPr bwMode="auto">
          <a:xfrm>
            <a:off x="6300788" y="5232400"/>
            <a:ext cx="28082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fontAlgn="base">
              <a:spcBef>
                <a:spcPct val="0"/>
              </a:spcBef>
              <a:spcAft>
                <a:spcPct val="0"/>
              </a:spcAft>
              <a:buFontTx/>
              <a:buNone/>
            </a:pPr>
            <a:r>
              <a:rPr lang="ar-DZ" altLang="ar-DZ" b="1">
                <a:solidFill>
                  <a:srgbClr val="000000"/>
                </a:solidFill>
                <a:latin typeface="Andalus" pitchFamily="18" charset="-78"/>
                <a:cs typeface="Andalus" pitchFamily="18" charset="-78"/>
              </a:rPr>
              <a:t>من إعداد الأستاذة:</a:t>
            </a:r>
          </a:p>
          <a:p>
            <a:pPr algn="l" rtl="0" fontAlgn="base">
              <a:spcBef>
                <a:spcPct val="0"/>
              </a:spcBef>
              <a:spcAft>
                <a:spcPct val="0"/>
              </a:spcAft>
              <a:buFontTx/>
              <a:buNone/>
            </a:pPr>
            <a:r>
              <a:rPr lang="ar-DZ" altLang="ar-DZ" b="1">
                <a:solidFill>
                  <a:srgbClr val="000000"/>
                </a:solidFill>
                <a:latin typeface="Andalus" pitchFamily="18" charset="-78"/>
                <a:cs typeface="Andalus" pitchFamily="18" charset="-78"/>
              </a:rPr>
              <a:t>فاطمة الزهراء طاهري</a:t>
            </a:r>
            <a:endParaRPr lang="fr-FR" altLang="ar-DZ" b="1">
              <a:solidFill>
                <a:srgbClr val="000000"/>
              </a:solidFill>
              <a:latin typeface="Andalus" pitchFamily="18" charset="-78"/>
              <a:cs typeface="Andalus" pitchFamily="18" charset="-78"/>
            </a:endParaRPr>
          </a:p>
        </p:txBody>
      </p:sp>
    </p:spTree>
    <p:extLst>
      <p:ext uri="{BB962C8B-B14F-4D97-AF65-F5344CB8AC3E}">
        <p14:creationId xmlns:p14="http://schemas.microsoft.com/office/powerpoint/2010/main" val="40970431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ChangeArrowheads="1"/>
          </p:cNvSpPr>
          <p:nvPr/>
        </p:nvSpPr>
        <p:spPr bwMode="auto">
          <a:xfrm>
            <a:off x="1331913" y="404813"/>
            <a:ext cx="7561262"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ctr" eaLnBrk="1" fontAlgn="base" hangingPunct="1">
              <a:lnSpc>
                <a:spcPct val="115000"/>
              </a:lnSpc>
              <a:spcBef>
                <a:spcPct val="0"/>
              </a:spcBef>
              <a:spcAft>
                <a:spcPct val="0"/>
              </a:spcAft>
              <a:buFontTx/>
              <a:buNone/>
            </a:pPr>
            <a:r>
              <a:rPr lang="ar-DZ" altLang="ar-DZ" b="1">
                <a:solidFill>
                  <a:srgbClr val="FF0000"/>
                </a:solidFill>
                <a:latin typeface="Calibri" pitchFamily="34" charset="0"/>
                <a:ea typeface="Times New Roman" pitchFamily="18" charset="0"/>
                <a:cs typeface="Traditional Arabic" pitchFamily="18" charset="-78"/>
              </a:rPr>
              <a:t>ج/إعداد معدل التحميل لكل قسم رئيسي: (تحميل المصاريف غير المباشرة لمراحل حساب سعر التكلفة) </a:t>
            </a:r>
            <a:endParaRPr lang="en-US" altLang="ar-DZ" b="1">
              <a:solidFill>
                <a:srgbClr val="FF0000"/>
              </a:solidFill>
              <a:latin typeface="Calibri" pitchFamily="34" charset="0"/>
              <a:ea typeface="Times New Roman" pitchFamily="18" charset="0"/>
              <a:cs typeface="Traditional Arabic" pitchFamily="18" charset="-78"/>
            </a:endParaRPr>
          </a:p>
        </p:txBody>
      </p:sp>
      <p:sp>
        <p:nvSpPr>
          <p:cNvPr id="31747" name="Rectangle 2"/>
          <p:cNvSpPr>
            <a:spLocks noChangeArrowheads="1"/>
          </p:cNvSpPr>
          <p:nvPr/>
        </p:nvSpPr>
        <p:spPr bwMode="auto">
          <a:xfrm>
            <a:off x="1187450" y="1773238"/>
            <a:ext cx="74168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just" eaLnBrk="1" fontAlgn="base" hangingPunct="1">
              <a:spcBef>
                <a:spcPct val="0"/>
              </a:spcBef>
              <a:spcAft>
                <a:spcPct val="0"/>
              </a:spcAft>
              <a:buFontTx/>
              <a:buNone/>
            </a:pPr>
            <a:r>
              <a:rPr lang="ar-DZ" altLang="ar-DZ" sz="3600">
                <a:solidFill>
                  <a:srgbClr val="000000"/>
                </a:solidFill>
                <a:ea typeface="Times New Roman" pitchFamily="18" charset="0"/>
                <a:cs typeface="Traditional Arabic" pitchFamily="18" charset="-78"/>
              </a:rPr>
              <a:t>بعد الحصول على نصيب كل قسم أساسي من إجمالي المصاريف غير المباشرة يتم إعداد معدلات تحميل لكل قسم على حدى وفقا لطبيعة العمل في كل قسم، وذلك عن طريق قسمة إجمالي المصاريف غير المباشرة المحصل عليها في كل قسم على مستوى نشاطه (حجم نشاطه). هذه المعدلات يمكن تسميتها بوحدات القياس أو وحدات العمل، حيث تسمح بتحميل كل منتوج بنصيبه من المصاريف غير المباشرة من كل قسم من الأقسام الأساسية.</a:t>
            </a:r>
          </a:p>
        </p:txBody>
      </p:sp>
    </p:spTree>
    <p:extLst>
      <p:ext uri="{BB962C8B-B14F-4D97-AF65-F5344CB8AC3E}">
        <p14:creationId xmlns:p14="http://schemas.microsoft.com/office/powerpoint/2010/main" val="20550681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466796131"/>
              </p:ext>
            </p:extLst>
          </p:nvPr>
        </p:nvGraphicFramePr>
        <p:xfrm>
          <a:off x="1042988" y="128588"/>
          <a:ext cx="7594600" cy="6729984"/>
        </p:xfrm>
        <a:graphic>
          <a:graphicData uri="http://schemas.openxmlformats.org/drawingml/2006/table">
            <a:tbl>
              <a:tblPr rtl="1"/>
              <a:tblGrid>
                <a:gridCol w="655638"/>
                <a:gridCol w="1157287"/>
                <a:gridCol w="895350"/>
                <a:gridCol w="1812925"/>
                <a:gridCol w="1639888"/>
                <a:gridCol w="1433512"/>
              </a:tblGrid>
              <a:tr h="420588">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rPr>
                        <a:t>البيان</a:t>
                      </a:r>
                      <a:endParaRPr kumimoji="0" lang="en-US" altLang="ar-DZ" sz="16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القوى المحركة</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النقل</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التموين</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الإنتاج</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التوزيع</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41177">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400" b="0" i="0" u="none" strike="noStrike" cap="none" normalizeH="0" baseline="0" smtClean="0">
                          <a:ln>
                            <a:noFill/>
                          </a:ln>
                          <a:solidFill>
                            <a:schemeClr val="tx1"/>
                          </a:solidFill>
                          <a:effectLst/>
                          <a:latin typeface="Times New Roman" pitchFamily="18" charset="0"/>
                          <a:cs typeface="Times New Roman" pitchFamily="18" charset="0"/>
                        </a:rPr>
                        <a:t>Σ</a:t>
                      </a: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ت1</a:t>
                      </a:r>
                      <a:endParaRPr kumimoji="0" lang="en-US" altLang="ar-DZ" sz="16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65000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60500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115000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210000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104500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61765">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400" b="0" i="0" u="none" strike="noStrike" cap="none" normalizeH="0" baseline="0" smtClean="0">
                          <a:ln>
                            <a:noFill/>
                          </a:ln>
                          <a:solidFill>
                            <a:schemeClr val="tx1"/>
                          </a:solidFill>
                          <a:effectLst/>
                          <a:latin typeface="Times New Roman" pitchFamily="18" charset="0"/>
                          <a:cs typeface="Times New Roman" pitchFamily="18" charset="0"/>
                        </a:rPr>
                        <a:t>Σ</a:t>
                      </a: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ت2</a:t>
                      </a:r>
                      <a:endParaRPr kumimoji="0" lang="en-US" altLang="ar-DZ" sz="16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cs typeface="Traditional Arabic" pitchFamily="18" charset="-78"/>
                        </a:rPr>
                        <a:t> </a:t>
                      </a:r>
                      <a:endParaRPr kumimoji="0" lang="en-US" altLang="ar-DZ" sz="16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158250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265250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141500</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41177">
                <a:tc gridSpan="3">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وحدات القياس</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rtl="1"/>
                      <a:endParaRPr lang="ar-DZ"/>
                    </a:p>
                  </a:txBody>
                  <a:tcPr/>
                </a:tc>
                <a:tc hMerge="1">
                  <a:txBody>
                    <a:bodyPr/>
                    <a:lstStyle/>
                    <a:p>
                      <a:pPr rtl="1"/>
                      <a:endParaRPr lang="ar-DZ"/>
                    </a:p>
                  </a:txBody>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كمية المواد الأولية المشتراة</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عدد الوحدات المنتجة</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عدد الوحدات المباعة</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20588">
                <a:tc gridSpan="3">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عدد الوحدات</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rtl="1"/>
                      <a:endParaRPr lang="ar-DZ"/>
                    </a:p>
                  </a:txBody>
                  <a:tcPr/>
                </a:tc>
                <a:tc hMerge="1">
                  <a:txBody>
                    <a:bodyPr/>
                    <a:lstStyle/>
                    <a:p>
                      <a:pPr rtl="1"/>
                      <a:endParaRPr lang="ar-DZ"/>
                    </a:p>
                  </a:txBody>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2500كغ</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1000 وحدة</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800وحدة</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41177">
                <a:tc gridSpan="3">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1" i="0" u="none" strike="noStrike" cap="none" normalizeH="0" baseline="0" smtClean="0">
                          <a:ln>
                            <a:noFill/>
                          </a:ln>
                          <a:solidFill>
                            <a:srgbClr val="FF0000"/>
                          </a:solidFill>
                          <a:effectLst/>
                          <a:latin typeface="Calibri" pitchFamily="34" charset="0"/>
                          <a:ea typeface="Times New Roman" pitchFamily="18" charset="0"/>
                          <a:cs typeface="Traditional Arabic" pitchFamily="18" charset="-78"/>
                        </a:rPr>
                        <a:t>تكلفة الوحدة الواحدة من ت.غ.م</a:t>
                      </a:r>
                      <a:endParaRPr kumimoji="0" lang="en-US" altLang="ar-DZ" sz="1600" b="1" i="0" u="none" strike="noStrike" cap="none" normalizeH="0" baseline="0" smtClean="0">
                        <a:ln>
                          <a:noFill/>
                        </a:ln>
                        <a:solidFill>
                          <a:srgbClr val="FF0000"/>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rtl="1"/>
                      <a:endParaRPr lang="ar-DZ"/>
                    </a:p>
                  </a:txBody>
                  <a:tcPr/>
                </a:tc>
                <a:tc hMerge="1">
                  <a:txBody>
                    <a:bodyPr/>
                    <a:lstStyle/>
                    <a:p>
                      <a:pPr rtl="1"/>
                      <a:endParaRPr lang="ar-DZ"/>
                    </a:p>
                  </a:txBody>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rPr>
                        <a:t>63.3</a:t>
                      </a:r>
                      <a:endParaRPr kumimoji="0" lang="en-US" altLang="ar-DZ" sz="16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265.25</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176.875</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02941">
                <a:tc gridSpan="3">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 </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pPr rtl="1"/>
                      <a:endParaRPr lang="ar-DZ"/>
                    </a:p>
                  </a:txBody>
                  <a:tcPr/>
                </a:tc>
                <a:tc hMerge="1">
                  <a:txBody>
                    <a:bodyPr/>
                    <a:lstStyle/>
                    <a:p>
                      <a:pPr rtl="1"/>
                      <a:endParaRPr lang="ar-DZ"/>
                    </a:p>
                  </a:txBody>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بمعنى </a:t>
                      </a: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63.3دج </a:t>
                      </a:r>
                      <a:r>
                        <a:rPr kumimoji="0" lang="ar-DZ" altLang="ar-DZ" sz="24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rPr>
                        <a:t>هي مصاريف تموين غير مباشرة لكل1 كغ مشترى من المواد الأولية</a:t>
                      </a:r>
                      <a:endParaRPr kumimoji="0" lang="en-US" altLang="ar-DZ" sz="16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265.25 دج هي مصاريف انتاج غير مباشرة لكل1 وحدة منتجة</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4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176.875 دج هي مصاريف توزيع غير مباشرة لكل 1 وحدة مباعة</a:t>
                      </a:r>
                      <a:endParaRPr kumimoji="0" lang="en-US" altLang="ar-DZ" sz="16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7804708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6011863" y="404813"/>
            <a:ext cx="2655887"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a:solidFill>
                  <a:srgbClr val="00B050"/>
                </a:solidFill>
                <a:latin typeface="Calibri" pitchFamily="34" charset="0"/>
                <a:ea typeface="Times New Roman" pitchFamily="18" charset="0"/>
                <a:cs typeface="Traditional Arabic" pitchFamily="18" charset="-78"/>
              </a:rPr>
              <a:t>ب-2 / </a:t>
            </a:r>
            <a:r>
              <a:rPr lang="ar-DZ" altLang="ar-DZ" b="1">
                <a:solidFill>
                  <a:srgbClr val="00B050"/>
                </a:solidFill>
                <a:latin typeface="Calibri" pitchFamily="34" charset="0"/>
                <a:ea typeface="Times New Roman" pitchFamily="18" charset="0"/>
                <a:cs typeface="Traditional Arabic" pitchFamily="18" charset="-78"/>
              </a:rPr>
              <a:t>توزيع تنازلي:</a:t>
            </a:r>
            <a:r>
              <a:rPr lang="ar-DZ" altLang="ar-DZ">
                <a:solidFill>
                  <a:srgbClr val="00B050"/>
                </a:solidFill>
                <a:latin typeface="Calibri" pitchFamily="34" charset="0"/>
                <a:ea typeface="Times New Roman" pitchFamily="18" charset="0"/>
                <a:cs typeface="Traditional Arabic" pitchFamily="18" charset="-78"/>
              </a:rPr>
              <a:t> </a:t>
            </a:r>
            <a:endParaRPr lang="en-US" altLang="ar-DZ" sz="2000">
              <a:solidFill>
                <a:srgbClr val="00B050"/>
              </a:solidFill>
              <a:latin typeface="Calibri" pitchFamily="34" charset="0"/>
              <a:ea typeface="Times New Roman" pitchFamily="18" charset="0"/>
              <a:cs typeface="Traditional Arabic" pitchFamily="18" charset="-78"/>
            </a:endParaRPr>
          </a:p>
        </p:txBody>
      </p:sp>
      <p:sp>
        <p:nvSpPr>
          <p:cNvPr id="17411" name="Rectangle 2"/>
          <p:cNvSpPr>
            <a:spLocks noChangeArrowheads="1"/>
          </p:cNvSpPr>
          <p:nvPr/>
        </p:nvSpPr>
        <p:spPr bwMode="auto">
          <a:xfrm>
            <a:off x="1187450" y="1484313"/>
            <a:ext cx="7345363" cy="356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sz="2800">
                <a:solidFill>
                  <a:srgbClr val="000000"/>
                </a:solidFill>
                <a:latin typeface="Calibri" pitchFamily="34" charset="0"/>
                <a:ea typeface="Times New Roman" pitchFamily="18" charset="0"/>
                <a:cs typeface="Traditional Arabic" pitchFamily="18" charset="-78"/>
              </a:rPr>
              <a:t>هنا نجد أن بعض الأقسام الخدمية تقدم خدماتها لأقسام ثانوية أخرى، لكن لا تتبادل معها. لذا من الأفضل قبل القيام بعملية التوزيع ترتيب الأقسام المساعدة ترتيبا تنازليا (أي من القسم الذي يوزع إلى أكبر من الأقسام إلى القسم الأقل منه توزيعا وهكذا). هذا الترتيب يساعد على التوزيع في اتجاه واحد دون الرجوع إلى الخلف، ويضمن توزيع إجمالي المصاريف غير المباشرة لكل قسم مساعد، أي توزيع نصيبه من التوزيع الأولي، وكذا نصيبه الذي حصل عليه من الأقسام الثانوية الأخرى.</a:t>
            </a:r>
            <a:endParaRPr lang="en-US" altLang="ar-DZ" sz="1800">
              <a:solidFill>
                <a:srgbClr val="000000"/>
              </a:solidFill>
              <a:latin typeface="Calibri" pitchFamily="34" charset="0"/>
              <a:ea typeface="Times New Roman" pitchFamily="18" charset="0"/>
              <a:cs typeface="Traditional Arabic" pitchFamily="18" charset="-78"/>
            </a:endParaRPr>
          </a:p>
        </p:txBody>
      </p:sp>
    </p:spTree>
    <p:extLst>
      <p:ext uri="{BB962C8B-B14F-4D97-AF65-F5344CB8AC3E}">
        <p14:creationId xmlns:p14="http://schemas.microsoft.com/office/powerpoint/2010/main" val="510293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ChangeArrowheads="1"/>
          </p:cNvSpPr>
          <p:nvPr/>
        </p:nvSpPr>
        <p:spPr bwMode="auto">
          <a:xfrm>
            <a:off x="5651500" y="404813"/>
            <a:ext cx="31035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ar-DZ" altLang="ar-DZ" b="1">
                <a:solidFill>
                  <a:srgbClr val="000000"/>
                </a:solidFill>
                <a:ea typeface="Times New Roman" pitchFamily="18" charset="0"/>
                <a:cs typeface="Traditional Arabic" pitchFamily="18" charset="-78"/>
              </a:rPr>
              <a:t>مثال:  أكمل التوزيع التالي</a:t>
            </a:r>
            <a:endParaRPr lang="ar-DZ" altLang="ar-DZ">
              <a:solidFill>
                <a:srgbClr val="000000"/>
              </a:solidFill>
              <a:ea typeface="Times New Roman" pitchFamily="18" charset="0"/>
              <a:cs typeface="Traditional Arabic" pitchFamily="18" charset="-78"/>
            </a:endParaRPr>
          </a:p>
        </p:txBody>
      </p:sp>
      <p:graphicFrame>
        <p:nvGraphicFramePr>
          <p:cNvPr id="3" name="Tableau 2"/>
          <p:cNvGraphicFramePr>
            <a:graphicFrameLocks noGrp="1"/>
          </p:cNvGraphicFramePr>
          <p:nvPr>
            <p:extLst>
              <p:ext uri="{D42A27DB-BD31-4B8C-83A1-F6EECF244321}">
                <p14:modId xmlns:p14="http://schemas.microsoft.com/office/powerpoint/2010/main" val="1656945390"/>
              </p:ext>
            </p:extLst>
          </p:nvPr>
        </p:nvGraphicFramePr>
        <p:xfrm>
          <a:off x="1346200" y="2133600"/>
          <a:ext cx="7496175" cy="2262188"/>
        </p:xfrm>
        <a:graphic>
          <a:graphicData uri="http://schemas.openxmlformats.org/drawingml/2006/table">
            <a:tbl>
              <a:tblPr rtl="1" firstRow="1" firstCol="1" bandRow="1"/>
              <a:tblGrid>
                <a:gridCol w="1071579"/>
                <a:gridCol w="974755"/>
                <a:gridCol w="1166777"/>
                <a:gridCol w="1070766"/>
                <a:gridCol w="1070766"/>
                <a:gridCol w="1070766"/>
                <a:gridCol w="1070766"/>
              </a:tblGrid>
              <a:tr h="550979">
                <a:tc>
                  <a:txBody>
                    <a:bodyPr/>
                    <a:lstStyle/>
                    <a:p>
                      <a:pPr algn="just" rtl="1">
                        <a:lnSpc>
                          <a:spcPct val="115000"/>
                        </a:lnSpc>
                        <a:spcAft>
                          <a:spcPts val="0"/>
                        </a:spcAft>
                        <a:tabLst>
                          <a:tab pos="3305175" algn="l"/>
                        </a:tabLst>
                      </a:pP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إدارة </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نقل</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صيانة</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تموين</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إنتاج</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توزيع</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7803">
                <a:tc>
                  <a:txBody>
                    <a:bodyPr/>
                    <a:lstStyle/>
                    <a:p>
                      <a:pPr algn="just" rtl="1">
                        <a:lnSpc>
                          <a:spcPct val="115000"/>
                        </a:lnSpc>
                        <a:spcAft>
                          <a:spcPts val="0"/>
                        </a:spcAft>
                        <a:tabLst>
                          <a:tab pos="3305175" algn="l"/>
                        </a:tabLst>
                      </a:pPr>
                      <a:r>
                        <a:rPr lang="fr-FR" sz="2400" dirty="0">
                          <a:effectLst/>
                          <a:latin typeface="Calibri"/>
                          <a:ea typeface="Times New Roman"/>
                          <a:cs typeface="Traditional Arabic"/>
                        </a:rPr>
                        <a:t>Σ</a:t>
                      </a:r>
                      <a:r>
                        <a:rPr lang="ar-DZ" sz="2400" dirty="0">
                          <a:effectLst/>
                          <a:latin typeface="Calibri"/>
                          <a:ea typeface="Times New Roman"/>
                          <a:cs typeface="Traditional Arabic"/>
                        </a:rPr>
                        <a:t>ت1</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8000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1000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1000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6000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8000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5000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83406">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إدارة</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نقل </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صيانة</a:t>
                      </a:r>
                      <a:endParaRPr lang="en-US" sz="16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a:t>
                      </a:r>
                      <a:r>
                        <a:rPr lang="fr-FR" sz="2400">
                          <a:effectLst/>
                          <a:latin typeface="Traditional Arabic"/>
                          <a:ea typeface="Times New Roman"/>
                          <a:cs typeface="Arial"/>
                        </a:rPr>
                        <a:t>100%</a:t>
                      </a:r>
                      <a:r>
                        <a:rPr lang="ar-DZ" sz="2400">
                          <a:effectLst/>
                          <a:latin typeface="Calibri"/>
                          <a:ea typeface="Times New Roman"/>
                          <a:cs typeface="Traditional Arabic"/>
                        </a:rPr>
                        <a:t>)</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 </a:t>
                      </a:r>
                      <a:endParaRPr lang="en-US" sz="16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10%</a:t>
                      </a:r>
                      <a:endParaRPr lang="en-US" sz="1600" dirty="0">
                        <a:effectLst/>
                        <a:latin typeface="Calibri"/>
                        <a:ea typeface="Times New Roman"/>
                        <a:cs typeface="Arial"/>
                      </a:endParaRPr>
                    </a:p>
                    <a:p>
                      <a:pPr algn="just" rtl="1">
                        <a:lnSpc>
                          <a:spcPct val="115000"/>
                        </a:lnSpc>
                        <a:spcAft>
                          <a:spcPts val="0"/>
                        </a:spcAft>
                        <a:tabLst>
                          <a:tab pos="3305175" algn="l"/>
                        </a:tabLst>
                      </a:pPr>
                      <a:r>
                        <a:rPr lang="ar-DZ" sz="2400" dirty="0">
                          <a:effectLst/>
                          <a:latin typeface="Calibri"/>
                          <a:ea typeface="Times New Roman"/>
                          <a:cs typeface="Traditional Arabic"/>
                        </a:rPr>
                        <a:t>(</a:t>
                      </a:r>
                      <a:r>
                        <a:rPr lang="fr-FR" sz="2400" dirty="0">
                          <a:effectLst/>
                          <a:latin typeface="Traditional Arabic"/>
                          <a:ea typeface="Times New Roman"/>
                          <a:cs typeface="Arial"/>
                        </a:rPr>
                        <a:t>100%</a:t>
                      </a:r>
                      <a:r>
                        <a:rPr lang="ar-DZ" sz="2400" dirty="0">
                          <a:effectLst/>
                          <a:latin typeface="Calibri"/>
                          <a:ea typeface="Times New Roman"/>
                          <a:cs typeface="Traditional Arabic"/>
                        </a:rPr>
                        <a:t>)</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30%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10%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 </a:t>
                      </a:r>
                      <a:endParaRPr lang="en-US" sz="1600" dirty="0">
                        <a:effectLst/>
                        <a:latin typeface="Calibri"/>
                        <a:ea typeface="Times New Roman"/>
                        <a:cs typeface="Arial"/>
                      </a:endParaRPr>
                    </a:p>
                    <a:p>
                      <a:pPr algn="just" rtl="1">
                        <a:lnSpc>
                          <a:spcPct val="115000"/>
                        </a:lnSpc>
                        <a:spcAft>
                          <a:spcPts val="0"/>
                        </a:spcAft>
                        <a:tabLst>
                          <a:tab pos="3305175" algn="l"/>
                        </a:tabLst>
                      </a:pPr>
                      <a:r>
                        <a:rPr lang="ar-DZ" sz="2400" dirty="0" smtClean="0">
                          <a:effectLst/>
                          <a:latin typeface="Calibri"/>
                          <a:ea typeface="Times New Roman"/>
                          <a:cs typeface="Traditional Arabic"/>
                        </a:rPr>
                        <a:t>(</a:t>
                      </a:r>
                      <a:r>
                        <a:rPr lang="fr-FR" sz="2400" dirty="0">
                          <a:effectLst/>
                          <a:latin typeface="Traditional Arabic"/>
                          <a:ea typeface="Times New Roman"/>
                          <a:cs typeface="Arial"/>
                        </a:rPr>
                        <a:t>100%</a:t>
                      </a:r>
                      <a:r>
                        <a:rPr lang="ar-DZ" sz="2400" dirty="0">
                          <a:effectLst/>
                          <a:latin typeface="Calibri"/>
                          <a:ea typeface="Times New Roman"/>
                          <a:cs typeface="Traditional Arabic"/>
                        </a:rPr>
                        <a:t>)</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35%</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40%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10%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30%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20%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40%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1" eaLnBrk="1" fontAlgn="auto" latinLnBrk="0" hangingPunct="1">
                        <a:lnSpc>
                          <a:spcPct val="115000"/>
                        </a:lnSpc>
                        <a:spcBef>
                          <a:spcPts val="0"/>
                        </a:spcBef>
                        <a:spcAft>
                          <a:spcPts val="0"/>
                        </a:spcAft>
                        <a:buClrTx/>
                        <a:buSzTx/>
                        <a:buFontTx/>
                        <a:buNone/>
                        <a:tabLst>
                          <a:tab pos="3305175" algn="l"/>
                        </a:tabLst>
                        <a:defRPr/>
                      </a:pPr>
                      <a:r>
                        <a:rPr kumimoji="0" lang="fr-FR" sz="2400" b="0" i="0" u="none" strike="noStrike" kern="1200" cap="none" spc="0" normalizeH="0" baseline="0" noProof="0" dirty="0" smtClean="0">
                          <a:ln>
                            <a:noFill/>
                          </a:ln>
                          <a:solidFill>
                            <a:srgbClr val="000000"/>
                          </a:solidFill>
                          <a:effectLst/>
                          <a:uLnTx/>
                          <a:uFillTx/>
                          <a:latin typeface="Traditional Arabic"/>
                          <a:ea typeface="Times New Roman"/>
                          <a:cs typeface="+mn-cs"/>
                        </a:rPr>
                        <a:t>15%</a:t>
                      </a:r>
                      <a:endParaRPr lang="fr-FR" sz="2400" dirty="0" smtClean="0">
                        <a:effectLst/>
                        <a:latin typeface="Traditional Arabic"/>
                        <a:ea typeface="Times New Roman"/>
                        <a:cs typeface="Arial"/>
                      </a:endParaRPr>
                    </a:p>
                    <a:p>
                      <a:pPr algn="just" rtl="1">
                        <a:lnSpc>
                          <a:spcPct val="115000"/>
                        </a:lnSpc>
                        <a:spcAft>
                          <a:spcPts val="0"/>
                        </a:spcAft>
                        <a:tabLst>
                          <a:tab pos="3305175" algn="l"/>
                        </a:tabLst>
                      </a:pPr>
                      <a:r>
                        <a:rPr lang="fr-FR" sz="2400" dirty="0" smtClean="0">
                          <a:effectLst/>
                          <a:latin typeface="Traditional Arabic"/>
                          <a:ea typeface="Times New Roman"/>
                          <a:cs typeface="Arial"/>
                        </a:rPr>
                        <a:t>40</a:t>
                      </a:r>
                      <a:r>
                        <a:rPr lang="fr-FR" sz="2400" dirty="0">
                          <a:effectLst/>
                          <a:latin typeface="Traditional Arabic"/>
                          <a:ea typeface="Times New Roman"/>
                          <a:cs typeface="Arial"/>
                        </a:rPr>
                        <a:t>%</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20%</a:t>
                      </a:r>
                      <a:endParaRPr lang="en-US" sz="16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009826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59349162"/>
              </p:ext>
            </p:extLst>
          </p:nvPr>
        </p:nvGraphicFramePr>
        <p:xfrm>
          <a:off x="1492250" y="1671638"/>
          <a:ext cx="7112000" cy="2763838"/>
        </p:xfrm>
        <a:graphic>
          <a:graphicData uri="http://schemas.openxmlformats.org/drawingml/2006/table">
            <a:tbl>
              <a:tblPr firstRow="1" bandRow="1"/>
              <a:tblGrid>
                <a:gridCol w="1016000"/>
                <a:gridCol w="1016000"/>
                <a:gridCol w="1235342"/>
                <a:gridCol w="897308"/>
                <a:gridCol w="915350"/>
                <a:gridCol w="1016000"/>
                <a:gridCol w="1016000"/>
              </a:tblGrid>
              <a:tr h="370883">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توزيع</a:t>
                      </a:r>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انتاج</a:t>
                      </a:r>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التموين</a:t>
                      </a:r>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صيانة</a:t>
                      </a:r>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نقل</a:t>
                      </a:r>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الادارة</a:t>
                      </a:r>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r>
              <a:tr h="640153">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5000</a:t>
                      </a:r>
                      <a:endParaRPr lang="en-US" sz="1600" dirty="0">
                        <a:effectLst/>
                        <a:latin typeface="Calibri"/>
                        <a:ea typeface="Times New Roman"/>
                        <a:cs typeface="Arial"/>
                      </a:endParaRPr>
                    </a:p>
                  </a:txBody>
                  <a:tcPr marL="68580" marR="68580" marT="0" marB="0">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8000</a:t>
                      </a:r>
                      <a:endParaRPr lang="en-US" sz="1600" dirty="0">
                        <a:effectLst/>
                        <a:latin typeface="Calibri"/>
                        <a:ea typeface="Times New Roman"/>
                        <a:cs typeface="Arial"/>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6000</a:t>
                      </a:r>
                      <a:endParaRPr lang="en-US" sz="1600" dirty="0">
                        <a:effectLst/>
                        <a:latin typeface="Calibri"/>
                        <a:ea typeface="Times New Roman"/>
                        <a:cs typeface="Arial"/>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1000</a:t>
                      </a:r>
                      <a:endParaRPr lang="en-US" sz="1600" dirty="0">
                        <a:effectLst/>
                        <a:latin typeface="Calibri"/>
                        <a:ea typeface="Times New Roman"/>
                        <a:cs typeface="Arial"/>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1000</a:t>
                      </a:r>
                      <a:endParaRPr lang="en-US" sz="1600" dirty="0">
                        <a:effectLst/>
                        <a:latin typeface="Calibri"/>
                        <a:ea typeface="Times New Roman"/>
                        <a:cs typeface="Arial"/>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8000</a:t>
                      </a:r>
                      <a:endParaRPr lang="en-US" sz="1600" dirty="0">
                        <a:effectLst/>
                        <a:latin typeface="Calibri"/>
                        <a:ea typeface="Times New Roman"/>
                        <a:cs typeface="Arial"/>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مج التوزيع الأولي</a:t>
                      </a:r>
                      <a:endParaRPr lang="fr-FR" sz="1800" dirty="0"/>
                    </a:p>
                  </a:txBody>
                  <a:tcPr marT="45725" marB="45725">
                    <a:lnL w="12700" cap="flat" cmpd="sng" algn="ctr">
                      <a:solidFill>
                        <a:sysClr val="window" lastClr="FFFFFF"/>
                      </a:solidFill>
                      <a:prstDash val="solid"/>
                      <a:round/>
                      <a:headEnd type="none" w="med" len="med"/>
                      <a:tailEnd type="none" w="med" len="med"/>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370883">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الإدارة</a:t>
                      </a:r>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370883">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1800" dirty="0" smtClean="0"/>
                        <a:t>صيانة</a:t>
                      </a:r>
                      <a:endParaRPr lang="fr-FR" sz="1800" dirty="0" smtClean="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370883">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نقل</a:t>
                      </a:r>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640153">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مج التوزيع الثانوي</a:t>
                      </a:r>
                      <a:endParaRPr lang="fr-FR" sz="1800" dirty="0"/>
                    </a:p>
                  </a:txBody>
                  <a:tcPr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sp>
        <p:nvSpPr>
          <p:cNvPr id="3" name="ZoneTexte 2"/>
          <p:cNvSpPr txBox="1"/>
          <p:nvPr/>
        </p:nvSpPr>
        <p:spPr>
          <a:xfrm>
            <a:off x="3779838" y="2678113"/>
            <a:ext cx="939800" cy="369887"/>
          </a:xfrm>
          <a:prstGeom prst="rect">
            <a:avLst/>
          </a:prstGeom>
          <a:noFill/>
        </p:spPr>
        <p:txBody>
          <a:bodyPr>
            <a:spAutoFit/>
          </a:bodyPr>
          <a:lstStyle/>
          <a:p>
            <a:pPr>
              <a:defRPr/>
            </a:pPr>
            <a:r>
              <a:rPr lang="ar-DZ" dirty="0">
                <a:solidFill>
                  <a:prstClr val="black"/>
                </a:solidFill>
                <a:latin typeface="Calibri" panose="020F0502020204030204"/>
              </a:rPr>
              <a:t>2800</a:t>
            </a:r>
            <a:endParaRPr lang="fr-FR" dirty="0">
              <a:solidFill>
                <a:prstClr val="black"/>
              </a:solidFill>
              <a:latin typeface="Calibri" panose="020F0502020204030204"/>
            </a:endParaRPr>
          </a:p>
        </p:txBody>
      </p:sp>
      <p:sp>
        <p:nvSpPr>
          <p:cNvPr id="4" name="ZoneTexte 3"/>
          <p:cNvSpPr txBox="1"/>
          <p:nvPr/>
        </p:nvSpPr>
        <p:spPr>
          <a:xfrm>
            <a:off x="2570163" y="2668588"/>
            <a:ext cx="939800" cy="368300"/>
          </a:xfrm>
          <a:prstGeom prst="rect">
            <a:avLst/>
          </a:prstGeom>
          <a:noFill/>
        </p:spPr>
        <p:txBody>
          <a:bodyPr>
            <a:spAutoFit/>
          </a:bodyPr>
          <a:lstStyle/>
          <a:p>
            <a:pPr>
              <a:defRPr/>
            </a:pPr>
            <a:r>
              <a:rPr lang="ar-DZ" dirty="0">
                <a:solidFill>
                  <a:prstClr val="black"/>
                </a:solidFill>
                <a:latin typeface="Calibri" panose="020F0502020204030204"/>
              </a:rPr>
              <a:t>2400</a:t>
            </a:r>
            <a:endParaRPr lang="fr-FR" dirty="0">
              <a:solidFill>
                <a:prstClr val="black"/>
              </a:solidFill>
              <a:latin typeface="Calibri" panose="020F0502020204030204"/>
            </a:endParaRPr>
          </a:p>
        </p:txBody>
      </p:sp>
      <p:sp>
        <p:nvSpPr>
          <p:cNvPr id="5" name="ZoneTexte 4"/>
          <p:cNvSpPr txBox="1"/>
          <p:nvPr/>
        </p:nvSpPr>
        <p:spPr>
          <a:xfrm>
            <a:off x="1577975" y="2659063"/>
            <a:ext cx="939800" cy="368300"/>
          </a:xfrm>
          <a:prstGeom prst="rect">
            <a:avLst/>
          </a:prstGeom>
          <a:noFill/>
        </p:spPr>
        <p:txBody>
          <a:bodyPr>
            <a:spAutoFit/>
          </a:bodyPr>
          <a:lstStyle/>
          <a:p>
            <a:pPr>
              <a:defRPr/>
            </a:pPr>
            <a:r>
              <a:rPr lang="ar-DZ" dirty="0">
                <a:solidFill>
                  <a:prstClr val="black"/>
                </a:solidFill>
                <a:latin typeface="Calibri" panose="020F0502020204030204"/>
              </a:rPr>
              <a:t>1200</a:t>
            </a:r>
            <a:endParaRPr lang="fr-FR" dirty="0">
              <a:solidFill>
                <a:prstClr val="black"/>
              </a:solidFill>
              <a:latin typeface="Calibri" panose="020F0502020204030204"/>
            </a:endParaRPr>
          </a:p>
        </p:txBody>
      </p:sp>
      <p:sp>
        <p:nvSpPr>
          <p:cNvPr id="7" name="ZoneTexte 6"/>
          <p:cNvSpPr txBox="1"/>
          <p:nvPr/>
        </p:nvSpPr>
        <p:spPr>
          <a:xfrm>
            <a:off x="3779838" y="3415978"/>
            <a:ext cx="939800" cy="369887"/>
          </a:xfrm>
          <a:prstGeom prst="rect">
            <a:avLst/>
          </a:prstGeom>
          <a:noFill/>
        </p:spPr>
        <p:txBody>
          <a:bodyPr>
            <a:spAutoFit/>
          </a:bodyPr>
          <a:lstStyle/>
          <a:p>
            <a:pPr>
              <a:defRPr/>
            </a:pPr>
            <a:r>
              <a:rPr lang="fr-FR" dirty="0">
                <a:solidFill>
                  <a:prstClr val="black"/>
                </a:solidFill>
              </a:rPr>
              <a:t>936</a:t>
            </a:r>
          </a:p>
        </p:txBody>
      </p:sp>
      <p:sp>
        <p:nvSpPr>
          <p:cNvPr id="8" name="ZoneTexte 7"/>
          <p:cNvSpPr txBox="1"/>
          <p:nvPr/>
        </p:nvSpPr>
        <p:spPr>
          <a:xfrm>
            <a:off x="4022253" y="3084835"/>
            <a:ext cx="792163" cy="369887"/>
          </a:xfrm>
          <a:prstGeom prst="rect">
            <a:avLst/>
          </a:prstGeom>
          <a:noFill/>
        </p:spPr>
        <p:txBody>
          <a:bodyPr>
            <a:spAutoFit/>
          </a:bodyPr>
          <a:lstStyle/>
          <a:p>
            <a:pPr algn="ctr" rtl="0">
              <a:defRPr/>
            </a:pPr>
            <a:r>
              <a:rPr lang="ar-DZ" dirty="0">
                <a:solidFill>
                  <a:prstClr val="black"/>
                </a:solidFill>
                <a:latin typeface="Calibri" panose="020F0502020204030204"/>
              </a:rPr>
              <a:t>180</a:t>
            </a:r>
            <a:endParaRPr lang="fr-FR" dirty="0">
              <a:solidFill>
                <a:prstClr val="black"/>
              </a:solidFill>
              <a:latin typeface="Calibri" panose="020F0502020204030204"/>
            </a:endParaRPr>
          </a:p>
        </p:txBody>
      </p:sp>
      <p:sp>
        <p:nvSpPr>
          <p:cNvPr id="9" name="ZoneTexte 8"/>
          <p:cNvSpPr txBox="1"/>
          <p:nvPr/>
        </p:nvSpPr>
        <p:spPr>
          <a:xfrm>
            <a:off x="3851275" y="3956050"/>
            <a:ext cx="904875" cy="369888"/>
          </a:xfrm>
          <a:prstGeom prst="rect">
            <a:avLst/>
          </a:prstGeom>
          <a:noFill/>
        </p:spPr>
        <p:txBody>
          <a:bodyPr>
            <a:spAutoFit/>
          </a:bodyPr>
          <a:lstStyle/>
          <a:p>
            <a:pPr rtl="0">
              <a:defRPr/>
            </a:pPr>
            <a:r>
              <a:rPr lang="fr-FR" dirty="0">
                <a:solidFill>
                  <a:prstClr val="black"/>
                </a:solidFill>
              </a:rPr>
              <a:t>9916</a:t>
            </a:r>
          </a:p>
        </p:txBody>
      </p:sp>
      <p:sp>
        <p:nvSpPr>
          <p:cNvPr id="10" name="ZoneTexte 9"/>
          <p:cNvSpPr txBox="1"/>
          <p:nvPr/>
        </p:nvSpPr>
        <p:spPr>
          <a:xfrm>
            <a:off x="2551113" y="3411215"/>
            <a:ext cx="941387" cy="369888"/>
          </a:xfrm>
          <a:prstGeom prst="rect">
            <a:avLst/>
          </a:prstGeom>
          <a:noFill/>
        </p:spPr>
        <p:txBody>
          <a:bodyPr>
            <a:spAutoFit/>
          </a:bodyPr>
          <a:lstStyle/>
          <a:p>
            <a:pPr>
              <a:defRPr/>
            </a:pPr>
            <a:r>
              <a:rPr lang="fr-FR" dirty="0">
                <a:solidFill>
                  <a:prstClr val="black"/>
                </a:solidFill>
              </a:rPr>
              <a:t>468</a:t>
            </a:r>
          </a:p>
        </p:txBody>
      </p:sp>
      <p:sp>
        <p:nvSpPr>
          <p:cNvPr id="11" name="ZoneTexte 10"/>
          <p:cNvSpPr txBox="1"/>
          <p:nvPr/>
        </p:nvSpPr>
        <p:spPr>
          <a:xfrm>
            <a:off x="1547813" y="3419153"/>
            <a:ext cx="939800" cy="369887"/>
          </a:xfrm>
          <a:prstGeom prst="rect">
            <a:avLst/>
          </a:prstGeom>
          <a:noFill/>
        </p:spPr>
        <p:txBody>
          <a:bodyPr>
            <a:spAutoFit/>
          </a:bodyPr>
          <a:lstStyle/>
          <a:p>
            <a:pPr>
              <a:defRPr/>
            </a:pPr>
            <a:r>
              <a:rPr lang="fr-FR" dirty="0">
                <a:solidFill>
                  <a:prstClr val="black"/>
                </a:solidFill>
              </a:rPr>
              <a:t>936</a:t>
            </a:r>
          </a:p>
        </p:txBody>
      </p:sp>
      <p:sp>
        <p:nvSpPr>
          <p:cNvPr id="12" name="ZoneTexte 11"/>
          <p:cNvSpPr txBox="1"/>
          <p:nvPr/>
        </p:nvSpPr>
        <p:spPr>
          <a:xfrm>
            <a:off x="2453803" y="3083247"/>
            <a:ext cx="1025525" cy="369888"/>
          </a:xfrm>
          <a:prstGeom prst="rect">
            <a:avLst/>
          </a:prstGeom>
          <a:noFill/>
        </p:spPr>
        <p:txBody>
          <a:bodyPr>
            <a:spAutoFit/>
          </a:bodyPr>
          <a:lstStyle/>
          <a:p>
            <a:pPr rtl="0">
              <a:defRPr/>
            </a:pPr>
            <a:r>
              <a:rPr lang="ar-DZ" dirty="0">
                <a:solidFill>
                  <a:prstClr val="black"/>
                </a:solidFill>
                <a:latin typeface="Calibri" panose="020F0502020204030204"/>
              </a:rPr>
              <a:t>720</a:t>
            </a:r>
            <a:endParaRPr lang="fr-FR" dirty="0">
              <a:solidFill>
                <a:prstClr val="black"/>
              </a:solidFill>
              <a:latin typeface="Calibri" panose="020F0502020204030204"/>
            </a:endParaRPr>
          </a:p>
        </p:txBody>
      </p:sp>
      <p:sp>
        <p:nvSpPr>
          <p:cNvPr id="13" name="ZoneTexte 12"/>
          <p:cNvSpPr txBox="1"/>
          <p:nvPr/>
        </p:nvSpPr>
        <p:spPr>
          <a:xfrm>
            <a:off x="1480666" y="3081660"/>
            <a:ext cx="1023937" cy="369887"/>
          </a:xfrm>
          <a:prstGeom prst="rect">
            <a:avLst/>
          </a:prstGeom>
          <a:noFill/>
        </p:spPr>
        <p:txBody>
          <a:bodyPr>
            <a:spAutoFit/>
          </a:bodyPr>
          <a:lstStyle/>
          <a:p>
            <a:pPr rtl="0">
              <a:defRPr/>
            </a:pPr>
            <a:r>
              <a:rPr lang="ar-DZ" dirty="0">
                <a:solidFill>
                  <a:prstClr val="black"/>
                </a:solidFill>
                <a:latin typeface="Calibri" panose="020F0502020204030204"/>
              </a:rPr>
              <a:t>360</a:t>
            </a:r>
            <a:endParaRPr lang="fr-FR" dirty="0">
              <a:solidFill>
                <a:prstClr val="black"/>
              </a:solidFill>
              <a:latin typeface="Calibri" panose="020F0502020204030204"/>
            </a:endParaRPr>
          </a:p>
        </p:txBody>
      </p:sp>
      <p:sp>
        <p:nvSpPr>
          <p:cNvPr id="15" name="ZoneTexte 14"/>
          <p:cNvSpPr txBox="1"/>
          <p:nvPr/>
        </p:nvSpPr>
        <p:spPr>
          <a:xfrm>
            <a:off x="2338388" y="3954463"/>
            <a:ext cx="1225550" cy="369887"/>
          </a:xfrm>
          <a:prstGeom prst="rect">
            <a:avLst/>
          </a:prstGeom>
          <a:noFill/>
        </p:spPr>
        <p:txBody>
          <a:bodyPr>
            <a:spAutoFit/>
          </a:bodyPr>
          <a:lstStyle/>
          <a:p>
            <a:pPr rtl="0">
              <a:defRPr/>
            </a:pPr>
            <a:r>
              <a:rPr lang="fr-FR" dirty="0">
                <a:solidFill>
                  <a:prstClr val="black"/>
                </a:solidFill>
              </a:rPr>
              <a:t>11588</a:t>
            </a:r>
          </a:p>
        </p:txBody>
      </p:sp>
      <p:sp>
        <p:nvSpPr>
          <p:cNvPr id="16" name="ZoneTexte 15"/>
          <p:cNvSpPr txBox="1"/>
          <p:nvPr/>
        </p:nvSpPr>
        <p:spPr>
          <a:xfrm>
            <a:off x="1476375" y="3970338"/>
            <a:ext cx="1073150" cy="369887"/>
          </a:xfrm>
          <a:prstGeom prst="rect">
            <a:avLst/>
          </a:prstGeom>
          <a:noFill/>
        </p:spPr>
        <p:txBody>
          <a:bodyPr>
            <a:spAutoFit/>
          </a:bodyPr>
          <a:lstStyle/>
          <a:p>
            <a:pPr rtl="0">
              <a:defRPr/>
            </a:pPr>
            <a:r>
              <a:rPr lang="fr-FR" dirty="0">
                <a:solidFill>
                  <a:prstClr val="black"/>
                </a:solidFill>
              </a:rPr>
              <a:t>7496</a:t>
            </a:r>
          </a:p>
        </p:txBody>
      </p:sp>
      <p:sp>
        <p:nvSpPr>
          <p:cNvPr id="18" name="ZoneTexte 17"/>
          <p:cNvSpPr txBox="1"/>
          <p:nvPr/>
        </p:nvSpPr>
        <p:spPr>
          <a:xfrm>
            <a:off x="5745163" y="2686050"/>
            <a:ext cx="836612" cy="369888"/>
          </a:xfrm>
          <a:prstGeom prst="rect">
            <a:avLst/>
          </a:prstGeom>
          <a:noFill/>
        </p:spPr>
        <p:txBody>
          <a:bodyPr>
            <a:spAutoFit/>
          </a:bodyPr>
          <a:lstStyle/>
          <a:p>
            <a:pPr>
              <a:defRPr/>
            </a:pPr>
            <a:r>
              <a:rPr lang="ar-DZ" dirty="0">
                <a:solidFill>
                  <a:prstClr val="black"/>
                </a:solidFill>
                <a:latin typeface="Calibri" panose="020F0502020204030204"/>
              </a:rPr>
              <a:t>800</a:t>
            </a:r>
            <a:endParaRPr lang="fr-FR" dirty="0">
              <a:solidFill>
                <a:prstClr val="black"/>
              </a:solidFill>
              <a:latin typeface="Calibri" panose="020F0502020204030204"/>
            </a:endParaRPr>
          </a:p>
        </p:txBody>
      </p:sp>
      <p:sp>
        <p:nvSpPr>
          <p:cNvPr id="19" name="ZoneTexte 18"/>
          <p:cNvSpPr txBox="1"/>
          <p:nvPr/>
        </p:nvSpPr>
        <p:spPr>
          <a:xfrm>
            <a:off x="6657975" y="2668588"/>
            <a:ext cx="1003300" cy="368300"/>
          </a:xfrm>
          <a:prstGeom prst="rect">
            <a:avLst/>
          </a:prstGeom>
          <a:noFill/>
        </p:spPr>
        <p:txBody>
          <a:bodyPr>
            <a:spAutoFit/>
          </a:bodyPr>
          <a:lstStyle/>
          <a:p>
            <a:pPr algn="l" rtl="0">
              <a:defRPr/>
            </a:pPr>
            <a:r>
              <a:rPr lang="ar-DZ" dirty="0">
                <a:solidFill>
                  <a:prstClr val="black"/>
                </a:solidFill>
                <a:latin typeface="Calibri" panose="020F0502020204030204"/>
              </a:rPr>
              <a:t>(8000)</a:t>
            </a:r>
            <a:endParaRPr lang="fr-FR" dirty="0">
              <a:solidFill>
                <a:prstClr val="black"/>
              </a:solidFill>
              <a:latin typeface="Calibri" panose="020F0502020204030204"/>
            </a:endParaRPr>
          </a:p>
        </p:txBody>
      </p:sp>
      <p:sp>
        <p:nvSpPr>
          <p:cNvPr id="20" name="ZoneTexte 19"/>
          <p:cNvSpPr txBox="1"/>
          <p:nvPr/>
        </p:nvSpPr>
        <p:spPr>
          <a:xfrm>
            <a:off x="5795963" y="3404865"/>
            <a:ext cx="1058862" cy="369888"/>
          </a:xfrm>
          <a:prstGeom prst="rect">
            <a:avLst/>
          </a:prstGeom>
          <a:noFill/>
        </p:spPr>
        <p:txBody>
          <a:bodyPr>
            <a:spAutoFit/>
          </a:bodyPr>
          <a:lstStyle/>
          <a:p>
            <a:pPr algn="l" rtl="0">
              <a:defRPr/>
            </a:pPr>
            <a:r>
              <a:rPr lang="fr-FR" dirty="0">
                <a:solidFill>
                  <a:prstClr val="black"/>
                </a:solidFill>
                <a:latin typeface="Calibri" panose="020F0502020204030204"/>
              </a:rPr>
              <a:t>(</a:t>
            </a:r>
            <a:r>
              <a:rPr lang="ar-DZ" dirty="0">
                <a:solidFill>
                  <a:prstClr val="black"/>
                </a:solidFill>
                <a:latin typeface="Calibri" panose="020F0502020204030204"/>
              </a:rPr>
              <a:t>2340</a:t>
            </a:r>
            <a:r>
              <a:rPr lang="fr-FR" dirty="0">
                <a:solidFill>
                  <a:prstClr val="black"/>
                </a:solidFill>
                <a:latin typeface="Calibri" panose="020F0502020204030204"/>
              </a:rPr>
              <a:t>)</a:t>
            </a:r>
          </a:p>
        </p:txBody>
      </p:sp>
      <p:sp>
        <p:nvSpPr>
          <p:cNvPr id="21" name="ZoneTexte 20"/>
          <p:cNvSpPr txBox="1"/>
          <p:nvPr/>
        </p:nvSpPr>
        <p:spPr>
          <a:xfrm>
            <a:off x="4598516" y="3068960"/>
            <a:ext cx="1060450" cy="368300"/>
          </a:xfrm>
          <a:prstGeom prst="rect">
            <a:avLst/>
          </a:prstGeom>
          <a:noFill/>
        </p:spPr>
        <p:txBody>
          <a:bodyPr>
            <a:spAutoFit/>
          </a:bodyPr>
          <a:lstStyle/>
          <a:p>
            <a:pPr rtl="0">
              <a:defRPr/>
            </a:pPr>
            <a:r>
              <a:rPr lang="fr-FR" dirty="0">
                <a:solidFill>
                  <a:prstClr val="black"/>
                </a:solidFill>
                <a:latin typeface="Calibri" panose="020F0502020204030204"/>
              </a:rPr>
              <a:t>(</a:t>
            </a:r>
            <a:r>
              <a:rPr lang="ar-DZ" dirty="0">
                <a:solidFill>
                  <a:prstClr val="black"/>
                </a:solidFill>
                <a:latin typeface="Calibri" panose="020F0502020204030204"/>
              </a:rPr>
              <a:t>1800</a:t>
            </a:r>
            <a:r>
              <a:rPr lang="fr-FR" dirty="0">
                <a:solidFill>
                  <a:prstClr val="black"/>
                </a:solidFill>
                <a:latin typeface="Calibri" panose="020F0502020204030204"/>
              </a:rPr>
              <a:t>)</a:t>
            </a:r>
          </a:p>
        </p:txBody>
      </p:sp>
      <p:sp>
        <p:nvSpPr>
          <p:cNvPr id="22" name="ZoneTexte 21"/>
          <p:cNvSpPr txBox="1">
            <a:spLocks noChangeArrowheads="1"/>
          </p:cNvSpPr>
          <p:nvPr/>
        </p:nvSpPr>
        <p:spPr bwMode="auto">
          <a:xfrm>
            <a:off x="6692900" y="3954463"/>
            <a:ext cx="8588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1800">
                <a:solidFill>
                  <a:srgbClr val="000000"/>
                </a:solidFill>
                <a:latin typeface="Calibri" pitchFamily="34" charset="0"/>
              </a:rPr>
              <a:t>00</a:t>
            </a:r>
          </a:p>
        </p:txBody>
      </p:sp>
      <p:sp>
        <p:nvSpPr>
          <p:cNvPr id="23" name="ZoneTexte 22"/>
          <p:cNvSpPr txBox="1">
            <a:spLocks noChangeArrowheads="1"/>
          </p:cNvSpPr>
          <p:nvPr/>
        </p:nvSpPr>
        <p:spPr bwMode="auto">
          <a:xfrm>
            <a:off x="5649913" y="3960813"/>
            <a:ext cx="8588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1800">
                <a:solidFill>
                  <a:srgbClr val="000000"/>
                </a:solidFill>
                <a:latin typeface="Calibri" pitchFamily="34" charset="0"/>
              </a:rPr>
              <a:t>00</a:t>
            </a:r>
          </a:p>
        </p:txBody>
      </p:sp>
      <p:sp>
        <p:nvSpPr>
          <p:cNvPr id="24" name="ZoneTexte 23"/>
          <p:cNvSpPr txBox="1">
            <a:spLocks noChangeArrowheads="1"/>
          </p:cNvSpPr>
          <p:nvPr/>
        </p:nvSpPr>
        <p:spPr bwMode="auto">
          <a:xfrm>
            <a:off x="4608513" y="3967163"/>
            <a:ext cx="8588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1800">
                <a:solidFill>
                  <a:srgbClr val="000000"/>
                </a:solidFill>
                <a:latin typeface="Calibri" pitchFamily="34" charset="0"/>
              </a:rPr>
              <a:t>00</a:t>
            </a:r>
          </a:p>
        </p:txBody>
      </p:sp>
      <p:sp>
        <p:nvSpPr>
          <p:cNvPr id="25" name="ZoneTexte 24"/>
          <p:cNvSpPr txBox="1"/>
          <p:nvPr/>
        </p:nvSpPr>
        <p:spPr>
          <a:xfrm>
            <a:off x="4787900" y="2708275"/>
            <a:ext cx="838200" cy="369888"/>
          </a:xfrm>
          <a:prstGeom prst="rect">
            <a:avLst/>
          </a:prstGeom>
          <a:noFill/>
        </p:spPr>
        <p:txBody>
          <a:bodyPr>
            <a:spAutoFit/>
          </a:bodyPr>
          <a:lstStyle/>
          <a:p>
            <a:pPr>
              <a:defRPr/>
            </a:pPr>
            <a:r>
              <a:rPr lang="ar-DZ" dirty="0">
                <a:solidFill>
                  <a:prstClr val="black"/>
                </a:solidFill>
                <a:latin typeface="Calibri" panose="020F0502020204030204"/>
              </a:rPr>
              <a:t>800</a:t>
            </a:r>
            <a:endParaRPr lang="fr-FR" dirty="0">
              <a:solidFill>
                <a:prstClr val="black"/>
              </a:solidFill>
              <a:latin typeface="Calibri" panose="020F0502020204030204"/>
            </a:endParaRPr>
          </a:p>
        </p:txBody>
      </p:sp>
      <p:sp>
        <p:nvSpPr>
          <p:cNvPr id="26" name="ZoneTexte 25"/>
          <p:cNvSpPr txBox="1"/>
          <p:nvPr/>
        </p:nvSpPr>
        <p:spPr>
          <a:xfrm>
            <a:off x="5679603" y="3076897"/>
            <a:ext cx="836613" cy="369888"/>
          </a:xfrm>
          <a:prstGeom prst="rect">
            <a:avLst/>
          </a:prstGeom>
          <a:noFill/>
        </p:spPr>
        <p:txBody>
          <a:bodyPr>
            <a:spAutoFit/>
          </a:bodyPr>
          <a:lstStyle/>
          <a:p>
            <a:pPr>
              <a:defRPr/>
            </a:pPr>
            <a:r>
              <a:rPr lang="ar-DZ" dirty="0">
                <a:solidFill>
                  <a:prstClr val="black"/>
                </a:solidFill>
                <a:latin typeface="Calibri" panose="020F0502020204030204"/>
              </a:rPr>
              <a:t>540</a:t>
            </a:r>
            <a:endParaRPr lang="fr-FR" dirty="0">
              <a:solidFill>
                <a:prstClr val="black"/>
              </a:solidFill>
              <a:latin typeface="Calibri" panose="020F0502020204030204"/>
            </a:endParaRPr>
          </a:p>
        </p:txBody>
      </p:sp>
    </p:spTree>
    <p:extLst>
      <p:ext uri="{BB962C8B-B14F-4D97-AF65-F5344CB8AC3E}">
        <p14:creationId xmlns:p14="http://schemas.microsoft.com/office/powerpoint/2010/main" val="21763962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wipe(left)">
                                      <p:cBhvr>
                                        <p:cTn id="17" dur="500"/>
                                        <p:tgtEl>
                                          <p:spTgt spid="2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left)">
                                      <p:cBhvr>
                                        <p:cTn id="22" dur="5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left)">
                                      <p:cBhvr>
                                        <p:cTn id="27" dur="500"/>
                                        <p:tgtEl>
                                          <p:spTgt spid="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left)">
                                      <p:cBhvr>
                                        <p:cTn id="32" dur="500"/>
                                        <p:tgtEl>
                                          <p:spTgt spid="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wipe(left)">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wipe(left)">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wipe(left)">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ipe(left)">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wipe(left)">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7"/>
                                        </p:tgtEl>
                                        <p:attrNameLst>
                                          <p:attrName>style.visibility</p:attrName>
                                        </p:attrNameLst>
                                      </p:cBhvr>
                                      <p:to>
                                        <p:strVal val="visible"/>
                                      </p:to>
                                    </p:set>
                                    <p:animEffect transition="in" filter="wipe(left)">
                                      <p:cBhvr>
                                        <p:cTn id="67" dur="500"/>
                                        <p:tgtEl>
                                          <p:spTgt spid="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10"/>
                                        </p:tgtEl>
                                        <p:attrNameLst>
                                          <p:attrName>style.visibility</p:attrName>
                                        </p:attrNameLst>
                                      </p:cBhvr>
                                      <p:to>
                                        <p:strVal val="visible"/>
                                      </p:to>
                                    </p:set>
                                    <p:animEffect transition="in" filter="wipe(left)">
                                      <p:cBhvr>
                                        <p:cTn id="72" dur="500"/>
                                        <p:tgtEl>
                                          <p:spTgt spid="10"/>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wipe(left)">
                                      <p:cBhvr>
                                        <p:cTn id="77" dur="500"/>
                                        <p:tgtEl>
                                          <p:spTgt spid="11"/>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wipe(left)">
                                      <p:cBhvr>
                                        <p:cTn id="82" dur="500"/>
                                        <p:tgtEl>
                                          <p:spTgt spid="22"/>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2" presetClass="entr" presetSubtype="8" fill="hold" grpId="0" nodeType="click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wipe(left)">
                                      <p:cBhvr>
                                        <p:cTn id="87" dur="500"/>
                                        <p:tgtEl>
                                          <p:spTgt spid="23"/>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24"/>
                                        </p:tgtEl>
                                        <p:attrNameLst>
                                          <p:attrName>style.visibility</p:attrName>
                                        </p:attrNameLst>
                                      </p:cBhvr>
                                      <p:to>
                                        <p:strVal val="visible"/>
                                      </p:to>
                                    </p:set>
                                    <p:animEffect transition="in" filter="wipe(left)">
                                      <p:cBhvr>
                                        <p:cTn id="92" dur="500"/>
                                        <p:tgtEl>
                                          <p:spTgt spid="24"/>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8" fill="hold" grpId="0" nodeType="clickEffect">
                                  <p:stCondLst>
                                    <p:cond delay="0"/>
                                  </p:stCondLst>
                                  <p:childTnLst>
                                    <p:set>
                                      <p:cBhvr>
                                        <p:cTn id="96" dur="1" fill="hold">
                                          <p:stCondLst>
                                            <p:cond delay="0"/>
                                          </p:stCondLst>
                                        </p:cTn>
                                        <p:tgtEl>
                                          <p:spTgt spid="9"/>
                                        </p:tgtEl>
                                        <p:attrNameLst>
                                          <p:attrName>style.visibility</p:attrName>
                                        </p:attrNameLst>
                                      </p:cBhvr>
                                      <p:to>
                                        <p:strVal val="visible"/>
                                      </p:to>
                                    </p:set>
                                    <p:animEffect transition="in" filter="wipe(left)">
                                      <p:cBhvr>
                                        <p:cTn id="97" dur="500"/>
                                        <p:tgtEl>
                                          <p:spTgt spid="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2" presetClass="entr" presetSubtype="8" fill="hold" grpId="0" nodeType="clickEffect">
                                  <p:stCondLst>
                                    <p:cond delay="0"/>
                                  </p:stCondLst>
                                  <p:childTnLst>
                                    <p:set>
                                      <p:cBhvr>
                                        <p:cTn id="101" dur="1" fill="hold">
                                          <p:stCondLst>
                                            <p:cond delay="0"/>
                                          </p:stCondLst>
                                        </p:cTn>
                                        <p:tgtEl>
                                          <p:spTgt spid="15"/>
                                        </p:tgtEl>
                                        <p:attrNameLst>
                                          <p:attrName>style.visibility</p:attrName>
                                        </p:attrNameLst>
                                      </p:cBhvr>
                                      <p:to>
                                        <p:strVal val="visible"/>
                                      </p:to>
                                    </p:set>
                                    <p:animEffect transition="in" filter="wipe(left)">
                                      <p:cBhvr>
                                        <p:cTn id="102" dur="500"/>
                                        <p:tgtEl>
                                          <p:spTgt spid="15"/>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16"/>
                                        </p:tgtEl>
                                        <p:attrNameLst>
                                          <p:attrName>style.visibility</p:attrName>
                                        </p:attrNameLst>
                                      </p:cBhvr>
                                      <p:to>
                                        <p:strVal val="visible"/>
                                      </p:to>
                                    </p:set>
                                    <p:animEffect transition="in" filter="wipe(left)">
                                      <p:cBhvr>
                                        <p:cTn id="10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8" grpId="0"/>
      <p:bldP spid="9" grpId="0"/>
      <p:bldP spid="10" grpId="0"/>
      <p:bldP spid="11" grpId="0"/>
      <p:bldP spid="12" grpId="0"/>
      <p:bldP spid="13" grpId="0"/>
      <p:bldP spid="15" grpId="0"/>
      <p:bldP spid="16" grpId="0"/>
      <p:bldP spid="18" grpId="0"/>
      <p:bldP spid="19" grpId="0"/>
      <p:bldP spid="20" grpId="0"/>
      <p:bldP spid="21" grpId="0"/>
      <p:bldP spid="22" grpId="0"/>
      <p:bldP spid="23" grpId="0"/>
      <p:bldP spid="24" grpId="0"/>
      <p:bldP spid="25" grpId="0"/>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p:cNvSpPr>
            <a:spLocks noChangeArrowheads="1"/>
          </p:cNvSpPr>
          <p:nvPr/>
        </p:nvSpPr>
        <p:spPr bwMode="auto">
          <a:xfrm>
            <a:off x="6007100" y="476250"/>
            <a:ext cx="2852738"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b="1">
                <a:solidFill>
                  <a:srgbClr val="00B050"/>
                </a:solidFill>
                <a:latin typeface="Calibri" pitchFamily="34" charset="0"/>
                <a:ea typeface="Times New Roman" pitchFamily="18" charset="0"/>
                <a:cs typeface="Traditional Arabic" pitchFamily="18" charset="-78"/>
              </a:rPr>
              <a:t>ب-3 /التوزيع التبادلي:</a:t>
            </a:r>
            <a:endParaRPr lang="en-US" altLang="ar-DZ" b="1">
              <a:solidFill>
                <a:srgbClr val="00B050"/>
              </a:solidFill>
              <a:latin typeface="Calibri" pitchFamily="34" charset="0"/>
              <a:ea typeface="Times New Roman" pitchFamily="18" charset="0"/>
              <a:cs typeface="Traditional Arabic" pitchFamily="18" charset="-78"/>
            </a:endParaRPr>
          </a:p>
        </p:txBody>
      </p:sp>
      <p:sp>
        <p:nvSpPr>
          <p:cNvPr id="20483" name="Rectangle 2"/>
          <p:cNvSpPr>
            <a:spLocks noChangeArrowheads="1"/>
          </p:cNvSpPr>
          <p:nvPr/>
        </p:nvSpPr>
        <p:spPr bwMode="auto">
          <a:xfrm>
            <a:off x="1403350" y="2003425"/>
            <a:ext cx="7272338"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a:solidFill>
                  <a:srgbClr val="000000"/>
                </a:solidFill>
                <a:latin typeface="Calibri" pitchFamily="34" charset="0"/>
                <a:ea typeface="Times New Roman" pitchFamily="18" charset="0"/>
                <a:cs typeface="Traditional Arabic" pitchFamily="18" charset="-78"/>
              </a:rPr>
              <a:t>نحصل على هذا النوع من التوزيع عندما تتبادل الأقسام الثانوية الخدمات فيما بينها، لذا يجب معرفة مجموع مصاريف كل قسم ثانوي وذلك بدلالة الآخر باستخدام المعادلات.</a:t>
            </a:r>
            <a:endParaRPr lang="en-US" altLang="ar-DZ" sz="2000">
              <a:solidFill>
                <a:srgbClr val="000000"/>
              </a:solidFill>
              <a:latin typeface="Calibri" pitchFamily="34" charset="0"/>
              <a:ea typeface="Times New Roman" pitchFamily="18" charset="0"/>
              <a:cs typeface="Traditional Arabic" pitchFamily="18" charset="-78"/>
            </a:endParaRPr>
          </a:p>
        </p:txBody>
      </p:sp>
    </p:spTree>
    <p:extLst>
      <p:ext uri="{BB962C8B-B14F-4D97-AF65-F5344CB8AC3E}">
        <p14:creationId xmlns:p14="http://schemas.microsoft.com/office/powerpoint/2010/main" val="2471598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52120" y="476672"/>
            <a:ext cx="3002745" cy="658642"/>
          </a:xfrm>
          <a:prstGeom prst="rect">
            <a:avLst/>
          </a:prstGeom>
        </p:spPr>
        <p:txBody>
          <a:bodyPr wrap="none">
            <a:spAutoFit/>
          </a:bodyPr>
          <a:lstStyle/>
          <a:p>
            <a:pPr algn="just" fontAlgn="base">
              <a:lnSpc>
                <a:spcPct val="115000"/>
              </a:lnSpc>
              <a:spcBef>
                <a:spcPct val="0"/>
              </a:spcBef>
              <a:tabLst>
                <a:tab pos="3305175" algn="l"/>
              </a:tabLst>
              <a:defRPr/>
            </a:pPr>
            <a:r>
              <a:rPr lang="ar-DZ" sz="3200" b="1" dirty="0">
                <a:solidFill>
                  <a:srgbClr val="000000"/>
                </a:solidFill>
                <a:highlight>
                  <a:srgbClr val="C0C0C0"/>
                </a:highlight>
                <a:latin typeface="Calibri"/>
                <a:ea typeface="Times New Roman"/>
                <a:cs typeface="Traditional Arabic"/>
              </a:rPr>
              <a:t>مثال:</a:t>
            </a:r>
            <a:r>
              <a:rPr lang="ar-DZ" sz="3200" b="1" dirty="0">
                <a:solidFill>
                  <a:srgbClr val="000000"/>
                </a:solidFill>
                <a:latin typeface="Calibri"/>
                <a:ea typeface="Times New Roman"/>
                <a:cs typeface="Traditional Arabic"/>
              </a:rPr>
              <a:t> أكمل التوزيع التالي</a:t>
            </a:r>
            <a:endParaRPr lang="en-US" sz="2000" dirty="0">
              <a:solidFill>
                <a:srgbClr val="000000"/>
              </a:solidFill>
              <a:latin typeface="Calibri"/>
              <a:ea typeface="Times New Roman"/>
            </a:endParaRPr>
          </a:p>
        </p:txBody>
      </p:sp>
      <p:graphicFrame>
        <p:nvGraphicFramePr>
          <p:cNvPr id="3" name="Tableau 2"/>
          <p:cNvGraphicFramePr>
            <a:graphicFrameLocks noGrp="1"/>
          </p:cNvGraphicFramePr>
          <p:nvPr>
            <p:extLst>
              <p:ext uri="{D42A27DB-BD31-4B8C-83A1-F6EECF244321}">
                <p14:modId xmlns:p14="http://schemas.microsoft.com/office/powerpoint/2010/main" val="1455403369"/>
              </p:ext>
            </p:extLst>
          </p:nvPr>
        </p:nvGraphicFramePr>
        <p:xfrm>
          <a:off x="1187450" y="2447925"/>
          <a:ext cx="7754938" cy="1962912"/>
        </p:xfrm>
        <a:graphic>
          <a:graphicData uri="http://schemas.openxmlformats.org/drawingml/2006/table">
            <a:tbl>
              <a:tblPr rtl="1"/>
              <a:tblGrid>
                <a:gridCol w="1598613"/>
                <a:gridCol w="1230312"/>
                <a:gridCol w="1231900"/>
                <a:gridCol w="1230313"/>
                <a:gridCol w="1231900"/>
                <a:gridCol w="1231900"/>
              </a:tblGrid>
              <a:tr h="490538">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endParaRPr kumimoji="0" lang="en-US" altLang="ar-DZ"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rPr>
                        <a:t>ادارة</a:t>
                      </a:r>
                      <a:endParaRPr kumimoji="0" lang="en-US" altLang="ar-DZ" sz="18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نقل</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تموين</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إنتاج</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توزيع</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538">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imes New Roman" pitchFamily="18" charset="0"/>
                          <a:cs typeface="Times New Roman" pitchFamily="18" charset="0"/>
                        </a:rPr>
                        <a:t>Σ</a:t>
                      </a: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ت1</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65000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60500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115000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210000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104500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81075">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rPr>
                        <a:t>ادارة</a:t>
                      </a:r>
                      <a:endParaRPr kumimoji="0" lang="en-US" altLang="ar-DZ" sz="1800" b="0" i="0" u="none" strike="noStrike" cap="none" normalizeH="0" baseline="0" dirty="0" smtClean="0">
                        <a:ln>
                          <a:noFill/>
                        </a:ln>
                        <a:solidFill>
                          <a:schemeClr val="tx1"/>
                        </a:solidFill>
                        <a:effectLst/>
                        <a:latin typeface="Calibri" pitchFamily="34" charset="0"/>
                        <a:ea typeface="Times New Roman" pitchFamily="18" charset="0"/>
                        <a:cs typeface="Traditional Arabic" pitchFamily="18" charset="-78"/>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dirty="0" smtClean="0">
                          <a:ln>
                            <a:noFill/>
                          </a:ln>
                          <a:solidFill>
                            <a:schemeClr val="tx1"/>
                          </a:solidFill>
                          <a:effectLst/>
                          <a:latin typeface="Calibri" pitchFamily="34" charset="0"/>
                          <a:cs typeface="Traditional Arabic" pitchFamily="18" charset="-78"/>
                        </a:rPr>
                        <a:t>نقل</a:t>
                      </a:r>
                      <a:endParaRPr kumimoji="0" lang="en-US" altLang="ar-DZ" sz="1800" b="0" i="0" u="none" strike="noStrike" cap="none" normalizeH="0" baseline="0" dirty="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 (</a:t>
                      </a:r>
                      <a:r>
                        <a:rPr kumimoji="0" lang="fr-FR" altLang="ar-DZ" sz="2800" b="0" i="0" u="none" strike="noStrike" cap="none" normalizeH="0" baseline="0" smtClean="0">
                          <a:ln>
                            <a:noFill/>
                          </a:ln>
                          <a:solidFill>
                            <a:schemeClr val="tx1"/>
                          </a:solidFill>
                          <a:effectLst/>
                          <a:latin typeface="Traditional Arabic" pitchFamily="18" charset="-78"/>
                          <a:ea typeface="Times New Roman" pitchFamily="18" charset="0"/>
                          <a:cs typeface="Traditional Arabic" pitchFamily="18" charset="-78"/>
                        </a:rPr>
                        <a:t>100%</a:t>
                      </a: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10%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20%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a:t>
                      </a: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100%</a:t>
                      </a:r>
                      <a:r>
                        <a:rPr kumimoji="0" lang="ar-DZ" altLang="ar-DZ" sz="2800" b="0" i="0" u="none" strike="noStrike" cap="none" normalizeH="0" baseline="0" smtClean="0">
                          <a:ln>
                            <a:noFill/>
                          </a:ln>
                          <a:solidFill>
                            <a:schemeClr val="tx1"/>
                          </a:solidFill>
                          <a:effectLst/>
                          <a:latin typeface="Calibri" pitchFamily="34" charset="0"/>
                          <a:cs typeface="Traditional Arabic" pitchFamily="18" charset="-78"/>
                        </a:rPr>
                        <a:t>)</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20%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25%</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40%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35%</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20</a:t>
                      </a:r>
                      <a:r>
                        <a:rPr kumimoji="0" lang="fr-FR" altLang="ar-DZ" sz="2800" b="0" i="0" u="none" strike="noStrike" cap="none" normalizeH="0" baseline="0" smtClean="0">
                          <a:ln>
                            <a:noFill/>
                          </a:ln>
                          <a:solidFill>
                            <a:schemeClr val="tx1"/>
                          </a:solidFill>
                          <a:effectLst/>
                          <a:latin typeface="Traditional Arabic" pitchFamily="18" charset="-78"/>
                          <a:ea typeface="Times New Roman" pitchFamily="18" charset="0"/>
                          <a:cs typeface="Traditional Arabic" pitchFamily="18" charset="-78"/>
                        </a:rPr>
                        <a:t>%</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ea typeface="Times New Roman" pitchFamily="18" charset="0"/>
                          <a:cs typeface="Traditional Arabic" pitchFamily="18" charset="-78"/>
                        </a:rPr>
                        <a:t>30%</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478981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7876" y="404664"/>
            <a:ext cx="963725" cy="658642"/>
          </a:xfrm>
          <a:prstGeom prst="rect">
            <a:avLst/>
          </a:prstGeom>
        </p:spPr>
        <p:txBody>
          <a:bodyPr wrap="none">
            <a:spAutoFit/>
          </a:bodyPr>
          <a:lstStyle/>
          <a:p>
            <a:pPr algn="just" fontAlgn="base">
              <a:lnSpc>
                <a:spcPct val="115000"/>
              </a:lnSpc>
              <a:spcBef>
                <a:spcPct val="0"/>
              </a:spcBef>
              <a:defRPr/>
            </a:pPr>
            <a:r>
              <a:rPr lang="ar-DZ" sz="3200" b="1" dirty="0">
                <a:solidFill>
                  <a:srgbClr val="000000"/>
                </a:solidFill>
                <a:highlight>
                  <a:srgbClr val="C0C0C0"/>
                </a:highlight>
                <a:latin typeface="Calibri"/>
                <a:ea typeface="Times New Roman"/>
                <a:cs typeface="Traditional Arabic"/>
              </a:rPr>
              <a:t>الحل:</a:t>
            </a:r>
            <a:r>
              <a:rPr lang="ar-DZ" sz="3200" b="1" dirty="0">
                <a:solidFill>
                  <a:srgbClr val="000000"/>
                </a:solidFill>
                <a:latin typeface="Calibri"/>
                <a:ea typeface="Times New Roman"/>
                <a:cs typeface="Traditional Arabic"/>
              </a:rPr>
              <a:t> </a:t>
            </a:r>
            <a:endParaRPr lang="en-US" sz="2000" b="1" dirty="0">
              <a:solidFill>
                <a:srgbClr val="000000"/>
              </a:solidFill>
              <a:latin typeface="Calibri"/>
              <a:ea typeface="Times New Roman"/>
            </a:endParaRPr>
          </a:p>
        </p:txBody>
      </p:sp>
      <p:sp>
        <p:nvSpPr>
          <p:cNvPr id="22531" name="Rectangle 2"/>
          <p:cNvSpPr>
            <a:spLocks noChangeArrowheads="1"/>
          </p:cNvSpPr>
          <p:nvPr/>
        </p:nvSpPr>
        <p:spPr bwMode="auto">
          <a:xfrm>
            <a:off x="1752600" y="1341438"/>
            <a:ext cx="6769100"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a:solidFill>
                  <a:srgbClr val="000000"/>
                </a:solidFill>
                <a:latin typeface="Calibri" pitchFamily="34" charset="0"/>
                <a:ea typeface="Times New Roman" pitchFamily="18" charset="0"/>
                <a:cs typeface="Traditional Arabic" pitchFamily="18" charset="-78"/>
              </a:rPr>
              <a:t>هناك تبادل في الخدمات بين قسمي النقل والصيانة، إذن: لإيجاد نصيب كل قسم من م.غ.م نضع:</a:t>
            </a:r>
            <a:endParaRPr lang="en-US" altLang="ar-DZ" sz="2000">
              <a:solidFill>
                <a:srgbClr val="000000"/>
              </a:solidFill>
              <a:latin typeface="Calibri" pitchFamily="34" charset="0"/>
              <a:ea typeface="Times New Roman" pitchFamily="18" charset="0"/>
              <a:cs typeface="Traditional Arabic" pitchFamily="18" charset="-78"/>
            </a:endParaRPr>
          </a:p>
        </p:txBody>
      </p:sp>
      <p:sp>
        <p:nvSpPr>
          <p:cNvPr id="22532" name="Rectangle 3"/>
          <p:cNvSpPr>
            <a:spLocks noChangeArrowheads="1"/>
          </p:cNvSpPr>
          <p:nvPr/>
        </p:nvSpPr>
        <p:spPr bwMode="auto">
          <a:xfrm>
            <a:off x="5594350" y="2781300"/>
            <a:ext cx="32988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fr-FR" altLang="ar-DZ" sz="2800" b="1">
                <a:solidFill>
                  <a:srgbClr val="000000"/>
                </a:solidFill>
                <a:latin typeface="Traditional Arabic" pitchFamily="18" charset="-78"/>
                <a:cs typeface="Times New Roman" pitchFamily="18" charset="0"/>
              </a:rPr>
              <a:t>X</a:t>
            </a:r>
            <a:r>
              <a:rPr lang="ar-DZ" altLang="ar-DZ" sz="2800">
                <a:solidFill>
                  <a:srgbClr val="000000"/>
                </a:solidFill>
                <a:ea typeface="Times New Roman" pitchFamily="18" charset="0"/>
                <a:cs typeface="Traditional Arabic" pitchFamily="18" charset="-78"/>
              </a:rPr>
              <a:t> مصروف غ. م لقسم الإدارة </a:t>
            </a:r>
            <a:endParaRPr lang="ar-DZ" altLang="ar-DZ" sz="2800">
              <a:solidFill>
                <a:srgbClr val="000000"/>
              </a:solidFill>
            </a:endParaRPr>
          </a:p>
        </p:txBody>
      </p:sp>
      <p:sp>
        <p:nvSpPr>
          <p:cNvPr id="22533" name="Rectangle 4"/>
          <p:cNvSpPr>
            <a:spLocks noChangeArrowheads="1"/>
          </p:cNvSpPr>
          <p:nvPr/>
        </p:nvSpPr>
        <p:spPr bwMode="auto">
          <a:xfrm>
            <a:off x="5719763" y="3587750"/>
            <a:ext cx="2971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fr-FR" altLang="ar-DZ" sz="2800">
                <a:solidFill>
                  <a:srgbClr val="000000"/>
                </a:solidFill>
                <a:latin typeface="Traditional Arabic" pitchFamily="18" charset="-78"/>
                <a:cs typeface="Times New Roman" pitchFamily="18" charset="0"/>
              </a:rPr>
              <a:t>Y</a:t>
            </a:r>
            <a:r>
              <a:rPr lang="ar-DZ" altLang="ar-DZ" sz="2800">
                <a:solidFill>
                  <a:srgbClr val="000000"/>
                </a:solidFill>
                <a:ea typeface="Times New Roman" pitchFamily="18" charset="0"/>
                <a:cs typeface="Traditional Arabic" pitchFamily="18" charset="-78"/>
              </a:rPr>
              <a:t>مصروف غ. م لقسم النقل </a:t>
            </a:r>
            <a:endParaRPr lang="ar-DZ" altLang="ar-DZ" sz="2800">
              <a:solidFill>
                <a:srgbClr val="000000"/>
              </a:solidFill>
            </a:endParaRPr>
          </a:p>
        </p:txBody>
      </p:sp>
      <p:sp>
        <p:nvSpPr>
          <p:cNvPr id="6" name="Rectangle 5"/>
          <p:cNvSpPr>
            <a:spLocks noChangeArrowheads="1"/>
          </p:cNvSpPr>
          <p:nvPr/>
        </p:nvSpPr>
        <p:spPr bwMode="auto">
          <a:xfrm>
            <a:off x="1331913" y="2771775"/>
            <a:ext cx="2789237"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fr-FR" altLang="ar-DZ">
                <a:solidFill>
                  <a:srgbClr val="000000"/>
                </a:solidFill>
                <a:latin typeface="Traditional Arabic" pitchFamily="18" charset="-78"/>
                <a:cs typeface="Times New Roman" pitchFamily="18" charset="0"/>
              </a:rPr>
              <a:t>X=65000+0.1Y </a:t>
            </a:r>
            <a:endParaRPr lang="ar-DZ" altLang="ar-DZ">
              <a:solidFill>
                <a:srgbClr val="000000"/>
              </a:solidFill>
            </a:endParaRPr>
          </a:p>
        </p:txBody>
      </p:sp>
      <p:sp>
        <p:nvSpPr>
          <p:cNvPr id="7" name="Rectangle 6"/>
          <p:cNvSpPr>
            <a:spLocks noChangeArrowheads="1"/>
          </p:cNvSpPr>
          <p:nvPr/>
        </p:nvSpPr>
        <p:spPr bwMode="auto">
          <a:xfrm>
            <a:off x="1331913" y="3563938"/>
            <a:ext cx="26876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fr-FR" altLang="ar-DZ">
                <a:solidFill>
                  <a:srgbClr val="000000"/>
                </a:solidFill>
                <a:latin typeface="Traditional Arabic" pitchFamily="18" charset="-78"/>
                <a:cs typeface="Times New Roman" pitchFamily="18" charset="0"/>
              </a:rPr>
              <a:t>Y=60500+0.2X</a:t>
            </a:r>
            <a:endParaRPr lang="ar-DZ" altLang="ar-DZ">
              <a:solidFill>
                <a:srgbClr val="000000"/>
              </a:solidFill>
            </a:endParaRPr>
          </a:p>
        </p:txBody>
      </p:sp>
      <p:cxnSp>
        <p:nvCxnSpPr>
          <p:cNvPr id="9" name="Connecteur droit avec flèche 8"/>
          <p:cNvCxnSpPr>
            <a:stCxn id="6" idx="3"/>
          </p:cNvCxnSpPr>
          <p:nvPr/>
        </p:nvCxnSpPr>
        <p:spPr bwMode="auto">
          <a:xfrm flipV="1">
            <a:off x="4121150" y="3063875"/>
            <a:ext cx="450850" cy="0"/>
          </a:xfrm>
          <a:prstGeom prst="straightConnector1">
            <a:avLst/>
          </a:prstGeom>
          <a:ln>
            <a:headEnd type="none" w="med" len="med"/>
            <a:tailEnd type="arrow"/>
          </a:ln>
          <a:extLst/>
        </p:spPr>
        <p:style>
          <a:lnRef idx="3">
            <a:schemeClr val="accent2"/>
          </a:lnRef>
          <a:fillRef idx="0">
            <a:schemeClr val="accent2"/>
          </a:fillRef>
          <a:effectRef idx="2">
            <a:schemeClr val="accent2"/>
          </a:effectRef>
          <a:fontRef idx="minor">
            <a:schemeClr val="tx1"/>
          </a:fontRef>
        </p:style>
      </p:cxnSp>
      <p:sp>
        <p:nvSpPr>
          <p:cNvPr id="10" name="Ellipse 9"/>
          <p:cNvSpPr/>
          <p:nvPr/>
        </p:nvSpPr>
        <p:spPr bwMode="auto">
          <a:xfrm>
            <a:off x="4788024" y="2780928"/>
            <a:ext cx="504056" cy="523063"/>
          </a:xfrm>
          <a:prstGeom prst="ellipse">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rtlCol="1"/>
          <a:lstStyle/>
          <a:p>
            <a:pPr algn="l" rtl="0" fontAlgn="base">
              <a:spcBef>
                <a:spcPct val="0"/>
              </a:spcBef>
              <a:spcAft>
                <a:spcPct val="0"/>
              </a:spcAft>
              <a:defRPr/>
            </a:pPr>
            <a:r>
              <a:rPr lang="ar-DZ" sz="2400" b="1" dirty="0">
                <a:solidFill>
                  <a:srgbClr val="000000"/>
                </a:solidFill>
              </a:rPr>
              <a:t>1</a:t>
            </a:r>
          </a:p>
        </p:txBody>
      </p:sp>
      <p:sp>
        <p:nvSpPr>
          <p:cNvPr id="11" name="Ellipse 10"/>
          <p:cNvSpPr/>
          <p:nvPr/>
        </p:nvSpPr>
        <p:spPr bwMode="auto">
          <a:xfrm>
            <a:off x="4788024" y="3626017"/>
            <a:ext cx="504056" cy="523063"/>
          </a:xfrm>
          <a:prstGeom prst="ellipse">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rtlCol="1"/>
          <a:lstStyle/>
          <a:p>
            <a:pPr algn="l" rtl="0" fontAlgn="base">
              <a:spcBef>
                <a:spcPct val="0"/>
              </a:spcBef>
              <a:spcAft>
                <a:spcPct val="0"/>
              </a:spcAft>
              <a:defRPr/>
            </a:pPr>
            <a:r>
              <a:rPr lang="ar-DZ" sz="2400" b="1" dirty="0">
                <a:solidFill>
                  <a:srgbClr val="000000"/>
                </a:solidFill>
              </a:rPr>
              <a:t>2</a:t>
            </a:r>
          </a:p>
        </p:txBody>
      </p:sp>
      <p:cxnSp>
        <p:nvCxnSpPr>
          <p:cNvPr id="12" name="Connecteur droit avec flèche 11"/>
          <p:cNvCxnSpPr/>
          <p:nvPr/>
        </p:nvCxnSpPr>
        <p:spPr bwMode="auto">
          <a:xfrm flipV="1">
            <a:off x="4140200" y="3860800"/>
            <a:ext cx="450850" cy="0"/>
          </a:xfrm>
          <a:prstGeom prst="straightConnector1">
            <a:avLst/>
          </a:prstGeom>
          <a:ln>
            <a:headEnd type="none" w="med" len="med"/>
            <a:tailEnd type="arrow"/>
          </a:ln>
          <a:extLst/>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7223874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225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225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225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225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left)">
                                      <p:cBhvr>
                                        <p:cTn id="27" dur="2250"/>
                                        <p:tgtEl>
                                          <p:spTgt spid="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left)">
                                      <p:cBhvr>
                                        <p:cTn id="32" dur="2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ChangeArrowheads="1"/>
          </p:cNvSpPr>
          <p:nvPr/>
        </p:nvSpPr>
        <p:spPr bwMode="auto">
          <a:xfrm>
            <a:off x="3897313" y="476250"/>
            <a:ext cx="4778375"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a:solidFill>
                  <a:srgbClr val="000000"/>
                </a:solidFill>
                <a:latin typeface="Calibri" pitchFamily="34" charset="0"/>
                <a:ea typeface="Times New Roman" pitchFamily="18" charset="0"/>
                <a:cs typeface="Traditional Arabic" pitchFamily="18" charset="-78"/>
              </a:rPr>
              <a:t>بتعويض المعادلة الثانية في المعادلة الأولى نجد:</a:t>
            </a:r>
            <a:endParaRPr lang="en-US" altLang="ar-DZ" sz="2000">
              <a:solidFill>
                <a:srgbClr val="000000"/>
              </a:solidFill>
              <a:latin typeface="Calibri" pitchFamily="34" charset="0"/>
              <a:ea typeface="Times New Roman" pitchFamily="18" charset="0"/>
              <a:cs typeface="Traditional Arabic" pitchFamily="18" charset="-78"/>
            </a:endParaRPr>
          </a:p>
        </p:txBody>
      </p:sp>
      <p:sp>
        <p:nvSpPr>
          <p:cNvPr id="3" name="Rectangle 2"/>
          <p:cNvSpPr>
            <a:spLocks noChangeArrowheads="1"/>
          </p:cNvSpPr>
          <p:nvPr/>
        </p:nvSpPr>
        <p:spPr bwMode="auto">
          <a:xfrm>
            <a:off x="1116013" y="1773238"/>
            <a:ext cx="39004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fr-FR" altLang="ar-DZ" sz="2400">
                <a:solidFill>
                  <a:srgbClr val="000000"/>
                </a:solidFill>
                <a:latin typeface="Traditional Arabic" pitchFamily="18" charset="-78"/>
                <a:cs typeface="Times New Roman" pitchFamily="18" charset="0"/>
              </a:rPr>
              <a:t> X= 65000+ 0.1(60500+ 0.2 X)</a:t>
            </a:r>
            <a:endParaRPr lang="ar-DZ" altLang="ar-DZ" sz="2400">
              <a:solidFill>
                <a:srgbClr val="000000"/>
              </a:solidFill>
            </a:endParaRPr>
          </a:p>
        </p:txBody>
      </p:sp>
      <p:sp>
        <p:nvSpPr>
          <p:cNvPr id="4" name="AutoShape 2"/>
          <p:cNvSpPr>
            <a:spLocks noChangeArrowheads="1"/>
          </p:cNvSpPr>
          <p:nvPr/>
        </p:nvSpPr>
        <p:spPr bwMode="auto">
          <a:xfrm>
            <a:off x="4972794" y="1927498"/>
            <a:ext cx="895350" cy="133350"/>
          </a:xfrm>
          <a:prstGeom prst="rightArrow">
            <a:avLst>
              <a:gd name="adj1" fmla="val 50000"/>
              <a:gd name="adj2" fmla="val 167857"/>
            </a:avLst>
          </a:prstGeom>
          <a:ln>
            <a:headEnd/>
            <a:tailEnd/>
          </a:ln>
        </p:spPr>
        <p:style>
          <a:lnRef idx="0">
            <a:schemeClr val="accent2"/>
          </a:lnRef>
          <a:fillRef idx="3">
            <a:schemeClr val="accent2"/>
          </a:fillRef>
          <a:effectRef idx="3">
            <a:schemeClr val="accent2"/>
          </a:effectRef>
          <a:fontRef idx="minor">
            <a:schemeClr val="lt1"/>
          </a:fontRef>
        </p:style>
        <p:txBody>
          <a:bodyPr/>
          <a:lstStyle/>
          <a:p>
            <a:pPr algn="l" rtl="0" fontAlgn="base">
              <a:spcBef>
                <a:spcPct val="0"/>
              </a:spcBef>
              <a:spcAft>
                <a:spcPct val="0"/>
              </a:spcAft>
              <a:defRPr/>
            </a:pPr>
            <a:endParaRPr lang="ar-DZ">
              <a:solidFill>
                <a:srgbClr val="FFFFFF"/>
              </a:solidFill>
            </a:endParaRPr>
          </a:p>
        </p:txBody>
      </p:sp>
      <p:sp>
        <p:nvSpPr>
          <p:cNvPr id="5" name="Rectangle 4"/>
          <p:cNvSpPr>
            <a:spLocks noChangeArrowheads="1"/>
          </p:cNvSpPr>
          <p:nvPr/>
        </p:nvSpPr>
        <p:spPr bwMode="auto">
          <a:xfrm>
            <a:off x="5940425" y="1773238"/>
            <a:ext cx="31178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fr-FR" altLang="ar-DZ" sz="2400">
                <a:solidFill>
                  <a:srgbClr val="000000"/>
                </a:solidFill>
                <a:latin typeface="Traditional Arabic" pitchFamily="18" charset="-78"/>
                <a:cs typeface="Times New Roman" pitchFamily="18" charset="0"/>
              </a:rPr>
              <a:t>X=65000+ 6050+0.02 X</a:t>
            </a:r>
            <a:endParaRPr lang="ar-DZ" altLang="ar-DZ" sz="2400">
              <a:solidFill>
                <a:srgbClr val="000000"/>
              </a:solidFill>
            </a:endParaRPr>
          </a:p>
        </p:txBody>
      </p:sp>
      <p:sp>
        <p:nvSpPr>
          <p:cNvPr id="6" name="Rectangle 5"/>
          <p:cNvSpPr>
            <a:spLocks noChangeArrowheads="1"/>
          </p:cNvSpPr>
          <p:nvPr/>
        </p:nvSpPr>
        <p:spPr bwMode="auto">
          <a:xfrm>
            <a:off x="4008438" y="2636838"/>
            <a:ext cx="14271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fr-FR" altLang="ar-DZ" sz="2400" b="1">
                <a:solidFill>
                  <a:srgbClr val="FF0000"/>
                </a:solidFill>
              </a:rPr>
              <a:t>X=72500</a:t>
            </a:r>
            <a:endParaRPr lang="ar-DZ" altLang="ar-DZ" sz="2400" b="1">
              <a:solidFill>
                <a:srgbClr val="FF0000"/>
              </a:solidFill>
            </a:endParaRPr>
          </a:p>
        </p:txBody>
      </p:sp>
      <p:sp>
        <p:nvSpPr>
          <p:cNvPr id="7" name="Rectangle 6"/>
          <p:cNvSpPr>
            <a:spLocks noChangeArrowheads="1"/>
          </p:cNvSpPr>
          <p:nvPr/>
        </p:nvSpPr>
        <p:spPr bwMode="auto">
          <a:xfrm>
            <a:off x="4016375" y="4622800"/>
            <a:ext cx="14271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fr-FR" altLang="ar-DZ" sz="2400" b="1">
                <a:solidFill>
                  <a:srgbClr val="FF0000"/>
                </a:solidFill>
              </a:rPr>
              <a:t>Y=75000</a:t>
            </a:r>
            <a:endParaRPr lang="ar-DZ" altLang="ar-DZ" sz="2400" b="1">
              <a:solidFill>
                <a:srgbClr val="FF0000"/>
              </a:solidFill>
            </a:endParaRPr>
          </a:p>
        </p:txBody>
      </p:sp>
      <p:sp>
        <p:nvSpPr>
          <p:cNvPr id="8" name="Rectangle 7"/>
          <p:cNvSpPr>
            <a:spLocks noChangeArrowheads="1"/>
          </p:cNvSpPr>
          <p:nvPr/>
        </p:nvSpPr>
        <p:spPr bwMode="auto">
          <a:xfrm>
            <a:off x="5003800" y="3492500"/>
            <a:ext cx="35496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ar-DZ" altLang="ar-DZ">
                <a:solidFill>
                  <a:srgbClr val="000000"/>
                </a:solidFill>
                <a:ea typeface="Times New Roman" pitchFamily="18" charset="0"/>
                <a:cs typeface="Traditional Arabic" pitchFamily="18" charset="-78"/>
              </a:rPr>
              <a:t>وبتعويضها في المعادلة الثانية نجد </a:t>
            </a:r>
          </a:p>
        </p:txBody>
      </p:sp>
    </p:spTree>
    <p:extLst>
      <p:ext uri="{BB962C8B-B14F-4D97-AF65-F5344CB8AC3E}">
        <p14:creationId xmlns:p14="http://schemas.microsoft.com/office/powerpoint/2010/main" val="9340034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225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225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225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225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right)">
                                      <p:cBhvr>
                                        <p:cTn id="27" dur="225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left)">
                                      <p:cBhvr>
                                        <p:cTn id="32" dur="2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798906513"/>
              </p:ext>
            </p:extLst>
          </p:nvPr>
        </p:nvGraphicFramePr>
        <p:xfrm>
          <a:off x="1908175" y="2044700"/>
          <a:ext cx="6527799" cy="2392394"/>
        </p:xfrm>
        <a:graphic>
          <a:graphicData uri="http://schemas.openxmlformats.org/drawingml/2006/table">
            <a:tbl>
              <a:tblPr firstRow="1" bandRow="1"/>
              <a:tblGrid>
                <a:gridCol w="1368099"/>
                <a:gridCol w="1152085"/>
                <a:gridCol w="1060378"/>
                <a:gridCol w="915315"/>
                <a:gridCol w="1015961"/>
                <a:gridCol w="1015961"/>
              </a:tblGrid>
              <a:tr h="370758">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توزيع</a:t>
                      </a:r>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انتاج</a:t>
                      </a:r>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تموين</a:t>
                      </a:r>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نقل</a:t>
                      </a:r>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الادارة</a:t>
                      </a:r>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endParaRPr lang="fr-FR" sz="180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FC000"/>
                    </a:solidFill>
                  </a:tcPr>
                </a:tc>
              </a:tr>
              <a:tr h="640045">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104500</a:t>
                      </a:r>
                      <a:endParaRPr lang="en-US" sz="1600" dirty="0">
                        <a:effectLst/>
                        <a:latin typeface="Calibri"/>
                        <a:ea typeface="Times New Roman"/>
                        <a:cs typeface="Arial"/>
                      </a:endParaRPr>
                    </a:p>
                  </a:txBody>
                  <a:tcPr marL="68577" marR="68577" marT="0" marB="0">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210000</a:t>
                      </a:r>
                      <a:endParaRPr lang="en-US" sz="1600" dirty="0">
                        <a:effectLst/>
                        <a:latin typeface="Calibri"/>
                        <a:ea typeface="Times New Roman"/>
                        <a:cs typeface="Arial"/>
                      </a:endParaRPr>
                    </a:p>
                  </a:txBody>
                  <a:tcPr marL="68577" marR="68577"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115000</a:t>
                      </a:r>
                      <a:endParaRPr lang="en-US" sz="1600" dirty="0">
                        <a:effectLst/>
                        <a:latin typeface="Calibri"/>
                        <a:ea typeface="Times New Roman"/>
                        <a:cs typeface="Arial"/>
                      </a:endParaRPr>
                    </a:p>
                  </a:txBody>
                  <a:tcPr marL="68577" marR="68577"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60500</a:t>
                      </a:r>
                      <a:endParaRPr lang="en-US" sz="1600" dirty="0">
                        <a:effectLst/>
                        <a:latin typeface="Calibri"/>
                        <a:ea typeface="Times New Roman"/>
                        <a:cs typeface="Arial"/>
                      </a:endParaRPr>
                    </a:p>
                  </a:txBody>
                  <a:tcPr marL="68577" marR="68577"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p>
                      <a:pPr algn="just" rtl="1">
                        <a:lnSpc>
                          <a:spcPct val="115000"/>
                        </a:lnSpc>
                        <a:spcAft>
                          <a:spcPts val="0"/>
                        </a:spcAft>
                        <a:tabLst>
                          <a:tab pos="3305175" algn="l"/>
                        </a:tabLst>
                      </a:pPr>
                      <a:r>
                        <a:rPr lang="fr-FR" sz="2400" dirty="0" smtClean="0">
                          <a:effectLst/>
                          <a:latin typeface="Traditional Arabic"/>
                          <a:ea typeface="Times New Roman"/>
                          <a:cs typeface="Arial"/>
                        </a:rPr>
                        <a:t>65000</a:t>
                      </a:r>
                      <a:endParaRPr lang="en-US" sz="1600" dirty="0">
                        <a:effectLst/>
                        <a:latin typeface="Calibri"/>
                        <a:ea typeface="Times New Roman"/>
                        <a:cs typeface="Arial"/>
                      </a:endParaRPr>
                    </a:p>
                  </a:txBody>
                  <a:tcPr marL="68577" marR="68577"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مج التوزيع الأولي</a:t>
                      </a:r>
                      <a:endParaRPr lang="fr-FR" sz="1800" dirty="0"/>
                    </a:p>
                  </a:txBody>
                  <a:tcPr marL="91437" marR="91437" marT="45710" marB="45710">
                    <a:lnL w="12700" cap="flat" cmpd="sng" algn="ctr">
                      <a:solidFill>
                        <a:sysClr val="window" lastClr="FFFFFF"/>
                      </a:solidFill>
                      <a:prstDash val="solid"/>
                      <a:round/>
                      <a:headEnd type="none" w="med" len="med"/>
                      <a:tailEnd type="none" w="med" len="med"/>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r>
              <a:tr h="370758">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7" marR="91437" marT="45710" marB="45710">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7" marR="91437" marT="45710" marB="4571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7" marR="91437" marT="45710" marB="4571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7" marR="91437" marT="45710" marB="4571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7" marR="91437" marT="45710" marB="4571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ادارة</a:t>
                      </a:r>
                      <a:endParaRPr lang="fr-FR" sz="1800" dirty="0"/>
                    </a:p>
                  </a:txBody>
                  <a:tcPr marL="91437" marR="91437" marT="45710" marB="4571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FC000"/>
                    </a:solidFill>
                  </a:tcPr>
                </a:tc>
              </a:tr>
              <a:tr h="370758">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7" marR="91437" marT="45710" marB="45710">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نقل</a:t>
                      </a:r>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r>
              <a:tr h="640045">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7" marR="91437" marT="45710" marB="45710">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مج التوزيع الثانوي</a:t>
                      </a:r>
                      <a:endParaRPr lang="fr-FR" sz="1800" dirty="0"/>
                    </a:p>
                  </a:txBody>
                  <a:tcPr marL="91437" marR="91437" marT="45710" marB="4571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FC000"/>
                    </a:solidFill>
                  </a:tcPr>
                </a:tc>
              </a:tr>
            </a:tbl>
          </a:graphicData>
        </a:graphic>
      </p:graphicFrame>
      <p:sp>
        <p:nvSpPr>
          <p:cNvPr id="6" name="ZoneTexte 5"/>
          <p:cNvSpPr txBox="1"/>
          <p:nvPr/>
        </p:nvSpPr>
        <p:spPr>
          <a:xfrm>
            <a:off x="3395663" y="3052763"/>
            <a:ext cx="939800" cy="369887"/>
          </a:xfrm>
          <a:prstGeom prst="rect">
            <a:avLst/>
          </a:prstGeom>
          <a:noFill/>
        </p:spPr>
        <p:txBody>
          <a:bodyPr>
            <a:spAutoFit/>
          </a:bodyPr>
          <a:lstStyle/>
          <a:p>
            <a:pPr>
              <a:defRPr/>
            </a:pPr>
            <a:r>
              <a:rPr lang="fr-FR" dirty="0">
                <a:solidFill>
                  <a:prstClr val="black"/>
                </a:solidFill>
              </a:rPr>
              <a:t>29000</a:t>
            </a:r>
          </a:p>
        </p:txBody>
      </p:sp>
      <p:sp>
        <p:nvSpPr>
          <p:cNvPr id="7" name="ZoneTexte 6"/>
          <p:cNvSpPr txBox="1"/>
          <p:nvPr/>
        </p:nvSpPr>
        <p:spPr>
          <a:xfrm>
            <a:off x="3467100" y="3427413"/>
            <a:ext cx="1008063" cy="369887"/>
          </a:xfrm>
          <a:prstGeom prst="rect">
            <a:avLst/>
          </a:prstGeom>
          <a:noFill/>
        </p:spPr>
        <p:txBody>
          <a:bodyPr>
            <a:spAutoFit/>
          </a:bodyPr>
          <a:lstStyle/>
          <a:p>
            <a:pPr algn="ctr" rtl="0">
              <a:defRPr/>
            </a:pPr>
            <a:r>
              <a:rPr lang="ar-DZ" dirty="0">
                <a:solidFill>
                  <a:prstClr val="black"/>
                </a:solidFill>
                <a:latin typeface="Calibri" panose="020F0502020204030204"/>
              </a:rPr>
              <a:t>26250</a:t>
            </a:r>
            <a:endParaRPr lang="fr-FR" dirty="0">
              <a:solidFill>
                <a:prstClr val="black"/>
              </a:solidFill>
              <a:latin typeface="Calibri" panose="020F0502020204030204"/>
            </a:endParaRPr>
          </a:p>
        </p:txBody>
      </p:sp>
      <p:sp>
        <p:nvSpPr>
          <p:cNvPr id="8" name="ZoneTexte 7"/>
          <p:cNvSpPr txBox="1"/>
          <p:nvPr/>
        </p:nvSpPr>
        <p:spPr>
          <a:xfrm>
            <a:off x="3251200" y="3956050"/>
            <a:ext cx="1119188" cy="369888"/>
          </a:xfrm>
          <a:prstGeom prst="rect">
            <a:avLst/>
          </a:prstGeom>
          <a:noFill/>
        </p:spPr>
        <p:txBody>
          <a:bodyPr>
            <a:spAutoFit/>
          </a:bodyPr>
          <a:lstStyle/>
          <a:p>
            <a:pPr rtl="0">
              <a:defRPr/>
            </a:pPr>
            <a:r>
              <a:rPr lang="fr-FR" dirty="0">
                <a:solidFill>
                  <a:prstClr val="black"/>
                </a:solidFill>
              </a:rPr>
              <a:t>265250</a:t>
            </a:r>
          </a:p>
        </p:txBody>
      </p:sp>
      <p:sp>
        <p:nvSpPr>
          <p:cNvPr id="9" name="ZoneTexte 8"/>
          <p:cNvSpPr txBox="1"/>
          <p:nvPr/>
        </p:nvSpPr>
        <p:spPr>
          <a:xfrm>
            <a:off x="2311400" y="3048000"/>
            <a:ext cx="939800" cy="369888"/>
          </a:xfrm>
          <a:prstGeom prst="rect">
            <a:avLst/>
          </a:prstGeom>
          <a:noFill/>
        </p:spPr>
        <p:txBody>
          <a:bodyPr>
            <a:spAutoFit/>
          </a:bodyPr>
          <a:lstStyle/>
          <a:p>
            <a:pPr>
              <a:defRPr/>
            </a:pPr>
            <a:r>
              <a:rPr lang="fr-FR" dirty="0">
                <a:solidFill>
                  <a:prstClr val="black"/>
                </a:solidFill>
              </a:rPr>
              <a:t>14500</a:t>
            </a:r>
          </a:p>
        </p:txBody>
      </p:sp>
      <p:sp>
        <p:nvSpPr>
          <p:cNvPr id="11" name="ZoneTexte 10"/>
          <p:cNvSpPr txBox="1"/>
          <p:nvPr/>
        </p:nvSpPr>
        <p:spPr>
          <a:xfrm>
            <a:off x="2112963" y="3425825"/>
            <a:ext cx="1027112" cy="369888"/>
          </a:xfrm>
          <a:prstGeom prst="rect">
            <a:avLst/>
          </a:prstGeom>
          <a:noFill/>
        </p:spPr>
        <p:txBody>
          <a:bodyPr>
            <a:spAutoFit/>
          </a:bodyPr>
          <a:lstStyle/>
          <a:p>
            <a:pPr rtl="0">
              <a:defRPr/>
            </a:pPr>
            <a:r>
              <a:rPr lang="ar-DZ" dirty="0">
                <a:solidFill>
                  <a:prstClr val="black"/>
                </a:solidFill>
                <a:latin typeface="Calibri" panose="020F0502020204030204"/>
              </a:rPr>
              <a:t>22500</a:t>
            </a:r>
            <a:endParaRPr lang="fr-FR" dirty="0">
              <a:solidFill>
                <a:prstClr val="black"/>
              </a:solidFill>
              <a:latin typeface="Calibri" panose="020F0502020204030204"/>
            </a:endParaRPr>
          </a:p>
        </p:txBody>
      </p:sp>
      <p:sp>
        <p:nvSpPr>
          <p:cNvPr id="13" name="ZoneTexte 12"/>
          <p:cNvSpPr txBox="1"/>
          <p:nvPr/>
        </p:nvSpPr>
        <p:spPr>
          <a:xfrm>
            <a:off x="1954213" y="3954463"/>
            <a:ext cx="1225550" cy="369887"/>
          </a:xfrm>
          <a:prstGeom prst="rect">
            <a:avLst/>
          </a:prstGeom>
          <a:noFill/>
        </p:spPr>
        <p:txBody>
          <a:bodyPr>
            <a:spAutoFit/>
          </a:bodyPr>
          <a:lstStyle/>
          <a:p>
            <a:pPr rtl="0">
              <a:defRPr/>
            </a:pPr>
            <a:r>
              <a:rPr lang="fr-FR" dirty="0">
                <a:solidFill>
                  <a:prstClr val="black"/>
                </a:solidFill>
              </a:rPr>
              <a:t>141500</a:t>
            </a:r>
          </a:p>
        </p:txBody>
      </p:sp>
      <p:sp>
        <p:nvSpPr>
          <p:cNvPr id="17" name="ZoneTexte 16"/>
          <p:cNvSpPr txBox="1"/>
          <p:nvPr/>
        </p:nvSpPr>
        <p:spPr>
          <a:xfrm>
            <a:off x="5576888" y="3041650"/>
            <a:ext cx="1058862" cy="369888"/>
          </a:xfrm>
          <a:prstGeom prst="rect">
            <a:avLst/>
          </a:prstGeom>
          <a:noFill/>
        </p:spPr>
        <p:txBody>
          <a:bodyPr>
            <a:spAutoFit/>
          </a:bodyPr>
          <a:lstStyle/>
          <a:p>
            <a:pPr algn="l" rtl="0">
              <a:defRPr/>
            </a:pPr>
            <a:r>
              <a:rPr lang="ar-DZ" dirty="0">
                <a:solidFill>
                  <a:prstClr val="black"/>
                </a:solidFill>
                <a:latin typeface="Calibri" panose="020F0502020204030204"/>
              </a:rPr>
              <a:t>14500</a:t>
            </a:r>
            <a:endParaRPr lang="fr-FR" dirty="0">
              <a:solidFill>
                <a:prstClr val="black"/>
              </a:solidFill>
              <a:latin typeface="Calibri" panose="020F0502020204030204"/>
            </a:endParaRPr>
          </a:p>
        </p:txBody>
      </p:sp>
      <p:sp>
        <p:nvSpPr>
          <p:cNvPr id="18" name="ZoneTexte 17"/>
          <p:cNvSpPr txBox="1"/>
          <p:nvPr/>
        </p:nvSpPr>
        <p:spPr>
          <a:xfrm>
            <a:off x="4424363" y="3411538"/>
            <a:ext cx="1058862" cy="368300"/>
          </a:xfrm>
          <a:prstGeom prst="rect">
            <a:avLst/>
          </a:prstGeom>
          <a:noFill/>
        </p:spPr>
        <p:txBody>
          <a:bodyPr>
            <a:spAutoFit/>
          </a:bodyPr>
          <a:lstStyle/>
          <a:p>
            <a:pPr rtl="0">
              <a:defRPr/>
            </a:pPr>
            <a:r>
              <a:rPr lang="ar-DZ" dirty="0">
                <a:solidFill>
                  <a:prstClr val="black"/>
                </a:solidFill>
                <a:latin typeface="Calibri" panose="020F0502020204030204"/>
              </a:rPr>
              <a:t>18750</a:t>
            </a:r>
            <a:endParaRPr lang="fr-FR" dirty="0">
              <a:solidFill>
                <a:prstClr val="black"/>
              </a:solidFill>
              <a:latin typeface="Calibri" panose="020F0502020204030204"/>
            </a:endParaRPr>
          </a:p>
        </p:txBody>
      </p:sp>
      <p:sp>
        <p:nvSpPr>
          <p:cNvPr id="19" name="ZoneTexte 18"/>
          <p:cNvSpPr txBox="1">
            <a:spLocks noChangeArrowheads="1"/>
          </p:cNvSpPr>
          <p:nvPr/>
        </p:nvSpPr>
        <p:spPr bwMode="auto">
          <a:xfrm>
            <a:off x="6308725" y="3954463"/>
            <a:ext cx="8588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1800">
                <a:solidFill>
                  <a:srgbClr val="000000"/>
                </a:solidFill>
                <a:latin typeface="Calibri" pitchFamily="34" charset="0"/>
              </a:rPr>
              <a:t>00</a:t>
            </a:r>
          </a:p>
        </p:txBody>
      </p:sp>
      <p:sp>
        <p:nvSpPr>
          <p:cNvPr id="20" name="ZoneTexte 19"/>
          <p:cNvSpPr txBox="1">
            <a:spLocks noChangeArrowheads="1"/>
          </p:cNvSpPr>
          <p:nvPr/>
        </p:nvSpPr>
        <p:spPr bwMode="auto">
          <a:xfrm>
            <a:off x="5265738" y="3960813"/>
            <a:ext cx="8588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1800">
                <a:solidFill>
                  <a:srgbClr val="000000"/>
                </a:solidFill>
                <a:latin typeface="Calibri" pitchFamily="34" charset="0"/>
              </a:rPr>
              <a:t>00</a:t>
            </a:r>
          </a:p>
        </p:txBody>
      </p:sp>
      <p:sp>
        <p:nvSpPr>
          <p:cNvPr id="21" name="ZoneTexte 20"/>
          <p:cNvSpPr txBox="1">
            <a:spLocks noChangeArrowheads="1"/>
          </p:cNvSpPr>
          <p:nvPr/>
        </p:nvSpPr>
        <p:spPr bwMode="auto">
          <a:xfrm>
            <a:off x="4259263" y="3967163"/>
            <a:ext cx="12414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1800">
                <a:solidFill>
                  <a:srgbClr val="000000"/>
                </a:solidFill>
                <a:latin typeface="Calibri" pitchFamily="34" charset="0"/>
              </a:rPr>
              <a:t>148250</a:t>
            </a:r>
          </a:p>
        </p:txBody>
      </p:sp>
      <p:sp>
        <p:nvSpPr>
          <p:cNvPr id="23" name="ZoneTexte 22"/>
          <p:cNvSpPr txBox="1"/>
          <p:nvPr/>
        </p:nvSpPr>
        <p:spPr>
          <a:xfrm>
            <a:off x="5338763" y="3419475"/>
            <a:ext cx="1082675" cy="369888"/>
          </a:xfrm>
          <a:prstGeom prst="rect">
            <a:avLst/>
          </a:prstGeom>
          <a:noFill/>
        </p:spPr>
        <p:txBody>
          <a:bodyPr>
            <a:spAutoFit/>
          </a:bodyPr>
          <a:lstStyle/>
          <a:p>
            <a:pPr>
              <a:defRPr/>
            </a:pPr>
            <a:r>
              <a:rPr lang="ar-DZ" dirty="0">
                <a:solidFill>
                  <a:prstClr val="black"/>
                </a:solidFill>
                <a:latin typeface="Calibri" panose="020F0502020204030204"/>
              </a:rPr>
              <a:t>(75000)</a:t>
            </a:r>
            <a:endParaRPr lang="fr-FR" dirty="0">
              <a:solidFill>
                <a:prstClr val="black"/>
              </a:solidFill>
              <a:latin typeface="Calibri" panose="020F0502020204030204"/>
            </a:endParaRPr>
          </a:p>
        </p:txBody>
      </p:sp>
      <p:sp>
        <p:nvSpPr>
          <p:cNvPr id="24" name="ZoneTexte 23"/>
          <p:cNvSpPr txBox="1"/>
          <p:nvPr/>
        </p:nvSpPr>
        <p:spPr>
          <a:xfrm>
            <a:off x="6440488" y="3068638"/>
            <a:ext cx="1058862" cy="369887"/>
          </a:xfrm>
          <a:prstGeom prst="rect">
            <a:avLst/>
          </a:prstGeom>
          <a:noFill/>
        </p:spPr>
        <p:txBody>
          <a:bodyPr>
            <a:spAutoFit/>
          </a:bodyPr>
          <a:lstStyle/>
          <a:p>
            <a:pPr algn="l" rtl="0">
              <a:defRPr/>
            </a:pPr>
            <a:r>
              <a:rPr lang="fr-FR" dirty="0">
                <a:solidFill>
                  <a:prstClr val="black"/>
                </a:solidFill>
                <a:latin typeface="Calibri" panose="020F0502020204030204"/>
              </a:rPr>
              <a:t>(</a:t>
            </a:r>
            <a:r>
              <a:rPr lang="ar-DZ" dirty="0">
                <a:solidFill>
                  <a:prstClr val="black"/>
                </a:solidFill>
                <a:latin typeface="Calibri" panose="020F0502020204030204"/>
              </a:rPr>
              <a:t>72500</a:t>
            </a:r>
            <a:r>
              <a:rPr lang="fr-FR" dirty="0">
                <a:solidFill>
                  <a:prstClr val="black"/>
                </a:solidFill>
                <a:latin typeface="Calibri" panose="020F0502020204030204"/>
              </a:rPr>
              <a:t>)</a:t>
            </a:r>
          </a:p>
        </p:txBody>
      </p:sp>
      <p:sp>
        <p:nvSpPr>
          <p:cNvPr id="25" name="ZoneTexte 24"/>
          <p:cNvSpPr txBox="1"/>
          <p:nvPr/>
        </p:nvSpPr>
        <p:spPr>
          <a:xfrm>
            <a:off x="4568825" y="3059113"/>
            <a:ext cx="1058863" cy="369887"/>
          </a:xfrm>
          <a:prstGeom prst="rect">
            <a:avLst/>
          </a:prstGeom>
          <a:noFill/>
        </p:spPr>
        <p:txBody>
          <a:bodyPr>
            <a:spAutoFit/>
          </a:bodyPr>
          <a:lstStyle/>
          <a:p>
            <a:pPr algn="l" rtl="0">
              <a:defRPr/>
            </a:pPr>
            <a:r>
              <a:rPr lang="ar-DZ" dirty="0">
                <a:solidFill>
                  <a:prstClr val="black"/>
                </a:solidFill>
                <a:latin typeface="Calibri" panose="020F0502020204030204"/>
              </a:rPr>
              <a:t>14500</a:t>
            </a:r>
            <a:endParaRPr lang="fr-FR" dirty="0">
              <a:solidFill>
                <a:prstClr val="black"/>
              </a:solidFill>
              <a:latin typeface="Calibri" panose="020F0502020204030204"/>
            </a:endParaRPr>
          </a:p>
        </p:txBody>
      </p:sp>
      <p:sp>
        <p:nvSpPr>
          <p:cNvPr id="26" name="ZoneTexte 25"/>
          <p:cNvSpPr txBox="1"/>
          <p:nvPr/>
        </p:nvSpPr>
        <p:spPr>
          <a:xfrm>
            <a:off x="6446838" y="3429000"/>
            <a:ext cx="836612" cy="369888"/>
          </a:xfrm>
          <a:prstGeom prst="rect">
            <a:avLst/>
          </a:prstGeom>
          <a:noFill/>
        </p:spPr>
        <p:txBody>
          <a:bodyPr>
            <a:spAutoFit/>
          </a:bodyPr>
          <a:lstStyle/>
          <a:p>
            <a:pPr>
              <a:defRPr/>
            </a:pPr>
            <a:r>
              <a:rPr lang="ar-DZ" dirty="0">
                <a:solidFill>
                  <a:prstClr val="black"/>
                </a:solidFill>
                <a:latin typeface="Calibri" panose="020F0502020204030204"/>
              </a:rPr>
              <a:t>7500</a:t>
            </a:r>
            <a:endParaRPr lang="fr-FR" dirty="0">
              <a:solidFill>
                <a:prstClr val="black"/>
              </a:solidFill>
              <a:latin typeface="Calibri" panose="020F0502020204030204"/>
            </a:endParaRPr>
          </a:p>
        </p:txBody>
      </p:sp>
    </p:spTree>
    <p:extLst>
      <p:ext uri="{BB962C8B-B14F-4D97-AF65-F5344CB8AC3E}">
        <p14:creationId xmlns:p14="http://schemas.microsoft.com/office/powerpoint/2010/main" val="38594687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left)">
                                      <p:cBhvr>
                                        <p:cTn id="7" dur="500"/>
                                        <p:tgtEl>
                                          <p:spTgt spid="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wipe(left)">
                                      <p:cBhvr>
                                        <p:cTn id="17" dur="500"/>
                                        <p:tgtEl>
                                          <p:spTgt spid="2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500"/>
                                        <p:tgtEl>
                                          <p:spTgt spid="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wipe(left)">
                                      <p:cBhvr>
                                        <p:cTn id="32" dur="500"/>
                                        <p:tgtEl>
                                          <p:spTgt spid="2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left)">
                                      <p:cBhvr>
                                        <p:cTn id="37" dur="500"/>
                                        <p:tgtEl>
                                          <p:spTgt spid="2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ipe(left)">
                                      <p:cBhvr>
                                        <p:cTn id="42" dur="500"/>
                                        <p:tgtEl>
                                          <p:spTgt spid="1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wipe(left)">
                                      <p:cBhvr>
                                        <p:cTn id="47" dur="500"/>
                                        <p:tgtEl>
                                          <p:spTgt spid="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left)">
                                      <p:cBhvr>
                                        <p:cTn id="52" dur="500"/>
                                        <p:tgtEl>
                                          <p:spTgt spid="1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wipe(left)">
                                      <p:cBhvr>
                                        <p:cTn id="57" dur="500"/>
                                        <p:tgtEl>
                                          <p:spTgt spid="1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left)">
                                      <p:cBhvr>
                                        <p:cTn id="62" dur="500"/>
                                        <p:tgtEl>
                                          <p:spTgt spid="2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wipe(left)">
                                      <p:cBhvr>
                                        <p:cTn id="67" dur="500"/>
                                        <p:tgtEl>
                                          <p:spTgt spid="21"/>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wipe(left)">
                                      <p:cBhvr>
                                        <p:cTn id="72" dur="500"/>
                                        <p:tgtEl>
                                          <p:spTgt spid="8"/>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wipe(left)">
                                      <p:cBhvr>
                                        <p:cTn id="7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1" grpId="0"/>
      <p:bldP spid="13" grpId="0"/>
      <p:bldP spid="17" grpId="0"/>
      <p:bldP spid="18" grpId="0"/>
      <p:bldP spid="19" grpId="0"/>
      <p:bldP spid="20" grpId="0"/>
      <p:bldP spid="21" grpId="0"/>
      <p:bldP spid="23" grpId="0"/>
      <p:bldP spid="24" grpId="0"/>
      <p:bldP spid="25" grpId="0"/>
      <p:bldP spid="26" grpId="0"/>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452</TotalTime>
  <Words>575</Words>
  <Application>Microsoft Office PowerPoint</Application>
  <PresentationFormat>Affichage à l'écran (4:3)</PresentationFormat>
  <Paragraphs>187</Paragraphs>
  <Slides>11</Slides>
  <Notes>0</Notes>
  <HiddenSlides>0</HiddenSlides>
  <MMClips>0</MMClips>
  <ScaleCrop>false</ScaleCrop>
  <HeadingPairs>
    <vt:vector size="4" baseType="variant">
      <vt:variant>
        <vt:lpstr>Thème</vt:lpstr>
      </vt:variant>
      <vt:variant>
        <vt:i4>3</vt:i4>
      </vt:variant>
      <vt:variant>
        <vt:lpstr>Titres des diapositives</vt:lpstr>
      </vt:variant>
      <vt:variant>
        <vt:i4>11</vt:i4>
      </vt:variant>
    </vt:vector>
  </HeadingPairs>
  <TitlesOfParts>
    <vt:vector size="14" baseType="lpstr">
      <vt:lpstr>Diseño predeterminado</vt:lpstr>
      <vt:lpstr>1_Diseño predeterminado</vt:lpstr>
      <vt:lpstr>2_Diseño predeterminado</vt:lpstr>
      <vt:lpstr>المصاريف غير المباشرة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المصاريف غير المباشرة</dc:title>
  <dc:creator>TAHRI</dc:creator>
  <cp:lastModifiedBy>TAHRI</cp:lastModifiedBy>
  <cp:revision>7</cp:revision>
  <dcterms:created xsi:type="dcterms:W3CDTF">2021-11-11T08:12:54Z</dcterms:created>
  <dcterms:modified xsi:type="dcterms:W3CDTF">2021-11-11T15:45:03Z</dcterms:modified>
</cp:coreProperties>
</file>