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4236" r:id="rId1"/>
  </p:sldMasterIdLst>
  <p:notesMasterIdLst>
    <p:notesMasterId r:id="rId24"/>
  </p:notesMasterIdLst>
  <p:sldIdLst>
    <p:sldId id="428" r:id="rId2"/>
    <p:sldId id="613" r:id="rId3"/>
    <p:sldId id="536" r:id="rId4"/>
    <p:sldId id="487" r:id="rId5"/>
    <p:sldId id="539" r:id="rId6"/>
    <p:sldId id="610" r:id="rId7"/>
    <p:sldId id="601" r:id="rId8"/>
    <p:sldId id="602" r:id="rId9"/>
    <p:sldId id="603" r:id="rId10"/>
    <p:sldId id="605" r:id="rId11"/>
    <p:sldId id="614" r:id="rId12"/>
    <p:sldId id="615" r:id="rId13"/>
    <p:sldId id="616" r:id="rId14"/>
    <p:sldId id="617" r:id="rId15"/>
    <p:sldId id="618" r:id="rId16"/>
    <p:sldId id="619" r:id="rId17"/>
    <p:sldId id="620" r:id="rId18"/>
    <p:sldId id="621" r:id="rId19"/>
    <p:sldId id="622" r:id="rId20"/>
    <p:sldId id="623" r:id="rId21"/>
    <p:sldId id="624" r:id="rId22"/>
    <p:sldId id="334" r:id="rId23"/>
  </p:sldIdLst>
  <p:sldSz cx="12190413"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15588" autoAdjust="0"/>
    <p:restoredTop sz="94624" autoAdjust="0"/>
  </p:normalViewPr>
  <p:slideViewPr>
    <p:cSldViewPr>
      <p:cViewPr>
        <p:scale>
          <a:sx n="60" d="100"/>
          <a:sy n="60" d="100"/>
        </p:scale>
        <p:origin x="138" y="-150"/>
      </p:cViewPr>
      <p:guideLst>
        <p:guide orient="horz" pos="2160"/>
        <p:guide pos="3840"/>
      </p:guideLst>
    </p:cSldViewPr>
  </p:slideViewPr>
  <p:outlineViewPr>
    <p:cViewPr>
      <p:scale>
        <a:sx n="33" d="100"/>
        <a:sy n="33" d="100"/>
      </p:scale>
      <p:origin x="246"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CA0936D-D88F-48F1-8226-EA72C96A5829}" type="doc">
      <dgm:prSet loTypeId="urn:microsoft.com/office/officeart/2005/8/layout/arrow3" loCatId="relationship" qsTypeId="urn:microsoft.com/office/officeart/2005/8/quickstyle/simple4" qsCatId="simple" csTypeId="urn:microsoft.com/office/officeart/2005/8/colors/colorful3" csCatId="colorful" phldr="1"/>
      <dgm:spPr/>
      <dgm:t>
        <a:bodyPr/>
        <a:lstStyle/>
        <a:p>
          <a:endParaRPr lang="fr-FR"/>
        </a:p>
      </dgm:t>
    </dgm:pt>
    <dgm:pt modelId="{FD0504FE-27A5-44F7-BB51-2F9E3017BFD8}">
      <dgm:prSet phldrT="[Texte]" custT="1"/>
      <dgm:spPr/>
      <dgm:t>
        <a:bodyPr/>
        <a:lstStyle/>
        <a:p>
          <a:pPr rtl="1"/>
          <a:r>
            <a:rPr lang="ar-DZ" sz="2800" dirty="0" smtClean="0">
              <a:latin typeface="Simplified Arabic" pitchFamily="18" charset="-78"/>
              <a:cs typeface="Simplified Arabic" pitchFamily="18" charset="-78"/>
            </a:rPr>
            <a:t>تنعكس الأوضاع الطبقية على النظم التعليمية ونتائجها</a:t>
          </a:r>
          <a:endParaRPr lang="fr-FR" sz="2800" b="1" dirty="0">
            <a:effectLst>
              <a:outerShdw blurRad="38100" dist="38100" dir="2700000" algn="tl">
                <a:srgbClr val="000000">
                  <a:alpha val="43137"/>
                </a:srgbClr>
              </a:outerShdw>
            </a:effectLst>
            <a:latin typeface="Simplified Arabic" pitchFamily="18" charset="-78"/>
            <a:cs typeface="Simplified Arabic" pitchFamily="18" charset="-78"/>
          </a:endParaRPr>
        </a:p>
      </dgm:t>
    </dgm:pt>
    <dgm:pt modelId="{E3023D30-D5F8-4A3C-8E0D-1ADA89AB1724}" type="parTrans" cxnId="{E37778B4-64E6-46BC-8755-712C3EB387BD}">
      <dgm:prSet custT="1"/>
      <dgm:spPr/>
      <dgm:t>
        <a:bodyPr/>
        <a:lstStyle/>
        <a:p>
          <a:pPr rtl="1"/>
          <a:endParaRPr lang="fr-FR" sz="2800" b="1">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endParaRPr>
        </a:p>
      </dgm:t>
    </dgm:pt>
    <dgm:pt modelId="{8CB51918-F7A6-4B65-8607-9464376500A8}" type="sibTrans" cxnId="{E37778B4-64E6-46BC-8755-712C3EB387BD}">
      <dgm:prSet/>
      <dgm:spPr/>
      <dgm:t>
        <a:bodyPr/>
        <a:lstStyle/>
        <a:p>
          <a:pPr rtl="1"/>
          <a:endParaRPr lang="fr-FR" sz="2800" b="1">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endParaRPr>
        </a:p>
      </dgm:t>
    </dgm:pt>
    <dgm:pt modelId="{77C5ADCB-6E06-4265-A335-1A8E65055D46}">
      <dgm:prSet phldrT="[Texte]" custT="1"/>
      <dgm:spPr/>
      <dgm:t>
        <a:bodyPr/>
        <a:lstStyle/>
        <a:p>
          <a:pPr rtl="1"/>
          <a:r>
            <a:rPr lang="ar-DZ" sz="2800" dirty="0" smtClean="0">
              <a:latin typeface="Simplified Arabic" pitchFamily="18" charset="-78"/>
              <a:cs typeface="Simplified Arabic" pitchFamily="18" charset="-78"/>
            </a:rPr>
            <a:t>التعليم هو أداة لتصنيف الأفراد كل حسب الطبقة الاجتماعية</a:t>
          </a:r>
          <a:endParaRPr lang="fr-FR" sz="2800" b="1" dirty="0">
            <a:effectLst>
              <a:outerShdw blurRad="38100" dist="38100" dir="2700000" algn="tl">
                <a:srgbClr val="000000">
                  <a:alpha val="43137"/>
                </a:srgbClr>
              </a:outerShdw>
            </a:effectLst>
            <a:latin typeface="Simplified Arabic" pitchFamily="18" charset="-78"/>
            <a:cs typeface="Simplified Arabic" pitchFamily="18" charset="-78"/>
          </a:endParaRPr>
        </a:p>
      </dgm:t>
    </dgm:pt>
    <dgm:pt modelId="{599BCF55-A0A2-462B-8DED-C1808940FD2E}" type="sibTrans" cxnId="{48046458-F442-448D-9535-85E5EF4EB400}">
      <dgm:prSet/>
      <dgm:spPr/>
      <dgm:t>
        <a:bodyPr/>
        <a:lstStyle/>
        <a:p>
          <a:pPr rtl="1"/>
          <a:endParaRPr lang="fr-FR" sz="2800" b="1">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endParaRPr>
        </a:p>
      </dgm:t>
    </dgm:pt>
    <dgm:pt modelId="{35D2E326-EAC9-4579-9704-F843433F32FC}" type="parTrans" cxnId="{48046458-F442-448D-9535-85E5EF4EB400}">
      <dgm:prSet/>
      <dgm:spPr/>
      <dgm:t>
        <a:bodyPr/>
        <a:lstStyle/>
        <a:p>
          <a:pPr rtl="1"/>
          <a:endParaRPr lang="fr-FR" sz="2800" b="1">
            <a:solidFill>
              <a:schemeClr val="tx1"/>
            </a:solidFill>
            <a:effectLst>
              <a:outerShdw blurRad="38100" dist="38100" dir="2700000" algn="tl">
                <a:srgbClr val="000000">
                  <a:alpha val="43137"/>
                </a:srgbClr>
              </a:outerShdw>
            </a:effectLst>
            <a:latin typeface="Simplified Arabic" pitchFamily="18" charset="-78"/>
            <a:cs typeface="Simplified Arabic" pitchFamily="18" charset="-78"/>
          </a:endParaRPr>
        </a:p>
      </dgm:t>
    </dgm:pt>
    <dgm:pt modelId="{0B4A8D75-CDF3-4A51-B6BB-577FE52C9E38}" type="pres">
      <dgm:prSet presAssocID="{ECA0936D-D88F-48F1-8226-EA72C96A5829}" presName="compositeShape" presStyleCnt="0">
        <dgm:presLayoutVars>
          <dgm:chMax val="2"/>
          <dgm:dir/>
          <dgm:resizeHandles val="exact"/>
        </dgm:presLayoutVars>
      </dgm:prSet>
      <dgm:spPr/>
      <dgm:t>
        <a:bodyPr/>
        <a:lstStyle/>
        <a:p>
          <a:endParaRPr lang="fr-FR"/>
        </a:p>
      </dgm:t>
    </dgm:pt>
    <dgm:pt modelId="{ACC6A95A-9518-4DD9-B324-259C528FD99A}" type="pres">
      <dgm:prSet presAssocID="{ECA0936D-D88F-48F1-8226-EA72C96A5829}" presName="divider" presStyleLbl="fgShp" presStyleIdx="0" presStyleCnt="1"/>
      <dgm:spPr/>
      <dgm:t>
        <a:bodyPr/>
        <a:lstStyle/>
        <a:p>
          <a:endParaRPr lang="fr-FR"/>
        </a:p>
      </dgm:t>
    </dgm:pt>
    <dgm:pt modelId="{F21B498B-9EBB-4702-BFBF-CD9F20F8A857}" type="pres">
      <dgm:prSet presAssocID="{77C5ADCB-6E06-4265-A335-1A8E65055D46}" presName="downArrow" presStyleLbl="node1" presStyleIdx="0" presStyleCnt="2"/>
      <dgm:spPr/>
      <dgm:t>
        <a:bodyPr/>
        <a:lstStyle/>
        <a:p>
          <a:endParaRPr lang="fr-FR"/>
        </a:p>
      </dgm:t>
    </dgm:pt>
    <dgm:pt modelId="{76B02A8C-1327-41D7-96A3-0BEBEA8A36B9}" type="pres">
      <dgm:prSet presAssocID="{77C5ADCB-6E06-4265-A335-1A8E65055D46}" presName="downArrowText" presStyleLbl="revTx" presStyleIdx="0" presStyleCnt="2">
        <dgm:presLayoutVars>
          <dgm:bulletEnabled val="1"/>
        </dgm:presLayoutVars>
      </dgm:prSet>
      <dgm:spPr/>
      <dgm:t>
        <a:bodyPr/>
        <a:lstStyle/>
        <a:p>
          <a:endParaRPr lang="fr-FR"/>
        </a:p>
      </dgm:t>
    </dgm:pt>
    <dgm:pt modelId="{39F2CF19-B3DA-4B29-AEFC-30B76B10F72B}" type="pres">
      <dgm:prSet presAssocID="{FD0504FE-27A5-44F7-BB51-2F9E3017BFD8}" presName="upArrow" presStyleLbl="node1" presStyleIdx="1" presStyleCnt="2"/>
      <dgm:spPr/>
      <dgm:t>
        <a:bodyPr/>
        <a:lstStyle/>
        <a:p>
          <a:endParaRPr lang="fr-FR"/>
        </a:p>
      </dgm:t>
    </dgm:pt>
    <dgm:pt modelId="{DE7A4388-7AEF-46EA-99B2-1F15176ABF5A}" type="pres">
      <dgm:prSet presAssocID="{FD0504FE-27A5-44F7-BB51-2F9E3017BFD8}" presName="upArrowText" presStyleLbl="revTx" presStyleIdx="1" presStyleCnt="2">
        <dgm:presLayoutVars>
          <dgm:bulletEnabled val="1"/>
        </dgm:presLayoutVars>
      </dgm:prSet>
      <dgm:spPr/>
      <dgm:t>
        <a:bodyPr/>
        <a:lstStyle/>
        <a:p>
          <a:endParaRPr lang="fr-FR"/>
        </a:p>
      </dgm:t>
    </dgm:pt>
  </dgm:ptLst>
  <dgm:cxnLst>
    <dgm:cxn modelId="{84AA63A3-7741-403D-B2D2-DA82AF0C6C95}" type="presOf" srcId="{FD0504FE-27A5-44F7-BB51-2F9E3017BFD8}" destId="{DE7A4388-7AEF-46EA-99B2-1F15176ABF5A}" srcOrd="0" destOrd="0" presId="urn:microsoft.com/office/officeart/2005/8/layout/arrow3"/>
    <dgm:cxn modelId="{E37778B4-64E6-46BC-8755-712C3EB387BD}" srcId="{ECA0936D-D88F-48F1-8226-EA72C96A5829}" destId="{FD0504FE-27A5-44F7-BB51-2F9E3017BFD8}" srcOrd="1" destOrd="0" parTransId="{E3023D30-D5F8-4A3C-8E0D-1ADA89AB1724}" sibTransId="{8CB51918-F7A6-4B65-8607-9464376500A8}"/>
    <dgm:cxn modelId="{4C50AF35-1A81-475E-8DE6-1EA2094B84B8}" type="presOf" srcId="{77C5ADCB-6E06-4265-A335-1A8E65055D46}" destId="{76B02A8C-1327-41D7-96A3-0BEBEA8A36B9}" srcOrd="0" destOrd="0" presId="urn:microsoft.com/office/officeart/2005/8/layout/arrow3"/>
    <dgm:cxn modelId="{9516A697-D7AA-41DA-B28C-569960D67835}" type="presOf" srcId="{ECA0936D-D88F-48F1-8226-EA72C96A5829}" destId="{0B4A8D75-CDF3-4A51-B6BB-577FE52C9E38}" srcOrd="0" destOrd="0" presId="urn:microsoft.com/office/officeart/2005/8/layout/arrow3"/>
    <dgm:cxn modelId="{48046458-F442-448D-9535-85E5EF4EB400}" srcId="{ECA0936D-D88F-48F1-8226-EA72C96A5829}" destId="{77C5ADCB-6E06-4265-A335-1A8E65055D46}" srcOrd="0" destOrd="0" parTransId="{35D2E326-EAC9-4579-9704-F843433F32FC}" sibTransId="{599BCF55-A0A2-462B-8DED-C1808940FD2E}"/>
    <dgm:cxn modelId="{3B947BF8-3960-4E1A-A045-B56402495033}" type="presParOf" srcId="{0B4A8D75-CDF3-4A51-B6BB-577FE52C9E38}" destId="{ACC6A95A-9518-4DD9-B324-259C528FD99A}" srcOrd="0" destOrd="0" presId="urn:microsoft.com/office/officeart/2005/8/layout/arrow3"/>
    <dgm:cxn modelId="{20A81AEE-428E-4D60-8466-6D033CD42A15}" type="presParOf" srcId="{0B4A8D75-CDF3-4A51-B6BB-577FE52C9E38}" destId="{F21B498B-9EBB-4702-BFBF-CD9F20F8A857}" srcOrd="1" destOrd="0" presId="urn:microsoft.com/office/officeart/2005/8/layout/arrow3"/>
    <dgm:cxn modelId="{70822ACD-FA6E-4F86-85E1-25437AC048C4}" type="presParOf" srcId="{0B4A8D75-CDF3-4A51-B6BB-577FE52C9E38}" destId="{76B02A8C-1327-41D7-96A3-0BEBEA8A36B9}" srcOrd="2" destOrd="0" presId="urn:microsoft.com/office/officeart/2005/8/layout/arrow3"/>
    <dgm:cxn modelId="{AE2E9F84-0C33-41BE-B68E-FEEAA3D160B0}" type="presParOf" srcId="{0B4A8D75-CDF3-4A51-B6BB-577FE52C9E38}" destId="{39F2CF19-B3DA-4B29-AEFC-30B76B10F72B}" srcOrd="3" destOrd="0" presId="urn:microsoft.com/office/officeart/2005/8/layout/arrow3"/>
    <dgm:cxn modelId="{586193B1-39E8-4A0D-9712-7D413D8E850F}" type="presParOf" srcId="{0B4A8D75-CDF3-4A51-B6BB-577FE52C9E38}" destId="{DE7A4388-7AEF-46EA-99B2-1F15176ABF5A}" srcOrd="4" destOrd="0" presId="urn:microsoft.com/office/officeart/2005/8/layout/arrow3"/>
  </dgm:cxnLst>
  <dgm:bg/>
  <dgm:whole>
    <a:ln w="28575">
      <a:noFill/>
    </a:ln>
  </dgm:whole>
</dgm:dataModel>
</file>

<file path=ppt/diagrams/layout1.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DDCDC0-3E8F-473F-95D8-41C0C251E1E4}" type="datetimeFigureOut">
              <a:rPr lang="fr-FR" smtClean="0"/>
              <a:pPr/>
              <a:t>24/09/2022</a:t>
            </a:fld>
            <a:endParaRPr lang="fr-FR"/>
          </a:p>
        </p:txBody>
      </p:sp>
      <p:sp>
        <p:nvSpPr>
          <p:cNvPr id="4" name="Espace réservé de l'image des diapositives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8E76CB-1C0B-4258-B86B-4CA31AB3442E}"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12199864"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re 8"/>
          <p:cNvSpPr>
            <a:spLocks noGrp="1"/>
          </p:cNvSpPr>
          <p:nvPr>
            <p:ph type="ctrTitle"/>
          </p:nvPr>
        </p:nvSpPr>
        <p:spPr>
          <a:xfrm>
            <a:off x="914281" y="1752602"/>
            <a:ext cx="10361851"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17" name="Sous-titre 16"/>
          <p:cNvSpPr>
            <a:spLocks noGrp="1"/>
          </p:cNvSpPr>
          <p:nvPr>
            <p:ph type="subTitle" idx="1"/>
          </p:nvPr>
        </p:nvSpPr>
        <p:spPr>
          <a:xfrm>
            <a:off x="914281" y="3611607"/>
            <a:ext cx="10361851"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grpSp>
        <p:nvGrpSpPr>
          <p:cNvPr id="2" name="Groupe 1"/>
          <p:cNvGrpSpPr/>
          <p:nvPr/>
        </p:nvGrpSpPr>
        <p:grpSpPr>
          <a:xfrm>
            <a:off x="-5019" y="4953000"/>
            <a:ext cx="12195432"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C6430DBB-9FD5-43E7-88F1-55A569E9525E}" type="datetimeFigureOut">
              <a:rPr lang="nl-BE" smtClean="0"/>
              <a:pPr/>
              <a:t>24/09/2022</a:t>
            </a:fld>
            <a:endParaRPr lang="nl-BE"/>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endParaRPr lang="nl-BE"/>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EE336665-E7E9-4861-9ADF-F11A47CBAD79}" type="slidenum">
              <a:rPr lang="nl-BE" smtClean="0"/>
              <a:pPr/>
              <a:t>‹N°›</a:t>
            </a:fld>
            <a:endParaRPr lang="nl-BE"/>
          </a:p>
        </p:txBody>
      </p:sp>
    </p:spTree>
  </p:cSld>
  <p:clrMapOvr>
    <a:masterClrMapping/>
  </p:clrMapOvr>
  <p:transition spd="med" advTm="30000">
    <p:pull dir="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609521" y="1481330"/>
            <a:ext cx="10971372" cy="4386071"/>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C6430DBB-9FD5-43E7-88F1-55A569E9525E}" type="datetimeFigureOut">
              <a:rPr lang="nl-BE" smtClean="0"/>
              <a:pPr/>
              <a:t>24/09/2022</a:t>
            </a:fld>
            <a:endParaRPr lang="nl-BE"/>
          </a:p>
        </p:txBody>
      </p:sp>
      <p:sp>
        <p:nvSpPr>
          <p:cNvPr id="5" name="Espace réservé du pied de page 4"/>
          <p:cNvSpPr>
            <a:spLocks noGrp="1"/>
          </p:cNvSpPr>
          <p:nvPr>
            <p:ph type="ftr" sz="quarter" idx="11"/>
          </p:nvPr>
        </p:nvSpPr>
        <p:spPr/>
        <p:txBody>
          <a:bodyPr/>
          <a:lstStyle>
            <a:extLst/>
          </a:lstStyle>
          <a:p>
            <a:endParaRPr lang="nl-BE"/>
          </a:p>
        </p:txBody>
      </p:sp>
      <p:sp>
        <p:nvSpPr>
          <p:cNvPr id="6" name="Espace réservé du numéro de diapositive 5"/>
          <p:cNvSpPr>
            <a:spLocks noGrp="1"/>
          </p:cNvSpPr>
          <p:nvPr>
            <p:ph type="sldNum" sz="quarter" idx="12"/>
          </p:nvPr>
        </p:nvSpPr>
        <p:spPr/>
        <p:txBody>
          <a:bodyPr/>
          <a:lstStyle>
            <a:extLst/>
          </a:lstStyle>
          <a:p>
            <a:fld id="{EE336665-E7E9-4861-9ADF-F11A47CBAD79}" type="slidenum">
              <a:rPr lang="nl-BE" smtClean="0"/>
              <a:pPr/>
              <a:t>‹N°›</a:t>
            </a:fld>
            <a:endParaRPr lang="nl-BE"/>
          </a:p>
        </p:txBody>
      </p:sp>
    </p:spTree>
  </p:cSld>
  <p:clrMapOvr>
    <a:masterClrMapping/>
  </p:clrMapOvr>
  <p:transition spd="med" advTm="30000">
    <p:pull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9124163" y="274641"/>
            <a:ext cx="2369652" cy="5592761"/>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609521" y="274641"/>
            <a:ext cx="8431702" cy="5592760"/>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C6430DBB-9FD5-43E7-88F1-55A569E9525E}" type="datetimeFigureOut">
              <a:rPr lang="nl-BE" smtClean="0"/>
              <a:pPr/>
              <a:t>24/09/2022</a:t>
            </a:fld>
            <a:endParaRPr lang="nl-BE"/>
          </a:p>
        </p:txBody>
      </p:sp>
      <p:sp>
        <p:nvSpPr>
          <p:cNvPr id="5" name="Espace réservé du pied de page 4"/>
          <p:cNvSpPr>
            <a:spLocks noGrp="1"/>
          </p:cNvSpPr>
          <p:nvPr>
            <p:ph type="ftr" sz="quarter" idx="11"/>
          </p:nvPr>
        </p:nvSpPr>
        <p:spPr/>
        <p:txBody>
          <a:bodyPr/>
          <a:lstStyle>
            <a:extLst/>
          </a:lstStyle>
          <a:p>
            <a:endParaRPr lang="nl-BE"/>
          </a:p>
        </p:txBody>
      </p:sp>
      <p:sp>
        <p:nvSpPr>
          <p:cNvPr id="6" name="Espace réservé du numéro de diapositive 5"/>
          <p:cNvSpPr>
            <a:spLocks noGrp="1"/>
          </p:cNvSpPr>
          <p:nvPr>
            <p:ph type="sldNum" sz="quarter" idx="12"/>
          </p:nvPr>
        </p:nvSpPr>
        <p:spPr/>
        <p:txBody>
          <a:bodyPr/>
          <a:lstStyle>
            <a:extLst/>
          </a:lstStyle>
          <a:p>
            <a:fld id="{EE336665-E7E9-4861-9ADF-F11A47CBAD79}" type="slidenum">
              <a:rPr lang="nl-BE" smtClean="0"/>
              <a:pPr/>
              <a:t>‹N°›</a:t>
            </a:fld>
            <a:endParaRPr lang="nl-BE"/>
          </a:p>
        </p:txBody>
      </p:sp>
    </p:spTree>
  </p:cSld>
  <p:clrMapOvr>
    <a:masterClrMapping/>
  </p:clrMapOvr>
  <p:transition spd="med" advTm="30000">
    <p:pull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xmlns="" id="{3EB09AAE-0DB1-43A2-A5DB-E2B844558742}"/>
              </a:ext>
            </a:extLst>
          </p:cNvPr>
          <p:cNvSpPr>
            <a:spLocks noGrp="1"/>
          </p:cNvSpPr>
          <p:nvPr>
            <p:ph type="pic" sz="quarter" idx="10"/>
          </p:nvPr>
        </p:nvSpPr>
        <p:spPr>
          <a:xfrm>
            <a:off x="0" y="0"/>
            <a:ext cx="12190413" cy="6858000"/>
          </a:xfrm>
        </p:spPr>
        <p:txBody>
          <a:bodyPr rtlCol="0">
            <a:normAutofit/>
          </a:bodyPr>
          <a:lstStyle/>
          <a:p>
            <a:pPr lvl="0"/>
            <a:endParaRPr lang="en-US" noProof="0"/>
          </a:p>
        </p:txBody>
      </p:sp>
    </p:spTree>
    <p:extLst>
      <p:ext uri="{BB962C8B-B14F-4D97-AF65-F5344CB8AC3E}">
        <p14:creationId xmlns="" xmlns:p14="http://schemas.microsoft.com/office/powerpoint/2010/main" val="4094912097"/>
      </p:ext>
    </p:extLst>
  </p:cSld>
  <p:clrMapOvr>
    <a:masterClrMapping/>
  </p:clrMapOvr>
  <p:transition spd="med" advTm="30000">
    <p:pull di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xmlns="" id="{3EB09AAE-0DB1-43A2-A5DB-E2B844558742}"/>
              </a:ext>
            </a:extLst>
          </p:cNvPr>
          <p:cNvSpPr>
            <a:spLocks noGrp="1"/>
          </p:cNvSpPr>
          <p:nvPr>
            <p:ph type="pic" sz="quarter" idx="10"/>
          </p:nvPr>
        </p:nvSpPr>
        <p:spPr>
          <a:xfrm>
            <a:off x="0" y="0"/>
            <a:ext cx="12190413" cy="6858000"/>
          </a:xfrm>
        </p:spPr>
        <p:txBody>
          <a:bodyPr rtlCol="0">
            <a:normAutofit/>
          </a:bodyPr>
          <a:lstStyle/>
          <a:p>
            <a:pPr lvl="0"/>
            <a:endParaRPr lang="en-US" noProof="0"/>
          </a:p>
        </p:txBody>
      </p:sp>
    </p:spTree>
    <p:extLst>
      <p:ext uri="{BB962C8B-B14F-4D97-AF65-F5344CB8AC3E}">
        <p14:creationId xmlns="" xmlns:p14="http://schemas.microsoft.com/office/powerpoint/2010/main" val="4094912097"/>
      </p:ext>
    </p:extLst>
  </p:cSld>
  <p:clrMapOvr>
    <a:masterClrMapping/>
  </p:clrMapOvr>
  <p:transition spd="med" advTm="30000">
    <p:pull dir="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xmlns="" id="{3EB09AAE-0DB1-43A2-A5DB-E2B844558742}"/>
              </a:ext>
            </a:extLst>
          </p:cNvPr>
          <p:cNvSpPr>
            <a:spLocks noGrp="1"/>
          </p:cNvSpPr>
          <p:nvPr>
            <p:ph type="pic" sz="quarter" idx="10"/>
          </p:nvPr>
        </p:nvSpPr>
        <p:spPr>
          <a:xfrm>
            <a:off x="0" y="0"/>
            <a:ext cx="12190413" cy="6858000"/>
          </a:xfrm>
        </p:spPr>
        <p:txBody>
          <a:bodyPr rtlCol="0">
            <a:normAutofit/>
          </a:bodyPr>
          <a:lstStyle/>
          <a:p>
            <a:pPr lvl="0"/>
            <a:endParaRPr lang="en-US" noProof="0"/>
          </a:p>
        </p:txBody>
      </p:sp>
    </p:spTree>
    <p:extLst>
      <p:ext uri="{BB962C8B-B14F-4D97-AF65-F5344CB8AC3E}">
        <p14:creationId xmlns="" xmlns:p14="http://schemas.microsoft.com/office/powerpoint/2010/main" val="4094912097"/>
      </p:ext>
    </p:extLst>
  </p:cSld>
  <p:clrMapOvr>
    <a:masterClrMapping/>
  </p:clrMapOvr>
  <p:transition spd="med" advTm="30000">
    <p:pull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C6430DBB-9FD5-43E7-88F1-55A569E9525E}" type="datetimeFigureOut">
              <a:rPr lang="nl-BE" smtClean="0"/>
              <a:pPr/>
              <a:t>24/09/2022</a:t>
            </a:fld>
            <a:endParaRPr lang="nl-BE"/>
          </a:p>
        </p:txBody>
      </p:sp>
      <p:sp>
        <p:nvSpPr>
          <p:cNvPr id="5" name="Espace réservé du pied de page 4"/>
          <p:cNvSpPr>
            <a:spLocks noGrp="1"/>
          </p:cNvSpPr>
          <p:nvPr>
            <p:ph type="ftr" sz="quarter" idx="11"/>
          </p:nvPr>
        </p:nvSpPr>
        <p:spPr/>
        <p:txBody>
          <a:bodyPr/>
          <a:lstStyle>
            <a:extLst/>
          </a:lstStyle>
          <a:p>
            <a:endParaRPr lang="nl-BE"/>
          </a:p>
        </p:txBody>
      </p:sp>
      <p:sp>
        <p:nvSpPr>
          <p:cNvPr id="6" name="Espace réservé du numéro de diapositive 5"/>
          <p:cNvSpPr>
            <a:spLocks noGrp="1"/>
          </p:cNvSpPr>
          <p:nvPr>
            <p:ph type="sldNum" sz="quarter" idx="12"/>
          </p:nvPr>
        </p:nvSpPr>
        <p:spPr/>
        <p:txBody>
          <a:bodyPr/>
          <a:lstStyle>
            <a:extLst/>
          </a:lstStyle>
          <a:p>
            <a:fld id="{EE336665-E7E9-4861-9ADF-F11A47CBAD79}" type="slidenum">
              <a:rPr lang="nl-BE" smtClean="0"/>
              <a:pPr/>
              <a:t>‹N°›</a:t>
            </a:fld>
            <a:endParaRPr lang="nl-BE"/>
          </a:p>
        </p:txBody>
      </p:sp>
      <p:sp>
        <p:nvSpPr>
          <p:cNvPr id="7" name="Titre 6"/>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masterClrMapping/>
  </p:clrMapOvr>
  <p:transition spd="med" advTm="30000">
    <p:pull dir="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63043" y="1059712"/>
            <a:ext cx="10361851"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229603" y="2931712"/>
            <a:ext cx="6095207"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C6430DBB-9FD5-43E7-88F1-55A569E9525E}" type="datetimeFigureOut">
              <a:rPr lang="nl-BE" smtClean="0"/>
              <a:pPr/>
              <a:t>24/09/2022</a:t>
            </a:fld>
            <a:endParaRPr lang="nl-BE"/>
          </a:p>
        </p:txBody>
      </p:sp>
      <p:sp>
        <p:nvSpPr>
          <p:cNvPr id="5" name="Espace réservé du pied de page 4"/>
          <p:cNvSpPr>
            <a:spLocks noGrp="1"/>
          </p:cNvSpPr>
          <p:nvPr>
            <p:ph type="ftr" sz="quarter" idx="11"/>
          </p:nvPr>
        </p:nvSpPr>
        <p:spPr/>
        <p:txBody>
          <a:bodyPr/>
          <a:lstStyle>
            <a:extLst/>
          </a:lstStyle>
          <a:p>
            <a:endParaRPr lang="nl-BE"/>
          </a:p>
        </p:txBody>
      </p:sp>
      <p:sp>
        <p:nvSpPr>
          <p:cNvPr id="6" name="Espace réservé du numéro de diapositive 5"/>
          <p:cNvSpPr>
            <a:spLocks noGrp="1"/>
          </p:cNvSpPr>
          <p:nvPr>
            <p:ph type="sldNum" sz="quarter" idx="12"/>
          </p:nvPr>
        </p:nvSpPr>
        <p:spPr/>
        <p:txBody>
          <a:bodyPr/>
          <a:lstStyle>
            <a:extLst/>
          </a:lstStyle>
          <a:p>
            <a:fld id="{EE336665-E7E9-4861-9ADF-F11A47CBAD79}" type="slidenum">
              <a:rPr lang="nl-BE" smtClean="0"/>
              <a:pPr/>
              <a:t>‹N°›</a:t>
            </a:fld>
            <a:endParaRPr lang="nl-BE"/>
          </a:p>
        </p:txBody>
      </p:sp>
      <p:sp>
        <p:nvSpPr>
          <p:cNvPr id="7" name="Chevron 6"/>
          <p:cNvSpPr/>
          <p:nvPr/>
        </p:nvSpPr>
        <p:spPr>
          <a:xfrm>
            <a:off x="4848276" y="3005472"/>
            <a:ext cx="243808"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4599753" y="3005472"/>
            <a:ext cx="243808"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med" advTm="30000">
    <p:pull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609521" y="1481329"/>
            <a:ext cx="5384099"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6196793" y="1481329"/>
            <a:ext cx="5384099"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C6430DBB-9FD5-43E7-88F1-55A569E9525E}" type="datetimeFigureOut">
              <a:rPr lang="nl-BE" smtClean="0"/>
              <a:pPr/>
              <a:t>24/09/2022</a:t>
            </a:fld>
            <a:endParaRPr lang="nl-BE"/>
          </a:p>
        </p:txBody>
      </p:sp>
      <p:sp>
        <p:nvSpPr>
          <p:cNvPr id="6" name="Espace réservé du pied de page 5"/>
          <p:cNvSpPr>
            <a:spLocks noGrp="1"/>
          </p:cNvSpPr>
          <p:nvPr>
            <p:ph type="ftr" sz="quarter" idx="11"/>
          </p:nvPr>
        </p:nvSpPr>
        <p:spPr/>
        <p:txBody>
          <a:bodyPr/>
          <a:lstStyle>
            <a:extLst/>
          </a:lstStyle>
          <a:p>
            <a:endParaRPr lang="nl-BE"/>
          </a:p>
        </p:txBody>
      </p:sp>
      <p:sp>
        <p:nvSpPr>
          <p:cNvPr id="7" name="Espace réservé du numéro de diapositive 6"/>
          <p:cNvSpPr>
            <a:spLocks noGrp="1"/>
          </p:cNvSpPr>
          <p:nvPr>
            <p:ph type="sldNum" sz="quarter" idx="12"/>
          </p:nvPr>
        </p:nvSpPr>
        <p:spPr/>
        <p:txBody>
          <a:bodyPr/>
          <a:lstStyle>
            <a:extLst/>
          </a:lstStyle>
          <a:p>
            <a:fld id="{EE336665-E7E9-4861-9ADF-F11A47CBAD79}" type="slidenum">
              <a:rPr lang="nl-BE" smtClean="0"/>
              <a:pPr/>
              <a:t>‹N°›</a:t>
            </a:fld>
            <a:endParaRPr lang="nl-BE"/>
          </a:p>
        </p:txBody>
      </p:sp>
      <p:sp>
        <p:nvSpPr>
          <p:cNvPr id="8" name="Titre 7"/>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transition spd="med" advTm="30000">
    <p:pull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609521" y="273050"/>
            <a:ext cx="10971372" cy="1143000"/>
          </a:xfrm>
        </p:spPr>
        <p:txBody>
          <a:bodyPr anchor="ctr"/>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609521" y="5410200"/>
            <a:ext cx="5386216"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6192562" y="5410200"/>
            <a:ext cx="5388332"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609521" y="1444295"/>
            <a:ext cx="5386216"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6192561" y="1444295"/>
            <a:ext cx="5388332"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C6430DBB-9FD5-43E7-88F1-55A569E9525E}" type="datetimeFigureOut">
              <a:rPr lang="nl-BE" smtClean="0"/>
              <a:pPr/>
              <a:t>24/09/2022</a:t>
            </a:fld>
            <a:endParaRPr lang="nl-BE"/>
          </a:p>
        </p:txBody>
      </p:sp>
      <p:sp>
        <p:nvSpPr>
          <p:cNvPr id="8" name="Espace réservé du pied de page 7"/>
          <p:cNvSpPr>
            <a:spLocks noGrp="1"/>
          </p:cNvSpPr>
          <p:nvPr>
            <p:ph type="ftr" sz="quarter" idx="11"/>
          </p:nvPr>
        </p:nvSpPr>
        <p:spPr/>
        <p:txBody>
          <a:bodyPr/>
          <a:lstStyle>
            <a:extLst/>
          </a:lstStyle>
          <a:p>
            <a:endParaRPr lang="nl-BE"/>
          </a:p>
        </p:txBody>
      </p:sp>
      <p:sp>
        <p:nvSpPr>
          <p:cNvPr id="9" name="Espace réservé du numéro de diapositive 8"/>
          <p:cNvSpPr>
            <a:spLocks noGrp="1"/>
          </p:cNvSpPr>
          <p:nvPr>
            <p:ph type="sldNum" sz="quarter" idx="12"/>
          </p:nvPr>
        </p:nvSpPr>
        <p:spPr/>
        <p:txBody>
          <a:bodyPr/>
          <a:lstStyle>
            <a:extLst/>
          </a:lstStyle>
          <a:p>
            <a:fld id="{EE336665-E7E9-4861-9ADF-F11A47CBAD79}" type="slidenum">
              <a:rPr lang="nl-BE" smtClean="0"/>
              <a:pPr/>
              <a:t>‹N°›</a:t>
            </a:fld>
            <a:endParaRPr lang="nl-BE"/>
          </a:p>
        </p:txBody>
      </p:sp>
    </p:spTree>
  </p:cSld>
  <p:clrMapOvr>
    <a:overrideClrMapping bg1="lt1" tx1="dk1" bg2="lt2" tx2="dk2" accent1="accent1" accent2="accent2" accent3="accent3" accent4="accent4" accent5="accent5" accent6="accent6" hlink="hlink" folHlink="folHlink"/>
  </p:clrMapOvr>
  <p:transition spd="med" advTm="30000">
    <p:pull dir="d"/>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2">
        <a:schemeClr val="bg1"/>
      </p:bgRef>
    </p:bg>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extLst/>
          </a:lstStyle>
          <a:p>
            <a:fld id="{C6430DBB-9FD5-43E7-88F1-55A569E9525E}" type="datetimeFigureOut">
              <a:rPr lang="nl-BE" smtClean="0"/>
              <a:pPr/>
              <a:t>24/09/2022</a:t>
            </a:fld>
            <a:endParaRPr lang="nl-BE"/>
          </a:p>
        </p:txBody>
      </p:sp>
      <p:sp>
        <p:nvSpPr>
          <p:cNvPr id="4" name="Espace réservé du pied de page 3"/>
          <p:cNvSpPr>
            <a:spLocks noGrp="1"/>
          </p:cNvSpPr>
          <p:nvPr>
            <p:ph type="ftr" sz="quarter" idx="11"/>
          </p:nvPr>
        </p:nvSpPr>
        <p:spPr/>
        <p:txBody>
          <a:bodyPr/>
          <a:lstStyle>
            <a:extLst/>
          </a:lstStyle>
          <a:p>
            <a:endParaRPr lang="nl-BE"/>
          </a:p>
        </p:txBody>
      </p:sp>
      <p:sp>
        <p:nvSpPr>
          <p:cNvPr id="5" name="Espace réservé du numéro de diapositive 4"/>
          <p:cNvSpPr>
            <a:spLocks noGrp="1"/>
          </p:cNvSpPr>
          <p:nvPr>
            <p:ph type="sldNum" sz="quarter" idx="12"/>
          </p:nvPr>
        </p:nvSpPr>
        <p:spPr/>
        <p:txBody>
          <a:bodyPr/>
          <a:lstStyle>
            <a:extLst/>
          </a:lstStyle>
          <a:p>
            <a:fld id="{EE336665-E7E9-4861-9ADF-F11A47CBAD79}" type="slidenum">
              <a:rPr lang="nl-BE" smtClean="0"/>
              <a:pPr/>
              <a:t>‹N°›</a:t>
            </a:fld>
            <a:endParaRPr lang="nl-BE"/>
          </a:p>
        </p:txBody>
      </p:sp>
      <p:sp>
        <p:nvSpPr>
          <p:cNvPr id="6" name="Titre 5"/>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transition spd="med" advTm="30000">
    <p:pull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C6430DBB-9FD5-43E7-88F1-55A569E9525E}" type="datetimeFigureOut">
              <a:rPr lang="nl-BE" smtClean="0"/>
              <a:pPr/>
              <a:t>24/09/2022</a:t>
            </a:fld>
            <a:endParaRPr lang="nl-BE"/>
          </a:p>
        </p:txBody>
      </p:sp>
      <p:sp>
        <p:nvSpPr>
          <p:cNvPr id="3" name="Espace réservé du pied de page 2"/>
          <p:cNvSpPr>
            <a:spLocks noGrp="1"/>
          </p:cNvSpPr>
          <p:nvPr>
            <p:ph type="ftr" sz="quarter" idx="11"/>
          </p:nvPr>
        </p:nvSpPr>
        <p:spPr/>
        <p:txBody>
          <a:bodyPr/>
          <a:lstStyle>
            <a:extLst/>
          </a:lstStyle>
          <a:p>
            <a:endParaRPr lang="nl-BE"/>
          </a:p>
        </p:txBody>
      </p:sp>
      <p:sp>
        <p:nvSpPr>
          <p:cNvPr id="4" name="Espace réservé du numéro de diapositive 3"/>
          <p:cNvSpPr>
            <a:spLocks noGrp="1"/>
          </p:cNvSpPr>
          <p:nvPr>
            <p:ph type="sldNum" sz="quarter" idx="12"/>
          </p:nvPr>
        </p:nvSpPr>
        <p:spPr/>
        <p:txBody>
          <a:bodyPr/>
          <a:lstStyle>
            <a:extLst/>
          </a:lstStyle>
          <a:p>
            <a:fld id="{EE336665-E7E9-4861-9ADF-F11A47CBAD79}" type="slidenum">
              <a:rPr lang="nl-BE" smtClean="0"/>
              <a:pPr/>
              <a:t>‹N°›</a:t>
            </a:fld>
            <a:endParaRPr lang="nl-BE"/>
          </a:p>
        </p:txBody>
      </p:sp>
    </p:spTree>
  </p:cSld>
  <p:clrMapOvr>
    <a:masterClrMapping/>
  </p:clrMapOvr>
  <p:transition spd="med" advTm="30000">
    <p:pull dir="d"/>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219041" y="4876800"/>
            <a:ext cx="9974403"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5892033" y="5355102"/>
            <a:ext cx="529876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1219041" y="274320"/>
            <a:ext cx="9971758"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8968208" y="6407944"/>
            <a:ext cx="2559987" cy="365760"/>
          </a:xfrm>
        </p:spPr>
        <p:txBody>
          <a:bodyPr/>
          <a:lstStyle>
            <a:extLst/>
          </a:lstStyle>
          <a:p>
            <a:fld id="{C6430DBB-9FD5-43E7-88F1-55A569E9525E}" type="datetimeFigureOut">
              <a:rPr lang="nl-BE" smtClean="0"/>
              <a:pPr/>
              <a:t>24/09/2022</a:t>
            </a:fld>
            <a:endParaRPr lang="nl-BE"/>
          </a:p>
        </p:txBody>
      </p:sp>
      <p:sp>
        <p:nvSpPr>
          <p:cNvPr id="6" name="Espace réservé du pied de page 5"/>
          <p:cNvSpPr>
            <a:spLocks noGrp="1"/>
          </p:cNvSpPr>
          <p:nvPr>
            <p:ph type="ftr" sz="quarter" idx="11"/>
          </p:nvPr>
        </p:nvSpPr>
        <p:spPr/>
        <p:txBody>
          <a:bodyPr/>
          <a:lstStyle>
            <a:extLst/>
          </a:lstStyle>
          <a:p>
            <a:endParaRPr lang="nl-BE"/>
          </a:p>
        </p:txBody>
      </p:sp>
      <p:sp>
        <p:nvSpPr>
          <p:cNvPr id="7" name="Espace réservé du numéro de diapositive 6"/>
          <p:cNvSpPr>
            <a:spLocks noGrp="1"/>
          </p:cNvSpPr>
          <p:nvPr>
            <p:ph type="sldNum" sz="quarter" idx="12"/>
          </p:nvPr>
        </p:nvSpPr>
        <p:spPr/>
        <p:txBody>
          <a:bodyPr/>
          <a:lstStyle>
            <a:extLst/>
          </a:lstStyle>
          <a:p>
            <a:fld id="{EE336665-E7E9-4861-9ADF-F11A47CBAD79}" type="slidenum">
              <a:rPr lang="nl-BE" smtClean="0"/>
              <a:pPr/>
              <a:t>‹N°›</a:t>
            </a:fld>
            <a:endParaRPr lang="nl-BE"/>
          </a:p>
        </p:txBody>
      </p:sp>
    </p:spTree>
  </p:cSld>
  <p:clrMapOvr>
    <a:overrideClrMapping bg1="lt1" tx1="dk1" bg2="lt2" tx2="dk2" accent1="accent1" accent2="accent2" accent3="accent3" accent4="accent4" accent5="accent5" accent6="accent6" hlink="hlink" folHlink="folHlink"/>
  </p:clrMapOvr>
  <p:transition spd="med" advTm="30000">
    <p:pull dir="d"/>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521445" y="5443402"/>
            <a:ext cx="9549157"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
        <p:nvSpPr>
          <p:cNvPr id="3" name="Espace réservé pour une image  2"/>
          <p:cNvSpPr>
            <a:spLocks noGrp="1"/>
          </p:cNvSpPr>
          <p:nvPr>
            <p:ph type="pic" idx="1"/>
          </p:nvPr>
        </p:nvSpPr>
        <p:spPr>
          <a:xfrm>
            <a:off x="304761" y="189968"/>
            <a:ext cx="11580892"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smtClean="0"/>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C6430DBB-9FD5-43E7-88F1-55A569E9525E}" type="datetimeFigureOut">
              <a:rPr lang="nl-BE" smtClean="0"/>
              <a:pPr/>
              <a:t>24/09/2022</a:t>
            </a:fld>
            <a:endParaRPr lang="nl-BE"/>
          </a:p>
        </p:txBody>
      </p:sp>
      <p:sp>
        <p:nvSpPr>
          <p:cNvPr id="6" name="Espace réservé du pied de page 5"/>
          <p:cNvSpPr>
            <a:spLocks noGrp="1"/>
          </p:cNvSpPr>
          <p:nvPr>
            <p:ph type="ftr" sz="quarter" idx="11"/>
          </p:nvPr>
        </p:nvSpPr>
        <p:spPr>
          <a:xfrm>
            <a:off x="5839337" y="6407945"/>
            <a:ext cx="3133833" cy="365125"/>
          </a:xfrm>
        </p:spPr>
        <p:txBody>
          <a:bodyPr/>
          <a:lstStyle>
            <a:lvl1pPr>
              <a:defRPr>
                <a:solidFill>
                  <a:schemeClr val="tx1"/>
                </a:solidFill>
              </a:defRPr>
            </a:lvl1pPr>
            <a:extLst/>
          </a:lstStyle>
          <a:p>
            <a:endParaRPr lang="nl-BE"/>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EE336665-E7E9-4861-9ADF-F11A47CBAD79}" type="slidenum">
              <a:rPr lang="nl-BE" smtClean="0"/>
              <a:pPr/>
              <a:t>‹N°›</a:t>
            </a:fld>
            <a:endParaRPr lang="nl-BE"/>
          </a:p>
        </p:txBody>
      </p:sp>
      <p:sp>
        <p:nvSpPr>
          <p:cNvPr id="2" name="Titre 1"/>
          <p:cNvSpPr>
            <a:spLocks noGrp="1"/>
          </p:cNvSpPr>
          <p:nvPr>
            <p:ph type="title"/>
          </p:nvPr>
        </p:nvSpPr>
        <p:spPr>
          <a:xfrm>
            <a:off x="304760" y="4865122"/>
            <a:ext cx="10765841"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smtClean="0"/>
              <a:t>Cliquez pour modifier le style du titre</a:t>
            </a:r>
            <a:endParaRPr kumimoji="0" lang="en-US"/>
          </a:p>
        </p:txBody>
      </p:sp>
      <p:sp>
        <p:nvSpPr>
          <p:cNvPr id="8" name="Forme libre 7"/>
          <p:cNvSpPr>
            <a:spLocks/>
          </p:cNvSpPr>
          <p:nvPr/>
        </p:nvSpPr>
        <p:spPr bwMode="auto">
          <a:xfrm>
            <a:off x="955125" y="5001994"/>
            <a:ext cx="506867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e libre 8"/>
          <p:cNvSpPr>
            <a:spLocks/>
          </p:cNvSpPr>
          <p:nvPr/>
        </p:nvSpPr>
        <p:spPr bwMode="auto">
          <a:xfrm>
            <a:off x="-71404" y="5785023"/>
            <a:ext cx="506867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angle rectangle 9"/>
          <p:cNvSpPr>
            <a:spLocks/>
          </p:cNvSpPr>
          <p:nvPr/>
        </p:nvSpPr>
        <p:spPr bwMode="auto">
          <a:xfrm>
            <a:off x="-8055" y="5791253"/>
            <a:ext cx="4535828"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necteur droit 10"/>
          <p:cNvCxnSpPr/>
          <p:nvPr/>
        </p:nvCxnSpPr>
        <p:spPr>
          <a:xfrm>
            <a:off x="-12314" y="5787739"/>
            <a:ext cx="4540088"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0646" y="4988440"/>
            <a:ext cx="243808"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11302123" y="4988440"/>
            <a:ext cx="243808"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med" advTm="30000">
    <p:pull dir="d"/>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955125" y="5001994"/>
            <a:ext cx="506867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e libre 11"/>
          <p:cNvSpPr>
            <a:spLocks/>
          </p:cNvSpPr>
          <p:nvPr/>
        </p:nvSpPr>
        <p:spPr bwMode="auto">
          <a:xfrm>
            <a:off x="-71404" y="5785023"/>
            <a:ext cx="506867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angle rectangle 13"/>
          <p:cNvSpPr>
            <a:spLocks/>
          </p:cNvSpPr>
          <p:nvPr/>
        </p:nvSpPr>
        <p:spPr bwMode="auto">
          <a:xfrm>
            <a:off x="-8055" y="5791253"/>
            <a:ext cx="4535828" cy="1080868"/>
          </a:xfrm>
          <a:prstGeom prst="rtTriangle">
            <a:avLst/>
          </a:prstGeom>
          <a:blipFill>
            <a:blip r:embed="rId16">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necteur droit 14"/>
          <p:cNvCxnSpPr/>
          <p:nvPr/>
        </p:nvCxnSpPr>
        <p:spPr>
          <a:xfrm>
            <a:off x="-12314" y="5787739"/>
            <a:ext cx="4540088"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609521" y="274638"/>
            <a:ext cx="10971372"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609521" y="1481329"/>
            <a:ext cx="10971372" cy="4525963"/>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8968208" y="6407944"/>
            <a:ext cx="2559987" cy="365760"/>
          </a:xfrm>
          <a:prstGeom prst="rect">
            <a:avLst/>
          </a:prstGeom>
        </p:spPr>
        <p:txBody>
          <a:bodyPr vert="horz" anchor="b"/>
          <a:lstStyle>
            <a:lvl1pPr algn="l" eaLnBrk="1" latinLnBrk="0" hangingPunct="1">
              <a:defRPr kumimoji="0" sz="1000">
                <a:solidFill>
                  <a:schemeClr val="tx1"/>
                </a:solidFill>
              </a:defRPr>
            </a:lvl1pPr>
            <a:extLst/>
          </a:lstStyle>
          <a:p>
            <a:fld id="{C6430DBB-9FD5-43E7-88F1-55A569E9525E}" type="datetimeFigureOut">
              <a:rPr lang="nl-BE" smtClean="0"/>
              <a:pPr/>
              <a:t>24/09/2022</a:t>
            </a:fld>
            <a:endParaRPr lang="nl-BE"/>
          </a:p>
        </p:txBody>
      </p:sp>
      <p:sp>
        <p:nvSpPr>
          <p:cNvPr id="22" name="Espace réservé du pied de page 21"/>
          <p:cNvSpPr>
            <a:spLocks noGrp="1"/>
          </p:cNvSpPr>
          <p:nvPr>
            <p:ph type="ftr" sz="quarter" idx="3"/>
          </p:nvPr>
        </p:nvSpPr>
        <p:spPr>
          <a:xfrm>
            <a:off x="5839337" y="6407945"/>
            <a:ext cx="3133833" cy="365125"/>
          </a:xfrm>
          <a:prstGeom prst="rect">
            <a:avLst/>
          </a:prstGeom>
        </p:spPr>
        <p:txBody>
          <a:bodyPr vert="horz" anchor="b"/>
          <a:lstStyle>
            <a:lvl1pPr algn="r" eaLnBrk="1" latinLnBrk="0" hangingPunct="1">
              <a:defRPr kumimoji="0" sz="1000">
                <a:solidFill>
                  <a:schemeClr val="tx1"/>
                </a:solidFill>
              </a:defRPr>
            </a:lvl1pPr>
            <a:extLst/>
          </a:lstStyle>
          <a:p>
            <a:endParaRPr lang="nl-BE"/>
          </a:p>
        </p:txBody>
      </p:sp>
      <p:sp>
        <p:nvSpPr>
          <p:cNvPr id="18" name="Espace réservé du numéro de diapositive 17"/>
          <p:cNvSpPr>
            <a:spLocks noGrp="1"/>
          </p:cNvSpPr>
          <p:nvPr>
            <p:ph type="sldNum" sz="quarter" idx="4"/>
          </p:nvPr>
        </p:nvSpPr>
        <p:spPr>
          <a:xfrm>
            <a:off x="11528195" y="6407945"/>
            <a:ext cx="487617" cy="365125"/>
          </a:xfrm>
          <a:prstGeom prst="rect">
            <a:avLst/>
          </a:prstGeom>
        </p:spPr>
        <p:txBody>
          <a:bodyPr vert="horz" anchor="b"/>
          <a:lstStyle>
            <a:lvl1pPr algn="r" eaLnBrk="1" latinLnBrk="0" hangingPunct="1">
              <a:defRPr kumimoji="0" sz="1000" b="0">
                <a:solidFill>
                  <a:schemeClr val="tx1"/>
                </a:solidFill>
              </a:defRPr>
            </a:lvl1pPr>
            <a:extLst/>
          </a:lstStyle>
          <a:p>
            <a:fld id="{EE336665-E7E9-4861-9ADF-F11A47CBAD79}" type="slidenum">
              <a:rPr lang="nl-BE" smtClean="0"/>
              <a:pPr/>
              <a:t>‹N°›</a:t>
            </a:fld>
            <a:endParaRPr lang="nl-BE"/>
          </a:p>
        </p:txBody>
      </p:sp>
    </p:spTree>
  </p:cSld>
  <p:clrMap bg1="lt1" tx1="dk1" bg2="lt2" tx2="dk2" accent1="accent1" accent2="accent2" accent3="accent3" accent4="accent4" accent5="accent5" accent6="accent6" hlink="hlink" folHlink="folHlink"/>
  <p:sldLayoutIdLst>
    <p:sldLayoutId id="2147484237" r:id="rId1"/>
    <p:sldLayoutId id="2147484238" r:id="rId2"/>
    <p:sldLayoutId id="2147484239" r:id="rId3"/>
    <p:sldLayoutId id="2147484240" r:id="rId4"/>
    <p:sldLayoutId id="2147484241" r:id="rId5"/>
    <p:sldLayoutId id="2147484242" r:id="rId6"/>
    <p:sldLayoutId id="2147484243" r:id="rId7"/>
    <p:sldLayoutId id="2147484244" r:id="rId8"/>
    <p:sldLayoutId id="2147484245" r:id="rId9"/>
    <p:sldLayoutId id="2147484246" r:id="rId10"/>
    <p:sldLayoutId id="2147484247" r:id="rId11"/>
    <p:sldLayoutId id="2147484248" r:id="rId12"/>
    <p:sldLayoutId id="2147483968" r:id="rId13"/>
    <p:sldLayoutId id="2147483969" r:id="rId14"/>
  </p:sldLayoutIdLst>
  <p:transition spd="med" advTm="30000">
    <p:pull dir="d"/>
  </p:transition>
  <p:timing>
    <p:tnLst>
      <p:par>
        <p:cTn id="1" dur="indefinite" restart="never" nodeType="tmRoot"/>
      </p:par>
    </p:tnLst>
  </p:timing>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slideLayout" Target="../slideLayouts/slideLayout7.xml"/><Relationship Id="rId1" Type="http://schemas.openxmlformats.org/officeDocument/2006/relationships/audio" Target="file:///C:\Users\Raed-inf\Downloads\Music\Voix%20007.m4a" TargetMode="Externa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8.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descr="d8a7d984d8b3d984d8a7d9851.gif"/>
          <p:cNvPicPr>
            <a:picLocks noChangeAspect="1"/>
          </p:cNvPicPr>
          <p:nvPr/>
        </p:nvPicPr>
        <p:blipFill>
          <a:blip r:embed="rId3"/>
          <a:stretch>
            <a:fillRect/>
          </a:stretch>
        </p:blipFill>
        <p:spPr>
          <a:xfrm>
            <a:off x="380166" y="571480"/>
            <a:ext cx="11501518" cy="5572164"/>
          </a:xfrm>
          <a:prstGeom prst="rect">
            <a:avLst/>
          </a:prstGeom>
        </p:spPr>
      </p:pic>
      <p:pic>
        <p:nvPicPr>
          <p:cNvPr id="4" name="Voix 007.m4a">
            <a:hlinkClick r:id="" action="ppaction://media"/>
          </p:cNvPr>
          <p:cNvPicPr>
            <a:picLocks noRot="1" noChangeAspect="1"/>
          </p:cNvPicPr>
          <p:nvPr>
            <a:audioFile r:link="rId1"/>
          </p:nvPr>
        </p:nvPicPr>
        <p:blipFill>
          <a:blip r:embed="rId4"/>
          <a:stretch>
            <a:fillRect/>
          </a:stretch>
        </p:blipFill>
        <p:spPr>
          <a:xfrm>
            <a:off x="11310180" y="6072206"/>
            <a:ext cx="304800" cy="304800"/>
          </a:xfrm>
          <a:prstGeom prst="rect">
            <a:avLst/>
          </a:prstGeom>
        </p:spPr>
      </p:pic>
    </p:spTree>
  </p:cSld>
  <p:clrMapOvr>
    <a:masterClrMapping/>
  </p:clrMapOvr>
  <p:transition spd="med" advClick="0" advTm="5000">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numSld="999"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80166" y="428604"/>
            <a:ext cx="11381699" cy="714380"/>
          </a:xfrm>
          <a:noFill/>
          <a:ln>
            <a:noFill/>
          </a:ln>
        </p:spPr>
        <p:style>
          <a:lnRef idx="1">
            <a:schemeClr val="accent1"/>
          </a:lnRef>
          <a:fillRef idx="2">
            <a:schemeClr val="accent1"/>
          </a:fillRef>
          <a:effectRef idx="1">
            <a:schemeClr val="accent1"/>
          </a:effectRef>
          <a:fontRef idx="minor">
            <a:schemeClr val="dk1"/>
          </a:fontRef>
        </p:style>
        <p:txBody>
          <a:bodyPr>
            <a:noAutofit/>
          </a:bodyPr>
          <a:lstStyle/>
          <a:p>
            <a:pPr marL="95250" indent="14288" algn="just" rtl="1">
              <a:buNone/>
            </a:pPr>
            <a:r>
              <a:rPr lang="ar-DZ" sz="2800" dirty="0" smtClean="0">
                <a:latin typeface="Simplified Arabic" pitchFamily="18" charset="-78"/>
                <a:cs typeface="Simplified Arabic" pitchFamily="18" charset="-78"/>
              </a:rPr>
              <a:t>المنطلقات الأساسية لمنظور الصراع (الممارس في المجال التربوي):</a:t>
            </a:r>
            <a:endParaRPr lang="fr-FR" sz="2800" dirty="0" smtClean="0">
              <a:latin typeface="Simplified Arabic" pitchFamily="18" charset="-78"/>
              <a:cs typeface="Simplified Arabic" pitchFamily="18" charset="-78"/>
            </a:endParaRPr>
          </a:p>
          <a:p>
            <a:pPr marL="0" indent="0" algn="just" rtl="1">
              <a:buNone/>
            </a:pPr>
            <a:endParaRPr lang="fr-FR" sz="2800" b="1" dirty="0">
              <a:solidFill>
                <a:schemeClr val="tx1"/>
              </a:solidFill>
              <a:latin typeface="Simplified Arabic" pitchFamily="18" charset="-78"/>
              <a:cs typeface="Simplified Arabic" pitchFamily="18" charset="-78"/>
            </a:endParaRPr>
          </a:p>
        </p:txBody>
      </p:sp>
      <p:sp>
        <p:nvSpPr>
          <p:cNvPr id="5" name="Espace réservé du contenu 2"/>
          <p:cNvSpPr txBox="1">
            <a:spLocks/>
          </p:cNvSpPr>
          <p:nvPr/>
        </p:nvSpPr>
        <p:spPr>
          <a:xfrm>
            <a:off x="594480" y="1214422"/>
            <a:ext cx="11142803" cy="2571768"/>
          </a:xfrm>
          <a:prstGeom prst="rect">
            <a:avLst/>
          </a:prstGeom>
          <a:noFill/>
          <a:ln w="9525" cap="flat" cmpd="sng" algn="ctr">
            <a:noFill/>
            <a:prstDash val="solid"/>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oAutofit/>
          </a:bodyPr>
          <a:lstStyle/>
          <a:p>
            <a:pPr marL="361950" lvl="0" indent="-361950" algn="just" rtl="1">
              <a:lnSpc>
                <a:spcPct val="150000"/>
              </a:lnSpc>
            </a:pPr>
            <a:r>
              <a:rPr lang="ar-DZ" sz="2800" dirty="0" smtClean="0">
                <a:latin typeface="Simplified Arabic" pitchFamily="18" charset="-78"/>
                <a:cs typeface="Simplified Arabic" pitchFamily="18" charset="-78"/>
              </a:rPr>
              <a:t>1. تعتبر المدرسة وسيلة لممارسة القهر على التلاميذ وذلك عن طريق طبيعة اليوم الدراسي وما </a:t>
            </a:r>
            <a:r>
              <a:rPr lang="ar-DZ" sz="2800" dirty="0" err="1" smtClean="0">
                <a:latin typeface="Simplified Arabic" pitchFamily="18" charset="-78"/>
                <a:cs typeface="Simplified Arabic" pitchFamily="18" charset="-78"/>
              </a:rPr>
              <a:t>به</a:t>
            </a:r>
            <a:r>
              <a:rPr lang="ar-DZ" sz="2800" dirty="0" smtClean="0">
                <a:latin typeface="Simplified Arabic" pitchFamily="18" charset="-78"/>
                <a:cs typeface="Simplified Arabic" pitchFamily="18" charset="-78"/>
              </a:rPr>
              <a:t> من مظاهر مختلفة للقهر (بواسطة المدرس، القوانين المدنية، المنظمات المدرسية) المنهج أيضا، حيث أن طبيعة المعرفة العلمية والمنهجية الدراسية. التي تقدم للتلاميذ تجعل كثيرا منهم في حالة اغتراب من هذه المعرفة أو ذلك النظام.</a:t>
            </a:r>
            <a:endParaRPr lang="fr-FR" sz="2800" dirty="0">
              <a:latin typeface="Simplified Arabic" pitchFamily="18" charset="-78"/>
              <a:cs typeface="Simplified Arabic" pitchFamily="18" charset="-78"/>
            </a:endParaRPr>
          </a:p>
        </p:txBody>
      </p:sp>
      <p:sp>
        <p:nvSpPr>
          <p:cNvPr id="8" name="Espace réservé du contenu 2"/>
          <p:cNvSpPr txBox="1">
            <a:spLocks/>
          </p:cNvSpPr>
          <p:nvPr/>
        </p:nvSpPr>
        <p:spPr>
          <a:xfrm>
            <a:off x="451604" y="3929066"/>
            <a:ext cx="11214241" cy="1214446"/>
          </a:xfrm>
          <a:prstGeom prst="rect">
            <a:avLst/>
          </a:prstGeom>
          <a:noFill/>
          <a:ln w="9525" cap="flat" cmpd="sng" algn="ctr">
            <a:noFill/>
            <a:prstDash val="solid"/>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oAutofit/>
          </a:bodyPr>
          <a:lstStyle/>
          <a:p>
            <a:pPr marL="361950" lvl="0" indent="-361950" algn="just" rtl="1">
              <a:lnSpc>
                <a:spcPct val="150000"/>
              </a:lnSpc>
            </a:pPr>
            <a:r>
              <a:rPr lang="ar-DZ" sz="2800" dirty="0" smtClean="0">
                <a:latin typeface="Simplified Arabic" pitchFamily="18" charset="-78"/>
                <a:cs typeface="Simplified Arabic" pitchFamily="18" charset="-78"/>
              </a:rPr>
              <a:t>2. المدارس هي بيئة للصراع بين الإدارة المدرسة أو المدرسين الذين يمتلكون القوة كم تلبس للنظم المدرسي يعون لتعبير </a:t>
            </a:r>
            <a:r>
              <a:rPr lang="ar-DZ" sz="2800" dirty="0" err="1" smtClean="0">
                <a:latin typeface="Simplified Arabic" pitchFamily="18" charset="-78"/>
                <a:cs typeface="Simplified Arabic" pitchFamily="18" charset="-78"/>
              </a:rPr>
              <a:t>سلوكات</a:t>
            </a:r>
            <a:r>
              <a:rPr lang="ar-DZ" sz="2800" dirty="0" smtClean="0">
                <a:latin typeface="Simplified Arabic" pitchFamily="18" charset="-78"/>
                <a:cs typeface="Simplified Arabic" pitchFamily="18" charset="-78"/>
              </a:rPr>
              <a:t> ومعارف التلاميذ.</a:t>
            </a:r>
            <a:endParaRPr lang="fr-FR" sz="2800" dirty="0">
              <a:latin typeface="Simplified Arabic" pitchFamily="18" charset="-78"/>
              <a:cs typeface="Simplified Arabic" pitchFamily="18" charset="-78"/>
            </a:endParaRPr>
          </a:p>
        </p:txBody>
      </p:sp>
      <p:sp>
        <p:nvSpPr>
          <p:cNvPr id="10" name="Espace réservé du contenu 2"/>
          <p:cNvSpPr txBox="1">
            <a:spLocks/>
          </p:cNvSpPr>
          <p:nvPr/>
        </p:nvSpPr>
        <p:spPr>
          <a:xfrm>
            <a:off x="451604" y="5143512"/>
            <a:ext cx="11214241" cy="1285884"/>
          </a:xfrm>
          <a:prstGeom prst="rect">
            <a:avLst/>
          </a:prstGeom>
          <a:noFill/>
          <a:ln w="9525" cap="flat" cmpd="sng" algn="ctr">
            <a:noFill/>
            <a:prstDash val="solid"/>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oAutofit/>
          </a:bodyPr>
          <a:lstStyle/>
          <a:p>
            <a:pPr marL="361950" lvl="0" indent="-361950" algn="just" rtl="1">
              <a:lnSpc>
                <a:spcPct val="150000"/>
              </a:lnSpc>
            </a:pPr>
            <a:r>
              <a:rPr lang="ar-DZ" sz="2800" dirty="0" smtClean="0">
                <a:latin typeface="Simplified Arabic" pitchFamily="18" charset="-78"/>
                <a:cs typeface="Simplified Arabic" pitchFamily="18" charset="-78"/>
              </a:rPr>
              <a:t>3. ينتقد أنصار المنظور الماركسي أو الصراع البنائي الوصفي من ناحية عدم تعبيرها على مطلع تحلل في البناءات الاجتماعية داخل التنظيمات المدرسية.</a:t>
            </a:r>
            <a:endParaRPr lang="fr-FR" sz="2800" dirty="0">
              <a:latin typeface="Simplified Arabic" pitchFamily="18" charset="-78"/>
              <a:cs typeface="Simplified Arabic" pitchFamily="18" charset="-78"/>
            </a:endParaRPr>
          </a:p>
        </p:txBody>
      </p:sp>
    </p:spTree>
  </p:cSld>
  <p:clrMapOvr>
    <a:masterClrMapping/>
  </p:clrMapOvr>
  <p:transition spd="med" advClick="0" advTm="60000">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strips(downLeft)">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strips(downLeft)">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strips(downLeft)">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8" grpId="0"/>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306764_513790645306139_80541800_n"/>
          <p:cNvPicPr>
            <a:picLocks noChangeAspect="1" noChangeArrowheads="1"/>
          </p:cNvPicPr>
          <p:nvPr/>
        </p:nvPicPr>
        <p:blipFill>
          <a:blip r:embed="rId2"/>
          <a:stretch>
            <a:fillRect/>
          </a:stretch>
        </p:blipFill>
        <p:spPr bwMode="auto">
          <a:xfrm>
            <a:off x="0" y="447"/>
            <a:ext cx="12190413" cy="6857106"/>
          </a:xfrm>
          <a:prstGeom prst="rect">
            <a:avLst/>
          </a:prstGeom>
          <a:ln>
            <a:noFill/>
          </a:ln>
          <a:effectLst>
            <a:outerShdw blurRad="292100" dist="139700" dir="2700000" algn="tl" rotWithShape="0">
              <a:srgbClr val="333333">
                <a:alpha val="65000"/>
              </a:srgbClr>
            </a:outerShdw>
          </a:effectLst>
        </p:spPr>
      </p:pic>
      <p:sp>
        <p:nvSpPr>
          <p:cNvPr id="4" name="Arrondir un rectangle à un seul coin 3"/>
          <p:cNvSpPr/>
          <p:nvPr/>
        </p:nvSpPr>
        <p:spPr>
          <a:xfrm>
            <a:off x="-334214" y="5143512"/>
            <a:ext cx="4000528" cy="767578"/>
          </a:xfrm>
          <a:prstGeom prst="round1Rect">
            <a:avLst/>
          </a:prstGeom>
          <a:noFill/>
          <a:ln>
            <a:noFill/>
          </a:ln>
        </p:spPr>
        <p:style>
          <a:lnRef idx="1">
            <a:schemeClr val="accent5"/>
          </a:lnRef>
          <a:fillRef idx="3">
            <a:schemeClr val="accent5"/>
          </a:fillRef>
          <a:effectRef idx="2">
            <a:schemeClr val="accent5"/>
          </a:effectRef>
          <a:fontRef idx="minor">
            <a:schemeClr val="lt1"/>
          </a:fontRef>
        </p:style>
        <p:txBody>
          <a:bodyPr rtlCol="0" anchor="ctr"/>
          <a:lstStyle/>
          <a:p>
            <a:pPr algn="ctr" rtl="1"/>
            <a:r>
              <a:rPr lang="ar-DZ" sz="4800" b="1" dirty="0" smtClean="0">
                <a:latin typeface="Simplified Arabic" pitchFamily="18" charset="-78"/>
                <a:cs typeface="Simplified Arabic" pitchFamily="18" charset="-78"/>
              </a:rPr>
              <a:t>كارل ماركس</a:t>
            </a:r>
            <a:endParaRPr lang="fr-FR" sz="4800" dirty="0">
              <a:solidFill>
                <a:schemeClr val="tx1"/>
              </a:solidFill>
              <a:latin typeface="Simplified Arabic" pitchFamily="18" charset="-78"/>
              <a:cs typeface="Simplified Arabic" pitchFamily="18" charset="-78"/>
            </a:endParaRPr>
          </a:p>
        </p:txBody>
      </p:sp>
    </p:spTree>
  </p:cSld>
  <p:clrMapOvr>
    <a:masterClrMapping/>
  </p:clrMapOvr>
  <p:transition spd="med" advClick="0" advTm="30000">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ondir un rectangle à un seul coin 3"/>
          <p:cNvSpPr/>
          <p:nvPr/>
        </p:nvSpPr>
        <p:spPr>
          <a:xfrm>
            <a:off x="3119263" y="357166"/>
            <a:ext cx="8159844" cy="767578"/>
          </a:xfrm>
          <a:prstGeom prst="round1Rect">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rtl="1"/>
            <a:r>
              <a:rPr lang="ar-DZ" sz="3600" b="1" dirty="0" smtClean="0">
                <a:latin typeface="Simplified Arabic" pitchFamily="18" charset="-78"/>
                <a:cs typeface="Simplified Arabic" pitchFamily="18" charset="-78"/>
              </a:rPr>
              <a:t>كارل ماركس (1818-1883):</a:t>
            </a:r>
            <a:endParaRPr lang="fr-FR" sz="3600" b="1" dirty="0">
              <a:latin typeface="Simplified Arabic" pitchFamily="18" charset="-78"/>
              <a:cs typeface="Simplified Arabic" pitchFamily="18" charset="-78"/>
            </a:endParaRPr>
          </a:p>
        </p:txBody>
      </p:sp>
      <p:sp>
        <p:nvSpPr>
          <p:cNvPr id="6" name="Arrondir un rectangle avec un coin diagonal 5"/>
          <p:cNvSpPr/>
          <p:nvPr/>
        </p:nvSpPr>
        <p:spPr>
          <a:xfrm>
            <a:off x="665918" y="1571612"/>
            <a:ext cx="10215634" cy="5000660"/>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441325" algn="just" rtl="1">
              <a:lnSpc>
                <a:spcPct val="150000"/>
              </a:lnSpc>
            </a:pPr>
            <a:r>
              <a:rPr lang="ar-DZ" sz="2900" dirty="0" smtClean="0">
                <a:latin typeface="Simplified Arabic" pitchFamily="18" charset="-78"/>
                <a:cs typeface="Simplified Arabic" pitchFamily="18" charset="-78"/>
              </a:rPr>
              <a:t>كارل </a:t>
            </a:r>
            <a:r>
              <a:rPr lang="ar-DZ" sz="2900" dirty="0" err="1" smtClean="0">
                <a:latin typeface="Simplified Arabic" pitchFamily="18" charset="-78"/>
                <a:cs typeface="Simplified Arabic" pitchFamily="18" charset="-78"/>
              </a:rPr>
              <a:t>هينريك</a:t>
            </a:r>
            <a:r>
              <a:rPr lang="ar-DZ" sz="2900" dirty="0" smtClean="0">
                <a:latin typeface="Simplified Arabic" pitchFamily="18" charset="-78"/>
                <a:cs typeface="Simplified Arabic" pitchFamily="18" charset="-78"/>
              </a:rPr>
              <a:t> ماركس، ولد في 5 مايو 1818 في مقاطعة الراين في </a:t>
            </a:r>
            <a:r>
              <a:rPr lang="ar-DZ" sz="2900" dirty="0" err="1" smtClean="0">
                <a:latin typeface="Simplified Arabic" pitchFamily="18" charset="-78"/>
                <a:cs typeface="Simplified Arabic" pitchFamily="18" charset="-78"/>
              </a:rPr>
              <a:t>ترير</a:t>
            </a:r>
            <a:r>
              <a:rPr lang="ar-DZ" sz="2900" dirty="0" smtClean="0">
                <a:latin typeface="Simplified Arabic" pitchFamily="18" charset="-78"/>
                <a:cs typeface="Simplified Arabic" pitchFamily="18" charset="-78"/>
              </a:rPr>
              <a:t> في بروسيا (ألمانيا حاليًا) وتوفي في 14 مارس 1883 في لندن في بريطانيا. </a:t>
            </a:r>
          </a:p>
          <a:p>
            <a:pPr indent="441325" algn="just" rtl="1">
              <a:lnSpc>
                <a:spcPct val="150000"/>
              </a:lnSpc>
            </a:pPr>
            <a:r>
              <a:rPr lang="ar-DZ" sz="2900" dirty="0" smtClean="0">
                <a:latin typeface="Simplified Arabic" pitchFamily="18" charset="-78"/>
                <a:cs typeface="Simplified Arabic" pitchFamily="18" charset="-78"/>
              </a:rPr>
              <a:t>ماركس من أسرة يهودية ألمانية واعتبر من أهم المنظرين الذين كان لهم فضل في نشأة علم الاجتماع من خلال تفسيره بأن الظواهر الاجتماعي لا تسير بطريقة عفوية أو تلقائية، وإنما بتأثير عوامل وقوانين تؤثر فيها، وكرس ماركس حياته لفحص ودراسة الإنسان في علاقته على المجتمع، وهذا الإنسان قابل للتطور والتحول لكن في إطار الجماعات والطبقات.</a:t>
            </a:r>
          </a:p>
        </p:txBody>
      </p:sp>
      <p:cxnSp>
        <p:nvCxnSpPr>
          <p:cNvPr id="10" name="Connecteur en angle 9"/>
          <p:cNvCxnSpPr/>
          <p:nvPr/>
        </p:nvCxnSpPr>
        <p:spPr>
          <a:xfrm flipH="1">
            <a:off x="10810114" y="785794"/>
            <a:ext cx="383993" cy="936104"/>
          </a:xfrm>
          <a:prstGeom prst="bentConnector3">
            <a:avLst>
              <a:gd name="adj1" fmla="val -79366"/>
            </a:avLst>
          </a:prstGeom>
          <a:ln w="57150">
            <a:solidFill>
              <a:srgbClr val="C00000"/>
            </a:solidFill>
            <a:headEnd type="none" w="med" len="med"/>
            <a:tailEnd type="none" w="med" len="med"/>
          </a:ln>
          <a:effectLst>
            <a:glow rad="228600">
              <a:schemeClr val="accent2">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1" name="Organigramme : Connecteur 10"/>
          <p:cNvSpPr/>
          <p:nvPr/>
        </p:nvSpPr>
        <p:spPr>
          <a:xfrm>
            <a:off x="10452924" y="1428736"/>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spTree>
  </p:cSld>
  <p:clrMapOvr>
    <a:masterClrMapping/>
  </p:clrMapOvr>
  <p:transition spd="med" advClick="0" advTm="60000">
    <p:circl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par>
                          <p:cTn id="10" fill="hold">
                            <p:stCondLst>
                              <p:cond delay="1000"/>
                            </p:stCondLst>
                            <p:childTnLst>
                              <p:par>
                                <p:cTn id="11" presetID="48" presetClass="entr" presetSubtype="0" accel="50000" fill="hold" nodeType="after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p:cTn id="13" dur="1000" fill="hold"/>
                                        <p:tgtEl>
                                          <p:spTgt spid="10"/>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4" dur="1000" fill="hold"/>
                                        <p:tgtEl>
                                          <p:spTgt spid="10"/>
                                        </p:tgtEl>
                                        <p:attrNameLst>
                                          <p:attrName>ppt_x</p:attrName>
                                        </p:attrNameLst>
                                      </p:cBhvr>
                                      <p:tavLst>
                                        <p:tav tm="0">
                                          <p:val>
                                            <p:fltVal val="-1"/>
                                          </p:val>
                                        </p:tav>
                                        <p:tav tm="50000">
                                          <p:val>
                                            <p:fltVal val="0.95"/>
                                          </p:val>
                                        </p:tav>
                                        <p:tav tm="100000">
                                          <p:val>
                                            <p:strVal val="#ppt_x"/>
                                          </p:val>
                                        </p:tav>
                                      </p:tavLst>
                                    </p:anim>
                                    <p:anim calcmode="lin" valueType="num">
                                      <p:cBhvr>
                                        <p:cTn id="15" dur="1000" fill="hold"/>
                                        <p:tgtEl>
                                          <p:spTgt spid="10"/>
                                        </p:tgtEl>
                                        <p:attrNameLst>
                                          <p:attrName>ppt_y</p:attrName>
                                        </p:attrNameLst>
                                      </p:cBhvr>
                                      <p:tavLst>
                                        <p:tav tm="0">
                                          <p:val>
                                            <p:strVal val="#ppt_y"/>
                                          </p:val>
                                        </p:tav>
                                        <p:tav tm="100000">
                                          <p:val>
                                            <p:strVal val="#ppt_y"/>
                                          </p:val>
                                        </p:tav>
                                      </p:tavLst>
                                    </p:anim>
                                    <p:animEffect transition="in" filter="fade">
                                      <p:cBhvr>
                                        <p:cTn id="16" dur="1000"/>
                                        <p:tgtEl>
                                          <p:spTgt spid="10"/>
                                        </p:tgtEl>
                                      </p:cBhvr>
                                    </p:animEffect>
                                  </p:childTnLst>
                                </p:cTn>
                              </p:par>
                            </p:childTnLst>
                          </p:cTn>
                        </p:par>
                        <p:par>
                          <p:cTn id="17" fill="hold">
                            <p:stCondLst>
                              <p:cond delay="2000"/>
                            </p:stCondLst>
                            <p:childTnLst>
                              <p:par>
                                <p:cTn id="18" presetID="18" presetClass="entr" presetSubtype="12" fill="hold" grpId="0" nodeType="afterEffect">
                                  <p:stCondLst>
                                    <p:cond delay="500"/>
                                  </p:stCondLst>
                                  <p:childTnLst>
                                    <p:set>
                                      <p:cBhvr>
                                        <p:cTn id="19" dur="1" fill="hold">
                                          <p:stCondLst>
                                            <p:cond delay="0"/>
                                          </p:stCondLst>
                                        </p:cTn>
                                        <p:tgtEl>
                                          <p:spTgt spid="6"/>
                                        </p:tgtEl>
                                        <p:attrNameLst>
                                          <p:attrName>style.visibility</p:attrName>
                                        </p:attrNameLst>
                                      </p:cBhvr>
                                      <p:to>
                                        <p:strVal val="visible"/>
                                      </p:to>
                                    </p:set>
                                    <p:animEffect transition="in" filter="strips(downLeft)">
                                      <p:cBhvr>
                                        <p:cTn id="20" dur="2000"/>
                                        <p:tgtEl>
                                          <p:spTgt spid="6"/>
                                        </p:tgtEl>
                                      </p:cBhvr>
                                    </p:animEffect>
                                  </p:childTnLst>
                                </p:cTn>
                              </p:par>
                            </p:childTnLst>
                          </p:cTn>
                        </p:par>
                        <p:par>
                          <p:cTn id="21" fill="hold">
                            <p:stCondLst>
                              <p:cond delay="4500"/>
                            </p:stCondLst>
                            <p:childTnLst>
                              <p:par>
                                <p:cTn id="22" presetID="9" presetClass="entr" presetSubtype="0" fill="hold" grpId="0" nodeType="after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dissolve">
                                      <p:cBhvr>
                                        <p:cTn id="2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1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rrondir un rectangle avec un coin diagonal 4"/>
          <p:cNvSpPr/>
          <p:nvPr/>
        </p:nvSpPr>
        <p:spPr>
          <a:xfrm>
            <a:off x="4309256" y="500042"/>
            <a:ext cx="7323980" cy="5929354"/>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361950" algn="just" rtl="1">
              <a:lnSpc>
                <a:spcPct val="150000"/>
              </a:lnSpc>
            </a:pPr>
            <a:r>
              <a:rPr lang="ar-DZ" sz="3200" dirty="0" smtClean="0">
                <a:latin typeface="Simplified Arabic" pitchFamily="18" charset="-78"/>
                <a:cs typeface="Simplified Arabic" pitchFamily="18" charset="-78"/>
              </a:rPr>
              <a:t>كارل ماركس رجل ثوري وعالم اجتماع ومؤرخ واقتصادي، نشر مع فريدريك </a:t>
            </a:r>
            <a:r>
              <a:rPr lang="ar-DZ" sz="3200" dirty="0" err="1" smtClean="0">
                <a:latin typeface="Simplified Arabic" pitchFamily="18" charset="-78"/>
                <a:cs typeface="Simplified Arabic" pitchFamily="18" charset="-78"/>
              </a:rPr>
              <a:t>إنجلز</a:t>
            </a:r>
            <a:r>
              <a:rPr lang="ar-DZ" sz="3200" dirty="0" smtClean="0">
                <a:latin typeface="Simplified Arabic" pitchFamily="18" charset="-78"/>
                <a:cs typeface="Simplified Arabic" pitchFamily="18" charset="-78"/>
              </a:rPr>
              <a:t> بيان الحزب الشيوعي المعروف بالبيان الشيوعي الذي يعد المنشور الأكثر شهرة في تاريخ الحركة الاشتراكية، بالإضافة إلى ذلك ألف ماركس كتاب (رأس المال) وهو أهم كتاب في الحركة الاشتراكية. شكلت هذه المؤلفات وغيرها من كتابات ماركس </a:t>
            </a:r>
            <a:r>
              <a:rPr lang="ar-DZ" sz="3200" dirty="0" err="1" smtClean="0">
                <a:latin typeface="Simplified Arabic" pitchFamily="18" charset="-78"/>
                <a:cs typeface="Simplified Arabic" pitchFamily="18" charset="-78"/>
              </a:rPr>
              <a:t>وإنجلز</a:t>
            </a:r>
            <a:r>
              <a:rPr lang="ar-DZ" sz="3200" dirty="0" smtClean="0">
                <a:latin typeface="Simplified Arabic" pitchFamily="18" charset="-78"/>
                <a:cs typeface="Simplified Arabic" pitchFamily="18" charset="-78"/>
              </a:rPr>
              <a:t> أساسات فكر الماركسية ومعتقدها.</a:t>
            </a:r>
            <a:endParaRPr lang="fr-FR" sz="2800" dirty="0" smtClean="0">
              <a:latin typeface="Simplified Arabic" pitchFamily="18" charset="-78"/>
              <a:cs typeface="Simplified Arabic" pitchFamily="18" charset="-78"/>
            </a:endParaRPr>
          </a:p>
        </p:txBody>
      </p:sp>
      <p:sp>
        <p:nvSpPr>
          <p:cNvPr id="7" name="Organigramme : Connecteur 6"/>
          <p:cNvSpPr/>
          <p:nvPr/>
        </p:nvSpPr>
        <p:spPr>
          <a:xfrm>
            <a:off x="11238742" y="357166"/>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pic>
        <p:nvPicPr>
          <p:cNvPr id="8" name="Image 7" descr="natrue_walk.jpg"/>
          <p:cNvPicPr>
            <a:picLocks noChangeAspect="1"/>
          </p:cNvPicPr>
          <p:nvPr/>
        </p:nvPicPr>
        <p:blipFill>
          <a:blip r:embed="rId2"/>
          <a:srcRect l="14838"/>
          <a:stretch>
            <a:fillRect/>
          </a:stretch>
        </p:blipFill>
        <p:spPr>
          <a:xfrm>
            <a:off x="380166" y="642918"/>
            <a:ext cx="3474030" cy="5857915"/>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ransition spd="med" advClick="0" advTm="60000">
    <p:spli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par>
                          <p:cTn id="8" fill="hold">
                            <p:stCondLst>
                              <p:cond delay="500"/>
                            </p:stCondLst>
                            <p:childTnLst>
                              <p:par>
                                <p:cTn id="9" presetID="18" presetClass="entr" presetSubtype="12" fill="hold" grpId="0" nodeType="afterEffect">
                                  <p:stCondLst>
                                    <p:cond delay="500"/>
                                  </p:stCondLst>
                                  <p:childTnLst>
                                    <p:set>
                                      <p:cBhvr>
                                        <p:cTn id="10" dur="1" fill="hold">
                                          <p:stCondLst>
                                            <p:cond delay="0"/>
                                          </p:stCondLst>
                                        </p:cTn>
                                        <p:tgtEl>
                                          <p:spTgt spid="5"/>
                                        </p:tgtEl>
                                        <p:attrNameLst>
                                          <p:attrName>style.visibility</p:attrName>
                                        </p:attrNameLst>
                                      </p:cBhvr>
                                      <p:to>
                                        <p:strVal val="visible"/>
                                      </p:to>
                                    </p:set>
                                    <p:animEffect transition="in" filter="strips(downLeft)">
                                      <p:cBhvr>
                                        <p:cTn id="11" dur="2000"/>
                                        <p:tgtEl>
                                          <p:spTgt spid="5"/>
                                        </p:tgtEl>
                                      </p:cBhvr>
                                    </p:animEffect>
                                  </p:childTnLst>
                                </p:cTn>
                              </p:par>
                              <p:par>
                                <p:cTn id="12" presetID="9" presetClass="entr" presetSubtype="0" fill="hold" nodeType="withEffect">
                                  <p:stCondLst>
                                    <p:cond delay="500"/>
                                  </p:stCondLst>
                                  <p:childTnLst>
                                    <p:set>
                                      <p:cBhvr>
                                        <p:cTn id="13" dur="1" fill="hold">
                                          <p:stCondLst>
                                            <p:cond delay="0"/>
                                          </p:stCondLst>
                                        </p:cTn>
                                        <p:tgtEl>
                                          <p:spTgt spid="8"/>
                                        </p:tgtEl>
                                        <p:attrNameLst>
                                          <p:attrName>style.visibility</p:attrName>
                                        </p:attrNameLst>
                                      </p:cBhvr>
                                      <p:to>
                                        <p:strVal val="visible"/>
                                      </p:to>
                                    </p:set>
                                    <p:animEffect transition="in" filter="dissolve">
                                      <p:cBhvr>
                                        <p:cTn id="1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rrondir un rectangle avec un coin diagonal 4"/>
          <p:cNvSpPr/>
          <p:nvPr/>
        </p:nvSpPr>
        <p:spPr>
          <a:xfrm>
            <a:off x="4309256" y="642918"/>
            <a:ext cx="7323982" cy="5666402"/>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algn="just" rtl="1">
              <a:lnSpc>
                <a:spcPct val="150000"/>
              </a:lnSpc>
            </a:pPr>
            <a:r>
              <a:rPr lang="ar-DZ" sz="3200" dirty="0" smtClean="0">
                <a:latin typeface="Simplified Arabic" pitchFamily="18" charset="-78"/>
                <a:cs typeface="Simplified Arabic" pitchFamily="18" charset="-78"/>
              </a:rPr>
              <a:t>ولقد ركز على عدة مفاهيم مثل الصراع والقوة... الخ، فالصراع عنده نشأ بين الجماعات والطبقات وبين الأفراد نتيجة للاختلاف في المصالح بينهم من ناحية، ونتيجة لأن البعض يحاولون الوصول إلى أهدافهم وأغراضهم الخاصة من خلال استخدامهم للبعض الآخر كوسيلة للوصول إلى ما يهدفون إليه من ناحية أخرى</a:t>
            </a:r>
            <a:r>
              <a:rPr lang="ar-SA" sz="3200" dirty="0" smtClean="0">
                <a:latin typeface="Simplified Arabic" pitchFamily="18" charset="-78"/>
                <a:cs typeface="Simplified Arabic" pitchFamily="18" charset="-78"/>
              </a:rPr>
              <a:t>.</a:t>
            </a:r>
            <a:endParaRPr lang="fr-FR" sz="3200" b="1" dirty="0">
              <a:latin typeface="Simplified Arabic" pitchFamily="18" charset="-78"/>
              <a:cs typeface="Simplified Arabic" pitchFamily="18" charset="-78"/>
            </a:endParaRPr>
          </a:p>
        </p:txBody>
      </p:sp>
      <p:sp>
        <p:nvSpPr>
          <p:cNvPr id="7" name="Organigramme : Connecteur 6"/>
          <p:cNvSpPr/>
          <p:nvPr/>
        </p:nvSpPr>
        <p:spPr>
          <a:xfrm>
            <a:off x="11310183" y="500046"/>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pic>
        <p:nvPicPr>
          <p:cNvPr id="4" name="Image 3" descr="téléchargement (1).jpg"/>
          <p:cNvPicPr>
            <a:picLocks noChangeAspect="1"/>
          </p:cNvPicPr>
          <p:nvPr/>
        </p:nvPicPr>
        <p:blipFill>
          <a:blip r:embed="rId2"/>
          <a:stretch>
            <a:fillRect/>
          </a:stretch>
        </p:blipFill>
        <p:spPr>
          <a:xfrm>
            <a:off x="308728" y="928670"/>
            <a:ext cx="3643338" cy="5286412"/>
          </a:xfrm>
          <a:prstGeom prst="rect">
            <a:avLst/>
          </a:prstGeom>
        </p:spPr>
      </p:pic>
    </p:spTree>
  </p:cSld>
  <p:clrMapOvr>
    <a:masterClrMapping/>
  </p:clrMapOvr>
  <p:transition spd="med" advClick="0" advTm="60000">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par>
                          <p:cTn id="8" fill="hold">
                            <p:stCondLst>
                              <p:cond delay="500"/>
                            </p:stCondLst>
                            <p:childTnLst>
                              <p:par>
                                <p:cTn id="9" presetID="18" presetClass="entr" presetSubtype="12" fill="hold" grpId="0" nodeType="afterEffect">
                                  <p:stCondLst>
                                    <p:cond delay="500"/>
                                  </p:stCondLst>
                                  <p:childTnLst>
                                    <p:set>
                                      <p:cBhvr>
                                        <p:cTn id="10" dur="1" fill="hold">
                                          <p:stCondLst>
                                            <p:cond delay="0"/>
                                          </p:stCondLst>
                                        </p:cTn>
                                        <p:tgtEl>
                                          <p:spTgt spid="5"/>
                                        </p:tgtEl>
                                        <p:attrNameLst>
                                          <p:attrName>style.visibility</p:attrName>
                                        </p:attrNameLst>
                                      </p:cBhvr>
                                      <p:to>
                                        <p:strVal val="visible"/>
                                      </p:to>
                                    </p:set>
                                    <p:animEffect transition="in" filter="strips(downLeft)">
                                      <p:cBhvr>
                                        <p:cTn id="11" dur="20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20" presetClass="entr" presetSubtype="0" fill="hold"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wedge">
                                      <p:cBhvr>
                                        <p:cTn id="16"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téléchargement (1).jpg"/>
          <p:cNvPicPr>
            <a:picLocks noChangeAspect="1"/>
          </p:cNvPicPr>
          <p:nvPr/>
        </p:nvPicPr>
        <p:blipFill>
          <a:blip r:embed="rId2" cstate="print"/>
          <a:stretch>
            <a:fillRect/>
          </a:stretch>
        </p:blipFill>
        <p:spPr>
          <a:xfrm>
            <a:off x="237290" y="857232"/>
            <a:ext cx="3143272" cy="5357850"/>
          </a:xfrm>
          <a:prstGeom prst="rect">
            <a:avLst/>
          </a:prstGeom>
        </p:spPr>
      </p:pic>
      <p:sp>
        <p:nvSpPr>
          <p:cNvPr id="6" name="Arrondir un rectangle avec un coin diagonal 5"/>
          <p:cNvSpPr/>
          <p:nvPr/>
        </p:nvSpPr>
        <p:spPr>
          <a:xfrm>
            <a:off x="3594876" y="642918"/>
            <a:ext cx="8038362" cy="5666402"/>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algn="just" rtl="1">
              <a:lnSpc>
                <a:spcPct val="150000"/>
              </a:lnSpc>
            </a:pPr>
            <a:r>
              <a:rPr lang="ar-DZ" sz="3200" dirty="0" smtClean="0">
                <a:latin typeface="Simplified Arabic" pitchFamily="18" charset="-78"/>
                <a:cs typeface="Simplified Arabic" pitchFamily="18" charset="-78"/>
              </a:rPr>
              <a:t>كما يمثل مفهوم القوة مفهوما مركزيا في </a:t>
            </a:r>
            <a:r>
              <a:rPr lang="ar-DZ" sz="3200" dirty="0" err="1" smtClean="0">
                <a:latin typeface="Simplified Arabic" pitchFamily="18" charset="-78"/>
                <a:cs typeface="Simplified Arabic" pitchFamily="18" charset="-78"/>
              </a:rPr>
              <a:t>طروحاته</a:t>
            </a:r>
            <a:r>
              <a:rPr lang="ar-DZ" sz="3200" dirty="0" smtClean="0">
                <a:latin typeface="Simplified Arabic" pitchFamily="18" charset="-78"/>
                <a:cs typeface="Simplified Arabic" pitchFamily="18" charset="-78"/>
              </a:rPr>
              <a:t> وتتجسد وجوديا بالطبقات الاجتماعية، ويفترض أن مواقع الأفراد والجماعات من ملكية وسائل الإنتاج يحدد وضعهم الاجتماعي في بناء القوة داخل المجتمع، أي أن القوة في المجتمع هي امتلاك وسائل الإنتاج، ومؤشر التصنيف في طبقات هذا المجتمع مرتبط أساسا بمفهوم القوة والذي تسيطر عليه طبقة البورجوازيين التي تمتلك كل الوسائل</a:t>
            </a:r>
            <a:r>
              <a:rPr lang="ar-SA" sz="3200" dirty="0" smtClean="0">
                <a:latin typeface="Simplified Arabic" pitchFamily="18" charset="-78"/>
                <a:cs typeface="Simplified Arabic" pitchFamily="18" charset="-78"/>
              </a:rPr>
              <a:t>.</a:t>
            </a:r>
            <a:endParaRPr lang="fr-FR" sz="3200" b="1" dirty="0">
              <a:latin typeface="Simplified Arabic" pitchFamily="18" charset="-78"/>
              <a:cs typeface="Simplified Arabic" pitchFamily="18" charset="-78"/>
            </a:endParaRPr>
          </a:p>
        </p:txBody>
      </p:sp>
      <p:sp>
        <p:nvSpPr>
          <p:cNvPr id="7" name="Organigramme : Connecteur 6"/>
          <p:cNvSpPr/>
          <p:nvPr/>
        </p:nvSpPr>
        <p:spPr>
          <a:xfrm>
            <a:off x="11310183" y="500046"/>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spTree>
  </p:cSld>
  <p:clrMapOvr>
    <a:masterClrMapping/>
  </p:clrMapOvr>
  <p:transition spd="med" advClick="0" advTm="60000">
    <p:cover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2000"/>
                                        <p:tgtEl>
                                          <p:spTgt spid="4"/>
                                        </p:tgtEl>
                                      </p:cBhvr>
                                    </p:animEffect>
                                  </p:childTnLst>
                                </p:cTn>
                              </p:par>
                            </p:childTnLst>
                          </p:cTn>
                        </p:par>
                        <p:par>
                          <p:cTn id="8" fill="hold">
                            <p:stCondLst>
                              <p:cond delay="2000"/>
                            </p:stCondLst>
                            <p:childTnLst>
                              <p:par>
                                <p:cTn id="9" presetID="18" presetClass="entr" presetSubtype="12" fill="hold" grpId="0" nodeType="afterEffect">
                                  <p:stCondLst>
                                    <p:cond delay="500"/>
                                  </p:stCondLst>
                                  <p:childTnLst>
                                    <p:set>
                                      <p:cBhvr>
                                        <p:cTn id="10" dur="1" fill="hold">
                                          <p:stCondLst>
                                            <p:cond delay="0"/>
                                          </p:stCondLst>
                                        </p:cTn>
                                        <p:tgtEl>
                                          <p:spTgt spid="6"/>
                                        </p:tgtEl>
                                        <p:attrNameLst>
                                          <p:attrName>style.visibility</p:attrName>
                                        </p:attrNameLst>
                                      </p:cBhvr>
                                      <p:to>
                                        <p:strVal val="visible"/>
                                      </p:to>
                                    </p:set>
                                    <p:animEffect transition="in" filter="strips(downLeft)">
                                      <p:cBhvr>
                                        <p:cTn id="11" dur="2000"/>
                                        <p:tgtEl>
                                          <p:spTgt spid="6"/>
                                        </p:tgtEl>
                                      </p:cBhvr>
                                    </p:animEffect>
                                  </p:childTnLst>
                                </p:cTn>
                              </p:par>
                            </p:childTnLst>
                          </p:cTn>
                        </p:par>
                        <p:par>
                          <p:cTn id="12" fill="hold">
                            <p:stCondLst>
                              <p:cond delay="4500"/>
                            </p:stCondLst>
                            <p:childTnLst>
                              <p:par>
                                <p:cTn id="13" presetID="9"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dissolve">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rrondir un rectangle avec un coin diagonal 4"/>
          <p:cNvSpPr/>
          <p:nvPr/>
        </p:nvSpPr>
        <p:spPr>
          <a:xfrm>
            <a:off x="3952066" y="500042"/>
            <a:ext cx="7681170" cy="5929354"/>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361950" algn="just" rtl="1"/>
            <a:r>
              <a:rPr lang="ar-DZ" sz="3200" dirty="0" smtClean="0">
                <a:latin typeface="Simplified Arabic" pitchFamily="18" charset="-78"/>
                <a:cs typeface="Simplified Arabic" pitchFamily="18" charset="-78"/>
              </a:rPr>
              <a:t>ووظيفة التعليم حسب تصورات ماركس له وظيفتين؛ فالوظيفة الأولى هي أنه أداة إيديولوجية في يد الطبقة الرأسمالية التي تعمل على تربية وتعليم الأفراد كيفية اكتساب الإيديولوجية الرأسمالية، وإخضاع الطبقة الكادحة والإبقاء على امتيازات الطبقة الحاكمة، أما الوظيفة الثانية فهي أنه بفضل التعليم والمعرفة يتم تحرير أبناء الطبقة العاملة مع إكسابها الإيديولوجية الشيوعية والإيمان </a:t>
            </a:r>
            <a:r>
              <a:rPr lang="ar-DZ" sz="3200" dirty="0" err="1" smtClean="0">
                <a:latin typeface="Simplified Arabic" pitchFamily="18" charset="-78"/>
                <a:cs typeface="Simplified Arabic" pitchFamily="18" charset="-78"/>
              </a:rPr>
              <a:t>بها</a:t>
            </a:r>
            <a:r>
              <a:rPr lang="ar-DZ" sz="3200" dirty="0" smtClean="0">
                <a:latin typeface="Simplified Arabic" pitchFamily="18" charset="-78"/>
                <a:cs typeface="Simplified Arabic" pitchFamily="18" charset="-78"/>
              </a:rPr>
              <a:t>، وضمان تعليم مجاني وموحد وموجه لجميع الناس حتى يرتقون في مستوياتهم المعرفية </a:t>
            </a:r>
            <a:r>
              <a:rPr lang="ar-DZ" sz="3200" dirty="0" err="1" smtClean="0">
                <a:latin typeface="Simplified Arabic" pitchFamily="18" charset="-78"/>
                <a:cs typeface="Simplified Arabic" pitchFamily="18" charset="-78"/>
              </a:rPr>
              <a:t>والمهارية</a:t>
            </a:r>
            <a:r>
              <a:rPr lang="ar-DZ" sz="3200" dirty="0" smtClean="0">
                <a:latin typeface="Simplified Arabic" pitchFamily="18" charset="-78"/>
                <a:cs typeface="Simplified Arabic" pitchFamily="18" charset="-78"/>
              </a:rPr>
              <a:t> التي تمنحهم القدرة على تحمل المسؤولية في المجتمع. </a:t>
            </a:r>
            <a:endParaRPr lang="fr-FR" sz="3200" dirty="0">
              <a:latin typeface="Simplified Arabic" pitchFamily="18" charset="-78"/>
              <a:cs typeface="Simplified Arabic" pitchFamily="18" charset="-78"/>
            </a:endParaRPr>
          </a:p>
        </p:txBody>
      </p:sp>
      <p:sp>
        <p:nvSpPr>
          <p:cNvPr id="7" name="Organigramme : Connecteur 6"/>
          <p:cNvSpPr/>
          <p:nvPr/>
        </p:nvSpPr>
        <p:spPr>
          <a:xfrm>
            <a:off x="11238742" y="357166"/>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pic>
        <p:nvPicPr>
          <p:cNvPr id="8" name="Image 7" descr="natrue_walk.jpg"/>
          <p:cNvPicPr>
            <a:picLocks noChangeAspect="1"/>
          </p:cNvPicPr>
          <p:nvPr/>
        </p:nvPicPr>
        <p:blipFill>
          <a:blip r:embed="rId2"/>
          <a:stretch>
            <a:fillRect/>
          </a:stretch>
        </p:blipFill>
        <p:spPr>
          <a:xfrm>
            <a:off x="239319" y="642918"/>
            <a:ext cx="3355557" cy="571504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ransition spd="med" advClick="0" advTm="60000">
    <p:strips dir="l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par>
                          <p:cTn id="8" fill="hold">
                            <p:stCondLst>
                              <p:cond delay="500"/>
                            </p:stCondLst>
                            <p:childTnLst>
                              <p:par>
                                <p:cTn id="9" presetID="18" presetClass="entr" presetSubtype="12" fill="hold" grpId="0" nodeType="afterEffect">
                                  <p:stCondLst>
                                    <p:cond delay="500"/>
                                  </p:stCondLst>
                                  <p:childTnLst>
                                    <p:set>
                                      <p:cBhvr>
                                        <p:cTn id="10" dur="1" fill="hold">
                                          <p:stCondLst>
                                            <p:cond delay="0"/>
                                          </p:stCondLst>
                                        </p:cTn>
                                        <p:tgtEl>
                                          <p:spTgt spid="5"/>
                                        </p:tgtEl>
                                        <p:attrNameLst>
                                          <p:attrName>style.visibility</p:attrName>
                                        </p:attrNameLst>
                                      </p:cBhvr>
                                      <p:to>
                                        <p:strVal val="visible"/>
                                      </p:to>
                                    </p:set>
                                    <p:animEffect transition="in" filter="strips(downLeft)">
                                      <p:cBhvr>
                                        <p:cTn id="11" dur="2000"/>
                                        <p:tgtEl>
                                          <p:spTgt spid="5"/>
                                        </p:tgtEl>
                                      </p:cBhvr>
                                    </p:animEffect>
                                  </p:childTnLst>
                                </p:cTn>
                              </p:par>
                              <p:par>
                                <p:cTn id="12" presetID="9" presetClass="entr" presetSubtype="0" fill="hold" nodeType="withEffect">
                                  <p:stCondLst>
                                    <p:cond delay="500"/>
                                  </p:stCondLst>
                                  <p:childTnLst>
                                    <p:set>
                                      <p:cBhvr>
                                        <p:cTn id="13" dur="1" fill="hold">
                                          <p:stCondLst>
                                            <p:cond delay="0"/>
                                          </p:stCondLst>
                                        </p:cTn>
                                        <p:tgtEl>
                                          <p:spTgt spid="8"/>
                                        </p:tgtEl>
                                        <p:attrNameLst>
                                          <p:attrName>style.visibility</p:attrName>
                                        </p:attrNameLst>
                                      </p:cBhvr>
                                      <p:to>
                                        <p:strVal val="visible"/>
                                      </p:to>
                                    </p:set>
                                    <p:animEffect transition="in" filter="dissolve">
                                      <p:cBhvr>
                                        <p:cTn id="1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llipse 4"/>
          <p:cNvSpPr/>
          <p:nvPr/>
        </p:nvSpPr>
        <p:spPr>
          <a:xfrm>
            <a:off x="4595008" y="357166"/>
            <a:ext cx="7286676" cy="6215106"/>
          </a:xfrm>
          <a:prstGeom prst="ellipse">
            <a:avLst/>
          </a:prstGeom>
          <a:solidFill>
            <a:schemeClr val="bg1">
              <a:lumMod val="85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lvl="0" algn="ctr" rtl="1">
              <a:lnSpc>
                <a:spcPct val="150000"/>
              </a:lnSpc>
            </a:pPr>
            <a:r>
              <a:rPr lang="ar-DZ" sz="3200" dirty="0" smtClean="0">
                <a:latin typeface="Simplified Arabic" pitchFamily="18" charset="-78"/>
                <a:cs typeface="Simplified Arabic" pitchFamily="18" charset="-78"/>
              </a:rPr>
              <a:t>وعليه فالمدرسة من خلال التعليم تعتبر المؤسسة الأساسية التي تعطي البعد الإيديولوجي للدولة، والدولة من خلال أجهزتها كالمؤسسات التعليمية والدينية والأسرة وغيرها تعمل على نشر إيديولوجية الطبقة السائدة</a:t>
            </a:r>
            <a:endParaRPr lang="ar-DZ" sz="3000" dirty="0" smtClean="0">
              <a:latin typeface="Simplified Arabic" pitchFamily="18" charset="-78"/>
              <a:cs typeface="Simplified Arabic" pitchFamily="18" charset="-78"/>
            </a:endParaRPr>
          </a:p>
        </p:txBody>
      </p:sp>
      <p:pic>
        <p:nvPicPr>
          <p:cNvPr id="3" name="Picture 2" descr="306764_513790645306139_80541800_n"/>
          <p:cNvPicPr>
            <a:picLocks noChangeAspect="1" noChangeArrowheads="1"/>
          </p:cNvPicPr>
          <p:nvPr/>
        </p:nvPicPr>
        <p:blipFill>
          <a:blip r:embed="rId2">
            <a:lum bright="10000"/>
          </a:blip>
          <a:stretch>
            <a:fillRect/>
          </a:stretch>
        </p:blipFill>
        <p:spPr bwMode="auto">
          <a:xfrm>
            <a:off x="451604" y="714356"/>
            <a:ext cx="3571900" cy="5643602"/>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spd="med" advClick="0" advTm="60000">
    <p:comb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500"/>
                                  </p:stCondLst>
                                  <p:childTnLst>
                                    <p:set>
                                      <p:cBhvr>
                                        <p:cTn id="6" dur="1" fill="hold">
                                          <p:stCondLst>
                                            <p:cond delay="0"/>
                                          </p:stCondLst>
                                        </p:cTn>
                                        <p:tgtEl>
                                          <p:spTgt spid="5"/>
                                        </p:tgtEl>
                                        <p:attrNameLst>
                                          <p:attrName>style.visibility</p:attrName>
                                        </p:attrNameLst>
                                      </p:cBhvr>
                                      <p:to>
                                        <p:strVal val="visible"/>
                                      </p:to>
                                    </p:set>
                                    <p:animEffect transition="in" filter="strips(downLeft)">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strips(downLeft)">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ondir un rectangle à un seul coin 3"/>
          <p:cNvSpPr/>
          <p:nvPr/>
        </p:nvSpPr>
        <p:spPr>
          <a:xfrm>
            <a:off x="1594612" y="357166"/>
            <a:ext cx="9684495" cy="928694"/>
          </a:xfrm>
          <a:prstGeom prst="round1Rect">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rtl="1"/>
            <a:r>
              <a:rPr lang="ar-DZ" sz="3600" b="1" dirty="0" smtClean="0">
                <a:latin typeface="Simplified Arabic" pitchFamily="18" charset="-78"/>
                <a:cs typeface="Simplified Arabic" pitchFamily="18" charset="-78"/>
              </a:rPr>
              <a:t>تصورات ماركس التربوية</a:t>
            </a:r>
            <a:r>
              <a:rPr lang="ar-SA" sz="3600" b="1" dirty="0" smtClean="0">
                <a:latin typeface="Simplified Arabic" pitchFamily="18" charset="-78"/>
                <a:cs typeface="Simplified Arabic" pitchFamily="18" charset="-78"/>
              </a:rPr>
              <a:t>:</a:t>
            </a:r>
            <a:endParaRPr lang="fr-FR" sz="3600" dirty="0">
              <a:latin typeface="Simplified Arabic" pitchFamily="18" charset="-78"/>
              <a:cs typeface="Simplified Arabic" pitchFamily="18" charset="-78"/>
            </a:endParaRPr>
          </a:p>
        </p:txBody>
      </p:sp>
      <p:sp>
        <p:nvSpPr>
          <p:cNvPr id="7" name="Espace réservé du contenu 2"/>
          <p:cNvSpPr txBox="1">
            <a:spLocks/>
          </p:cNvSpPr>
          <p:nvPr/>
        </p:nvSpPr>
        <p:spPr>
          <a:xfrm>
            <a:off x="523042" y="1428736"/>
            <a:ext cx="11142803" cy="3429024"/>
          </a:xfrm>
          <a:prstGeom prst="rect">
            <a:avLst/>
          </a:prstGeom>
          <a:noFill/>
          <a:ln w="9525" cap="flat" cmpd="sng" algn="ctr">
            <a:noFill/>
            <a:prstDash val="solid"/>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oAutofit/>
          </a:bodyPr>
          <a:lstStyle/>
          <a:p>
            <a:pPr marL="361950" lvl="0" indent="-361950" algn="just" rtl="1">
              <a:lnSpc>
                <a:spcPct val="150000"/>
              </a:lnSpc>
            </a:pPr>
            <a:r>
              <a:rPr lang="ar-DZ" sz="2800" dirty="0" smtClean="0">
                <a:latin typeface="Simplified Arabic" pitchFamily="18" charset="-78"/>
                <a:cs typeface="Simplified Arabic" pitchFamily="18" charset="-78"/>
              </a:rPr>
              <a:t>- أكد العلماء المعاصرين أمثال </a:t>
            </a:r>
            <a:r>
              <a:rPr lang="ar-DZ" sz="2800" dirty="0" err="1" smtClean="0">
                <a:latin typeface="Simplified Arabic" pitchFamily="18" charset="-78"/>
                <a:cs typeface="Simplified Arabic" pitchFamily="18" charset="-78"/>
              </a:rPr>
              <a:t>انطوني</a:t>
            </a:r>
            <a:r>
              <a:rPr lang="ar-DZ" sz="2800" dirty="0" smtClean="0">
                <a:latin typeface="Simplified Arabic" pitchFamily="18" charset="-78"/>
                <a:cs typeface="Simplified Arabic" pitchFamily="18" charset="-78"/>
              </a:rPr>
              <a:t> </a:t>
            </a:r>
            <a:r>
              <a:rPr lang="ar-DZ" sz="2800" dirty="0" err="1" smtClean="0">
                <a:latin typeface="Simplified Arabic" pitchFamily="18" charset="-78"/>
                <a:cs typeface="Simplified Arabic" pitchFamily="18" charset="-78"/>
              </a:rPr>
              <a:t>جيدنر</a:t>
            </a:r>
            <a:r>
              <a:rPr lang="ar-DZ" sz="2800" dirty="0" smtClean="0">
                <a:latin typeface="Simplified Arabic" pitchFamily="18" charset="-78"/>
                <a:cs typeface="Simplified Arabic" pitchFamily="18" charset="-78"/>
              </a:rPr>
              <a:t>؛ أن تصورات ماركس حول عملية التعليم والتربية في المجتمع الحديث، لم تكن محددة، وأنها لم تسهم بصورة مباشرة في مجال علم اجتماع التربية أو علم اجتماع التربوي التقليدي، حيث تبلورت أفكاره من خلال نسق أفكاره ونظريته عن التاريخ وعملية التطور التي تحدث حول أنماط أو أشكال التنظيم الاجتماعي، وطبيعة الجنس البشري الذي سعى إلى التملك.</a:t>
            </a:r>
            <a:endParaRPr lang="fr-FR" sz="2800" dirty="0">
              <a:latin typeface="Simplified Arabic" pitchFamily="18" charset="-78"/>
              <a:cs typeface="Simplified Arabic" pitchFamily="18" charset="-78"/>
            </a:endParaRPr>
          </a:p>
        </p:txBody>
      </p:sp>
      <p:sp>
        <p:nvSpPr>
          <p:cNvPr id="8" name="Espace réservé du contenu 2"/>
          <p:cNvSpPr txBox="1">
            <a:spLocks/>
          </p:cNvSpPr>
          <p:nvPr/>
        </p:nvSpPr>
        <p:spPr>
          <a:xfrm>
            <a:off x="523042" y="4857760"/>
            <a:ext cx="11142803" cy="1500198"/>
          </a:xfrm>
          <a:prstGeom prst="rect">
            <a:avLst/>
          </a:prstGeom>
          <a:noFill/>
          <a:ln w="9525" cap="flat" cmpd="sng" algn="ctr">
            <a:noFill/>
            <a:prstDash val="solid"/>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oAutofit/>
          </a:bodyPr>
          <a:lstStyle/>
          <a:p>
            <a:pPr marL="361950" lvl="0" indent="-361950" algn="just" rtl="1">
              <a:lnSpc>
                <a:spcPct val="150000"/>
              </a:lnSpc>
            </a:pPr>
            <a:r>
              <a:rPr lang="ar-DZ" sz="2800" dirty="0" smtClean="0">
                <a:latin typeface="Simplified Arabic" pitchFamily="18" charset="-78"/>
                <a:cs typeface="Simplified Arabic" pitchFamily="18" charset="-78"/>
              </a:rPr>
              <a:t>- وطبقا لتصورات ماركس أن الناس سينتجون ويعيدون إنتاج ظروف عالمهم المادي، ويتعلمون وسائل الإنتاج عن طريق اكتساب قدرات جديدة تؤهلهم لإنتاج حاجياتهم الضرورية.</a:t>
            </a:r>
            <a:endParaRPr lang="fr-FR" sz="2800" dirty="0">
              <a:latin typeface="Simplified Arabic" pitchFamily="18" charset="-78"/>
              <a:cs typeface="Simplified Arabic" pitchFamily="18" charset="-78"/>
            </a:endParaRPr>
          </a:p>
        </p:txBody>
      </p:sp>
    </p:spTree>
  </p:cSld>
  <p:clrMapOvr>
    <a:masterClrMapping/>
  </p:clrMapOvr>
  <p:transition spd="med" advClick="0" advTm="60000">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8" presetClass="entr" presetSubtype="12"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strips(downLeft)">
                                      <p:cBhvr>
                                        <p:cTn id="14" dur="5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12"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strips(downLeft)">
                                      <p:cBhvr>
                                        <p:cTn id="1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2"/>
          <p:cNvSpPr txBox="1">
            <a:spLocks/>
          </p:cNvSpPr>
          <p:nvPr/>
        </p:nvSpPr>
        <p:spPr>
          <a:xfrm>
            <a:off x="5023636" y="857232"/>
            <a:ext cx="6713647" cy="5429288"/>
          </a:xfrm>
          <a:prstGeom prst="rect">
            <a:avLst/>
          </a:prstGeom>
          <a:noFill/>
          <a:ln w="9525" cap="flat" cmpd="sng" algn="ctr">
            <a:noFill/>
            <a:prstDash val="solid"/>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oAutofit/>
          </a:bodyPr>
          <a:lstStyle/>
          <a:p>
            <a:pPr marL="361950" lvl="0" indent="-361950" algn="just" rtl="1">
              <a:lnSpc>
                <a:spcPct val="150000"/>
              </a:lnSpc>
            </a:pPr>
            <a:r>
              <a:rPr lang="ar-DZ" sz="2800" dirty="0" smtClean="0">
                <a:latin typeface="Simplified Arabic" pitchFamily="18" charset="-78"/>
                <a:cs typeface="Simplified Arabic" pitchFamily="18" charset="-78"/>
              </a:rPr>
              <a:t>- حيث يوضح ماركس عند تصوره لعملية النشاط أو العمل، أن هذه العملية لا يمكن تحدديها إلا من خلال تعليم الإنسان، وفهمه وإدراكه لحقيق كل من عالمه المادي والطبقي، وأيضا نوعية حاجة الإنسان، فمن خلال العمل والإنتاج تستطيع الناس؛ ليس فقط إنتاج حاجاتهم الموضوعية التي تتمثل في العالم المادي، ولكن أيضا في نوعية الظروف التي تحدد علاقاتهم </a:t>
            </a:r>
            <a:r>
              <a:rPr lang="ar-DZ" sz="2800" dirty="0" err="1" smtClean="0">
                <a:latin typeface="Simplified Arabic" pitchFamily="18" charset="-78"/>
                <a:cs typeface="Simplified Arabic" pitchFamily="18" charset="-78"/>
              </a:rPr>
              <a:t>ببعضهم</a:t>
            </a:r>
            <a:r>
              <a:rPr lang="ar-DZ" sz="2800" dirty="0" smtClean="0">
                <a:latin typeface="Simplified Arabic" pitchFamily="18" charset="-78"/>
                <a:cs typeface="Simplified Arabic" pitchFamily="18" charset="-78"/>
              </a:rPr>
              <a:t> البعض، والتي تخلق الظروف الحقيقية.</a:t>
            </a:r>
            <a:endParaRPr lang="fr-FR" sz="2800" dirty="0">
              <a:latin typeface="Simplified Arabic" pitchFamily="18" charset="-78"/>
              <a:cs typeface="Simplified Arabic" pitchFamily="18" charset="-78"/>
            </a:endParaRPr>
          </a:p>
        </p:txBody>
      </p:sp>
      <p:pic>
        <p:nvPicPr>
          <p:cNvPr id="4" name="Image 3" descr="natrue_walk.jpg"/>
          <p:cNvPicPr>
            <a:picLocks noChangeAspect="1"/>
          </p:cNvPicPr>
          <p:nvPr/>
        </p:nvPicPr>
        <p:blipFill>
          <a:blip r:embed="rId2"/>
          <a:stretch>
            <a:fillRect/>
          </a:stretch>
        </p:blipFill>
        <p:spPr>
          <a:xfrm>
            <a:off x="239318" y="785794"/>
            <a:ext cx="4212813" cy="5572164"/>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ransition spd="med" advClick="0" advTm="60000">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par>
                                <p:cTn id="8" presetID="9" presetClass="entr" presetSubtype="0" fill="hold" nodeType="withEffect">
                                  <p:stCondLst>
                                    <p:cond delay="500"/>
                                  </p:stCondLst>
                                  <p:childTnLst>
                                    <p:set>
                                      <p:cBhvr>
                                        <p:cTn id="9" dur="1" fill="hold">
                                          <p:stCondLst>
                                            <p:cond delay="0"/>
                                          </p:stCondLst>
                                        </p:cTn>
                                        <p:tgtEl>
                                          <p:spTgt spid="4"/>
                                        </p:tgtEl>
                                        <p:attrNameLst>
                                          <p:attrName>style.visibility</p:attrName>
                                        </p:attrNameLst>
                                      </p:cBhvr>
                                      <p:to>
                                        <p:strVal val="visible"/>
                                      </p:to>
                                    </p:set>
                                    <p:animEffect transition="in" filter="dissolv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 name="Picture 2" descr="C:\Users\a'\Downloads\images (2).jpg"/>
          <p:cNvPicPr>
            <a:picLocks noChangeAspect="1" noChangeArrowheads="1"/>
          </p:cNvPicPr>
          <p:nvPr/>
        </p:nvPicPr>
        <p:blipFill>
          <a:blip r:embed="rId2"/>
          <a:stretch>
            <a:fillRect/>
          </a:stretch>
        </p:blipFill>
        <p:spPr bwMode="auto">
          <a:xfrm>
            <a:off x="0" y="0"/>
            <a:ext cx="12190413" cy="6858000"/>
          </a:xfrm>
          <a:prstGeom prst="rect">
            <a:avLst/>
          </a:prstGeom>
          <a:noFill/>
        </p:spPr>
      </p:pic>
      <p:sp>
        <p:nvSpPr>
          <p:cNvPr id="4" name="Rectangle à coins arrondis 3"/>
          <p:cNvSpPr/>
          <p:nvPr/>
        </p:nvSpPr>
        <p:spPr>
          <a:xfrm>
            <a:off x="1808926" y="3071810"/>
            <a:ext cx="8643998" cy="1714512"/>
          </a:xfrm>
          <a:prstGeom prst="roundRect">
            <a:avLst/>
          </a:prstGeom>
          <a:ln/>
        </p:spPr>
        <p:style>
          <a:lnRef idx="2">
            <a:schemeClr val="accent5"/>
          </a:lnRef>
          <a:fillRef idx="1">
            <a:schemeClr val="lt1"/>
          </a:fillRef>
          <a:effectRef idx="0">
            <a:schemeClr val="accent5"/>
          </a:effectRef>
          <a:fontRef idx="minor">
            <a:schemeClr val="dk1"/>
          </a:fontRef>
        </p:style>
        <p:txBody>
          <a:bodyPr rtlCol="0" anchor="ctr"/>
          <a:lstStyle/>
          <a:p>
            <a:pPr algn="ctr" rtl="1"/>
            <a:endParaRPr lang="ar-DZ" dirty="0" smtClean="0">
              <a:solidFill>
                <a:schemeClr val="tx1"/>
              </a:solidFill>
              <a:latin typeface="Traditional Arabic" pitchFamily="18" charset="-78"/>
              <a:cs typeface="Traditional Arabic" pitchFamily="18" charset="-78"/>
            </a:endParaRPr>
          </a:p>
          <a:p>
            <a:pPr algn="ctr" rtl="1"/>
            <a:r>
              <a:rPr lang="ar-DZ" sz="5400" b="1" dirty="0" smtClean="0">
                <a:solidFill>
                  <a:schemeClr val="tx1"/>
                </a:solidFill>
                <a:latin typeface="Traditional Arabic" pitchFamily="18" charset="-78"/>
                <a:cs typeface="Traditional Arabic" pitchFamily="18" charset="-78"/>
              </a:rPr>
              <a:t>محاضرات النظريات </a:t>
            </a:r>
            <a:r>
              <a:rPr lang="ar-DZ" sz="5400" b="1" dirty="0" err="1" smtClean="0">
                <a:solidFill>
                  <a:schemeClr val="tx1"/>
                </a:solidFill>
                <a:latin typeface="Traditional Arabic" pitchFamily="18" charset="-78"/>
                <a:cs typeface="Traditional Arabic" pitchFamily="18" charset="-78"/>
              </a:rPr>
              <a:t>السوسيولوجية</a:t>
            </a:r>
            <a:r>
              <a:rPr lang="ar-DZ" sz="5400" b="1" dirty="0" smtClean="0">
                <a:solidFill>
                  <a:schemeClr val="tx1"/>
                </a:solidFill>
                <a:latin typeface="Traditional Arabic" pitchFamily="18" charset="-78"/>
                <a:cs typeface="Traditional Arabic" pitchFamily="18" charset="-78"/>
              </a:rPr>
              <a:t> للتربية </a:t>
            </a:r>
            <a:endParaRPr lang="ar-DZ" sz="5400" b="1" dirty="0">
              <a:solidFill>
                <a:schemeClr val="tx1"/>
              </a:solidFill>
              <a:latin typeface="Traditional Arabic" pitchFamily="18" charset="-78"/>
              <a:cs typeface="Traditional Arabic" pitchFamily="18" charset="-78"/>
            </a:endParaRPr>
          </a:p>
        </p:txBody>
      </p:sp>
      <p:sp>
        <p:nvSpPr>
          <p:cNvPr id="5" name="Rectangle 25"/>
          <p:cNvSpPr>
            <a:spLocks noChangeArrowheads="1"/>
          </p:cNvSpPr>
          <p:nvPr/>
        </p:nvSpPr>
        <p:spPr bwMode="auto">
          <a:xfrm>
            <a:off x="4666446" y="5072074"/>
            <a:ext cx="4357718" cy="892552"/>
          </a:xfrm>
          <a:prstGeom prst="rect">
            <a:avLst/>
          </a:prstGeom>
          <a:noFill/>
          <a:ln w="9525">
            <a:noFill/>
            <a:miter lim="800000"/>
            <a:headEnd/>
            <a:tailEnd/>
          </a:ln>
        </p:spPr>
        <p:txBody>
          <a:bodyPr wrap="square">
            <a:spAutoFit/>
          </a:bodyPr>
          <a:lstStyle/>
          <a:p>
            <a:pPr algn="ctr" rtl="1"/>
            <a:endParaRPr lang="ar-DZ" sz="2000" b="1" dirty="0">
              <a:effectLst>
                <a:outerShdw blurRad="38100" dist="38100" dir="2700000" algn="tl">
                  <a:srgbClr val="000000">
                    <a:alpha val="43137"/>
                  </a:srgbClr>
                </a:outerShdw>
              </a:effectLst>
            </a:endParaRPr>
          </a:p>
          <a:p>
            <a:pPr algn="ctr" rtl="1"/>
            <a:r>
              <a:rPr lang="ar-DZ" sz="2800" b="1" dirty="0" smtClean="0">
                <a:latin typeface="Traditional Arabic" pitchFamily="2" charset="-78"/>
                <a:cs typeface="Traditional Arabic" pitchFamily="2" charset="-78"/>
              </a:rPr>
              <a:t>من </a:t>
            </a:r>
            <a:r>
              <a:rPr lang="ar-DZ" sz="2800" b="1" dirty="0">
                <a:latin typeface="Traditional Arabic" pitchFamily="2" charset="-78"/>
                <a:cs typeface="Traditional Arabic" pitchFamily="2" charset="-78"/>
              </a:rPr>
              <a:t>إعداد الدكتورة: </a:t>
            </a:r>
            <a:r>
              <a:rPr lang="ar-DZ" sz="3200" b="1" dirty="0" err="1" smtClean="0">
                <a:effectLst>
                  <a:outerShdw blurRad="38100" dist="38100" dir="2700000" algn="tl">
                    <a:srgbClr val="000000">
                      <a:alpha val="43137"/>
                    </a:srgbClr>
                  </a:outerShdw>
                </a:effectLst>
                <a:latin typeface="Traditional Arabic" pitchFamily="2" charset="-78"/>
                <a:cs typeface="Traditional Arabic" pitchFamily="2" charset="-78"/>
              </a:rPr>
              <a:t>هنيّـــــــــــــــــة</a:t>
            </a:r>
            <a:r>
              <a:rPr lang="ar-DZ" sz="3200" b="1" dirty="0" smtClean="0">
                <a:effectLst>
                  <a:outerShdw blurRad="38100" dist="38100" dir="2700000" algn="tl">
                    <a:srgbClr val="000000">
                      <a:alpha val="43137"/>
                    </a:srgbClr>
                  </a:outerShdw>
                </a:effectLst>
                <a:latin typeface="Traditional Arabic" pitchFamily="2" charset="-78"/>
                <a:cs typeface="Traditional Arabic" pitchFamily="2" charset="-78"/>
              </a:rPr>
              <a:t> حسني</a:t>
            </a:r>
            <a:endParaRPr lang="ar-DZ" sz="3200" b="1" dirty="0">
              <a:effectLst>
                <a:outerShdw blurRad="38100" dist="38100" dir="2700000" algn="tl">
                  <a:srgbClr val="000000">
                    <a:alpha val="43137"/>
                  </a:srgbClr>
                </a:outerShdw>
              </a:effectLst>
              <a:latin typeface="Traditional Arabic" pitchFamily="2" charset="-78"/>
              <a:cs typeface="Traditional Arabic" pitchFamily="2" charset="-78"/>
            </a:endParaRPr>
          </a:p>
        </p:txBody>
      </p:sp>
      <p:pic>
        <p:nvPicPr>
          <p:cNvPr id="6" name="Picture 85" descr="Image1"/>
          <p:cNvPicPr>
            <a:picLocks noChangeAspect="1" noChangeArrowheads="1"/>
          </p:cNvPicPr>
          <p:nvPr/>
        </p:nvPicPr>
        <p:blipFill>
          <a:blip r:embed="rId3" cstate="print"/>
          <a:srcRect/>
          <a:stretch>
            <a:fillRect/>
          </a:stretch>
        </p:blipFill>
        <p:spPr bwMode="auto">
          <a:xfrm>
            <a:off x="9024164" y="954554"/>
            <a:ext cx="1129790" cy="1260000"/>
          </a:xfrm>
          <a:prstGeom prst="rect">
            <a:avLst/>
          </a:prstGeom>
          <a:noFill/>
          <a:ln w="9525">
            <a:noFill/>
            <a:miter lim="800000"/>
            <a:headEnd/>
            <a:tailEnd/>
          </a:ln>
        </p:spPr>
      </p:pic>
      <p:sp>
        <p:nvSpPr>
          <p:cNvPr id="7" name="Rectangle 6"/>
          <p:cNvSpPr/>
          <p:nvPr/>
        </p:nvSpPr>
        <p:spPr>
          <a:xfrm>
            <a:off x="1451736" y="714356"/>
            <a:ext cx="8501122" cy="1815882"/>
          </a:xfrm>
          <a:prstGeom prst="rect">
            <a:avLst/>
          </a:prstGeom>
        </p:spPr>
        <p:txBody>
          <a:bodyPr wrap="square">
            <a:spAutoFit/>
          </a:bodyPr>
          <a:lstStyle/>
          <a:p>
            <a:pPr algn="ctr" rtl="1"/>
            <a:r>
              <a:rPr lang="ar-DZ" sz="2800" b="1" dirty="0" smtClean="0">
                <a:latin typeface="Traditional Arabic" pitchFamily="18" charset="-78"/>
                <a:cs typeface="Traditional Arabic" pitchFamily="18" charset="-78"/>
              </a:rPr>
              <a:t>جامعة محمد </a:t>
            </a:r>
            <a:r>
              <a:rPr lang="ar-DZ" sz="2800" b="1" dirty="0" err="1" smtClean="0">
                <a:latin typeface="Traditional Arabic" pitchFamily="18" charset="-78"/>
                <a:cs typeface="Traditional Arabic" pitchFamily="18" charset="-78"/>
              </a:rPr>
              <a:t>خيضر</a:t>
            </a:r>
            <a:r>
              <a:rPr lang="ar-DZ" sz="2800" b="1" dirty="0" smtClean="0">
                <a:latin typeface="Traditional Arabic" pitchFamily="18" charset="-78"/>
                <a:cs typeface="Traditional Arabic" pitchFamily="18" charset="-78"/>
              </a:rPr>
              <a:t>- بسكرة</a:t>
            </a:r>
            <a:endParaRPr lang="fr-FR" sz="2800" b="1" dirty="0" smtClean="0">
              <a:latin typeface="Traditional Arabic" pitchFamily="18" charset="-78"/>
              <a:cs typeface="Traditional Arabic" pitchFamily="18" charset="-78"/>
            </a:endParaRPr>
          </a:p>
          <a:p>
            <a:pPr algn="ctr" rtl="1"/>
            <a:r>
              <a:rPr lang="ar-DZ" sz="2800" b="1" dirty="0" smtClean="0">
                <a:latin typeface="Traditional Arabic" pitchFamily="18" charset="-78"/>
                <a:cs typeface="Traditional Arabic" pitchFamily="18" charset="-78"/>
              </a:rPr>
              <a:t>كلية العلوم الإنسانية والاجتماعية</a:t>
            </a:r>
            <a:endParaRPr lang="fr-FR" sz="2800" b="1" dirty="0" smtClean="0">
              <a:latin typeface="Traditional Arabic" pitchFamily="18" charset="-78"/>
              <a:cs typeface="Traditional Arabic" pitchFamily="18" charset="-78"/>
            </a:endParaRPr>
          </a:p>
          <a:p>
            <a:pPr algn="ctr" rtl="1"/>
            <a:r>
              <a:rPr lang="ar-DZ" sz="2800" b="1" dirty="0" smtClean="0">
                <a:latin typeface="Traditional Arabic" pitchFamily="18" charset="-78"/>
                <a:cs typeface="Traditional Arabic" pitchFamily="18" charset="-78"/>
              </a:rPr>
              <a:t>قسم العلوم الاجتماعية</a:t>
            </a:r>
          </a:p>
          <a:p>
            <a:pPr algn="ctr" rtl="1"/>
            <a:r>
              <a:rPr lang="ar-DZ" sz="2800" b="1" dirty="0" smtClean="0">
                <a:latin typeface="Traditional Arabic" pitchFamily="18" charset="-78"/>
                <a:cs typeface="Traditional Arabic" pitchFamily="18" charset="-78"/>
              </a:rPr>
              <a:t>شعبة علم الاجتماع</a:t>
            </a:r>
          </a:p>
        </p:txBody>
      </p:sp>
      <p:pic>
        <p:nvPicPr>
          <p:cNvPr id="8" name="Picture 85" descr="Image1"/>
          <p:cNvPicPr>
            <a:picLocks noChangeAspect="1" noChangeArrowheads="1"/>
          </p:cNvPicPr>
          <p:nvPr/>
        </p:nvPicPr>
        <p:blipFill>
          <a:blip r:embed="rId3" cstate="print"/>
          <a:srcRect/>
          <a:stretch>
            <a:fillRect/>
          </a:stretch>
        </p:blipFill>
        <p:spPr bwMode="auto">
          <a:xfrm>
            <a:off x="2166116" y="954554"/>
            <a:ext cx="1129790" cy="1260000"/>
          </a:xfrm>
          <a:prstGeom prst="rect">
            <a:avLst/>
          </a:prstGeom>
          <a:noFill/>
          <a:ln w="9525">
            <a:noFill/>
            <a:miter lim="800000"/>
            <a:headEnd/>
            <a:tailEnd/>
          </a:ln>
        </p:spPr>
      </p:pic>
    </p:spTree>
  </p:cSld>
  <p:clrMapOvr>
    <a:masterClrMapping/>
  </p:clrMapOvr>
  <p:transition spd="med" advClick="0" advTm="10000">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edge">
                                      <p:cBhvr>
                                        <p:cTn id="7" dur="2000"/>
                                        <p:tgtEl>
                                          <p:spTgt spid="6"/>
                                        </p:tgtEl>
                                      </p:cBhvr>
                                    </p:animEffect>
                                  </p:childTnLst>
                                </p:cTn>
                              </p:par>
                              <p:par>
                                <p:cTn id="8" presetID="20" presetClass="entr" presetSubtype="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edge">
                                      <p:cBhvr>
                                        <p:cTn id="10" dur="2000"/>
                                        <p:tgtEl>
                                          <p:spTgt spid="8"/>
                                        </p:tgtEl>
                                      </p:cBhvr>
                                    </p:animEffect>
                                  </p:childTnLst>
                                </p:cTn>
                              </p:par>
                            </p:childTnLst>
                          </p:cTn>
                        </p:par>
                        <p:par>
                          <p:cTn id="11" fill="hold">
                            <p:stCondLst>
                              <p:cond delay="2000"/>
                            </p:stCondLst>
                            <p:childTnLst>
                              <p:par>
                                <p:cTn id="12" presetID="5" presetClass="entr" presetSubtype="10" fill="hold" grpId="0" nodeType="after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checkerboard(across)">
                                      <p:cBhvr>
                                        <p:cTn id="14" dur="500"/>
                                        <p:tgtEl>
                                          <p:spTgt spid="7"/>
                                        </p:tgtEl>
                                      </p:cBhvr>
                                    </p:animEffect>
                                  </p:childTnLst>
                                </p:cTn>
                              </p:par>
                            </p:childTnLst>
                          </p:cTn>
                        </p:par>
                        <p:par>
                          <p:cTn id="15" fill="hold">
                            <p:stCondLst>
                              <p:cond delay="2500"/>
                            </p:stCondLst>
                            <p:childTnLst>
                              <p:par>
                                <p:cTn id="16" presetID="31" presetClass="entr" presetSubtype="0" fill="hold" nodeType="afterEffect">
                                  <p:stCondLst>
                                    <p:cond delay="0"/>
                                  </p:stCondLst>
                                  <p:iterate type="lt">
                                    <p:tmPct val="5000"/>
                                  </p:iterate>
                                  <p:childTnLst>
                                    <p:set>
                                      <p:cBhvr>
                                        <p:cTn id="17" dur="1" fill="hold">
                                          <p:stCondLst>
                                            <p:cond delay="0"/>
                                          </p:stCondLst>
                                        </p:cTn>
                                        <p:tgtEl>
                                          <p:spTgt spid="4"/>
                                        </p:tgtEl>
                                        <p:attrNameLst>
                                          <p:attrName>style.visibility</p:attrName>
                                        </p:attrNameLst>
                                      </p:cBhvr>
                                      <p:to>
                                        <p:strVal val="visible"/>
                                      </p:to>
                                    </p:set>
                                    <p:anim calcmode="lin" valueType="num">
                                      <p:cBhvr>
                                        <p:cTn id="18" dur="1000" fill="hold"/>
                                        <p:tgtEl>
                                          <p:spTgt spid="4"/>
                                        </p:tgtEl>
                                        <p:attrNameLst>
                                          <p:attrName>ppt_w</p:attrName>
                                        </p:attrNameLst>
                                      </p:cBhvr>
                                      <p:tavLst>
                                        <p:tav tm="0">
                                          <p:val>
                                            <p:fltVal val="0"/>
                                          </p:val>
                                        </p:tav>
                                        <p:tav tm="100000">
                                          <p:val>
                                            <p:strVal val="#ppt_w"/>
                                          </p:val>
                                        </p:tav>
                                      </p:tavLst>
                                    </p:anim>
                                    <p:anim calcmode="lin" valueType="num">
                                      <p:cBhvr>
                                        <p:cTn id="19" dur="1000" fill="hold"/>
                                        <p:tgtEl>
                                          <p:spTgt spid="4"/>
                                        </p:tgtEl>
                                        <p:attrNameLst>
                                          <p:attrName>ppt_h</p:attrName>
                                        </p:attrNameLst>
                                      </p:cBhvr>
                                      <p:tavLst>
                                        <p:tav tm="0">
                                          <p:val>
                                            <p:fltVal val="0"/>
                                          </p:val>
                                        </p:tav>
                                        <p:tav tm="100000">
                                          <p:val>
                                            <p:strVal val="#ppt_h"/>
                                          </p:val>
                                        </p:tav>
                                      </p:tavLst>
                                    </p:anim>
                                    <p:anim calcmode="lin" valueType="num">
                                      <p:cBhvr>
                                        <p:cTn id="20" dur="1000" fill="hold"/>
                                        <p:tgtEl>
                                          <p:spTgt spid="4"/>
                                        </p:tgtEl>
                                        <p:attrNameLst>
                                          <p:attrName>style.rotation</p:attrName>
                                        </p:attrNameLst>
                                      </p:cBhvr>
                                      <p:tavLst>
                                        <p:tav tm="0">
                                          <p:val>
                                            <p:fltVal val="90"/>
                                          </p:val>
                                        </p:tav>
                                        <p:tav tm="100000">
                                          <p:val>
                                            <p:fltVal val="0"/>
                                          </p:val>
                                        </p:tav>
                                      </p:tavLst>
                                    </p:anim>
                                    <p:animEffect transition="in" filter="fade">
                                      <p:cBhvr>
                                        <p:cTn id="21" dur="1000"/>
                                        <p:tgtEl>
                                          <p:spTgt spid="4"/>
                                        </p:tgtEl>
                                      </p:cBhvr>
                                    </p:animEffect>
                                  </p:childTnLst>
                                </p:cTn>
                              </p:par>
                            </p:childTnLst>
                          </p:cTn>
                        </p:par>
                        <p:par>
                          <p:cTn id="22" fill="hold">
                            <p:stCondLst>
                              <p:cond delay="5150"/>
                            </p:stCondLst>
                            <p:childTnLst>
                              <p:par>
                                <p:cTn id="23" presetID="30" presetClass="entr" presetSubtype="0" fill="hold" grpId="0" nodeType="after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800" decel="100000"/>
                                        <p:tgtEl>
                                          <p:spTgt spid="5"/>
                                        </p:tgtEl>
                                      </p:cBhvr>
                                    </p:animEffect>
                                    <p:anim calcmode="lin" valueType="num">
                                      <p:cBhvr>
                                        <p:cTn id="26" dur="800" decel="100000" fill="hold"/>
                                        <p:tgtEl>
                                          <p:spTgt spid="5"/>
                                        </p:tgtEl>
                                        <p:attrNameLst>
                                          <p:attrName>style.rotation</p:attrName>
                                        </p:attrNameLst>
                                      </p:cBhvr>
                                      <p:tavLst>
                                        <p:tav tm="0">
                                          <p:val>
                                            <p:fltVal val="-90"/>
                                          </p:val>
                                        </p:tav>
                                        <p:tav tm="100000">
                                          <p:val>
                                            <p:fltVal val="0"/>
                                          </p:val>
                                        </p:tav>
                                      </p:tavLst>
                                    </p:anim>
                                    <p:anim calcmode="lin" valueType="num">
                                      <p:cBhvr>
                                        <p:cTn id="27" dur="800" decel="100000" fill="hold"/>
                                        <p:tgtEl>
                                          <p:spTgt spid="5"/>
                                        </p:tgtEl>
                                        <p:attrNameLst>
                                          <p:attrName>ppt_x</p:attrName>
                                        </p:attrNameLst>
                                      </p:cBhvr>
                                      <p:tavLst>
                                        <p:tav tm="0">
                                          <p:val>
                                            <p:strVal val="#ppt_x+0.4"/>
                                          </p:val>
                                        </p:tav>
                                        <p:tav tm="100000">
                                          <p:val>
                                            <p:strVal val="#ppt_x-0.05"/>
                                          </p:val>
                                        </p:tav>
                                      </p:tavLst>
                                    </p:anim>
                                    <p:anim calcmode="lin" valueType="num">
                                      <p:cBhvr>
                                        <p:cTn id="28" dur="800" decel="100000" fill="hold"/>
                                        <p:tgtEl>
                                          <p:spTgt spid="5"/>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contenu 2"/>
          <p:cNvSpPr txBox="1">
            <a:spLocks/>
          </p:cNvSpPr>
          <p:nvPr/>
        </p:nvSpPr>
        <p:spPr>
          <a:xfrm>
            <a:off x="451604" y="571480"/>
            <a:ext cx="11142803" cy="5643602"/>
          </a:xfrm>
          <a:prstGeom prst="rect">
            <a:avLst/>
          </a:prstGeom>
          <a:noFill/>
          <a:ln w="9525" cap="flat" cmpd="sng" algn="ctr">
            <a:noFill/>
            <a:prstDash val="solid"/>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oAutofit/>
          </a:bodyPr>
          <a:lstStyle/>
          <a:p>
            <a:pPr marL="268288" lvl="0" indent="-268288" algn="just" rtl="1">
              <a:lnSpc>
                <a:spcPct val="150000"/>
              </a:lnSpc>
            </a:pPr>
            <a:r>
              <a:rPr lang="ar-DZ" sz="2800" dirty="0" smtClean="0">
                <a:latin typeface="Simplified Arabic" pitchFamily="18" charset="-78"/>
                <a:cs typeface="Simplified Arabic" pitchFamily="18" charset="-78"/>
              </a:rPr>
              <a:t>- إن تحليلات ماركس التقليدية لم تتناول قضية التعليم والعملية التربوية كقضية مفصلية عن الأفكار الإيديولوجية لنظرية الصراع الطبقي، التي حددها ماركس خلال القرن التاسع عشر، والتي تمر </a:t>
            </a:r>
            <a:r>
              <a:rPr lang="ar-DZ" sz="2800" dirty="0" err="1" smtClean="0">
                <a:latin typeface="Simplified Arabic" pitchFamily="18" charset="-78"/>
                <a:cs typeface="Simplified Arabic" pitchFamily="18" charset="-78"/>
              </a:rPr>
              <a:t>بها</a:t>
            </a:r>
            <a:r>
              <a:rPr lang="ar-DZ" sz="2800" dirty="0" smtClean="0">
                <a:latin typeface="Simplified Arabic" pitchFamily="18" charset="-78"/>
                <a:cs typeface="Simplified Arabic" pitchFamily="18" charset="-78"/>
              </a:rPr>
              <a:t> مجموعة من المفاوضات التي تظهر في المجتمع الرأسمالي الغربي، والتي تصوراتها سوف تؤدي إلى تباعد هذا المجتمع وتحوله إلى المجتمع </a:t>
            </a:r>
            <a:r>
              <a:rPr lang="ar-DZ" sz="2800" dirty="0" err="1" smtClean="0">
                <a:latin typeface="Simplified Arabic" pitchFamily="18" charset="-78"/>
                <a:cs typeface="Simplified Arabic" pitchFamily="18" charset="-78"/>
              </a:rPr>
              <a:t>اللاطبقي</a:t>
            </a:r>
            <a:r>
              <a:rPr lang="ar-DZ" sz="2800" dirty="0" smtClean="0">
                <a:latin typeface="Simplified Arabic" pitchFamily="18" charset="-78"/>
                <a:cs typeface="Simplified Arabic" pitchFamily="18" charset="-78"/>
              </a:rPr>
              <a:t>، خاصة وأن علاقات الإنتاج تنتج عنها مجموعة من العلاقات الاجتماعية، وأنماط مختلفة من النظم الاجتماعي الذي تظهر فيها الطبقات المتصارعة، كما حدد ذلك من خلال تصوره لعملية التطور التاريخي، وأيضا لتغير البناءات الفوقية. الأنساق السياسية والثقافية والتربوية والقانونية والنظامية عمومًا التي تتبع مجموعة البناءات التحتية الاقتصادية لوسائل الإنتاج.</a:t>
            </a:r>
            <a:endParaRPr lang="fr-FR" sz="2800" dirty="0">
              <a:latin typeface="Simplified Arabic" pitchFamily="18" charset="-78"/>
              <a:cs typeface="Simplified Arabic" pitchFamily="18" charset="-78"/>
            </a:endParaRPr>
          </a:p>
        </p:txBody>
      </p:sp>
    </p:spTree>
  </p:cSld>
  <p:clrMapOvr>
    <a:masterClrMapping/>
  </p:clrMapOvr>
  <p:transition spd="med" advClick="0" advTm="60000">
    <p:comb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strips(down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5166512" y="428604"/>
            <a:ext cx="6286544" cy="5880716"/>
          </a:xfrm>
          <a:prstGeom prst="ellips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361950" algn="ctr" rtl="1">
              <a:lnSpc>
                <a:spcPct val="150000"/>
              </a:lnSpc>
            </a:pPr>
            <a:r>
              <a:rPr lang="ar-DZ" sz="3200" dirty="0" smtClean="0">
                <a:latin typeface="Simplified Arabic" pitchFamily="18" charset="-78"/>
                <a:cs typeface="Simplified Arabic" pitchFamily="18" charset="-78"/>
              </a:rPr>
              <a:t>لكن نفس السؤال لأن إلى أي حد أثرت هذه الأفكار على مجموعة التصورات الماركسية المحدثة والتي ركزت على دراسة العملية التربوية ومشكلة التعليم بصورة عامة.</a:t>
            </a:r>
            <a:endParaRPr lang="fr-FR" sz="2800" dirty="0">
              <a:latin typeface="Simplified Arabic" pitchFamily="18" charset="-78"/>
              <a:cs typeface="Simplified Arabic" pitchFamily="18" charset="-78"/>
            </a:endParaRPr>
          </a:p>
        </p:txBody>
      </p:sp>
      <p:pic>
        <p:nvPicPr>
          <p:cNvPr id="11" name="Image 10" descr="trainingame.jpg"/>
          <p:cNvPicPr>
            <a:picLocks noChangeAspect="1"/>
          </p:cNvPicPr>
          <p:nvPr/>
        </p:nvPicPr>
        <p:blipFill>
          <a:blip r:embed="rId2"/>
          <a:stretch>
            <a:fillRect/>
          </a:stretch>
        </p:blipFill>
        <p:spPr>
          <a:xfrm>
            <a:off x="237290" y="642918"/>
            <a:ext cx="4429156" cy="5643602"/>
          </a:xfrm>
          <a:prstGeom prst="rect">
            <a:avLst/>
          </a:prstGeom>
        </p:spPr>
      </p:pic>
    </p:spTree>
  </p:cSld>
  <p:clrMapOvr>
    <a:masterClrMapping/>
  </p:clrMapOvr>
  <p:transition spd="med" advClick="0" advTm="60000">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50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2000"/>
                                        <p:tgtEl>
                                          <p:spTgt spid="6"/>
                                        </p:tgtEl>
                                      </p:cBhvr>
                                    </p:animEffect>
                                  </p:childTnLst>
                                </p:cTn>
                              </p:par>
                              <p:par>
                                <p:cTn id="8" presetID="21" presetClass="entr" presetSubtype="4" fill="hold" nodeType="withEffect">
                                  <p:stCondLst>
                                    <p:cond delay="500"/>
                                  </p:stCondLst>
                                  <p:childTnLst>
                                    <p:set>
                                      <p:cBhvr>
                                        <p:cTn id="9" dur="1" fill="hold">
                                          <p:stCondLst>
                                            <p:cond delay="0"/>
                                          </p:stCondLst>
                                        </p:cTn>
                                        <p:tgtEl>
                                          <p:spTgt spid="11"/>
                                        </p:tgtEl>
                                        <p:attrNameLst>
                                          <p:attrName>style.visibility</p:attrName>
                                        </p:attrNameLst>
                                      </p:cBhvr>
                                      <p:to>
                                        <p:strVal val="visible"/>
                                      </p:to>
                                    </p:set>
                                    <p:animEffect transition="in" filter="wheel(4)">
                                      <p:cBhvr>
                                        <p:cTn id="10"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4" name="Picture 2" descr="C:\Users\a'\Downloads\filemanager.jpg"/>
          <p:cNvPicPr>
            <a:picLocks noGrp="1" noChangeAspect="1" noChangeArrowheads="1"/>
          </p:cNvPicPr>
          <p:nvPr>
            <p:ph idx="1"/>
          </p:nvPr>
        </p:nvPicPr>
        <p:blipFill>
          <a:blip r:embed="rId2"/>
          <a:stretch>
            <a:fillRect/>
          </a:stretch>
        </p:blipFill>
        <p:spPr bwMode="auto">
          <a:xfrm>
            <a:off x="0" y="816770"/>
            <a:ext cx="12190413" cy="6041230"/>
          </a:xfrm>
          <a:prstGeom prst="rect">
            <a:avLst/>
          </a:prstGeom>
          <a:noFill/>
        </p:spPr>
      </p:pic>
    </p:spTree>
  </p:cSld>
  <p:clrMapOvr>
    <a:masterClrMapping/>
  </p:clrMapOvr>
  <p:transition spd="med" advClick="0" advTm="30000">
    <p:wheel spokes="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Espace réservé pour une image  2" descr="last-300618-5.jpg"/>
          <p:cNvPicPr>
            <a:picLocks noGrp="1" noChangeAspect="1"/>
          </p:cNvPicPr>
          <p:nvPr>
            <p:ph type="pic" sz="quarter" idx="10"/>
          </p:nvPr>
        </p:nvPicPr>
        <p:blipFill>
          <a:blip r:embed="rId2"/>
          <a:stretch>
            <a:fillRect/>
          </a:stretch>
        </p:blipFill>
        <p:spPr>
          <a:xfrm>
            <a:off x="0" y="4269"/>
            <a:ext cx="12190413" cy="6849462"/>
          </a:xfrm>
        </p:spPr>
      </p:pic>
    </p:spTree>
  </p:cSld>
  <p:clrMapOvr>
    <a:masterClrMapping/>
  </p:clrMapOvr>
  <p:transition spd="med" advClick="0" advTm="5000">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ondir un rectangle avec un coin du même côté 3"/>
          <p:cNvSpPr/>
          <p:nvPr/>
        </p:nvSpPr>
        <p:spPr>
          <a:xfrm>
            <a:off x="737356" y="214290"/>
            <a:ext cx="10634690" cy="1071570"/>
          </a:xfrm>
          <a:prstGeom prst="round2SameRect">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rtl="1"/>
            <a:r>
              <a:rPr lang="ar-DZ" sz="5400" b="1" dirty="0" smtClean="0">
                <a:latin typeface="Traditional Arabic" pitchFamily="18" charset="-78"/>
                <a:cs typeface="Traditional Arabic" pitchFamily="18" charset="-78"/>
              </a:rPr>
              <a:t>المحاضرة 06: النظرية الماركسية في علم اجتماع التربية</a:t>
            </a:r>
            <a:r>
              <a:rPr lang="ar-SA" sz="5400" b="1" dirty="0" smtClean="0">
                <a:latin typeface="Traditional Arabic" pitchFamily="18" charset="-78"/>
                <a:cs typeface="Traditional Arabic" pitchFamily="18" charset="-78"/>
              </a:rPr>
              <a:t> </a:t>
            </a:r>
            <a:endParaRPr lang="ar-SA" sz="5400" b="1" dirty="0">
              <a:solidFill>
                <a:schemeClr val="bg1"/>
              </a:solidFill>
              <a:latin typeface="Traditional Arabic" pitchFamily="18" charset="-78"/>
              <a:cs typeface="Traditional Arabic" pitchFamily="18" charset="-78"/>
            </a:endParaRPr>
          </a:p>
        </p:txBody>
      </p:sp>
      <p:pic>
        <p:nvPicPr>
          <p:cNvPr id="8" name="Image 7" descr="natrue_walk.jpg"/>
          <p:cNvPicPr>
            <a:picLocks noChangeAspect="1"/>
          </p:cNvPicPr>
          <p:nvPr/>
        </p:nvPicPr>
        <p:blipFill>
          <a:blip r:embed="rId2"/>
          <a:stretch>
            <a:fillRect/>
          </a:stretch>
        </p:blipFill>
        <p:spPr>
          <a:xfrm>
            <a:off x="380166" y="1643050"/>
            <a:ext cx="11287204" cy="500066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ransition spd="med" advClick="0" advTm="5000">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par>
                                <p:cTn id="21" presetID="9" presetClass="entr" presetSubtype="0" fill="hold" nodeType="withEffect">
                                  <p:stCondLst>
                                    <p:cond delay="500"/>
                                  </p:stCondLst>
                                  <p:childTnLst>
                                    <p:set>
                                      <p:cBhvr>
                                        <p:cTn id="22" dur="1" fill="hold">
                                          <p:stCondLst>
                                            <p:cond delay="0"/>
                                          </p:stCondLst>
                                        </p:cTn>
                                        <p:tgtEl>
                                          <p:spTgt spid="8"/>
                                        </p:tgtEl>
                                        <p:attrNameLst>
                                          <p:attrName>style.visibility</p:attrName>
                                        </p:attrNameLst>
                                      </p:cBhvr>
                                      <p:to>
                                        <p:strVal val="visible"/>
                                      </p:to>
                                    </p:set>
                                    <p:animEffect transition="in" filter="dissolve">
                                      <p:cBhvr>
                                        <p:cTn id="2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rrondir un rectangle à un seul coin 3"/>
          <p:cNvSpPr/>
          <p:nvPr/>
        </p:nvSpPr>
        <p:spPr>
          <a:xfrm>
            <a:off x="1523174" y="357166"/>
            <a:ext cx="9755933" cy="767578"/>
          </a:xfrm>
          <a:prstGeom prst="round1Rect">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rtl="1"/>
            <a:r>
              <a:rPr lang="ar-DZ" sz="3600" b="1" dirty="0" smtClean="0">
                <a:latin typeface="Simplified Arabic" pitchFamily="18" charset="-78"/>
                <a:cs typeface="Simplified Arabic" pitchFamily="18" charset="-78"/>
              </a:rPr>
              <a:t>1- النظرية الماركسية:</a:t>
            </a:r>
            <a:endParaRPr lang="fr-FR" sz="3600" dirty="0">
              <a:latin typeface="Simplified Arabic" pitchFamily="18" charset="-78"/>
              <a:cs typeface="Simplified Arabic" pitchFamily="18" charset="-78"/>
            </a:endParaRPr>
          </a:p>
        </p:txBody>
      </p:sp>
      <p:sp>
        <p:nvSpPr>
          <p:cNvPr id="6" name="Arrondir un rectangle avec un coin diagonal 5"/>
          <p:cNvSpPr/>
          <p:nvPr/>
        </p:nvSpPr>
        <p:spPr>
          <a:xfrm>
            <a:off x="665918" y="1571612"/>
            <a:ext cx="10215634" cy="4857784"/>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361950" algn="just" rtl="1">
              <a:lnSpc>
                <a:spcPct val="150000"/>
              </a:lnSpc>
            </a:pPr>
            <a:r>
              <a:rPr lang="ar-DZ" sz="3200" dirty="0" smtClean="0">
                <a:latin typeface="Simplified Arabic" pitchFamily="18" charset="-78"/>
                <a:cs typeface="Simplified Arabic" pitchFamily="18" charset="-78"/>
              </a:rPr>
              <a:t>جاءت نظرية ماركس المعروفة عن المادية التاريخية أو التي تعرف أيضا بالمادية الجدلية، لتعبير عن تصوراته العامة حول الصراع الطبقي والتي تسعى فيها لبلورة إيديولوجية مميزة تستطيع بواسطتها الطبقات العمالية المحرومة أن تنشئ مجتمع طبقة </a:t>
            </a:r>
            <a:r>
              <a:rPr lang="ar-DZ" sz="3200" dirty="0" err="1" smtClean="0">
                <a:latin typeface="Simplified Arabic" pitchFamily="18" charset="-78"/>
                <a:cs typeface="Simplified Arabic" pitchFamily="18" charset="-78"/>
              </a:rPr>
              <a:t>ا</a:t>
            </a:r>
            <a:r>
              <a:rPr lang="ar-DZ" sz="3200" b="1" dirty="0" err="1" smtClean="0">
                <a:latin typeface="Simplified Arabic" pitchFamily="18" charset="-78"/>
                <a:cs typeface="Simplified Arabic" pitchFamily="18" charset="-78"/>
              </a:rPr>
              <a:t>لبروليتاريا</a:t>
            </a:r>
            <a:r>
              <a:rPr lang="ar-DZ" sz="3200" b="1" dirty="0" smtClean="0">
                <a:latin typeface="Simplified Arabic" pitchFamily="18" charset="-78"/>
                <a:cs typeface="Simplified Arabic" pitchFamily="18" charset="-78"/>
              </a:rPr>
              <a:t>،</a:t>
            </a:r>
            <a:r>
              <a:rPr lang="ar-DZ" sz="3200" dirty="0" smtClean="0">
                <a:latin typeface="Simplified Arabic" pitchFamily="18" charset="-78"/>
                <a:cs typeface="Simplified Arabic" pitchFamily="18" charset="-78"/>
              </a:rPr>
              <a:t> وذلك في إطار تصدير ونشر فكرة الثورة العمالية لتصبح طبقة عمالية عالمية، تسيطر على جميع وسائل الإنتاج ؟</a:t>
            </a:r>
            <a:endParaRPr lang="fr-FR" sz="3200" dirty="0" smtClean="0">
              <a:latin typeface="Simplified Arabic" pitchFamily="18" charset="-78"/>
              <a:cs typeface="Simplified Arabic" pitchFamily="18" charset="-78"/>
            </a:endParaRPr>
          </a:p>
        </p:txBody>
      </p:sp>
      <p:cxnSp>
        <p:nvCxnSpPr>
          <p:cNvPr id="10" name="Connecteur en angle 9"/>
          <p:cNvCxnSpPr/>
          <p:nvPr/>
        </p:nvCxnSpPr>
        <p:spPr>
          <a:xfrm flipH="1">
            <a:off x="10810114" y="785794"/>
            <a:ext cx="383993" cy="936104"/>
          </a:xfrm>
          <a:prstGeom prst="bentConnector3">
            <a:avLst>
              <a:gd name="adj1" fmla="val -79366"/>
            </a:avLst>
          </a:prstGeom>
          <a:ln w="57150">
            <a:solidFill>
              <a:srgbClr val="C00000"/>
            </a:solidFill>
            <a:headEnd type="none" w="med" len="med"/>
            <a:tailEnd type="none" w="med" len="med"/>
          </a:ln>
          <a:effectLst>
            <a:glow rad="228600">
              <a:schemeClr val="accent2">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1" name="Organigramme : Connecteur 10"/>
          <p:cNvSpPr/>
          <p:nvPr/>
        </p:nvSpPr>
        <p:spPr>
          <a:xfrm>
            <a:off x="10452924" y="1428736"/>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spTree>
  </p:cSld>
  <p:clrMapOvr>
    <a:masterClrMapping/>
  </p:clrMapOvr>
  <p:transition spd="med" advClick="0" advTm="60000">
    <p:circl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par>
                          <p:cTn id="10" fill="hold">
                            <p:stCondLst>
                              <p:cond delay="1000"/>
                            </p:stCondLst>
                            <p:childTnLst>
                              <p:par>
                                <p:cTn id="11" presetID="48" presetClass="entr" presetSubtype="0" accel="50000" fill="hold" nodeType="after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p:cTn id="13" dur="1000" fill="hold"/>
                                        <p:tgtEl>
                                          <p:spTgt spid="10"/>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4" dur="1000" fill="hold"/>
                                        <p:tgtEl>
                                          <p:spTgt spid="10"/>
                                        </p:tgtEl>
                                        <p:attrNameLst>
                                          <p:attrName>ppt_x</p:attrName>
                                        </p:attrNameLst>
                                      </p:cBhvr>
                                      <p:tavLst>
                                        <p:tav tm="0">
                                          <p:val>
                                            <p:fltVal val="-1"/>
                                          </p:val>
                                        </p:tav>
                                        <p:tav tm="50000">
                                          <p:val>
                                            <p:fltVal val="0.95"/>
                                          </p:val>
                                        </p:tav>
                                        <p:tav tm="100000">
                                          <p:val>
                                            <p:strVal val="#ppt_x"/>
                                          </p:val>
                                        </p:tav>
                                      </p:tavLst>
                                    </p:anim>
                                    <p:anim calcmode="lin" valueType="num">
                                      <p:cBhvr>
                                        <p:cTn id="15" dur="1000" fill="hold"/>
                                        <p:tgtEl>
                                          <p:spTgt spid="10"/>
                                        </p:tgtEl>
                                        <p:attrNameLst>
                                          <p:attrName>ppt_y</p:attrName>
                                        </p:attrNameLst>
                                      </p:cBhvr>
                                      <p:tavLst>
                                        <p:tav tm="0">
                                          <p:val>
                                            <p:strVal val="#ppt_y"/>
                                          </p:val>
                                        </p:tav>
                                        <p:tav tm="100000">
                                          <p:val>
                                            <p:strVal val="#ppt_y"/>
                                          </p:val>
                                        </p:tav>
                                      </p:tavLst>
                                    </p:anim>
                                    <p:animEffect transition="in" filter="fade">
                                      <p:cBhvr>
                                        <p:cTn id="16" dur="1000"/>
                                        <p:tgtEl>
                                          <p:spTgt spid="10"/>
                                        </p:tgtEl>
                                      </p:cBhvr>
                                    </p:animEffect>
                                  </p:childTnLst>
                                </p:cTn>
                              </p:par>
                            </p:childTnLst>
                          </p:cTn>
                        </p:par>
                        <p:par>
                          <p:cTn id="17" fill="hold">
                            <p:stCondLst>
                              <p:cond delay="2000"/>
                            </p:stCondLst>
                            <p:childTnLst>
                              <p:par>
                                <p:cTn id="18" presetID="18" presetClass="entr" presetSubtype="12" fill="hold" grpId="0" nodeType="afterEffect">
                                  <p:stCondLst>
                                    <p:cond delay="500"/>
                                  </p:stCondLst>
                                  <p:childTnLst>
                                    <p:set>
                                      <p:cBhvr>
                                        <p:cTn id="19" dur="1" fill="hold">
                                          <p:stCondLst>
                                            <p:cond delay="0"/>
                                          </p:stCondLst>
                                        </p:cTn>
                                        <p:tgtEl>
                                          <p:spTgt spid="6"/>
                                        </p:tgtEl>
                                        <p:attrNameLst>
                                          <p:attrName>style.visibility</p:attrName>
                                        </p:attrNameLst>
                                      </p:cBhvr>
                                      <p:to>
                                        <p:strVal val="visible"/>
                                      </p:to>
                                    </p:set>
                                    <p:animEffect transition="in" filter="strips(downLeft)">
                                      <p:cBhvr>
                                        <p:cTn id="20" dur="2000"/>
                                        <p:tgtEl>
                                          <p:spTgt spid="6"/>
                                        </p:tgtEl>
                                      </p:cBhvr>
                                    </p:animEffect>
                                  </p:childTnLst>
                                </p:cTn>
                              </p:par>
                            </p:childTnLst>
                          </p:cTn>
                        </p:par>
                        <p:par>
                          <p:cTn id="21" fill="hold">
                            <p:stCondLst>
                              <p:cond delay="4500"/>
                            </p:stCondLst>
                            <p:childTnLst>
                              <p:par>
                                <p:cTn id="22" presetID="9" presetClass="entr" presetSubtype="0" fill="hold" grpId="0" nodeType="after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dissolve">
                                      <p:cBhvr>
                                        <p:cTn id="2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rrondir un rectangle avec un coin diagonal 4"/>
          <p:cNvSpPr/>
          <p:nvPr/>
        </p:nvSpPr>
        <p:spPr>
          <a:xfrm>
            <a:off x="4721368" y="500042"/>
            <a:ext cx="6911868" cy="5929354"/>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361950" algn="just" rtl="1">
              <a:lnSpc>
                <a:spcPct val="150000"/>
              </a:lnSpc>
            </a:pPr>
            <a:r>
              <a:rPr lang="ar-DZ" sz="4000" dirty="0" smtClean="0">
                <a:latin typeface="Simplified Arabic" pitchFamily="18" charset="-78"/>
                <a:cs typeface="Simplified Arabic" pitchFamily="18" charset="-78"/>
              </a:rPr>
              <a:t>تنطلق الماركسية في تحليل التعليم من الافتراض الأساسي وهو </a:t>
            </a:r>
            <a:r>
              <a:rPr lang="ar-DZ" sz="4000" b="1" dirty="0" smtClean="0">
                <a:latin typeface="Simplified Arabic" pitchFamily="18" charset="-78"/>
                <a:cs typeface="Simplified Arabic" pitchFamily="18" charset="-78"/>
              </a:rPr>
              <a:t>وجود تأثير بين نمط علاقات الإنتاج في المجتمع، والبنية التحتية على عموم مظاهر البناء الفوقي بما يتضمنه من فكر وقيم وتعليم وتربية</a:t>
            </a:r>
            <a:r>
              <a:rPr lang="ar-DZ" sz="4000" dirty="0" smtClean="0">
                <a:latin typeface="Simplified Arabic" pitchFamily="18" charset="-78"/>
                <a:cs typeface="Simplified Arabic" pitchFamily="18" charset="-78"/>
              </a:rPr>
              <a:t>.</a:t>
            </a:r>
            <a:endParaRPr lang="fr-FR" sz="4000" dirty="0" smtClean="0">
              <a:latin typeface="Simplified Arabic" pitchFamily="18" charset="-78"/>
              <a:cs typeface="Simplified Arabic" pitchFamily="18" charset="-78"/>
            </a:endParaRPr>
          </a:p>
        </p:txBody>
      </p:sp>
      <p:sp>
        <p:nvSpPr>
          <p:cNvPr id="7" name="Organigramme : Connecteur 6"/>
          <p:cNvSpPr/>
          <p:nvPr/>
        </p:nvSpPr>
        <p:spPr>
          <a:xfrm>
            <a:off x="11238742" y="357166"/>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pic>
        <p:nvPicPr>
          <p:cNvPr id="8" name="Image 7" descr="natrue_walk.jpg"/>
          <p:cNvPicPr>
            <a:picLocks noChangeAspect="1"/>
          </p:cNvPicPr>
          <p:nvPr/>
        </p:nvPicPr>
        <p:blipFill>
          <a:blip r:embed="rId2"/>
          <a:stretch>
            <a:fillRect/>
          </a:stretch>
        </p:blipFill>
        <p:spPr>
          <a:xfrm>
            <a:off x="239319" y="642918"/>
            <a:ext cx="3855624" cy="5643602"/>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ransition spd="med" advClick="0" advTm="60000">
    <p:spli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par>
                          <p:cTn id="8" fill="hold">
                            <p:stCondLst>
                              <p:cond delay="500"/>
                            </p:stCondLst>
                            <p:childTnLst>
                              <p:par>
                                <p:cTn id="9" presetID="18" presetClass="entr" presetSubtype="12" fill="hold" grpId="0" nodeType="afterEffect">
                                  <p:stCondLst>
                                    <p:cond delay="500"/>
                                  </p:stCondLst>
                                  <p:childTnLst>
                                    <p:set>
                                      <p:cBhvr>
                                        <p:cTn id="10" dur="1" fill="hold">
                                          <p:stCondLst>
                                            <p:cond delay="0"/>
                                          </p:stCondLst>
                                        </p:cTn>
                                        <p:tgtEl>
                                          <p:spTgt spid="5"/>
                                        </p:tgtEl>
                                        <p:attrNameLst>
                                          <p:attrName>style.visibility</p:attrName>
                                        </p:attrNameLst>
                                      </p:cBhvr>
                                      <p:to>
                                        <p:strVal val="visible"/>
                                      </p:to>
                                    </p:set>
                                    <p:animEffect transition="in" filter="strips(downLeft)">
                                      <p:cBhvr>
                                        <p:cTn id="11" dur="2000"/>
                                        <p:tgtEl>
                                          <p:spTgt spid="5"/>
                                        </p:tgtEl>
                                      </p:cBhvr>
                                    </p:animEffect>
                                  </p:childTnLst>
                                </p:cTn>
                              </p:par>
                              <p:par>
                                <p:cTn id="12" presetID="9" presetClass="entr" presetSubtype="0" fill="hold" nodeType="withEffect">
                                  <p:stCondLst>
                                    <p:cond delay="500"/>
                                  </p:stCondLst>
                                  <p:childTnLst>
                                    <p:set>
                                      <p:cBhvr>
                                        <p:cTn id="13" dur="1" fill="hold">
                                          <p:stCondLst>
                                            <p:cond delay="0"/>
                                          </p:stCondLst>
                                        </p:cTn>
                                        <p:tgtEl>
                                          <p:spTgt spid="8"/>
                                        </p:tgtEl>
                                        <p:attrNameLst>
                                          <p:attrName>style.visibility</p:attrName>
                                        </p:attrNameLst>
                                      </p:cBhvr>
                                      <p:to>
                                        <p:strVal val="visible"/>
                                      </p:to>
                                    </p:set>
                                    <p:animEffect transition="in" filter="dissolve">
                                      <p:cBhvr>
                                        <p:cTn id="1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rrondir un rectangle avec un coin diagonal 4"/>
          <p:cNvSpPr/>
          <p:nvPr/>
        </p:nvSpPr>
        <p:spPr>
          <a:xfrm>
            <a:off x="4721368" y="500042"/>
            <a:ext cx="6911868" cy="5929354"/>
          </a:xfrm>
          <a:prstGeom prst="round2DiagRect">
            <a:avLst>
              <a:gd name="adj1" fmla="val 16667"/>
              <a:gd name="adj2" fmla="val 0"/>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rtlCol="0" anchor="ctr"/>
          <a:lstStyle/>
          <a:p>
            <a:pPr indent="360000" algn="just" rtl="1">
              <a:lnSpc>
                <a:spcPct val="150000"/>
              </a:lnSpc>
            </a:pPr>
            <a:r>
              <a:rPr lang="ar-DZ" sz="3200" dirty="0" smtClean="0">
                <a:latin typeface="Simplified Arabic" pitchFamily="18" charset="-78"/>
                <a:cs typeface="Simplified Arabic" pitchFamily="18" charset="-78"/>
              </a:rPr>
              <a:t>وأن هذا التأثير هو المحدد الأساسي في بلورة وظيفة التعليم في مجتمع ما، يهدف إلى إعادة الإنتاج للعلاقات الاقتصادية والاجتماعية السائدة، بناء على وضعهم الطبقي يتحدد مصيرهم وموقعهم من البناء الاجتماعي وبالتالي فإن للتعليم وظيفة أساسية في الصراعات الاجتماعية حول المكانة</a:t>
            </a:r>
            <a:r>
              <a:rPr lang="ar-SA" sz="3200" dirty="0" smtClean="0">
                <a:latin typeface="Simplified Arabic" pitchFamily="18" charset="-78"/>
                <a:cs typeface="Simplified Arabic" pitchFamily="18" charset="-78"/>
              </a:rPr>
              <a:t>.</a:t>
            </a:r>
            <a:endParaRPr lang="fr-FR" sz="3200" dirty="0">
              <a:latin typeface="Simplified Arabic" pitchFamily="18" charset="-78"/>
              <a:cs typeface="Simplified Arabic" pitchFamily="18" charset="-78"/>
            </a:endParaRPr>
          </a:p>
        </p:txBody>
      </p:sp>
      <p:sp>
        <p:nvSpPr>
          <p:cNvPr id="7" name="Organigramme : Connecteur 6"/>
          <p:cNvSpPr/>
          <p:nvPr/>
        </p:nvSpPr>
        <p:spPr>
          <a:xfrm>
            <a:off x="11238742" y="357166"/>
            <a:ext cx="509855" cy="481653"/>
          </a:xfrm>
          <a:prstGeom prst="flowChartConnector">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a:p>
        </p:txBody>
      </p:sp>
      <p:pic>
        <p:nvPicPr>
          <p:cNvPr id="8" name="Image 7" descr="natrue_walk.jpg"/>
          <p:cNvPicPr>
            <a:picLocks noChangeAspect="1"/>
          </p:cNvPicPr>
          <p:nvPr/>
        </p:nvPicPr>
        <p:blipFill>
          <a:blip r:embed="rId2"/>
          <a:stretch>
            <a:fillRect/>
          </a:stretch>
        </p:blipFill>
        <p:spPr>
          <a:xfrm>
            <a:off x="239319" y="785794"/>
            <a:ext cx="3855624" cy="5643601"/>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ransition spd="med" advClick="0" advTm="60000">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par>
                          <p:cTn id="8" fill="hold">
                            <p:stCondLst>
                              <p:cond delay="500"/>
                            </p:stCondLst>
                            <p:childTnLst>
                              <p:par>
                                <p:cTn id="9" presetID="18" presetClass="entr" presetSubtype="12" fill="hold" grpId="0" nodeType="afterEffect">
                                  <p:stCondLst>
                                    <p:cond delay="500"/>
                                  </p:stCondLst>
                                  <p:childTnLst>
                                    <p:set>
                                      <p:cBhvr>
                                        <p:cTn id="10" dur="1" fill="hold">
                                          <p:stCondLst>
                                            <p:cond delay="0"/>
                                          </p:stCondLst>
                                        </p:cTn>
                                        <p:tgtEl>
                                          <p:spTgt spid="5"/>
                                        </p:tgtEl>
                                        <p:attrNameLst>
                                          <p:attrName>style.visibility</p:attrName>
                                        </p:attrNameLst>
                                      </p:cBhvr>
                                      <p:to>
                                        <p:strVal val="visible"/>
                                      </p:to>
                                    </p:set>
                                    <p:animEffect transition="in" filter="strips(downLeft)">
                                      <p:cBhvr>
                                        <p:cTn id="11" dur="2000"/>
                                        <p:tgtEl>
                                          <p:spTgt spid="5"/>
                                        </p:tgtEl>
                                      </p:cBhvr>
                                    </p:animEffect>
                                  </p:childTnLst>
                                </p:cTn>
                              </p:par>
                              <p:par>
                                <p:cTn id="12" presetID="9" presetClass="entr" presetSubtype="0" fill="hold" nodeType="withEffect">
                                  <p:stCondLst>
                                    <p:cond delay="500"/>
                                  </p:stCondLst>
                                  <p:childTnLst>
                                    <p:set>
                                      <p:cBhvr>
                                        <p:cTn id="13" dur="1" fill="hold">
                                          <p:stCondLst>
                                            <p:cond delay="0"/>
                                          </p:stCondLst>
                                        </p:cTn>
                                        <p:tgtEl>
                                          <p:spTgt spid="8"/>
                                        </p:tgtEl>
                                        <p:attrNameLst>
                                          <p:attrName>style.visibility</p:attrName>
                                        </p:attrNameLst>
                                      </p:cBhvr>
                                      <p:to>
                                        <p:strVal val="visible"/>
                                      </p:to>
                                    </p:set>
                                    <p:animEffect transition="in" filter="dissolve">
                                      <p:cBhvr>
                                        <p:cTn id="1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80166" y="428604"/>
            <a:ext cx="11381699" cy="642942"/>
          </a:xfrm>
          <a:noFill/>
          <a:ln>
            <a:noFill/>
          </a:ln>
        </p:spPr>
        <p:style>
          <a:lnRef idx="1">
            <a:schemeClr val="accent1"/>
          </a:lnRef>
          <a:fillRef idx="2">
            <a:schemeClr val="accent1"/>
          </a:fillRef>
          <a:effectRef idx="1">
            <a:schemeClr val="accent1"/>
          </a:effectRef>
          <a:fontRef idx="minor">
            <a:schemeClr val="dk1"/>
          </a:fontRef>
        </p:style>
        <p:txBody>
          <a:bodyPr>
            <a:noAutofit/>
          </a:bodyPr>
          <a:lstStyle/>
          <a:p>
            <a:pPr algn="ctr" rtl="1">
              <a:buNone/>
            </a:pPr>
            <a:r>
              <a:rPr lang="ar-DZ" sz="3200" dirty="0" smtClean="0">
                <a:latin typeface="Simplified Arabic" pitchFamily="18" charset="-78"/>
                <a:cs typeface="Simplified Arabic" pitchFamily="18" charset="-78"/>
              </a:rPr>
              <a:t>إذ ترى الماركسية أن:</a:t>
            </a:r>
            <a:endParaRPr lang="fr-FR" sz="3200" dirty="0" smtClean="0">
              <a:latin typeface="Simplified Arabic" pitchFamily="18" charset="-78"/>
              <a:cs typeface="Simplified Arabic" pitchFamily="18" charset="-78"/>
            </a:endParaRPr>
          </a:p>
          <a:p>
            <a:pPr marL="0" indent="0" algn="ctr" rtl="1">
              <a:buNone/>
            </a:pPr>
            <a:endParaRPr lang="fr-FR" sz="3200" b="1" dirty="0">
              <a:solidFill>
                <a:schemeClr val="tx1"/>
              </a:solidFill>
              <a:latin typeface="Simplified Arabic" pitchFamily="18" charset="-78"/>
              <a:cs typeface="Simplified Arabic" pitchFamily="18" charset="-78"/>
            </a:endParaRPr>
          </a:p>
        </p:txBody>
      </p:sp>
      <p:graphicFrame>
        <p:nvGraphicFramePr>
          <p:cNvPr id="13" name="Diagramme 12"/>
          <p:cNvGraphicFramePr/>
          <p:nvPr/>
        </p:nvGraphicFramePr>
        <p:xfrm>
          <a:off x="380166" y="1571612"/>
          <a:ext cx="11453057" cy="42862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advClick="0" advTm="60000">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by="(-#ppt_w*2)" calcmode="lin" valueType="num">
                                      <p:cBhvr rctx="PPT">
                                        <p:cTn id="7" dur="500" autoRev="1" fill="hold">
                                          <p:stCondLst>
                                            <p:cond delay="0"/>
                                          </p:stCondLst>
                                        </p:cTn>
                                        <p:tgtEl>
                                          <p:spTgt spid="3">
                                            <p:txEl>
                                              <p:pRg st="0" end="0"/>
                                            </p:txEl>
                                          </p:spTgt>
                                        </p:tgtEl>
                                        <p:attrNameLst>
                                          <p:attrName>ppt_w</p:attrName>
                                        </p:attrNameLst>
                                      </p:cBhvr>
                                    </p:anim>
                                    <p:anim by="(#ppt_w*0.50)" calcmode="lin" valueType="num">
                                      <p:cBhvr>
                                        <p:cTn id="8" dur="500" decel="50000" autoRev="1" fill="hold">
                                          <p:stCondLst>
                                            <p:cond delay="0"/>
                                          </p:stCondLst>
                                        </p:cTn>
                                        <p:tgtEl>
                                          <p:spTgt spid="3">
                                            <p:txEl>
                                              <p:pRg st="0" end="0"/>
                                            </p:txEl>
                                          </p:spTgt>
                                        </p:tgtEl>
                                        <p:attrNameLst>
                                          <p:attrName>ppt_x</p:attrName>
                                        </p:attrNameLst>
                                      </p:cBhvr>
                                    </p:anim>
                                    <p:anim from="(-#ppt_h/2)" to="(#ppt_y)" calcmode="lin" valueType="num">
                                      <p:cBhvr>
                                        <p:cTn id="9" dur="1000" fill="hold">
                                          <p:stCondLst>
                                            <p:cond delay="0"/>
                                          </p:stCondLst>
                                        </p:cTn>
                                        <p:tgtEl>
                                          <p:spTgt spid="3">
                                            <p:txEl>
                                              <p:pRg st="0" end="0"/>
                                            </p:txEl>
                                          </p:spTgt>
                                        </p:tgtEl>
                                        <p:attrNameLst>
                                          <p:attrName>ppt_y</p:attrName>
                                        </p:attrNameLst>
                                      </p:cBhvr>
                                    </p:anim>
                                    <p:animRot by="21600000">
                                      <p:cBhvr>
                                        <p:cTn id="10" dur="1000" fill="hold">
                                          <p:stCondLst>
                                            <p:cond delay="0"/>
                                          </p:stCondLst>
                                        </p:cTn>
                                        <p:tgtEl>
                                          <p:spTgt spid="3">
                                            <p:txEl>
                                              <p:pRg st="0" end="0"/>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1" presetClass="entr" presetSubtype="4" fill="hold" grpId="0" nodeType="clickEffect">
                                  <p:stCondLst>
                                    <p:cond delay="0"/>
                                  </p:stCondLst>
                                  <p:childTnLst>
                                    <p:set>
                                      <p:cBhvr>
                                        <p:cTn id="14" dur="1" fill="hold">
                                          <p:stCondLst>
                                            <p:cond delay="0"/>
                                          </p:stCondLst>
                                        </p:cTn>
                                        <p:tgtEl>
                                          <p:spTgt spid="13">
                                            <p:graphicEl>
                                              <a:dgm id="{ACC6A95A-9518-4DD9-B324-259C528FD99A}"/>
                                            </p:graphicEl>
                                          </p:spTgt>
                                        </p:tgtEl>
                                        <p:attrNameLst>
                                          <p:attrName>style.visibility</p:attrName>
                                        </p:attrNameLst>
                                      </p:cBhvr>
                                      <p:to>
                                        <p:strVal val="visible"/>
                                      </p:to>
                                    </p:set>
                                    <p:animEffect transition="in" filter="wheel(4)">
                                      <p:cBhvr>
                                        <p:cTn id="15" dur="2000"/>
                                        <p:tgtEl>
                                          <p:spTgt spid="13">
                                            <p:graphicEl>
                                              <a:dgm id="{ACC6A95A-9518-4DD9-B324-259C528FD99A}"/>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21" presetClass="entr" presetSubtype="4" fill="hold" grpId="0" nodeType="clickEffect">
                                  <p:stCondLst>
                                    <p:cond delay="0"/>
                                  </p:stCondLst>
                                  <p:childTnLst>
                                    <p:set>
                                      <p:cBhvr>
                                        <p:cTn id="19" dur="1" fill="hold">
                                          <p:stCondLst>
                                            <p:cond delay="0"/>
                                          </p:stCondLst>
                                        </p:cTn>
                                        <p:tgtEl>
                                          <p:spTgt spid="13">
                                            <p:graphicEl>
                                              <a:dgm id="{F21B498B-9EBB-4702-BFBF-CD9F20F8A857}"/>
                                            </p:graphicEl>
                                          </p:spTgt>
                                        </p:tgtEl>
                                        <p:attrNameLst>
                                          <p:attrName>style.visibility</p:attrName>
                                        </p:attrNameLst>
                                      </p:cBhvr>
                                      <p:to>
                                        <p:strVal val="visible"/>
                                      </p:to>
                                    </p:set>
                                    <p:animEffect transition="in" filter="wheel(4)">
                                      <p:cBhvr>
                                        <p:cTn id="20" dur="2000"/>
                                        <p:tgtEl>
                                          <p:spTgt spid="13">
                                            <p:graphicEl>
                                              <a:dgm id="{F21B498B-9EBB-4702-BFBF-CD9F20F8A857}"/>
                                            </p:graphicEl>
                                          </p:spTgt>
                                        </p:tgtEl>
                                      </p:cBhvr>
                                    </p:animEffect>
                                  </p:childTnLst>
                                </p:cTn>
                              </p:par>
                              <p:par>
                                <p:cTn id="21" presetID="21" presetClass="entr" presetSubtype="4" fill="hold" grpId="0" nodeType="withEffect">
                                  <p:stCondLst>
                                    <p:cond delay="0"/>
                                  </p:stCondLst>
                                  <p:childTnLst>
                                    <p:set>
                                      <p:cBhvr>
                                        <p:cTn id="22" dur="1" fill="hold">
                                          <p:stCondLst>
                                            <p:cond delay="0"/>
                                          </p:stCondLst>
                                        </p:cTn>
                                        <p:tgtEl>
                                          <p:spTgt spid="13">
                                            <p:graphicEl>
                                              <a:dgm id="{76B02A8C-1327-41D7-96A3-0BEBEA8A36B9}"/>
                                            </p:graphicEl>
                                          </p:spTgt>
                                        </p:tgtEl>
                                        <p:attrNameLst>
                                          <p:attrName>style.visibility</p:attrName>
                                        </p:attrNameLst>
                                      </p:cBhvr>
                                      <p:to>
                                        <p:strVal val="visible"/>
                                      </p:to>
                                    </p:set>
                                    <p:animEffect transition="in" filter="wheel(4)">
                                      <p:cBhvr>
                                        <p:cTn id="23" dur="2000"/>
                                        <p:tgtEl>
                                          <p:spTgt spid="13">
                                            <p:graphicEl>
                                              <a:dgm id="{76B02A8C-1327-41D7-96A3-0BEBEA8A36B9}"/>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21" presetClass="entr" presetSubtype="4" fill="hold" grpId="0" nodeType="clickEffect">
                                  <p:stCondLst>
                                    <p:cond delay="0"/>
                                  </p:stCondLst>
                                  <p:childTnLst>
                                    <p:set>
                                      <p:cBhvr>
                                        <p:cTn id="27" dur="1" fill="hold">
                                          <p:stCondLst>
                                            <p:cond delay="0"/>
                                          </p:stCondLst>
                                        </p:cTn>
                                        <p:tgtEl>
                                          <p:spTgt spid="13">
                                            <p:graphicEl>
                                              <a:dgm id="{39F2CF19-B3DA-4B29-AEFC-30B76B10F72B}"/>
                                            </p:graphicEl>
                                          </p:spTgt>
                                        </p:tgtEl>
                                        <p:attrNameLst>
                                          <p:attrName>style.visibility</p:attrName>
                                        </p:attrNameLst>
                                      </p:cBhvr>
                                      <p:to>
                                        <p:strVal val="visible"/>
                                      </p:to>
                                    </p:set>
                                    <p:animEffect transition="in" filter="wheel(4)">
                                      <p:cBhvr>
                                        <p:cTn id="28" dur="2000"/>
                                        <p:tgtEl>
                                          <p:spTgt spid="13">
                                            <p:graphicEl>
                                              <a:dgm id="{39F2CF19-B3DA-4B29-AEFC-30B76B10F72B}"/>
                                            </p:graphicEl>
                                          </p:spTgt>
                                        </p:tgtEl>
                                      </p:cBhvr>
                                    </p:animEffect>
                                  </p:childTnLst>
                                </p:cTn>
                              </p:par>
                              <p:par>
                                <p:cTn id="29" presetID="21" presetClass="entr" presetSubtype="4" fill="hold" grpId="0" nodeType="withEffect">
                                  <p:stCondLst>
                                    <p:cond delay="0"/>
                                  </p:stCondLst>
                                  <p:childTnLst>
                                    <p:set>
                                      <p:cBhvr>
                                        <p:cTn id="30" dur="1" fill="hold">
                                          <p:stCondLst>
                                            <p:cond delay="0"/>
                                          </p:stCondLst>
                                        </p:cTn>
                                        <p:tgtEl>
                                          <p:spTgt spid="13">
                                            <p:graphicEl>
                                              <a:dgm id="{DE7A4388-7AEF-46EA-99B2-1F15176ABF5A}"/>
                                            </p:graphicEl>
                                          </p:spTgt>
                                        </p:tgtEl>
                                        <p:attrNameLst>
                                          <p:attrName>style.visibility</p:attrName>
                                        </p:attrNameLst>
                                      </p:cBhvr>
                                      <p:to>
                                        <p:strVal val="visible"/>
                                      </p:to>
                                    </p:set>
                                    <p:animEffect transition="in" filter="wheel(4)">
                                      <p:cBhvr>
                                        <p:cTn id="31" dur="2000"/>
                                        <p:tgtEl>
                                          <p:spTgt spid="13">
                                            <p:graphicEl>
                                              <a:dgm id="{DE7A4388-7AEF-46EA-99B2-1F15176ABF5A}"/>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13" grpId="0">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txBox="1">
            <a:spLocks/>
          </p:cNvSpPr>
          <p:nvPr/>
        </p:nvSpPr>
        <p:spPr>
          <a:xfrm>
            <a:off x="3882153" y="1500174"/>
            <a:ext cx="7928093" cy="571504"/>
          </a:xfrm>
          <a:prstGeom prst="rect">
            <a:avLst/>
          </a:prstGeom>
          <a:noFill/>
          <a:ln w="9525" cap="flat" cmpd="sng" algn="ctr">
            <a:noFill/>
            <a:prstDash val="solid"/>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oAutofit/>
          </a:bodyPr>
          <a:lstStyle/>
          <a:p>
            <a:pPr marL="342900" lvl="0" indent="-342900" algn="just" rtl="1">
              <a:spcBef>
                <a:spcPct val="20000"/>
              </a:spcBef>
              <a:buFont typeface="Wingdings" pitchFamily="2" charset="2"/>
              <a:buChar char=""/>
            </a:pPr>
            <a:r>
              <a:rPr lang="ar-DZ" sz="2800" dirty="0" smtClean="0">
                <a:latin typeface="Simplified Arabic" pitchFamily="18" charset="-78"/>
                <a:cs typeface="Simplified Arabic" pitchFamily="18" charset="-78"/>
              </a:rPr>
              <a:t>يعمل النظام التعليمي على إعادة إنتاج بناء الطبقات</a:t>
            </a:r>
            <a:r>
              <a:rPr lang="ar-SA" sz="2800" dirty="0" smtClean="0">
                <a:latin typeface="Simplified Arabic" pitchFamily="18" charset="-78"/>
                <a:cs typeface="Simplified Arabic" pitchFamily="18" charset="-78"/>
              </a:rPr>
              <a:t>.</a:t>
            </a:r>
            <a:endParaRPr kumimoji="0" lang="fr-FR" sz="2800" b="1" i="0" u="none" strike="noStrike" kern="1200" cap="none" spc="0" normalizeH="0" baseline="0" noProof="0" dirty="0">
              <a:ln>
                <a:noFill/>
              </a:ln>
              <a:solidFill>
                <a:schemeClr val="tx1"/>
              </a:solidFill>
              <a:effectLst/>
              <a:uLnTx/>
              <a:uFillTx/>
              <a:latin typeface="Simplified Arabic" pitchFamily="18" charset="-78"/>
              <a:cs typeface="Simplified Arabic" pitchFamily="18" charset="-78"/>
            </a:endParaRPr>
          </a:p>
        </p:txBody>
      </p:sp>
      <p:pic>
        <p:nvPicPr>
          <p:cNvPr id="11" name="Picture 2" descr="306764_513790645306139_80541800_n"/>
          <p:cNvPicPr>
            <a:picLocks noChangeAspect="1" noChangeArrowheads="1"/>
          </p:cNvPicPr>
          <p:nvPr/>
        </p:nvPicPr>
        <p:blipFill>
          <a:blip r:embed="rId2">
            <a:lum bright="10000"/>
          </a:blip>
          <a:srcRect l="15217" r="17391"/>
          <a:stretch>
            <a:fillRect/>
          </a:stretch>
        </p:blipFill>
        <p:spPr bwMode="auto">
          <a:xfrm flipH="1">
            <a:off x="308728" y="1714488"/>
            <a:ext cx="3071834" cy="4500594"/>
          </a:xfrm>
          <a:prstGeom prst="rect">
            <a:avLst/>
          </a:prstGeom>
          <a:ln>
            <a:noFill/>
          </a:ln>
          <a:effectLst>
            <a:outerShdw blurRad="292100" dist="139700" dir="2700000" algn="tl" rotWithShape="0">
              <a:srgbClr val="333333">
                <a:alpha val="65000"/>
              </a:srgbClr>
            </a:outerShdw>
          </a:effectLst>
        </p:spPr>
      </p:pic>
      <p:sp>
        <p:nvSpPr>
          <p:cNvPr id="10" name="Espace réservé du contenu 2"/>
          <p:cNvSpPr txBox="1">
            <a:spLocks/>
          </p:cNvSpPr>
          <p:nvPr/>
        </p:nvSpPr>
        <p:spPr>
          <a:xfrm>
            <a:off x="3452000" y="2357430"/>
            <a:ext cx="7928093" cy="571504"/>
          </a:xfrm>
          <a:prstGeom prst="rect">
            <a:avLst/>
          </a:prstGeom>
          <a:noFill/>
          <a:ln w="9525" cap="flat" cmpd="sng" algn="ctr">
            <a:noFill/>
            <a:prstDash val="solid"/>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oAutofit/>
          </a:bodyPr>
          <a:lstStyle/>
          <a:p>
            <a:pPr lvl="0" algn="r" rtl="1"/>
            <a:r>
              <a:rPr lang="ar-DZ" sz="2800" dirty="0" smtClean="0">
                <a:latin typeface="Simplified Arabic" pitchFamily="18" charset="-78"/>
                <a:cs typeface="Simplified Arabic" pitchFamily="18" charset="-78"/>
              </a:rPr>
              <a:t>1. ماديا أي عدم تكافؤ الفرض في الثروة والدخل.</a:t>
            </a:r>
            <a:endParaRPr lang="fr-FR" sz="2800" dirty="0">
              <a:latin typeface="Simplified Arabic" pitchFamily="18" charset="-78"/>
              <a:cs typeface="Simplified Arabic" pitchFamily="18" charset="-78"/>
            </a:endParaRPr>
          </a:p>
        </p:txBody>
      </p:sp>
      <p:sp>
        <p:nvSpPr>
          <p:cNvPr id="12" name="Espace réservé du contenu 2"/>
          <p:cNvSpPr txBox="1">
            <a:spLocks/>
          </p:cNvSpPr>
          <p:nvPr/>
        </p:nvSpPr>
        <p:spPr>
          <a:xfrm>
            <a:off x="3523438" y="3143248"/>
            <a:ext cx="7928093" cy="571504"/>
          </a:xfrm>
          <a:prstGeom prst="rect">
            <a:avLst/>
          </a:prstGeom>
          <a:noFill/>
          <a:ln w="9525" cap="flat" cmpd="sng" algn="ctr">
            <a:noFill/>
            <a:prstDash val="solid"/>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oAutofit/>
          </a:bodyPr>
          <a:lstStyle/>
          <a:p>
            <a:pPr lvl="0" algn="r" rtl="1"/>
            <a:r>
              <a:rPr lang="ar-DZ" sz="2800" dirty="0" smtClean="0">
                <a:latin typeface="Simplified Arabic" pitchFamily="18" charset="-78"/>
                <a:cs typeface="Simplified Arabic" pitchFamily="18" charset="-78"/>
              </a:rPr>
              <a:t>2. تفانيا أي من ناحية اتجاهات وقيم الأفراد في الطبقات المختلفة.</a:t>
            </a:r>
            <a:endParaRPr lang="fr-FR" sz="2800" dirty="0">
              <a:latin typeface="Simplified Arabic" pitchFamily="18" charset="-78"/>
              <a:cs typeface="Simplified Arabic" pitchFamily="18" charset="-78"/>
            </a:endParaRPr>
          </a:p>
        </p:txBody>
      </p:sp>
      <p:sp>
        <p:nvSpPr>
          <p:cNvPr id="13" name="Espace réservé du contenu 2"/>
          <p:cNvSpPr txBox="1">
            <a:spLocks/>
          </p:cNvSpPr>
          <p:nvPr/>
        </p:nvSpPr>
        <p:spPr>
          <a:xfrm>
            <a:off x="4023504" y="3929066"/>
            <a:ext cx="7928093" cy="571504"/>
          </a:xfrm>
          <a:prstGeom prst="rect">
            <a:avLst/>
          </a:prstGeom>
          <a:noFill/>
          <a:ln w="9525" cap="flat" cmpd="sng" algn="ctr">
            <a:noFill/>
            <a:prstDash val="solid"/>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oAutofit/>
          </a:bodyPr>
          <a:lstStyle/>
          <a:p>
            <a:pPr marL="342900" lvl="0" indent="-342900" algn="just" rtl="1">
              <a:spcBef>
                <a:spcPct val="20000"/>
              </a:spcBef>
              <a:buFont typeface="Wingdings" pitchFamily="2" charset="2"/>
              <a:buChar char=""/>
            </a:pPr>
            <a:r>
              <a:rPr lang="ar-DZ" sz="2800" dirty="0" smtClean="0">
                <a:latin typeface="Simplified Arabic" pitchFamily="18" charset="-78"/>
                <a:cs typeface="Simplified Arabic" pitchFamily="18" charset="-78"/>
              </a:rPr>
              <a:t>يسعى النظام </a:t>
            </a:r>
            <a:r>
              <a:rPr lang="ar-DZ" sz="2800" dirty="0" err="1" smtClean="0">
                <a:latin typeface="Simplified Arabic" pitchFamily="18" charset="-78"/>
                <a:cs typeface="Simplified Arabic" pitchFamily="18" charset="-78"/>
              </a:rPr>
              <a:t>التعلمي</a:t>
            </a:r>
            <a:r>
              <a:rPr lang="ar-DZ" sz="2800" dirty="0" smtClean="0">
                <a:latin typeface="Simplified Arabic" pitchFamily="18" charset="-78"/>
                <a:cs typeface="Simplified Arabic" pitchFamily="18" charset="-78"/>
              </a:rPr>
              <a:t> إلى إنتاج إيديولوجية الطبقة الرأسمالية</a:t>
            </a:r>
            <a:r>
              <a:rPr lang="ar-SA" sz="2800" dirty="0" smtClean="0">
                <a:latin typeface="Simplified Arabic" pitchFamily="18" charset="-78"/>
                <a:cs typeface="Simplified Arabic" pitchFamily="18" charset="-78"/>
              </a:rPr>
              <a:t>.</a:t>
            </a:r>
            <a:endParaRPr kumimoji="0" lang="fr-FR" sz="2800" b="1" i="0" u="none" strike="noStrike" kern="1200" cap="none" spc="0" normalizeH="0" baseline="0" noProof="0" dirty="0">
              <a:ln>
                <a:noFill/>
              </a:ln>
              <a:solidFill>
                <a:schemeClr val="tx1"/>
              </a:solidFill>
              <a:effectLst/>
              <a:uLnTx/>
              <a:uFillTx/>
              <a:latin typeface="Simplified Arabic" pitchFamily="18" charset="-78"/>
              <a:cs typeface="Simplified Arabic" pitchFamily="18" charset="-78"/>
            </a:endParaRPr>
          </a:p>
        </p:txBody>
      </p:sp>
      <p:sp>
        <p:nvSpPr>
          <p:cNvPr id="14" name="Espace réservé du contenu 2"/>
          <p:cNvSpPr txBox="1">
            <a:spLocks/>
          </p:cNvSpPr>
          <p:nvPr/>
        </p:nvSpPr>
        <p:spPr>
          <a:xfrm>
            <a:off x="4023504" y="4714884"/>
            <a:ext cx="7928093" cy="571504"/>
          </a:xfrm>
          <a:prstGeom prst="rect">
            <a:avLst/>
          </a:prstGeom>
          <a:noFill/>
          <a:ln w="9525" cap="flat" cmpd="sng" algn="ctr">
            <a:noFill/>
            <a:prstDash val="solid"/>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oAutofit/>
          </a:bodyPr>
          <a:lstStyle/>
          <a:p>
            <a:pPr marL="342900" lvl="0" indent="-342900" algn="just" rtl="1">
              <a:spcBef>
                <a:spcPct val="20000"/>
              </a:spcBef>
              <a:buFont typeface="Wingdings" pitchFamily="2" charset="2"/>
              <a:buChar char=""/>
            </a:pPr>
            <a:r>
              <a:rPr lang="ar-DZ" sz="2800" dirty="0" smtClean="0">
                <a:latin typeface="Simplified Arabic" pitchFamily="18" charset="-78"/>
                <a:cs typeface="Simplified Arabic" pitchFamily="18" charset="-78"/>
              </a:rPr>
              <a:t>التعليم هو أحد أدوات استمرار هيمنة الطبقة الرأسمالية</a:t>
            </a:r>
            <a:r>
              <a:rPr lang="ar-SA" sz="2800" dirty="0" smtClean="0">
                <a:latin typeface="Simplified Arabic" pitchFamily="18" charset="-78"/>
                <a:cs typeface="Simplified Arabic" pitchFamily="18" charset="-78"/>
              </a:rPr>
              <a:t>.</a:t>
            </a:r>
            <a:endParaRPr kumimoji="0" lang="fr-FR" sz="2800" b="1" i="0" u="none" strike="noStrike" kern="1200" cap="none" spc="0" normalizeH="0" baseline="0" noProof="0" dirty="0">
              <a:ln>
                <a:noFill/>
              </a:ln>
              <a:solidFill>
                <a:schemeClr val="tx1"/>
              </a:solidFill>
              <a:effectLst/>
              <a:uLnTx/>
              <a:uFillTx/>
              <a:latin typeface="Simplified Arabic" pitchFamily="18" charset="-78"/>
              <a:cs typeface="Simplified Arabic" pitchFamily="18" charset="-78"/>
            </a:endParaRPr>
          </a:p>
        </p:txBody>
      </p:sp>
      <p:sp>
        <p:nvSpPr>
          <p:cNvPr id="15" name="Espace réservé du contenu 2"/>
          <p:cNvSpPr txBox="1">
            <a:spLocks/>
          </p:cNvSpPr>
          <p:nvPr/>
        </p:nvSpPr>
        <p:spPr>
          <a:xfrm>
            <a:off x="3953591" y="5572140"/>
            <a:ext cx="7928093" cy="1071570"/>
          </a:xfrm>
          <a:prstGeom prst="rect">
            <a:avLst/>
          </a:prstGeom>
          <a:noFill/>
          <a:ln w="9525" cap="flat" cmpd="sng" algn="ctr">
            <a:noFill/>
            <a:prstDash val="solid"/>
          </a:ln>
        </p:spPr>
        <p:style>
          <a:lnRef idx="1">
            <a:schemeClr val="accent1"/>
          </a:lnRef>
          <a:fillRef idx="2">
            <a:schemeClr val="accent1"/>
          </a:fillRef>
          <a:effectRef idx="1">
            <a:schemeClr val="accent1"/>
          </a:effectRef>
          <a:fontRef idx="minor">
            <a:schemeClr val="dk1"/>
          </a:fontRef>
        </p:style>
        <p:txBody>
          <a:bodyPr vert="horz" lIns="91440" tIns="45720" rIns="91440" bIns="45720" rtlCol="0">
            <a:noAutofit/>
          </a:bodyPr>
          <a:lstStyle/>
          <a:p>
            <a:pPr marL="342900" lvl="0" indent="-342900" algn="just" rtl="1">
              <a:spcBef>
                <a:spcPct val="20000"/>
              </a:spcBef>
              <a:buFont typeface="Wingdings" pitchFamily="2" charset="2"/>
              <a:buChar char=""/>
            </a:pPr>
            <a:r>
              <a:rPr lang="ar-DZ" sz="2800" dirty="0" smtClean="0">
                <a:latin typeface="Simplified Arabic" pitchFamily="18" charset="-78"/>
                <a:cs typeface="Simplified Arabic" pitchFamily="18" charset="-78"/>
              </a:rPr>
              <a:t>السعي وراء المحافظة وكذا التعميق التفاوت الاقتصادي والاجتماعي عن طريق النظام التعليمي</a:t>
            </a:r>
            <a:r>
              <a:rPr lang="ar-SA" sz="2800" dirty="0" smtClean="0">
                <a:latin typeface="Simplified Arabic" pitchFamily="18" charset="-78"/>
                <a:cs typeface="Simplified Arabic" pitchFamily="18" charset="-78"/>
              </a:rPr>
              <a:t>.</a:t>
            </a:r>
            <a:endParaRPr kumimoji="0" lang="fr-FR" sz="2800" b="1" i="0" u="none" strike="noStrike" kern="1200" cap="none" spc="0" normalizeH="0" baseline="0" noProof="0" dirty="0">
              <a:ln>
                <a:noFill/>
              </a:ln>
              <a:solidFill>
                <a:schemeClr val="tx1"/>
              </a:solidFill>
              <a:effectLst/>
              <a:uLnTx/>
              <a:uFillTx/>
              <a:latin typeface="Simplified Arabic" pitchFamily="18" charset="-78"/>
              <a:cs typeface="Simplified Arabic" pitchFamily="18" charset="-78"/>
            </a:endParaRPr>
          </a:p>
        </p:txBody>
      </p:sp>
      <p:sp>
        <p:nvSpPr>
          <p:cNvPr id="16" name="Arrondir un rectangle à un seul coin 15"/>
          <p:cNvSpPr/>
          <p:nvPr/>
        </p:nvSpPr>
        <p:spPr>
          <a:xfrm>
            <a:off x="1594612" y="357166"/>
            <a:ext cx="9684495" cy="928694"/>
          </a:xfrm>
          <a:prstGeom prst="round1Rect">
            <a:avLst/>
          </a:prstGeom>
          <a:ln/>
        </p:spPr>
        <p:style>
          <a:lnRef idx="1">
            <a:schemeClr val="accent5"/>
          </a:lnRef>
          <a:fillRef idx="3">
            <a:schemeClr val="accent5"/>
          </a:fillRef>
          <a:effectRef idx="2">
            <a:schemeClr val="accent5"/>
          </a:effectRef>
          <a:fontRef idx="minor">
            <a:schemeClr val="lt1"/>
          </a:fontRef>
        </p:style>
        <p:txBody>
          <a:bodyPr rtlCol="0" anchor="ctr"/>
          <a:lstStyle/>
          <a:p>
            <a:pPr algn="ctr" rtl="1"/>
            <a:r>
              <a:rPr lang="ar-DZ" sz="3600" b="1" dirty="0" smtClean="0">
                <a:latin typeface="Simplified Arabic" pitchFamily="18" charset="-78"/>
                <a:cs typeface="Simplified Arabic" pitchFamily="18" charset="-78"/>
              </a:rPr>
              <a:t>2</a:t>
            </a:r>
            <a:r>
              <a:rPr lang="ar-SA" sz="3600" b="1" dirty="0" smtClean="0">
                <a:latin typeface="Simplified Arabic" pitchFamily="18" charset="-78"/>
                <a:cs typeface="Simplified Arabic" pitchFamily="18" charset="-78"/>
              </a:rPr>
              <a:t>- </a:t>
            </a:r>
            <a:r>
              <a:rPr lang="ar-DZ" sz="3600" b="1" dirty="0" smtClean="0">
                <a:latin typeface="Simplified Arabic" pitchFamily="18" charset="-78"/>
                <a:cs typeface="Simplified Arabic" pitchFamily="18" charset="-78"/>
              </a:rPr>
              <a:t>أهداف النظام </a:t>
            </a:r>
            <a:r>
              <a:rPr lang="ar-DZ" sz="3600" b="1" dirty="0" err="1" smtClean="0">
                <a:latin typeface="Simplified Arabic" pitchFamily="18" charset="-78"/>
                <a:cs typeface="Simplified Arabic" pitchFamily="18" charset="-78"/>
              </a:rPr>
              <a:t>التعلمي</a:t>
            </a:r>
            <a:r>
              <a:rPr lang="ar-DZ" sz="3600" b="1" dirty="0" smtClean="0">
                <a:latin typeface="Simplified Arabic" pitchFamily="18" charset="-78"/>
                <a:cs typeface="Simplified Arabic" pitchFamily="18" charset="-78"/>
              </a:rPr>
              <a:t> في النظرية الماركسية </a:t>
            </a:r>
            <a:r>
              <a:rPr lang="ar-SA" sz="3600" b="1" dirty="0" smtClean="0">
                <a:latin typeface="Simplified Arabic" pitchFamily="18" charset="-78"/>
                <a:cs typeface="Simplified Arabic" pitchFamily="18" charset="-78"/>
              </a:rPr>
              <a:t>:</a:t>
            </a:r>
            <a:endParaRPr lang="fr-FR" sz="3600" dirty="0">
              <a:latin typeface="Simplified Arabic" pitchFamily="18" charset="-78"/>
              <a:cs typeface="Simplified Arabic" pitchFamily="18" charset="-78"/>
            </a:endParaRPr>
          </a:p>
        </p:txBody>
      </p:sp>
    </p:spTree>
  </p:cSld>
  <p:clrMapOvr>
    <a:masterClrMapping/>
  </p:clrMapOvr>
  <p:transition spd="med" advClick="0" advTm="60000">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xit" presetSubtype="10" fill="hold" nodeType="clickEffect">
                                  <p:stCondLst>
                                    <p:cond delay="0"/>
                                  </p:stCondLst>
                                  <p:childTnLst>
                                    <p:anim calcmode="lin" valueType="num">
                                      <p:cBhvr>
                                        <p:cTn id="6" dur="5000"/>
                                        <p:tgtEl>
                                          <p:spTgt spid="11"/>
                                        </p:tgtEl>
                                        <p:attrNameLst>
                                          <p:attrName>ppt_h</p:attrName>
                                        </p:attrNameLst>
                                      </p:cBhvr>
                                      <p:tavLst>
                                        <p:tav tm="0">
                                          <p:val>
                                            <p:strVal val="ppt_h"/>
                                          </p:val>
                                        </p:tav>
                                        <p:tav tm="100000">
                                          <p:val>
                                            <p:strVal val="ppt_h"/>
                                          </p:val>
                                        </p:tav>
                                      </p:tavLst>
                                    </p:anim>
                                    <p:anim calcmode="lin" valueType="num">
                                      <p:cBhvr>
                                        <p:cTn id="7" dur="5000"/>
                                        <p:tgtEl>
                                          <p:spTgt spid="11"/>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set>
                                      <p:cBhvr>
                                        <p:cTn id="8" dur="1" fill="hold">
                                          <p:stCondLst>
                                            <p:cond delay="4999"/>
                                          </p:stCondLst>
                                        </p:cTn>
                                        <p:tgtEl>
                                          <p:spTgt spid="11"/>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18" presetClass="entr" presetSubtype="12"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strips(downLeft)">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strips(downLeft)">
                                      <p:cBhvr>
                                        <p:cTn id="18" dur="5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18" presetClass="entr" presetSubtype="12"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strips(downLeft)">
                                      <p:cBhvr>
                                        <p:cTn id="23" dur="500"/>
                                        <p:tgtEl>
                                          <p:spTgt spid="12"/>
                                        </p:tgtEl>
                                      </p:cBhvr>
                                    </p:animEffect>
                                  </p:childTnLst>
                                </p:cTn>
                              </p:par>
                            </p:childTnLst>
                          </p:cTn>
                        </p:par>
                      </p:childTnLst>
                    </p:cTn>
                  </p:par>
                  <p:par>
                    <p:cTn id="24" fill="hold">
                      <p:stCondLst>
                        <p:cond delay="indefinite"/>
                      </p:stCondLst>
                      <p:childTnLst>
                        <p:par>
                          <p:cTn id="25" fill="hold">
                            <p:stCondLst>
                              <p:cond delay="0"/>
                            </p:stCondLst>
                            <p:childTnLst>
                              <p:par>
                                <p:cTn id="26" presetID="18" presetClass="entr" presetSubtype="12"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strips(downLeft)">
                                      <p:cBhvr>
                                        <p:cTn id="28" dur="500"/>
                                        <p:tgtEl>
                                          <p:spTgt spid="13"/>
                                        </p:tgtEl>
                                      </p:cBhvr>
                                    </p:animEffect>
                                  </p:childTnLst>
                                </p:cTn>
                              </p:par>
                            </p:childTnLst>
                          </p:cTn>
                        </p:par>
                      </p:childTnLst>
                    </p:cTn>
                  </p:par>
                  <p:par>
                    <p:cTn id="29" fill="hold">
                      <p:stCondLst>
                        <p:cond delay="indefinite"/>
                      </p:stCondLst>
                      <p:childTnLst>
                        <p:par>
                          <p:cTn id="30" fill="hold">
                            <p:stCondLst>
                              <p:cond delay="0"/>
                            </p:stCondLst>
                            <p:childTnLst>
                              <p:par>
                                <p:cTn id="31" presetID="18" presetClass="entr" presetSubtype="12" fill="hold" grpId="0" nodeType="click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strips(downLeft)">
                                      <p:cBhvr>
                                        <p:cTn id="33" dur="500"/>
                                        <p:tgtEl>
                                          <p:spTgt spid="14"/>
                                        </p:tgtEl>
                                      </p:cBhvr>
                                    </p:animEffect>
                                  </p:childTnLst>
                                </p:cTn>
                              </p:par>
                            </p:childTnLst>
                          </p:cTn>
                        </p:par>
                      </p:childTnLst>
                    </p:cTn>
                  </p:par>
                  <p:par>
                    <p:cTn id="34" fill="hold">
                      <p:stCondLst>
                        <p:cond delay="indefinite"/>
                      </p:stCondLst>
                      <p:childTnLst>
                        <p:par>
                          <p:cTn id="35" fill="hold">
                            <p:stCondLst>
                              <p:cond delay="0"/>
                            </p:stCondLst>
                            <p:childTnLst>
                              <p:par>
                                <p:cTn id="36" presetID="18" presetClass="entr" presetSubtype="12" fill="hold" grpId="0" nodeType="click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strips(downLeft)">
                                      <p:cBhvr>
                                        <p:cTn id="38" dur="500"/>
                                        <p:tgtEl>
                                          <p:spTgt spid="15"/>
                                        </p:tgtEl>
                                      </p:cBhvr>
                                    </p:animEffect>
                                  </p:childTnLst>
                                </p:cTn>
                              </p:par>
                            </p:childTnLst>
                          </p:cTn>
                        </p:par>
                        <p:par>
                          <p:cTn id="39" fill="hold">
                            <p:stCondLst>
                              <p:cond delay="500"/>
                            </p:stCondLst>
                            <p:childTnLst>
                              <p:par>
                                <p:cTn id="40" presetID="29" presetClass="entr" presetSubtype="0" fill="hold" grpId="0" nodeType="afterEffect">
                                  <p:stCondLst>
                                    <p:cond delay="0"/>
                                  </p:stCondLst>
                                  <p:childTnLst>
                                    <p:set>
                                      <p:cBhvr>
                                        <p:cTn id="41" dur="1" fill="hold">
                                          <p:stCondLst>
                                            <p:cond delay="0"/>
                                          </p:stCondLst>
                                        </p:cTn>
                                        <p:tgtEl>
                                          <p:spTgt spid="16"/>
                                        </p:tgtEl>
                                        <p:attrNameLst>
                                          <p:attrName>style.visibility</p:attrName>
                                        </p:attrNameLst>
                                      </p:cBhvr>
                                      <p:to>
                                        <p:strVal val="visible"/>
                                      </p:to>
                                    </p:set>
                                    <p:anim calcmode="lin" valueType="num">
                                      <p:cBhvr>
                                        <p:cTn id="42" dur="1000" fill="hold"/>
                                        <p:tgtEl>
                                          <p:spTgt spid="16"/>
                                        </p:tgtEl>
                                        <p:attrNameLst>
                                          <p:attrName>ppt_x</p:attrName>
                                        </p:attrNameLst>
                                      </p:cBhvr>
                                      <p:tavLst>
                                        <p:tav tm="0">
                                          <p:val>
                                            <p:strVal val="#ppt_x-.2"/>
                                          </p:val>
                                        </p:tav>
                                        <p:tav tm="100000">
                                          <p:val>
                                            <p:strVal val="#ppt_x"/>
                                          </p:val>
                                        </p:tav>
                                      </p:tavLst>
                                    </p:anim>
                                    <p:anim calcmode="lin" valueType="num">
                                      <p:cBhvr>
                                        <p:cTn id="43" dur="1000" fill="hold"/>
                                        <p:tgtEl>
                                          <p:spTgt spid="16"/>
                                        </p:tgtEl>
                                        <p:attrNameLst>
                                          <p:attrName>ppt_y</p:attrName>
                                        </p:attrNameLst>
                                      </p:cBhvr>
                                      <p:tavLst>
                                        <p:tav tm="0">
                                          <p:val>
                                            <p:strVal val="#ppt_y"/>
                                          </p:val>
                                        </p:tav>
                                        <p:tav tm="100000">
                                          <p:val>
                                            <p:strVal val="#ppt_y"/>
                                          </p:val>
                                        </p:tav>
                                      </p:tavLst>
                                    </p:anim>
                                    <p:animEffect transition="in" filter="wipe(right)" prLst="gradientSize: 0.1">
                                      <p:cBhvr>
                                        <p:cTn id="44"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p:bldP spid="12" grpId="0"/>
      <p:bldP spid="13" grpId="0"/>
      <p:bldP spid="14" grpId="0"/>
      <p:bldP spid="15" grpId="0"/>
      <p:bldP spid="16"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3440</TotalTime>
  <Words>1059</Words>
  <Application>Microsoft Office PowerPoint</Application>
  <PresentationFormat>Personnalisé</PresentationFormat>
  <Paragraphs>42</Paragraphs>
  <Slides>22</Slides>
  <Notes>0</Notes>
  <HiddenSlides>0</HiddenSlides>
  <MMClips>1</MMClips>
  <ScaleCrop>false</ScaleCrop>
  <HeadingPairs>
    <vt:vector size="4" baseType="variant">
      <vt:variant>
        <vt:lpstr>Thème</vt:lpstr>
      </vt:variant>
      <vt:variant>
        <vt:i4>1</vt:i4>
      </vt:variant>
      <vt:variant>
        <vt:lpstr>Titres des diapositives</vt:lpstr>
      </vt:variant>
      <vt:variant>
        <vt:i4>22</vt:i4>
      </vt:variant>
    </vt:vector>
  </HeadingPairs>
  <TitlesOfParts>
    <vt:vector size="23" baseType="lpstr">
      <vt:lpstr>Rotonde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Untitled Presentation</dc:title>
  <dc:creator>Unknown Creator</dc:creator>
  <cp:lastModifiedBy>Raed-inf</cp:lastModifiedBy>
  <cp:revision>401</cp:revision>
  <dcterms:created xsi:type="dcterms:W3CDTF">2019-10-06T17:17:35Z</dcterms:created>
  <dcterms:modified xsi:type="dcterms:W3CDTF">2022-09-24T09:08:06Z</dcterms:modified>
</cp:coreProperties>
</file>