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notesMasterIdLst>
    <p:notesMasterId r:id="rId119"/>
  </p:notesMasterIdLst>
  <p:sldIdLst>
    <p:sldId id="256" r:id="rId2"/>
    <p:sldId id="333" r:id="rId3"/>
    <p:sldId id="268" r:id="rId4"/>
    <p:sldId id="259" r:id="rId5"/>
    <p:sldId id="285" r:id="rId6"/>
    <p:sldId id="269" r:id="rId7"/>
    <p:sldId id="270" r:id="rId8"/>
    <p:sldId id="335" r:id="rId9"/>
    <p:sldId id="338" r:id="rId10"/>
    <p:sldId id="336" r:id="rId11"/>
    <p:sldId id="342" r:id="rId12"/>
    <p:sldId id="337" r:id="rId13"/>
    <p:sldId id="343" r:id="rId14"/>
    <p:sldId id="260" r:id="rId15"/>
    <p:sldId id="287" r:id="rId16"/>
    <p:sldId id="286" r:id="rId17"/>
    <p:sldId id="320" r:id="rId18"/>
    <p:sldId id="281" r:id="rId19"/>
    <p:sldId id="288" r:id="rId20"/>
    <p:sldId id="329" r:id="rId21"/>
    <p:sldId id="330" r:id="rId22"/>
    <p:sldId id="261" r:id="rId23"/>
    <p:sldId id="292" r:id="rId24"/>
    <p:sldId id="289" r:id="rId25"/>
    <p:sldId id="318" r:id="rId26"/>
    <p:sldId id="319" r:id="rId27"/>
    <p:sldId id="291" r:id="rId28"/>
    <p:sldId id="315" r:id="rId29"/>
    <p:sldId id="262" r:id="rId30"/>
    <p:sldId id="317" r:id="rId31"/>
    <p:sldId id="290" r:id="rId32"/>
    <p:sldId id="316" r:id="rId33"/>
    <p:sldId id="293" r:id="rId34"/>
    <p:sldId id="294" r:id="rId35"/>
    <p:sldId id="263" r:id="rId36"/>
    <p:sldId id="295" r:id="rId37"/>
    <p:sldId id="296" r:id="rId38"/>
    <p:sldId id="297" r:id="rId39"/>
    <p:sldId id="264" r:id="rId40"/>
    <p:sldId id="298" r:id="rId41"/>
    <p:sldId id="305" r:id="rId42"/>
    <p:sldId id="265" r:id="rId43"/>
    <p:sldId id="331" r:id="rId44"/>
    <p:sldId id="332" r:id="rId45"/>
    <p:sldId id="299" r:id="rId46"/>
    <p:sldId id="300" r:id="rId47"/>
    <p:sldId id="301" r:id="rId48"/>
    <p:sldId id="306" r:id="rId49"/>
    <p:sldId id="307" r:id="rId50"/>
    <p:sldId id="308" r:id="rId51"/>
    <p:sldId id="309" r:id="rId52"/>
    <p:sldId id="310" r:id="rId53"/>
    <p:sldId id="323" r:id="rId54"/>
    <p:sldId id="311" r:id="rId55"/>
    <p:sldId id="312" r:id="rId56"/>
    <p:sldId id="324" r:id="rId57"/>
    <p:sldId id="325" r:id="rId58"/>
    <p:sldId id="326" r:id="rId59"/>
    <p:sldId id="327" r:id="rId60"/>
    <p:sldId id="328" r:id="rId61"/>
    <p:sldId id="283" r:id="rId62"/>
    <p:sldId id="313" r:id="rId63"/>
    <p:sldId id="314" r:id="rId64"/>
    <p:sldId id="267" r:id="rId65"/>
    <p:sldId id="303" r:id="rId66"/>
    <p:sldId id="339" r:id="rId67"/>
    <p:sldId id="340" r:id="rId68"/>
    <p:sldId id="341" r:id="rId69"/>
    <p:sldId id="277" r:id="rId70"/>
    <p:sldId id="271" r:id="rId71"/>
    <p:sldId id="278" r:id="rId72"/>
    <p:sldId id="279" r:id="rId73"/>
    <p:sldId id="280" r:id="rId74"/>
    <p:sldId id="334" r:id="rId75"/>
    <p:sldId id="345" r:id="rId76"/>
    <p:sldId id="347" r:id="rId77"/>
    <p:sldId id="344" r:id="rId78"/>
    <p:sldId id="366" r:id="rId79"/>
    <p:sldId id="346" r:id="rId80"/>
    <p:sldId id="367" r:id="rId81"/>
    <p:sldId id="368" r:id="rId82"/>
    <p:sldId id="373" r:id="rId83"/>
    <p:sldId id="375" r:id="rId84"/>
    <p:sldId id="363" r:id="rId85"/>
    <p:sldId id="374" r:id="rId86"/>
    <p:sldId id="364" r:id="rId87"/>
    <p:sldId id="365" r:id="rId88"/>
    <p:sldId id="348" r:id="rId89"/>
    <p:sldId id="387" r:id="rId90"/>
    <p:sldId id="370" r:id="rId91"/>
    <p:sldId id="371" r:id="rId92"/>
    <p:sldId id="372" r:id="rId93"/>
    <p:sldId id="349" r:id="rId94"/>
    <p:sldId id="362" r:id="rId95"/>
    <p:sldId id="358" r:id="rId96"/>
    <p:sldId id="360" r:id="rId97"/>
    <p:sldId id="359" r:id="rId98"/>
    <p:sldId id="355" r:id="rId99"/>
    <p:sldId id="356" r:id="rId100"/>
    <p:sldId id="369" r:id="rId101"/>
    <p:sldId id="353" r:id="rId102"/>
    <p:sldId id="354" r:id="rId103"/>
    <p:sldId id="351" r:id="rId104"/>
    <p:sldId id="388" r:id="rId105"/>
    <p:sldId id="389" r:id="rId106"/>
    <p:sldId id="352" r:id="rId107"/>
    <p:sldId id="376" r:id="rId108"/>
    <p:sldId id="377" r:id="rId109"/>
    <p:sldId id="378" r:id="rId110"/>
    <p:sldId id="382" r:id="rId111"/>
    <p:sldId id="379" r:id="rId112"/>
    <p:sldId id="384" r:id="rId113"/>
    <p:sldId id="380" r:id="rId114"/>
    <p:sldId id="381" r:id="rId115"/>
    <p:sldId id="383" r:id="rId116"/>
    <p:sldId id="385" r:id="rId117"/>
    <p:sldId id="386" r:id="rId1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0033CC"/>
    <a:srgbClr val="0000FF"/>
    <a:srgbClr val="008000"/>
    <a:srgbClr val="993300"/>
    <a:srgbClr val="777777"/>
    <a:srgbClr val="660066"/>
    <a:srgbClr val="FF0066"/>
    <a:srgbClr val="00FF00"/>
    <a:srgbClr val="FF99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p:scale>
          <a:sx n="72" d="100"/>
          <a:sy n="72" d="100"/>
        </p:scale>
        <p:origin x="-1242" y="-3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804157-49F7-4DC2-95B1-37C3B719313E}" type="datetimeFigureOut">
              <a:rPr lang="fr-FR" smtClean="0"/>
              <a:pPr/>
              <a:t>30/12/2021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9DA600-D54A-42B4-BAF4-4FEE518A666E}"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39DA600-D54A-42B4-BAF4-4FEE518A666E}" type="slidenum">
              <a:rPr lang="fr-FR" smtClean="0"/>
              <a:pPr/>
              <a:t>23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F39DA600-D54A-42B4-BAF4-4FEE518A666E}" type="slidenum">
              <a:rPr lang="fr-FR" smtClean="0"/>
              <a:pPr/>
              <a:t>50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orme libre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r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7DB177E0-CDA7-45C4-AC18-6BCFAE810133}" type="datetimeFigureOut">
              <a:rPr lang="fr-FR" smtClean="0"/>
              <a:pPr/>
              <a:t>30/12/2021</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DA731D55-1FAD-47B2-9FF2-28772092827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DB177E0-CDA7-45C4-AC18-6BCFAE810133}" type="datetimeFigureOut">
              <a:rPr lang="fr-FR" smtClean="0"/>
              <a:pPr/>
              <a:t>30/12/2021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731D55-1FAD-47B2-9FF2-28772092827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DB177E0-CDA7-45C4-AC18-6BCFAE810133}" type="datetimeFigureOut">
              <a:rPr lang="fr-FR" smtClean="0"/>
              <a:pPr/>
              <a:t>30/12/2021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731D55-1FAD-47B2-9FF2-28772092827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lgn="l">
              <a:defRPr/>
            </a:lvl1p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DB177E0-CDA7-45C4-AC18-6BCFAE810133}" type="datetimeFigureOut">
              <a:rPr lang="fr-FR" smtClean="0"/>
              <a:pPr/>
              <a:t>30/12/2021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731D55-1FAD-47B2-9FF2-28772092827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Forme libre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orme libre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r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7DB177E0-CDA7-45C4-AC18-6BCFAE810133}" type="datetimeFigureOut">
              <a:rPr lang="fr-FR" smtClean="0"/>
              <a:pPr/>
              <a:t>30/12/2021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A731D55-1FAD-47B2-9FF2-28772092827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7467600" cy="1143000"/>
          </a:xfrm>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DB177E0-CDA7-45C4-AC18-6BCFAE810133}" type="datetimeFigureOut">
              <a:rPr lang="fr-FR" smtClean="0"/>
              <a:pPr/>
              <a:t>30/12/2021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731D55-1FAD-47B2-9FF2-28772092827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7DB177E0-CDA7-45C4-AC18-6BCFAE810133}" type="datetimeFigureOut">
              <a:rPr lang="fr-FR" smtClean="0"/>
              <a:pPr/>
              <a:t>30/12/2021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A731D55-1FAD-47B2-9FF2-28772092827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57200" y="274320"/>
            <a:ext cx="7470648" cy="1143000"/>
          </a:xfrm>
        </p:spPr>
        <p:txBody>
          <a:bodyPr anchor="ctr"/>
          <a:lstStyle>
            <a:lvl1pPr algn="l">
              <a:defRPr sz="4600"/>
            </a:lvl1pPr>
          </a:lstStyle>
          <a:p>
            <a:r>
              <a:rPr kumimoji="0" lang="fr-FR" smtClean="0"/>
              <a:t>Cliquez pour modifier le style du titre</a:t>
            </a:r>
            <a:endParaRPr kumimoji="0" lang="en-US"/>
          </a:p>
        </p:txBody>
      </p:sp>
      <p:sp>
        <p:nvSpPr>
          <p:cNvPr id="7" name="Espace réservé de la date 6"/>
          <p:cNvSpPr>
            <a:spLocks noGrp="1"/>
          </p:cNvSpPr>
          <p:nvPr>
            <p:ph type="dt" sz="half" idx="10"/>
          </p:nvPr>
        </p:nvSpPr>
        <p:spPr/>
        <p:txBody>
          <a:bodyPr/>
          <a:lstStyle/>
          <a:p>
            <a:fld id="{7DB177E0-CDA7-45C4-AC18-6BCFAE810133}" type="datetimeFigureOut">
              <a:rPr lang="fr-FR" smtClean="0"/>
              <a:pPr/>
              <a:t>30/12/2021</a:t>
            </a:fld>
            <a:endParaRPr lang="fr-FR"/>
          </a:p>
        </p:txBody>
      </p:sp>
      <p:sp>
        <p:nvSpPr>
          <p:cNvPr id="8" name="Espace réservé du numéro de diapositive 7"/>
          <p:cNvSpPr>
            <a:spLocks noGrp="1"/>
          </p:cNvSpPr>
          <p:nvPr>
            <p:ph type="sldNum" sz="quarter" idx="11"/>
          </p:nvPr>
        </p:nvSpPr>
        <p:spPr/>
        <p:txBody>
          <a:bodyPr/>
          <a:lstStyle/>
          <a:p>
            <a:fld id="{DA731D55-1FAD-47B2-9FF2-287720928275}" type="slidenum">
              <a:rPr lang="fr-FR" smtClean="0"/>
              <a:pPr/>
              <a:t>‹N°›</a:t>
            </a:fld>
            <a:endParaRPr lang="fr-FR"/>
          </a:p>
        </p:txBody>
      </p:sp>
      <p:sp>
        <p:nvSpPr>
          <p:cNvPr id="9" name="Espace réservé du pied de page 8"/>
          <p:cNvSpPr>
            <a:spLocks noGrp="1"/>
          </p:cNvSpPr>
          <p:nvPr>
            <p:ph type="ftr" sz="quarter" idx="12"/>
          </p:nvPr>
        </p:nvSpPr>
        <p:spPr/>
        <p:txBody>
          <a:bodyPr/>
          <a:lstStyle/>
          <a:p>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DB177E0-CDA7-45C4-AC18-6BCFAE810133}" type="datetimeFigureOut">
              <a:rPr lang="fr-FR" smtClean="0"/>
              <a:pPr/>
              <a:t>30/12/2021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A731D55-1FAD-47B2-9FF2-28772092827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DB177E0-CDA7-45C4-AC18-6BCFAE810133}" type="datetimeFigureOut">
              <a:rPr lang="fr-FR" smtClean="0"/>
              <a:pPr/>
              <a:t>30/12/2021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156448" y="6422064"/>
            <a:ext cx="762000" cy="365125"/>
          </a:xfrm>
        </p:spPr>
        <p:txBody>
          <a:bodyPr/>
          <a:lstStyle/>
          <a:p>
            <a:fld id="{DA731D55-1FAD-47B2-9FF2-28772092827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a:xfrm>
            <a:off x="457200" y="6422064"/>
            <a:ext cx="2133600" cy="365125"/>
          </a:xfrm>
        </p:spPr>
        <p:txBody>
          <a:bodyPr/>
          <a:lstStyle/>
          <a:p>
            <a:fld id="{7DB177E0-CDA7-45C4-AC18-6BCFAE810133}" type="datetimeFigureOut">
              <a:rPr lang="fr-FR" smtClean="0"/>
              <a:pPr/>
              <a:t>30/12/2021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A731D55-1FAD-47B2-9FF2-28772092827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12" name="Forme libre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orme libre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Espace réservé du titre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7DB177E0-CDA7-45C4-AC18-6BCFAE810133}" type="datetimeFigureOut">
              <a:rPr lang="fr-FR" smtClean="0"/>
              <a:pPr/>
              <a:t>30/12/2021</a:t>
            </a:fld>
            <a:endParaRPr lang="fr-FR"/>
          </a:p>
        </p:txBody>
      </p:sp>
      <p:sp>
        <p:nvSpPr>
          <p:cNvPr id="22" name="Espace réservé du pied de pa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r-FR"/>
          </a:p>
        </p:txBody>
      </p:sp>
      <p:sp>
        <p:nvSpPr>
          <p:cNvPr id="18" name="Espace réservé du numéro de diapositive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DA731D55-1FAD-47B2-9FF2-28772092827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86.jpeg"/><Relationship Id="rId7" Type="http://schemas.openxmlformats.org/officeDocument/2006/relationships/image" Target="../media/image90.jpeg"/><Relationship Id="rId2" Type="http://schemas.openxmlformats.org/officeDocument/2006/relationships/image" Target="../media/image85.jpeg"/><Relationship Id="rId1" Type="http://schemas.openxmlformats.org/officeDocument/2006/relationships/slideLayout" Target="../slideLayouts/slideLayout2.xml"/><Relationship Id="rId6" Type="http://schemas.openxmlformats.org/officeDocument/2006/relationships/image" Target="../media/image89.jpeg"/><Relationship Id="rId5" Type="http://schemas.openxmlformats.org/officeDocument/2006/relationships/image" Target="../media/image88.jpeg"/><Relationship Id="rId4" Type="http://schemas.openxmlformats.org/officeDocument/2006/relationships/image" Target="../media/image87.jpeg"/></Relationships>
</file>

<file path=ppt/slides/_rels/slide108.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image" Target="../media/image94.jpeg"/><Relationship Id="rId1" Type="http://schemas.openxmlformats.org/officeDocument/2006/relationships/slideLayout" Target="../slideLayouts/slideLayout2.xml"/><Relationship Id="rId6" Type="http://schemas.openxmlformats.org/officeDocument/2006/relationships/image" Target="../media/image98.jpeg"/><Relationship Id="rId5" Type="http://schemas.openxmlformats.org/officeDocument/2006/relationships/image" Target="../media/image97.jpeg"/><Relationship Id="rId4" Type="http://schemas.openxmlformats.org/officeDocument/2006/relationships/image" Target="../media/image96.jpeg"/></Relationships>
</file>

<file path=ppt/slides/_rels/slide112.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E:\Logistique%20et%20transport%20vedios\CMA%20CGM%20Alexander%20Von%20Humboldt%20%20%20ex%20Largest%20Container%20Ship%20%20%20Port%20of%20Hamburg%202013,%2028th%20May.mp4"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E:\Logistique%20et%20transport%20vedios\4-%20Emballage%20and%20containers\Automatic%20Twistlock%20Handling%20Machine%20(PinSmart).mp4"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E:\Logistique%20et%20transport%20vedios\4-%20Emballage%20and%20containers\Container%20OpenTop%20Edelstahl.mp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E:\Logistique%20et%20transport%20vedios\4-%20Emballage%20and%20containers\20&#8217;%20Open%20Top%20Cradle%20Container.mp4"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E:\Logistique%20et%20transport%20vedios\4-%20Emballage%20and%20containers\20&#8217;%20Open%20Top%20Bulk%20Container.mp4"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E:\Logistique%20et%20transport%20vedios\4-%20Emballage%20and%20containers\Loading%20of%20boat%20on%2040'%20flat%20rack%20container.mp4"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containeroccasion.files.wordpress.com/2013/04/container-op-lateral-posterior-40-ft-open-side-neuf.jpg"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E:\Logistique%20et%20transport%20vedios\4-%20Emballage%20and%20containers\40ft%20High%20Cube%20Side%20Opening%20Containers_.mp4"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containeroccasion.files.wordpress.com/2013/04/container-isole-neuf-20-pieds.jpg"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7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jpeg"/><Relationship Id="rId4" Type="http://schemas.openxmlformats.org/officeDocument/2006/relationships/image" Target="../media/image49.jpeg"/></Relationships>
</file>

<file path=ppt/slides/_rels/slide7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7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7.jpeg"/><Relationship Id="rId7" Type="http://schemas.openxmlformats.org/officeDocument/2006/relationships/image" Target="../media/image61.jpeg"/><Relationship Id="rId12" Type="http://schemas.openxmlformats.org/officeDocument/2006/relationships/image" Target="../media/image66.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60.png"/><Relationship Id="rId11" Type="http://schemas.openxmlformats.org/officeDocument/2006/relationships/image" Target="../media/image65.jpeg"/><Relationship Id="rId5" Type="http://schemas.openxmlformats.org/officeDocument/2006/relationships/image" Target="../media/image59.jpeg"/><Relationship Id="rId10" Type="http://schemas.openxmlformats.org/officeDocument/2006/relationships/image" Target="../media/image64.png"/><Relationship Id="rId4" Type="http://schemas.openxmlformats.org/officeDocument/2006/relationships/image" Target="../media/image58.jpeg"/><Relationship Id="rId9" Type="http://schemas.openxmlformats.org/officeDocument/2006/relationships/image" Target="../media/image63.jpeg"/></Relationships>
</file>

<file path=ppt/slides/_rels/slide9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image" Target="../media/image70.jpeg"/></Relationships>
</file>

<file path=ppt/slides/_rels/slide97.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5" Type="http://schemas.openxmlformats.org/officeDocument/2006/relationships/image" Target="../media/image77.jpeg"/><Relationship Id="rId4" Type="http://schemas.openxmlformats.org/officeDocument/2006/relationships/image" Target="../media/image76.png"/></Relationships>
</file>

<file path=ppt/slides/_rels/slide9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contenu 5"/>
          <p:cNvSpPr>
            <a:spLocks noGrp="1"/>
          </p:cNvSpPr>
          <p:nvPr>
            <p:ph type="subTitle" idx="1"/>
          </p:nvPr>
        </p:nvSpPr>
        <p:spPr>
          <a:xfrm>
            <a:off x="304800" y="838200"/>
            <a:ext cx="8458200" cy="3352800"/>
          </a:xfrm>
        </p:spPr>
        <p:txBody>
          <a:bodyPr>
            <a:noAutofit/>
          </a:bodyPr>
          <a:lstStyle/>
          <a:p>
            <a:pPr algn="ctr" rtl="1">
              <a:spcBef>
                <a:spcPts val="0"/>
              </a:spcBef>
            </a:pPr>
            <a:r>
              <a:rPr lang="ar-DZ" b="1" i="1" dirty="0" smtClean="0">
                <a:latin typeface="Times New Roman" pitchFamily="18" charset="0"/>
                <a:cs typeface="Times New Roman" pitchFamily="18" charset="0"/>
              </a:rPr>
              <a:t>الجمهــورية الجزائــرية الديمقــراطية الشعبيـــة</a:t>
            </a:r>
            <a:endParaRPr lang="en-US" b="1" dirty="0" smtClean="0">
              <a:latin typeface="Times New Roman" pitchFamily="18" charset="0"/>
              <a:cs typeface="Times New Roman" pitchFamily="18" charset="0"/>
            </a:endParaRPr>
          </a:p>
          <a:p>
            <a:pPr algn="ctr">
              <a:spcBef>
                <a:spcPts val="0"/>
              </a:spcBef>
            </a:pPr>
            <a:r>
              <a:rPr lang="fr-FR" b="1" i="1" dirty="0" smtClean="0">
                <a:latin typeface="Times New Roman" pitchFamily="18" charset="0"/>
                <a:cs typeface="Times New Roman" pitchFamily="18" charset="0"/>
              </a:rPr>
              <a:t>République Algérienne Démocratique et Populaire</a:t>
            </a:r>
            <a:endParaRPr lang="en-US" b="1" dirty="0" smtClean="0">
              <a:latin typeface="Times New Roman" pitchFamily="18" charset="0"/>
              <a:cs typeface="Times New Roman" pitchFamily="18" charset="0"/>
            </a:endParaRPr>
          </a:p>
          <a:p>
            <a:pPr algn="ctr">
              <a:spcBef>
                <a:spcPts val="0"/>
              </a:spcBef>
            </a:pPr>
            <a:r>
              <a:rPr lang="ar-DZ" b="1" dirty="0" smtClean="0">
                <a:latin typeface="Times New Roman" pitchFamily="18" charset="0"/>
                <a:cs typeface="Times New Roman" pitchFamily="18" charset="0"/>
              </a:rPr>
              <a:t>وزارة التعليــم العــالي والبحــث العلمـي</a:t>
            </a:r>
            <a:endParaRPr lang="en-US" b="1" dirty="0" smtClean="0">
              <a:latin typeface="Times New Roman" pitchFamily="18" charset="0"/>
              <a:cs typeface="Times New Roman" pitchFamily="18" charset="0"/>
            </a:endParaRPr>
          </a:p>
          <a:p>
            <a:pPr algn="ctr">
              <a:spcBef>
                <a:spcPts val="0"/>
              </a:spcBef>
            </a:pPr>
            <a:r>
              <a:rPr lang="fr-FR" b="1" i="1" dirty="0" smtClean="0">
                <a:latin typeface="Times New Roman" pitchFamily="18" charset="0"/>
                <a:cs typeface="Times New Roman" pitchFamily="18" charset="0"/>
              </a:rPr>
              <a:t>Ministère de l’Enseignement Supérieur et de la Recherche Scientifique</a:t>
            </a:r>
            <a:endParaRPr lang="en-US" b="1" dirty="0" smtClean="0">
              <a:latin typeface="Times New Roman" pitchFamily="18" charset="0"/>
              <a:cs typeface="Times New Roman" pitchFamily="18" charset="0"/>
            </a:endParaRPr>
          </a:p>
          <a:p>
            <a:pPr algn="ctr">
              <a:spcBef>
                <a:spcPts val="0"/>
              </a:spcBef>
            </a:pPr>
            <a:r>
              <a:rPr lang="ar-DZ" b="1" i="1" dirty="0" smtClean="0">
                <a:latin typeface="Times New Roman" pitchFamily="18" charset="0"/>
                <a:cs typeface="Times New Roman" pitchFamily="18" charset="0"/>
              </a:rPr>
              <a:t>جــامعة محــمد خيضــر – بسكرة –</a:t>
            </a:r>
            <a:endParaRPr lang="en-US" b="1" dirty="0" smtClean="0">
              <a:latin typeface="Times New Roman" pitchFamily="18" charset="0"/>
              <a:cs typeface="Times New Roman" pitchFamily="18" charset="0"/>
            </a:endParaRPr>
          </a:p>
          <a:p>
            <a:pPr algn="ctr">
              <a:spcBef>
                <a:spcPts val="0"/>
              </a:spcBef>
            </a:pPr>
            <a:r>
              <a:rPr lang="ar-DZ" b="1" i="1" dirty="0" smtClean="0">
                <a:latin typeface="Times New Roman" pitchFamily="18" charset="0"/>
                <a:cs typeface="Times New Roman" pitchFamily="18" charset="0"/>
              </a:rPr>
              <a:t>كــلية العلــوم الاقتصــادية و التجــارية وعلــوم التسييــر</a:t>
            </a:r>
            <a:endParaRPr lang="en-US" b="1" dirty="0" smtClean="0">
              <a:latin typeface="Times New Roman" pitchFamily="18" charset="0"/>
              <a:cs typeface="Times New Roman" pitchFamily="18" charset="0"/>
            </a:endParaRPr>
          </a:p>
          <a:p>
            <a:pPr algn="ctr">
              <a:spcBef>
                <a:spcPts val="0"/>
              </a:spcBef>
            </a:pPr>
            <a:r>
              <a:rPr lang="ar-DZ" b="1" i="1" dirty="0" smtClean="0">
                <a:latin typeface="Times New Roman" pitchFamily="18" charset="0"/>
                <a:cs typeface="Times New Roman" pitchFamily="18" charset="0"/>
              </a:rPr>
              <a:t>قسم العلوم التجارية</a:t>
            </a:r>
            <a:endParaRPr lang="en-US" b="1" dirty="0" smtClean="0">
              <a:latin typeface="Times New Roman" pitchFamily="18" charset="0"/>
              <a:cs typeface="Times New Roman" pitchFamily="18" charset="0"/>
            </a:endParaRPr>
          </a:p>
          <a:p>
            <a:pPr algn="ctr" rtl="1">
              <a:spcBef>
                <a:spcPts val="0"/>
              </a:spcBef>
            </a:pPr>
            <a:r>
              <a:rPr lang="ar-DZ" b="1" dirty="0" smtClean="0">
                <a:latin typeface="Times New Roman" pitchFamily="18" charset="0"/>
                <a:ea typeface="Tahoma" pitchFamily="34" charset="0"/>
                <a:cs typeface="Times New Roman" pitchFamily="18" charset="0"/>
              </a:rPr>
              <a:t>سنة ثانية</a:t>
            </a:r>
            <a:r>
              <a:rPr lang="fr-FR" b="1" dirty="0" smtClean="0">
                <a:latin typeface="Times New Roman" pitchFamily="18" charset="0"/>
                <a:ea typeface="Tahoma" pitchFamily="34" charset="0"/>
                <a:cs typeface="Times New Roman" pitchFamily="18" charset="0"/>
              </a:rPr>
              <a:t> </a:t>
            </a:r>
            <a:r>
              <a:rPr lang="ar-DZ" b="1" dirty="0" smtClean="0">
                <a:latin typeface="Times New Roman" pitchFamily="18" charset="0"/>
                <a:ea typeface="Tahoma" pitchFamily="34" charset="0"/>
                <a:cs typeface="Times New Roman" pitchFamily="18" charset="0"/>
              </a:rPr>
              <a:t>ماستر مالية وتجارة دولية</a:t>
            </a:r>
          </a:p>
          <a:p>
            <a:pPr algn="ctr" rtl="1">
              <a:spcBef>
                <a:spcPts val="0"/>
              </a:spcBef>
            </a:pPr>
            <a:r>
              <a:rPr lang="ar-DZ" sz="2800" b="1" dirty="0" smtClean="0">
                <a:latin typeface="Times New Roman" pitchFamily="18" charset="0"/>
                <a:ea typeface="Tahoma" pitchFamily="34" charset="0"/>
                <a:cs typeface="Times New Roman" pitchFamily="18" charset="0"/>
              </a:rPr>
              <a:t>مقياس: إمداد ونقل دولي</a:t>
            </a:r>
          </a:p>
          <a:p>
            <a:pPr algn="ctr" rtl="1" fontAlgn="ctr"/>
            <a:r>
              <a:rPr lang="ar-DZ" sz="2000" b="1" dirty="0" smtClean="0">
                <a:latin typeface="Times New Roman" pitchFamily="18" charset="0"/>
                <a:cs typeface="Times New Roman" pitchFamily="18" charset="0"/>
              </a:rPr>
              <a:t>الموسم الجامعي: 2021/ 2022</a:t>
            </a:r>
            <a:endParaRPr lang="ar-DZ" b="1" dirty="0" smtClean="0">
              <a:latin typeface="Times New Roman" pitchFamily="18" charset="0"/>
              <a:cs typeface="Times New Roman" pitchFamily="18" charset="0"/>
            </a:endParaRPr>
          </a:p>
        </p:txBody>
      </p:sp>
      <p:grpSp>
        <p:nvGrpSpPr>
          <p:cNvPr id="5" name="Group 1"/>
          <p:cNvGrpSpPr>
            <a:grpSpLocks/>
          </p:cNvGrpSpPr>
          <p:nvPr/>
        </p:nvGrpSpPr>
        <p:grpSpPr bwMode="auto">
          <a:xfrm>
            <a:off x="7620000" y="533400"/>
            <a:ext cx="989398" cy="1143000"/>
            <a:chOff x="4041" y="5842"/>
            <a:chExt cx="1056" cy="1375"/>
          </a:xfrm>
        </p:grpSpPr>
        <p:sp>
          <p:nvSpPr>
            <p:cNvPr id="6"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7" name="Picture 3" descr="SigleU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9"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10" name="Group 1"/>
          <p:cNvGrpSpPr>
            <a:grpSpLocks/>
          </p:cNvGrpSpPr>
          <p:nvPr/>
        </p:nvGrpSpPr>
        <p:grpSpPr bwMode="auto">
          <a:xfrm>
            <a:off x="687002" y="533400"/>
            <a:ext cx="989398" cy="1143000"/>
            <a:chOff x="4041" y="5842"/>
            <a:chExt cx="1056" cy="1375"/>
          </a:xfrm>
        </p:grpSpPr>
        <p:sp>
          <p:nvSpPr>
            <p:cNvPr id="11"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2" name="Picture 3" descr="SigleU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4"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
        <p:nvSpPr>
          <p:cNvPr id="15" name="Rectangle 14"/>
          <p:cNvSpPr/>
          <p:nvPr/>
        </p:nvSpPr>
        <p:spPr>
          <a:xfrm>
            <a:off x="304800" y="4531007"/>
            <a:ext cx="8534400" cy="1914370"/>
          </a:xfrm>
          <a:prstGeom prst="rect">
            <a:avLst/>
          </a:prstGeom>
        </p:spPr>
        <p:txBody>
          <a:bodyPr wrap="square">
            <a:spAutoFit/>
          </a:bodyPr>
          <a:lstStyle/>
          <a:p>
            <a:pPr lvl="0" algn="ctr" rtl="1" fontAlgn="ctr">
              <a:spcBef>
                <a:spcPct val="20000"/>
              </a:spcBef>
              <a:buClr>
                <a:srgbClr val="F0A22E"/>
              </a:buClr>
              <a:buSzPct val="70000"/>
              <a:defRPr/>
            </a:pPr>
            <a:r>
              <a:rPr lang="ar-DZ" sz="3200" b="1" dirty="0">
                <a:solidFill>
                  <a:prstClr val="black"/>
                </a:solidFill>
                <a:latin typeface="Adobe Arabic" pitchFamily="18" charset="-78"/>
                <a:cs typeface="Adobe Arabic" pitchFamily="18" charset="-78"/>
              </a:rPr>
              <a:t>موضوع البحث:</a:t>
            </a:r>
          </a:p>
          <a:p>
            <a:pPr lvl="0" algn="ctr" rtl="1" fontAlgn="ctr">
              <a:spcBef>
                <a:spcPct val="20000"/>
              </a:spcBef>
              <a:buClr>
                <a:srgbClr val="F0A22E"/>
              </a:buClr>
              <a:buSzPct val="70000"/>
            </a:pPr>
            <a:r>
              <a:rPr lang="ar-DZ" sz="3600" b="1" dirty="0" smtClean="0">
                <a:solidFill>
                  <a:srgbClr val="FF0000"/>
                </a:solidFill>
                <a:latin typeface="Adobe Arabic" pitchFamily="18" charset="-78"/>
                <a:cs typeface="Adobe Arabic" pitchFamily="18" charset="-78"/>
              </a:rPr>
              <a:t>التغليف الدولي والحاويات</a:t>
            </a:r>
          </a:p>
          <a:p>
            <a:pPr lvl="0" algn="ctr" rtl="1" fontAlgn="ctr">
              <a:spcBef>
                <a:spcPct val="20000"/>
              </a:spcBef>
              <a:buClr>
                <a:srgbClr val="F0A22E"/>
              </a:buClr>
              <a:buSzPct val="70000"/>
            </a:pPr>
            <a:r>
              <a:rPr lang="fr-FR" sz="3600" b="1" dirty="0" smtClean="0">
                <a:solidFill>
                  <a:srgbClr val="FF0000"/>
                </a:solidFill>
                <a:latin typeface="Adobe Arabic" pitchFamily="18" charset="-78"/>
                <a:cs typeface="Adobe Arabic" pitchFamily="18" charset="-78"/>
              </a:rPr>
              <a:t>   </a:t>
            </a:r>
            <a:r>
              <a:rPr lang="fr-FR" sz="3200" b="1" dirty="0" smtClean="0">
                <a:solidFill>
                  <a:srgbClr val="FF0000"/>
                </a:solidFill>
                <a:latin typeface="Adobe Arabic" pitchFamily="18" charset="-78"/>
                <a:cs typeface="Adobe Arabic" pitchFamily="18" charset="-78"/>
              </a:rPr>
              <a:t>Emballage international et conteneurs</a:t>
            </a:r>
            <a:endParaRPr lang="fr-FR" sz="3200" b="1" dirty="0">
              <a:solidFill>
                <a:srgbClr val="FF0000"/>
              </a:solidFill>
              <a:latin typeface="Adobe Arabic" pitchFamily="18" charset="-78"/>
              <a:cs typeface="Adobe Arabic" pitchFamily="18" charset="-78"/>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642170"/>
            <a:ext cx="8382000" cy="3539430"/>
          </a:xfrm>
          <a:prstGeom prst="rect">
            <a:avLst/>
          </a:prstGeom>
        </p:spPr>
        <p:txBody>
          <a:bodyPr wrap="square">
            <a:spAutoFit/>
          </a:bodyPr>
          <a:lstStyle/>
          <a:p>
            <a:pPr algn="just" rtl="1"/>
            <a:r>
              <a:rPr lang="ar-DZ" sz="3200" b="1" dirty="0" smtClean="0">
                <a:solidFill>
                  <a:srgbClr val="FF0000"/>
                </a:solidFill>
                <a:latin typeface="Arial" pitchFamily="34" charset="0"/>
                <a:cs typeface="Arial" pitchFamily="34" charset="0"/>
              </a:rPr>
              <a:t>"الاتفاقية الجمركية المتعلقة بالحاويات( جنيف، 1972):</a:t>
            </a:r>
          </a:p>
          <a:p>
            <a:pPr algn="just" rtl="1"/>
            <a:r>
              <a:rPr lang="ar-DZ" sz="3200" b="1" dirty="0" smtClean="0">
                <a:latin typeface="Arial" pitchFamily="34" charset="0"/>
                <a:cs typeface="Arial" pitchFamily="34" charset="0"/>
              </a:rPr>
              <a:t>الحاوية بأداة جهاز نقل من مثل شاحنة مقفلة، أو صهريج متحرك أو أي تركيب مشابه، محاطة كليا أو جزئيا لتشكل مقصورة لاحتواء البضائع، تتصف بطابع الاستمرار وهي لذلك من الصلابة بحيث يتكرر استعمالها ومصممة خصيصا لتسهيل نقل البضائع بشكل أو أكثر من أشكال النقل دون إعادة تعبئتها في مرحلة وسيطة".</a:t>
            </a:r>
            <a:endParaRPr lang="fr-FR" sz="3200" b="1" dirty="0">
              <a:latin typeface="Arial" pitchFamily="34" charset="0"/>
              <a:cs typeface="Arial"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81000"/>
            <a:ext cx="8458200" cy="2739211"/>
          </a:xfrm>
          <a:prstGeom prst="rect">
            <a:avLst/>
          </a:prstGeom>
        </p:spPr>
        <p:txBody>
          <a:bodyPr wrap="square">
            <a:spAutoFit/>
          </a:bodyPr>
          <a:lstStyle/>
          <a:p>
            <a:pPr algn="just" rtl="1"/>
            <a:r>
              <a:rPr lang="ar-DZ" sz="3200" b="1" dirty="0" smtClean="0">
                <a:solidFill>
                  <a:srgbClr val="FF0000"/>
                </a:solidFill>
                <a:latin typeface="Arial" pitchFamily="34" charset="0"/>
                <a:cs typeface="Arial" pitchFamily="34" charset="0"/>
              </a:rPr>
              <a:t>تغليف الشحن:</a:t>
            </a:r>
          </a:p>
          <a:p>
            <a:pPr algn="just" rtl="1"/>
            <a:r>
              <a:rPr lang="ar-DZ" sz="2800" b="1" dirty="0" smtClean="0">
                <a:latin typeface="Arial" pitchFamily="34" charset="0"/>
                <a:cs typeface="Arial" pitchFamily="34" charset="0"/>
              </a:rPr>
              <a:t>   يختص بالمنتجات التي تنقل لمسافات بعيدة، خاصة السلع المصدرة للخارج، باستثناء بعض المنتجات التي تشحن في شكل كتل كالخامات، أو في شكل سائل كالبترول الخام، فإن معظم المنتجات تخضع إلى تغليف خاص وأنسب من حيث عناصر التكلفة والفعالية والقبول من قبل الموزع أو الوكيل أو المستورد.</a:t>
            </a:r>
            <a:endParaRPr lang="fr-FR" sz="2800" b="1" dirty="0">
              <a:latin typeface="Arial" pitchFamily="34" charset="0"/>
              <a:cs typeface="Arial" pitchFamily="34" charset="0"/>
            </a:endParaRPr>
          </a:p>
        </p:txBody>
      </p:sp>
      <p:sp>
        <p:nvSpPr>
          <p:cNvPr id="114689" name="Rectangle 1"/>
          <p:cNvSpPr>
            <a:spLocks noChangeArrowheads="1"/>
          </p:cNvSpPr>
          <p:nvPr/>
        </p:nvSpPr>
        <p:spPr bwMode="auto">
          <a:xfrm>
            <a:off x="228600" y="3352800"/>
            <a:ext cx="84582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SimplifiedArabic"/>
                <a:ea typeface="Calibri" pitchFamily="34" charset="0"/>
                <a:cs typeface="Arial" pitchFamily="34" charset="0"/>
              </a:rPr>
              <a:t>يبدأ اختيار غلاف الشحن بتحديد وسيلة النقل، حيث تتحدد على أساسها مدة الرحلة ونوع الحماية التي يحتاجها المنتج ضد السرقة أو التقلبات الجوية كالحرارة والرطوبة أو مياه البحر والأمطار.</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228600" y="5042118"/>
            <a:ext cx="8458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dirty="0" smtClean="0">
                <a:ln>
                  <a:noFill/>
                </a:ln>
                <a:solidFill>
                  <a:schemeClr val="tx1"/>
                </a:solidFill>
                <a:effectLst/>
                <a:latin typeface="SimplifiedArabic"/>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SimplifiedArabic"/>
                <a:ea typeface="Calibri" pitchFamily="34" charset="0"/>
                <a:cs typeface="Arial" pitchFamily="34" charset="0"/>
              </a:rPr>
              <a:t>ونظرا لأن المنتجات غالبا ما يتم تخزينها بالتغليف الذي تشحن به، فيجب تحديد التغليف الذي يناسب وسيلة النقل وطريقة المناولة والتخزين معا، ومن أمثلة تأثير طريقة المناولة على تغليف المنتج استعمال الطبليات في رفع وشحن وتخزين البراميل لتفادي تحطم البرميل</a:t>
            </a:r>
            <a:r>
              <a:rPr kumimoji="0" lang="fr-FR" sz="2800" b="1" i="0" u="none" strike="noStrike" cap="none" normalizeH="0" baseline="0" dirty="0" smtClean="0">
                <a:ln>
                  <a:noFill/>
                </a:ln>
                <a:solidFill>
                  <a:schemeClr val="tx1"/>
                </a:solidFill>
                <a:effectLst/>
                <a:latin typeface="SimplifiedArabic"/>
                <a:ea typeface="Calibri" pitchFamily="34" charset="0"/>
                <a:cs typeface="Arial" pitchFamily="34" charset="0"/>
              </a:rPr>
              <a:t>.</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1"/>
          <p:cNvSpPr>
            <a:spLocks noChangeArrowheads="1"/>
          </p:cNvSpPr>
          <p:nvPr/>
        </p:nvSpPr>
        <p:spPr bwMode="auto">
          <a:xfrm>
            <a:off x="228600" y="2209800"/>
            <a:ext cx="86106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492125" algn="r"/>
              </a:tabLst>
            </a:pPr>
            <a:r>
              <a:rPr kumimoji="0" lang="ar-DZ" sz="32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المنتجات المعنية:</a:t>
            </a:r>
          </a:p>
          <a:p>
            <a:pPr marL="0" marR="0" lvl="0" indent="0" algn="justLow" defTabSz="914400" rtl="1" eaLnBrk="1" fontAlgn="base" latinLnBrk="0" hangingPunct="1">
              <a:lnSpc>
                <a:spcPct val="100000"/>
              </a:lnSpc>
              <a:spcBef>
                <a:spcPct val="0"/>
              </a:spcBef>
              <a:spcAft>
                <a:spcPct val="0"/>
              </a:spcAft>
              <a:buClrTx/>
              <a:buSzTx/>
              <a:buFontTx/>
              <a:buNone/>
              <a:tabLst>
                <a:tab pos="492125" algn="r"/>
              </a:tabLst>
            </a:pPr>
            <a:r>
              <a:rPr kumimoji="0" lang="ar-DZ"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عبوات الخشب مثل مثل الطبليات،</a:t>
            </a:r>
            <a:r>
              <a:rPr kumimoji="0" lang="ar-DZ" sz="3200" b="1" i="0" u="none" strike="noStrike" cap="none" normalizeH="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DZ"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الصناديق</a:t>
            </a:r>
            <a:r>
              <a:rPr kumimoji="0" lang="en-US"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DZ"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ألواح التعبئة،</a:t>
            </a:r>
            <a:r>
              <a:rPr kumimoji="0" lang="ar-DZ" sz="3200" b="1" i="0" u="none" strike="noStrike" cap="none" normalizeH="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DZ"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ألواح التحميل</a:t>
            </a:r>
            <a:r>
              <a:rPr lang="ar-DZ" sz="3200" b="1" dirty="0" smtClean="0">
                <a:latin typeface="Simplified Arabic" pitchFamily="18" charset="-78"/>
                <a:ea typeface="Times New Roman" pitchFamily="18" charset="0"/>
                <a:cs typeface="Simplified Arabic" pitchFamily="18" charset="-78"/>
              </a:rPr>
              <a:t>، </a:t>
            </a:r>
            <a:r>
              <a:rPr kumimoji="0" lang="ar-DZ"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أخشاب الشحن</a:t>
            </a:r>
            <a:r>
              <a:rPr lang="ar-DZ" sz="3200" b="1" dirty="0" smtClean="0">
                <a:latin typeface="Simplified Arabic" pitchFamily="18" charset="-78"/>
                <a:ea typeface="Times New Roman" pitchFamily="18" charset="0"/>
                <a:cs typeface="Simplified Arabic" pitchFamily="18" charset="-78"/>
              </a:rPr>
              <a:t>، </a:t>
            </a:r>
            <a:r>
              <a:rPr kumimoji="0" lang="ar-DZ"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الأقفاص، الخشب الرقائقي،</a:t>
            </a:r>
            <a:r>
              <a:rPr kumimoji="0" lang="ar-DZ" sz="3200" b="1" i="0" u="none" strike="noStrike" cap="none" normalizeH="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en-US"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OSB</a:t>
            </a:r>
            <a:r>
              <a:rPr kumimoji="0" lang="ar-DZ"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a:t>
            </a:r>
            <a:endParaRPr kumimoji="0" lang="ar-DZ"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228599" y="457200"/>
            <a:ext cx="8534401"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492125" algn="r"/>
              </a:tabLst>
            </a:pPr>
            <a:r>
              <a:rPr kumimoji="0" lang="ar-DZ" sz="32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المعيار الدولي لتدابير الصحة النباتية </a:t>
            </a:r>
            <a:r>
              <a:rPr kumimoji="0" lang="en-US" sz="32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ISPM 15</a:t>
            </a:r>
            <a:r>
              <a:rPr kumimoji="0" lang="ar-DZ" sz="32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a:t>
            </a:r>
          </a:p>
          <a:p>
            <a:pPr marL="0" marR="0" lvl="0" indent="0" algn="justLow" defTabSz="914400" rtl="1" eaLnBrk="1" fontAlgn="base" latinLnBrk="0" hangingPunct="1">
              <a:lnSpc>
                <a:spcPct val="100000"/>
              </a:lnSpc>
              <a:spcBef>
                <a:spcPct val="0"/>
              </a:spcBef>
              <a:spcAft>
                <a:spcPct val="0"/>
              </a:spcAft>
              <a:buClrTx/>
              <a:buSzTx/>
              <a:buFontTx/>
              <a:buNone/>
              <a:tabLst>
                <a:tab pos="492125" algn="r"/>
              </a:tabLst>
            </a:pPr>
            <a:r>
              <a:rPr kumimoji="0" lang="ar-DZ" sz="32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يهدف لتوحيد التدابير الواجب تطبيقها لمنع حدوث إصابات لغابات البلد المستورد من الآفات الموجودة في عبوات الخشب.</a:t>
            </a:r>
            <a:endParaRPr kumimoji="0" lang="ar-DZ"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402" name="Rectangle 2"/>
          <p:cNvSpPr>
            <a:spLocks noChangeArrowheads="1"/>
          </p:cNvSpPr>
          <p:nvPr/>
        </p:nvSpPr>
        <p:spPr bwMode="auto">
          <a:xfrm>
            <a:off x="228600" y="3966389"/>
            <a:ext cx="8534400" cy="27392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tab pos="492125" algn="r"/>
              </a:tabLst>
            </a:pPr>
            <a:r>
              <a:rPr kumimoji="0" lang="ar-DZ" sz="32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العلامات(التبيين)</a:t>
            </a:r>
            <a:endParaRPr kumimoji="0" lang="fr-FR" sz="32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tab pos="492125" algn="r"/>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يجب على المصنع وضع على العبوة الخشبية علامة تحتوي على الشفرة المخصصة من قبل المصلحة الإقليمية للأغذية (</a:t>
            </a:r>
            <a:r>
              <a:rPr kumimoji="0" lang="en-US"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SRAL</a:t>
            </a: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492125" algn="r"/>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شعار المنظمة الدولية لحماية النباتات (</a:t>
            </a:r>
            <a:r>
              <a:rPr kumimoji="0" lang="en-US"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IPPC</a:t>
            </a: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1" eaLnBrk="0" fontAlgn="base" latinLnBrk="0" hangingPunct="0">
              <a:lnSpc>
                <a:spcPct val="100000"/>
              </a:lnSpc>
              <a:spcBef>
                <a:spcPct val="0"/>
              </a:spcBef>
              <a:spcAft>
                <a:spcPct val="0"/>
              </a:spcAft>
              <a:buClrTx/>
              <a:buSzTx/>
              <a:buFontTx/>
              <a:buNone/>
              <a:tabLst>
                <a:tab pos="492125" algn="r"/>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رمز البلد، المنطقة</a:t>
            </a:r>
            <a:r>
              <a:rPr kumimoji="0" lang="ar-DZ" sz="2800" b="1" i="0" u="none" strike="noStrike" cap="none" normalizeH="0" dirty="0" smtClean="0">
                <a:ln>
                  <a:noFill/>
                </a:ln>
                <a:solidFill>
                  <a:schemeClr val="tx1"/>
                </a:solidFill>
                <a:effectLst/>
                <a:latin typeface="Simplified Arabic" pitchFamily="18" charset="-78"/>
                <a:ea typeface="Times New Roman" pitchFamily="18" charset="0"/>
                <a:cs typeface="Simplified Arabic" pitchFamily="18" charset="-78"/>
              </a:rPr>
              <a:t> و</a:t>
            </a: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البائع.</a:t>
            </a:r>
            <a:endParaRPr kumimoji="0" lang="en-US"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endParaRPr>
          </a:p>
          <a:p>
            <a:pPr lvl="0" algn="r" rtl="1" eaLnBrk="0" fontAlgn="base" hangingPunct="0">
              <a:spcBef>
                <a:spcPct val="0"/>
              </a:spcBef>
              <a:spcAft>
                <a:spcPct val="0"/>
              </a:spcAft>
              <a:tabLst>
                <a:tab pos="492125" algn="r"/>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نوع العلاج</a:t>
            </a:r>
            <a:r>
              <a:rPr kumimoji="0" lang="fr-FR"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a:t>
            </a: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ارتفاع درجة الحرارة(</a:t>
            </a:r>
            <a:r>
              <a:rPr lang="en-US" sz="2800" b="1" dirty="0" smtClean="0">
                <a:latin typeface="Simplified Arabic" pitchFamily="18" charset="-78"/>
                <a:ea typeface="Times New Roman" pitchFamily="18" charset="0"/>
                <a:cs typeface="Simplified Arabic" pitchFamily="18" charset="-78"/>
              </a:rPr>
              <a:t>HT</a:t>
            </a:r>
            <a:r>
              <a:rPr lang="ar-DZ" sz="2800" b="1" dirty="0" smtClean="0">
                <a:latin typeface="Simplified Arabic" pitchFamily="18" charset="-78"/>
                <a:ea typeface="Times New Roman" pitchFamily="18" charset="0"/>
                <a:cs typeface="Simplified Arabic" pitchFamily="18" charset="-78"/>
              </a:rPr>
              <a:t> </a:t>
            </a: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Image 1" descr="Description : Code NIMP15 OsmÃ©a - SRPV - SRAL"/>
          <p:cNvPicPr>
            <a:picLocks noChangeAspect="1" noChangeArrowheads="1"/>
          </p:cNvPicPr>
          <p:nvPr/>
        </p:nvPicPr>
        <p:blipFill>
          <a:blip r:embed="rId2"/>
          <a:srcRect/>
          <a:stretch>
            <a:fillRect/>
          </a:stretch>
        </p:blipFill>
        <p:spPr bwMode="auto">
          <a:xfrm>
            <a:off x="1066800" y="838200"/>
            <a:ext cx="3505200" cy="3352800"/>
          </a:xfrm>
          <a:prstGeom prst="rect">
            <a:avLst/>
          </a:prstGeom>
          <a:noFill/>
          <a:ln w="9525">
            <a:noFill/>
            <a:miter lim="800000"/>
            <a:headEnd/>
            <a:tailEnd/>
          </a:ln>
        </p:spPr>
      </p:pic>
      <p:pic>
        <p:nvPicPr>
          <p:cNvPr id="103427" name="Image 2" descr="Description : Code NIMP15 OsmÃ©a - SRPV - SRAL"/>
          <p:cNvPicPr>
            <a:picLocks noChangeAspect="1" noChangeArrowheads="1"/>
          </p:cNvPicPr>
          <p:nvPr/>
        </p:nvPicPr>
        <p:blipFill>
          <a:blip r:embed="rId3"/>
          <a:srcRect/>
          <a:stretch>
            <a:fillRect/>
          </a:stretch>
        </p:blipFill>
        <p:spPr bwMode="auto">
          <a:xfrm>
            <a:off x="4800600" y="838200"/>
            <a:ext cx="3538728" cy="3276600"/>
          </a:xfrm>
          <a:prstGeom prst="rect">
            <a:avLst/>
          </a:prstGeom>
          <a:noFill/>
          <a:ln w="9525">
            <a:noFill/>
            <a:miter lim="800000"/>
            <a:headEnd/>
            <a:tailEnd/>
          </a:ln>
        </p:spPr>
      </p:pic>
      <p:pic>
        <p:nvPicPr>
          <p:cNvPr id="103428" name="Image 1" descr="Description : https://upload.wikimedia.org/wikipedia/commons/thumb/1/1d/IPPC_from_box.jpg/220px-IPPC_from_box.jpg"/>
          <p:cNvPicPr>
            <a:picLocks noChangeAspect="1" noChangeArrowheads="1"/>
          </p:cNvPicPr>
          <p:nvPr/>
        </p:nvPicPr>
        <p:blipFill>
          <a:blip r:embed="rId4"/>
          <a:srcRect/>
          <a:stretch>
            <a:fillRect/>
          </a:stretch>
        </p:blipFill>
        <p:spPr bwMode="auto">
          <a:xfrm>
            <a:off x="1066800" y="4572000"/>
            <a:ext cx="3352800" cy="1905000"/>
          </a:xfrm>
          <a:prstGeom prst="rect">
            <a:avLst/>
          </a:prstGeom>
          <a:noFill/>
          <a:ln w="9525">
            <a:noFill/>
            <a:miter lim="800000"/>
            <a:headEnd/>
            <a:tailEnd/>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1"/>
          <p:cNvSpPr>
            <a:spLocks noChangeArrowheads="1"/>
          </p:cNvSpPr>
          <p:nvPr/>
        </p:nvSpPr>
        <p:spPr bwMode="auto">
          <a:xfrm>
            <a:off x="228600" y="877960"/>
            <a:ext cx="85344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منذ تسعينيات</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ar-DZ" sz="2800" b="1"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ar-SA"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باشرت العديد من دول العالم بوضع </a:t>
            </a:r>
            <a:r>
              <a:rPr kumimoji="0" lang="ar-SA"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تشريعات</a:t>
            </a:r>
            <a:r>
              <a:rPr kumimoji="0" lang="ar-SA"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ملزمة للمنتجين </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و</a:t>
            </a:r>
            <a:r>
              <a:rPr kumimoji="0" lang="ar-SA"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المستوردين تتعلق بالحفاظ على البيئ</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ة.</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228600" y="2020960"/>
            <a:ext cx="85344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وامتد ذلك إلى </a:t>
            </a:r>
            <a:r>
              <a:rPr kumimoji="0" lang="ar-SA"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قطاع التغليف</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ar-SA"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تخفيض </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ال</a:t>
            </a:r>
            <a:r>
              <a:rPr kumimoji="0" lang="ar-SA"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وزن </a:t>
            </a:r>
            <a:r>
              <a:rPr kumimoji="0" lang="ar-SA" sz="28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و</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ال</a:t>
            </a:r>
            <a:r>
              <a:rPr kumimoji="0" lang="ar-SA"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حجم</a:t>
            </a:r>
            <a:r>
              <a:rPr kumimoji="0" lang="ar-DZ" sz="2800" b="1" i="0" u="none" strike="noStrike" cap="none" normalizeH="0" dirty="0" smtClean="0">
                <a:ln>
                  <a:noFill/>
                </a:ln>
                <a:solidFill>
                  <a:schemeClr val="tx1"/>
                </a:solidFill>
                <a:effectLst/>
                <a:latin typeface="Arial" pitchFamily="34" charset="0"/>
                <a:ea typeface="Times New Roman" pitchFamily="18" charset="0"/>
                <a:cs typeface="Arial" pitchFamily="34" charset="0"/>
              </a:rPr>
              <a:t>،</a:t>
            </a:r>
            <a:r>
              <a:rPr kumimoji="0" lang="ar-SA"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تصنيع من مواد غير ضارة</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ar-SA"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حماية كافية للمنتجات</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ar-DZ" sz="2800" b="1"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ar-SA"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إعادة استخدامها </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و</a:t>
            </a:r>
            <a:r>
              <a:rPr kumimoji="0" lang="ar-SA"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تدويره</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ا....).</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228600" y="3173900"/>
            <a:ext cx="85344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وبعد صدور مواصفات </a:t>
            </a:r>
            <a:r>
              <a:rPr kumimoji="0" lang="fr-FR"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ISO</a:t>
            </a:r>
            <a:r>
              <a:rPr kumimoji="0" lang="ar-DZ"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lang="ar-DZ" sz="2800" b="1" dirty="0" smtClean="0">
                <a:solidFill>
                  <a:srgbClr val="FF0000"/>
                </a:solidFill>
                <a:latin typeface="Arial" pitchFamily="34" charset="0"/>
                <a:ea typeface="Times New Roman" pitchFamily="18" charset="0"/>
                <a:cs typeface="Arial" pitchFamily="34" charset="0"/>
              </a:rPr>
              <a:t>لل</a:t>
            </a:r>
            <a:r>
              <a:rPr kumimoji="0" lang="ar-SA"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إدارة البيئ</a:t>
            </a:r>
            <a:r>
              <a:rPr lang="ar-DZ" sz="2800" b="1" dirty="0" smtClean="0">
                <a:solidFill>
                  <a:srgbClr val="FF0000"/>
                </a:solidFill>
                <a:latin typeface="Arial" pitchFamily="34" charset="0"/>
                <a:ea typeface="Times New Roman" pitchFamily="18" charset="0"/>
                <a:cs typeface="Arial" pitchFamily="34" charset="0"/>
              </a:rPr>
              <a:t>ي</a:t>
            </a:r>
            <a:r>
              <a:rPr kumimoji="0" lang="ar-SA" sz="28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ة</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ar-SA"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صار </a:t>
            </a:r>
            <a:r>
              <a:rPr kumimoji="0" lang="ar-SA"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لزاما على منتجي الأغلفة ومستخدميها الالتزام </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ب</a:t>
            </a:r>
            <a:r>
              <a:rPr kumimoji="0" lang="ar-SA"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متطلبا</a:t>
            </a:r>
            <a:r>
              <a:rPr kumimoji="0" lang="ar-DZ"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تها</a:t>
            </a:r>
            <a:r>
              <a:rPr kumimoji="0" lang="fr-FR" sz="28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9"/>
          <p:cNvSpPr/>
          <p:nvPr/>
        </p:nvSpPr>
        <p:spPr>
          <a:xfrm>
            <a:off x="7369303" y="268360"/>
            <a:ext cx="1141659" cy="646331"/>
          </a:xfrm>
          <a:prstGeom prst="rect">
            <a:avLst/>
          </a:prstGeom>
        </p:spPr>
        <p:txBody>
          <a:bodyPr wrap="none">
            <a:spAutoFit/>
          </a:bodyPr>
          <a:lstStyle/>
          <a:p>
            <a:pPr algn="r" rtl="1"/>
            <a:r>
              <a:rPr lang="ar-DZ" sz="3600" b="1" dirty="0" smtClean="0">
                <a:solidFill>
                  <a:srgbClr val="FF0000"/>
                </a:solidFill>
                <a:latin typeface="Simplified Arabic" pitchFamily="18" charset="-78"/>
                <a:ea typeface="Times New Roman" pitchFamily="18" charset="0"/>
                <a:cs typeface="Simplified Arabic" pitchFamily="18" charset="-78"/>
              </a:rPr>
              <a:t>تمهيد:</a:t>
            </a:r>
            <a:endParaRPr lang="fr-FR" sz="3600" dirty="0">
              <a:solidFill>
                <a:srgbClr val="FF0000"/>
              </a:solidFill>
            </a:endParaRPr>
          </a:p>
        </p:txBody>
      </p:sp>
      <p:sp>
        <p:nvSpPr>
          <p:cNvPr id="14337" name="Rectangle 1"/>
          <p:cNvSpPr>
            <a:spLocks noChangeArrowheads="1"/>
          </p:cNvSpPr>
          <p:nvPr/>
        </p:nvSpPr>
        <p:spPr bwMode="auto">
          <a:xfrm>
            <a:off x="228600" y="4316900"/>
            <a:ext cx="85344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أصدر الإتحاد الأوروبي </a:t>
            </a:r>
            <a:r>
              <a:rPr kumimoji="0" lang="ar-DZ" sz="28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الدليل الإرشادي للتعبئة والتغليف ومخلفاتها </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في 1994.</a:t>
            </a:r>
          </a:p>
        </p:txBody>
      </p:sp>
      <p:sp>
        <p:nvSpPr>
          <p:cNvPr id="11" name="Rectangle 10"/>
          <p:cNvSpPr/>
          <p:nvPr/>
        </p:nvSpPr>
        <p:spPr>
          <a:xfrm>
            <a:off x="228600" y="5396805"/>
            <a:ext cx="8534400" cy="1384995"/>
          </a:xfrm>
          <a:prstGeom prst="rect">
            <a:avLst/>
          </a:prstGeom>
        </p:spPr>
        <p:txBody>
          <a:bodyPr wrap="square">
            <a:spAutoFit/>
          </a:bodyPr>
          <a:lstStyle/>
          <a:p>
            <a:pPr lvl="0" algn="justLow" rtl="1" fontAlgn="base">
              <a:spcBef>
                <a:spcPct val="0"/>
              </a:spcBef>
              <a:spcAft>
                <a:spcPct val="0"/>
              </a:spcAft>
            </a:pPr>
            <a:r>
              <a:rPr lang="ar-DZ" sz="2800" b="1" dirty="0" smtClean="0">
                <a:latin typeface="Calibri" pitchFamily="34" charset="0"/>
                <a:ea typeface="Calibri" pitchFamily="34" charset="0"/>
                <a:cs typeface="Arial" pitchFamily="34" charset="0"/>
              </a:rPr>
              <a:t> </a:t>
            </a:r>
            <a:r>
              <a:rPr lang="ar-DZ" sz="2800" b="1" dirty="0" smtClean="0">
                <a:solidFill>
                  <a:srgbClr val="FF0000"/>
                </a:solidFill>
                <a:latin typeface="Calibri" pitchFamily="34" charset="0"/>
                <a:ea typeface="Calibri" pitchFamily="34" charset="0"/>
                <a:cs typeface="Arial" pitchFamily="34" charset="0"/>
              </a:rPr>
              <a:t>الهدف</a:t>
            </a:r>
            <a:r>
              <a:rPr lang="ar-DZ" sz="2800" b="1" dirty="0" smtClean="0">
                <a:latin typeface="Calibri" pitchFamily="34" charset="0"/>
                <a:ea typeface="Calibri" pitchFamily="34" charset="0"/>
                <a:cs typeface="Arial" pitchFamily="34" charset="0"/>
              </a:rPr>
              <a:t>: تعبئة وتغليف المنتج </a:t>
            </a:r>
            <a:r>
              <a:rPr lang="ar-DZ" sz="2800" b="1" dirty="0" smtClean="0">
                <a:latin typeface="Calibri" pitchFamily="34" charset="0"/>
                <a:ea typeface="Calibri" pitchFamily="34" charset="0"/>
                <a:cs typeface="Arial" pitchFamily="34" charset="0"/>
              </a:rPr>
              <a:t>بشكل </a:t>
            </a:r>
            <a:r>
              <a:rPr lang="ar-DZ" sz="2800" b="1" dirty="0" smtClean="0">
                <a:latin typeface="Calibri" pitchFamily="34" charset="0"/>
                <a:ea typeface="Calibri" pitchFamily="34" charset="0"/>
                <a:cs typeface="Arial" pitchFamily="34" charset="0"/>
              </a:rPr>
              <a:t>مقبول </a:t>
            </a:r>
            <a:r>
              <a:rPr lang="ar-DZ" sz="2800" b="1" dirty="0" smtClean="0">
                <a:latin typeface="Calibri" pitchFamily="34" charset="0"/>
                <a:ea typeface="Calibri" pitchFamily="34" charset="0"/>
                <a:cs typeface="Arial" pitchFamily="34" charset="0"/>
              </a:rPr>
              <a:t>بيئيا: متوافقا </a:t>
            </a:r>
            <a:r>
              <a:rPr lang="ar-DZ" sz="2800" b="1" dirty="0" smtClean="0">
                <a:latin typeface="Calibri" pitchFamily="34" charset="0"/>
                <a:ea typeface="Calibri" pitchFamily="34" charset="0"/>
                <a:cs typeface="Arial" pitchFamily="34" charset="0"/>
              </a:rPr>
              <a:t>مع سياسات إدارة المخلفات في الأسواق المستهدفة، خاصة إعادة الاستعمال، تدوير المخلفات والاسترجاع، تقليل مخلفات التعبئة والتغليف لأدنى حد ممكن.</a:t>
            </a:r>
            <a:endParaRPr lang="ar-DZ" sz="3600" b="1" dirty="0" smtClean="0">
              <a:latin typeface="Arial" pitchFamily="34" charset="0"/>
              <a:cs typeface="Arial" pitchFamily="34"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1066800"/>
            <a:ext cx="86106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يختلف تصميم وتصنيع التعبئة التغليف تبعا للظروف المختلفة للأسواق الدولية:</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
                <a:srgbClr val="FF0000"/>
              </a:buClr>
              <a:buSzTx/>
              <a:buFont typeface="Wingdings" pitchFamily="2" charset="2"/>
              <a:buChar char="ü"/>
              <a:tabLst/>
            </a:pP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مراعاة الاختلافات في المناخ والطقس من بلد لآخر( سلامة المنتج).</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
                <a:srgbClr val="FF0000"/>
              </a:buClr>
              <a:buSzTx/>
              <a:buFont typeface="Wingdings" pitchFamily="2" charset="2"/>
              <a:buChar char="ü"/>
              <a:tabLst/>
            </a:pP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مراعاة طبيعة أساليب النقل المستخدمة وبعد المسافات(تسهيل المناولة والنقل).</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
                <a:srgbClr val="FF0000"/>
              </a:buClr>
              <a:buSzTx/>
              <a:buFont typeface="Wingdings" pitchFamily="2" charset="2"/>
              <a:buChar char="ü"/>
              <a:tabLst/>
            </a:pP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طول الفترة التي تقضيها المنتجات في المتاجر، المخازن، وقنوات التوزيع.</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
                <a:srgbClr val="FF0000"/>
              </a:buClr>
              <a:buSzTx/>
              <a:buFont typeface="Wingdings" pitchFamily="2" charset="2"/>
              <a:buChar char="ü"/>
              <a:tabLst/>
            </a:pP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مراعاة</a:t>
            </a:r>
            <a:r>
              <a:rPr kumimoji="0" lang="ar-DZ" sz="2800" b="1"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الاختلاف في مستوى الدخل، فالأسواق الفقيرة تتطلب تغليف رخيص.</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
                <a:srgbClr val="FF0000"/>
              </a:buClr>
              <a:buSzTx/>
              <a:buFont typeface="Wingdings" pitchFamily="2" charset="2"/>
              <a:buChar char="ü"/>
              <a:tabLst/>
            </a:pP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مراعاة الاتجاه نحو التسويق الأخضر الذي يتطلب تعبئة وتغليف صديق للبيئة.</a:t>
            </a:r>
            <a:endParaRPr kumimoji="0" lang="ar-DZ"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3886200" y="533400"/>
            <a:ext cx="4761240" cy="584775"/>
          </a:xfrm>
          <a:prstGeom prst="rect">
            <a:avLst/>
          </a:prstGeom>
        </p:spPr>
        <p:txBody>
          <a:bodyPr wrap="none">
            <a:spAutoFit/>
          </a:bodyPr>
          <a:lstStyle/>
          <a:p>
            <a:pPr lvl="0" algn="justLow" rtl="1" fontAlgn="base">
              <a:spcBef>
                <a:spcPct val="0"/>
              </a:spcBef>
              <a:spcAft>
                <a:spcPct val="0"/>
              </a:spcAft>
            </a:pPr>
            <a:r>
              <a:rPr lang="ar-DZ" sz="3200" b="1" dirty="0" smtClean="0">
                <a:solidFill>
                  <a:srgbClr val="FF0000"/>
                </a:solidFill>
                <a:latin typeface="Simplified Arabic" pitchFamily="18" charset="-78"/>
                <a:ea typeface="Times New Roman" pitchFamily="18" charset="0"/>
                <a:cs typeface="Simplified Arabic" pitchFamily="18" charset="-78"/>
              </a:rPr>
              <a:t>الاعتبارات الدولية</a:t>
            </a:r>
            <a:r>
              <a:rPr lang="ar-DZ" sz="3200" b="1" dirty="0" smtClean="0">
                <a:solidFill>
                  <a:srgbClr val="FF0000"/>
                </a:solidFill>
                <a:latin typeface="Arial" pitchFamily="34" charset="0"/>
                <a:ea typeface="Times New Roman" pitchFamily="18" charset="0"/>
                <a:cs typeface="Arial" pitchFamily="34" charset="0"/>
              </a:rPr>
              <a:t> </a:t>
            </a:r>
            <a:r>
              <a:rPr lang="ar-DZ" sz="3200" b="1" dirty="0" smtClean="0">
                <a:solidFill>
                  <a:srgbClr val="FF0000"/>
                </a:solidFill>
                <a:latin typeface="Simplified Arabic" pitchFamily="18" charset="-78"/>
                <a:ea typeface="Times New Roman" pitchFamily="18" charset="0"/>
                <a:cs typeface="Simplified Arabic" pitchFamily="18" charset="-78"/>
              </a:rPr>
              <a:t>للتعبئة والتغليف:</a:t>
            </a:r>
            <a:endParaRPr lang="fr-FR" sz="3200" b="1" dirty="0" smtClean="0">
              <a:solidFill>
                <a:srgbClr val="FF0000"/>
              </a:solidFill>
              <a:latin typeface="Arial" pitchFamily="34" charset="0"/>
              <a:cs typeface="Arial" pitchFamily="34" charset="0"/>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28600" y="1066800"/>
            <a:ext cx="86106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
                <a:srgbClr val="FF0000"/>
              </a:buClr>
              <a:buSzTx/>
              <a:buFont typeface="Wingdings" pitchFamily="2" charset="2"/>
              <a:buChar char="ü"/>
              <a:tabLst/>
            </a:pP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مراعاة الاتجاه نحو التسويق الأخضر الذي يتطلب تعبئة وتغليف صديق للبيئة.</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
                <a:srgbClr val="FF0000"/>
              </a:buClr>
              <a:buSzTx/>
              <a:buFont typeface="Wingdings" pitchFamily="2" charset="2"/>
              <a:buChar char="ü"/>
              <a:tabLst/>
            </a:pP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مراعاة الاختلافات اللغوية والدينية والثقافية في </a:t>
            </a:r>
            <a:r>
              <a:rPr lang="ar-DZ" sz="2800" b="1" dirty="0" smtClean="0">
                <a:latin typeface="Arial" pitchFamily="34" charset="0"/>
                <a:ea typeface="Calibri" pitchFamily="34" charset="0"/>
                <a:cs typeface="Arial" pitchFamily="34" charset="0"/>
              </a:rPr>
              <a:t>أسواق التصدير عن السوق المحلية</a:t>
            </a: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p>
          <a:p>
            <a:pPr marL="0" marR="0" lvl="0" indent="0" algn="just" defTabSz="914400" rtl="1" eaLnBrk="0" fontAlgn="base" latinLnBrk="0" hangingPunct="0">
              <a:lnSpc>
                <a:spcPct val="100000"/>
              </a:lnSpc>
              <a:spcBef>
                <a:spcPct val="0"/>
              </a:spcBef>
              <a:spcAft>
                <a:spcPct val="0"/>
              </a:spcAft>
              <a:buClr>
                <a:srgbClr val="FF0000"/>
              </a:buClr>
              <a:buSzTx/>
              <a:buFont typeface="Wingdings" pitchFamily="2" charset="2"/>
              <a:buChar char="ü"/>
              <a:tabLst/>
            </a:pPr>
            <a:r>
              <a:rPr lang="ar-DZ" sz="2800" b="1" dirty="0" smtClean="0">
                <a:latin typeface="Arial" pitchFamily="34" charset="0"/>
                <a:ea typeface="Calibri" pitchFamily="34" charset="0"/>
                <a:cs typeface="Arial" pitchFamily="34" charset="0"/>
              </a:rPr>
              <a:t>الالتزام بالمعايير والقوانين المتعلقة بالتغليف التي تشترطها الحكومات في أسواق التصدير.</a:t>
            </a:r>
            <a:endParaRPr kumimoji="0" lang="fr-FR" sz="2800" b="1"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algn="just" rtl="1" eaLnBrk="0" fontAlgn="base" hangingPunct="0">
              <a:spcBef>
                <a:spcPct val="0"/>
              </a:spcBef>
              <a:spcAft>
                <a:spcPct val="0"/>
              </a:spcAft>
              <a:buClr>
                <a:srgbClr val="FF0000"/>
              </a:buClr>
              <a:buFont typeface="Wingdings" pitchFamily="2" charset="2"/>
              <a:buChar char="ü"/>
            </a:pPr>
            <a:r>
              <a:rPr lang="ar-DZ" sz="2800" b="1" dirty="0" smtClean="0">
                <a:latin typeface="Arial" pitchFamily="34" charset="0"/>
                <a:ea typeface="Times New Roman" pitchFamily="18" charset="0"/>
                <a:cs typeface="Arial" pitchFamily="34" charset="0"/>
              </a:rPr>
              <a:t>مراعاة السلامة الصحية والبيئية(الالتزام </a:t>
            </a:r>
            <a:r>
              <a:rPr lang="ar-DZ" sz="2800" b="1" dirty="0" smtClean="0">
                <a:latin typeface="Arial" pitchFamily="34" charset="0"/>
                <a:ea typeface="Times New Roman" pitchFamily="18" charset="0"/>
                <a:cs typeface="Arial" pitchFamily="34" charset="0"/>
              </a:rPr>
              <a:t>بالمعايير الصحية </a:t>
            </a:r>
            <a:r>
              <a:rPr lang="ar-DZ" sz="2800" b="1" dirty="0" smtClean="0">
                <a:latin typeface="Arial" pitchFamily="34" charset="0"/>
                <a:ea typeface="Times New Roman" pitchFamily="18" charset="0"/>
                <a:cs typeface="Arial" pitchFamily="34" charset="0"/>
              </a:rPr>
              <a:t>والبيئية لبلد التصدير).</a:t>
            </a:r>
            <a:endParaRPr kumimoji="0" lang="ar-DZ"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1"/>
          <p:cNvSpPr>
            <a:spLocks noChangeArrowheads="1"/>
          </p:cNvSpPr>
          <p:nvPr/>
        </p:nvSpPr>
        <p:spPr bwMode="auto">
          <a:xfrm>
            <a:off x="228600" y="492978"/>
            <a:ext cx="85344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Simplified Arabic" pitchFamily="18" charset="-78"/>
                <a:ea typeface="Times New Roman" pitchFamily="18" charset="0"/>
                <a:cs typeface="Simplified Arabic" pitchFamily="18" charset="-78"/>
              </a:rPr>
              <a:t>نوع التغليف المناسب لمنتجات التصدير</a:t>
            </a:r>
            <a:endParaRPr kumimoji="0" lang="fr-FR" sz="28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
                <a:srgbClr val="FF0000"/>
              </a:buClr>
              <a:buSzTx/>
              <a:buFont typeface="Wingdings" pitchFamily="2" charset="2"/>
              <a:buChar char="ü"/>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تختلف أهمية التغليف حسب طبيعة البضاعة المراد نقلها، وطريقة النقل، ومدتها، والطريق. مثل</a:t>
            </a:r>
            <a:r>
              <a:rPr kumimoji="0" lang="ar-DZ" sz="2800" b="1" i="0" u="none" strike="noStrike" cap="none" normalizeH="0" dirty="0" smtClean="0">
                <a:ln>
                  <a:noFill/>
                </a:ln>
                <a:solidFill>
                  <a:schemeClr val="tx1"/>
                </a:solidFill>
                <a:effectLst/>
                <a:latin typeface="Simplified Arabic" pitchFamily="18" charset="-78"/>
                <a:ea typeface="Times New Roman" pitchFamily="18" charset="0"/>
                <a:cs typeface="Simplified Arabic" pitchFamily="18" charset="-78"/>
              </a:rPr>
              <a:t> الحاويات الجوية.</a:t>
            </a:r>
            <a:endParaRPr lang="ar-DZ" sz="2800" b="1" dirty="0" smtClean="0">
              <a:latin typeface="Arial" pitchFamily="34" charset="0"/>
              <a:ea typeface="Times New Roman" pitchFamily="18" charset="0"/>
              <a:cs typeface="Arial" pitchFamily="34" charset="0"/>
            </a:endParaRPr>
          </a:p>
          <a:p>
            <a:pPr lvl="0" algn="justLow" rtl="1" eaLnBrk="0" fontAlgn="base" hangingPunct="0">
              <a:spcBef>
                <a:spcPct val="0"/>
              </a:spcBef>
              <a:spcAft>
                <a:spcPct val="0"/>
              </a:spcAft>
              <a:buClr>
                <a:srgbClr val="FF0000"/>
              </a:buClr>
              <a:buFont typeface="Wingdings" pitchFamily="2" charset="2"/>
              <a:buChar char="ü"/>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تحديد نوع تعبئة وت</a:t>
            </a:r>
            <a:r>
              <a:rPr lang="ar-DZ" sz="2800" b="1" dirty="0" smtClean="0">
                <a:latin typeface="Simplified Arabic" pitchFamily="18" charset="-78"/>
                <a:ea typeface="Times New Roman" pitchFamily="18" charset="0"/>
                <a:cs typeface="Simplified Arabic" pitchFamily="18" charset="-78"/>
              </a:rPr>
              <a:t>غليف النقل والتخزين في العقد</a:t>
            </a: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استنادا إلى معايير التغليف المعمول بها في السوق ذات الصلة.</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
                <a:srgbClr val="FF0000"/>
              </a:buClr>
              <a:buSzTx/>
              <a:buFont typeface="Wingdings" pitchFamily="2" charset="2"/>
              <a:buChar char="ü"/>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امتلاك مستندات عملية لمعايير التعبئة والتغليف، خاصة الصادرة عن منظمة </a:t>
            </a:r>
            <a:r>
              <a:rPr kumimoji="0" lang="en-US"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ISO</a:t>
            </a: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a:t>
            </a:r>
          </a:p>
          <a:p>
            <a:pPr marL="0" marR="0" lvl="0" indent="0" algn="justLow" defTabSz="914400" rtl="1" eaLnBrk="0" fontAlgn="base" latinLnBrk="0" hangingPunct="0">
              <a:lnSpc>
                <a:spcPct val="100000"/>
              </a:lnSpc>
              <a:spcBef>
                <a:spcPct val="0"/>
              </a:spcBef>
              <a:spcAft>
                <a:spcPct val="0"/>
              </a:spcAft>
              <a:buClr>
                <a:srgbClr val="FF0000"/>
              </a:buClr>
              <a:buSzTx/>
              <a:buFont typeface="Wingdings" pitchFamily="2" charset="2"/>
              <a:buChar char="ü"/>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مراعاة المعايير المحلية: </a:t>
            </a:r>
            <a:r>
              <a:rPr kumimoji="0" lang="en-US"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ANFOR</a:t>
            </a: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(فرنسا) ، </a:t>
            </a:r>
            <a:r>
              <a:rPr kumimoji="0" lang="en-US"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DIN</a:t>
            </a: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(ألمانيا) ، </a:t>
            </a:r>
            <a:r>
              <a:rPr kumimoji="0" lang="en-US"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BS</a:t>
            </a: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(المملكة المتحدة)، </a:t>
            </a:r>
            <a:r>
              <a:rPr kumimoji="0" lang="en-US"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ASTM</a:t>
            </a: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و </a:t>
            </a:r>
            <a:r>
              <a:rPr kumimoji="0" lang="en-US"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ANSI</a:t>
            </a: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 (الولايات المتحدة).</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
                <a:srgbClr val="FF0000"/>
              </a:buClr>
              <a:buSzTx/>
              <a:buFont typeface="Wingdings" pitchFamily="2" charset="2"/>
              <a:buChar char="ü"/>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يتم حظر بعض التعبئة بشكل متزايد عند دخول الاتحاد الأوروبي لأسباب بيئية.</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
                <a:srgbClr val="FF0000"/>
              </a:buClr>
              <a:buSzTx/>
              <a:buFont typeface="Wingdings" pitchFamily="2" charset="2"/>
              <a:buChar char="ü"/>
              <a:tabLst/>
            </a:pPr>
            <a:r>
              <a:rPr kumimoji="0" lang="ar-DZ" sz="2800" b="1" i="0" u="none" strike="noStrike" cap="none" normalizeH="0" baseline="0" dirty="0" smtClean="0">
                <a:ln>
                  <a:noFill/>
                </a:ln>
                <a:solidFill>
                  <a:schemeClr val="tx1"/>
                </a:solidFill>
                <a:effectLst/>
                <a:latin typeface="Simplified Arabic" pitchFamily="18" charset="-78"/>
                <a:ea typeface="Times New Roman" pitchFamily="18" charset="0"/>
                <a:cs typeface="Simplified Arabic" pitchFamily="18" charset="-78"/>
              </a:rPr>
              <a:t>تتطلب العمليات الاستثنائية موافقة الخبراء على العبوة والحمولة، وإعادة الفحص عند التحميل في المصنع.... إلخ.</a:t>
            </a:r>
            <a:endParaRPr kumimoji="0" lang="ar-DZ"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LAH\Documents\images (10).jpg"/>
          <p:cNvPicPr>
            <a:picLocks noChangeAspect="1" noChangeArrowheads="1"/>
          </p:cNvPicPr>
          <p:nvPr/>
        </p:nvPicPr>
        <p:blipFill>
          <a:blip r:embed="rId2"/>
          <a:srcRect/>
          <a:stretch>
            <a:fillRect/>
          </a:stretch>
        </p:blipFill>
        <p:spPr bwMode="auto">
          <a:xfrm>
            <a:off x="209965" y="4214812"/>
            <a:ext cx="2771775" cy="2566988"/>
          </a:xfrm>
          <a:prstGeom prst="rect">
            <a:avLst/>
          </a:prstGeom>
          <a:noFill/>
        </p:spPr>
      </p:pic>
      <p:pic>
        <p:nvPicPr>
          <p:cNvPr id="1027" name="Picture 3" descr="C:\Users\SALAH\Documents\images (11).jpg"/>
          <p:cNvPicPr>
            <a:picLocks noChangeAspect="1" noChangeArrowheads="1"/>
          </p:cNvPicPr>
          <p:nvPr/>
        </p:nvPicPr>
        <p:blipFill>
          <a:blip r:embed="rId3"/>
          <a:srcRect/>
          <a:stretch>
            <a:fillRect/>
          </a:stretch>
        </p:blipFill>
        <p:spPr bwMode="auto">
          <a:xfrm>
            <a:off x="3293164" y="4191000"/>
            <a:ext cx="2743200" cy="2590800"/>
          </a:xfrm>
          <a:prstGeom prst="rect">
            <a:avLst/>
          </a:prstGeom>
          <a:noFill/>
        </p:spPr>
      </p:pic>
      <p:pic>
        <p:nvPicPr>
          <p:cNvPr id="1028" name="Picture 4" descr="C:\Users\SALAH\Documents\images (19).jpg"/>
          <p:cNvPicPr>
            <a:picLocks noChangeAspect="1" noChangeArrowheads="1"/>
          </p:cNvPicPr>
          <p:nvPr/>
        </p:nvPicPr>
        <p:blipFill>
          <a:blip r:embed="rId4"/>
          <a:srcRect/>
          <a:stretch>
            <a:fillRect/>
          </a:stretch>
        </p:blipFill>
        <p:spPr bwMode="auto">
          <a:xfrm>
            <a:off x="6247566" y="4191000"/>
            <a:ext cx="2647950" cy="2581275"/>
          </a:xfrm>
          <a:prstGeom prst="rect">
            <a:avLst/>
          </a:prstGeom>
          <a:noFill/>
        </p:spPr>
      </p:pic>
      <p:pic>
        <p:nvPicPr>
          <p:cNvPr id="1029" name="Picture 5" descr="C:\Users\SALAH\Documents\téléchargement (5).jpg"/>
          <p:cNvPicPr>
            <a:picLocks noChangeAspect="1" noChangeArrowheads="1"/>
          </p:cNvPicPr>
          <p:nvPr/>
        </p:nvPicPr>
        <p:blipFill>
          <a:blip r:embed="rId5"/>
          <a:srcRect/>
          <a:stretch>
            <a:fillRect/>
          </a:stretch>
        </p:blipFill>
        <p:spPr bwMode="auto">
          <a:xfrm>
            <a:off x="209965" y="798452"/>
            <a:ext cx="2743200" cy="2590800"/>
          </a:xfrm>
          <a:prstGeom prst="rect">
            <a:avLst/>
          </a:prstGeom>
          <a:noFill/>
        </p:spPr>
      </p:pic>
      <p:pic>
        <p:nvPicPr>
          <p:cNvPr id="1030" name="Picture 6" descr="C:\Users\SALAH\Documents\téléchargement (6).jpg"/>
          <p:cNvPicPr>
            <a:picLocks noChangeAspect="1" noChangeArrowheads="1"/>
          </p:cNvPicPr>
          <p:nvPr/>
        </p:nvPicPr>
        <p:blipFill>
          <a:blip r:embed="rId6"/>
          <a:srcRect/>
          <a:stretch>
            <a:fillRect/>
          </a:stretch>
        </p:blipFill>
        <p:spPr bwMode="auto">
          <a:xfrm>
            <a:off x="3293164" y="798453"/>
            <a:ext cx="2743200" cy="2590800"/>
          </a:xfrm>
          <a:prstGeom prst="rect">
            <a:avLst/>
          </a:prstGeom>
          <a:noFill/>
        </p:spPr>
      </p:pic>
      <p:pic>
        <p:nvPicPr>
          <p:cNvPr id="1031" name="Picture 7" descr="C:\Users\SALAH\Desktop\téléchargement.jpg"/>
          <p:cNvPicPr>
            <a:picLocks noChangeAspect="1" noChangeArrowheads="1"/>
          </p:cNvPicPr>
          <p:nvPr/>
        </p:nvPicPr>
        <p:blipFill>
          <a:blip r:embed="rId7"/>
          <a:srcRect/>
          <a:stretch>
            <a:fillRect/>
          </a:stretch>
        </p:blipFill>
        <p:spPr bwMode="auto">
          <a:xfrm>
            <a:off x="6266616" y="798452"/>
            <a:ext cx="2705100" cy="2647950"/>
          </a:xfrm>
          <a:prstGeom prst="rect">
            <a:avLst/>
          </a:prstGeom>
          <a:noFill/>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LAH\Documents\924-1083-glass-packaging-market.jpg"/>
          <p:cNvPicPr>
            <a:picLocks noChangeAspect="1" noChangeArrowheads="1"/>
          </p:cNvPicPr>
          <p:nvPr/>
        </p:nvPicPr>
        <p:blipFill>
          <a:blip r:embed="rId2"/>
          <a:srcRect/>
          <a:stretch>
            <a:fillRect/>
          </a:stretch>
        </p:blipFill>
        <p:spPr bwMode="auto">
          <a:xfrm>
            <a:off x="57150" y="47625"/>
            <a:ext cx="2914650" cy="2238375"/>
          </a:xfrm>
          <a:prstGeom prst="rect">
            <a:avLst/>
          </a:prstGeom>
          <a:noFill/>
        </p:spPr>
      </p:pic>
      <p:pic>
        <p:nvPicPr>
          <p:cNvPr id="2051" name="Picture 3" descr="C:\Users\SALAH\Desktop\images.jpg"/>
          <p:cNvPicPr>
            <a:picLocks noChangeAspect="1" noChangeArrowheads="1"/>
          </p:cNvPicPr>
          <p:nvPr/>
        </p:nvPicPr>
        <p:blipFill>
          <a:blip r:embed="rId3"/>
          <a:srcRect/>
          <a:stretch>
            <a:fillRect/>
          </a:stretch>
        </p:blipFill>
        <p:spPr bwMode="auto">
          <a:xfrm>
            <a:off x="3124200" y="95250"/>
            <a:ext cx="2971800" cy="2190750"/>
          </a:xfrm>
          <a:prstGeom prst="rect">
            <a:avLst/>
          </a:prstGeom>
          <a:noFill/>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0" y="381000"/>
            <a:ext cx="4062331" cy="584775"/>
          </a:xfrm>
          <a:prstGeom prst="rect">
            <a:avLst/>
          </a:prstGeom>
        </p:spPr>
        <p:txBody>
          <a:bodyPr wrap="none">
            <a:spAutoFit/>
          </a:bodyPr>
          <a:lstStyle/>
          <a:p>
            <a:r>
              <a:rPr lang="ar-SA" altLang="ar-SA" sz="3200" b="1" dirty="0" smtClean="0">
                <a:solidFill>
                  <a:srgbClr val="FF0000"/>
                </a:solidFill>
                <a:cs typeface="Simplified Arabic" pitchFamily="18" charset="-78"/>
              </a:rPr>
              <a:t>تقنيات تعبئة وتغليف الأغذية</a:t>
            </a:r>
            <a:r>
              <a:rPr lang="ar-DZ" altLang="ar-SA" sz="3200" b="1" dirty="0" smtClean="0">
                <a:solidFill>
                  <a:srgbClr val="FF0000"/>
                </a:solidFill>
                <a:cs typeface="Simplified Arabic" pitchFamily="18" charset="-78"/>
              </a:rPr>
              <a:t>:</a:t>
            </a:r>
            <a:endParaRPr lang="fr-FR" sz="3200" dirty="0">
              <a:solidFill>
                <a:srgbClr val="FF0000"/>
              </a:solidFill>
            </a:endParaRPr>
          </a:p>
        </p:txBody>
      </p:sp>
      <p:sp>
        <p:nvSpPr>
          <p:cNvPr id="5" name="Rectangle 4"/>
          <p:cNvSpPr/>
          <p:nvPr/>
        </p:nvSpPr>
        <p:spPr>
          <a:xfrm>
            <a:off x="105608" y="914400"/>
            <a:ext cx="8403070" cy="523220"/>
          </a:xfrm>
          <a:prstGeom prst="rect">
            <a:avLst/>
          </a:prstGeom>
        </p:spPr>
        <p:txBody>
          <a:bodyPr wrap="none">
            <a:spAutoFit/>
          </a:bodyPr>
          <a:lstStyle/>
          <a:p>
            <a:pPr algn="r" rtl="1"/>
            <a:r>
              <a:rPr lang="ar-SA" altLang="ar-SA" sz="2800" b="1" dirty="0" smtClean="0">
                <a:solidFill>
                  <a:srgbClr val="FF0000"/>
                </a:solidFill>
                <a:latin typeface="Arial" pitchFamily="34" charset="0"/>
                <a:cs typeface="Arial" pitchFamily="34" charset="0"/>
              </a:rPr>
              <a:t>تقنيات</a:t>
            </a:r>
            <a:r>
              <a:rPr lang="ar-DZ" altLang="ar-SA" sz="2800" b="1" dirty="0" smtClean="0">
                <a:solidFill>
                  <a:srgbClr val="FF0000"/>
                </a:solidFill>
                <a:latin typeface="Arial" pitchFamily="34" charset="0"/>
                <a:cs typeface="Arial" pitchFamily="34" charset="0"/>
              </a:rPr>
              <a:t> </a:t>
            </a:r>
            <a:r>
              <a:rPr lang="ar-SA" altLang="ar-SA" sz="2800" b="1" dirty="0" smtClean="0">
                <a:solidFill>
                  <a:srgbClr val="FF0000"/>
                </a:solidFill>
                <a:latin typeface="Arial" pitchFamily="34" charset="0"/>
                <a:cs typeface="Arial" pitchFamily="34" charset="0"/>
              </a:rPr>
              <a:t>الجو المعدل</a:t>
            </a:r>
            <a:r>
              <a:rPr lang="ar-SA" altLang="ar-SA" sz="2800" dirty="0" smtClean="0">
                <a:solidFill>
                  <a:srgbClr val="FF0000"/>
                </a:solidFill>
                <a:latin typeface="Arial" pitchFamily="34" charset="0"/>
                <a:cs typeface="Arial" pitchFamily="34" charset="0"/>
              </a:rPr>
              <a:t> </a:t>
            </a:r>
            <a:r>
              <a:rPr lang="en-US" altLang="ar-SA" sz="2400" b="1" dirty="0" smtClean="0">
                <a:solidFill>
                  <a:srgbClr val="FF0000"/>
                </a:solidFill>
                <a:latin typeface="Arial" pitchFamily="34" charset="0"/>
                <a:cs typeface="Arial" pitchFamily="34" charset="0"/>
              </a:rPr>
              <a:t>Modified Atmosphere Packaging</a:t>
            </a:r>
            <a:r>
              <a:rPr lang="fr-FR" altLang="ar-SA" sz="2400" b="1" dirty="0" smtClean="0">
                <a:solidFill>
                  <a:srgbClr val="FF0000"/>
                </a:solidFill>
                <a:latin typeface="Arial" pitchFamily="34" charset="0"/>
                <a:cs typeface="Arial" pitchFamily="34" charset="0"/>
              </a:rPr>
              <a:t>(</a:t>
            </a:r>
            <a:r>
              <a:rPr lang="en-US" altLang="ar-SA" sz="2400" b="1" dirty="0" smtClean="0">
                <a:solidFill>
                  <a:srgbClr val="FF0000"/>
                </a:solidFill>
                <a:latin typeface="Arial" pitchFamily="34" charset="0"/>
                <a:cs typeface="Arial" pitchFamily="34" charset="0"/>
              </a:rPr>
              <a:t>MAP) </a:t>
            </a:r>
            <a:r>
              <a:rPr lang="ar-DZ" altLang="ar-SA" sz="2800" b="1" dirty="0" smtClean="0">
                <a:solidFill>
                  <a:srgbClr val="FF0000"/>
                </a:solidFill>
                <a:latin typeface="Arial" pitchFamily="34" charset="0"/>
                <a:cs typeface="Arial" pitchFamily="34" charset="0"/>
              </a:rPr>
              <a:t>: </a:t>
            </a:r>
            <a:endParaRPr lang="fr-FR" sz="2800" dirty="0">
              <a:solidFill>
                <a:srgbClr val="FF0000"/>
              </a:solidFill>
              <a:latin typeface="Arial" pitchFamily="34" charset="0"/>
              <a:cs typeface="Arial" pitchFamily="34" charset="0"/>
            </a:endParaRPr>
          </a:p>
        </p:txBody>
      </p:sp>
      <p:sp>
        <p:nvSpPr>
          <p:cNvPr id="6" name="Rectangle 5"/>
          <p:cNvSpPr/>
          <p:nvPr/>
        </p:nvSpPr>
        <p:spPr>
          <a:xfrm>
            <a:off x="228600" y="1524000"/>
            <a:ext cx="8534400" cy="954107"/>
          </a:xfrm>
          <a:prstGeom prst="rect">
            <a:avLst/>
          </a:prstGeom>
        </p:spPr>
        <p:txBody>
          <a:bodyPr wrap="square">
            <a:spAutoFit/>
          </a:bodyPr>
          <a:lstStyle/>
          <a:p>
            <a:pPr algn="just" rtl="1"/>
            <a:r>
              <a:rPr lang="ar-SA" altLang="zh-CN" sz="2800" b="1" dirty="0" smtClean="0">
                <a:latin typeface="Arial" pitchFamily="34" charset="0"/>
                <a:cs typeface="Arial" pitchFamily="34" charset="0"/>
              </a:rPr>
              <a:t>الحفاظ على جودة الغذاء </a:t>
            </a:r>
            <a:r>
              <a:rPr lang="ar-DZ" altLang="zh-CN" sz="2800" b="1" dirty="0" smtClean="0">
                <a:latin typeface="Arial" pitchFamily="34" charset="0"/>
                <a:cs typeface="Arial" pitchFamily="34" charset="0"/>
              </a:rPr>
              <a:t>ب</a:t>
            </a:r>
            <a:r>
              <a:rPr lang="ar-SA" altLang="zh-CN" sz="2800" b="1" dirty="0" smtClean="0">
                <a:latin typeface="Arial" pitchFamily="34" charset="0"/>
                <a:cs typeface="Arial" pitchFamily="34" charset="0"/>
              </a:rPr>
              <a:t>تعديل الظروف الجوية داخل العبوة، خاصة الأغذية الطازجة </a:t>
            </a:r>
            <a:r>
              <a:rPr lang="ar-DZ" altLang="zh-CN" sz="2800" b="1" dirty="0" smtClean="0">
                <a:latin typeface="Arial" pitchFamily="34" charset="0"/>
                <a:cs typeface="Arial" pitchFamily="34" charset="0"/>
              </a:rPr>
              <a:t>ك</a:t>
            </a:r>
            <a:r>
              <a:rPr lang="ar-SA" altLang="zh-CN" sz="2800" b="1" dirty="0" smtClean="0">
                <a:latin typeface="Arial" pitchFamily="34" charset="0"/>
                <a:cs typeface="Arial" pitchFamily="34" charset="0"/>
              </a:rPr>
              <a:t>الفواكه</a:t>
            </a:r>
            <a:r>
              <a:rPr lang="ar-DZ" altLang="zh-CN" sz="2800" b="1" dirty="0" smtClean="0">
                <a:latin typeface="Arial" pitchFamily="34" charset="0"/>
                <a:cs typeface="Arial" pitchFamily="34" charset="0"/>
              </a:rPr>
              <a:t>، </a:t>
            </a:r>
            <a:r>
              <a:rPr lang="ar-SA" altLang="zh-CN" sz="2800" b="1" dirty="0" smtClean="0">
                <a:latin typeface="Arial" pitchFamily="34" charset="0"/>
                <a:cs typeface="Arial" pitchFamily="34" charset="0"/>
              </a:rPr>
              <a:t>الخضر</a:t>
            </a:r>
            <a:r>
              <a:rPr lang="ar-DZ" altLang="zh-CN" sz="2800" b="1" dirty="0" smtClean="0">
                <a:latin typeface="Arial" pitchFamily="34" charset="0"/>
                <a:cs typeface="Arial" pitchFamily="34" charset="0"/>
              </a:rPr>
              <a:t>، </a:t>
            </a:r>
            <a:r>
              <a:rPr lang="ar-SA" altLang="zh-CN" sz="2800" b="1" dirty="0" smtClean="0">
                <a:latin typeface="Arial" pitchFamily="34" charset="0"/>
                <a:cs typeface="Arial" pitchFamily="34" charset="0"/>
              </a:rPr>
              <a:t>اللحوم</a:t>
            </a:r>
            <a:r>
              <a:rPr lang="ar-DZ" altLang="zh-CN" sz="2800" b="1" dirty="0" smtClean="0">
                <a:latin typeface="Arial" pitchFamily="34" charset="0"/>
                <a:cs typeface="Arial" pitchFamily="34" charset="0"/>
              </a:rPr>
              <a:t>، </a:t>
            </a:r>
            <a:r>
              <a:rPr lang="ar-SA" altLang="zh-CN" sz="2800" b="1" dirty="0" smtClean="0">
                <a:latin typeface="Arial" pitchFamily="34" charset="0"/>
                <a:cs typeface="Arial" pitchFamily="34" charset="0"/>
              </a:rPr>
              <a:t>الدواجن ومنتجات بحرية.</a:t>
            </a:r>
            <a:endParaRPr lang="fr-FR" sz="2800" b="1" dirty="0">
              <a:latin typeface="Arial" pitchFamily="34" charset="0"/>
              <a:cs typeface="Arial" pitchFamily="34" charset="0"/>
            </a:endParaRPr>
          </a:p>
        </p:txBody>
      </p:sp>
      <p:sp>
        <p:nvSpPr>
          <p:cNvPr id="7" name="Rectangle 6"/>
          <p:cNvSpPr/>
          <p:nvPr/>
        </p:nvSpPr>
        <p:spPr>
          <a:xfrm>
            <a:off x="228600" y="2514600"/>
            <a:ext cx="8534400" cy="954107"/>
          </a:xfrm>
          <a:prstGeom prst="rect">
            <a:avLst/>
          </a:prstGeom>
        </p:spPr>
        <p:txBody>
          <a:bodyPr wrap="square">
            <a:spAutoFit/>
          </a:bodyPr>
          <a:lstStyle/>
          <a:p>
            <a:pPr algn="just" rtl="1"/>
            <a:r>
              <a:rPr lang="ar-DZ" altLang="ar-SA" sz="2800" b="1" dirty="0" smtClean="0">
                <a:latin typeface="Arial" pitchFamily="34" charset="0"/>
                <a:cs typeface="Arial" pitchFamily="34" charset="0"/>
              </a:rPr>
              <a:t>يتم </a:t>
            </a:r>
            <a:r>
              <a:rPr lang="ar-SA" altLang="ar-SA" sz="2800" b="1" dirty="0" smtClean="0">
                <a:latin typeface="Arial" pitchFamily="34" charset="0"/>
                <a:cs typeface="Arial" pitchFamily="34" charset="0"/>
              </a:rPr>
              <a:t>استخدام خليط من الغازات</a:t>
            </a:r>
            <a:r>
              <a:rPr lang="ar-DZ" altLang="ar-SA" sz="2800" b="1" dirty="0" smtClean="0">
                <a:latin typeface="Arial" pitchFamily="34" charset="0"/>
                <a:cs typeface="Arial" pitchFamily="34" charset="0"/>
              </a:rPr>
              <a:t>، </a:t>
            </a:r>
            <a:r>
              <a:rPr lang="ar-SA" altLang="ar-SA" sz="2800" b="1" dirty="0" smtClean="0">
                <a:latin typeface="Arial" pitchFamily="34" charset="0"/>
                <a:cs typeface="Arial" pitchFamily="34" charset="0"/>
              </a:rPr>
              <a:t>عادة</a:t>
            </a:r>
            <a:r>
              <a:rPr lang="fr-FR" sz="2800" b="1" dirty="0" smtClean="0">
                <a:latin typeface="Times New Roman" pitchFamily="18" charset="0"/>
                <a:ea typeface="Calibri" pitchFamily="34" charset="0"/>
                <a:cs typeface="Times New Roman" pitchFamily="18" charset="0"/>
              </a:rPr>
              <a:t>N</a:t>
            </a:r>
            <a:r>
              <a:rPr lang="fr-FR" sz="2800" b="1" baseline="-30000" dirty="0" smtClean="0">
                <a:latin typeface="Times New Roman" pitchFamily="18" charset="0"/>
                <a:ea typeface="Calibri" pitchFamily="34" charset="0"/>
                <a:cs typeface="Times New Roman" pitchFamily="18" charset="0"/>
              </a:rPr>
              <a:t>2 </a:t>
            </a:r>
            <a:r>
              <a:rPr lang="ar-DZ" sz="2800" b="1" baseline="-30000" dirty="0" smtClean="0">
                <a:latin typeface="Times New Roman" pitchFamily="18" charset="0"/>
                <a:ea typeface="Calibri" pitchFamily="34" charset="0"/>
                <a:cs typeface="Times New Roman" pitchFamily="18" charset="0"/>
              </a:rPr>
              <a:t> </a:t>
            </a:r>
            <a:r>
              <a:rPr lang="ar-SA" altLang="ar-SA" sz="2800" b="1" dirty="0" smtClean="0">
                <a:latin typeface="Arial" pitchFamily="34" charset="0"/>
                <a:cs typeface="Arial" pitchFamily="34" charset="0"/>
              </a:rPr>
              <a:t>و</a:t>
            </a:r>
            <a:r>
              <a:rPr lang="ar-DZ" altLang="ar-SA" sz="2800" b="1" dirty="0" smtClean="0">
                <a:latin typeface="Arial" pitchFamily="34" charset="0"/>
                <a:cs typeface="Arial" pitchFamily="34" charset="0"/>
              </a:rPr>
              <a:t> </a:t>
            </a:r>
            <a:r>
              <a:rPr lang="fr-FR" sz="2800" b="1" dirty="0" smtClean="0">
                <a:latin typeface="Times New Roman" pitchFamily="18" charset="0"/>
                <a:ea typeface="Calibri" pitchFamily="34" charset="0"/>
                <a:cs typeface="Times New Roman" pitchFamily="18" charset="0"/>
              </a:rPr>
              <a:t>CO</a:t>
            </a:r>
            <a:r>
              <a:rPr lang="fr-FR" sz="2800" b="1" baseline="-30000" dirty="0" smtClean="0">
                <a:latin typeface="Times New Roman" pitchFamily="18" charset="0"/>
                <a:ea typeface="Calibri" pitchFamily="34" charset="0"/>
                <a:cs typeface="Times New Roman" pitchFamily="18" charset="0"/>
              </a:rPr>
              <a:t>2</a:t>
            </a:r>
            <a:r>
              <a:rPr lang="ar-DZ" altLang="ar-SA" sz="2800" b="1" dirty="0" smtClean="0">
                <a:latin typeface="Arial" pitchFamily="34" charset="0"/>
                <a:cs typeface="Arial" pitchFamily="34" charset="0"/>
              </a:rPr>
              <a:t>، وأحيانا </a:t>
            </a:r>
            <a:r>
              <a:rPr lang="ar-SA" altLang="ar-SA" sz="2800" b="1" dirty="0" smtClean="0">
                <a:latin typeface="Arial" pitchFamily="34" charset="0"/>
                <a:cs typeface="Arial" pitchFamily="34" charset="0"/>
              </a:rPr>
              <a:t>القليل من </a:t>
            </a:r>
            <a:r>
              <a:rPr lang="fr-FR" sz="2800" b="1" dirty="0" smtClean="0">
                <a:latin typeface="Times New Roman" pitchFamily="18" charset="0"/>
                <a:ea typeface="Calibri" pitchFamily="34" charset="0"/>
                <a:cs typeface="Times New Roman" pitchFamily="18" charset="0"/>
              </a:rPr>
              <a:t>O</a:t>
            </a:r>
            <a:r>
              <a:rPr lang="fr-FR" sz="2800" b="1" baseline="-30000" dirty="0" smtClean="0">
                <a:latin typeface="Times New Roman" pitchFamily="18" charset="0"/>
                <a:ea typeface="Calibri" pitchFamily="34" charset="0"/>
                <a:cs typeface="Times New Roman" pitchFamily="18" charset="0"/>
              </a:rPr>
              <a:t>2 </a:t>
            </a:r>
            <a:r>
              <a:rPr lang="ar-DZ" sz="2800" b="1" baseline="-30000" dirty="0" smtClean="0">
                <a:latin typeface="Times New Roman" pitchFamily="18" charset="0"/>
                <a:ea typeface="Calibri" pitchFamily="34" charset="0"/>
                <a:cs typeface="Times New Roman" pitchFamily="18" charset="0"/>
              </a:rPr>
              <a:t> </a:t>
            </a:r>
            <a:r>
              <a:rPr lang="ar-DZ" altLang="ar-SA" sz="2800" b="1" dirty="0" smtClean="0">
                <a:latin typeface="Arial" pitchFamily="34" charset="0"/>
                <a:cs typeface="Arial" pitchFamily="34" charset="0"/>
              </a:rPr>
              <a:t>ل</a:t>
            </a:r>
            <a:r>
              <a:rPr lang="ar-SA" altLang="ar-SA" sz="2800" b="1" dirty="0" smtClean="0">
                <a:latin typeface="Arial" pitchFamily="34" charset="0"/>
                <a:cs typeface="Arial" pitchFamily="34" charset="0"/>
              </a:rPr>
              <a:t>يحل محل الهواء داخل العبوة.</a:t>
            </a:r>
            <a:endParaRPr lang="fr-FR" sz="2800" b="1" dirty="0">
              <a:latin typeface="Arial" pitchFamily="34" charset="0"/>
              <a:cs typeface="Arial" pitchFamily="34" charset="0"/>
            </a:endParaRPr>
          </a:p>
        </p:txBody>
      </p:sp>
      <p:sp>
        <p:nvSpPr>
          <p:cNvPr id="8" name="Rectangle 7"/>
          <p:cNvSpPr/>
          <p:nvPr/>
        </p:nvSpPr>
        <p:spPr>
          <a:xfrm>
            <a:off x="152400" y="3505200"/>
            <a:ext cx="8610600" cy="954107"/>
          </a:xfrm>
          <a:prstGeom prst="rect">
            <a:avLst/>
          </a:prstGeom>
        </p:spPr>
        <p:txBody>
          <a:bodyPr wrap="square">
            <a:spAutoFit/>
          </a:bodyPr>
          <a:lstStyle/>
          <a:p>
            <a:pPr algn="just" rtl="1">
              <a:buClr>
                <a:srgbClr val="FF8199"/>
              </a:buClr>
              <a:buSzPct val="200000"/>
            </a:pPr>
            <a:r>
              <a:rPr lang="ar-SA" altLang="ar-SA" sz="2800" b="1" dirty="0" smtClean="0">
                <a:latin typeface="Arial" pitchFamily="34" charset="0"/>
                <a:cs typeface="Arial" pitchFamily="34" charset="0"/>
              </a:rPr>
              <a:t>يحل </a:t>
            </a:r>
            <a:r>
              <a:rPr lang="fr-FR" sz="2800" b="1" dirty="0" smtClean="0">
                <a:latin typeface="Times New Roman" pitchFamily="18" charset="0"/>
                <a:ea typeface="Calibri" pitchFamily="34" charset="0"/>
                <a:cs typeface="Times New Roman" pitchFamily="18" charset="0"/>
              </a:rPr>
              <a:t>CO</a:t>
            </a:r>
            <a:r>
              <a:rPr lang="fr-FR" sz="2800" b="1" baseline="-30000" dirty="0" smtClean="0">
                <a:latin typeface="Times New Roman" pitchFamily="18" charset="0"/>
                <a:ea typeface="Calibri" pitchFamily="34" charset="0"/>
                <a:cs typeface="Times New Roman" pitchFamily="18" charset="0"/>
              </a:rPr>
              <a:t>2</a:t>
            </a:r>
            <a:r>
              <a:rPr lang="ar-SA" altLang="ar-SA" sz="2800" b="1" dirty="0" smtClean="0">
                <a:latin typeface="Arial" pitchFamily="34" charset="0"/>
                <a:cs typeface="Arial" pitchFamily="34" charset="0"/>
              </a:rPr>
              <a:t> محل </a:t>
            </a:r>
            <a:r>
              <a:rPr lang="fr-FR" sz="2800" b="1" dirty="0" smtClean="0">
                <a:latin typeface="Times New Roman" pitchFamily="18" charset="0"/>
                <a:ea typeface="Calibri" pitchFamily="34" charset="0"/>
                <a:cs typeface="Times New Roman" pitchFamily="18" charset="0"/>
              </a:rPr>
              <a:t>O</a:t>
            </a:r>
            <a:r>
              <a:rPr lang="fr-FR" sz="2800" b="1" baseline="-30000" dirty="0" smtClean="0">
                <a:latin typeface="Times New Roman" pitchFamily="18" charset="0"/>
                <a:ea typeface="Calibri" pitchFamily="34" charset="0"/>
                <a:cs typeface="Times New Roman" pitchFamily="18" charset="0"/>
              </a:rPr>
              <a:t>2</a:t>
            </a:r>
            <a:r>
              <a:rPr lang="ar-SA" altLang="ar-SA" sz="2800" b="1" dirty="0" smtClean="0">
                <a:latin typeface="Arial" pitchFamily="34" charset="0"/>
                <a:cs typeface="Arial" pitchFamily="34" charset="0"/>
              </a:rPr>
              <a:t> ويؤدي إلى جو منخفض للأكسجين غير ملائم لنمو الميكرو</a:t>
            </a:r>
            <a:r>
              <a:rPr lang="ar-DZ" altLang="ar-SA" sz="2800" b="1" dirty="0" smtClean="0">
                <a:latin typeface="Arial" pitchFamily="34" charset="0"/>
                <a:cs typeface="Arial" pitchFamily="34" charset="0"/>
              </a:rPr>
              <a:t>بات، </a:t>
            </a:r>
            <a:r>
              <a:rPr lang="ar-SA" altLang="ar-SA" sz="2800" b="1" dirty="0" smtClean="0">
                <a:latin typeface="Arial" pitchFamily="34" charset="0"/>
                <a:cs typeface="Arial" pitchFamily="34" charset="0"/>
              </a:rPr>
              <a:t>العفن والخمائر.</a:t>
            </a:r>
          </a:p>
        </p:txBody>
      </p:sp>
      <p:sp>
        <p:nvSpPr>
          <p:cNvPr id="9" name="Rectangle 8"/>
          <p:cNvSpPr/>
          <p:nvPr/>
        </p:nvSpPr>
        <p:spPr>
          <a:xfrm>
            <a:off x="152400" y="4608493"/>
            <a:ext cx="8610600" cy="954107"/>
          </a:xfrm>
          <a:prstGeom prst="rect">
            <a:avLst/>
          </a:prstGeom>
        </p:spPr>
        <p:txBody>
          <a:bodyPr wrap="square">
            <a:spAutoFit/>
          </a:bodyPr>
          <a:lstStyle/>
          <a:p>
            <a:pPr algn="just" rtl="1">
              <a:buClr>
                <a:srgbClr val="FF8199"/>
              </a:buClr>
              <a:buSzPct val="200000"/>
            </a:pPr>
            <a:r>
              <a:rPr lang="ar-SA" altLang="ar-SA" sz="2800" b="1" dirty="0" smtClean="0">
                <a:latin typeface="Arial" pitchFamily="34" charset="0"/>
                <a:cs typeface="Arial" pitchFamily="34" charset="0"/>
              </a:rPr>
              <a:t>يعد </a:t>
            </a:r>
            <a:r>
              <a:rPr lang="fr-FR" sz="2800" b="1" dirty="0" smtClean="0">
                <a:latin typeface="Times New Roman" pitchFamily="18" charset="0"/>
                <a:ea typeface="Calibri" pitchFamily="34" charset="0"/>
                <a:cs typeface="Times New Roman" pitchFamily="18" charset="0"/>
              </a:rPr>
              <a:t>N</a:t>
            </a:r>
            <a:r>
              <a:rPr lang="fr-FR" sz="2800" b="1" baseline="-30000" dirty="0" smtClean="0">
                <a:latin typeface="Times New Roman" pitchFamily="18" charset="0"/>
                <a:ea typeface="Calibri" pitchFamily="34" charset="0"/>
                <a:cs typeface="Times New Roman" pitchFamily="18" charset="0"/>
              </a:rPr>
              <a:t>2</a:t>
            </a:r>
            <a:r>
              <a:rPr lang="ar-SA" altLang="ar-SA" sz="2800" b="1" dirty="0" smtClean="0">
                <a:latin typeface="Arial" pitchFamily="34" charset="0"/>
                <a:cs typeface="Arial" pitchFamily="34" charset="0"/>
              </a:rPr>
              <a:t> غازاً مالئاً يجعل </a:t>
            </a:r>
            <a:r>
              <a:rPr lang="ar-DZ" altLang="ar-SA" sz="2800" b="1" dirty="0" smtClean="0">
                <a:latin typeface="Arial" pitchFamily="34" charset="0"/>
                <a:cs typeface="Arial" pitchFamily="34" charset="0"/>
              </a:rPr>
              <a:t>مثلا</a:t>
            </a:r>
            <a:r>
              <a:rPr lang="ar-SA" altLang="ar-SA" sz="2800" b="1" dirty="0" smtClean="0">
                <a:latin typeface="Arial" pitchFamily="34" charset="0"/>
                <a:cs typeface="Arial" pitchFamily="34" charset="0"/>
              </a:rPr>
              <a:t> عبوة للسلطة الطازجة من</a:t>
            </a:r>
            <a:r>
              <a:rPr lang="ar-DZ" altLang="ar-SA" sz="2800" b="1" dirty="0" smtClean="0">
                <a:latin typeface="Arial" pitchFamily="34" charset="0"/>
                <a:cs typeface="Arial" pitchFamily="34" charset="0"/>
              </a:rPr>
              <a:t>ت</a:t>
            </a:r>
            <a:r>
              <a:rPr lang="ar-SA" altLang="ar-SA" sz="2800" b="1" dirty="0" err="1" smtClean="0">
                <a:latin typeface="Arial" pitchFamily="34" charset="0"/>
                <a:cs typeface="Arial" pitchFamily="34" charset="0"/>
              </a:rPr>
              <a:t>فخة</a:t>
            </a:r>
            <a:r>
              <a:rPr lang="ar-DZ" altLang="ar-SA" sz="2800" b="1" dirty="0" smtClean="0">
                <a:latin typeface="Arial" pitchFamily="34" charset="0"/>
                <a:cs typeface="Arial" pitchFamily="34" charset="0"/>
              </a:rPr>
              <a:t>،</a:t>
            </a:r>
            <a:r>
              <a:rPr lang="ar-SA" altLang="ar-SA" sz="2800" b="1" dirty="0" smtClean="0">
                <a:latin typeface="Arial" pitchFamily="34" charset="0"/>
                <a:cs typeface="Arial" pitchFamily="34" charset="0"/>
              </a:rPr>
              <a:t> مما يشكل حماية ميكانيكية لمكوناتها الخضراء.</a:t>
            </a:r>
          </a:p>
        </p:txBody>
      </p:sp>
      <p:sp>
        <p:nvSpPr>
          <p:cNvPr id="10" name="Rectangle 9"/>
          <p:cNvSpPr/>
          <p:nvPr/>
        </p:nvSpPr>
        <p:spPr>
          <a:xfrm>
            <a:off x="152400" y="5675293"/>
            <a:ext cx="8610600" cy="954107"/>
          </a:xfrm>
          <a:prstGeom prst="rect">
            <a:avLst/>
          </a:prstGeom>
        </p:spPr>
        <p:txBody>
          <a:bodyPr wrap="square">
            <a:spAutoFit/>
          </a:bodyPr>
          <a:lstStyle/>
          <a:p>
            <a:pPr algn="just" rtl="1">
              <a:buClr>
                <a:srgbClr val="FF8199"/>
              </a:buClr>
            </a:pPr>
            <a:r>
              <a:rPr lang="ar-SA" altLang="ar-SA" sz="2800" b="1" dirty="0" smtClean="0">
                <a:latin typeface="Arial" pitchFamily="34" charset="0"/>
                <a:cs typeface="Arial" pitchFamily="34" charset="0"/>
              </a:rPr>
              <a:t>يستخدم </a:t>
            </a:r>
            <a:r>
              <a:rPr lang="fr-FR" sz="2800" b="1" dirty="0" smtClean="0">
                <a:latin typeface="Times New Roman" pitchFamily="18" charset="0"/>
                <a:ea typeface="Calibri" pitchFamily="34" charset="0"/>
                <a:cs typeface="Times New Roman" pitchFamily="18" charset="0"/>
              </a:rPr>
              <a:t>O</a:t>
            </a:r>
            <a:r>
              <a:rPr lang="fr-FR" sz="2800" b="1" baseline="-30000" dirty="0" smtClean="0">
                <a:latin typeface="Times New Roman" pitchFamily="18" charset="0"/>
                <a:ea typeface="Calibri" pitchFamily="34" charset="0"/>
                <a:cs typeface="Times New Roman" pitchFamily="18" charset="0"/>
              </a:rPr>
              <a:t>2</a:t>
            </a:r>
            <a:r>
              <a:rPr lang="ar-SA" altLang="ar-SA" sz="2800" b="1" dirty="0" smtClean="0">
                <a:latin typeface="Arial" pitchFamily="34" charset="0"/>
                <a:cs typeface="Arial" pitchFamily="34" charset="0"/>
              </a:rPr>
              <a:t> بنسبة 1</a:t>
            </a:r>
            <a:r>
              <a:rPr lang="ar-DZ" altLang="ar-SA" sz="2800" b="1" dirty="0" smtClean="0">
                <a:latin typeface="Arial" pitchFamily="34" charset="0"/>
                <a:cs typeface="Arial" pitchFamily="34" charset="0"/>
              </a:rPr>
              <a:t>- </a:t>
            </a:r>
            <a:r>
              <a:rPr lang="ar-SA" altLang="ar-SA" sz="2800" b="1" dirty="0" smtClean="0">
                <a:latin typeface="Arial" pitchFamily="34" charset="0"/>
                <a:cs typeface="Arial" pitchFamily="34" charset="0"/>
              </a:rPr>
              <a:t>5% كعامل مساعد لتحسين شكل المنتج. فاللحوم الحمراء تحتاج لقليل من الأكسجين للمحافظة على لونها أحمر طبيعي.</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371600"/>
            <a:ext cx="8382000" cy="4031873"/>
          </a:xfrm>
          <a:prstGeom prst="rect">
            <a:avLst/>
          </a:prstGeom>
        </p:spPr>
        <p:txBody>
          <a:bodyPr wrap="square">
            <a:spAutoFit/>
          </a:bodyPr>
          <a:lstStyle/>
          <a:p>
            <a:pPr algn="just" rtl="1"/>
            <a:r>
              <a:rPr lang="ar-DZ" sz="3200" b="1" dirty="0" smtClean="0">
                <a:solidFill>
                  <a:srgbClr val="FF0000"/>
                </a:solidFill>
                <a:latin typeface="Arial" pitchFamily="34" charset="0"/>
                <a:cs typeface="Arial" pitchFamily="34" charset="0"/>
              </a:rPr>
              <a:t>بروتوكول تعديل معاهدة بروكسل لتوحيد قواعد سندات الشحن (لاهاي- فيسبي، 1968):</a:t>
            </a:r>
          </a:p>
          <a:p>
            <a:pPr algn="just" rtl="1"/>
            <a:r>
              <a:rPr lang="ar-DZ" sz="3200" b="1" dirty="0" smtClean="0">
                <a:latin typeface="Arial" pitchFamily="34" charset="0"/>
                <a:cs typeface="Arial" pitchFamily="34" charset="0"/>
              </a:rPr>
              <a:t>المادة 4، الفقرة 5: "في حالة استعمال حاوية أو نقالة خشبية أو معدنية أو أية أداة مماثلة لتجمع فيها البضائع، فإن عدد الطرود أو الوحدات المدونة في سند الشحن والتي تحتويها أداة النقل هذه هو عدد الطرود أو لوحدات التي يعتد هبا في مفهوم هذه الفقرة، وفيما عدا ما تقدم ذكره تعتبر أداة النقل هذه كأنها طرد أو وحدة".</a:t>
            </a:r>
            <a:endParaRPr lang="fr-FR" sz="3200" b="1" dirty="0">
              <a:latin typeface="Arial" pitchFamily="34" charset="0"/>
              <a:cs typeface="Arial" pitchFamily="34"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p:cNvPicPr>
            <a:picLocks noGrp="1" noChangeAspect="1" noChangeArrowheads="1"/>
          </p:cNvPicPr>
          <p:nvPr>
            <p:ph sz="half" idx="4294967295"/>
          </p:nvPr>
        </p:nvPicPr>
        <p:blipFill>
          <a:blip r:embed="rId2"/>
          <a:srcRect/>
          <a:stretch>
            <a:fillRect/>
          </a:stretch>
        </p:blipFill>
        <p:spPr>
          <a:xfrm>
            <a:off x="99392" y="685800"/>
            <a:ext cx="8915400" cy="6019800"/>
          </a:xfrm>
          <a:prstGeom prst="rect">
            <a:avLst/>
          </a:prstGeom>
          <a:noFill/>
        </p:spPr>
      </p:pic>
      <p:sp>
        <p:nvSpPr>
          <p:cNvPr id="6" name="Rectangle 5"/>
          <p:cNvSpPr/>
          <p:nvPr/>
        </p:nvSpPr>
        <p:spPr>
          <a:xfrm>
            <a:off x="2819400" y="152400"/>
            <a:ext cx="3597460" cy="584775"/>
          </a:xfrm>
          <a:prstGeom prst="rect">
            <a:avLst/>
          </a:prstGeom>
        </p:spPr>
        <p:txBody>
          <a:bodyPr wrap="none">
            <a:spAutoFit/>
          </a:bodyPr>
          <a:lstStyle/>
          <a:p>
            <a:r>
              <a:rPr lang="ar-SA" altLang="ar-SA" sz="3200" b="1" dirty="0" smtClean="0">
                <a:solidFill>
                  <a:srgbClr val="FF0000"/>
                </a:solidFill>
                <a:latin typeface="Arial" pitchFamily="34" charset="0"/>
                <a:cs typeface="Arial" pitchFamily="34" charset="0"/>
              </a:rPr>
              <a:t>نماذج لعبوات الجو المعدل</a:t>
            </a:r>
            <a:endParaRPr lang="fr-FR" sz="3200" dirty="0">
              <a:solidFill>
                <a:srgbClr val="FF0000"/>
              </a:solidFill>
              <a:latin typeface="Arial" pitchFamily="34" charset="0"/>
              <a:cs typeface="Arial" pitchFamily="34" charset="0"/>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2"/>
          <a:srcRect/>
          <a:stretch>
            <a:fillRect/>
          </a:stretch>
        </p:blipFill>
        <p:spPr>
          <a:xfrm>
            <a:off x="4676775" y="838200"/>
            <a:ext cx="4467225" cy="3124200"/>
          </a:xfrm>
          <a:prstGeom prst="rect">
            <a:avLst/>
          </a:prstGeom>
          <a:noFill/>
        </p:spPr>
      </p:pic>
      <p:pic>
        <p:nvPicPr>
          <p:cNvPr id="20" name="Picture 9"/>
          <p:cNvPicPr>
            <a:picLocks noChangeAspect="1" noChangeArrowheads="1"/>
          </p:cNvPicPr>
          <p:nvPr/>
        </p:nvPicPr>
        <p:blipFill>
          <a:blip r:embed="rId3"/>
          <a:srcRect/>
          <a:stretch>
            <a:fillRect/>
          </a:stretch>
        </p:blipFill>
        <p:spPr bwMode="auto">
          <a:xfrm>
            <a:off x="228600" y="838200"/>
            <a:ext cx="4343400" cy="3124200"/>
          </a:xfrm>
          <a:prstGeom prst="rect">
            <a:avLst/>
          </a:prstGeom>
          <a:noFill/>
          <a:ln w="9525" algn="ctr">
            <a:noFill/>
            <a:miter lim="800000"/>
            <a:headEnd/>
            <a:tailEnd/>
          </a:ln>
        </p:spPr>
      </p:pic>
      <p:sp>
        <p:nvSpPr>
          <p:cNvPr id="22" name="Rectangle 21"/>
          <p:cNvSpPr/>
          <p:nvPr/>
        </p:nvSpPr>
        <p:spPr>
          <a:xfrm>
            <a:off x="152400" y="4114800"/>
            <a:ext cx="8686800" cy="523220"/>
          </a:xfrm>
          <a:prstGeom prst="rect">
            <a:avLst/>
          </a:prstGeom>
        </p:spPr>
        <p:txBody>
          <a:bodyPr wrap="square">
            <a:spAutoFit/>
          </a:bodyPr>
          <a:lstStyle/>
          <a:p>
            <a:pPr algn="ctr" rtl="1"/>
            <a:r>
              <a:rPr lang="ar-SA" altLang="ar-SA" sz="2800" b="1" dirty="0" smtClean="0">
                <a:solidFill>
                  <a:srgbClr val="FF0000"/>
                </a:solidFill>
                <a:latin typeface="Arial" pitchFamily="34" charset="0"/>
                <a:cs typeface="Arial" pitchFamily="34" charset="0"/>
              </a:rPr>
              <a:t>نماذج للمنتجات الطازجة المقطعة المغلفة باستخدام تقنية الأجواء المعدلة</a:t>
            </a:r>
            <a:endParaRPr lang="fr-FR" sz="2800" dirty="0">
              <a:solidFill>
                <a:srgbClr val="FF0000"/>
              </a:solidFill>
              <a:latin typeface="Arial" pitchFamily="34" charset="0"/>
              <a:cs typeface="Arial" pitchFamily="34" charset="0"/>
            </a:endParaRPr>
          </a:p>
        </p:txBody>
      </p:sp>
      <p:sp>
        <p:nvSpPr>
          <p:cNvPr id="23" name="Rectangle 22"/>
          <p:cNvSpPr/>
          <p:nvPr/>
        </p:nvSpPr>
        <p:spPr>
          <a:xfrm>
            <a:off x="457200" y="304800"/>
            <a:ext cx="3886200" cy="461665"/>
          </a:xfrm>
          <a:prstGeom prst="rect">
            <a:avLst/>
          </a:prstGeom>
        </p:spPr>
        <p:txBody>
          <a:bodyPr wrap="square">
            <a:spAutoFit/>
          </a:bodyPr>
          <a:lstStyle/>
          <a:p>
            <a:pPr algn="r" rtl="1"/>
            <a:r>
              <a:rPr lang="ar-SA" altLang="ar-SA" sz="2400" b="1" dirty="0" smtClean="0">
                <a:solidFill>
                  <a:srgbClr val="FF0000"/>
                </a:solidFill>
                <a:cs typeface="Simplified Arabic" pitchFamily="18" charset="-78"/>
              </a:rPr>
              <a:t>تقنية الجو المعدل لحفظ </a:t>
            </a:r>
            <a:r>
              <a:rPr lang="ar-SA" altLang="ar-SA" sz="2400" b="1" dirty="0" err="1" smtClean="0">
                <a:solidFill>
                  <a:srgbClr val="FF0000"/>
                </a:solidFill>
                <a:cs typeface="Simplified Arabic" pitchFamily="18" charset="-78"/>
              </a:rPr>
              <a:t>ا</a:t>
            </a:r>
            <a:r>
              <a:rPr lang="ar-DZ" altLang="ar-SA" sz="2400" b="1" dirty="0" smtClean="0">
                <a:solidFill>
                  <a:srgbClr val="FF0000"/>
                </a:solidFill>
                <a:cs typeface="Simplified Arabic" pitchFamily="18" charset="-78"/>
              </a:rPr>
              <a:t>لكرز الطازج</a:t>
            </a:r>
            <a:endParaRPr lang="fr-FR" sz="2400" dirty="0">
              <a:solidFill>
                <a:srgbClr val="FF0000"/>
              </a:solidFill>
            </a:endParaRPr>
          </a:p>
        </p:txBody>
      </p:sp>
      <p:sp>
        <p:nvSpPr>
          <p:cNvPr id="24" name="Rectangle 23"/>
          <p:cNvSpPr/>
          <p:nvPr/>
        </p:nvSpPr>
        <p:spPr>
          <a:xfrm>
            <a:off x="4876800" y="304800"/>
            <a:ext cx="3995003" cy="461665"/>
          </a:xfrm>
          <a:prstGeom prst="rect">
            <a:avLst/>
          </a:prstGeom>
        </p:spPr>
        <p:txBody>
          <a:bodyPr wrap="none">
            <a:spAutoFit/>
          </a:bodyPr>
          <a:lstStyle/>
          <a:p>
            <a:pPr algn="r" rtl="1"/>
            <a:r>
              <a:rPr lang="ar-SA" altLang="ar-SA" sz="2400" b="1" dirty="0" smtClean="0">
                <a:solidFill>
                  <a:srgbClr val="FF0000"/>
                </a:solidFill>
                <a:cs typeface="Simplified Arabic" pitchFamily="18" charset="-78"/>
              </a:rPr>
              <a:t>تقنية الجو المعدل لحفظ الموز</a:t>
            </a:r>
            <a:r>
              <a:rPr lang="ar-DZ" altLang="ar-SA" sz="2400" b="1" dirty="0" smtClean="0">
                <a:solidFill>
                  <a:srgbClr val="FF0000"/>
                </a:solidFill>
                <a:cs typeface="Simplified Arabic" pitchFamily="18" charset="-78"/>
              </a:rPr>
              <a:t> </a:t>
            </a:r>
            <a:r>
              <a:rPr lang="ar-SA" altLang="ar-SA" sz="2400" b="1" dirty="0" smtClean="0">
                <a:solidFill>
                  <a:srgbClr val="FF0000"/>
                </a:solidFill>
                <a:cs typeface="Simplified Arabic" pitchFamily="18" charset="-78"/>
              </a:rPr>
              <a:t>الأخضر</a:t>
            </a:r>
            <a:endParaRPr lang="fr-FR" sz="2400" dirty="0" smtClean="0">
              <a:solidFill>
                <a:srgbClr val="FF0000"/>
              </a:solidFill>
            </a:endParaRPr>
          </a:p>
        </p:txBody>
      </p:sp>
      <p:pic>
        <p:nvPicPr>
          <p:cNvPr id="25" name="Picture 9"/>
          <p:cNvPicPr>
            <a:picLocks noChangeAspect="1" noChangeArrowheads="1"/>
          </p:cNvPicPr>
          <p:nvPr/>
        </p:nvPicPr>
        <p:blipFill>
          <a:blip r:embed="rId4"/>
          <a:srcRect/>
          <a:stretch>
            <a:fillRect/>
          </a:stretch>
        </p:blipFill>
        <p:spPr bwMode="auto">
          <a:xfrm>
            <a:off x="6172200" y="4724400"/>
            <a:ext cx="2914650" cy="2152650"/>
          </a:xfrm>
          <a:prstGeom prst="rect">
            <a:avLst/>
          </a:prstGeom>
          <a:noFill/>
          <a:ln w="9525" algn="ctr">
            <a:noFill/>
            <a:miter lim="800000"/>
            <a:headEnd/>
            <a:tailEnd/>
          </a:ln>
        </p:spPr>
      </p:pic>
      <p:pic>
        <p:nvPicPr>
          <p:cNvPr id="26" name="Picture 10"/>
          <p:cNvPicPr>
            <a:picLocks noChangeAspect="1" noChangeArrowheads="1"/>
          </p:cNvPicPr>
          <p:nvPr/>
        </p:nvPicPr>
        <p:blipFill>
          <a:blip r:embed="rId5"/>
          <a:srcRect/>
          <a:stretch>
            <a:fillRect/>
          </a:stretch>
        </p:blipFill>
        <p:spPr bwMode="auto">
          <a:xfrm>
            <a:off x="76200" y="4724400"/>
            <a:ext cx="3124200" cy="2152650"/>
          </a:xfrm>
          <a:prstGeom prst="rect">
            <a:avLst/>
          </a:prstGeom>
          <a:noFill/>
          <a:ln w="9525" algn="ctr">
            <a:noFill/>
            <a:miter lim="800000"/>
            <a:headEnd/>
            <a:tailEnd/>
          </a:ln>
        </p:spPr>
      </p:pic>
      <p:pic>
        <p:nvPicPr>
          <p:cNvPr id="27" name="Picture 11"/>
          <p:cNvPicPr>
            <a:picLocks noChangeAspect="1" noChangeArrowheads="1"/>
          </p:cNvPicPr>
          <p:nvPr/>
        </p:nvPicPr>
        <p:blipFill>
          <a:blip r:embed="rId6"/>
          <a:srcRect/>
          <a:stretch>
            <a:fillRect/>
          </a:stretch>
        </p:blipFill>
        <p:spPr bwMode="auto">
          <a:xfrm>
            <a:off x="3200400" y="4725435"/>
            <a:ext cx="2971800" cy="2119313"/>
          </a:xfrm>
          <a:prstGeom prst="rect">
            <a:avLst/>
          </a:prstGeom>
          <a:noFill/>
          <a:ln w="9525" algn="ctr">
            <a:noFill/>
            <a:miter lim="800000"/>
            <a:headEnd/>
            <a:tailEnd/>
          </a:ln>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552450" y="1676400"/>
            <a:ext cx="8134350" cy="4286250"/>
            <a:chOff x="-1752600" y="2286000"/>
            <a:chExt cx="8134350" cy="4286250"/>
          </a:xfrm>
        </p:grpSpPr>
        <p:pic>
          <p:nvPicPr>
            <p:cNvPr id="5" name="Picture 7"/>
            <p:cNvPicPr>
              <a:picLocks noChangeAspect="1" noChangeArrowheads="1"/>
            </p:cNvPicPr>
            <p:nvPr/>
          </p:nvPicPr>
          <p:blipFill>
            <a:blip r:embed="rId2"/>
            <a:srcRect/>
            <a:stretch>
              <a:fillRect/>
            </a:stretch>
          </p:blipFill>
          <p:spPr bwMode="auto">
            <a:xfrm>
              <a:off x="-1752600" y="2286000"/>
              <a:ext cx="8134350" cy="4286250"/>
            </a:xfrm>
            <a:prstGeom prst="rect">
              <a:avLst/>
            </a:prstGeom>
            <a:noFill/>
            <a:ln w="9525" algn="ctr">
              <a:noFill/>
              <a:miter lim="800000"/>
              <a:headEnd/>
              <a:tailEnd/>
            </a:ln>
          </p:spPr>
        </p:pic>
        <p:sp>
          <p:nvSpPr>
            <p:cNvPr id="6" name="Rectangle 5"/>
            <p:cNvSpPr/>
            <p:nvPr/>
          </p:nvSpPr>
          <p:spPr>
            <a:xfrm>
              <a:off x="-685800" y="2362200"/>
              <a:ext cx="6527179" cy="523220"/>
            </a:xfrm>
            <a:prstGeom prst="rect">
              <a:avLst/>
            </a:prstGeom>
            <a:solidFill>
              <a:srgbClr val="0066FF"/>
            </a:solidFill>
          </p:spPr>
          <p:txBody>
            <a:bodyPr wrap="square">
              <a:spAutoFit/>
            </a:bodyPr>
            <a:lstStyle/>
            <a:p>
              <a:pPr algn="ctr"/>
              <a:r>
                <a:rPr lang="ar-SA" altLang="ar-SA" sz="2800" b="1" dirty="0" smtClean="0">
                  <a:cs typeface="Simplified Arabic" pitchFamily="18" charset="-78"/>
                </a:rPr>
                <a:t>جهاز للتعبئة والتغليف تحت الأجواء المعدلة</a:t>
              </a:r>
              <a:endParaRPr lang="fr-FR" sz="2800" dirty="0"/>
            </a:p>
          </p:txBody>
        </p:sp>
      </p:gr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914400"/>
            <a:ext cx="8458200" cy="1384995"/>
          </a:xfrm>
          <a:prstGeom prst="rect">
            <a:avLst/>
          </a:prstGeom>
        </p:spPr>
        <p:txBody>
          <a:bodyPr wrap="square">
            <a:spAutoFit/>
          </a:bodyPr>
          <a:lstStyle/>
          <a:p>
            <a:pPr algn="r" rtl="1"/>
            <a:r>
              <a:rPr lang="ar-SA" altLang="ar-SA" sz="2800" b="1" dirty="0" smtClean="0">
                <a:solidFill>
                  <a:srgbClr val="FF0000"/>
                </a:solidFill>
                <a:latin typeface="Arial" pitchFamily="34" charset="0"/>
                <a:cs typeface="Arial" pitchFamily="34" charset="0"/>
              </a:rPr>
              <a:t>الرمان الطازج: </a:t>
            </a:r>
            <a:r>
              <a:rPr lang="ar-SA" altLang="ar-SA" sz="2800" b="1" dirty="0" smtClean="0">
                <a:latin typeface="Arial" pitchFamily="34" charset="0"/>
                <a:cs typeface="Arial" pitchFamily="34" charset="0"/>
              </a:rPr>
              <a:t>فترة تخزين 3.5 شهرً</a:t>
            </a:r>
            <a:r>
              <a:rPr lang="ar-DZ" altLang="ar-SA" sz="2800" b="1" dirty="0" smtClean="0">
                <a:latin typeface="Arial" pitchFamily="34" charset="0"/>
                <a:cs typeface="Arial" pitchFamily="34" charset="0"/>
              </a:rPr>
              <a:t>:</a:t>
            </a:r>
          </a:p>
          <a:p>
            <a:pPr algn="r" rtl="1"/>
            <a:r>
              <a:rPr lang="ar-SA" altLang="ar-SA" sz="2800" b="1" dirty="0" smtClean="0">
                <a:solidFill>
                  <a:srgbClr val="FF0000"/>
                </a:solidFill>
                <a:latin typeface="Arial" pitchFamily="34" charset="0"/>
                <a:cs typeface="Arial" pitchFamily="34" charset="0"/>
              </a:rPr>
              <a:t>صورة يمين</a:t>
            </a:r>
            <a:r>
              <a:rPr lang="ar-DZ" altLang="ar-SA" sz="2800" b="1" dirty="0" smtClean="0">
                <a:solidFill>
                  <a:srgbClr val="FF0000"/>
                </a:solidFill>
                <a:latin typeface="Arial" pitchFamily="34" charset="0"/>
                <a:cs typeface="Arial" pitchFamily="34" charset="0"/>
              </a:rPr>
              <a:t>:</a:t>
            </a:r>
            <a:r>
              <a:rPr lang="ar-SA" altLang="ar-SA" sz="2800" b="1" dirty="0" smtClean="0">
                <a:solidFill>
                  <a:srgbClr val="FF0000"/>
                </a:solidFill>
                <a:latin typeface="Arial" pitchFamily="34" charset="0"/>
                <a:cs typeface="Arial" pitchFamily="34" charset="0"/>
              </a:rPr>
              <a:t> </a:t>
            </a:r>
            <a:r>
              <a:rPr lang="ar-SA" altLang="ar-SA" sz="2800" b="1" dirty="0" smtClean="0">
                <a:latin typeface="Arial" pitchFamily="34" charset="0"/>
                <a:cs typeface="Arial" pitchFamily="34" charset="0"/>
              </a:rPr>
              <a:t>ثمار جو معدل ( 5٪ </a:t>
            </a:r>
            <a:r>
              <a:rPr lang="fr-FR" sz="2800" b="1" dirty="0" smtClean="0">
                <a:latin typeface="Times New Roman" pitchFamily="18" charset="0"/>
                <a:ea typeface="Calibri" pitchFamily="34" charset="0"/>
                <a:cs typeface="Times New Roman" pitchFamily="18" charset="0"/>
              </a:rPr>
              <a:t>O</a:t>
            </a:r>
            <a:r>
              <a:rPr lang="fr-FR" sz="2800" b="1" baseline="-30000" dirty="0" smtClean="0">
                <a:latin typeface="Times New Roman" pitchFamily="18" charset="0"/>
                <a:ea typeface="Calibri" pitchFamily="34" charset="0"/>
                <a:cs typeface="Times New Roman" pitchFamily="18" charset="0"/>
              </a:rPr>
              <a:t>2</a:t>
            </a:r>
            <a:r>
              <a:rPr lang="ar-SA" altLang="ar-SA" sz="2800" b="1" dirty="0" smtClean="0">
                <a:latin typeface="Arial" pitchFamily="34" charset="0"/>
                <a:cs typeface="Arial" pitchFamily="34" charset="0"/>
              </a:rPr>
              <a:t> +</a:t>
            </a:r>
            <a:r>
              <a:rPr lang="ar-DZ" altLang="ar-SA" sz="2800" b="1" dirty="0" smtClean="0">
                <a:latin typeface="Arial" pitchFamily="34" charset="0"/>
                <a:cs typeface="Arial" pitchFamily="34" charset="0"/>
              </a:rPr>
              <a:t> </a:t>
            </a:r>
            <a:r>
              <a:rPr lang="ar-SA" altLang="ar-SA" sz="2800" b="1" dirty="0" smtClean="0">
                <a:latin typeface="Arial" pitchFamily="34" charset="0"/>
                <a:cs typeface="Arial" pitchFamily="34" charset="0"/>
              </a:rPr>
              <a:t>15٪ </a:t>
            </a:r>
            <a:r>
              <a:rPr lang="fr-FR" sz="2800" b="1" dirty="0" smtClean="0">
                <a:latin typeface="Times New Roman" pitchFamily="18" charset="0"/>
                <a:ea typeface="Calibri" pitchFamily="34" charset="0"/>
                <a:cs typeface="Times New Roman" pitchFamily="18" charset="0"/>
              </a:rPr>
              <a:t>CO</a:t>
            </a:r>
            <a:r>
              <a:rPr lang="fr-FR" sz="2800" b="1" baseline="-30000" dirty="0" smtClean="0">
                <a:latin typeface="Times New Roman" pitchFamily="18" charset="0"/>
                <a:ea typeface="Calibri" pitchFamily="34" charset="0"/>
                <a:cs typeface="Times New Roman" pitchFamily="18" charset="0"/>
              </a:rPr>
              <a:t>2</a:t>
            </a:r>
            <a:r>
              <a:rPr lang="ar-SA" altLang="ar-SA" sz="2800" b="1" dirty="0" smtClean="0">
                <a:latin typeface="Arial" pitchFamily="34" charset="0"/>
                <a:cs typeface="Arial" pitchFamily="34" charset="0"/>
              </a:rPr>
              <a:t>)</a:t>
            </a:r>
            <a:r>
              <a:rPr lang="ar-DZ" altLang="ar-SA" sz="2800" b="1" dirty="0" smtClean="0">
                <a:latin typeface="Arial" pitchFamily="34" charset="0"/>
                <a:cs typeface="Arial" pitchFamily="34" charset="0"/>
              </a:rPr>
              <a:t>.</a:t>
            </a:r>
          </a:p>
          <a:p>
            <a:pPr algn="r" rtl="1"/>
            <a:r>
              <a:rPr lang="ar-SA" altLang="ar-SA" sz="2800" b="1" dirty="0" smtClean="0">
                <a:solidFill>
                  <a:srgbClr val="FF0000"/>
                </a:solidFill>
                <a:latin typeface="Arial" pitchFamily="34" charset="0"/>
                <a:cs typeface="Arial" pitchFamily="34" charset="0"/>
              </a:rPr>
              <a:t>صورة يسار</a:t>
            </a:r>
            <a:r>
              <a:rPr lang="ar-DZ" altLang="ar-SA" sz="2800" b="1" dirty="0" smtClean="0">
                <a:solidFill>
                  <a:srgbClr val="FF0000"/>
                </a:solidFill>
                <a:latin typeface="Arial" pitchFamily="34" charset="0"/>
                <a:cs typeface="Arial" pitchFamily="34" charset="0"/>
              </a:rPr>
              <a:t>:</a:t>
            </a:r>
            <a:r>
              <a:rPr lang="ar-SA" altLang="ar-SA" sz="2800" b="1" dirty="0" smtClean="0">
                <a:solidFill>
                  <a:srgbClr val="FF0000"/>
                </a:solidFill>
                <a:latin typeface="Arial" pitchFamily="34" charset="0"/>
                <a:cs typeface="Arial" pitchFamily="34" charset="0"/>
              </a:rPr>
              <a:t> </a:t>
            </a:r>
            <a:r>
              <a:rPr lang="ar-SA" altLang="ar-SA" sz="2800" b="1" dirty="0" smtClean="0">
                <a:latin typeface="Arial" pitchFamily="34" charset="0"/>
                <a:cs typeface="Arial" pitchFamily="34" charset="0"/>
              </a:rPr>
              <a:t>ثمار جو عادي (21٪ </a:t>
            </a:r>
            <a:r>
              <a:rPr lang="fr-FR" sz="2800" b="1" dirty="0" smtClean="0">
                <a:latin typeface="Times New Roman" pitchFamily="18" charset="0"/>
                <a:ea typeface="Calibri" pitchFamily="34" charset="0"/>
                <a:cs typeface="Times New Roman" pitchFamily="18" charset="0"/>
              </a:rPr>
              <a:t>O</a:t>
            </a:r>
            <a:r>
              <a:rPr lang="fr-FR" sz="2800" b="1" baseline="-30000" dirty="0" smtClean="0">
                <a:latin typeface="Times New Roman" pitchFamily="18" charset="0"/>
                <a:ea typeface="Calibri" pitchFamily="34" charset="0"/>
                <a:cs typeface="Times New Roman" pitchFamily="18" charset="0"/>
              </a:rPr>
              <a:t>2</a:t>
            </a:r>
            <a:r>
              <a:rPr lang="ar-SA" altLang="ar-SA" sz="2800" b="1" dirty="0" smtClean="0">
                <a:latin typeface="Arial" pitchFamily="34" charset="0"/>
                <a:cs typeface="Arial" pitchFamily="34" charset="0"/>
              </a:rPr>
              <a:t> +78٪ </a:t>
            </a:r>
            <a:r>
              <a:rPr lang="fr-FR" sz="2800" b="1" dirty="0" smtClean="0">
                <a:latin typeface="Times New Roman" pitchFamily="18" charset="0"/>
                <a:ea typeface="Calibri" pitchFamily="34" charset="0"/>
                <a:cs typeface="Times New Roman" pitchFamily="18" charset="0"/>
              </a:rPr>
              <a:t>N</a:t>
            </a:r>
            <a:r>
              <a:rPr lang="fr-FR" sz="2800" b="1" baseline="-30000" dirty="0" smtClean="0">
                <a:latin typeface="Times New Roman" pitchFamily="18" charset="0"/>
                <a:ea typeface="Calibri" pitchFamily="34" charset="0"/>
                <a:cs typeface="Times New Roman" pitchFamily="18" charset="0"/>
              </a:rPr>
              <a:t>2</a:t>
            </a:r>
            <a:r>
              <a:rPr lang="ar-SA" altLang="ar-SA" sz="2800" b="1" dirty="0" smtClean="0">
                <a:latin typeface="Arial" pitchFamily="34" charset="0"/>
                <a:cs typeface="Arial" pitchFamily="34" charset="0"/>
              </a:rPr>
              <a:t> +0.03٪ </a:t>
            </a:r>
            <a:r>
              <a:rPr lang="fr-FR" sz="2800" b="1" dirty="0" smtClean="0">
                <a:latin typeface="Times New Roman" pitchFamily="18" charset="0"/>
                <a:ea typeface="Calibri" pitchFamily="34" charset="0"/>
                <a:cs typeface="Times New Roman" pitchFamily="18" charset="0"/>
              </a:rPr>
              <a:t>CO</a:t>
            </a:r>
            <a:r>
              <a:rPr lang="fr-FR" sz="2800" b="1" baseline="-30000" dirty="0" smtClean="0">
                <a:latin typeface="Times New Roman" pitchFamily="18" charset="0"/>
                <a:ea typeface="Calibri" pitchFamily="34" charset="0"/>
                <a:cs typeface="Times New Roman" pitchFamily="18" charset="0"/>
              </a:rPr>
              <a:t>2</a:t>
            </a:r>
            <a:r>
              <a:rPr lang="ar-SA" altLang="ar-SA" sz="2800" b="1" dirty="0" smtClean="0">
                <a:latin typeface="Arial" pitchFamily="34" charset="0"/>
                <a:cs typeface="Arial" pitchFamily="34" charset="0"/>
              </a:rPr>
              <a:t>)، </a:t>
            </a:r>
            <a:endParaRPr lang="fr-FR" sz="2800" b="1" dirty="0">
              <a:latin typeface="Arial" pitchFamily="34" charset="0"/>
              <a:cs typeface="Arial" pitchFamily="34" charset="0"/>
            </a:endParaRPr>
          </a:p>
        </p:txBody>
      </p:sp>
      <p:pic>
        <p:nvPicPr>
          <p:cNvPr id="6" name="Picture 9"/>
          <p:cNvPicPr>
            <a:picLocks noChangeAspect="1" noChangeArrowheads="1"/>
          </p:cNvPicPr>
          <p:nvPr/>
        </p:nvPicPr>
        <p:blipFill>
          <a:blip r:embed="rId2"/>
          <a:srcRect/>
          <a:stretch>
            <a:fillRect/>
          </a:stretch>
        </p:blipFill>
        <p:spPr bwMode="auto">
          <a:xfrm>
            <a:off x="914400" y="2286000"/>
            <a:ext cx="6934200" cy="4343400"/>
          </a:xfrm>
          <a:prstGeom prst="rect">
            <a:avLst/>
          </a:prstGeom>
          <a:noFill/>
          <a:ln w="9525" algn="ctr">
            <a:noFill/>
            <a:miter lim="800000"/>
            <a:headEnd/>
            <a:tailEnd/>
          </a:ln>
        </p:spPr>
      </p:pic>
      <p:sp>
        <p:nvSpPr>
          <p:cNvPr id="7" name="Rectangle 6"/>
          <p:cNvSpPr/>
          <p:nvPr/>
        </p:nvSpPr>
        <p:spPr>
          <a:xfrm>
            <a:off x="1905000" y="381000"/>
            <a:ext cx="5455340" cy="523220"/>
          </a:xfrm>
          <a:prstGeom prst="rect">
            <a:avLst/>
          </a:prstGeom>
        </p:spPr>
        <p:txBody>
          <a:bodyPr wrap="none">
            <a:spAutoFit/>
          </a:bodyPr>
          <a:lstStyle/>
          <a:p>
            <a:r>
              <a:rPr lang="ar-SA" altLang="ar-SA" sz="2800" b="1" dirty="0" smtClean="0">
                <a:solidFill>
                  <a:srgbClr val="FF0000"/>
                </a:solidFill>
                <a:cs typeface="Simplified Arabic" pitchFamily="18" charset="-78"/>
              </a:rPr>
              <a:t>تأثير الجو</a:t>
            </a:r>
            <a:r>
              <a:rPr lang="ar-DZ" altLang="ar-SA" sz="2800" b="1" dirty="0" smtClean="0">
                <a:solidFill>
                  <a:srgbClr val="FF0000"/>
                </a:solidFill>
                <a:cs typeface="Simplified Arabic" pitchFamily="18" charset="-78"/>
              </a:rPr>
              <a:t> </a:t>
            </a:r>
            <a:r>
              <a:rPr lang="ar-SA" altLang="ar-SA" sz="2800" b="1" dirty="0" smtClean="0">
                <a:solidFill>
                  <a:srgbClr val="FF0000"/>
                </a:solidFill>
                <a:cs typeface="Simplified Arabic" pitchFamily="18" charset="-78"/>
              </a:rPr>
              <a:t>المعدل على صلاحية الرمان الطازج</a:t>
            </a:r>
            <a:endParaRPr lang="fr-FR" sz="2800" dirty="0">
              <a:solidFill>
                <a:srgbClr val="FF0000"/>
              </a:solidFil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328337" y="381000"/>
            <a:ext cx="4453463" cy="523220"/>
          </a:xfrm>
          <a:prstGeom prst="rect">
            <a:avLst/>
          </a:prstGeom>
        </p:spPr>
        <p:txBody>
          <a:bodyPr wrap="none">
            <a:spAutoFit/>
          </a:bodyPr>
          <a:lstStyle/>
          <a:p>
            <a:pPr algn="r" rtl="1"/>
            <a:r>
              <a:rPr lang="ar-SA" altLang="ar-SA" sz="2800" b="1" dirty="0" smtClean="0">
                <a:solidFill>
                  <a:srgbClr val="FF0000"/>
                </a:solidFill>
                <a:cs typeface="Simplified Arabic" pitchFamily="18" charset="-78"/>
              </a:rPr>
              <a:t>تقنية الجو المعدل لحفظ </a:t>
            </a:r>
            <a:r>
              <a:rPr lang="ar-DZ" altLang="ar-SA" sz="2800" b="1" dirty="0" smtClean="0">
                <a:solidFill>
                  <a:srgbClr val="FF0000"/>
                </a:solidFill>
                <a:cs typeface="Simplified Arabic" pitchFamily="18" charset="-78"/>
              </a:rPr>
              <a:t>الكرز الطازج</a:t>
            </a:r>
            <a:endParaRPr lang="fr-FR" sz="2800" dirty="0">
              <a:solidFill>
                <a:srgbClr val="FF0000"/>
              </a:solidFill>
            </a:endParaRPr>
          </a:p>
        </p:txBody>
      </p:sp>
      <p:pic>
        <p:nvPicPr>
          <p:cNvPr id="8" name="Picture 10"/>
          <p:cNvPicPr>
            <a:picLocks noChangeAspect="1" noChangeArrowheads="1"/>
          </p:cNvPicPr>
          <p:nvPr/>
        </p:nvPicPr>
        <p:blipFill>
          <a:blip r:embed="rId2"/>
          <a:srcRect/>
          <a:stretch>
            <a:fillRect/>
          </a:stretch>
        </p:blipFill>
        <p:spPr bwMode="auto">
          <a:xfrm>
            <a:off x="838200" y="2819400"/>
            <a:ext cx="6934200" cy="3959088"/>
          </a:xfrm>
          <a:prstGeom prst="rect">
            <a:avLst/>
          </a:prstGeom>
          <a:noFill/>
          <a:ln w="9525" algn="ctr">
            <a:noFill/>
            <a:miter lim="800000"/>
            <a:headEnd/>
            <a:tailEnd/>
          </a:ln>
        </p:spPr>
      </p:pic>
      <p:sp>
        <p:nvSpPr>
          <p:cNvPr id="9" name="Rectangle 8"/>
          <p:cNvSpPr/>
          <p:nvPr/>
        </p:nvSpPr>
        <p:spPr>
          <a:xfrm>
            <a:off x="228600" y="762000"/>
            <a:ext cx="8534400" cy="2074414"/>
          </a:xfrm>
          <a:prstGeom prst="rect">
            <a:avLst/>
          </a:prstGeom>
        </p:spPr>
        <p:txBody>
          <a:bodyPr wrap="square">
            <a:spAutoFit/>
          </a:bodyPr>
          <a:lstStyle/>
          <a:p>
            <a:pPr algn="r" rtl="1">
              <a:spcBef>
                <a:spcPct val="20000"/>
              </a:spcBef>
              <a:buClr>
                <a:schemeClr val="accent2"/>
              </a:buClr>
              <a:buSzPct val="80000"/>
            </a:pPr>
            <a:r>
              <a:rPr lang="ar-SA" altLang="ar-SA" sz="2800" b="1" dirty="0" smtClean="0">
                <a:latin typeface="Arial" pitchFamily="34" charset="0"/>
                <a:cs typeface="Arial" pitchFamily="34" charset="0"/>
              </a:rPr>
              <a:t>التين الطازج: فترة التخزين 4 أسابيع</a:t>
            </a:r>
            <a:r>
              <a:rPr lang="ar-DZ" altLang="ar-SA" sz="2800" b="1" dirty="0" smtClean="0">
                <a:latin typeface="Arial" pitchFamily="34" charset="0"/>
                <a:cs typeface="Arial" pitchFamily="34" charset="0"/>
              </a:rPr>
              <a:t>.</a:t>
            </a:r>
          </a:p>
          <a:p>
            <a:pPr algn="r" rtl="1">
              <a:spcBef>
                <a:spcPct val="20000"/>
              </a:spcBef>
              <a:buClr>
                <a:schemeClr val="accent2"/>
              </a:buClr>
              <a:buSzPct val="80000"/>
            </a:pPr>
            <a:r>
              <a:rPr lang="ar-SA" altLang="ar-SA" sz="2800" b="1" dirty="0" smtClean="0">
                <a:latin typeface="Arial" pitchFamily="34" charset="0"/>
                <a:cs typeface="Arial" pitchFamily="34" charset="0"/>
              </a:rPr>
              <a:t>الصفين العلويين</a:t>
            </a:r>
            <a:r>
              <a:rPr lang="ar-DZ" altLang="ar-SA" sz="2800" b="1" dirty="0" smtClean="0">
                <a:latin typeface="Arial" pitchFamily="34" charset="0"/>
                <a:cs typeface="Arial" pitchFamily="34" charset="0"/>
              </a:rPr>
              <a:t>:</a:t>
            </a:r>
            <a:r>
              <a:rPr lang="ar-SA" altLang="ar-SA" sz="2800" b="1" dirty="0" smtClean="0">
                <a:latin typeface="Arial" pitchFamily="34" charset="0"/>
                <a:cs typeface="Arial" pitchFamily="34" charset="0"/>
              </a:rPr>
              <a:t> ثمار جو عادي</a:t>
            </a:r>
            <a:r>
              <a:rPr lang="ar-DZ" altLang="ar-SA" sz="2800" b="1" dirty="0" smtClean="0">
                <a:latin typeface="Arial" pitchFamily="34" charset="0"/>
                <a:cs typeface="Arial" pitchFamily="34" charset="0"/>
              </a:rPr>
              <a:t>.</a:t>
            </a:r>
          </a:p>
          <a:p>
            <a:pPr algn="r" rtl="1">
              <a:spcBef>
                <a:spcPct val="20000"/>
              </a:spcBef>
              <a:buClr>
                <a:schemeClr val="accent2"/>
              </a:buClr>
              <a:buSzPct val="80000"/>
            </a:pPr>
            <a:r>
              <a:rPr lang="ar-SA" altLang="ar-SA" sz="2800" b="1" dirty="0" smtClean="0">
                <a:latin typeface="Arial" pitchFamily="34" charset="0"/>
                <a:cs typeface="Arial" pitchFamily="34" charset="0"/>
              </a:rPr>
              <a:t>الصفين السفليين</a:t>
            </a:r>
            <a:r>
              <a:rPr lang="ar-DZ" altLang="ar-SA" sz="2800" b="1" dirty="0" smtClean="0">
                <a:latin typeface="Arial" pitchFamily="34" charset="0"/>
                <a:cs typeface="Arial" pitchFamily="34" charset="0"/>
              </a:rPr>
              <a:t>:</a:t>
            </a:r>
            <a:r>
              <a:rPr lang="ar-SA" altLang="ar-SA" sz="2800" b="1" dirty="0" smtClean="0">
                <a:latin typeface="Arial" pitchFamily="34" charset="0"/>
                <a:cs typeface="Arial" pitchFamily="34" charset="0"/>
              </a:rPr>
              <a:t> ثمار جو معدل (20٪ </a:t>
            </a:r>
            <a:r>
              <a:rPr lang="fr-FR" sz="2800" b="1" dirty="0" smtClean="0">
                <a:latin typeface="Times New Roman" pitchFamily="18" charset="0"/>
                <a:ea typeface="Calibri" pitchFamily="34" charset="0"/>
                <a:cs typeface="Times New Roman" pitchFamily="18" charset="0"/>
              </a:rPr>
              <a:t>CO</a:t>
            </a:r>
            <a:r>
              <a:rPr lang="fr-FR" sz="2800" b="1" baseline="-30000" dirty="0" smtClean="0">
                <a:latin typeface="Times New Roman" pitchFamily="18" charset="0"/>
                <a:ea typeface="Calibri" pitchFamily="34" charset="0"/>
                <a:cs typeface="Times New Roman" pitchFamily="18" charset="0"/>
              </a:rPr>
              <a:t>2</a:t>
            </a:r>
            <a:r>
              <a:rPr lang="ar-SA" altLang="ar-SA" sz="2800" b="1" dirty="0" smtClean="0">
                <a:latin typeface="Arial" pitchFamily="34" charset="0"/>
                <a:cs typeface="Arial" pitchFamily="34" charset="0"/>
              </a:rPr>
              <a:t>)</a:t>
            </a:r>
            <a:r>
              <a:rPr lang="ar-DZ" altLang="ar-SA" sz="2800" b="1" dirty="0" smtClean="0">
                <a:latin typeface="Arial" pitchFamily="34" charset="0"/>
                <a:cs typeface="Arial" pitchFamily="34" charset="0"/>
              </a:rPr>
              <a:t>.</a:t>
            </a:r>
          </a:p>
          <a:p>
            <a:pPr algn="r" rtl="1">
              <a:spcBef>
                <a:spcPct val="20000"/>
              </a:spcBef>
              <a:buClr>
                <a:schemeClr val="accent2"/>
              </a:buClr>
              <a:buSzPct val="80000"/>
            </a:pPr>
            <a:r>
              <a:rPr lang="ar-SA" altLang="ar-SA" sz="2800" b="1" dirty="0" smtClean="0">
                <a:latin typeface="Arial" pitchFamily="34" charset="0"/>
                <a:cs typeface="Arial" pitchFamily="34" charset="0"/>
              </a:rPr>
              <a:t> درجات الحرارة من اليمين إلى اليسار 5 </a:t>
            </a:r>
            <a:r>
              <a:rPr lang="ar-SA" altLang="ar-SA" sz="2800" b="1" dirty="0" err="1" smtClean="0">
                <a:latin typeface="Arial" pitchFamily="34" charset="0"/>
                <a:cs typeface="Arial" pitchFamily="34" charset="0"/>
              </a:rPr>
              <a:t>و</a:t>
            </a:r>
            <a:r>
              <a:rPr lang="ar-SA" altLang="ar-SA" sz="2800" b="1" dirty="0" smtClean="0">
                <a:latin typeface="Arial" pitchFamily="34" charset="0"/>
                <a:cs typeface="Arial" pitchFamily="34" charset="0"/>
              </a:rPr>
              <a:t> 2.2 </a:t>
            </a:r>
            <a:r>
              <a:rPr lang="ar-SA" altLang="ar-SA" sz="2800" b="1" dirty="0" err="1" smtClean="0">
                <a:latin typeface="Arial" pitchFamily="34" charset="0"/>
                <a:cs typeface="Arial" pitchFamily="34" charset="0"/>
              </a:rPr>
              <a:t>و</a:t>
            </a:r>
            <a:r>
              <a:rPr lang="ar-SA" altLang="ar-SA" sz="2800" b="1" dirty="0" smtClean="0">
                <a:latin typeface="Arial" pitchFamily="34" charset="0"/>
                <a:cs typeface="Arial" pitchFamily="34" charset="0"/>
              </a:rPr>
              <a:t> صفر ( </a:t>
            </a:r>
            <a:r>
              <a:rPr lang="ar-SA" altLang="ar-SA" sz="2800" b="1" dirty="0" err="1" smtClean="0">
                <a:latin typeface="Arial" pitchFamily="34" charset="0"/>
                <a:cs typeface="Arial" pitchFamily="34" charset="0"/>
              </a:rPr>
              <a:t>ْ</a:t>
            </a:r>
            <a:r>
              <a:rPr lang="ar-SA" altLang="ar-SA" sz="2800" b="1" dirty="0" smtClean="0">
                <a:latin typeface="Arial" pitchFamily="34" charset="0"/>
                <a:cs typeface="Arial" pitchFamily="34" charset="0"/>
              </a:rPr>
              <a:t> م)</a:t>
            </a:r>
            <a:endParaRPr lang="en-US" altLang="ar-SA" sz="2800" b="1" dirty="0">
              <a:latin typeface="Arial" pitchFamily="34" charset="0"/>
              <a:cs typeface="Arial" pitchFamily="34"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2"/>
          <a:srcRect/>
          <a:stretch>
            <a:fillRect/>
          </a:stretch>
        </p:blipFill>
        <p:spPr bwMode="auto">
          <a:xfrm>
            <a:off x="3657600" y="685800"/>
            <a:ext cx="5276850" cy="3886200"/>
          </a:xfrm>
          <a:prstGeom prst="rect">
            <a:avLst/>
          </a:prstGeom>
          <a:noFill/>
          <a:ln w="9525" algn="ctr">
            <a:noFill/>
            <a:miter lim="800000"/>
            <a:headEnd/>
            <a:tailEnd/>
          </a:ln>
        </p:spPr>
      </p:pic>
      <p:pic>
        <p:nvPicPr>
          <p:cNvPr id="6" name="Picture 8"/>
          <p:cNvPicPr>
            <a:picLocks noChangeAspect="1" noChangeArrowheads="1"/>
          </p:cNvPicPr>
          <p:nvPr/>
        </p:nvPicPr>
        <p:blipFill>
          <a:blip r:embed="rId3"/>
          <a:srcRect/>
          <a:stretch>
            <a:fillRect/>
          </a:stretch>
        </p:blipFill>
        <p:spPr bwMode="auto">
          <a:xfrm>
            <a:off x="228600" y="762000"/>
            <a:ext cx="3257550" cy="3819525"/>
          </a:xfrm>
          <a:prstGeom prst="rect">
            <a:avLst/>
          </a:prstGeom>
          <a:noFill/>
          <a:ln w="9525" algn="ctr">
            <a:noFill/>
            <a:miter lim="800000"/>
            <a:headEnd/>
            <a:tailEnd/>
          </a:ln>
        </p:spPr>
      </p:pic>
      <p:sp>
        <p:nvSpPr>
          <p:cNvPr id="7" name="Rectangle 6"/>
          <p:cNvSpPr/>
          <p:nvPr/>
        </p:nvSpPr>
        <p:spPr>
          <a:xfrm>
            <a:off x="990600" y="228600"/>
            <a:ext cx="7162800" cy="523220"/>
          </a:xfrm>
          <a:prstGeom prst="rect">
            <a:avLst/>
          </a:prstGeom>
        </p:spPr>
        <p:txBody>
          <a:bodyPr wrap="square">
            <a:spAutoFit/>
          </a:bodyPr>
          <a:lstStyle/>
          <a:p>
            <a:pPr algn="r" rtl="1"/>
            <a:r>
              <a:rPr lang="ar-SA" altLang="ar-SA" sz="2800" b="1" dirty="0" smtClean="0">
                <a:solidFill>
                  <a:srgbClr val="FF0000"/>
                </a:solidFill>
                <a:cs typeface="Simplified Arabic" pitchFamily="18" charset="-78"/>
              </a:rPr>
              <a:t>منتجات طازجة مقطعة </a:t>
            </a:r>
            <a:r>
              <a:rPr lang="ar-DZ" altLang="ar-SA" sz="2800" b="1" dirty="0" smtClean="0">
                <a:solidFill>
                  <a:srgbClr val="FF0000"/>
                </a:solidFill>
                <a:cs typeface="Simplified Arabic" pitchFamily="18" charset="-78"/>
              </a:rPr>
              <a:t>و</a:t>
            </a:r>
            <a:r>
              <a:rPr lang="ar-SA" altLang="ar-SA" sz="2800" b="1" dirty="0" smtClean="0">
                <a:solidFill>
                  <a:srgbClr val="FF0000"/>
                </a:solidFill>
                <a:cs typeface="Simplified Arabic" pitchFamily="18" charset="-78"/>
              </a:rPr>
              <a:t>مغلفة باستخدام تقنية الأجواء المعدلة</a:t>
            </a:r>
            <a:endParaRPr lang="fr-FR" sz="2800" dirty="0">
              <a:solidFill>
                <a:srgbClr val="FF0000"/>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382000" cy="523220"/>
          </a:xfrm>
          <a:prstGeom prst="rect">
            <a:avLst/>
          </a:prstGeom>
        </p:spPr>
        <p:txBody>
          <a:bodyPr wrap="square">
            <a:spAutoFit/>
          </a:bodyPr>
          <a:lstStyle/>
          <a:p>
            <a:pPr algn="r" rtl="1"/>
            <a:r>
              <a:rPr lang="ar-SA" altLang="ar-SA" sz="2800" b="1" dirty="0" smtClean="0">
                <a:solidFill>
                  <a:srgbClr val="FF0000"/>
                </a:solidFill>
                <a:cs typeface="Arabic Transparent" pitchFamily="2" charset="0"/>
              </a:rPr>
              <a:t>التقنيات النشطة لتعبئة وتغليف الأغذية</a:t>
            </a:r>
            <a:r>
              <a:rPr lang="ar-DZ" altLang="ar-SA" sz="2800" b="1" dirty="0" smtClean="0">
                <a:solidFill>
                  <a:srgbClr val="FF0000"/>
                </a:solidFill>
                <a:cs typeface="Arabic Transparent" pitchFamily="2" charset="0"/>
              </a:rPr>
              <a:t> </a:t>
            </a:r>
            <a:r>
              <a:rPr lang="en-US" altLang="ar-SA" sz="2800" b="1" dirty="0" smtClean="0">
                <a:solidFill>
                  <a:srgbClr val="FF0000"/>
                </a:solidFill>
                <a:latin typeface="Times New Roman" pitchFamily="18" charset="0"/>
                <a:cs typeface="Times New Roman" pitchFamily="18" charset="0"/>
              </a:rPr>
              <a:t>Active Packaging (AP)</a:t>
            </a:r>
            <a:endParaRPr lang="fr-FR" sz="2800" dirty="0">
              <a:solidFill>
                <a:srgbClr val="FF0000"/>
              </a:solidFill>
            </a:endParaRPr>
          </a:p>
        </p:txBody>
      </p:sp>
      <p:sp>
        <p:nvSpPr>
          <p:cNvPr id="5" name="Rectangle 4"/>
          <p:cNvSpPr/>
          <p:nvPr/>
        </p:nvSpPr>
        <p:spPr>
          <a:xfrm>
            <a:off x="228600" y="1119628"/>
            <a:ext cx="8458200" cy="1471172"/>
          </a:xfrm>
          <a:prstGeom prst="rect">
            <a:avLst/>
          </a:prstGeom>
        </p:spPr>
        <p:txBody>
          <a:bodyPr wrap="square">
            <a:spAutoFit/>
          </a:bodyPr>
          <a:lstStyle/>
          <a:p>
            <a:pPr algn="just" rtl="1">
              <a:lnSpc>
                <a:spcPct val="80000"/>
              </a:lnSpc>
              <a:buClr>
                <a:srgbClr val="FF8199"/>
              </a:buClr>
            </a:pPr>
            <a:r>
              <a:rPr lang="ar-DZ" altLang="ar-SA" sz="2800" b="1" dirty="0" smtClean="0">
                <a:latin typeface="Arial" pitchFamily="34" charset="0"/>
                <a:cs typeface="Arial" pitchFamily="34" charset="0"/>
              </a:rPr>
              <a:t>   </a:t>
            </a:r>
            <a:r>
              <a:rPr lang="ar-SA" altLang="ar-SA" sz="2800" b="1" dirty="0" smtClean="0">
                <a:latin typeface="Arial" pitchFamily="34" charset="0"/>
                <a:cs typeface="Arial" pitchFamily="34" charset="0"/>
              </a:rPr>
              <a:t>تحويل عمليات التعبئة والتغليف للعبوات الأساسية من تعبئة خاملة</a:t>
            </a:r>
            <a:r>
              <a:rPr lang="ar-DZ" altLang="ar-SA" sz="2800" b="1" dirty="0" smtClean="0">
                <a:latin typeface="Arial" pitchFamily="34" charset="0"/>
                <a:cs typeface="Arial" pitchFamily="34" charset="0"/>
              </a:rPr>
              <a:t> (</a:t>
            </a:r>
            <a:r>
              <a:rPr lang="ar-SA" altLang="ar-SA" sz="2800" b="1" dirty="0" smtClean="0">
                <a:latin typeface="Arial" pitchFamily="34" charset="0"/>
                <a:cs typeface="Arial" pitchFamily="34" charset="0"/>
              </a:rPr>
              <a:t>حاجز يحمي الغذاء المعبأ من التلوث الميكروبي والكيميائي والأكسجين والرطوبة والضوء</a:t>
            </a:r>
            <a:r>
              <a:rPr lang="ar-DZ" altLang="ar-SA" sz="2800" b="1" dirty="0" smtClean="0">
                <a:latin typeface="Arial" pitchFamily="34" charset="0"/>
                <a:cs typeface="Arial" pitchFamily="34" charset="0"/>
              </a:rPr>
              <a:t>)</a:t>
            </a:r>
            <a:r>
              <a:rPr lang="ar-SA" altLang="ar-SA" sz="2800" b="1" dirty="0" smtClean="0">
                <a:latin typeface="Arial" pitchFamily="34" charset="0"/>
                <a:cs typeface="Arial" pitchFamily="34" charset="0"/>
              </a:rPr>
              <a:t> إلى تعبئة نشطة </a:t>
            </a:r>
            <a:r>
              <a:rPr lang="ar-DZ" altLang="ar-SA" sz="2800" b="1" dirty="0" smtClean="0">
                <a:latin typeface="Arial" pitchFamily="34" charset="0"/>
                <a:cs typeface="Arial" pitchFamily="34" charset="0"/>
              </a:rPr>
              <a:t>(</a:t>
            </a:r>
            <a:r>
              <a:rPr lang="ar-SA" altLang="ar-SA" sz="2800" b="1" dirty="0" smtClean="0">
                <a:latin typeface="Arial" pitchFamily="34" charset="0"/>
                <a:cs typeface="Arial" pitchFamily="34" charset="0"/>
              </a:rPr>
              <a:t>نظام تفاعلي بين المنتج المعبأ والعبوة والمحيط المكتنف </a:t>
            </a:r>
            <a:r>
              <a:rPr lang="ar-DZ" altLang="ar-SA" sz="2800" b="1" dirty="0" smtClean="0">
                <a:latin typeface="Arial" pitchFamily="34" charset="0"/>
                <a:cs typeface="Arial" pitchFamily="34" charset="0"/>
              </a:rPr>
              <a:t>.</a:t>
            </a:r>
            <a:endParaRPr lang="fr-FR" sz="2800" b="1" dirty="0">
              <a:latin typeface="Times New Roman" pitchFamily="18" charset="0"/>
              <a:cs typeface="Times New Roman" pitchFamily="18" charset="0"/>
            </a:endParaRPr>
          </a:p>
        </p:txBody>
      </p:sp>
      <p:sp>
        <p:nvSpPr>
          <p:cNvPr id="7" name="Rectangle 6"/>
          <p:cNvSpPr/>
          <p:nvPr/>
        </p:nvSpPr>
        <p:spPr>
          <a:xfrm>
            <a:off x="228600" y="4548628"/>
            <a:ext cx="8458200" cy="1471172"/>
          </a:xfrm>
          <a:prstGeom prst="rect">
            <a:avLst/>
          </a:prstGeom>
        </p:spPr>
        <p:txBody>
          <a:bodyPr wrap="square">
            <a:spAutoFit/>
          </a:bodyPr>
          <a:lstStyle/>
          <a:p>
            <a:pPr algn="r" rtl="1">
              <a:lnSpc>
                <a:spcPct val="80000"/>
              </a:lnSpc>
              <a:buClr>
                <a:srgbClr val="FF8199"/>
              </a:buClr>
            </a:pPr>
            <a:r>
              <a:rPr lang="ar-DZ" altLang="ar-SA" sz="2800" b="1" dirty="0" smtClean="0">
                <a:latin typeface="Arial" pitchFamily="34" charset="0"/>
                <a:cs typeface="Arial" pitchFamily="34" charset="0"/>
              </a:rPr>
              <a:t>   تنقسم </a:t>
            </a:r>
            <a:r>
              <a:rPr lang="ar-SA" altLang="ar-SA" sz="2800" b="1" dirty="0" smtClean="0">
                <a:latin typeface="Arial" pitchFamily="34" charset="0"/>
                <a:cs typeface="Arial" pitchFamily="34" charset="0"/>
              </a:rPr>
              <a:t>التقنيات النشطة لتعبئة وتغليف الأغذية</a:t>
            </a:r>
            <a:r>
              <a:rPr lang="ar-DZ" altLang="ar-SA" sz="2800" b="1" dirty="0" smtClean="0">
                <a:latin typeface="Arial" pitchFamily="34" charset="0"/>
                <a:cs typeface="Arial" pitchFamily="34" charset="0"/>
              </a:rPr>
              <a:t> إلى</a:t>
            </a:r>
            <a:r>
              <a:rPr lang="ar-SA" altLang="ar-SA" sz="2800" b="1" dirty="0" smtClean="0">
                <a:latin typeface="Arial" pitchFamily="34" charset="0"/>
                <a:cs typeface="Arial" pitchFamily="34" charset="0"/>
              </a:rPr>
              <a:t> </a:t>
            </a:r>
            <a:r>
              <a:rPr lang="ar-DZ" altLang="ar-SA" sz="2800" b="1" dirty="0" smtClean="0">
                <a:latin typeface="Arial" pitchFamily="34" charset="0"/>
                <a:cs typeface="Arial" pitchFamily="34" charset="0"/>
              </a:rPr>
              <a:t>3 </a:t>
            </a:r>
            <a:r>
              <a:rPr lang="ar-SA" altLang="ar-SA" sz="2800" b="1" dirty="0" smtClean="0">
                <a:latin typeface="Arial" pitchFamily="34" charset="0"/>
                <a:cs typeface="Arial" pitchFamily="34" charset="0"/>
              </a:rPr>
              <a:t>مجموعات:</a:t>
            </a:r>
          </a:p>
          <a:p>
            <a:pPr algn="r" rtl="1">
              <a:lnSpc>
                <a:spcPct val="80000"/>
              </a:lnSpc>
            </a:pPr>
            <a:r>
              <a:rPr lang="ar-SA" altLang="ar-SA" sz="2800" b="1" dirty="0" smtClean="0">
                <a:latin typeface="Arial" pitchFamily="34" charset="0"/>
                <a:cs typeface="Arial" pitchFamily="34" charset="0"/>
              </a:rPr>
              <a:t>المواد الماصة والكاسحة </a:t>
            </a:r>
            <a:r>
              <a:rPr lang="en-US" altLang="ar-SA" sz="2800" b="1" dirty="0" smtClean="0">
                <a:latin typeface="Times New Roman" pitchFamily="18" charset="0"/>
                <a:cs typeface="Times New Roman" pitchFamily="18" charset="0"/>
              </a:rPr>
              <a:t>(Absorbers and </a:t>
            </a:r>
            <a:r>
              <a:rPr lang="en-US" altLang="ar-SA" sz="2800" b="1" dirty="0" err="1" smtClean="0">
                <a:latin typeface="Times New Roman" pitchFamily="18" charset="0"/>
                <a:cs typeface="Times New Roman" pitchFamily="18" charset="0"/>
              </a:rPr>
              <a:t>Scavangers</a:t>
            </a:r>
            <a:r>
              <a:rPr lang="en-US" altLang="ar-SA" sz="2800" b="1" dirty="0" smtClean="0">
                <a:latin typeface="Times New Roman" pitchFamily="18" charset="0"/>
                <a:cs typeface="Times New Roman" pitchFamily="18" charset="0"/>
              </a:rPr>
              <a:t> ) </a:t>
            </a:r>
            <a:endParaRPr lang="ar-SA" altLang="ar-SA" sz="2800" b="1" dirty="0" smtClean="0">
              <a:latin typeface="Times New Roman" pitchFamily="18" charset="0"/>
              <a:cs typeface="Times New Roman" pitchFamily="18" charset="0"/>
            </a:endParaRPr>
          </a:p>
          <a:p>
            <a:pPr algn="r" rtl="1">
              <a:lnSpc>
                <a:spcPct val="80000"/>
              </a:lnSpc>
            </a:pPr>
            <a:r>
              <a:rPr lang="ar-SA" altLang="ar-SA" sz="2800" b="1" dirty="0" smtClean="0">
                <a:latin typeface="Arial" pitchFamily="34" charset="0"/>
                <a:cs typeface="Arial" pitchFamily="34" charset="0"/>
              </a:rPr>
              <a:t>المواد الباعثة </a:t>
            </a:r>
            <a:r>
              <a:rPr lang="ar-SA" altLang="ar-SA" sz="2800" b="1" dirty="0" smtClean="0">
                <a:latin typeface="Times New Roman" pitchFamily="18" charset="0"/>
                <a:cs typeface="Times New Roman" pitchFamily="18" charset="0"/>
              </a:rPr>
              <a:t> </a:t>
            </a:r>
            <a:r>
              <a:rPr lang="en-US" altLang="ar-SA" sz="2800" b="1" dirty="0" smtClean="0">
                <a:latin typeface="Times New Roman" pitchFamily="18" charset="0"/>
                <a:cs typeface="Times New Roman" pitchFamily="18" charset="0"/>
              </a:rPr>
              <a:t>(Emitters)</a:t>
            </a:r>
            <a:endParaRPr lang="ar-SA" altLang="ar-SA" sz="2800" b="1" dirty="0" smtClean="0">
              <a:latin typeface="Times New Roman" pitchFamily="18" charset="0"/>
              <a:cs typeface="Times New Roman" pitchFamily="18" charset="0"/>
            </a:endParaRPr>
          </a:p>
          <a:p>
            <a:pPr algn="r" rtl="1">
              <a:lnSpc>
                <a:spcPct val="80000"/>
              </a:lnSpc>
            </a:pPr>
            <a:r>
              <a:rPr lang="ar-SA" altLang="ar-SA" sz="2800" b="1" dirty="0" smtClean="0">
                <a:latin typeface="Arial" pitchFamily="34" charset="0"/>
                <a:cs typeface="Arial" pitchFamily="34" charset="0"/>
              </a:rPr>
              <a:t>تقنيات نشطة أخرى </a:t>
            </a:r>
            <a:r>
              <a:rPr lang="ar-SA" altLang="ar-SA" sz="2800" b="1" dirty="0" smtClean="0">
                <a:latin typeface="Times New Roman" pitchFamily="18" charset="0"/>
                <a:cs typeface="Times New Roman" pitchFamily="18" charset="0"/>
              </a:rPr>
              <a:t> </a:t>
            </a:r>
            <a:r>
              <a:rPr lang="en-US" altLang="ar-SA" sz="2800" b="1" dirty="0" smtClean="0">
                <a:latin typeface="Times New Roman" pitchFamily="18" charset="0"/>
                <a:cs typeface="Times New Roman" pitchFamily="18" charset="0"/>
              </a:rPr>
              <a:t>(Other AP)</a:t>
            </a:r>
            <a:endParaRPr lang="fr-FR" sz="2800" b="1" dirty="0">
              <a:latin typeface="Times New Roman" pitchFamily="18" charset="0"/>
              <a:cs typeface="Times New Roman" pitchFamily="18" charset="0"/>
            </a:endParaRPr>
          </a:p>
        </p:txBody>
      </p:sp>
      <p:sp>
        <p:nvSpPr>
          <p:cNvPr id="8" name="Rectangle 7"/>
          <p:cNvSpPr/>
          <p:nvPr/>
        </p:nvSpPr>
        <p:spPr>
          <a:xfrm>
            <a:off x="304800" y="3050435"/>
            <a:ext cx="8458200" cy="781752"/>
          </a:xfrm>
          <a:prstGeom prst="rect">
            <a:avLst/>
          </a:prstGeom>
        </p:spPr>
        <p:txBody>
          <a:bodyPr wrap="square">
            <a:spAutoFit/>
          </a:bodyPr>
          <a:lstStyle/>
          <a:p>
            <a:pPr algn="just" rtl="1">
              <a:lnSpc>
                <a:spcPct val="80000"/>
              </a:lnSpc>
              <a:buClr>
                <a:srgbClr val="FF8199"/>
              </a:buClr>
            </a:pPr>
            <a:r>
              <a:rPr lang="ar-SA" altLang="ar-SA" sz="2800" b="1" dirty="0" smtClean="0">
                <a:latin typeface="Arial" pitchFamily="34" charset="0"/>
                <a:cs typeface="Arial" pitchFamily="34" charset="0"/>
              </a:rPr>
              <a:t>تتضمن </a:t>
            </a:r>
            <a:r>
              <a:rPr lang="ar-DZ" altLang="ar-SA" sz="2800" b="1" dirty="0" err="1" smtClean="0">
                <a:latin typeface="Arial" pitchFamily="34" charset="0"/>
                <a:cs typeface="Arial" pitchFamily="34" charset="0"/>
              </a:rPr>
              <a:t>أفعا</a:t>
            </a:r>
            <a:r>
              <a:rPr lang="ar-SA" altLang="ar-SA" sz="2800" b="1" dirty="0" smtClean="0">
                <a:latin typeface="Arial" pitchFamily="34" charset="0"/>
                <a:cs typeface="Arial" pitchFamily="34" charset="0"/>
              </a:rPr>
              <a:t>ل فيزيائي</a:t>
            </a:r>
            <a:r>
              <a:rPr lang="ar-DZ" altLang="ar-SA" sz="2800" b="1" dirty="0" smtClean="0">
                <a:latin typeface="Arial" pitchFamily="34" charset="0"/>
                <a:cs typeface="Arial" pitchFamily="34" charset="0"/>
              </a:rPr>
              <a:t>ة، </a:t>
            </a:r>
            <a:r>
              <a:rPr lang="ar-SA" altLang="ar-SA" sz="2800" b="1" dirty="0" smtClean="0">
                <a:latin typeface="Arial" pitchFamily="34" charset="0"/>
                <a:cs typeface="Arial" pitchFamily="34" charset="0"/>
              </a:rPr>
              <a:t>كيميائي</a:t>
            </a:r>
            <a:r>
              <a:rPr lang="ar-DZ" altLang="ar-SA" sz="2800" b="1" dirty="0" smtClean="0">
                <a:latin typeface="Arial" pitchFamily="34" charset="0"/>
                <a:cs typeface="Arial" pitchFamily="34" charset="0"/>
              </a:rPr>
              <a:t>ة</a:t>
            </a:r>
            <a:r>
              <a:rPr lang="ar-SA" altLang="ar-SA" sz="2800" b="1" dirty="0" smtClean="0">
                <a:latin typeface="Arial" pitchFamily="34" charset="0"/>
                <a:cs typeface="Arial" pitchFamily="34" charset="0"/>
              </a:rPr>
              <a:t> أو بيولوجي</a:t>
            </a:r>
            <a:r>
              <a:rPr lang="ar-DZ" altLang="ar-SA" sz="2800" b="1" dirty="0" smtClean="0">
                <a:latin typeface="Arial" pitchFamily="34" charset="0"/>
                <a:cs typeface="Arial" pitchFamily="34" charset="0"/>
              </a:rPr>
              <a:t>ة</a:t>
            </a:r>
            <a:r>
              <a:rPr lang="ar-SA" altLang="ar-SA" sz="2800" b="1" dirty="0" smtClean="0">
                <a:latin typeface="Arial" pitchFamily="34" charset="0"/>
                <a:cs typeface="Arial" pitchFamily="34" charset="0"/>
              </a:rPr>
              <a:t> لتعديل التفاعلات المتبادلة بين العبوة والمنتج والفراغ في العبوة لإنجاز نتائج محددة مرغوبة.</a:t>
            </a:r>
            <a:endParaRPr lang="en-US" altLang="ar-SA" sz="2800" b="1" dirty="0" smtClean="0">
              <a:latin typeface="Arial" pitchFamily="34" charset="0"/>
              <a:cs typeface="Arial" pitchFamily="34"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53000" y="457200"/>
            <a:ext cx="3733800" cy="486287"/>
          </a:xfrm>
          <a:prstGeom prst="rect">
            <a:avLst/>
          </a:prstGeom>
        </p:spPr>
        <p:txBody>
          <a:bodyPr wrap="square">
            <a:spAutoFit/>
          </a:bodyPr>
          <a:lstStyle/>
          <a:p>
            <a:pPr algn="just" rtl="1">
              <a:lnSpc>
                <a:spcPct val="80000"/>
              </a:lnSpc>
            </a:pPr>
            <a:r>
              <a:rPr lang="ar-SA" altLang="ar-SA" sz="3200" b="1" dirty="0" smtClean="0">
                <a:solidFill>
                  <a:srgbClr val="FF0000"/>
                </a:solidFill>
                <a:latin typeface="Arial" pitchFamily="34" charset="0"/>
                <a:cs typeface="Arial" pitchFamily="34" charset="0"/>
              </a:rPr>
              <a:t>المواد الماصة والكاسح</a:t>
            </a:r>
            <a:r>
              <a:rPr lang="ar-DZ" altLang="ar-SA" sz="3200" b="1" dirty="0" smtClean="0">
                <a:solidFill>
                  <a:srgbClr val="FF0000"/>
                </a:solidFill>
                <a:latin typeface="Arial" pitchFamily="34" charset="0"/>
                <a:cs typeface="Arial" pitchFamily="34" charset="0"/>
              </a:rPr>
              <a:t>ة:</a:t>
            </a:r>
            <a:endParaRPr lang="fr-FR" sz="2800" b="1" dirty="0">
              <a:latin typeface="Arial" pitchFamily="34" charset="0"/>
              <a:cs typeface="Arial" pitchFamily="34" charset="0"/>
            </a:endParaRPr>
          </a:p>
        </p:txBody>
      </p:sp>
      <p:sp>
        <p:nvSpPr>
          <p:cNvPr id="5" name="Rectangle 4"/>
          <p:cNvSpPr/>
          <p:nvPr/>
        </p:nvSpPr>
        <p:spPr>
          <a:xfrm>
            <a:off x="228600" y="914400"/>
            <a:ext cx="8458200" cy="781752"/>
          </a:xfrm>
          <a:prstGeom prst="rect">
            <a:avLst/>
          </a:prstGeom>
        </p:spPr>
        <p:txBody>
          <a:bodyPr wrap="square">
            <a:spAutoFit/>
          </a:bodyPr>
          <a:lstStyle/>
          <a:p>
            <a:pPr algn="just" rtl="1">
              <a:lnSpc>
                <a:spcPct val="80000"/>
              </a:lnSpc>
              <a:buClr>
                <a:srgbClr val="FF8199"/>
              </a:buClr>
            </a:pPr>
            <a:r>
              <a:rPr lang="ar-DZ" altLang="ar-SA" sz="2800" b="1" dirty="0" smtClean="0">
                <a:latin typeface="Arial" pitchFamily="34" charset="0"/>
                <a:cs typeface="Arial" pitchFamily="34" charset="0"/>
              </a:rPr>
              <a:t>تهدف </a:t>
            </a:r>
            <a:r>
              <a:rPr lang="ar-DZ" altLang="ar-SA" sz="2800" b="1" dirty="0" err="1" smtClean="0">
                <a:latin typeface="Arial" pitchFamily="34" charset="0"/>
                <a:cs typeface="Arial" pitchFamily="34" charset="0"/>
              </a:rPr>
              <a:t>ل</a:t>
            </a:r>
            <a:r>
              <a:rPr lang="ar-SA" altLang="ar-SA" sz="2800" b="1" dirty="0" smtClean="0">
                <a:latin typeface="Arial" pitchFamily="34" charset="0"/>
                <a:cs typeface="Arial" pitchFamily="34" charset="0"/>
              </a:rPr>
              <a:t>امتصاص والتخلص من عناصر </a:t>
            </a:r>
            <a:r>
              <a:rPr lang="ar-DZ" altLang="ar-SA" sz="2800" b="1" dirty="0" smtClean="0">
                <a:latin typeface="Arial" pitchFamily="34" charset="0"/>
                <a:cs typeface="Arial" pitchFamily="34" charset="0"/>
              </a:rPr>
              <a:t>معينة </a:t>
            </a:r>
            <a:r>
              <a:rPr lang="ar-DZ" altLang="ar-SA" sz="2800" b="1" dirty="0" err="1" smtClean="0">
                <a:latin typeface="Arial" pitchFamily="34" charset="0"/>
                <a:cs typeface="Arial" pitchFamily="34" charset="0"/>
              </a:rPr>
              <a:t>كـ</a:t>
            </a:r>
            <a:r>
              <a:rPr lang="fr-FR" sz="2800" b="1" dirty="0" smtClean="0">
                <a:latin typeface="Times New Roman" pitchFamily="18" charset="0"/>
                <a:ea typeface="Calibri" pitchFamily="34" charset="0"/>
                <a:cs typeface="Times New Roman" pitchFamily="18" charset="0"/>
              </a:rPr>
              <a:t>O</a:t>
            </a:r>
            <a:r>
              <a:rPr lang="fr-FR" sz="2800" b="1" baseline="-30000" dirty="0" smtClean="0">
                <a:latin typeface="Times New Roman" pitchFamily="18" charset="0"/>
                <a:ea typeface="Calibri" pitchFamily="34" charset="0"/>
                <a:cs typeface="Times New Roman" pitchFamily="18" charset="0"/>
              </a:rPr>
              <a:t>2 </a:t>
            </a:r>
            <a:r>
              <a:rPr lang="ar-DZ" altLang="ar-SA" sz="2800" b="1" dirty="0" smtClean="0">
                <a:latin typeface="Arial" pitchFamily="34" charset="0"/>
                <a:cs typeface="Arial" pitchFamily="34" charset="0"/>
              </a:rPr>
              <a:t> و</a:t>
            </a:r>
            <a:r>
              <a:rPr lang="ar-SA" altLang="ar-SA" sz="2800" b="1" dirty="0" smtClean="0">
                <a:latin typeface="Arial" pitchFamily="34" charset="0"/>
                <a:cs typeface="Arial" pitchFamily="34" charset="0"/>
              </a:rPr>
              <a:t>ال</a:t>
            </a:r>
            <a:r>
              <a:rPr lang="ar-DZ" altLang="ar-SA" sz="2800" b="1" dirty="0" smtClean="0">
                <a:latin typeface="Arial" pitchFamily="34" charset="0"/>
                <a:cs typeface="Arial" pitchFamily="34" charset="0"/>
              </a:rPr>
              <a:t>إ</a:t>
            </a:r>
            <a:r>
              <a:rPr lang="ar-SA" altLang="ar-SA" sz="2800" b="1" dirty="0" err="1" smtClean="0">
                <a:latin typeface="Arial" pitchFamily="34" charset="0"/>
                <a:cs typeface="Arial" pitchFamily="34" charset="0"/>
              </a:rPr>
              <a:t>ثيلين</a:t>
            </a:r>
            <a:r>
              <a:rPr lang="ar-SA" altLang="ar-SA" sz="2800" b="1" dirty="0" smtClean="0">
                <a:latin typeface="Arial" pitchFamily="34" charset="0"/>
                <a:cs typeface="Arial" pitchFamily="34" charset="0"/>
              </a:rPr>
              <a:t> والرطوبة والملوثات من داخل العبوة</a:t>
            </a:r>
            <a:r>
              <a:rPr lang="ar-DZ" altLang="ar-SA" sz="2800" b="1" dirty="0" smtClean="0">
                <a:latin typeface="Arial" pitchFamily="34" charset="0"/>
                <a:cs typeface="Arial" pitchFamily="34" charset="0"/>
              </a:rPr>
              <a:t>. </a:t>
            </a:r>
          </a:p>
        </p:txBody>
      </p:sp>
      <p:sp>
        <p:nvSpPr>
          <p:cNvPr id="6" name="Rectangle 5"/>
          <p:cNvSpPr/>
          <p:nvPr/>
        </p:nvSpPr>
        <p:spPr>
          <a:xfrm>
            <a:off x="228600" y="1752600"/>
            <a:ext cx="8458200" cy="1126462"/>
          </a:xfrm>
          <a:prstGeom prst="rect">
            <a:avLst/>
          </a:prstGeom>
        </p:spPr>
        <p:txBody>
          <a:bodyPr wrap="square">
            <a:spAutoFit/>
          </a:bodyPr>
          <a:lstStyle/>
          <a:p>
            <a:pPr algn="just" rtl="1">
              <a:lnSpc>
                <a:spcPct val="80000"/>
              </a:lnSpc>
              <a:buClr>
                <a:srgbClr val="FF8199"/>
              </a:buClr>
            </a:pPr>
            <a:r>
              <a:rPr lang="ar-SA" altLang="ar-SA" sz="2800" b="1" dirty="0" smtClean="0">
                <a:latin typeface="Arial" pitchFamily="34" charset="0"/>
                <a:cs typeface="Arial" pitchFamily="34" charset="0"/>
              </a:rPr>
              <a:t>مكونات هذه المواد ليس لها أي تأثير مباشر</a:t>
            </a:r>
            <a:r>
              <a:rPr lang="ar-DZ" altLang="ar-SA" sz="2800" b="1" dirty="0" smtClean="0">
                <a:latin typeface="Arial" pitchFamily="34" charset="0"/>
                <a:cs typeface="Arial" pitchFamily="34" charset="0"/>
              </a:rPr>
              <a:t>،</a:t>
            </a:r>
            <a:r>
              <a:rPr lang="ar-SA" altLang="ar-SA" sz="2800" b="1" dirty="0" smtClean="0">
                <a:latin typeface="Arial" pitchFamily="34" charset="0"/>
                <a:cs typeface="Arial" pitchFamily="34" charset="0"/>
              </a:rPr>
              <a:t> ولا </a:t>
            </a:r>
            <a:r>
              <a:rPr lang="ar-DZ" altLang="ar-SA" sz="2800" b="1" dirty="0" smtClean="0">
                <a:latin typeface="Arial" pitchFamily="34" charset="0"/>
                <a:cs typeface="Arial" pitchFamily="34" charset="0"/>
              </a:rPr>
              <a:t>تنتقل </a:t>
            </a:r>
            <a:r>
              <a:rPr lang="ar-SA" altLang="ar-SA" sz="2800" b="1" dirty="0" smtClean="0">
                <a:latin typeface="Arial" pitchFamily="34" charset="0"/>
                <a:cs typeface="Arial" pitchFamily="34" charset="0"/>
              </a:rPr>
              <a:t>إلى الغذاء ، </a:t>
            </a:r>
            <a:r>
              <a:rPr lang="ar-DZ" altLang="ar-SA" sz="2800" b="1" dirty="0" smtClean="0">
                <a:latin typeface="Arial" pitchFamily="34" charset="0"/>
                <a:cs typeface="Arial" pitchFamily="34" charset="0"/>
              </a:rPr>
              <a:t>لكنها </a:t>
            </a:r>
            <a:r>
              <a:rPr lang="ar-SA" altLang="ar-SA" sz="2800" b="1" dirty="0" smtClean="0">
                <a:latin typeface="Arial" pitchFamily="34" charset="0"/>
                <a:cs typeface="Arial" pitchFamily="34" charset="0"/>
              </a:rPr>
              <a:t>أنها تساعد على إطالة فترة صلاحية الغذاء والمحافظة القصوى على خواصه الحسية.</a:t>
            </a:r>
            <a:r>
              <a:rPr lang="en-US" altLang="ar-SA" sz="2800" b="1" dirty="0" smtClean="0">
                <a:latin typeface="Arial" pitchFamily="34" charset="0"/>
                <a:cs typeface="Arial" pitchFamily="34" charset="0"/>
              </a:rPr>
              <a:t> </a:t>
            </a:r>
            <a:endParaRPr lang="fr-FR" sz="2800" b="1" dirty="0">
              <a:latin typeface="Arial" pitchFamily="34" charset="0"/>
              <a:cs typeface="Arial" pitchFamily="34" charset="0"/>
            </a:endParaRPr>
          </a:p>
        </p:txBody>
      </p:sp>
      <p:pic>
        <p:nvPicPr>
          <p:cNvPr id="7" name="Picture 8"/>
          <p:cNvPicPr>
            <a:picLocks noChangeAspect="1" noChangeArrowheads="1"/>
          </p:cNvPicPr>
          <p:nvPr/>
        </p:nvPicPr>
        <p:blipFill>
          <a:blip r:embed="rId2"/>
          <a:srcRect/>
          <a:stretch>
            <a:fillRect/>
          </a:stretch>
        </p:blipFill>
        <p:spPr>
          <a:xfrm>
            <a:off x="1552575" y="3429000"/>
            <a:ext cx="6332538" cy="3276600"/>
          </a:xfrm>
          <a:prstGeom prst="rect">
            <a:avLst/>
          </a:prstGeom>
          <a:noFill/>
        </p:spPr>
      </p:pic>
      <p:sp>
        <p:nvSpPr>
          <p:cNvPr id="8" name="Rectangle 7"/>
          <p:cNvSpPr/>
          <p:nvPr/>
        </p:nvSpPr>
        <p:spPr>
          <a:xfrm>
            <a:off x="1905000" y="2895600"/>
            <a:ext cx="5740674" cy="523220"/>
          </a:xfrm>
          <a:prstGeom prst="rect">
            <a:avLst/>
          </a:prstGeom>
        </p:spPr>
        <p:txBody>
          <a:bodyPr wrap="none">
            <a:spAutoFit/>
          </a:bodyPr>
          <a:lstStyle/>
          <a:p>
            <a:r>
              <a:rPr lang="ar-SA" altLang="ar-SA" sz="2800" b="1" dirty="0" smtClean="0">
                <a:solidFill>
                  <a:srgbClr val="FF0000"/>
                </a:solidFill>
                <a:latin typeface="Arial" pitchFamily="34" charset="0"/>
                <a:cs typeface="Arial" pitchFamily="34" charset="0"/>
              </a:rPr>
              <a:t>أمثلة لبعض المواد الممتصة والكاسحة والباعثة </a:t>
            </a:r>
            <a:endParaRPr lang="fr-FR" sz="2800" dirty="0">
              <a:solidFill>
                <a:srgbClr val="FF0000"/>
              </a:solidFill>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017455"/>
            <a:ext cx="8382000" cy="2554545"/>
          </a:xfrm>
          <a:prstGeom prst="rect">
            <a:avLst/>
          </a:prstGeom>
        </p:spPr>
        <p:txBody>
          <a:bodyPr wrap="square">
            <a:spAutoFit/>
          </a:bodyPr>
          <a:lstStyle/>
          <a:p>
            <a:pPr algn="just" rtl="1"/>
            <a:r>
              <a:rPr lang="ar-DZ" sz="3200" b="1" dirty="0" smtClean="0">
                <a:solidFill>
                  <a:srgbClr val="FF0000"/>
                </a:solidFill>
                <a:latin typeface="Arial" pitchFamily="34" charset="0"/>
                <a:cs typeface="Arial" pitchFamily="34" charset="0"/>
              </a:rPr>
              <a:t>قواعد هامبورغ لنقل البضائع بحرا( 1978):</a:t>
            </a:r>
          </a:p>
          <a:p>
            <a:pPr algn="just" rtl="1"/>
            <a:r>
              <a:rPr lang="ar-DZ" sz="3200" b="1" dirty="0" smtClean="0">
                <a:latin typeface="Arial" pitchFamily="34" charset="0"/>
                <a:cs typeface="Arial" pitchFamily="34" charset="0"/>
              </a:rPr>
              <a:t>المادة 1، الفقرة 5: "تشمل </a:t>
            </a:r>
            <a:r>
              <a:rPr lang="ar-DZ" sz="3200" b="1" dirty="0" smtClean="0">
                <a:solidFill>
                  <a:srgbClr val="FF0000"/>
                </a:solidFill>
                <a:latin typeface="Arial" pitchFamily="34" charset="0"/>
                <a:cs typeface="Arial" pitchFamily="34" charset="0"/>
              </a:rPr>
              <a:t>البضائع</a:t>
            </a:r>
            <a:r>
              <a:rPr lang="ar-DZ" sz="3200" b="1" dirty="0" smtClean="0">
                <a:latin typeface="Arial" pitchFamily="34" charset="0"/>
                <a:cs typeface="Arial" pitchFamily="34" charset="0"/>
              </a:rPr>
              <a:t> الحيوانات الحية، </a:t>
            </a:r>
            <a:r>
              <a:rPr lang="ar-DZ" sz="3200" b="1" dirty="0" err="1" smtClean="0">
                <a:latin typeface="Arial" pitchFamily="34" charset="0"/>
                <a:cs typeface="Arial" pitchFamily="34" charset="0"/>
              </a:rPr>
              <a:t>و</a:t>
            </a:r>
            <a:r>
              <a:rPr lang="ar-DZ" sz="3200" b="1" dirty="0" smtClean="0">
                <a:latin typeface="Arial" pitchFamily="34" charset="0"/>
                <a:cs typeface="Arial" pitchFamily="34" charset="0"/>
              </a:rPr>
              <a:t> في حالة تجميع البضائع في حاوية أو منصة نقالة أو أداة نقل مماثلة، أو في حالة تغليفها، فإن مصطلح "البضائع" يشمل أداة النقل أو مواد التغليف المذكورة إذا قدمها الشاحن".</a:t>
            </a:r>
            <a:endParaRPr lang="fr-FR" sz="3200" b="1"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905000"/>
            <a:ext cx="8382000" cy="2554545"/>
          </a:xfrm>
          <a:prstGeom prst="rect">
            <a:avLst/>
          </a:prstGeom>
        </p:spPr>
        <p:txBody>
          <a:bodyPr wrap="square">
            <a:spAutoFit/>
          </a:bodyPr>
          <a:lstStyle/>
          <a:p>
            <a:pPr algn="just" rtl="1"/>
            <a:r>
              <a:rPr lang="ar-DZ" sz="3200" b="1" dirty="0" smtClean="0">
                <a:solidFill>
                  <a:srgbClr val="FF0000"/>
                </a:solidFill>
                <a:latin typeface="Arial" pitchFamily="34" charset="0"/>
                <a:cs typeface="Arial" pitchFamily="34" charset="0"/>
              </a:rPr>
              <a:t>قواعد روتردام للنقل البحري للبضائع جزئيا أو كليا(2008):</a:t>
            </a:r>
          </a:p>
          <a:p>
            <a:pPr algn="just" rtl="1"/>
            <a:r>
              <a:rPr lang="ar-DZ" sz="3200" b="1" dirty="0" smtClean="0">
                <a:latin typeface="Arial" pitchFamily="34" charset="0"/>
                <a:cs typeface="Arial" pitchFamily="34" charset="0"/>
              </a:rPr>
              <a:t>المادة 1، الفقرة 26: "الحاوية تعني أي نوع من الحاويات أو من الصهاريج أو المسطحات القابلة للنقل أو من الحاويات البدالة أو أي وحدة تعبئة مشابهة تستخدم في تجميع البضائع وأي معدات ملحقة بوحدة التعبئة تلك ".</a:t>
            </a:r>
            <a:endParaRPr lang="fr-FR" sz="3200" b="1" dirty="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re 3"/>
          <p:cNvSpPr>
            <a:spLocks noGrp="1"/>
          </p:cNvSpPr>
          <p:nvPr>
            <p:ph type="title"/>
          </p:nvPr>
        </p:nvSpPr>
        <p:spPr>
          <a:xfrm>
            <a:off x="3124200" y="457200"/>
            <a:ext cx="5562600" cy="685800"/>
          </a:xfrm>
        </p:spPr>
        <p:txBody>
          <a:bodyPr>
            <a:noAutofit/>
          </a:bodyPr>
          <a:lstStyle/>
          <a:p>
            <a:pPr lvl="0" algn="r" rtl="1"/>
            <a:r>
              <a:rPr lang="ar-DZ" sz="4000" b="1" dirty="0" smtClean="0">
                <a:solidFill>
                  <a:srgbClr val="FF0000"/>
                </a:solidFill>
                <a:latin typeface="Times New Roman" pitchFamily="18" charset="0"/>
                <a:cs typeface="Times New Roman" pitchFamily="18" charset="0"/>
              </a:rPr>
              <a:t>2. نشأة الحاويات</a:t>
            </a:r>
            <a:r>
              <a:rPr lang="en-US" sz="4000" b="1" dirty="0" smtClean="0">
                <a:solidFill>
                  <a:srgbClr val="FF0000"/>
                </a:solidFill>
                <a:latin typeface="Times New Roman" pitchFamily="18" charset="0"/>
                <a:cs typeface="Times New Roman" pitchFamily="18" charset="0"/>
              </a:rPr>
              <a:t>: </a:t>
            </a:r>
            <a:endParaRPr lang="fr-FR" sz="4000" dirty="0">
              <a:solidFill>
                <a:srgbClr val="FF0000"/>
              </a:solidFill>
              <a:latin typeface="Times New Roman" pitchFamily="18" charset="0"/>
              <a:cs typeface="Times New Roman" pitchFamily="18" charset="0"/>
            </a:endParaRPr>
          </a:p>
        </p:txBody>
      </p:sp>
      <p:sp>
        <p:nvSpPr>
          <p:cNvPr id="5" name="Espace réservé du contenu 4"/>
          <p:cNvSpPr>
            <a:spLocks noGrp="1"/>
          </p:cNvSpPr>
          <p:nvPr>
            <p:ph idx="1"/>
          </p:nvPr>
        </p:nvSpPr>
        <p:spPr>
          <a:xfrm>
            <a:off x="228600" y="1371600"/>
            <a:ext cx="8686800" cy="1600200"/>
          </a:xfrm>
        </p:spPr>
        <p:txBody>
          <a:bodyPr>
            <a:noAutofit/>
          </a:bodyPr>
          <a:lstStyle/>
          <a:p>
            <a:pPr marL="0" indent="14288" algn="just" rtl="1">
              <a:buNone/>
            </a:pP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في عام 1956، قام</a:t>
            </a:r>
            <a:r>
              <a:rPr lang="fr-FR" sz="3200" b="1" dirty="0" smtClean="0">
                <a:solidFill>
                  <a:srgbClr val="FF0000"/>
                </a:solidFill>
                <a:latin typeface="Times New Roman" pitchFamily="18" charset="0"/>
                <a:cs typeface="Times New Roman" pitchFamily="18" charset="0"/>
              </a:rPr>
              <a:t>Malcom Mac Lean </a:t>
            </a:r>
            <a:r>
              <a:rPr lang="ar-DZ" sz="3200" b="1" dirty="0" smtClean="0">
                <a:solidFill>
                  <a:srgbClr val="FF0000"/>
                </a:solidFill>
                <a:latin typeface="Times New Roman" pitchFamily="18" charset="0"/>
                <a:cs typeface="Times New Roman" pitchFamily="18" charset="0"/>
              </a:rPr>
              <a:t> </a:t>
            </a:r>
            <a:r>
              <a:rPr lang="ar-DZ" sz="3200" b="1" dirty="0" smtClean="0">
                <a:latin typeface="Times New Roman" pitchFamily="18" charset="0"/>
                <a:cs typeface="Times New Roman" pitchFamily="18" charset="0"/>
              </a:rPr>
              <a:t>صاحب شركة نقل بالشاحنات</a:t>
            </a:r>
            <a:r>
              <a:rPr lang="ar-SA" sz="3200" b="1" dirty="0" smtClean="0">
                <a:latin typeface="Times New Roman" pitchFamily="18" charset="0"/>
                <a:cs typeface="Times New Roman" pitchFamily="18" charset="0"/>
              </a:rPr>
              <a:t> </a:t>
            </a:r>
            <a:r>
              <a:rPr lang="ar-DZ" sz="3200" b="1" dirty="0" smtClean="0">
                <a:latin typeface="Times New Roman" pitchFamily="18" charset="0"/>
                <a:cs typeface="Times New Roman" pitchFamily="18" charset="0"/>
              </a:rPr>
              <a:t>ب</a:t>
            </a:r>
            <a:r>
              <a:rPr lang="ar-SA" sz="3200" b="1" dirty="0" smtClean="0">
                <a:latin typeface="Times New Roman" pitchFamily="18" charset="0"/>
                <a:cs typeface="Times New Roman" pitchFamily="18" charset="0"/>
              </a:rPr>
              <a:t>تعديل 4 من السفن لنقل </a:t>
            </a:r>
            <a:r>
              <a:rPr lang="ar-DZ" sz="3200" b="1" dirty="0" smtClean="0">
                <a:latin typeface="Times New Roman" pitchFamily="18" charset="0"/>
                <a:cs typeface="Times New Roman" pitchFamily="18" charset="0"/>
              </a:rPr>
              <a:t>56 </a:t>
            </a:r>
            <a:r>
              <a:rPr lang="ar-SA" sz="3200" b="1" dirty="0" smtClean="0">
                <a:latin typeface="Times New Roman" pitchFamily="18" charset="0"/>
                <a:cs typeface="Times New Roman" pitchFamily="18" charset="0"/>
              </a:rPr>
              <a:t>شاحنة مقطورة عن طريق البحر</a:t>
            </a:r>
            <a:r>
              <a:rPr lang="ar-DZ" sz="3200" b="1" dirty="0" smtClean="0">
                <a:latin typeface="Times New Roman" pitchFamily="18" charset="0"/>
                <a:cs typeface="Times New Roman" pitchFamily="18" charset="0"/>
              </a:rPr>
              <a:t>.</a:t>
            </a:r>
          </a:p>
        </p:txBody>
      </p:sp>
      <p:sp>
        <p:nvSpPr>
          <p:cNvPr id="7" name="Espace réservé du contenu 4"/>
          <p:cNvSpPr txBox="1">
            <a:spLocks/>
          </p:cNvSpPr>
          <p:nvPr/>
        </p:nvSpPr>
        <p:spPr>
          <a:xfrm>
            <a:off x="228600" y="3276600"/>
            <a:ext cx="8686800" cy="1524000"/>
          </a:xfrm>
          <a:prstGeom prst="rect">
            <a:avLst/>
          </a:prstGeom>
        </p:spPr>
        <p:txBody>
          <a:bodyPr vert="horz">
            <a:noAutofit/>
          </a:bodyPr>
          <a:lstStyle/>
          <a:p>
            <a:pPr marL="0" marR="0" lvl="0" indent="14288"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ونظرًا لأن التجربة أثبتت نجاحها، فقد قام</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التعمق فيها من خلال فصل "الصندوق" الذي يحتوي على البضائع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ن هيكل المقطورة،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وهكذا وُلدت "الحاوية”</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p>
        </p:txBody>
      </p:sp>
      <p:sp>
        <p:nvSpPr>
          <p:cNvPr id="8" name="Espace réservé du contenu 4"/>
          <p:cNvSpPr txBox="1">
            <a:spLocks/>
          </p:cNvSpPr>
          <p:nvPr/>
        </p:nvSpPr>
        <p:spPr>
          <a:xfrm>
            <a:off x="228600" y="4953000"/>
            <a:ext cx="8686800" cy="1524000"/>
          </a:xfrm>
          <a:prstGeom prst="rect">
            <a:avLst/>
          </a:prstGeom>
        </p:spPr>
        <p:txBody>
          <a:bodyPr vert="horz">
            <a:noAutofit/>
          </a:bodyPr>
          <a:lstStyle/>
          <a:p>
            <a:pPr marL="0" marR="0" lvl="0" indent="14288"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بعد مرور عام، قام</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Mac Lean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ب</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شراء ستة من سفن الشحن وحولها إلى سفن مصممة خصيصًا لنقل هذه الصناديق</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سفن حاويات</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وقد سم</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ى</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شركته </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fr-FR" sz="32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Sea</a:t>
            </a:r>
            <a:r>
              <a:rPr kumimoji="0" lang="fr-FR"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-Land</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fr-FR"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spd="med">
    <p:dissolve/>
    <p:sndAc>
      <p:stSnd>
        <p:snd r:embed="rId2" name="bomb.wav" builtIn="1"/>
      </p:stSnd>
    </p:sndAc>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irc_mi" descr="Description : http://www.container-transportation.com/images/malcolm_mclean_laughing.jpg"/>
          <p:cNvPicPr>
            <a:picLocks noChangeAspect="1" noChangeArrowheads="1"/>
          </p:cNvPicPr>
          <p:nvPr/>
        </p:nvPicPr>
        <p:blipFill>
          <a:blip r:embed="rId2"/>
          <a:srcRect/>
          <a:stretch>
            <a:fillRect/>
          </a:stretch>
        </p:blipFill>
        <p:spPr bwMode="auto">
          <a:xfrm>
            <a:off x="152400" y="1066800"/>
            <a:ext cx="3200400" cy="3962400"/>
          </a:xfrm>
          <a:prstGeom prst="rect">
            <a:avLst/>
          </a:prstGeom>
          <a:noFill/>
          <a:ln w="9525">
            <a:noFill/>
            <a:miter lim="800000"/>
            <a:headEnd/>
            <a:tailEnd/>
          </a:ln>
        </p:spPr>
      </p:pic>
      <p:sp>
        <p:nvSpPr>
          <p:cNvPr id="5" name="Rectangle 4"/>
          <p:cNvSpPr/>
          <p:nvPr/>
        </p:nvSpPr>
        <p:spPr>
          <a:xfrm>
            <a:off x="3429000" y="1413570"/>
            <a:ext cx="5181600" cy="3539430"/>
          </a:xfrm>
          <a:prstGeom prst="rect">
            <a:avLst/>
          </a:prstGeom>
        </p:spPr>
        <p:txBody>
          <a:bodyPr wrap="square">
            <a:spAutoFit/>
          </a:bodyPr>
          <a:lstStyle/>
          <a:p>
            <a:pPr algn="just" rtl="1"/>
            <a:r>
              <a:rPr lang="ar-DZ" sz="3200" b="1" dirty="0" err="1" smtClean="0">
                <a:solidFill>
                  <a:srgbClr val="FF0000"/>
                </a:solidFill>
                <a:latin typeface="Times New Roman" pitchFamily="18" charset="0"/>
                <a:cs typeface="Times New Roman" pitchFamily="18" charset="0"/>
              </a:rPr>
              <a:t>مالكولم</a:t>
            </a:r>
            <a:r>
              <a:rPr lang="ar-DZ" sz="3200" b="1" dirty="0" smtClean="0">
                <a:solidFill>
                  <a:srgbClr val="FF0000"/>
                </a:solidFill>
                <a:latin typeface="Times New Roman" pitchFamily="18" charset="0"/>
                <a:cs typeface="Times New Roman" pitchFamily="18" charset="0"/>
              </a:rPr>
              <a:t> </a:t>
            </a:r>
            <a:r>
              <a:rPr lang="ar-DZ" sz="3200" b="1" dirty="0" err="1" smtClean="0">
                <a:solidFill>
                  <a:srgbClr val="FF0000"/>
                </a:solidFill>
                <a:latin typeface="Times New Roman" pitchFamily="18" charset="0"/>
                <a:cs typeface="Times New Roman" pitchFamily="18" charset="0"/>
              </a:rPr>
              <a:t>بورسيل</a:t>
            </a:r>
            <a:r>
              <a:rPr lang="ar-DZ" sz="3200" b="1" dirty="0" smtClean="0">
                <a:solidFill>
                  <a:srgbClr val="FF0000"/>
                </a:solidFill>
                <a:latin typeface="Times New Roman" pitchFamily="18" charset="0"/>
                <a:cs typeface="Times New Roman" pitchFamily="18" charset="0"/>
              </a:rPr>
              <a:t> ماكلين</a:t>
            </a:r>
            <a:r>
              <a:rPr lang="fr-FR" sz="3200" b="1" dirty="0" smtClean="0">
                <a:solidFill>
                  <a:srgbClr val="FF0000"/>
                </a:solidFill>
                <a:latin typeface="Times New Roman" pitchFamily="18" charset="0"/>
                <a:cs typeface="Times New Roman" pitchFamily="18" charset="0"/>
              </a:rPr>
              <a:t>Malcolm Purcell </a:t>
            </a:r>
            <a:r>
              <a:rPr lang="fr-FR" sz="3200" b="1" dirty="0" err="1" smtClean="0">
                <a:solidFill>
                  <a:srgbClr val="FF0000"/>
                </a:solidFill>
                <a:latin typeface="Times New Roman" pitchFamily="18" charset="0"/>
                <a:cs typeface="Times New Roman" pitchFamily="18" charset="0"/>
              </a:rPr>
              <a:t>McLean</a:t>
            </a:r>
            <a:r>
              <a:rPr lang="fr-FR" sz="3200" b="1" dirty="0" smtClean="0">
                <a:solidFill>
                  <a:srgbClr val="FF0000"/>
                </a:solidFill>
                <a:latin typeface="Times New Roman" pitchFamily="18" charset="0"/>
                <a:cs typeface="Times New Roman" pitchFamily="18" charset="0"/>
              </a:rPr>
              <a:t> </a:t>
            </a:r>
            <a:r>
              <a:rPr lang="ar-DZ" sz="3200" b="1" dirty="0" smtClean="0">
                <a:latin typeface="Times New Roman" pitchFamily="18" charset="0"/>
                <a:cs typeface="Times New Roman" pitchFamily="18" charset="0"/>
              </a:rPr>
              <a:t>(1913-2001) هو رجل أعمال أمريكي، كان رائد أعمال في مجال النقل، طور</a:t>
            </a:r>
            <a:r>
              <a:rPr lang="ar-DZ" sz="3200" b="1" dirty="0" smtClean="0">
                <a:solidFill>
                  <a:srgbClr val="FF0000"/>
                </a:solidFill>
                <a:latin typeface="Times New Roman" pitchFamily="18" charset="0"/>
                <a:cs typeface="Times New Roman" pitchFamily="18" charset="0"/>
              </a:rPr>
              <a:t> حاوية الشحن الحديثة متعددة الوسائط</a:t>
            </a:r>
            <a:r>
              <a:rPr lang="ar-DZ" sz="3200" b="1" dirty="0" smtClean="0">
                <a:latin typeface="Times New Roman" pitchFamily="18" charset="0"/>
                <a:cs typeface="Times New Roman" pitchFamily="18" charset="0"/>
              </a:rPr>
              <a:t>، والتي أحدثت ثورة في النقل والتجارة الدولية في النصف الثاني من القرن 20.</a:t>
            </a:r>
            <a:endParaRPr lang="fr-FR" sz="3200" b="1"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Image result for malcolm mac lean container"/>
          <p:cNvPicPr>
            <a:picLocks noChangeAspect="1" noChangeArrowheads="1"/>
          </p:cNvPicPr>
          <p:nvPr/>
        </p:nvPicPr>
        <p:blipFill>
          <a:blip r:embed="rId2"/>
          <a:srcRect/>
          <a:stretch>
            <a:fillRect/>
          </a:stretch>
        </p:blipFill>
        <p:spPr bwMode="auto">
          <a:xfrm>
            <a:off x="2895600" y="4038600"/>
            <a:ext cx="5715000" cy="2667000"/>
          </a:xfrm>
          <a:prstGeom prst="rect">
            <a:avLst/>
          </a:prstGeom>
          <a:noFill/>
        </p:spPr>
      </p:pic>
      <p:sp>
        <p:nvSpPr>
          <p:cNvPr id="5" name="Rectangle 4"/>
          <p:cNvSpPr/>
          <p:nvPr/>
        </p:nvSpPr>
        <p:spPr>
          <a:xfrm>
            <a:off x="381000" y="381000"/>
            <a:ext cx="8229600" cy="1569660"/>
          </a:xfrm>
          <a:prstGeom prst="rect">
            <a:avLst/>
          </a:prstGeom>
        </p:spPr>
        <p:txBody>
          <a:bodyPr wrap="square">
            <a:spAutoFit/>
          </a:bodyPr>
          <a:lstStyle/>
          <a:p>
            <a:pPr algn="just" rtl="1"/>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في أبريل 1966، ربطت سفينة </a:t>
            </a:r>
            <a:r>
              <a:rPr lang="ar-SA" sz="3200" b="1" dirty="0" err="1" smtClean="0">
                <a:solidFill>
                  <a:srgbClr val="FF0000"/>
                </a:solidFill>
                <a:latin typeface="Times New Roman" pitchFamily="18" charset="0"/>
                <a:cs typeface="Times New Roman" pitchFamily="18" charset="0"/>
              </a:rPr>
              <a:t>فيرلاند</a:t>
            </a:r>
            <a:r>
              <a:rPr lang="ar-SA" sz="3200" b="1" dirty="0" smtClean="0">
                <a:solidFill>
                  <a:srgbClr val="FF0000"/>
                </a:solidFill>
                <a:latin typeface="Times New Roman" pitchFamily="18" charset="0"/>
                <a:cs typeface="Times New Roman" pitchFamily="18" charset="0"/>
              </a:rPr>
              <a:t> أوف </a:t>
            </a:r>
            <a:r>
              <a:rPr lang="ar-SA" sz="3200" b="1" dirty="0" err="1" smtClean="0">
                <a:solidFill>
                  <a:srgbClr val="FF0000"/>
                </a:solidFill>
                <a:latin typeface="Times New Roman" pitchFamily="18" charset="0"/>
                <a:cs typeface="Times New Roman" pitchFamily="18" charset="0"/>
              </a:rPr>
              <a:t>سي</a:t>
            </a:r>
            <a:r>
              <a:rPr lang="ar-SA" sz="3200" b="1" dirty="0" smtClean="0">
                <a:solidFill>
                  <a:srgbClr val="FF0000"/>
                </a:solidFill>
                <a:latin typeface="Times New Roman" pitchFamily="18" charset="0"/>
                <a:cs typeface="Times New Roman" pitchFamily="18" charset="0"/>
              </a:rPr>
              <a:t>-</a:t>
            </a:r>
            <a:r>
              <a:rPr lang="ar-SA" sz="3200" b="1" dirty="0" err="1" smtClean="0">
                <a:solidFill>
                  <a:srgbClr val="FF0000"/>
                </a:solidFill>
                <a:latin typeface="Times New Roman" pitchFamily="18" charset="0"/>
                <a:cs typeface="Times New Roman" pitchFamily="18" charset="0"/>
              </a:rPr>
              <a:t>لاند</a:t>
            </a:r>
            <a:r>
              <a:rPr lang="ar-SA" sz="3200" b="1" dirty="0" smtClean="0">
                <a:solidFill>
                  <a:srgbClr val="FF0000"/>
                </a:solidFill>
                <a:latin typeface="Times New Roman" pitchFamily="18" charset="0"/>
                <a:cs typeface="Times New Roman" pitchFamily="18" charset="0"/>
              </a:rPr>
              <a:t> </a:t>
            </a:r>
            <a:r>
              <a:rPr lang="ar-SA" sz="3200" b="1" dirty="0" smtClean="0">
                <a:latin typeface="Times New Roman" pitchFamily="18" charset="0"/>
                <a:cs typeface="Times New Roman" pitchFamily="18" charset="0"/>
              </a:rPr>
              <a:t>(بسعة 228 حاوية) بين نيويورك وروتردام، وباستخدام الحاوية من طرف وسائط النقل المختلفة دون مناولة وسيطة</a:t>
            </a:r>
            <a:r>
              <a:rPr lang="ar-DZ" sz="3200" b="1" dirty="0" smtClean="0">
                <a:latin typeface="Times New Roman" pitchFamily="18" charset="0"/>
                <a:cs typeface="Times New Roman" pitchFamily="18" charset="0"/>
              </a:rPr>
              <a:t>.</a:t>
            </a:r>
          </a:p>
        </p:txBody>
      </p:sp>
      <p:sp>
        <p:nvSpPr>
          <p:cNvPr id="6" name="Rectangle 5"/>
          <p:cNvSpPr/>
          <p:nvPr/>
        </p:nvSpPr>
        <p:spPr>
          <a:xfrm>
            <a:off x="381000" y="2057400"/>
            <a:ext cx="8229600" cy="2062103"/>
          </a:xfrm>
          <a:prstGeom prst="rect">
            <a:avLst/>
          </a:prstGeom>
        </p:spPr>
        <p:txBody>
          <a:bodyPr wrap="square">
            <a:spAutoFit/>
          </a:bodyPr>
          <a:lstStyle/>
          <a:p>
            <a:pPr algn="just" rtl="1"/>
            <a:r>
              <a:rPr lang="ar-DZ" sz="3200" b="1" dirty="0" smtClean="0">
                <a:latin typeface="Times New Roman" pitchFamily="18" charset="0"/>
                <a:cs typeface="Times New Roman" pitchFamily="18" charset="0"/>
              </a:rPr>
              <a:t>    ل</a:t>
            </a:r>
            <a:r>
              <a:rPr lang="ar-SA" sz="3200" b="1" dirty="0" smtClean="0">
                <a:latin typeface="Times New Roman" pitchFamily="18" charset="0"/>
                <a:cs typeface="Times New Roman" pitchFamily="18" charset="0"/>
              </a:rPr>
              <a:t>قد وضع </a:t>
            </a:r>
            <a:r>
              <a:rPr lang="fr-FR" sz="3200" b="1" dirty="0" smtClean="0">
                <a:latin typeface="Times New Roman" pitchFamily="18" charset="0"/>
                <a:cs typeface="Times New Roman" pitchFamily="18" charset="0"/>
              </a:rPr>
              <a:t>Mac Lean</a:t>
            </a:r>
            <a:r>
              <a:rPr lang="ar-SA" sz="3200" b="1" dirty="0" smtClean="0">
                <a:latin typeface="Times New Roman" pitchFamily="18" charset="0"/>
                <a:cs typeface="Times New Roman" pitchFamily="18" charset="0"/>
              </a:rPr>
              <a:t> مبدأ </a:t>
            </a:r>
            <a:r>
              <a:rPr lang="ar-SA" sz="3200" b="1" dirty="0" smtClean="0">
                <a:solidFill>
                  <a:srgbClr val="FF0000"/>
                </a:solidFill>
                <a:latin typeface="Times New Roman" pitchFamily="18" charset="0"/>
                <a:cs typeface="Times New Roman" pitchFamily="18" charset="0"/>
              </a:rPr>
              <a:t>تعدد الوسائط </a:t>
            </a:r>
            <a:r>
              <a:rPr lang="fr-FR" sz="3200" b="1" dirty="0" smtClean="0">
                <a:solidFill>
                  <a:srgbClr val="FF0000"/>
                </a:solidFill>
                <a:latin typeface="Times New Roman" pitchFamily="18" charset="0"/>
                <a:cs typeface="Times New Roman" pitchFamily="18" charset="0"/>
              </a:rPr>
              <a:t>Multi modalité</a:t>
            </a:r>
            <a:r>
              <a:rPr lang="ar-SA" sz="3200" b="1" dirty="0" smtClean="0">
                <a:latin typeface="Times New Roman" pitchFamily="18" charset="0"/>
                <a:cs typeface="Times New Roman" pitchFamily="18" charset="0"/>
              </a:rPr>
              <a:t>، والذي تم تطويره لاحقًا بفضل توحيد مقاييس الحاويات من طرف اللجنة الفنية </a:t>
            </a:r>
            <a:r>
              <a:rPr lang="fr-FR" sz="3200" b="1" dirty="0" smtClean="0">
                <a:solidFill>
                  <a:srgbClr val="FF0000"/>
                </a:solidFill>
                <a:latin typeface="Times New Roman" pitchFamily="18" charset="0"/>
                <a:cs typeface="Times New Roman" pitchFamily="18" charset="0"/>
              </a:rPr>
              <a:t>ISO / TC 104</a:t>
            </a:r>
            <a:r>
              <a:rPr lang="ar-SA" sz="3200" b="1" dirty="0" smtClean="0">
                <a:latin typeface="Times New Roman" pitchFamily="18" charset="0"/>
                <a:cs typeface="Times New Roman" pitchFamily="18" charset="0"/>
              </a:rPr>
              <a:t>، وهكذا أيا كان البلد، فإن الحاويات التي يتم تداولها متطابقة في تصميمها.</a:t>
            </a:r>
            <a:endParaRPr lang="fr-FR" sz="3200" b="1" dirty="0" smtClean="0">
              <a:latin typeface="Times New Roman" pitchFamily="18" charset="0"/>
              <a:cs typeface="Times New Roman" pitchFamily="18" charset="0"/>
            </a:endParaRPr>
          </a:p>
        </p:txBody>
      </p:sp>
      <p:pic>
        <p:nvPicPr>
          <p:cNvPr id="7" name="Picture 2" descr="Onlogisticsmatters: Malcolm Purcell McLean: The innovator"/>
          <p:cNvPicPr>
            <a:picLocks noChangeAspect="1" noChangeArrowheads="1"/>
          </p:cNvPicPr>
          <p:nvPr/>
        </p:nvPicPr>
        <p:blipFill>
          <a:blip r:embed="rId3"/>
          <a:srcRect/>
          <a:stretch>
            <a:fillRect/>
          </a:stretch>
        </p:blipFill>
        <p:spPr bwMode="auto">
          <a:xfrm>
            <a:off x="381000" y="4114800"/>
            <a:ext cx="2130425" cy="2514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38200" y="381000"/>
            <a:ext cx="7391400" cy="584775"/>
          </a:xfrm>
          <a:prstGeom prst="rect">
            <a:avLst/>
          </a:prstGeom>
        </p:spPr>
        <p:txBody>
          <a:bodyPr wrap="square">
            <a:spAutoFit/>
          </a:bodyPr>
          <a:lstStyle/>
          <a:p>
            <a:pPr algn="ctr"/>
            <a:r>
              <a:rPr lang="en-US" sz="3200" b="1" dirty="0" smtClean="0">
                <a:solidFill>
                  <a:srgbClr val="FF0000"/>
                </a:solidFill>
                <a:latin typeface="Times New Roman" pitchFamily="18" charset="0"/>
                <a:cs typeface="Times New Roman" pitchFamily="18" charset="0"/>
              </a:rPr>
              <a:t>CMA CGM Alexander Von Humboldt</a:t>
            </a:r>
            <a:endParaRPr lang="fr-FR" sz="3200" b="1" dirty="0">
              <a:solidFill>
                <a:srgbClr val="FF0000"/>
              </a:solidFill>
              <a:latin typeface="Times New Roman" pitchFamily="18" charset="0"/>
              <a:cs typeface="Times New Roman" pitchFamily="18" charset="0"/>
            </a:endParaRPr>
          </a:p>
        </p:txBody>
      </p:sp>
      <p:pic>
        <p:nvPicPr>
          <p:cNvPr id="8" name="CMA CGM Alexander Von Humboldt   ex Largest Container Ship   Port of Hamburg 2013, 28th May.mp4">
            <a:hlinkClick r:id="" action="ppaction://media"/>
          </p:cNvPr>
          <p:cNvPicPr>
            <a:picLocks noGrp="1" noRot="1" noChangeAspect="1"/>
          </p:cNvPicPr>
          <p:nvPr>
            <p:ph idx="1"/>
            <a:videoFile r:link="rId1"/>
          </p:nvPr>
        </p:nvPicPr>
        <p:blipFill>
          <a:blip r:embed="rId3"/>
          <a:stretch>
            <a:fillRect/>
          </a:stretch>
        </p:blipFill>
        <p:spPr>
          <a:xfrm>
            <a:off x="228600" y="990600"/>
            <a:ext cx="8610600" cy="5791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0" y="457200"/>
            <a:ext cx="3276600" cy="914400"/>
          </a:xfrm>
        </p:spPr>
        <p:txBody>
          <a:bodyPr>
            <a:normAutofit/>
          </a:bodyPr>
          <a:lstStyle/>
          <a:p>
            <a:pPr algn="r" rtl="1"/>
            <a:r>
              <a:rPr lang="ar-DZ" sz="4000" b="1" dirty="0" smtClean="0">
                <a:solidFill>
                  <a:srgbClr val="FF0000"/>
                </a:solidFill>
                <a:latin typeface="Times New Roman" pitchFamily="18" charset="0"/>
                <a:cs typeface="Times New Roman" pitchFamily="18" charset="0"/>
              </a:rPr>
              <a:t>3. بنية الحاوية:</a:t>
            </a:r>
            <a:endParaRPr lang="fr-FR" sz="40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81000" y="1524000"/>
            <a:ext cx="8305800" cy="2590800"/>
          </a:xfrm>
        </p:spPr>
        <p:txBody>
          <a:bodyPr>
            <a:noAutofit/>
          </a:bodyPr>
          <a:lstStyle/>
          <a:p>
            <a:pPr marL="0" indent="3175" algn="just" rtl="1">
              <a:buClr>
                <a:srgbClr val="FF0000"/>
              </a:buClr>
              <a:buFont typeface="Wingdings" pitchFamily="2" charset="2"/>
              <a:buChar char="ü"/>
            </a:pPr>
            <a:r>
              <a:rPr lang="ar-DZ" sz="3600" b="1" dirty="0" smtClean="0">
                <a:solidFill>
                  <a:srgbClr val="FF0000"/>
                </a:solidFill>
                <a:latin typeface="Times New Roman" pitchFamily="18" charset="0"/>
                <a:cs typeface="Times New Roman" pitchFamily="18" charset="0"/>
              </a:rPr>
              <a:t> </a:t>
            </a:r>
            <a:r>
              <a:rPr lang="ar-SA" sz="3600" b="1" dirty="0" smtClean="0">
                <a:solidFill>
                  <a:srgbClr val="FF0000"/>
                </a:solidFill>
                <a:latin typeface="Times New Roman" pitchFamily="18" charset="0"/>
                <a:cs typeface="Times New Roman" pitchFamily="18" charset="0"/>
              </a:rPr>
              <a:t>الإطار:</a:t>
            </a:r>
            <a:r>
              <a:rPr lang="ar-SA" sz="3600" b="1" dirty="0" smtClean="0">
                <a:solidFill>
                  <a:schemeClr val="bg1"/>
                </a:solidFill>
                <a:latin typeface="Times New Roman" pitchFamily="18" charset="0"/>
                <a:cs typeface="Times New Roman" pitchFamily="18" charset="0"/>
              </a:rPr>
              <a:t> </a:t>
            </a:r>
            <a:r>
              <a:rPr lang="ar-SA" sz="3200" b="1" dirty="0" smtClean="0">
                <a:latin typeface="Times New Roman" pitchFamily="18" charset="0"/>
                <a:cs typeface="Times New Roman" pitchFamily="18" charset="0"/>
              </a:rPr>
              <a:t>إطاران سفلي وعلوي متينان للغاية (</a:t>
            </a:r>
            <a:r>
              <a:rPr lang="ar-SA" sz="3200" b="1" dirty="0" smtClean="0">
                <a:solidFill>
                  <a:srgbClr val="FF0000"/>
                </a:solidFill>
                <a:latin typeface="Times New Roman" pitchFamily="18" charset="0"/>
                <a:cs typeface="Times New Roman" pitchFamily="18" charset="0"/>
              </a:rPr>
              <a:t>قضبان أفقية وعمودية من الصلب</a:t>
            </a:r>
            <a:r>
              <a:rPr lang="ar-SA" sz="3200" b="1" dirty="0" smtClean="0">
                <a:latin typeface="Times New Roman" pitchFamily="18" charset="0"/>
                <a:cs typeface="Times New Roman" pitchFamily="18" charset="0"/>
              </a:rPr>
              <a:t>)، ويتم تجميع </a:t>
            </a:r>
            <a:r>
              <a:rPr lang="ar-DZ" sz="3200" b="1" dirty="0" smtClean="0">
                <a:latin typeface="Times New Roman" pitchFamily="18" charset="0"/>
                <a:cs typeface="Times New Roman" pitchFamily="18" charset="0"/>
              </a:rPr>
              <a:t>بينها</a:t>
            </a:r>
            <a:r>
              <a:rPr lang="ar-SA" sz="3200" b="1" dirty="0" smtClean="0">
                <a:latin typeface="Times New Roman" pitchFamily="18" charset="0"/>
                <a:cs typeface="Times New Roman" pitchFamily="18" charset="0"/>
              </a:rPr>
              <a:t> </a:t>
            </a:r>
            <a:r>
              <a:rPr lang="ar-DZ" sz="3200" b="1" dirty="0" smtClean="0">
                <a:latin typeface="Times New Roman" pitchFamily="18" charset="0"/>
                <a:cs typeface="Times New Roman" pitchFamily="18" charset="0"/>
              </a:rPr>
              <a:t>بـ </a:t>
            </a:r>
            <a:r>
              <a:rPr lang="ar-SA" sz="3200" b="1" dirty="0" smtClean="0">
                <a:latin typeface="Times New Roman" pitchFamily="18" charset="0"/>
                <a:cs typeface="Times New Roman" pitchFamily="18" charset="0"/>
              </a:rPr>
              <a:t>8 قطع زاوية </a:t>
            </a:r>
            <a:r>
              <a:rPr lang="ar-SA" sz="3200" b="1" dirty="0" err="1" smtClean="0">
                <a:latin typeface="Times New Roman" pitchFamily="18" charset="0"/>
                <a:cs typeface="Times New Roman" pitchFamily="18" charset="0"/>
              </a:rPr>
              <a:t>مقولبة</a:t>
            </a:r>
            <a:r>
              <a:rPr lang="ar-SA" sz="3200" b="1" dirty="0" smtClean="0">
                <a:latin typeface="Times New Roman" pitchFamily="18" charset="0"/>
                <a:cs typeface="Times New Roman" pitchFamily="18" charset="0"/>
              </a:rPr>
              <a:t> من الصلب (براءة اختراع </a:t>
            </a:r>
            <a:r>
              <a:rPr lang="fr-FR" sz="3200" b="1" dirty="0" smtClean="0">
                <a:latin typeface="Times New Roman" pitchFamily="18" charset="0"/>
                <a:cs typeface="Times New Roman" pitchFamily="18" charset="0"/>
              </a:rPr>
              <a:t>Mac Lean</a:t>
            </a:r>
            <a:r>
              <a:rPr lang="ar-SA" sz="3200" b="1" dirty="0" smtClean="0">
                <a:latin typeface="Times New Roman" pitchFamily="18" charset="0"/>
                <a:cs typeface="Times New Roman" pitchFamily="18" charset="0"/>
              </a:rPr>
              <a:t>)، مزودة </a:t>
            </a:r>
            <a:r>
              <a:rPr lang="ar-SA" sz="3200" b="1" dirty="0" err="1" smtClean="0">
                <a:latin typeface="Times New Roman" pitchFamily="18" charset="0"/>
                <a:cs typeface="Times New Roman" pitchFamily="18" charset="0"/>
              </a:rPr>
              <a:t>ب</a:t>
            </a:r>
            <a:r>
              <a:rPr lang="ar-DZ" sz="3200" b="1" dirty="0" smtClean="0">
                <a:solidFill>
                  <a:srgbClr val="FF0000"/>
                </a:solidFill>
                <a:latin typeface="Times New Roman" pitchFamily="18" charset="0"/>
                <a:cs typeface="Times New Roman" pitchFamily="18" charset="0"/>
              </a:rPr>
              <a:t>تجهيزات ركنية على </a:t>
            </a:r>
            <a:r>
              <a:rPr lang="ar-SA" sz="3200" b="1" dirty="0" smtClean="0">
                <a:solidFill>
                  <a:srgbClr val="FF0000"/>
                </a:solidFill>
                <a:latin typeface="Times New Roman" pitchFamily="18" charset="0"/>
                <a:cs typeface="Times New Roman" pitchFamily="18" charset="0"/>
              </a:rPr>
              <a:t>الزوايا الثمانية </a:t>
            </a:r>
            <a:r>
              <a:rPr lang="ar-SA" sz="3200" b="1" dirty="0" smtClean="0">
                <a:latin typeface="Times New Roman" pitchFamily="18" charset="0"/>
                <a:cs typeface="Times New Roman" pitchFamily="18" charset="0"/>
              </a:rPr>
              <a:t>تسمح بمرور </a:t>
            </a:r>
            <a:r>
              <a:rPr lang="ar-SA" sz="3200" b="1" dirty="0" smtClean="0">
                <a:solidFill>
                  <a:srgbClr val="FF0000"/>
                </a:solidFill>
                <a:latin typeface="Times New Roman" pitchFamily="18" charset="0"/>
                <a:cs typeface="Times New Roman" pitchFamily="18" charset="0"/>
              </a:rPr>
              <a:t>الشوكات</a:t>
            </a:r>
            <a:r>
              <a:rPr lang="ar-SA" sz="3200" b="1" dirty="0" smtClean="0">
                <a:latin typeface="Times New Roman" pitchFamily="18" charset="0"/>
                <a:cs typeface="Times New Roman" pitchFamily="18" charset="0"/>
              </a:rPr>
              <a:t>، وهذا حتى يستطيع الإطار مقاومة الأحمال والضغوط .</a:t>
            </a:r>
            <a:endParaRPr lang="fr-FR" sz="3200" b="1" dirty="0" smtClean="0">
              <a:latin typeface="Times New Roman" pitchFamily="18" charset="0"/>
              <a:cs typeface="Times New Roman" pitchFamily="18" charset="0"/>
            </a:endParaRPr>
          </a:p>
        </p:txBody>
      </p:sp>
      <p:sp>
        <p:nvSpPr>
          <p:cNvPr id="4" name="Espace réservé du contenu 2"/>
          <p:cNvSpPr txBox="1">
            <a:spLocks/>
          </p:cNvSpPr>
          <p:nvPr/>
        </p:nvSpPr>
        <p:spPr>
          <a:xfrm>
            <a:off x="381000" y="4419600"/>
            <a:ext cx="8305800" cy="1752600"/>
          </a:xfrm>
          <a:prstGeom prst="rect">
            <a:avLst/>
          </a:prstGeom>
        </p:spPr>
        <p:txBody>
          <a:bodyPr vert="horz">
            <a:normAutofit/>
          </a:bodyPr>
          <a:lstStyle/>
          <a:p>
            <a:pPr marL="0" marR="0" lvl="0" indent="3175"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SA"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التلبيس الخارج</a:t>
            </a:r>
            <a:r>
              <a:rPr kumimoji="0" lang="ar-DZ"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ي</a:t>
            </a:r>
            <a:r>
              <a:rPr kumimoji="0" lang="ar-SA"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يصنع من ألواح الصلب وأحيانا من ألواح البوليستر، وغالبا ما يكون مموج على الجانبين، من أجل زيادة المقاومة.</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split orient="vert"/>
  </p:transition>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04800" y="457200"/>
            <a:ext cx="8458200" cy="1676400"/>
          </a:xfrm>
        </p:spPr>
        <p:txBody>
          <a:bodyPr>
            <a:normAutofit/>
          </a:bodyPr>
          <a:lstStyle/>
          <a:p>
            <a:pPr marL="0" indent="3175" algn="just" rtl="1">
              <a:buClr>
                <a:srgbClr val="FF0000"/>
              </a:buClr>
              <a:buFont typeface="Wingdings" pitchFamily="2" charset="2"/>
              <a:buChar char="ü"/>
            </a:pPr>
            <a:r>
              <a:rPr lang="ar-SA" sz="3600" b="1" dirty="0" smtClean="0">
                <a:solidFill>
                  <a:srgbClr val="FF0000"/>
                </a:solidFill>
                <a:latin typeface="Times New Roman" pitchFamily="18" charset="0"/>
                <a:cs typeface="Times New Roman" pitchFamily="18" charset="0"/>
              </a:rPr>
              <a:t>التلبيس الداخلي: </a:t>
            </a:r>
            <a:r>
              <a:rPr lang="ar-SA" sz="3200" b="1" dirty="0" smtClean="0">
                <a:latin typeface="Times New Roman" pitchFamily="18" charset="0"/>
                <a:cs typeface="Times New Roman" pitchFamily="18" charset="0"/>
              </a:rPr>
              <a:t>أرضية تصنع من الخشب الرقائقي من أجل توسيد الطرود وتقليل التكثيف، ويستخدم الألمونيوم للحاويات المعزولة أو ذات التهوية، حيث النظافة تكون أفضل.</a:t>
            </a:r>
            <a:endParaRPr lang="fr-FR" sz="3200" b="1" dirty="0" smtClean="0">
              <a:latin typeface="Times New Roman" pitchFamily="18" charset="0"/>
              <a:cs typeface="Times New Roman" pitchFamily="18" charset="0"/>
            </a:endParaRPr>
          </a:p>
        </p:txBody>
      </p:sp>
      <p:sp>
        <p:nvSpPr>
          <p:cNvPr id="5" name="Espace réservé du contenu 2"/>
          <p:cNvSpPr txBox="1">
            <a:spLocks/>
          </p:cNvSpPr>
          <p:nvPr/>
        </p:nvSpPr>
        <p:spPr>
          <a:xfrm>
            <a:off x="304800" y="2057400"/>
            <a:ext cx="8458200" cy="1676400"/>
          </a:xfrm>
          <a:prstGeom prst="rect">
            <a:avLst/>
          </a:prstGeom>
        </p:spPr>
        <p:txBody>
          <a:bodyPr vert="horz">
            <a:normAutofit/>
          </a:bodyPr>
          <a:lstStyle/>
          <a:p>
            <a:pPr marL="0" marR="0" lvl="0" indent="3175" algn="just" defTabSz="914400" rtl="1" eaLnBrk="1" fontAlgn="auto" latinLnBrk="0" hangingPunct="1">
              <a:lnSpc>
                <a:spcPct val="100000"/>
              </a:lnSpc>
              <a:spcBef>
                <a:spcPct val="20000"/>
              </a:spcBef>
              <a:spcAft>
                <a:spcPts val="0"/>
              </a:spcAft>
              <a:buClr>
                <a:srgbClr val="FF0000"/>
              </a:buClr>
              <a:buSzPct val="80000"/>
              <a:buFont typeface="Wingdings" pitchFamily="2" charset="2"/>
              <a:buChar char="ü"/>
              <a:tabLst/>
              <a:defRPr/>
            </a:pPr>
            <a:r>
              <a:rPr kumimoji="0" lang="ar-SA"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النفاذ للحاوية</a:t>
            </a:r>
            <a:r>
              <a:rPr kumimoji="0" lang="ar-SA" sz="36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باب مزدوج في نهاية واحدة أو باب جانبي (سكة)، مزود بقفل مع 4 </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espagnolettes</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مع إمكانية الختم عند النقل تحت الرقابة الجمركية.</a:t>
            </a:r>
            <a:endParaRPr kumimoji="0" lang="fr-FR"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53250" name="Picture 2" descr="20' High Cube conteneur neuf | Conteneurs ATS"/>
          <p:cNvPicPr>
            <a:picLocks noChangeAspect="1" noChangeArrowheads="1"/>
          </p:cNvPicPr>
          <p:nvPr/>
        </p:nvPicPr>
        <p:blipFill>
          <a:blip r:embed="rId2"/>
          <a:srcRect/>
          <a:stretch>
            <a:fillRect/>
          </a:stretch>
        </p:blipFill>
        <p:spPr bwMode="auto">
          <a:xfrm>
            <a:off x="155575" y="3733800"/>
            <a:ext cx="4568825" cy="3048000"/>
          </a:xfrm>
          <a:prstGeom prst="rect">
            <a:avLst/>
          </a:prstGeom>
          <a:noFill/>
        </p:spPr>
      </p:pic>
      <p:pic>
        <p:nvPicPr>
          <p:cNvPr id="53252" name="Picture 4" descr="container corner casting fitting | LuLuSoSo.com"/>
          <p:cNvPicPr>
            <a:picLocks noChangeAspect="1" noChangeArrowheads="1"/>
          </p:cNvPicPr>
          <p:nvPr/>
        </p:nvPicPr>
        <p:blipFill>
          <a:blip r:embed="rId3"/>
          <a:srcRect/>
          <a:stretch>
            <a:fillRect/>
          </a:stretch>
        </p:blipFill>
        <p:spPr bwMode="auto">
          <a:xfrm>
            <a:off x="4876800" y="3733800"/>
            <a:ext cx="4191000" cy="301942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62600" y="609600"/>
            <a:ext cx="2961067" cy="646331"/>
          </a:xfrm>
          <a:prstGeom prst="rect">
            <a:avLst/>
          </a:prstGeom>
        </p:spPr>
        <p:txBody>
          <a:bodyPr wrap="none">
            <a:spAutoFit/>
          </a:bodyPr>
          <a:lstStyle/>
          <a:p>
            <a:r>
              <a:rPr lang="ar-DZ" sz="3600" b="1" dirty="0" smtClean="0">
                <a:solidFill>
                  <a:srgbClr val="FF0000"/>
                </a:solidFill>
                <a:latin typeface="Times New Roman" pitchFamily="18" charset="0"/>
                <a:cs typeface="Times New Roman" pitchFamily="18" charset="0"/>
              </a:rPr>
              <a:t>عناصر المحاضرة:</a:t>
            </a:r>
            <a:endParaRPr lang="fr-FR" sz="3600" dirty="0">
              <a:solidFill>
                <a:srgbClr val="FF0000"/>
              </a:solidFill>
            </a:endParaRPr>
          </a:p>
        </p:txBody>
      </p:sp>
      <p:sp>
        <p:nvSpPr>
          <p:cNvPr id="5" name="Rectangle 4"/>
          <p:cNvSpPr/>
          <p:nvPr/>
        </p:nvSpPr>
        <p:spPr>
          <a:xfrm>
            <a:off x="3352800" y="1371600"/>
            <a:ext cx="5424882" cy="4031873"/>
          </a:xfrm>
          <a:prstGeom prst="rect">
            <a:avLst/>
          </a:prstGeom>
        </p:spPr>
        <p:txBody>
          <a:bodyPr wrap="none">
            <a:spAutoFit/>
          </a:bodyPr>
          <a:lstStyle/>
          <a:p>
            <a:pPr marL="514350" indent="-514350" algn="just" rtl="1">
              <a:buAutoNum type="arabicPeriod"/>
            </a:pPr>
            <a:r>
              <a:rPr lang="ar-DZ" sz="3200" b="1" dirty="0" smtClean="0">
                <a:latin typeface="Arial" pitchFamily="34" charset="0"/>
                <a:cs typeface="Arial" pitchFamily="34" charset="0"/>
              </a:rPr>
              <a:t>تعريف الحاوية</a:t>
            </a:r>
          </a:p>
          <a:p>
            <a:pPr marL="514350" indent="-514350" algn="just" rtl="1">
              <a:buAutoNum type="arabicPeriod"/>
            </a:pPr>
            <a:r>
              <a:rPr lang="ar-DZ" sz="3200" b="1" dirty="0" smtClean="0">
                <a:latin typeface="Arial" pitchFamily="34" charset="0"/>
                <a:cs typeface="Arial" pitchFamily="34" charset="0"/>
              </a:rPr>
              <a:t>نشأة الحاويات</a:t>
            </a:r>
          </a:p>
          <a:p>
            <a:pPr marL="514350" indent="-514350" algn="just" rtl="1">
              <a:buAutoNum type="arabicPeriod"/>
            </a:pPr>
            <a:r>
              <a:rPr lang="ar-DZ" sz="3200" b="1" dirty="0" smtClean="0">
                <a:latin typeface="Arial" pitchFamily="34" charset="0"/>
                <a:cs typeface="Arial" pitchFamily="34" charset="0"/>
              </a:rPr>
              <a:t>بنية الحاوية</a:t>
            </a:r>
          </a:p>
          <a:p>
            <a:pPr marL="514350" indent="-514350" algn="just" rtl="1">
              <a:buAutoNum type="arabicPeriod"/>
            </a:pPr>
            <a:r>
              <a:rPr lang="ar-DZ" sz="3200" b="1" dirty="0" smtClean="0">
                <a:latin typeface="Arial" pitchFamily="34" charset="0"/>
                <a:cs typeface="Arial" pitchFamily="34" charset="0"/>
              </a:rPr>
              <a:t>أنواع الحاويات</a:t>
            </a:r>
          </a:p>
          <a:p>
            <a:pPr marL="514350" indent="-514350" algn="just" rtl="1">
              <a:buAutoNum type="arabicPeriod"/>
            </a:pPr>
            <a:r>
              <a:rPr lang="ar-DZ" sz="3200" b="1" dirty="0" smtClean="0">
                <a:latin typeface="Times New Roman" pitchFamily="18" charset="0"/>
                <a:cs typeface="Times New Roman" pitchFamily="18" charset="0"/>
              </a:rPr>
              <a:t>الاتفاقيات الدولية المتعلقة بالحاويات</a:t>
            </a:r>
          </a:p>
          <a:p>
            <a:pPr marL="514350" indent="-514350" algn="just" rtl="1">
              <a:buAutoNum type="arabicPeriod"/>
            </a:pPr>
            <a:r>
              <a:rPr lang="ar-DZ" sz="3200" b="1" dirty="0" smtClean="0">
                <a:latin typeface="Times New Roman" pitchFamily="18" charset="0"/>
                <a:cs typeface="Times New Roman" pitchFamily="18" charset="0"/>
              </a:rPr>
              <a:t>مقاسات الحاويات</a:t>
            </a:r>
          </a:p>
          <a:p>
            <a:pPr marL="514350" indent="-514350" algn="just" rtl="1">
              <a:buAutoNum type="arabicPeriod"/>
            </a:pPr>
            <a:r>
              <a:rPr lang="ar-SA" sz="3200" b="1" dirty="0" smtClean="0">
                <a:latin typeface="Times New Roman" pitchFamily="18" charset="0"/>
                <a:cs typeface="Times New Roman" pitchFamily="18" charset="0"/>
              </a:rPr>
              <a:t>ترقيم الحاويات</a:t>
            </a:r>
            <a:endParaRPr lang="fr-FR" sz="3200" b="1" dirty="0" smtClean="0">
              <a:latin typeface="Times New Roman" pitchFamily="18" charset="0"/>
              <a:cs typeface="Times New Roman" pitchFamily="18" charset="0"/>
            </a:endParaRPr>
          </a:p>
          <a:p>
            <a:pPr marL="514350" indent="-514350" algn="just" rtl="1">
              <a:buAutoNum type="arabicPeriod"/>
            </a:pPr>
            <a:r>
              <a:rPr lang="ar-DZ" sz="3200" b="1" dirty="0" smtClean="0">
                <a:latin typeface="Times New Roman" pitchFamily="18" charset="0"/>
                <a:cs typeface="Times New Roman" pitchFamily="18" charset="0"/>
              </a:rPr>
              <a:t>مزايا وعيوب الحاويات</a:t>
            </a:r>
            <a:endParaRPr lang="fr-FR" sz="3200" b="1" dirty="0">
              <a:latin typeface="Arial" pitchFamily="34" charset="0"/>
              <a:cs typeface="Arial" pitchFamily="34" charset="0"/>
            </a:endParaRPr>
          </a:p>
        </p:txBody>
      </p:sp>
      <p:pic>
        <p:nvPicPr>
          <p:cNvPr id="1026" name="Picture 2" descr="C:\Users\SALAH\Desktop\Container_【_22G1_】_WTPU_010097(1)---No,1_【_Pictures_taken_in_Japan_】.jpg"/>
          <p:cNvPicPr>
            <a:picLocks noChangeAspect="1" noChangeArrowheads="1"/>
          </p:cNvPicPr>
          <p:nvPr/>
        </p:nvPicPr>
        <p:blipFill>
          <a:blip r:embed="rId2"/>
          <a:srcRect/>
          <a:stretch>
            <a:fillRect/>
          </a:stretch>
        </p:blipFill>
        <p:spPr bwMode="auto">
          <a:xfrm>
            <a:off x="86140" y="76200"/>
            <a:ext cx="4267200" cy="33528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8" name="AutoShape 4" descr="China Twist Lock for Corner Casting Connector of Container - China Twist  Lock, Connector for Corner Cas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82952" name="Picture 8" descr="Shipping Container Twistlock – CTBUTL – Citi-Box Containers"/>
          <p:cNvPicPr>
            <a:picLocks noChangeAspect="1" noChangeArrowheads="1"/>
          </p:cNvPicPr>
          <p:nvPr/>
        </p:nvPicPr>
        <p:blipFill>
          <a:blip r:embed="rId2" cstate="print"/>
          <a:srcRect/>
          <a:stretch>
            <a:fillRect/>
          </a:stretch>
        </p:blipFill>
        <p:spPr bwMode="auto">
          <a:xfrm>
            <a:off x="76200" y="228600"/>
            <a:ext cx="4648200" cy="3200400"/>
          </a:xfrm>
          <a:prstGeom prst="rect">
            <a:avLst/>
          </a:prstGeom>
          <a:noFill/>
        </p:spPr>
      </p:pic>
      <p:pic>
        <p:nvPicPr>
          <p:cNvPr id="82954" name="Picture 10" descr="Container Twist Lock, कंटेनर ट्विस्ट ताला in Meerut Road Industrial Area,  Ghaziabad , P.K. Engineering Works | ID: 9415023548"/>
          <p:cNvPicPr>
            <a:picLocks noChangeAspect="1" noChangeArrowheads="1"/>
          </p:cNvPicPr>
          <p:nvPr/>
        </p:nvPicPr>
        <p:blipFill>
          <a:blip r:embed="rId3"/>
          <a:srcRect/>
          <a:stretch>
            <a:fillRect/>
          </a:stretch>
        </p:blipFill>
        <p:spPr bwMode="auto">
          <a:xfrm>
            <a:off x="4953000" y="228600"/>
            <a:ext cx="4076700" cy="3200400"/>
          </a:xfrm>
          <a:prstGeom prst="rect">
            <a:avLst/>
          </a:prstGeom>
          <a:noFill/>
        </p:spPr>
      </p:pic>
      <p:pic>
        <p:nvPicPr>
          <p:cNvPr id="82956" name="Picture 12" descr="Twistlocks for shipping container stacking - See how and buy."/>
          <p:cNvPicPr>
            <a:picLocks noChangeAspect="1" noChangeArrowheads="1"/>
          </p:cNvPicPr>
          <p:nvPr/>
        </p:nvPicPr>
        <p:blipFill>
          <a:blip r:embed="rId4"/>
          <a:srcRect/>
          <a:stretch>
            <a:fillRect/>
          </a:stretch>
        </p:blipFill>
        <p:spPr bwMode="auto">
          <a:xfrm>
            <a:off x="76200" y="3505200"/>
            <a:ext cx="4724400" cy="3238500"/>
          </a:xfrm>
          <a:prstGeom prst="rect">
            <a:avLst/>
          </a:prstGeom>
          <a:noFill/>
        </p:spPr>
      </p:pic>
      <p:pic>
        <p:nvPicPr>
          <p:cNvPr id="82958" name="Picture 14" descr="Twistlock for shipping container stacking | Container house, Shipping  container, Building a container home"/>
          <p:cNvPicPr>
            <a:picLocks noChangeAspect="1" noChangeArrowheads="1"/>
          </p:cNvPicPr>
          <p:nvPr/>
        </p:nvPicPr>
        <p:blipFill>
          <a:blip r:embed="rId5"/>
          <a:srcRect/>
          <a:stretch>
            <a:fillRect/>
          </a:stretch>
        </p:blipFill>
        <p:spPr bwMode="auto">
          <a:xfrm>
            <a:off x="4953001" y="3505200"/>
            <a:ext cx="4114800" cy="320040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133600" y="152400"/>
            <a:ext cx="5029200" cy="792162"/>
          </a:xfrm>
        </p:spPr>
        <p:txBody>
          <a:bodyPr>
            <a:normAutofit/>
          </a:bodyPr>
          <a:lstStyle/>
          <a:p>
            <a:pPr algn="ctr"/>
            <a:r>
              <a:rPr lang="ar-DZ" sz="4000" b="1" dirty="0" smtClean="0">
                <a:solidFill>
                  <a:srgbClr val="FF0000"/>
                </a:solidFill>
                <a:latin typeface="Times New Roman" pitchFamily="18" charset="0"/>
                <a:cs typeface="Times New Roman" pitchFamily="18" charset="0"/>
              </a:rPr>
              <a:t>تجهيزات ركنية للحاويات</a:t>
            </a:r>
            <a:endParaRPr lang="fr-FR" sz="4000" b="1" dirty="0">
              <a:solidFill>
                <a:srgbClr val="FF0000"/>
              </a:solidFill>
              <a:latin typeface="Times New Roman" pitchFamily="18" charset="0"/>
              <a:cs typeface="Times New Roman" pitchFamily="18" charset="0"/>
            </a:endParaRPr>
          </a:p>
        </p:txBody>
      </p:sp>
      <p:pic>
        <p:nvPicPr>
          <p:cNvPr id="6" name="Automatic Twistlock Handling Machine (PinSmart).mp4">
            <a:hlinkClick r:id="" action="ppaction://media"/>
          </p:cNvPr>
          <p:cNvPicPr>
            <a:picLocks noGrp="1" noRot="1" noChangeAspect="1"/>
          </p:cNvPicPr>
          <p:nvPr>
            <p:ph idx="1"/>
            <a:videoFile r:link="rId1"/>
          </p:nvPr>
        </p:nvPicPr>
        <p:blipFill>
          <a:blip r:embed="rId3"/>
          <a:stretch>
            <a:fillRect/>
          </a:stretch>
        </p:blipFill>
        <p:spPr>
          <a:xfrm>
            <a:off x="152400" y="914400"/>
            <a:ext cx="8763000" cy="5791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 y="960438"/>
            <a:ext cx="8686800" cy="792162"/>
          </a:xfrm>
        </p:spPr>
        <p:txBody>
          <a:bodyPr>
            <a:noAutofit/>
          </a:bodyPr>
          <a:lstStyle/>
          <a:p>
            <a:pPr lvl="0" algn="r" rtl="1"/>
            <a:r>
              <a:rPr lang="ar-DZ" sz="4000" b="1" dirty="0" smtClean="0">
                <a:solidFill>
                  <a:srgbClr val="FF0000"/>
                </a:solidFill>
                <a:latin typeface="Times New Roman" pitchFamily="18" charset="0"/>
                <a:cs typeface="Times New Roman" pitchFamily="18" charset="0"/>
              </a:rPr>
              <a:t>4. أنواع الحاويات</a:t>
            </a:r>
            <a:r>
              <a:rPr lang="en-US" sz="4000" b="1" dirty="0" smtClean="0">
                <a:solidFill>
                  <a:srgbClr val="FF0000"/>
                </a:solidFill>
                <a:latin typeface="Times New Roman" pitchFamily="18" charset="0"/>
                <a:cs typeface="Times New Roman" pitchFamily="18" charset="0"/>
              </a:rPr>
              <a:t>:</a:t>
            </a:r>
            <a:endParaRPr lang="fr-FR" sz="4000"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04800" y="2209800"/>
            <a:ext cx="8458200" cy="2286000"/>
          </a:xfrm>
        </p:spPr>
        <p:txBody>
          <a:bodyPr>
            <a:normAutofit/>
          </a:bodyPr>
          <a:lstStyle/>
          <a:p>
            <a:pPr marL="0" indent="0" algn="just" rtl="1">
              <a:buNone/>
            </a:pPr>
            <a:r>
              <a:rPr lang="ar-SA" sz="3600" b="1" dirty="0" smtClean="0">
                <a:solidFill>
                  <a:srgbClr val="FF0000"/>
                </a:solidFill>
                <a:latin typeface="Times New Roman" pitchFamily="18" charset="0"/>
                <a:cs typeface="Times New Roman" pitchFamily="18" charset="0"/>
              </a:rPr>
              <a:t>أ) حاويات البضائع العامة: </a:t>
            </a:r>
            <a:endParaRPr lang="ar-DZ" sz="3600" b="1" dirty="0" smtClean="0">
              <a:solidFill>
                <a:srgbClr val="FF0000"/>
              </a:solidFill>
              <a:latin typeface="Times New Roman" pitchFamily="18" charset="0"/>
              <a:cs typeface="Times New Roman" pitchFamily="18" charset="0"/>
            </a:endParaRPr>
          </a:p>
          <a:p>
            <a:pPr marL="0" indent="0" algn="just" rtl="1">
              <a:buNone/>
            </a:pPr>
            <a:r>
              <a:rPr lang="ar-DZ" sz="3200" b="1" dirty="0" smtClean="0">
                <a:solidFill>
                  <a:srgbClr val="FF0000"/>
                </a:solidFill>
                <a:latin typeface="Times New Roman" pitchFamily="18" charset="0"/>
                <a:cs typeface="Times New Roman" pitchFamily="18" charset="0"/>
              </a:rPr>
              <a:t>    </a:t>
            </a:r>
            <a:r>
              <a:rPr lang="ar-SA" sz="3200" b="1" dirty="0" smtClean="0">
                <a:latin typeface="Times New Roman" pitchFamily="18" charset="0"/>
                <a:cs typeface="Times New Roman" pitchFamily="18" charset="0"/>
              </a:rPr>
              <a:t>حاويات غير مصنوعة لنوع معيّن من البضائع، تنقسم بدورها إلى أنواع وفقا لأساسات الحاوية وطرق الوصول إلى داخلها للتعبئة والتفريغ، </a:t>
            </a:r>
            <a:r>
              <a:rPr lang="ar-SA" sz="3200" b="1" dirty="0" smtClean="0">
                <a:solidFill>
                  <a:srgbClr val="FF0000"/>
                </a:solidFill>
                <a:latin typeface="Times New Roman" pitchFamily="18" charset="0"/>
                <a:cs typeface="Times New Roman" pitchFamily="18" charset="0"/>
              </a:rPr>
              <a:t>من أهمّها </a:t>
            </a:r>
            <a:r>
              <a:rPr lang="ar-SA" sz="3200" b="1" dirty="0" smtClean="0">
                <a:latin typeface="Times New Roman" pitchFamily="18" charset="0"/>
                <a:cs typeface="Times New Roman" pitchFamily="18" charset="0"/>
              </a:rPr>
              <a:t>:</a:t>
            </a:r>
            <a:endParaRPr lang="fr-FR" sz="3200" dirty="0"/>
          </a:p>
        </p:txBody>
      </p:sp>
    </p:spTree>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contenu 2"/>
          <p:cNvSpPr txBox="1">
            <a:spLocks/>
          </p:cNvSpPr>
          <p:nvPr/>
        </p:nvSpPr>
        <p:spPr>
          <a:xfrm>
            <a:off x="219072" y="533400"/>
            <a:ext cx="8458200" cy="2286000"/>
          </a:xfrm>
          <a:prstGeom prst="rect">
            <a:avLst/>
          </a:prstGeom>
        </p:spPr>
        <p:txBody>
          <a:bodyPr vert="horz">
            <a:normAutofit/>
          </a:bodyPr>
          <a:lstStyle/>
          <a:p>
            <a:pPr marL="514350" marR="0" lvl="0" indent="-514350"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ü"/>
              <a:tabLst/>
              <a:defRPr/>
            </a:pPr>
            <a:r>
              <a:rPr kumimoji="0" lang="ar-SA"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حاويات ذات الاستعمال العام: </a:t>
            </a:r>
            <a:endParaRPr kumimoji="0" lang="ar-DZ"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حاويات مقفلة بشكل تام، سقفها وجوانبها صلبة، أحد جوانبها على الأقل فيه باب</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م</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خصص</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ة</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لنقل أنواع مختلفة من البضائع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(ج</a:t>
            </a:r>
            <a:r>
              <a:rPr kumimoji="0" lang="ar-SA"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افة</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أو سائلة</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معبّأة في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علب كرتونية،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معدنية أو بلاستيكية.</a:t>
            </a: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2" descr="20' High Cube conteneur neuf | Conteneurs ATS"/>
          <p:cNvPicPr>
            <a:picLocks noChangeAspect="1" noChangeArrowheads="1"/>
          </p:cNvPicPr>
          <p:nvPr/>
        </p:nvPicPr>
        <p:blipFill>
          <a:blip r:embed="rId3"/>
          <a:srcRect/>
          <a:stretch>
            <a:fillRect/>
          </a:stretch>
        </p:blipFill>
        <p:spPr bwMode="auto">
          <a:xfrm>
            <a:off x="0" y="3124200"/>
            <a:ext cx="4568825" cy="3048000"/>
          </a:xfrm>
          <a:prstGeom prst="rect">
            <a:avLst/>
          </a:prstGeom>
          <a:noFill/>
        </p:spPr>
      </p:pic>
      <p:pic>
        <p:nvPicPr>
          <p:cNvPr id="5" name="Picture 6" descr="40' High Cube conteneur usagé | Conteneurs ATS"/>
          <p:cNvPicPr>
            <a:picLocks noChangeAspect="1" noChangeArrowheads="1"/>
          </p:cNvPicPr>
          <p:nvPr/>
        </p:nvPicPr>
        <p:blipFill>
          <a:blip r:embed="rId4"/>
          <a:srcRect/>
          <a:stretch>
            <a:fillRect/>
          </a:stretch>
        </p:blipFill>
        <p:spPr bwMode="auto">
          <a:xfrm>
            <a:off x="4419600" y="3124200"/>
            <a:ext cx="4705352" cy="30480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04800" y="762000"/>
            <a:ext cx="8458200" cy="3048000"/>
          </a:xfrm>
        </p:spPr>
        <p:txBody>
          <a:bodyPr>
            <a:normAutofit lnSpcReduction="10000"/>
          </a:bodyPr>
          <a:lstStyle/>
          <a:p>
            <a:pPr marL="0" indent="0" algn="just" rtl="1">
              <a:buClr>
                <a:srgbClr val="FF0000"/>
              </a:buClr>
              <a:buFont typeface="Wingdings" pitchFamily="2" charset="2"/>
              <a:buChar char="ü"/>
            </a:pPr>
            <a:r>
              <a:rPr lang="ar-DZ" sz="3600" b="1" dirty="0" smtClean="0">
                <a:solidFill>
                  <a:srgbClr val="FF0000"/>
                </a:solidFill>
                <a:latin typeface="Times New Roman" pitchFamily="18" charset="0"/>
                <a:cs typeface="Times New Roman" pitchFamily="18" charset="0"/>
              </a:rPr>
              <a:t> </a:t>
            </a:r>
            <a:r>
              <a:rPr lang="ar-SA" sz="3600" b="1" dirty="0" smtClean="0">
                <a:solidFill>
                  <a:srgbClr val="FF0000"/>
                </a:solidFill>
                <a:latin typeface="Times New Roman" pitchFamily="18" charset="0"/>
                <a:cs typeface="Times New Roman" pitchFamily="18" charset="0"/>
              </a:rPr>
              <a:t>حاويات ذات السقف المفتوح:</a:t>
            </a:r>
            <a:endParaRPr lang="ar-DZ" sz="3600" b="1" dirty="0" smtClean="0">
              <a:solidFill>
                <a:srgbClr val="FF0000"/>
              </a:solidFill>
              <a:latin typeface="Times New Roman" pitchFamily="18" charset="0"/>
              <a:cs typeface="Times New Roman" pitchFamily="18" charset="0"/>
            </a:endParaRPr>
          </a:p>
          <a:p>
            <a:pPr marL="0" indent="0" algn="just" rtl="1">
              <a:buNone/>
            </a:pPr>
            <a:r>
              <a:rPr lang="ar-SA" sz="3200" b="1" dirty="0" smtClean="0">
                <a:latin typeface="Times New Roman" pitchFamily="18" charset="0"/>
                <a:cs typeface="Times New Roman" pitchFamily="18" charset="0"/>
              </a:rPr>
              <a:t>تشبه حاويات الاستعمال العام باستثناء وجود سقف متحرك وقابل للنقل مصنوع من القماش أو البلاستيك، ويمكن تثبيته بالنواحي الأربع للسقف، </a:t>
            </a:r>
            <a:r>
              <a:rPr lang="ar-DZ" sz="3200" b="1" dirty="0" smtClean="0">
                <a:latin typeface="Times New Roman" pitchFamily="18" charset="0"/>
                <a:cs typeface="Times New Roman" pitchFamily="18" charset="0"/>
              </a:rPr>
              <a:t>ت</a:t>
            </a:r>
            <a:r>
              <a:rPr lang="ar-SA" sz="3200" b="1" dirty="0" smtClean="0">
                <a:latin typeface="Times New Roman" pitchFamily="18" charset="0"/>
                <a:cs typeface="Times New Roman" pitchFamily="18" charset="0"/>
              </a:rPr>
              <a:t>ستخدم لنقل البضائع الثقيلة جدا أو الحجم الكبير، </a:t>
            </a:r>
            <a:r>
              <a:rPr lang="ar-DZ" sz="3200" b="1" dirty="0" smtClean="0">
                <a:latin typeface="Times New Roman" pitchFamily="18" charset="0"/>
                <a:cs typeface="Times New Roman" pitchFamily="18" charset="0"/>
              </a:rPr>
              <a:t>أو </a:t>
            </a:r>
            <a:r>
              <a:rPr lang="ar-SA" sz="3200" b="1" dirty="0" smtClean="0">
                <a:latin typeface="Times New Roman" pitchFamily="18" charset="0"/>
                <a:cs typeface="Times New Roman" pitchFamily="18" charset="0"/>
              </a:rPr>
              <a:t>البضائع الّتي لا يمكن رفعها إلاّ بالر</a:t>
            </a:r>
            <a:r>
              <a:rPr lang="ar-DZ" sz="3200" b="1" dirty="0" smtClean="0">
                <a:latin typeface="Times New Roman" pitchFamily="18" charset="0"/>
                <a:cs typeface="Times New Roman" pitchFamily="18" charset="0"/>
              </a:rPr>
              <a:t>و</a:t>
            </a:r>
            <a:r>
              <a:rPr lang="ar-SA" sz="3200" b="1" dirty="0" smtClean="0">
                <a:latin typeface="Times New Roman" pitchFamily="18" charset="0"/>
                <a:cs typeface="Times New Roman" pitchFamily="18" charset="0"/>
              </a:rPr>
              <a:t>افع العلوية.</a:t>
            </a:r>
            <a:endParaRPr lang="fr-FR" sz="3200" dirty="0"/>
          </a:p>
        </p:txBody>
      </p:sp>
      <p:pic>
        <p:nvPicPr>
          <p:cNvPr id="7" name="Picture 16" descr="https://bcargob.com/wp-content/uploads/2019/02/20ft-fopentop-cont-300x225.jpg"/>
          <p:cNvPicPr>
            <a:picLocks noChangeAspect="1" noChangeArrowheads="1"/>
          </p:cNvPicPr>
          <p:nvPr/>
        </p:nvPicPr>
        <p:blipFill>
          <a:blip r:embed="rId2"/>
          <a:srcRect/>
          <a:stretch>
            <a:fillRect/>
          </a:stretch>
        </p:blipFill>
        <p:spPr bwMode="auto">
          <a:xfrm>
            <a:off x="762000" y="3276600"/>
            <a:ext cx="6172200" cy="336232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905000" y="228600"/>
            <a:ext cx="5427833" cy="584775"/>
          </a:xfrm>
          <a:prstGeom prst="rect">
            <a:avLst/>
          </a:prstGeom>
        </p:spPr>
        <p:txBody>
          <a:bodyPr wrap="none">
            <a:spAutoFit/>
          </a:bodyPr>
          <a:lstStyle/>
          <a:p>
            <a:r>
              <a:rPr lang="fr-FR" sz="3200" b="1" dirty="0" smtClean="0">
                <a:solidFill>
                  <a:srgbClr val="FF0000"/>
                </a:solidFill>
                <a:latin typeface="Times New Roman" pitchFamily="18" charset="0"/>
                <a:cs typeface="Times New Roman" pitchFamily="18" charset="0"/>
              </a:rPr>
              <a:t>Container </a:t>
            </a:r>
            <a:r>
              <a:rPr lang="fr-FR" sz="3200" b="1" dirty="0" err="1" smtClean="0">
                <a:solidFill>
                  <a:srgbClr val="FF0000"/>
                </a:solidFill>
                <a:latin typeface="Times New Roman" pitchFamily="18" charset="0"/>
                <a:cs typeface="Times New Roman" pitchFamily="18" charset="0"/>
              </a:rPr>
              <a:t>OpenTop</a:t>
            </a:r>
            <a:r>
              <a:rPr lang="fr-FR" sz="3200" b="1" dirty="0" smtClean="0">
                <a:solidFill>
                  <a:srgbClr val="FF0000"/>
                </a:solidFill>
                <a:latin typeface="Times New Roman" pitchFamily="18" charset="0"/>
                <a:cs typeface="Times New Roman" pitchFamily="18" charset="0"/>
              </a:rPr>
              <a:t> </a:t>
            </a:r>
            <a:r>
              <a:rPr lang="fr-FR" sz="3200" b="1" dirty="0" err="1" smtClean="0">
                <a:solidFill>
                  <a:srgbClr val="FF0000"/>
                </a:solidFill>
                <a:latin typeface="Times New Roman" pitchFamily="18" charset="0"/>
                <a:cs typeface="Times New Roman" pitchFamily="18" charset="0"/>
              </a:rPr>
              <a:t>Edelstahl</a:t>
            </a:r>
            <a:endParaRPr lang="fr-FR" sz="3200" b="1" dirty="0">
              <a:solidFill>
                <a:srgbClr val="FF0000"/>
              </a:solidFill>
              <a:latin typeface="Times New Roman" pitchFamily="18" charset="0"/>
              <a:cs typeface="Times New Roman" pitchFamily="18" charset="0"/>
            </a:endParaRPr>
          </a:p>
        </p:txBody>
      </p:sp>
      <p:pic>
        <p:nvPicPr>
          <p:cNvPr id="7" name="Container OpenTop Edelstahl.mp4">
            <a:hlinkClick r:id="" action="ppaction://media"/>
          </p:cNvPr>
          <p:cNvPicPr>
            <a:picLocks noGrp="1" noRot="1" noChangeAspect="1"/>
          </p:cNvPicPr>
          <p:nvPr>
            <p:ph idx="1"/>
            <a:videoFile r:link="rId1"/>
          </p:nvPr>
        </p:nvPicPr>
        <p:blipFill>
          <a:blip r:embed="rId3"/>
          <a:stretch>
            <a:fillRect/>
          </a:stretch>
        </p:blipFill>
        <p:spPr>
          <a:xfrm>
            <a:off x="228600" y="990600"/>
            <a:ext cx="8686800" cy="5715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905000" y="228600"/>
            <a:ext cx="5716373" cy="584775"/>
          </a:xfrm>
          <a:prstGeom prst="rect">
            <a:avLst/>
          </a:prstGeom>
        </p:spPr>
        <p:txBody>
          <a:bodyPr wrap="none">
            <a:spAutoFit/>
          </a:bodyPr>
          <a:lstStyle/>
          <a:p>
            <a:r>
              <a:rPr lang="en-US" sz="3200" b="1" dirty="0" smtClean="0">
                <a:solidFill>
                  <a:srgbClr val="FF0000"/>
                </a:solidFill>
                <a:latin typeface="Times New Roman" pitchFamily="18" charset="0"/>
                <a:cs typeface="Times New Roman" pitchFamily="18" charset="0"/>
              </a:rPr>
              <a:t>20’ Open Top Cradle Container</a:t>
            </a:r>
            <a:endParaRPr lang="fr-FR" sz="3200" b="1" dirty="0">
              <a:solidFill>
                <a:srgbClr val="FF0000"/>
              </a:solidFill>
              <a:latin typeface="Times New Roman" pitchFamily="18" charset="0"/>
              <a:cs typeface="Times New Roman" pitchFamily="18" charset="0"/>
            </a:endParaRPr>
          </a:p>
        </p:txBody>
      </p:sp>
      <p:pic>
        <p:nvPicPr>
          <p:cNvPr id="7" name="20’ Open Top Cradle Container.mp4">
            <a:hlinkClick r:id="" action="ppaction://media"/>
          </p:cNvPr>
          <p:cNvPicPr>
            <a:picLocks noGrp="1" noRot="1" noChangeAspect="1"/>
          </p:cNvPicPr>
          <p:nvPr>
            <p:ph idx="1"/>
            <a:videoFile r:link="rId1"/>
          </p:nvPr>
        </p:nvPicPr>
        <p:blipFill>
          <a:blip r:embed="rId3"/>
          <a:stretch>
            <a:fillRect/>
          </a:stretch>
        </p:blipFill>
        <p:spPr>
          <a:xfrm>
            <a:off x="381000" y="838200"/>
            <a:ext cx="8305800" cy="57912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contenu 2"/>
          <p:cNvSpPr txBox="1">
            <a:spLocks/>
          </p:cNvSpPr>
          <p:nvPr/>
        </p:nvSpPr>
        <p:spPr>
          <a:xfrm>
            <a:off x="304800" y="457200"/>
            <a:ext cx="8382000" cy="1981200"/>
          </a:xfrm>
          <a:prstGeom prst="rect">
            <a:avLst/>
          </a:prstGeom>
        </p:spPr>
        <p:txBody>
          <a:bodyPr vert="horz">
            <a:normAutofit/>
          </a:bodyPr>
          <a:lstStyle/>
          <a:p>
            <a:pPr lvl="0" algn="just" rtl="1">
              <a:spcBef>
                <a:spcPct val="20000"/>
              </a:spcBef>
              <a:buClr>
                <a:srgbClr val="FF0000"/>
              </a:buClr>
              <a:buSzPct val="80000"/>
              <a:buFont typeface="Wingdings" pitchFamily="2" charset="2"/>
              <a:buChar char="ü"/>
            </a:pPr>
            <a:r>
              <a:rPr kumimoji="0" lang="ar-DZ" sz="3600" b="1" i="0" u="none" strike="noStrike" kern="1200" cap="none" spc="0" normalizeH="0" noProof="0" dirty="0" smtClean="0">
                <a:ln>
                  <a:noFill/>
                </a:ln>
                <a:solidFill>
                  <a:srgbClr val="FF0000"/>
                </a:solidFill>
                <a:effectLst/>
                <a:uLnTx/>
                <a:uFillTx/>
                <a:latin typeface="Times New Roman" pitchFamily="18" charset="0"/>
                <a:ea typeface="+mn-ea"/>
                <a:cs typeface="Times New Roman" pitchFamily="18" charset="0"/>
              </a:rPr>
              <a:t> </a:t>
            </a:r>
            <a:r>
              <a:rPr kumimoji="0" lang="fr-FR"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حاويات البضائع </a:t>
            </a:r>
            <a:r>
              <a:rPr lang="fr-FR" sz="3600" b="1" dirty="0" smtClean="0">
                <a:solidFill>
                  <a:srgbClr val="FF0000"/>
                </a:solidFill>
                <a:latin typeface="Times New Roman" pitchFamily="18" charset="0"/>
                <a:cs typeface="Times New Roman" pitchFamily="18" charset="0"/>
              </a:rPr>
              <a:t>السائبة :</a:t>
            </a:r>
            <a:r>
              <a:rPr lang="fr-FR" sz="3600" b="1" dirty="0" err="1" smtClean="0">
                <a:solidFill>
                  <a:srgbClr val="FF0000"/>
                </a:solidFill>
                <a:latin typeface="Times New Roman" pitchFamily="18" charset="0"/>
                <a:cs typeface="Times New Roman" pitchFamily="18" charset="0"/>
              </a:rPr>
              <a:t>bulk</a:t>
            </a:r>
            <a:r>
              <a:rPr lang="fr-FR" sz="3600" b="1" dirty="0" smtClean="0">
                <a:solidFill>
                  <a:srgbClr val="FF0000"/>
                </a:solidFill>
                <a:latin typeface="Times New Roman" pitchFamily="18" charset="0"/>
                <a:cs typeface="Times New Roman" pitchFamily="18" charset="0"/>
              </a:rPr>
              <a:t> container</a:t>
            </a:r>
            <a:endParaRPr kumimoji="0" lang="ar-DZ"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يتم ملء وتفريغ الحاوية من فتحة خاصة عن طريق الجاذبية أو الإمالة أو ضغط الهواء.</a:t>
            </a:r>
          </a:p>
          <a:p>
            <a:pPr marL="420624" marR="0" lvl="0" indent="-384048"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7170" name="Picture 2" descr="Dry bulk bag in box | Bulk Logistic Solutions"/>
          <p:cNvPicPr>
            <a:picLocks noChangeAspect="1" noChangeArrowheads="1"/>
          </p:cNvPicPr>
          <p:nvPr/>
        </p:nvPicPr>
        <p:blipFill>
          <a:blip r:embed="rId2"/>
          <a:srcRect/>
          <a:stretch>
            <a:fillRect/>
          </a:stretch>
        </p:blipFill>
        <p:spPr bwMode="auto">
          <a:xfrm>
            <a:off x="155575" y="3200401"/>
            <a:ext cx="4340225" cy="3429000"/>
          </a:xfrm>
          <a:prstGeom prst="rect">
            <a:avLst/>
          </a:prstGeom>
          <a:noFill/>
        </p:spPr>
      </p:pic>
      <p:pic>
        <p:nvPicPr>
          <p:cNvPr id="7172" name="Picture 4" descr="Dry bulk Flexible pp bag bulk container liners"/>
          <p:cNvPicPr>
            <a:picLocks noChangeAspect="1" noChangeArrowheads="1"/>
          </p:cNvPicPr>
          <p:nvPr/>
        </p:nvPicPr>
        <p:blipFill>
          <a:blip r:embed="rId3"/>
          <a:srcRect/>
          <a:stretch>
            <a:fillRect/>
          </a:stretch>
        </p:blipFill>
        <p:spPr bwMode="auto">
          <a:xfrm>
            <a:off x="4724400" y="3200400"/>
            <a:ext cx="4191000" cy="342900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6"/>
          <p:cNvSpPr/>
          <p:nvPr/>
        </p:nvSpPr>
        <p:spPr>
          <a:xfrm>
            <a:off x="1752600" y="381000"/>
            <a:ext cx="5998758" cy="646331"/>
          </a:xfrm>
          <a:prstGeom prst="rect">
            <a:avLst/>
          </a:prstGeom>
        </p:spPr>
        <p:txBody>
          <a:bodyPr wrap="none">
            <a:spAutoFit/>
          </a:bodyPr>
          <a:lstStyle/>
          <a:p>
            <a:r>
              <a:rPr lang="en-US" sz="3600" b="1" dirty="0" smtClean="0">
                <a:solidFill>
                  <a:srgbClr val="FF0000"/>
                </a:solidFill>
                <a:latin typeface="Times New Roman" pitchFamily="18" charset="0"/>
                <a:cs typeface="Times New Roman" pitchFamily="18" charset="0"/>
              </a:rPr>
              <a:t>20’ Open Top Bulk Container</a:t>
            </a:r>
            <a:endParaRPr lang="fr-FR" sz="3600" b="1" dirty="0">
              <a:solidFill>
                <a:srgbClr val="FF0000"/>
              </a:solidFill>
              <a:latin typeface="Times New Roman" pitchFamily="18" charset="0"/>
              <a:cs typeface="Times New Roman" pitchFamily="18" charset="0"/>
            </a:endParaRPr>
          </a:p>
        </p:txBody>
      </p:sp>
      <p:pic>
        <p:nvPicPr>
          <p:cNvPr id="9" name="20’ Open Top Bulk Container.mp4">
            <a:hlinkClick r:id="" action="ppaction://media"/>
          </p:cNvPr>
          <p:cNvPicPr>
            <a:picLocks noGrp="1" noRot="1" noChangeAspect="1"/>
          </p:cNvPicPr>
          <p:nvPr>
            <p:ph idx="1"/>
            <a:videoFile r:link="rId1"/>
          </p:nvPr>
        </p:nvPicPr>
        <p:blipFill>
          <a:blip r:embed="rId3"/>
          <a:stretch>
            <a:fillRect/>
          </a:stretch>
        </p:blipFill>
        <p:spPr>
          <a:xfrm>
            <a:off x="228600" y="1066800"/>
            <a:ext cx="8686800" cy="5638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9"/>
                                        </p:tgtEl>
                                      </p:cBhvr>
                                    </p:cmd>
                                  </p:childTnLst>
                                </p:cTn>
                              </p:par>
                            </p:childTnLst>
                          </p:cTn>
                        </p:par>
                      </p:childTnLst>
                    </p:cTn>
                  </p:par>
                </p:childTnLst>
              </p:cTn>
              <p:nextCondLst>
                <p:cond evt="onClick" delay="0">
                  <p:tgtEl>
                    <p:spTgt spid="9"/>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52400" y="533400"/>
            <a:ext cx="8763000" cy="2667000"/>
          </a:xfrm>
        </p:spPr>
        <p:txBody>
          <a:bodyPr>
            <a:normAutofit fontScale="92500"/>
          </a:bodyPr>
          <a:lstStyle/>
          <a:p>
            <a:pPr marL="0" indent="0" algn="just" rtl="1">
              <a:buClr>
                <a:srgbClr val="FF0000"/>
              </a:buClr>
              <a:buSzPct val="100000"/>
              <a:buFont typeface="Wingdings" pitchFamily="2" charset="2"/>
              <a:buChar char="ü"/>
            </a:pPr>
            <a:r>
              <a:rPr lang="ar-DZ" sz="3900" b="1" dirty="0" smtClean="0">
                <a:solidFill>
                  <a:srgbClr val="FF0000"/>
                </a:solidFill>
                <a:latin typeface="Times New Roman" pitchFamily="18" charset="0"/>
                <a:cs typeface="Times New Roman" pitchFamily="18" charset="0"/>
              </a:rPr>
              <a:t> </a:t>
            </a:r>
            <a:r>
              <a:rPr lang="ar-SA" sz="3900" b="1" dirty="0" smtClean="0">
                <a:solidFill>
                  <a:srgbClr val="FF0000"/>
                </a:solidFill>
                <a:latin typeface="Times New Roman" pitchFamily="18" charset="0"/>
                <a:cs typeface="Times New Roman" pitchFamily="18" charset="0"/>
              </a:rPr>
              <a:t>حاويات مسطحة(منصة)</a:t>
            </a:r>
            <a:r>
              <a:rPr lang="ar-DZ" sz="3900" b="1" dirty="0" smtClean="0">
                <a:solidFill>
                  <a:srgbClr val="FF0000"/>
                </a:solidFill>
                <a:latin typeface="Times New Roman" pitchFamily="18" charset="0"/>
                <a:cs typeface="Times New Roman" pitchFamily="18" charset="0"/>
              </a:rPr>
              <a:t> </a:t>
            </a:r>
            <a:r>
              <a:rPr lang="fr-FR" sz="3900" b="1" dirty="0" smtClean="0">
                <a:solidFill>
                  <a:srgbClr val="FF0000"/>
                </a:solidFill>
                <a:latin typeface="Times New Roman" pitchFamily="18" charset="0"/>
                <a:cs typeface="Times New Roman" pitchFamily="18" charset="0"/>
              </a:rPr>
              <a:t>Flat container</a:t>
            </a:r>
            <a:r>
              <a:rPr lang="ar-DZ" sz="3900" b="1" dirty="0" smtClean="0">
                <a:solidFill>
                  <a:srgbClr val="FF0000"/>
                </a:solidFill>
                <a:latin typeface="Times New Roman" pitchFamily="18" charset="0"/>
                <a:cs typeface="Times New Roman" pitchFamily="18" charset="0"/>
              </a:rPr>
              <a:t>: </a:t>
            </a:r>
          </a:p>
          <a:p>
            <a:pPr marL="0" indent="0" algn="just" rtl="1">
              <a:buClr>
                <a:srgbClr val="FF0000"/>
              </a:buClr>
              <a:buSzPct val="100000"/>
              <a:buNone/>
            </a:pPr>
            <a:r>
              <a:rPr lang="ar-DZ" sz="3200" b="1" dirty="0" smtClean="0">
                <a:solidFill>
                  <a:srgbClr val="FF0000"/>
                </a:solidFill>
                <a:latin typeface="Times New Roman" pitchFamily="18" charset="0"/>
                <a:cs typeface="Times New Roman" pitchFamily="18" charset="0"/>
              </a:rPr>
              <a:t>     </a:t>
            </a:r>
            <a:r>
              <a:rPr lang="ar-SA" sz="3200" b="1" dirty="0" smtClean="0">
                <a:latin typeface="Times New Roman" pitchFamily="18" charset="0"/>
                <a:cs typeface="Times New Roman" pitchFamily="18" charset="0"/>
              </a:rPr>
              <a:t>من دون حوائط </a:t>
            </a:r>
            <a:r>
              <a:rPr lang="ar-DZ" sz="3200" b="1" dirty="0" smtClean="0">
                <a:latin typeface="Times New Roman" pitchFamily="18" charset="0"/>
                <a:cs typeface="Times New Roman" pitchFamily="18" charset="0"/>
              </a:rPr>
              <a:t>أو أبواب </a:t>
            </a:r>
            <a:r>
              <a:rPr lang="ar-SA" sz="3200" b="1" dirty="0" smtClean="0">
                <a:latin typeface="Times New Roman" pitchFamily="18" charset="0"/>
                <a:cs typeface="Times New Roman" pitchFamily="18" charset="0"/>
              </a:rPr>
              <a:t>ج</a:t>
            </a:r>
            <a:r>
              <a:rPr lang="ar-DZ" sz="3200" b="1" dirty="0" err="1" smtClean="0">
                <a:latin typeface="Times New Roman" pitchFamily="18" charset="0"/>
                <a:cs typeface="Times New Roman" pitchFamily="18" charset="0"/>
              </a:rPr>
              <a:t>انبية</a:t>
            </a:r>
            <a:r>
              <a:rPr lang="ar-SA" sz="3200" b="1" dirty="0" smtClean="0">
                <a:latin typeface="Times New Roman" pitchFamily="18" charset="0"/>
                <a:cs typeface="Times New Roman" pitchFamily="18" charset="0"/>
              </a:rPr>
              <a:t>، ولكن لها نفس طول وعرض الحاويات العادية، ومجهزة بزوايا بهدف التمكين من مناولتها، وأحيانا بعجلات تسمح لها بالتدحرج لتسيير عمليات الشحن والتفريغ والرصّ على أرصفة الموانئ، تستخدم في نقل المعدات الثقيلة.</a:t>
            </a:r>
            <a:endParaRPr lang="fr-FR" sz="3200" dirty="0"/>
          </a:p>
        </p:txBody>
      </p:sp>
      <p:pic>
        <p:nvPicPr>
          <p:cNvPr id="5" name="Picture 3"/>
          <p:cNvPicPr>
            <a:picLocks noChangeAspect="1" noChangeArrowheads="1"/>
          </p:cNvPicPr>
          <p:nvPr/>
        </p:nvPicPr>
        <p:blipFill>
          <a:blip r:embed="rId2"/>
          <a:srcRect/>
          <a:stretch>
            <a:fillRect/>
          </a:stretch>
        </p:blipFill>
        <p:spPr bwMode="auto">
          <a:xfrm>
            <a:off x="4343400" y="3733800"/>
            <a:ext cx="4572000" cy="2590800"/>
          </a:xfrm>
          <a:prstGeom prst="rect">
            <a:avLst/>
          </a:prstGeom>
          <a:noFill/>
          <a:ln w="9525">
            <a:noFill/>
            <a:miter lim="800000"/>
            <a:headEnd/>
            <a:tailEnd/>
          </a:ln>
          <a:effectLst/>
        </p:spPr>
      </p:pic>
      <p:pic>
        <p:nvPicPr>
          <p:cNvPr id="6" name="Picture 16" descr="40ft Bolster (Platform) Container"/>
          <p:cNvPicPr>
            <a:picLocks noChangeAspect="1" noChangeArrowheads="1"/>
          </p:cNvPicPr>
          <p:nvPr/>
        </p:nvPicPr>
        <p:blipFill>
          <a:blip r:embed="rId3"/>
          <a:srcRect/>
          <a:stretch>
            <a:fillRect/>
          </a:stretch>
        </p:blipFill>
        <p:spPr bwMode="auto">
          <a:xfrm>
            <a:off x="76200" y="3352800"/>
            <a:ext cx="4038600" cy="3200400"/>
          </a:xfrm>
          <a:prstGeom prst="rect">
            <a:avLst/>
          </a:prstGeom>
          <a:noFill/>
        </p:spPr>
      </p:pic>
    </p:spTree>
  </p:cSld>
  <p:clrMapOvr>
    <a:masterClrMapping/>
  </p:clrMapOvr>
  <p:transition>
    <p:wipe dir="u"/>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705600" y="1447800"/>
            <a:ext cx="1905000" cy="792162"/>
          </a:xfrm>
        </p:spPr>
        <p:txBody>
          <a:bodyPr>
            <a:normAutofit/>
          </a:bodyPr>
          <a:lstStyle/>
          <a:p>
            <a:pPr algn="just" rtl="1"/>
            <a:r>
              <a:rPr lang="ar-DZ" sz="4000" b="1" dirty="0" smtClean="0">
                <a:solidFill>
                  <a:srgbClr val="FF0000"/>
                </a:solidFill>
                <a:latin typeface="Times New Roman" pitchFamily="18" charset="0"/>
                <a:cs typeface="Times New Roman" pitchFamily="18" charset="0"/>
              </a:rPr>
              <a:t>تمهيد:</a:t>
            </a:r>
            <a:endParaRPr lang="fr-FR" sz="4000" b="1" dirty="0">
              <a:solidFill>
                <a:srgbClr val="FF0000"/>
              </a:solidFill>
              <a:latin typeface="Times New Roman" pitchFamily="18" charset="0"/>
              <a:cs typeface="Times New Roman" pitchFamily="18" charset="0"/>
            </a:endParaRPr>
          </a:p>
        </p:txBody>
      </p:sp>
      <p:sp>
        <p:nvSpPr>
          <p:cNvPr id="4" name="Espace réservé du contenu 2"/>
          <p:cNvSpPr txBox="1">
            <a:spLocks/>
          </p:cNvSpPr>
          <p:nvPr/>
        </p:nvSpPr>
        <p:spPr>
          <a:xfrm>
            <a:off x="228600" y="2895600"/>
            <a:ext cx="8534400" cy="2133599"/>
          </a:xfrm>
          <a:prstGeom prst="rect">
            <a:avLst/>
          </a:prstGeom>
        </p:spPr>
        <p:txBody>
          <a:bodyPr vert="horz">
            <a:normAutofit/>
          </a:bodyPr>
          <a:lstStyle/>
          <a:p>
            <a:pPr lvl="0" algn="just" rtl="1">
              <a:spcBef>
                <a:spcPct val="20000"/>
              </a:spcBef>
              <a:buClr>
                <a:schemeClr val="accent1"/>
              </a:buClr>
              <a:buSzPct val="80000"/>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لقد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أحدثت الحاويات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التحوية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ثورة في عالم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نقل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البضائع،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ف</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اليوم يتم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نقل 90% من البضائع بالحاويات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التي ترص على ناقلات بحرية عملاقة</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سفن الحاويات</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lang="ar-SA" sz="3200" b="1" dirty="0" smtClean="0">
                <a:latin typeface="Times New Roman" pitchFamily="18" charset="0"/>
                <a:cs typeface="Times New Roman" pitchFamily="18" charset="0"/>
              </a:rPr>
              <a:t> ويبلغ عدد </a:t>
            </a:r>
            <a:r>
              <a:rPr lang="ar-DZ" sz="3200" b="1" dirty="0" smtClean="0">
                <a:latin typeface="Times New Roman" pitchFamily="18" charset="0"/>
                <a:cs typeface="Times New Roman" pitchFamily="18" charset="0"/>
              </a:rPr>
              <a:t>الحاويات </a:t>
            </a:r>
            <a:r>
              <a:rPr lang="ar-SA" sz="3200" b="1" dirty="0" smtClean="0">
                <a:latin typeface="Times New Roman" pitchFamily="18" charset="0"/>
                <a:cs typeface="Times New Roman" pitchFamily="18" charset="0"/>
              </a:rPr>
              <a:t>التي يتم شحنها على مستوي العالم حالياً </a:t>
            </a:r>
            <a:r>
              <a:rPr lang="ar-SA" sz="3200" b="1" dirty="0" smtClean="0">
                <a:solidFill>
                  <a:srgbClr val="FF0000"/>
                </a:solidFill>
                <a:latin typeface="Times New Roman" pitchFamily="18" charset="0"/>
                <a:cs typeface="Times New Roman" pitchFamily="18" charset="0"/>
              </a:rPr>
              <a:t>200 مليون حاوية سنوياً</a:t>
            </a:r>
            <a:r>
              <a:rPr lang="ar-DZ" sz="3200" b="1" dirty="0" smtClean="0">
                <a:latin typeface="Times New Roman" pitchFamily="18" charset="0"/>
                <a:cs typeface="Times New Roman" pitchFamily="18" charset="0"/>
              </a:rPr>
              <a:t>.</a:t>
            </a:r>
            <a:r>
              <a:rPr lang="ar-SA" sz="3200" b="1" dirty="0" smtClean="0">
                <a:latin typeface="Times New Roman" pitchFamily="18" charset="0"/>
                <a:cs typeface="Times New Roman" pitchFamily="18" charset="0"/>
              </a:rPr>
              <a:t> </a:t>
            </a:r>
            <a:endPar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5" name="Espace réservé du contenu 2"/>
          <p:cNvSpPr txBox="1">
            <a:spLocks/>
          </p:cNvSpPr>
          <p:nvPr/>
        </p:nvSpPr>
        <p:spPr>
          <a:xfrm>
            <a:off x="228600" y="5257801"/>
            <a:ext cx="8534400" cy="1523999"/>
          </a:xfrm>
          <a:prstGeom prst="rect">
            <a:avLst/>
          </a:prstGeom>
        </p:spPr>
        <p:txBody>
          <a:bodyPr vert="horz">
            <a:normAutofit/>
          </a:bodyPr>
          <a:lstStyle/>
          <a:p>
            <a:pPr lvl="0" algn="just" rtl="1">
              <a:spcBef>
                <a:spcPct val="20000"/>
              </a:spcBef>
              <a:buClr>
                <a:schemeClr val="accent1"/>
              </a:buClr>
              <a:buSzPct val="80000"/>
            </a:pPr>
            <a:r>
              <a:rPr kumimoji="0" lang="ar-DZ" sz="30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قد </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ساهم </a:t>
            </a:r>
            <a:r>
              <a:rPr kumimoji="0" lang="ar-SA"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توحيد </a:t>
            </a:r>
            <a:r>
              <a:rPr kumimoji="0" lang="ar-DZ"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م</a:t>
            </a:r>
            <a:r>
              <a:rPr kumimoji="0" lang="ar-SA" sz="30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قا</a:t>
            </a:r>
            <a:r>
              <a:rPr kumimoji="0" lang="ar-DZ" sz="3000" b="1"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يي</a:t>
            </a:r>
            <a:r>
              <a:rPr kumimoji="0" lang="ar-SA" sz="30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س الحاويات </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على مستوى العالم في تغيير </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صناعة الروافع </a:t>
            </a:r>
            <a:r>
              <a:rPr kumimoji="0" lang="ar-DZ" sz="30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و</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السفن والسيارات وعربات </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السكة الحديد</a:t>
            </a:r>
            <a:r>
              <a:rPr kumimoji="0" lang="fr-FR"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والطرق والموانئ </a:t>
            </a:r>
            <a:r>
              <a:rPr kumimoji="0" lang="ar-SA" sz="30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لتناسب أحجام وسعات الحاويات طول 20 و40 قدماً.</a:t>
            </a:r>
            <a:endParaRPr kumimoji="0" lang="fr-FR" sz="30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3074" name="Picture 2" descr="C:\Users\SALAH\Desktop\1653-1656-full-40ft-once-used---green-a-3.jpg"/>
          <p:cNvPicPr>
            <a:picLocks noChangeAspect="1" noChangeArrowheads="1"/>
          </p:cNvPicPr>
          <p:nvPr/>
        </p:nvPicPr>
        <p:blipFill>
          <a:blip r:embed="rId2" cstate="print"/>
          <a:srcRect/>
          <a:stretch>
            <a:fillRect/>
          </a:stretch>
        </p:blipFill>
        <p:spPr bwMode="auto">
          <a:xfrm>
            <a:off x="92764" y="92764"/>
            <a:ext cx="3886200" cy="2743200"/>
          </a:xfrm>
          <a:prstGeom prst="rect">
            <a:avLst/>
          </a:prstGeom>
          <a:noFill/>
        </p:spPr>
      </p:pic>
    </p:spTree>
  </p:cSld>
  <p:clrMapOvr>
    <a:masterClrMapping/>
  </p:clrMapOvr>
  <p:transition>
    <p:wedg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85800" y="381000"/>
            <a:ext cx="7487947" cy="584775"/>
          </a:xfrm>
          <a:prstGeom prst="rect">
            <a:avLst/>
          </a:prstGeom>
        </p:spPr>
        <p:txBody>
          <a:bodyPr wrap="none">
            <a:spAutoFit/>
          </a:bodyPr>
          <a:lstStyle/>
          <a:p>
            <a:r>
              <a:rPr lang="en-US" sz="3200" b="1" dirty="0" smtClean="0">
                <a:solidFill>
                  <a:srgbClr val="FF0000"/>
                </a:solidFill>
                <a:latin typeface="Times New Roman" pitchFamily="18" charset="0"/>
                <a:cs typeface="Times New Roman" pitchFamily="18" charset="0"/>
              </a:rPr>
              <a:t>Loading of boat on 40' flat rack container</a:t>
            </a:r>
            <a:endParaRPr lang="fr-FR" sz="3200" b="1" dirty="0">
              <a:solidFill>
                <a:srgbClr val="FF0000"/>
              </a:solidFill>
              <a:latin typeface="Times New Roman" pitchFamily="18" charset="0"/>
              <a:cs typeface="Times New Roman" pitchFamily="18" charset="0"/>
            </a:endParaRPr>
          </a:p>
        </p:txBody>
      </p:sp>
      <p:pic>
        <p:nvPicPr>
          <p:cNvPr id="7" name="Loading of boat on 40' flat rack container.mp4">
            <a:hlinkClick r:id="" action="ppaction://media"/>
          </p:cNvPr>
          <p:cNvPicPr>
            <a:picLocks noGrp="1" noRot="1" noChangeAspect="1"/>
          </p:cNvPicPr>
          <p:nvPr>
            <p:ph idx="1"/>
            <a:videoFile r:link="rId1"/>
          </p:nvPr>
        </p:nvPicPr>
        <p:blipFill>
          <a:blip r:embed="rId3"/>
          <a:stretch>
            <a:fillRect/>
          </a:stretch>
        </p:blipFill>
        <p:spPr>
          <a:xfrm>
            <a:off x="152400" y="1066800"/>
            <a:ext cx="8763000" cy="56388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04800" y="457200"/>
            <a:ext cx="8458200" cy="1905000"/>
          </a:xfrm>
        </p:spPr>
        <p:txBody>
          <a:bodyPr>
            <a:normAutofit/>
          </a:bodyPr>
          <a:lstStyle/>
          <a:p>
            <a:pPr marL="0" indent="0" algn="just" rtl="1">
              <a:buClr>
                <a:srgbClr val="FF0000"/>
              </a:buClr>
              <a:buSzPct val="100000"/>
              <a:buFont typeface="Wingdings" pitchFamily="2" charset="2"/>
              <a:buChar char="ü"/>
            </a:pPr>
            <a:r>
              <a:rPr lang="ar-DZ" sz="3600" b="1" dirty="0" smtClean="0">
                <a:solidFill>
                  <a:srgbClr val="FF0000"/>
                </a:solidFill>
                <a:latin typeface="Times New Roman" pitchFamily="18" charset="0"/>
                <a:cs typeface="Times New Roman" pitchFamily="18" charset="0"/>
              </a:rPr>
              <a:t> </a:t>
            </a:r>
            <a:r>
              <a:rPr lang="ar-SA" sz="3600" b="1" dirty="0" smtClean="0">
                <a:solidFill>
                  <a:srgbClr val="FF0000"/>
                </a:solidFill>
                <a:latin typeface="Times New Roman" pitchFamily="18" charset="0"/>
                <a:cs typeface="Times New Roman" pitchFamily="18" charset="0"/>
              </a:rPr>
              <a:t>حاويات ذات جوانب مفتوحة</a:t>
            </a:r>
            <a:r>
              <a:rPr lang="ar-DZ" sz="3600" b="1" dirty="0" smtClean="0">
                <a:solidFill>
                  <a:srgbClr val="FF0000"/>
                </a:solidFill>
                <a:latin typeface="Times New Roman" pitchFamily="18" charset="0"/>
                <a:cs typeface="Times New Roman" pitchFamily="18" charset="0"/>
              </a:rPr>
              <a:t> </a:t>
            </a:r>
            <a:r>
              <a:rPr lang="fr-FR" sz="3600" b="1" dirty="0" smtClean="0">
                <a:solidFill>
                  <a:srgbClr val="FF0000"/>
                </a:solidFill>
                <a:latin typeface="Times New Roman" pitchFamily="18" charset="0"/>
                <a:cs typeface="Times New Roman" pitchFamily="18" charset="0"/>
              </a:rPr>
              <a:t>Open Top</a:t>
            </a:r>
            <a:r>
              <a:rPr lang="ar-SA" sz="3600" b="1" dirty="0" smtClean="0">
                <a:solidFill>
                  <a:srgbClr val="FF0000"/>
                </a:solidFill>
                <a:latin typeface="Times New Roman" pitchFamily="18" charset="0"/>
                <a:cs typeface="Times New Roman" pitchFamily="18" charset="0"/>
              </a:rPr>
              <a:t>: </a:t>
            </a:r>
            <a:endParaRPr lang="ar-DZ" sz="3600" b="1" dirty="0" smtClean="0">
              <a:solidFill>
                <a:srgbClr val="FF0000"/>
              </a:solidFill>
              <a:latin typeface="Times New Roman" pitchFamily="18" charset="0"/>
              <a:cs typeface="Times New Roman" pitchFamily="18" charset="0"/>
            </a:endParaRPr>
          </a:p>
          <a:p>
            <a:pPr marL="0" indent="0" algn="just" rtl="1">
              <a:buNone/>
            </a:pPr>
            <a:r>
              <a:rPr lang="ar-DZ" sz="3200" b="1" dirty="0" smtClean="0">
                <a:solidFill>
                  <a:srgbClr val="FF0000"/>
                </a:solidFill>
                <a:latin typeface="Times New Roman" pitchFamily="18" charset="0"/>
                <a:cs typeface="Times New Roman" pitchFamily="18" charset="0"/>
              </a:rPr>
              <a:t>     </a:t>
            </a:r>
            <a:r>
              <a:rPr lang="ar-SA" sz="3200" b="1" dirty="0" smtClean="0">
                <a:latin typeface="Times New Roman" pitchFamily="18" charset="0"/>
                <a:cs typeface="Times New Roman" pitchFamily="18" charset="0"/>
              </a:rPr>
              <a:t>لديها حوائط خلفية وأمامية فقط، ولكن لديها أجناب مفتوحة، لذى تسمى، تستخدم في نقل المعدات الثقيلة</a:t>
            </a:r>
            <a:r>
              <a:rPr lang="ar-DZ" sz="3200" b="1" dirty="0" smtClean="0">
                <a:latin typeface="Times New Roman" pitchFamily="18" charset="0"/>
                <a:cs typeface="Times New Roman" pitchFamily="18" charset="0"/>
              </a:rPr>
              <a:t>.</a:t>
            </a:r>
            <a:endParaRPr lang="fr-FR" sz="3200" dirty="0"/>
          </a:p>
        </p:txBody>
      </p:sp>
      <p:pic>
        <p:nvPicPr>
          <p:cNvPr id="5" name="Image 4" descr="container op lateral posterior 40 ft. Open Side NEUF">
            <a:hlinkClick r:id="rId2"/>
          </p:cNvPr>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533400" y="2286000"/>
            <a:ext cx="7315200" cy="43434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838200" y="457200"/>
            <a:ext cx="7579319" cy="584775"/>
          </a:xfrm>
          <a:prstGeom prst="rect">
            <a:avLst/>
          </a:prstGeom>
        </p:spPr>
        <p:txBody>
          <a:bodyPr wrap="none">
            <a:spAutoFit/>
          </a:bodyPr>
          <a:lstStyle/>
          <a:p>
            <a:r>
              <a:rPr lang="en-US" sz="3200" b="1" dirty="0" smtClean="0">
                <a:solidFill>
                  <a:srgbClr val="FF0000"/>
                </a:solidFill>
                <a:latin typeface="Times New Roman" pitchFamily="18" charset="0"/>
                <a:cs typeface="Times New Roman" pitchFamily="18" charset="0"/>
              </a:rPr>
              <a:t>40ft High Cube Side Opening Containers</a:t>
            </a:r>
            <a:endParaRPr lang="fr-FR" sz="3200" b="1" dirty="0">
              <a:solidFill>
                <a:srgbClr val="FF0000"/>
              </a:solidFill>
              <a:latin typeface="Times New Roman" pitchFamily="18" charset="0"/>
              <a:cs typeface="Times New Roman" pitchFamily="18" charset="0"/>
            </a:endParaRPr>
          </a:p>
        </p:txBody>
      </p:sp>
      <p:pic>
        <p:nvPicPr>
          <p:cNvPr id="7" name="40ft High Cube Side Opening Containers_.mp4">
            <a:hlinkClick r:id="" action="ppaction://media"/>
          </p:cNvPr>
          <p:cNvPicPr>
            <a:picLocks noGrp="1" noRot="1" noChangeAspect="1"/>
          </p:cNvPicPr>
          <p:nvPr>
            <p:ph idx="1"/>
            <a:videoFile r:link="rId1"/>
          </p:nvPr>
        </p:nvPicPr>
        <p:blipFill>
          <a:blip r:embed="rId3"/>
          <a:stretch>
            <a:fillRect/>
          </a:stretch>
        </p:blipFill>
        <p:spPr>
          <a:xfrm>
            <a:off x="152400" y="1066800"/>
            <a:ext cx="8763000" cy="5562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
                                        </p:tgtEl>
                                      </p:cBhvr>
                                    </p:cmd>
                                  </p:childTnLst>
                                </p:cTn>
                              </p:par>
                            </p:childTnLst>
                          </p:cTn>
                        </p:par>
                      </p:childTnLst>
                    </p:cTn>
                  </p:par>
                </p:childTnLst>
              </p:cTn>
              <p:nextCondLst>
                <p:cond evt="onClick" delay="0">
                  <p:tgtEl>
                    <p:spTgt spid="7"/>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152400" y="533400"/>
            <a:ext cx="8763000" cy="2286000"/>
          </a:xfrm>
        </p:spPr>
        <p:txBody>
          <a:bodyPr>
            <a:normAutofit/>
          </a:bodyPr>
          <a:lstStyle/>
          <a:p>
            <a:pPr marL="0" indent="0" algn="just" rtl="1">
              <a:buClr>
                <a:srgbClr val="FF0000"/>
              </a:buClr>
              <a:buSzPct val="100000"/>
              <a:buFont typeface="Wingdings" pitchFamily="2" charset="2"/>
              <a:buChar char="ü"/>
            </a:pPr>
            <a:r>
              <a:rPr lang="ar-DZ" sz="3600" b="1" dirty="0" smtClean="0">
                <a:solidFill>
                  <a:srgbClr val="FF0000"/>
                </a:solidFill>
                <a:latin typeface="Times New Roman" pitchFamily="18" charset="0"/>
                <a:cs typeface="Times New Roman" pitchFamily="18" charset="0"/>
              </a:rPr>
              <a:t> حاويات الملابس: </a:t>
            </a:r>
          </a:p>
          <a:p>
            <a:pPr marL="0" indent="0" algn="just" rtl="1">
              <a:buClr>
                <a:srgbClr val="FF0000"/>
              </a:buClr>
              <a:buSzPct val="100000"/>
              <a:buNone/>
            </a:pPr>
            <a:r>
              <a:rPr lang="ar-DZ" sz="3200" b="1" dirty="0" smtClean="0">
                <a:solidFill>
                  <a:srgbClr val="FF0000"/>
                </a:solidFill>
                <a:latin typeface="Times New Roman" pitchFamily="18" charset="0"/>
                <a:cs typeface="Times New Roman" pitchFamily="18" charset="0"/>
              </a:rPr>
              <a:t>    </a:t>
            </a:r>
            <a:r>
              <a:rPr lang="ar-DZ" sz="3200" b="1" dirty="0" smtClean="0">
                <a:latin typeface="Times New Roman" pitchFamily="18" charset="0"/>
                <a:cs typeface="Times New Roman" pitchFamily="18" charset="0"/>
              </a:rPr>
              <a:t>مزودة بشماعات، حبال ومشابك لتعليق الملابس باستخدام الخطاطيف، مصممة لنقل الملابس الجاهزة الفاخرة والبدلات الرسمية.</a:t>
            </a:r>
            <a:endParaRPr lang="fr-FR" sz="3200" b="1" dirty="0" smtClean="0">
              <a:latin typeface="Times New Roman" pitchFamily="18" charset="0"/>
              <a:cs typeface="Times New Roman" pitchFamily="18" charset="0"/>
            </a:endParaRPr>
          </a:p>
          <a:p>
            <a:pPr marL="0" indent="0" algn="just" rtl="1">
              <a:buNone/>
            </a:pPr>
            <a:endParaRPr lang="fr-FR" dirty="0"/>
          </a:p>
        </p:txBody>
      </p:sp>
      <p:pic>
        <p:nvPicPr>
          <p:cNvPr id="5122" name="Picture 2" descr="GOH Bar System by Pbox - GOH Container"/>
          <p:cNvPicPr>
            <a:picLocks noChangeAspect="1" noChangeArrowheads="1"/>
          </p:cNvPicPr>
          <p:nvPr/>
        </p:nvPicPr>
        <p:blipFill>
          <a:blip r:embed="rId2"/>
          <a:srcRect/>
          <a:stretch>
            <a:fillRect/>
          </a:stretch>
        </p:blipFill>
        <p:spPr bwMode="auto">
          <a:xfrm>
            <a:off x="0" y="2667000"/>
            <a:ext cx="4949825" cy="4038601"/>
          </a:xfrm>
          <a:prstGeom prst="rect">
            <a:avLst/>
          </a:prstGeom>
          <a:noFill/>
        </p:spPr>
      </p:pic>
      <p:pic>
        <p:nvPicPr>
          <p:cNvPr id="5124" name="Picture 4" descr="What is a Garment On Hanger container..??"/>
          <p:cNvPicPr>
            <a:picLocks noChangeAspect="1" noChangeArrowheads="1"/>
          </p:cNvPicPr>
          <p:nvPr/>
        </p:nvPicPr>
        <p:blipFill>
          <a:blip r:embed="rId3"/>
          <a:srcRect/>
          <a:stretch>
            <a:fillRect/>
          </a:stretch>
        </p:blipFill>
        <p:spPr bwMode="auto">
          <a:xfrm>
            <a:off x="5076825" y="2667000"/>
            <a:ext cx="3990975" cy="40386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contenu 2"/>
          <p:cNvSpPr txBox="1">
            <a:spLocks/>
          </p:cNvSpPr>
          <p:nvPr/>
        </p:nvSpPr>
        <p:spPr>
          <a:xfrm>
            <a:off x="228600" y="457200"/>
            <a:ext cx="8763000" cy="2438400"/>
          </a:xfrm>
          <a:prstGeom prst="rect">
            <a:avLst/>
          </a:prstGeom>
        </p:spPr>
        <p:txBody>
          <a:bodyPr vert="horz">
            <a:normAutofit/>
          </a:bodyPr>
          <a:lstStyle/>
          <a:p>
            <a:pPr marR="0" lvl="0" algn="just" defTabSz="914400" rtl="1" eaLnBrk="1" fontAlgn="auto" latinLnBrk="0" hangingPunct="1">
              <a:lnSpc>
                <a:spcPct val="100000"/>
              </a:lnSpc>
              <a:spcBef>
                <a:spcPct val="20000"/>
              </a:spcBef>
              <a:spcAft>
                <a:spcPts val="0"/>
              </a:spcAft>
              <a:buClr>
                <a:srgbClr val="FF0000"/>
              </a:buClr>
              <a:buSzPct val="100000"/>
              <a:buFont typeface="Wingdings" pitchFamily="2" charset="2"/>
              <a:buChar char="ü"/>
              <a:tabLst/>
              <a:defRPr/>
            </a:pPr>
            <a:r>
              <a:rPr kumimoji="0" lang="ar-DZ"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الحاوية ذات التهوية: </a:t>
            </a:r>
          </a:p>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بها فتحات تضمن تدفق كاف للهواء داخل الحاوية عند حركة المركبة في السفر، تستخدم في نقل وتخزين الفواكه والخضروات الطازجة.</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endParaRPr kumimoji="0" lang="fr-FR" sz="30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10" descr="https://bcargob.com/wp-content/uploads/2019/02/20-ft-ventilated-container-300x174.jpg"/>
          <p:cNvPicPr>
            <a:picLocks noChangeAspect="1" noChangeArrowheads="1"/>
          </p:cNvPicPr>
          <p:nvPr/>
        </p:nvPicPr>
        <p:blipFill>
          <a:blip r:embed="rId2"/>
          <a:srcRect/>
          <a:stretch>
            <a:fillRect/>
          </a:stretch>
        </p:blipFill>
        <p:spPr bwMode="auto">
          <a:xfrm>
            <a:off x="381000" y="2209800"/>
            <a:ext cx="7239000" cy="44958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657600" y="1524000"/>
            <a:ext cx="5029200" cy="762000"/>
          </a:xfrm>
        </p:spPr>
        <p:txBody>
          <a:bodyPr>
            <a:normAutofit/>
          </a:bodyPr>
          <a:lstStyle/>
          <a:p>
            <a:pPr marL="0" indent="0" algn="just" rtl="1">
              <a:buNone/>
            </a:pPr>
            <a:r>
              <a:rPr lang="ar-SA" sz="3600" b="1" dirty="0" smtClean="0">
                <a:solidFill>
                  <a:srgbClr val="FF0000"/>
                </a:solidFill>
                <a:latin typeface="Times New Roman" pitchFamily="18" charset="0"/>
                <a:cs typeface="Times New Roman" pitchFamily="18" charset="0"/>
              </a:rPr>
              <a:t>ب) حاويات البضائع الخاصة: </a:t>
            </a:r>
            <a:endParaRPr lang="ar-DZ" sz="3600" b="1" dirty="0" smtClean="0">
              <a:solidFill>
                <a:srgbClr val="FF0000"/>
              </a:solidFill>
              <a:latin typeface="Times New Roman" pitchFamily="18" charset="0"/>
              <a:cs typeface="Times New Roman" pitchFamily="18" charset="0"/>
            </a:endParaRPr>
          </a:p>
        </p:txBody>
      </p:sp>
      <p:sp>
        <p:nvSpPr>
          <p:cNvPr id="5" name="Espace réservé du contenu 2"/>
          <p:cNvSpPr txBox="1">
            <a:spLocks/>
          </p:cNvSpPr>
          <p:nvPr/>
        </p:nvSpPr>
        <p:spPr>
          <a:xfrm>
            <a:off x="381000" y="2743200"/>
            <a:ext cx="8382000" cy="12954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حاويات ذات تصميم وتجهيزات خاصة، فتتنوّع أشكالها حسب نوع البضائع التي تستخدم  في نقها، ومنها:</a:t>
            </a:r>
            <a:endParaRPr kumimoji="0" lang="fr-FR"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ransition>
    <p:wipe dir="d"/>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228600" y="228600"/>
            <a:ext cx="8458200" cy="2743200"/>
          </a:xfrm>
        </p:spPr>
        <p:txBody>
          <a:bodyPr>
            <a:normAutofit/>
          </a:bodyPr>
          <a:lstStyle/>
          <a:p>
            <a:pPr marL="0" indent="0" algn="just" rtl="1">
              <a:buClr>
                <a:srgbClr val="FF0000"/>
              </a:buClr>
              <a:buSzPct val="100000"/>
              <a:buFont typeface="Wingdings" pitchFamily="2" charset="2"/>
              <a:buChar char="ü"/>
            </a:pPr>
            <a:r>
              <a:rPr lang="ar-DZ" sz="3600" b="1" dirty="0" smtClean="0">
                <a:solidFill>
                  <a:srgbClr val="FF0000"/>
                </a:solidFill>
                <a:latin typeface="Times New Roman" pitchFamily="18" charset="0"/>
                <a:cs typeface="Times New Roman" pitchFamily="18" charset="0"/>
              </a:rPr>
              <a:t> </a:t>
            </a:r>
            <a:r>
              <a:rPr lang="ar-SA" sz="3600" b="1" dirty="0" smtClean="0">
                <a:solidFill>
                  <a:srgbClr val="FF0000"/>
                </a:solidFill>
                <a:latin typeface="Times New Roman" pitchFamily="18" charset="0"/>
                <a:cs typeface="Times New Roman" pitchFamily="18" charset="0"/>
              </a:rPr>
              <a:t>حاويات متساوية حرارية </a:t>
            </a:r>
            <a:r>
              <a:rPr lang="fr-FR" sz="3200" b="1" dirty="0" smtClean="0">
                <a:solidFill>
                  <a:srgbClr val="FF0000"/>
                </a:solidFill>
                <a:latin typeface="Times New Roman" pitchFamily="18" charset="0"/>
                <a:cs typeface="Times New Roman" pitchFamily="18" charset="0"/>
              </a:rPr>
              <a:t>conteneur isotherme</a:t>
            </a:r>
            <a:r>
              <a:rPr lang="ar-SA" sz="3200" b="1" dirty="0" smtClean="0">
                <a:solidFill>
                  <a:srgbClr val="FF0000"/>
                </a:solidFill>
                <a:latin typeface="Times New Roman" pitchFamily="18" charset="0"/>
                <a:cs typeface="Times New Roman" pitchFamily="18" charset="0"/>
              </a:rPr>
              <a:t>: </a:t>
            </a:r>
            <a:endParaRPr lang="ar-DZ" sz="3600" b="1" dirty="0" smtClean="0">
              <a:latin typeface="Times New Roman" pitchFamily="18" charset="0"/>
              <a:cs typeface="Times New Roman" pitchFamily="18" charset="0"/>
            </a:endParaRPr>
          </a:p>
          <a:p>
            <a:pPr marL="0" indent="0" algn="just" rtl="1">
              <a:buNone/>
            </a:pP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ذات جوانب وأرضية وسقف عازلة لتخفيض تبادل الحرارة بين داخل وخارج الحاوية، مع عدم وجود وحدة تبريد</a:t>
            </a: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تستخدم في نقل البضائع المبردة أو المجمدة، البضائع والمواد ذات الحساسية لدرجة الحرارة</a:t>
            </a:r>
            <a:r>
              <a:rPr lang="ar-DZ" sz="3200" b="1" dirty="0" smtClean="0">
                <a:latin typeface="Times New Roman" pitchFamily="18" charset="0"/>
                <a:cs typeface="Times New Roman" pitchFamily="18" charset="0"/>
              </a:rPr>
              <a:t>.</a:t>
            </a:r>
            <a:endParaRPr lang="fr-FR" sz="3200" b="1" dirty="0" smtClean="0">
              <a:latin typeface="Times New Roman" pitchFamily="18" charset="0"/>
              <a:cs typeface="Times New Roman" pitchFamily="18" charset="0"/>
            </a:endParaRPr>
          </a:p>
          <a:p>
            <a:endParaRPr lang="fr-FR" b="1" dirty="0">
              <a:latin typeface="Times New Roman" pitchFamily="18" charset="0"/>
              <a:cs typeface="Times New Roman" pitchFamily="18" charset="0"/>
            </a:endParaRPr>
          </a:p>
        </p:txBody>
      </p:sp>
      <p:pic>
        <p:nvPicPr>
          <p:cNvPr id="5" name="Image 4" descr="container isole neuf 20' pieds">
            <a:hlinkClick r:id="rId2"/>
          </p:cNvPr>
          <p:cNvPicPr/>
          <p:nvPr/>
        </p:nvPicPr>
        <p:blipFill>
          <a:blip r:embed="rId3">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81000" y="2895600"/>
            <a:ext cx="7696200" cy="37338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304800" y="762000"/>
            <a:ext cx="8458200" cy="2286000"/>
          </a:xfrm>
        </p:spPr>
        <p:txBody>
          <a:bodyPr>
            <a:noAutofit/>
          </a:bodyPr>
          <a:lstStyle/>
          <a:p>
            <a:pPr marL="0" indent="0" algn="just" rtl="1">
              <a:buNone/>
            </a:pPr>
            <a:r>
              <a:rPr lang="ar-SA" sz="3600" b="1" dirty="0" smtClean="0">
                <a:solidFill>
                  <a:srgbClr val="FF0000"/>
                </a:solidFill>
                <a:latin typeface="Times New Roman" pitchFamily="18" charset="0"/>
                <a:cs typeface="Times New Roman" pitchFamily="18" charset="0"/>
              </a:rPr>
              <a:t>حاويات الخزانات </a:t>
            </a:r>
            <a:r>
              <a:rPr lang="fr-FR" sz="3600" b="1" dirty="0" smtClean="0">
                <a:solidFill>
                  <a:srgbClr val="FF0000"/>
                </a:solidFill>
                <a:latin typeface="Times New Roman" pitchFamily="18" charset="0"/>
                <a:cs typeface="Times New Roman" pitchFamily="18" charset="0"/>
              </a:rPr>
              <a:t>conteneur-citerne</a:t>
            </a:r>
            <a:r>
              <a:rPr lang="ar-SA" sz="3600" b="1" dirty="0" smtClean="0">
                <a:solidFill>
                  <a:srgbClr val="FF0000"/>
                </a:solidFill>
                <a:latin typeface="Times New Roman" pitchFamily="18" charset="0"/>
                <a:cs typeface="Times New Roman" pitchFamily="18" charset="0"/>
              </a:rPr>
              <a:t>: </a:t>
            </a:r>
            <a:endParaRPr lang="ar-DZ" sz="3600" b="1" dirty="0" smtClean="0">
              <a:solidFill>
                <a:srgbClr val="FF0000"/>
              </a:solidFill>
              <a:latin typeface="Times New Roman" pitchFamily="18" charset="0"/>
              <a:cs typeface="Times New Roman" pitchFamily="18" charset="0"/>
            </a:endParaRPr>
          </a:p>
          <a:p>
            <a:pPr marL="0" indent="0" algn="just" rtl="1">
              <a:buNone/>
            </a:pPr>
            <a:r>
              <a:rPr lang="ar-SA" sz="3200" b="1" dirty="0" smtClean="0">
                <a:latin typeface="Times New Roman" pitchFamily="18" charset="0"/>
                <a:cs typeface="Times New Roman" pitchFamily="18" charset="0"/>
              </a:rPr>
              <a:t>تستخدم في نقل الزيوت والحوامض أو لنقل الغاز المضغوط أو الغاز المسيل، فهي غالبا ما تكون على شكل خزانات (صهاريج) معدنية محكمة.</a:t>
            </a:r>
            <a:endParaRPr lang="fr-FR" sz="3200" b="1" dirty="0" smtClean="0">
              <a:latin typeface="Times New Roman" pitchFamily="18" charset="0"/>
              <a:cs typeface="Times New Roman" pitchFamily="18" charset="0"/>
            </a:endParaRPr>
          </a:p>
          <a:p>
            <a:endParaRPr lang="fr-FR" sz="3600" b="1"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srcRect/>
          <a:stretch>
            <a:fillRect/>
          </a:stretch>
        </p:blipFill>
        <p:spPr bwMode="auto">
          <a:xfrm>
            <a:off x="76200" y="2971800"/>
            <a:ext cx="4495800" cy="3200400"/>
          </a:xfrm>
          <a:prstGeom prst="rect">
            <a:avLst/>
          </a:prstGeom>
          <a:noFill/>
          <a:ln w="9525">
            <a:noFill/>
            <a:miter lim="800000"/>
            <a:headEnd/>
            <a:tailEnd/>
          </a:ln>
          <a:effectLst/>
        </p:spPr>
      </p:pic>
      <p:pic>
        <p:nvPicPr>
          <p:cNvPr id="7" name="Picture 18" descr="https://bcargob.com/wp-content/uploads/2019/02/20ft-tank-container-300x225.jpg"/>
          <p:cNvPicPr>
            <a:picLocks noChangeAspect="1" noChangeArrowheads="1"/>
          </p:cNvPicPr>
          <p:nvPr/>
        </p:nvPicPr>
        <p:blipFill>
          <a:blip r:embed="rId3"/>
          <a:srcRect/>
          <a:stretch>
            <a:fillRect/>
          </a:stretch>
        </p:blipFill>
        <p:spPr bwMode="auto">
          <a:xfrm>
            <a:off x="4724400" y="2971800"/>
            <a:ext cx="4191000" cy="320992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304801" y="571381"/>
            <a:ext cx="8382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 typeface="Wingdings" pitchFamily="2" charset="2"/>
              <a:buChar char="ü"/>
              <a:tabLst/>
            </a:pPr>
            <a:r>
              <a:rPr kumimoji="0" lang="ar-SA"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حاويات </a:t>
            </a:r>
            <a:r>
              <a:rPr kumimoji="0" lang="ar-DZ"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مبردة </a:t>
            </a:r>
            <a:r>
              <a:rPr kumimoji="0" lang="fr-FR"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conteneur frigorifique</a:t>
            </a:r>
            <a:r>
              <a:rPr kumimoji="0" lang="ar-DZ" sz="36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p>
          <a:p>
            <a:pPr marL="0" marR="0" lvl="0" indent="0" algn="justLow" defTabSz="914400" rtl="1" eaLnBrk="1" fontAlgn="base" latinLnBrk="0" hangingPunct="1">
              <a:lnSpc>
                <a:spcPct val="100000"/>
              </a:lnSpc>
              <a:spcBef>
                <a:spcPct val="0"/>
              </a:spcBef>
              <a:spcAft>
                <a:spcPct val="0"/>
              </a:spcAft>
              <a:buClrTx/>
              <a:buSzTx/>
              <a:tabLst/>
            </a:pPr>
            <a:r>
              <a:rPr lang="ar-DZ" sz="3200" b="1" dirty="0" smtClean="0">
                <a:solidFill>
                  <a:srgbClr val="FF0000"/>
                </a:solidFill>
                <a:latin typeface="Times New Roman" pitchFamily="18" charset="0"/>
                <a:ea typeface="Times New Roman" pitchFamily="18" charset="0"/>
                <a:cs typeface="Times New Roman" pitchFamily="18" charset="0"/>
              </a:rPr>
              <a:t>    </a:t>
            </a:r>
            <a:r>
              <a:rPr kumimoji="0" lang="ar-SA" sz="32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تكون مزودة بجهاز مبرّد تضمن الاحتفاظ بالبرودة عند مستوى معيّن، تستخدم في نقل اللحوم والأسماك.</a:t>
            </a:r>
            <a:endParaRPr kumimoji="0" lang="ar-SA"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6" name="Picture 2"/>
          <p:cNvPicPr>
            <a:picLocks noChangeAspect="1" noChangeArrowheads="1"/>
          </p:cNvPicPr>
          <p:nvPr/>
        </p:nvPicPr>
        <p:blipFill>
          <a:blip r:embed="rId2"/>
          <a:srcRect/>
          <a:stretch>
            <a:fillRect/>
          </a:stretch>
        </p:blipFill>
        <p:spPr bwMode="auto">
          <a:xfrm>
            <a:off x="990600" y="2209800"/>
            <a:ext cx="6934200" cy="42672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0" y="274638"/>
            <a:ext cx="7467600" cy="944562"/>
          </a:xfrm>
        </p:spPr>
        <p:txBody>
          <a:bodyPr>
            <a:noAutofit/>
          </a:bodyPr>
          <a:lstStyle/>
          <a:p>
            <a:pPr algn="just" rtl="1"/>
            <a:r>
              <a:rPr lang="ar-DZ" sz="4000" b="1" dirty="0" smtClean="0">
                <a:solidFill>
                  <a:srgbClr val="FF0000"/>
                </a:solidFill>
                <a:latin typeface="Times New Roman" pitchFamily="18" charset="0"/>
                <a:cs typeface="Times New Roman" pitchFamily="18" charset="0"/>
              </a:rPr>
              <a:t>5. الاتفاقيات الدولية المتعلقة بالحاويات</a:t>
            </a:r>
            <a:endParaRPr lang="fr-FR" sz="4000"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81000" y="2209800"/>
            <a:ext cx="8382000" cy="1752600"/>
          </a:xfrm>
        </p:spPr>
        <p:txBody>
          <a:bodyPr>
            <a:normAutofit/>
          </a:bodyPr>
          <a:lstStyle/>
          <a:p>
            <a:pPr marL="0" indent="0" algn="just" rtl="1">
              <a:buNone/>
            </a:pPr>
            <a:r>
              <a:rPr lang="ar-DZ" sz="3200" b="1" dirty="0" smtClean="0">
                <a:solidFill>
                  <a:srgbClr val="FF0000"/>
                </a:solidFill>
                <a:latin typeface="Times New Roman" pitchFamily="18" charset="0"/>
                <a:cs typeface="Times New Roman" pitchFamily="18" charset="0"/>
              </a:rPr>
              <a:t>     </a:t>
            </a:r>
            <a:r>
              <a:rPr lang="ar-DZ" sz="3200" b="1" dirty="0" smtClean="0">
                <a:latin typeface="Times New Roman" pitchFamily="18" charset="0"/>
                <a:cs typeface="Times New Roman" pitchFamily="18" charset="0"/>
              </a:rPr>
              <a:t>أبرمت بتاريخ 1972/12/02، ودخلت حيز التنفيذ في 1977/09/06 على مستوى مجلس التعاون الجمركي</a:t>
            </a:r>
            <a:r>
              <a:rPr lang="fr-FR" sz="3200" b="1" dirty="0" smtClean="0">
                <a:latin typeface="Times New Roman" pitchFamily="18" charset="0"/>
                <a:cs typeface="Times New Roman" pitchFamily="18" charset="0"/>
              </a:rPr>
              <a:t>.</a:t>
            </a:r>
            <a:endParaRPr lang="fr-FR" dirty="0"/>
          </a:p>
        </p:txBody>
      </p:sp>
      <p:sp>
        <p:nvSpPr>
          <p:cNvPr id="4" name="Espace réservé du contenu 2"/>
          <p:cNvSpPr txBox="1">
            <a:spLocks/>
          </p:cNvSpPr>
          <p:nvPr/>
        </p:nvSpPr>
        <p:spPr>
          <a:xfrm>
            <a:off x="533400" y="1371600"/>
            <a:ext cx="8229600" cy="8382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أ </a:t>
            </a:r>
            <a:r>
              <a:rPr kumimoji="0" lang="en-US"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a:t>
            </a:r>
            <a:r>
              <a:rPr kumimoji="0" lang="ar-DZ"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اتفاقية جنيف المتعلقة بسلامة الحاويات:</a:t>
            </a:r>
            <a:endParaRPr kumimoji="0" lang="fr-FR"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Espace réservé du contenu 2"/>
          <p:cNvSpPr txBox="1">
            <a:spLocks/>
          </p:cNvSpPr>
          <p:nvPr/>
        </p:nvSpPr>
        <p:spPr>
          <a:xfrm>
            <a:off x="381000" y="4038600"/>
            <a:ext cx="8382000" cy="11430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fr-FR"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تضع معايير صنع الحاويات، نظام الاعتماد،</a:t>
            </a: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تسهيلات القبول المؤقت وتصليح الحاويات.</a:t>
            </a:r>
          </a:p>
        </p:txBody>
      </p:sp>
      <p:sp>
        <p:nvSpPr>
          <p:cNvPr id="6" name="Espace réservé du contenu 2"/>
          <p:cNvSpPr txBox="1">
            <a:spLocks/>
          </p:cNvSpPr>
          <p:nvPr/>
        </p:nvSpPr>
        <p:spPr>
          <a:xfrm>
            <a:off x="381000" y="5562600"/>
            <a:ext cx="8382000" cy="11430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وعليه فإنّ الحاويات الّتي تتوفر فيها الشروط المحدّدة في الاتفاقية تستفيد من اعتماد لنقل البضائع تحت الختم الجمركي</a:t>
            </a: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1700784" marR="0" lvl="5" indent="-182880" algn="l" defTabSz="914400" rtl="0" eaLnBrk="1" fontAlgn="auto" latinLnBrk="0" hangingPunct="1">
              <a:lnSpc>
                <a:spcPct val="100000"/>
              </a:lnSpc>
              <a:spcBef>
                <a:spcPct val="20000"/>
              </a:spcBef>
              <a:spcAft>
                <a:spcPts val="0"/>
              </a:spcAft>
              <a:buClr>
                <a:schemeClr val="accent5"/>
              </a:buClr>
              <a:buSzTx/>
              <a:buFont typeface="Arial"/>
              <a:buChar char="-"/>
              <a:tabLst/>
              <a:defRPr/>
            </a:pPr>
            <a:endParaRPr kumimoji="0" lang="fr-FR" sz="20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split/>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410200" y="427038"/>
            <a:ext cx="3429000" cy="715962"/>
          </a:xfrm>
        </p:spPr>
        <p:txBody>
          <a:bodyPr>
            <a:normAutofit/>
          </a:bodyPr>
          <a:lstStyle/>
          <a:p>
            <a:pPr lvl="0" algn="r" rtl="1"/>
            <a:r>
              <a:rPr lang="fr-FR" sz="4000" b="1" dirty="0" smtClean="0">
                <a:solidFill>
                  <a:srgbClr val="FF0000"/>
                </a:solidFill>
                <a:latin typeface="Times New Roman" pitchFamily="18" charset="0"/>
                <a:cs typeface="Times New Roman" pitchFamily="18" charset="0"/>
              </a:rPr>
              <a:t>1</a:t>
            </a:r>
            <a:r>
              <a:rPr lang="ar-DZ" sz="4000" b="1" dirty="0" smtClean="0">
                <a:solidFill>
                  <a:srgbClr val="FF0000"/>
                </a:solidFill>
                <a:latin typeface="Times New Roman" pitchFamily="18" charset="0"/>
                <a:cs typeface="Times New Roman" pitchFamily="18" charset="0"/>
              </a:rPr>
              <a:t>. تعريف الحاوية</a:t>
            </a:r>
            <a:r>
              <a:rPr lang="en-US" sz="4000" b="1" dirty="0" smtClean="0">
                <a:solidFill>
                  <a:srgbClr val="FF0000"/>
                </a:solidFill>
                <a:latin typeface="Times New Roman" pitchFamily="18" charset="0"/>
                <a:cs typeface="Times New Roman" pitchFamily="18" charset="0"/>
              </a:rPr>
              <a:t>:</a:t>
            </a:r>
            <a:endParaRPr lang="fr-FR" sz="4000"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04800" y="1066800"/>
            <a:ext cx="8458200" cy="5715000"/>
          </a:xfrm>
        </p:spPr>
        <p:txBody>
          <a:bodyPr>
            <a:normAutofit/>
          </a:bodyPr>
          <a:lstStyle/>
          <a:p>
            <a:pPr marL="0" indent="0" algn="just" rtl="1">
              <a:buNone/>
            </a:pPr>
            <a:r>
              <a:rPr lang="ar-DZ" b="1" dirty="0" smtClean="0">
                <a:solidFill>
                  <a:srgbClr val="FF0000"/>
                </a:solidFill>
                <a:latin typeface="Times New Roman" pitchFamily="18" charset="0"/>
                <a:cs typeface="Times New Roman" pitchFamily="18" charset="0"/>
              </a:rPr>
              <a:t>    تعريف اتفاقية سلامة الحاويات لـ 1972 بجنيف </a:t>
            </a:r>
            <a:r>
              <a:rPr lang="ar-DZ" sz="2800" b="1" dirty="0" smtClean="0">
                <a:latin typeface="Times New Roman" pitchFamily="18" charset="0"/>
                <a:cs typeface="Times New Roman" pitchFamily="18" charset="0"/>
              </a:rPr>
              <a:t>:</a:t>
            </a:r>
          </a:p>
          <a:p>
            <a:pPr marL="0" indent="0" algn="just" rtl="1">
              <a:buClr>
                <a:srgbClr val="FF0000"/>
              </a:buClr>
              <a:buSzPct val="100000"/>
              <a:buFont typeface="Wingdings" pitchFamily="2" charset="2"/>
              <a:buChar char="ü"/>
            </a:pPr>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الحاوية وحدة </a:t>
            </a:r>
            <a:r>
              <a:rPr lang="ar-SA" sz="2800" b="1" dirty="0" smtClean="0">
                <a:solidFill>
                  <a:srgbClr val="008000"/>
                </a:solidFill>
                <a:latin typeface="Arial" pitchFamily="34" charset="0"/>
                <a:cs typeface="Arial" pitchFamily="34" charset="0"/>
              </a:rPr>
              <a:t>من معدات نقل البضائع</a:t>
            </a:r>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صالحة للاستخدام المتكرر</a:t>
            </a:r>
            <a:r>
              <a:rPr lang="ar-DZ" sz="2800" b="1" dirty="0" smtClean="0">
                <a:latin typeface="Arial" pitchFamily="34" charset="0"/>
                <a:cs typeface="Arial" pitchFamily="34" charset="0"/>
              </a:rPr>
              <a:t>؛</a:t>
            </a:r>
          </a:p>
          <a:p>
            <a:pPr marL="0" indent="0" algn="just" rtl="1">
              <a:buClr>
                <a:srgbClr val="FF0000"/>
              </a:buClr>
              <a:buSzPct val="100000"/>
              <a:buFont typeface="Wingdings" pitchFamily="2" charset="2"/>
              <a:buChar char="ü"/>
            </a:pPr>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ذات </a:t>
            </a:r>
            <a:r>
              <a:rPr lang="ar-SA" sz="2800" b="1" dirty="0" smtClean="0">
                <a:solidFill>
                  <a:srgbClr val="008000"/>
                </a:solidFill>
                <a:latin typeface="Arial" pitchFamily="34" charset="0"/>
                <a:cs typeface="Arial" pitchFamily="34" charset="0"/>
              </a:rPr>
              <a:t>متانة</a:t>
            </a:r>
            <a:r>
              <a:rPr lang="ar-SA" sz="2800" b="1" dirty="0" smtClean="0">
                <a:latin typeface="Arial" pitchFamily="34" charset="0"/>
                <a:cs typeface="Arial" pitchFamily="34" charset="0"/>
              </a:rPr>
              <a:t> تكفي للمناولة في الموانئ وعلى السفن مصمّمة خصيصا لنقل البضائع بوسيلة أو أكثر من وسائل النقل ودون عملية إعادة تحميل وسيطة</a:t>
            </a:r>
            <a:r>
              <a:rPr lang="ar-DZ" sz="2800" b="1" dirty="0" smtClean="0">
                <a:latin typeface="Arial" pitchFamily="34" charset="0"/>
                <a:cs typeface="Arial" pitchFamily="34" charset="0"/>
              </a:rPr>
              <a:t>؛</a:t>
            </a:r>
          </a:p>
          <a:p>
            <a:pPr marL="0" indent="0" algn="just" rtl="1">
              <a:buClr>
                <a:srgbClr val="FF0000"/>
              </a:buClr>
              <a:buSzPct val="100000"/>
              <a:buFont typeface="Wingdings" pitchFamily="2" charset="2"/>
              <a:buChar char="ü"/>
            </a:pPr>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ولكي تجري رصها </a:t>
            </a:r>
            <a:r>
              <a:rPr lang="ar-SA" sz="2800" b="1" dirty="0" err="1" smtClean="0">
                <a:latin typeface="Arial" pitchFamily="34" charset="0"/>
                <a:cs typeface="Arial" pitchFamily="34" charset="0"/>
              </a:rPr>
              <a:t>و</a:t>
            </a:r>
            <a:r>
              <a:rPr lang="ar-SA" sz="2800" b="1" dirty="0" smtClean="0">
                <a:latin typeface="Arial" pitchFamily="34" charset="0"/>
                <a:cs typeface="Arial" pitchFamily="34" charset="0"/>
              </a:rPr>
              <a:t>/أو </a:t>
            </a:r>
            <a:r>
              <a:rPr lang="ar-SA" sz="2800" b="1" dirty="0" smtClean="0">
                <a:solidFill>
                  <a:srgbClr val="008000"/>
                </a:solidFill>
                <a:latin typeface="Arial" pitchFamily="34" charset="0"/>
                <a:cs typeface="Arial" pitchFamily="34" charset="0"/>
              </a:rPr>
              <a:t>مناولتها بسرعة</a:t>
            </a:r>
            <a:r>
              <a:rPr lang="ar-SA" sz="2800" b="1" dirty="0" smtClean="0">
                <a:latin typeface="Arial" pitchFamily="34" charset="0"/>
                <a:cs typeface="Arial" pitchFamily="34" charset="0"/>
              </a:rPr>
              <a:t>، تكون مزودة بتجهيزات ركينة لهذه الأغراض</a:t>
            </a:r>
            <a:r>
              <a:rPr lang="ar-DZ" sz="2800" b="1" dirty="0" smtClean="0">
                <a:latin typeface="Arial" pitchFamily="34" charset="0"/>
                <a:cs typeface="Arial" pitchFamily="34" charset="0"/>
              </a:rPr>
              <a:t>؛</a:t>
            </a:r>
          </a:p>
          <a:p>
            <a:pPr marL="0" indent="0" algn="just" rtl="1">
              <a:buClr>
                <a:srgbClr val="FF0000"/>
              </a:buClr>
              <a:buSzPct val="100000"/>
              <a:buFont typeface="Wingdings" pitchFamily="2" charset="2"/>
              <a:buChar char="ü"/>
            </a:pPr>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وذات </a:t>
            </a:r>
            <a:r>
              <a:rPr lang="ar-SA" sz="2800" b="1" dirty="0" smtClean="0">
                <a:solidFill>
                  <a:srgbClr val="008000"/>
                </a:solidFill>
                <a:latin typeface="Arial" pitchFamily="34" charset="0"/>
                <a:cs typeface="Arial" pitchFamily="34" charset="0"/>
              </a:rPr>
              <a:t>حجم</a:t>
            </a:r>
            <a:r>
              <a:rPr lang="ar-SA" sz="2800" b="1" dirty="0" smtClean="0">
                <a:latin typeface="Arial" pitchFamily="34" charset="0"/>
                <a:cs typeface="Arial" pitchFamily="34" charset="0"/>
              </a:rPr>
              <a:t> تكون فيه المساحة المحصورة بالأركان السفلية الخارجية الأربعة،</a:t>
            </a:r>
            <a:r>
              <a:rPr lang="fr-FR" sz="2800" b="1" dirty="0" smtClean="0">
                <a:latin typeface="Arial" pitchFamily="34" charset="0"/>
                <a:cs typeface="Arial" pitchFamily="34" charset="0"/>
              </a:rPr>
              <a:t> </a:t>
            </a:r>
            <a:r>
              <a:rPr lang="ar-SA" sz="2800" b="1" dirty="0" err="1" smtClean="0">
                <a:latin typeface="Arial" pitchFamily="34" charset="0"/>
                <a:cs typeface="Arial" pitchFamily="34" charset="0"/>
              </a:rPr>
              <a:t>إمّ</a:t>
            </a:r>
            <a:r>
              <a:rPr lang="ar-DZ" sz="2800" b="1" dirty="0" smtClean="0">
                <a:latin typeface="Arial" pitchFamily="34" charset="0"/>
                <a:cs typeface="Arial" pitchFamily="34" charset="0"/>
              </a:rPr>
              <a:t>ا </a:t>
            </a:r>
            <a:r>
              <a:rPr lang="fr-FR" sz="2800" b="1" dirty="0" smtClean="0">
                <a:latin typeface="Arial" pitchFamily="34" charset="0"/>
                <a:cs typeface="Arial" pitchFamily="34" charset="0"/>
              </a:rPr>
              <a:t>14</a:t>
            </a:r>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م</a:t>
            </a:r>
            <a:r>
              <a:rPr lang="ar-SA" sz="2800" b="1" baseline="30000" dirty="0" smtClean="0">
                <a:latin typeface="Arial" pitchFamily="34" charset="0"/>
                <a:cs typeface="Arial" pitchFamily="34" charset="0"/>
              </a:rPr>
              <a:t>2</a:t>
            </a:r>
            <a:r>
              <a:rPr lang="ar-DZ" sz="2800" b="1" baseline="30000" dirty="0" smtClean="0">
                <a:latin typeface="Arial" pitchFamily="34" charset="0"/>
                <a:cs typeface="Arial" pitchFamily="34" charset="0"/>
              </a:rPr>
              <a:t> </a:t>
            </a:r>
            <a:r>
              <a:rPr lang="ar-SA" sz="2800" b="1" dirty="0" smtClean="0">
                <a:latin typeface="Arial" pitchFamily="34" charset="0"/>
                <a:cs typeface="Arial" pitchFamily="34" charset="0"/>
              </a:rPr>
              <a:t>على الأقل</a:t>
            </a:r>
            <a:r>
              <a:rPr lang="ar-DZ" sz="2800" b="1" dirty="0" smtClean="0">
                <a:latin typeface="Arial" pitchFamily="34" charset="0"/>
                <a:cs typeface="Arial" pitchFamily="34" charset="0"/>
              </a:rPr>
              <a:t>، </a:t>
            </a:r>
            <a:r>
              <a:rPr lang="ar-SA" sz="2800" b="1" dirty="0" smtClean="0">
                <a:latin typeface="Arial" pitchFamily="34" charset="0"/>
                <a:cs typeface="Arial" pitchFamily="34" charset="0"/>
              </a:rPr>
              <a:t>أو</a:t>
            </a:r>
            <a:r>
              <a:rPr lang="fr-FR" sz="2800" b="1" dirty="0" smtClean="0">
                <a:latin typeface="Arial" pitchFamily="34" charset="0"/>
                <a:cs typeface="Arial" pitchFamily="34" charset="0"/>
              </a:rPr>
              <a:t> 7 </a:t>
            </a:r>
            <a:r>
              <a:rPr lang="ar-SA" sz="2800" b="1" dirty="0" smtClean="0">
                <a:latin typeface="Arial" pitchFamily="34" charset="0"/>
                <a:cs typeface="Arial" pitchFamily="34" charset="0"/>
              </a:rPr>
              <a:t>م</a:t>
            </a:r>
            <a:r>
              <a:rPr lang="ar-SA" sz="2800" b="1" baseline="30000" dirty="0" smtClean="0">
                <a:latin typeface="Arial" pitchFamily="34" charset="0"/>
                <a:cs typeface="Arial" pitchFamily="34" charset="0"/>
              </a:rPr>
              <a:t>2</a:t>
            </a:r>
            <a:r>
              <a:rPr lang="ar-DZ" sz="2800" b="1" baseline="30000" dirty="0" smtClean="0">
                <a:latin typeface="Arial" pitchFamily="34" charset="0"/>
                <a:cs typeface="Arial" pitchFamily="34" charset="0"/>
              </a:rPr>
              <a:t> </a:t>
            </a:r>
            <a:r>
              <a:rPr lang="ar-SA" sz="2800" b="1" dirty="0" smtClean="0">
                <a:latin typeface="Arial" pitchFamily="34" charset="0"/>
                <a:cs typeface="Arial" pitchFamily="34" charset="0"/>
              </a:rPr>
              <a:t>على الأقل</a:t>
            </a:r>
            <a:r>
              <a:rPr lang="ar-DZ" sz="2800" b="1" dirty="0" smtClean="0">
                <a:latin typeface="Arial" pitchFamily="34" charset="0"/>
                <a:cs typeface="Arial" pitchFamily="34" charset="0"/>
              </a:rPr>
              <a:t>،</a:t>
            </a:r>
            <a:r>
              <a:rPr lang="fr-FR" sz="2800" b="1" dirty="0" smtClean="0">
                <a:latin typeface="Arial" pitchFamily="34" charset="0"/>
                <a:cs typeface="Arial" pitchFamily="34" charset="0"/>
              </a:rPr>
              <a:t> </a:t>
            </a:r>
            <a:r>
              <a:rPr lang="ar-SA" sz="2800" b="1" dirty="0" smtClean="0">
                <a:latin typeface="Arial" pitchFamily="34" charset="0"/>
                <a:cs typeface="Arial" pitchFamily="34" charset="0"/>
              </a:rPr>
              <a:t>إذا كانت مزودة بتجهيزات ركنية عليا. </a:t>
            </a:r>
            <a:endParaRPr lang="ar-DZ" sz="2800" b="1" dirty="0" smtClean="0">
              <a:latin typeface="Arial" pitchFamily="34" charset="0"/>
              <a:cs typeface="Arial" pitchFamily="34" charset="0"/>
            </a:endParaRPr>
          </a:p>
          <a:p>
            <a:pPr marL="0" indent="0" algn="just" rtl="1">
              <a:buClr>
                <a:srgbClr val="FF0000"/>
              </a:buClr>
              <a:buSzPct val="100000"/>
              <a:buFont typeface="Wingdings" pitchFamily="2" charset="2"/>
              <a:buChar char="ü"/>
            </a:pPr>
            <a:r>
              <a:rPr lang="ar-DZ" sz="2800" b="1" dirty="0" smtClean="0">
                <a:latin typeface="Arial" pitchFamily="34" charset="0"/>
                <a:cs typeface="Arial" pitchFamily="34" charset="0"/>
              </a:rPr>
              <a:t> </a:t>
            </a:r>
            <a:r>
              <a:rPr lang="ar-SA" sz="2800" b="1" dirty="0" smtClean="0">
                <a:solidFill>
                  <a:srgbClr val="008000"/>
                </a:solidFill>
                <a:latin typeface="Arial" pitchFamily="34" charset="0"/>
                <a:cs typeface="Arial" pitchFamily="34" charset="0"/>
              </a:rPr>
              <a:t>ولا يشمل </a:t>
            </a:r>
            <a:r>
              <a:rPr lang="ar-SA" sz="2800" b="1" dirty="0" smtClean="0">
                <a:latin typeface="Arial" pitchFamily="34" charset="0"/>
                <a:cs typeface="Arial" pitchFamily="34" charset="0"/>
              </a:rPr>
              <a:t>تعريف الحاوية العربات "المركبات" أو العبوات</a:t>
            </a:r>
            <a:r>
              <a:rPr lang="ar-DZ" sz="2800" b="1" dirty="0" smtClean="0">
                <a:latin typeface="Arial" pitchFamily="34" charset="0"/>
                <a:cs typeface="Arial" pitchFamily="34" charset="0"/>
              </a:rPr>
              <a:t>،</a:t>
            </a:r>
            <a:r>
              <a:rPr lang="ar-SA" sz="2800" b="1" dirty="0" smtClean="0">
                <a:latin typeface="Arial" pitchFamily="34" charset="0"/>
                <a:cs typeface="Arial" pitchFamily="34" charset="0"/>
              </a:rPr>
              <a:t> إلاّ أنّه يضمّ الحاوية المحمولة على هياكل</a:t>
            </a:r>
            <a:r>
              <a:rPr lang="ar-DZ" sz="2800" b="1" dirty="0" smtClean="0">
                <a:latin typeface="Arial" pitchFamily="34" charset="0"/>
                <a:cs typeface="Arial" pitchFamily="34" charset="0"/>
              </a:rPr>
              <a:t>.</a:t>
            </a:r>
            <a:endParaRPr lang="ar-DZ" sz="2800" b="1" dirty="0" smtClean="0">
              <a:solidFill>
                <a:srgbClr val="FF0000"/>
              </a:solidFill>
              <a:latin typeface="Arial" pitchFamily="34" charset="0"/>
              <a:cs typeface="Arial" pitchFamily="34" charset="0"/>
            </a:endParaRPr>
          </a:p>
        </p:txBody>
      </p:sp>
    </p:spTree>
  </p:cSld>
  <p:clrMapOvr>
    <a:masterClrMapping/>
  </p:clrMapOvr>
  <p:transition>
    <p:split orient="vert" dir="in"/>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1295400" y="838200"/>
            <a:ext cx="7467600" cy="762000"/>
          </a:xfrm>
        </p:spPr>
        <p:txBody>
          <a:bodyPr>
            <a:noAutofit/>
          </a:bodyPr>
          <a:lstStyle/>
          <a:p>
            <a:pPr marL="1588" indent="-1588" algn="just" rtl="1">
              <a:buNone/>
            </a:pPr>
            <a:r>
              <a:rPr lang="ar-DZ" sz="3600" b="1" dirty="0" smtClean="0">
                <a:solidFill>
                  <a:srgbClr val="FF0000"/>
                </a:solidFill>
                <a:latin typeface="Times New Roman" pitchFamily="18" charset="0"/>
                <a:cs typeface="Times New Roman" pitchFamily="18" charset="0"/>
              </a:rPr>
              <a:t>ب- اتفاقية اسطنبول المتعلقة بالإدخال المؤقت: </a:t>
            </a:r>
          </a:p>
          <a:p>
            <a:pPr lvl="5"/>
            <a:endParaRPr lang="fr-FR" sz="3600" dirty="0"/>
          </a:p>
        </p:txBody>
      </p:sp>
      <p:sp>
        <p:nvSpPr>
          <p:cNvPr id="5" name="Espace réservé du contenu 2"/>
          <p:cNvSpPr txBox="1">
            <a:spLocks/>
          </p:cNvSpPr>
          <p:nvPr/>
        </p:nvSpPr>
        <p:spPr>
          <a:xfrm>
            <a:off x="381000" y="1828800"/>
            <a:ext cx="8382000" cy="1219200"/>
          </a:xfrm>
          <a:prstGeom prst="rect">
            <a:avLst/>
          </a:prstGeom>
        </p:spPr>
        <p:txBody>
          <a:bodyPr vert="horz">
            <a:noAutofit/>
          </a:bodyPr>
          <a:lstStyle/>
          <a:p>
            <a:pPr marL="1588" marR="0" lvl="0" indent="-1588"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أبرمت بتاريخ 26/06/1990، تحت رعاية مجلس التعاون الجمركي، تهدف إلى</a:t>
            </a: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تبسيط وتنسيق الإجراءات الجمركية.</a:t>
            </a:r>
          </a:p>
          <a:p>
            <a:pPr marL="1700784" marR="0" lvl="5" indent="-182880" algn="l" defTabSz="914400" rtl="0" eaLnBrk="1" fontAlgn="auto" latinLnBrk="0" hangingPunct="1">
              <a:lnSpc>
                <a:spcPct val="100000"/>
              </a:lnSpc>
              <a:spcBef>
                <a:spcPct val="20000"/>
              </a:spcBef>
              <a:spcAft>
                <a:spcPts val="0"/>
              </a:spcAft>
              <a:buClr>
                <a:schemeClr val="accent5"/>
              </a:buClr>
              <a:buSzTx/>
              <a:buFont typeface="Arial"/>
              <a:buChar char="-"/>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Espace réservé du contenu 2"/>
          <p:cNvSpPr txBox="1">
            <a:spLocks/>
          </p:cNvSpPr>
          <p:nvPr/>
        </p:nvSpPr>
        <p:spPr>
          <a:xfrm>
            <a:off x="381000" y="3733800"/>
            <a:ext cx="8382000" cy="1676400"/>
          </a:xfrm>
          <a:prstGeom prst="rect">
            <a:avLst/>
          </a:prstGeom>
        </p:spPr>
        <p:txBody>
          <a:bodyPr vert="horz">
            <a:noAutofit/>
          </a:bodyPr>
          <a:lstStyle/>
          <a:p>
            <a:pPr marL="1588" marR="0" lvl="0" indent="-1588"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وضعت قواعد القبول المؤقت للحاويات لنقل البضائع داخل الإقليم الجمركي، دون دفع حقوق ورسوم جمركية أو كفالات، على أن تتوافر فيها شروط محدّدة (علامات،</a:t>
            </a: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اعتماد</a:t>
            </a: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lang="ar-DZ" sz="3200" b="1" dirty="0" smtClean="0">
                <a:latin typeface="Times New Roman" pitchFamily="18" charset="0"/>
                <a:cs typeface="Times New Roman" pitchFamily="18" charset="0"/>
              </a:rPr>
              <a:t>).</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1700784" marR="0" lvl="5" indent="-182880" algn="l" defTabSz="914400" rtl="0" eaLnBrk="1" fontAlgn="auto" latinLnBrk="0" hangingPunct="1">
              <a:lnSpc>
                <a:spcPct val="100000"/>
              </a:lnSpc>
              <a:spcBef>
                <a:spcPct val="20000"/>
              </a:spcBef>
              <a:spcAft>
                <a:spcPts val="0"/>
              </a:spcAft>
              <a:buClr>
                <a:schemeClr val="accent5"/>
              </a:buClr>
              <a:buSzTx/>
              <a:buFont typeface="Arial"/>
              <a:buChar char="-"/>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1030069"/>
            <a:ext cx="84582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08075" algn="r"/>
              </a:tabLst>
            </a:pPr>
            <a:r>
              <a:rPr kumimoji="0" lang="ar-DZ" sz="3600" b="1"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ج. </a:t>
            </a:r>
            <a:r>
              <a:rPr kumimoji="0" lang="ar-SA" sz="3600" b="1"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أنظمة الإيز</a:t>
            </a:r>
            <a:r>
              <a:rPr kumimoji="0" lang="ar-DZ" sz="3600" b="1"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و </a:t>
            </a:r>
            <a:r>
              <a:rPr kumimoji="0" lang="fr-FR" sz="3600" b="1"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ISO</a:t>
            </a:r>
            <a:r>
              <a:rPr kumimoji="0" lang="ar-DZ" sz="3600" b="1" i="0"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p>
        </p:txBody>
      </p:sp>
      <p:sp>
        <p:nvSpPr>
          <p:cNvPr id="3" name="Rectangle 1"/>
          <p:cNvSpPr>
            <a:spLocks noChangeArrowheads="1"/>
          </p:cNvSpPr>
          <p:nvPr/>
        </p:nvSpPr>
        <p:spPr bwMode="auto">
          <a:xfrm>
            <a:off x="304800" y="4028182"/>
            <a:ext cx="84582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08075" algn="r"/>
              </a:tabLst>
            </a:pPr>
            <a:r>
              <a:rPr kumimoji="0" lang="ar-DZ" sz="3200" b="1" i="0" u="none" strike="noStrike" cap="none" normalizeH="0" dirty="0" smtClean="0">
                <a:ln>
                  <a:noFill/>
                </a:ln>
                <a:effectLst/>
                <a:latin typeface="Times New Roman" pitchFamily="18" charset="0"/>
                <a:ea typeface="Times New Roman" pitchFamily="18" charset="0"/>
                <a:cs typeface="Times New Roman" pitchFamily="18" charset="0"/>
              </a:rPr>
              <a:t>   </a:t>
            </a:r>
            <a:r>
              <a:rPr kumimoji="0" lang="ar-SA" sz="3200" b="1" i="0" u="none" strike="noStrike" cap="none" normalizeH="0" baseline="0" dirty="0" smtClean="0">
                <a:ln>
                  <a:noFill/>
                </a:ln>
                <a:effectLst/>
                <a:latin typeface="Times New Roman" pitchFamily="18" charset="0"/>
                <a:ea typeface="Times New Roman" pitchFamily="18" charset="0"/>
                <a:cs typeface="Times New Roman" pitchFamily="18" charset="0"/>
              </a:rPr>
              <a:t>وبالرغم من أنّ كافة المواصفات الصادرة عن المنظمة اختيارية، إلاّ أنّ الكثير من الدول تعتبرها مواصفات دولية لها</a:t>
            </a:r>
            <a:r>
              <a:rPr kumimoji="0" lang="ar-DZ" sz="3200" b="1" i="0" u="none" strike="noStrike" cap="none" normalizeH="0" baseline="0" dirty="0" smtClean="0">
                <a:ln>
                  <a:noFill/>
                </a:ln>
                <a:effectLst/>
                <a:latin typeface="Times New Roman" pitchFamily="18" charset="0"/>
                <a:ea typeface="Times New Roman" pitchFamily="18" charset="0"/>
                <a:cs typeface="Times New Roman" pitchFamily="18" charset="0"/>
              </a:rPr>
              <a:t>.</a:t>
            </a:r>
            <a:endParaRPr kumimoji="0" lang="fr-FR" sz="2000" b="1" i="0" u="none" strike="noStrike" cap="none" normalizeH="0" baseline="0" dirty="0" smtClean="0">
              <a:ln>
                <a:noFill/>
              </a:ln>
              <a:effectLst/>
              <a:latin typeface="Times New Roman" pitchFamily="18" charset="0"/>
              <a:cs typeface="Times New Roman" pitchFamily="18" charset="0"/>
            </a:endParaRPr>
          </a:p>
        </p:txBody>
      </p:sp>
      <p:sp>
        <p:nvSpPr>
          <p:cNvPr id="4" name="Rectangle 1"/>
          <p:cNvSpPr>
            <a:spLocks noChangeArrowheads="1"/>
          </p:cNvSpPr>
          <p:nvPr/>
        </p:nvSpPr>
        <p:spPr bwMode="auto">
          <a:xfrm>
            <a:off x="304800" y="2026384"/>
            <a:ext cx="84582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tab pos="1108075" algn="r"/>
              </a:tabLst>
            </a:pPr>
            <a:r>
              <a:rPr lang="ar-DZ" sz="3600" b="1" u="none" dirty="0" smtClean="0">
                <a:solidFill>
                  <a:srgbClr val="FF0000"/>
                </a:solidFill>
                <a:latin typeface="Times New Roman" pitchFamily="18" charset="0"/>
                <a:ea typeface="Times New Roman" pitchFamily="18" charset="0"/>
                <a:cs typeface="Times New Roman" pitchFamily="18" charset="0"/>
              </a:rPr>
              <a:t>    </a:t>
            </a:r>
            <a:r>
              <a:rPr kumimoji="0" lang="ar-SA" sz="3200" b="1" i="0" u="none" strike="noStrike" cap="none" normalizeH="0" baseline="0" dirty="0" smtClean="0">
                <a:ln>
                  <a:noFill/>
                </a:ln>
                <a:effectLst/>
                <a:latin typeface="Times New Roman" pitchFamily="18" charset="0"/>
                <a:ea typeface="Times New Roman" pitchFamily="18" charset="0"/>
                <a:cs typeface="Times New Roman" pitchFamily="18" charset="0"/>
              </a:rPr>
              <a:t>أصدرت المنظمة الدولية للتقييس</a:t>
            </a:r>
            <a:r>
              <a:rPr kumimoji="0" lang="fr-FR" sz="3200" b="1" i="0" u="none" strike="noStrike" cap="none" normalizeH="0" baseline="0" dirty="0" smtClean="0">
                <a:ln>
                  <a:noFill/>
                </a:ln>
                <a:effectLst/>
                <a:latin typeface="Times New Roman" pitchFamily="18" charset="0"/>
                <a:ea typeface="Times New Roman" pitchFamily="18" charset="0"/>
                <a:cs typeface="Times New Roman" pitchFamily="18" charset="0"/>
              </a:rPr>
              <a:t> ISO </a:t>
            </a:r>
            <a:r>
              <a:rPr kumimoji="0" lang="ar-SA" sz="3200" b="1" i="0" u="none" strike="noStrike" cap="none" normalizeH="0" baseline="0" dirty="0" smtClean="0">
                <a:ln>
                  <a:noFill/>
                </a:ln>
                <a:effectLst/>
                <a:latin typeface="Times New Roman" pitchFamily="18" charset="0"/>
                <a:ea typeface="Times New Roman" pitchFamily="18" charset="0"/>
                <a:cs typeface="Times New Roman" pitchFamily="18" charset="0"/>
              </a:rPr>
              <a:t>منذ إنشائها سنة</a:t>
            </a:r>
            <a:r>
              <a:rPr kumimoji="0" lang="ar-DZ" sz="3200" b="1" i="0" u="none" strike="noStrike" cap="none" normalizeH="0" baseline="0" dirty="0" smtClean="0">
                <a:ln>
                  <a:noFill/>
                </a:ln>
                <a:effectLst/>
                <a:latin typeface="Times New Roman" pitchFamily="18" charset="0"/>
                <a:ea typeface="Times New Roman" pitchFamily="18" charset="0"/>
                <a:cs typeface="Times New Roman" pitchFamily="18" charset="0"/>
              </a:rPr>
              <a:t> 1947، </a:t>
            </a:r>
            <a:r>
              <a:rPr kumimoji="0" lang="ar-SA" sz="3200" b="1" i="0" u="none" strike="noStrike" cap="none" normalizeH="0" baseline="0" dirty="0" smtClean="0">
                <a:ln>
                  <a:noFill/>
                </a:ln>
                <a:effectLst/>
                <a:latin typeface="Times New Roman" pitchFamily="18" charset="0"/>
                <a:ea typeface="Times New Roman" pitchFamily="18" charset="0"/>
                <a:cs typeface="Times New Roman" pitchFamily="18" charset="0"/>
              </a:rPr>
              <a:t>سلسلتين من المواصفات في مجالات مختلفة</a:t>
            </a:r>
            <a:r>
              <a:rPr kumimoji="0" lang="ar-DZ" sz="3200" b="1" i="0" u="none" strike="noStrike" cap="none" normalizeH="0" baseline="0" dirty="0" smtClean="0">
                <a:ln>
                  <a:noFill/>
                </a:ln>
                <a:effectLst/>
                <a:latin typeface="Times New Roman" pitchFamily="18" charset="0"/>
                <a:ea typeface="Times New Roman" pitchFamily="18" charset="0"/>
                <a:cs typeface="Times New Roman" pitchFamily="18" charset="0"/>
              </a:rPr>
              <a:t>،</a:t>
            </a:r>
            <a:r>
              <a:rPr kumimoji="0" lang="ar-SA" sz="3200" b="1" i="0" u="none" strike="noStrike" cap="none" normalizeH="0" baseline="0" dirty="0" smtClean="0">
                <a:ln>
                  <a:noFill/>
                </a:ln>
                <a:effectLst/>
                <a:latin typeface="Times New Roman" pitchFamily="18" charset="0"/>
                <a:ea typeface="Times New Roman" pitchFamily="18" charset="0"/>
                <a:cs typeface="Times New Roman" pitchFamily="18" charset="0"/>
              </a:rPr>
              <a:t> الأولى تعلّق بأنظمة إدارة الجودة، والثانية بأنظمة إدارة البيئة</a:t>
            </a:r>
            <a:r>
              <a:rPr kumimoji="0" lang="ar-DZ" sz="3200" b="1" i="0" u="none" strike="noStrike" cap="none" normalizeH="0" baseline="0" dirty="0" smtClean="0">
                <a:ln>
                  <a:noFill/>
                </a:ln>
                <a:effectLst/>
                <a:latin typeface="Times New Roman" pitchFamily="18" charset="0"/>
                <a:ea typeface="Times New Roman" pitchFamily="18" charset="0"/>
                <a:cs typeface="Times New Roman" pitchFamily="18" charset="0"/>
              </a:rPr>
              <a: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 y="274638"/>
            <a:ext cx="8153400" cy="792162"/>
          </a:xfrm>
        </p:spPr>
        <p:txBody>
          <a:bodyPr>
            <a:noAutofit/>
          </a:bodyPr>
          <a:lstStyle/>
          <a:p>
            <a:pPr lvl="0" algn="r" rtl="1"/>
            <a:r>
              <a:rPr lang="ar-DZ" sz="4000" b="1" dirty="0" smtClean="0">
                <a:solidFill>
                  <a:srgbClr val="FF0000"/>
                </a:solidFill>
                <a:latin typeface="Times New Roman" pitchFamily="18" charset="0"/>
                <a:cs typeface="Times New Roman" pitchFamily="18" charset="0"/>
              </a:rPr>
              <a:t>6. مقاسات الحاويات:</a:t>
            </a:r>
            <a:r>
              <a:rPr lang="ar-DZ" sz="4000" dirty="0" smtClean="0">
                <a:solidFill>
                  <a:srgbClr val="FF0000"/>
                </a:solidFill>
                <a:latin typeface="Times New Roman" pitchFamily="18" charset="0"/>
                <a:cs typeface="Times New Roman" pitchFamily="18" charset="0"/>
              </a:rPr>
              <a:t> </a:t>
            </a:r>
            <a:endParaRPr lang="fr-FR" sz="4000"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457200" y="1447800"/>
            <a:ext cx="8305800" cy="1447800"/>
          </a:xfrm>
        </p:spPr>
        <p:txBody>
          <a:bodyPr>
            <a:normAutofit lnSpcReduction="10000"/>
          </a:bodyPr>
          <a:lstStyle/>
          <a:p>
            <a:pPr marL="0" indent="0" algn="just" rtl="1">
              <a:buNone/>
            </a:pPr>
            <a:r>
              <a:rPr lang="en-US" b="1" dirty="0" smtClean="0">
                <a:latin typeface="Times New Roman" pitchFamily="18" charset="0"/>
                <a:cs typeface="Times New Roman" pitchFamily="18" charset="0"/>
              </a:rPr>
              <a:t> </a:t>
            </a:r>
            <a:r>
              <a:rPr lang="ar-DZ" b="1" dirty="0" smtClean="0">
                <a:latin typeface="Times New Roman" pitchFamily="18" charset="0"/>
                <a:cs typeface="Times New Roman" pitchFamily="18" charset="0"/>
              </a:rPr>
              <a:t>تعتبر حاوية 20 قدم الوحدة القياسية الدولية للحاويات، يرمز لها </a:t>
            </a:r>
            <a:r>
              <a:rPr lang="ar-DZ" b="1" dirty="0" err="1" smtClean="0">
                <a:latin typeface="Times New Roman" pitchFamily="18" charset="0"/>
                <a:cs typeface="Times New Roman" pitchFamily="18" charset="0"/>
              </a:rPr>
              <a:t>بـ</a:t>
            </a:r>
            <a:r>
              <a:rPr lang="ar-DZ" b="1" dirty="0" smtClean="0">
                <a:latin typeface="Times New Roman" pitchFamily="18" charset="0"/>
                <a:cs typeface="Times New Roman" pitchFamily="18" charset="0"/>
              </a:rPr>
              <a:t> </a:t>
            </a:r>
            <a:r>
              <a:rPr lang="fr-FR" b="1" dirty="0" smtClean="0">
                <a:solidFill>
                  <a:srgbClr val="FF0000"/>
                </a:solidFill>
                <a:latin typeface="Times New Roman" pitchFamily="18" charset="0"/>
                <a:cs typeface="Times New Roman" pitchFamily="18" charset="0"/>
              </a:rPr>
              <a:t>TEU</a:t>
            </a:r>
            <a:r>
              <a:rPr lang="ar-DZ" b="1" dirty="0" smtClean="0">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Twenty-foot Equivalent Unit</a:t>
            </a:r>
            <a:r>
              <a:rPr lang="ar-DZ" b="1" dirty="0" smtClean="0">
                <a:latin typeface="Times New Roman" pitchFamily="18" charset="0"/>
                <a:cs typeface="Times New Roman" pitchFamily="18" charset="0"/>
              </a:rPr>
              <a:t>، وتوجد عدة مقاسات للحاويات، أكثرها انتشارا حاويات 20 قدمن 40 قدم.</a:t>
            </a:r>
          </a:p>
          <a:p>
            <a:pPr marL="0" indent="0" algn="just" rtl="1">
              <a:buNone/>
            </a:pPr>
            <a:endParaRPr lang="fr-FR" b="1" dirty="0">
              <a:solidFill>
                <a:schemeClr val="bg1"/>
              </a:solidFill>
              <a:latin typeface="Times New Roman" pitchFamily="18" charset="0"/>
              <a:cs typeface="Times New Roman" pitchFamily="18" charset="0"/>
            </a:endParaRPr>
          </a:p>
        </p:txBody>
      </p:sp>
      <p:graphicFrame>
        <p:nvGraphicFramePr>
          <p:cNvPr id="4" name="Tableau 3"/>
          <p:cNvGraphicFramePr>
            <a:graphicFrameLocks noGrp="1"/>
          </p:cNvGraphicFramePr>
          <p:nvPr/>
        </p:nvGraphicFramePr>
        <p:xfrm>
          <a:off x="152400" y="3215640"/>
          <a:ext cx="8839200" cy="2346960"/>
        </p:xfrm>
        <a:graphic>
          <a:graphicData uri="http://schemas.openxmlformats.org/drawingml/2006/table">
            <a:tbl>
              <a:tblPr rtl="1"/>
              <a:tblGrid>
                <a:gridCol w="2299252"/>
                <a:gridCol w="3180522"/>
                <a:gridCol w="3359426"/>
              </a:tblGrid>
              <a:tr h="257991">
                <a:tc>
                  <a:txBody>
                    <a:bodyPr/>
                    <a:lstStyle/>
                    <a:p>
                      <a:pPr marL="0" marR="0" algn="just" rtl="1">
                        <a:spcBef>
                          <a:spcPts val="0"/>
                        </a:spcBef>
                        <a:spcAft>
                          <a:spcPts val="0"/>
                        </a:spcAft>
                      </a:pPr>
                      <a:r>
                        <a:rPr lang="ar-DZ" sz="2200" b="1" dirty="0">
                          <a:solidFill>
                            <a:schemeClr val="tx1"/>
                          </a:solidFill>
                          <a:latin typeface="Times New Roman" pitchFamily="18" charset="0"/>
                          <a:ea typeface="Calibri"/>
                          <a:cs typeface="Times New Roman" pitchFamily="18" charset="0"/>
                        </a:rPr>
                        <a:t>نوع الحاوية</a:t>
                      </a:r>
                      <a:endParaRPr lang="fr-FR" sz="2200" dirty="0">
                        <a:solidFill>
                          <a:schemeClr val="tx1"/>
                        </a:solidFill>
                        <a:latin typeface="Times New Roman" pitchFamily="18" charset="0"/>
                        <a:ea typeface="Times New Roman"/>
                        <a:cs typeface="Times New Roman" pitchFamily="18" charset="0"/>
                      </a:endParaRPr>
                    </a:p>
                  </a:txBody>
                  <a:tcPr marL="68274" marR="6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r>
                        <a:rPr lang="ar-DZ" sz="2200" b="1">
                          <a:solidFill>
                            <a:schemeClr val="tx1"/>
                          </a:solidFill>
                          <a:latin typeface="Times New Roman" pitchFamily="18" charset="0"/>
                          <a:ea typeface="Calibri"/>
                          <a:cs typeface="Times New Roman" pitchFamily="18" charset="0"/>
                        </a:rPr>
                        <a:t>حاوية  20 قدم:  </a:t>
                      </a:r>
                      <a:r>
                        <a:rPr lang="fr-FR" sz="2200" b="1">
                          <a:solidFill>
                            <a:schemeClr val="tx1"/>
                          </a:solidFill>
                          <a:latin typeface="Times New Roman" pitchFamily="18" charset="0"/>
                          <a:ea typeface="Calibri"/>
                          <a:cs typeface="Times New Roman" pitchFamily="18" charset="0"/>
                        </a:rPr>
                        <a:t>TEU</a:t>
                      </a:r>
                      <a:endParaRPr lang="fr-FR" sz="2200">
                        <a:solidFill>
                          <a:schemeClr val="tx1"/>
                        </a:solidFill>
                        <a:latin typeface="Times New Roman" pitchFamily="18" charset="0"/>
                        <a:ea typeface="Times New Roman"/>
                        <a:cs typeface="Times New Roman" pitchFamily="18" charset="0"/>
                      </a:endParaRPr>
                    </a:p>
                  </a:txBody>
                  <a:tcPr marL="68274" marR="6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r>
                        <a:rPr lang="ar-DZ" sz="2200" b="1" dirty="0">
                          <a:solidFill>
                            <a:schemeClr val="tx1"/>
                          </a:solidFill>
                          <a:latin typeface="Times New Roman" pitchFamily="18" charset="0"/>
                          <a:ea typeface="Calibri"/>
                          <a:cs typeface="Times New Roman" pitchFamily="18" charset="0"/>
                        </a:rPr>
                        <a:t>حاوية 40  قدم: </a:t>
                      </a:r>
                      <a:r>
                        <a:rPr lang="fr-FR" sz="2200" b="1" dirty="0">
                          <a:solidFill>
                            <a:schemeClr val="tx1"/>
                          </a:solidFill>
                          <a:latin typeface="Times New Roman" pitchFamily="18" charset="0"/>
                          <a:ea typeface="Calibri"/>
                          <a:cs typeface="Times New Roman" pitchFamily="18" charset="0"/>
                        </a:rPr>
                        <a:t>TEU </a:t>
                      </a:r>
                      <a:r>
                        <a:rPr lang="ar-DZ" sz="2200" b="1" dirty="0">
                          <a:solidFill>
                            <a:schemeClr val="tx1"/>
                          </a:solidFill>
                          <a:latin typeface="Times New Roman" pitchFamily="18" charset="0"/>
                          <a:ea typeface="Calibri"/>
                          <a:cs typeface="Times New Roman" pitchFamily="18" charset="0"/>
                        </a:rPr>
                        <a:t> 2</a:t>
                      </a:r>
                      <a:endParaRPr lang="fr-FR" sz="2200" dirty="0">
                        <a:solidFill>
                          <a:schemeClr val="tx1"/>
                        </a:solidFill>
                        <a:latin typeface="Times New Roman" pitchFamily="18" charset="0"/>
                        <a:ea typeface="Times New Roman"/>
                        <a:cs typeface="Times New Roman" pitchFamily="18" charset="0"/>
                      </a:endParaRPr>
                    </a:p>
                  </a:txBody>
                  <a:tcPr marL="68274" marR="6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7991">
                <a:tc>
                  <a:txBody>
                    <a:bodyPr/>
                    <a:lstStyle/>
                    <a:p>
                      <a:pPr marL="0" marR="0" algn="just" rtl="1">
                        <a:spcBef>
                          <a:spcPts val="0"/>
                        </a:spcBef>
                        <a:spcAft>
                          <a:spcPts val="0"/>
                        </a:spcAft>
                      </a:pPr>
                      <a:r>
                        <a:rPr lang="ar-DZ" sz="2200" b="1">
                          <a:solidFill>
                            <a:schemeClr val="tx1"/>
                          </a:solidFill>
                          <a:latin typeface="Times New Roman" pitchFamily="18" charset="0"/>
                          <a:ea typeface="Calibri"/>
                          <a:cs typeface="Times New Roman" pitchFamily="18" charset="0"/>
                        </a:rPr>
                        <a:t>الرمز</a:t>
                      </a:r>
                      <a:endParaRPr lang="fr-FR" sz="2200">
                        <a:solidFill>
                          <a:schemeClr val="tx1"/>
                        </a:solidFill>
                        <a:latin typeface="Times New Roman" pitchFamily="18" charset="0"/>
                        <a:ea typeface="Times New Roman"/>
                        <a:cs typeface="Times New Roman" pitchFamily="18" charset="0"/>
                      </a:endParaRPr>
                    </a:p>
                  </a:txBody>
                  <a:tcPr marL="68274" marR="6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r>
                        <a:rPr lang="fr-FR" sz="2200" b="1">
                          <a:solidFill>
                            <a:schemeClr val="tx1"/>
                          </a:solidFill>
                          <a:latin typeface="Times New Roman" pitchFamily="18" charset="0"/>
                          <a:ea typeface="Calibri"/>
                          <a:cs typeface="Times New Roman" pitchFamily="18" charset="0"/>
                        </a:rPr>
                        <a:t>TEU</a:t>
                      </a:r>
                      <a:endParaRPr lang="fr-FR" sz="2200">
                        <a:solidFill>
                          <a:schemeClr val="tx1"/>
                        </a:solidFill>
                        <a:latin typeface="Times New Roman" pitchFamily="18" charset="0"/>
                        <a:ea typeface="Times New Roman"/>
                        <a:cs typeface="Times New Roman" pitchFamily="18" charset="0"/>
                      </a:endParaRPr>
                    </a:p>
                  </a:txBody>
                  <a:tcPr marL="68274" marR="6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r>
                        <a:rPr lang="fr-FR" sz="2200" b="1">
                          <a:solidFill>
                            <a:schemeClr val="tx1"/>
                          </a:solidFill>
                          <a:latin typeface="Times New Roman" pitchFamily="18" charset="0"/>
                          <a:ea typeface="Calibri"/>
                          <a:cs typeface="Times New Roman" pitchFamily="18" charset="0"/>
                        </a:rPr>
                        <a:t>2TEU</a:t>
                      </a:r>
                      <a:endParaRPr lang="fr-FR" sz="2200">
                        <a:solidFill>
                          <a:schemeClr val="tx1"/>
                        </a:solidFill>
                        <a:latin typeface="Times New Roman" pitchFamily="18" charset="0"/>
                        <a:ea typeface="Times New Roman"/>
                        <a:cs typeface="Times New Roman" pitchFamily="18" charset="0"/>
                      </a:endParaRPr>
                    </a:p>
                  </a:txBody>
                  <a:tcPr marL="68274" marR="6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89957">
                <a:tc>
                  <a:txBody>
                    <a:bodyPr/>
                    <a:lstStyle/>
                    <a:p>
                      <a:pPr marL="0" marR="0" algn="just" rtl="1">
                        <a:spcBef>
                          <a:spcPts val="0"/>
                        </a:spcBef>
                        <a:spcAft>
                          <a:spcPts val="0"/>
                        </a:spcAft>
                      </a:pPr>
                      <a:r>
                        <a:rPr lang="ar-DZ" sz="2200" b="1" dirty="0">
                          <a:solidFill>
                            <a:schemeClr val="tx1"/>
                          </a:solidFill>
                          <a:latin typeface="Times New Roman" pitchFamily="18" charset="0"/>
                          <a:ea typeface="Calibri"/>
                          <a:cs typeface="Times New Roman" pitchFamily="18" charset="0"/>
                        </a:rPr>
                        <a:t>الأبعاد الداخلية</a:t>
                      </a:r>
                      <a:endParaRPr lang="fr-FR" sz="2200" dirty="0">
                        <a:solidFill>
                          <a:schemeClr val="tx1"/>
                        </a:solidFill>
                        <a:latin typeface="Times New Roman" pitchFamily="18" charset="0"/>
                        <a:ea typeface="Times New Roman"/>
                        <a:cs typeface="Times New Roman" pitchFamily="18" charset="0"/>
                      </a:endParaRPr>
                    </a:p>
                    <a:p>
                      <a:pPr marL="0" marR="0" algn="just" rtl="1">
                        <a:spcBef>
                          <a:spcPts val="0"/>
                        </a:spcBef>
                        <a:spcAft>
                          <a:spcPts val="0"/>
                        </a:spcAft>
                      </a:pPr>
                      <a:r>
                        <a:rPr lang="ar-DZ" sz="2200" b="1" dirty="0">
                          <a:solidFill>
                            <a:schemeClr val="tx1"/>
                          </a:solidFill>
                          <a:latin typeface="Times New Roman" pitchFamily="18" charset="0"/>
                          <a:ea typeface="Calibri"/>
                          <a:cs typeface="Times New Roman" pitchFamily="18" charset="0"/>
                        </a:rPr>
                        <a:t> </a:t>
                      </a:r>
                      <a:endParaRPr lang="ar-DZ" sz="2200" b="1" dirty="0" smtClean="0">
                        <a:solidFill>
                          <a:schemeClr val="tx1"/>
                        </a:solidFill>
                        <a:latin typeface="Times New Roman" pitchFamily="18" charset="0"/>
                        <a:ea typeface="Calibri"/>
                        <a:cs typeface="Times New Roman" pitchFamily="18" charset="0"/>
                      </a:endParaRPr>
                    </a:p>
                    <a:p>
                      <a:pPr marL="0" marR="0" algn="just" rtl="1">
                        <a:spcBef>
                          <a:spcPts val="0"/>
                        </a:spcBef>
                        <a:spcAft>
                          <a:spcPts val="0"/>
                        </a:spcAft>
                      </a:pPr>
                      <a:r>
                        <a:rPr lang="ar-DZ" sz="2200" b="1" dirty="0" smtClean="0">
                          <a:solidFill>
                            <a:schemeClr val="tx1"/>
                          </a:solidFill>
                          <a:latin typeface="Times New Roman" pitchFamily="18" charset="0"/>
                          <a:ea typeface="Calibri"/>
                          <a:cs typeface="Times New Roman" pitchFamily="18" charset="0"/>
                        </a:rPr>
                        <a:t>الحجم </a:t>
                      </a:r>
                      <a:endParaRPr lang="fr-FR" sz="2200" dirty="0">
                        <a:solidFill>
                          <a:schemeClr val="tx1"/>
                        </a:solidFill>
                        <a:latin typeface="Times New Roman" pitchFamily="18" charset="0"/>
                        <a:ea typeface="Times New Roman"/>
                        <a:cs typeface="Times New Roman" pitchFamily="18" charset="0"/>
                      </a:endParaRPr>
                    </a:p>
                    <a:p>
                      <a:pPr marL="0" marR="0" algn="just" rtl="1">
                        <a:spcBef>
                          <a:spcPts val="0"/>
                        </a:spcBef>
                        <a:spcAft>
                          <a:spcPts val="0"/>
                        </a:spcAft>
                      </a:pPr>
                      <a:r>
                        <a:rPr lang="ar-DZ" sz="2200" b="1" dirty="0">
                          <a:solidFill>
                            <a:schemeClr val="tx1"/>
                          </a:solidFill>
                          <a:latin typeface="Times New Roman" pitchFamily="18" charset="0"/>
                          <a:ea typeface="Calibri"/>
                          <a:cs typeface="Times New Roman" pitchFamily="18" charset="0"/>
                        </a:rPr>
                        <a:t>الوزن الكلي الأقصى</a:t>
                      </a:r>
                      <a:endParaRPr lang="fr-FR" sz="2200" dirty="0">
                        <a:solidFill>
                          <a:schemeClr val="tx1"/>
                        </a:solidFill>
                        <a:latin typeface="Times New Roman" pitchFamily="18" charset="0"/>
                        <a:ea typeface="Times New Roman"/>
                        <a:cs typeface="Times New Roman" pitchFamily="18" charset="0"/>
                      </a:endParaRPr>
                    </a:p>
                    <a:p>
                      <a:pPr marL="0" marR="0" algn="just" rtl="1">
                        <a:spcBef>
                          <a:spcPts val="0"/>
                        </a:spcBef>
                        <a:spcAft>
                          <a:spcPts val="0"/>
                        </a:spcAft>
                      </a:pPr>
                      <a:r>
                        <a:rPr lang="ar-DZ" sz="2200" b="1" dirty="0">
                          <a:solidFill>
                            <a:schemeClr val="tx1"/>
                          </a:solidFill>
                          <a:latin typeface="Times New Roman" pitchFamily="18" charset="0"/>
                          <a:ea typeface="Calibri"/>
                          <a:cs typeface="Times New Roman" pitchFamily="18" charset="0"/>
                        </a:rPr>
                        <a:t>الوزن الفارغ</a:t>
                      </a:r>
                      <a:endParaRPr lang="fr-FR" sz="2200" dirty="0">
                        <a:solidFill>
                          <a:schemeClr val="tx1"/>
                        </a:solidFill>
                        <a:latin typeface="Times New Roman" pitchFamily="18" charset="0"/>
                        <a:ea typeface="Times New Roman"/>
                        <a:cs typeface="Times New Roman" pitchFamily="18" charset="0"/>
                      </a:endParaRPr>
                    </a:p>
                  </a:txBody>
                  <a:tcPr marL="68274" marR="6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r>
                        <a:rPr lang="ar-DZ" sz="2200" b="1" dirty="0">
                          <a:solidFill>
                            <a:schemeClr val="tx1"/>
                          </a:solidFill>
                          <a:latin typeface="Times New Roman" pitchFamily="18" charset="0"/>
                          <a:ea typeface="Calibri"/>
                          <a:cs typeface="Times New Roman" pitchFamily="18" charset="0"/>
                        </a:rPr>
                        <a:t>20 × 8 × 8.6 قدم </a:t>
                      </a:r>
                      <a:endParaRPr lang="ar-DZ" sz="2200" b="1" dirty="0" smtClean="0">
                        <a:solidFill>
                          <a:schemeClr val="tx1"/>
                        </a:solidFill>
                        <a:latin typeface="Times New Roman" pitchFamily="18" charset="0"/>
                        <a:ea typeface="Calibri"/>
                        <a:cs typeface="Times New Roman" pitchFamily="18" charset="0"/>
                      </a:endParaRPr>
                    </a:p>
                    <a:p>
                      <a:pPr marL="0" marR="0" algn="just" rtl="1">
                        <a:spcBef>
                          <a:spcPts val="0"/>
                        </a:spcBef>
                        <a:spcAft>
                          <a:spcPts val="0"/>
                        </a:spcAft>
                      </a:pPr>
                      <a:r>
                        <a:rPr lang="ar-DZ" sz="2200" b="1" dirty="0" smtClean="0">
                          <a:solidFill>
                            <a:schemeClr val="tx1"/>
                          </a:solidFill>
                          <a:latin typeface="Times New Roman" pitchFamily="18" charset="0"/>
                          <a:ea typeface="Calibri"/>
                          <a:cs typeface="Times New Roman" pitchFamily="18" charset="0"/>
                        </a:rPr>
                        <a:t>= </a:t>
                      </a:r>
                      <a:r>
                        <a:rPr lang="ar-DZ" sz="2200" b="1" dirty="0">
                          <a:solidFill>
                            <a:schemeClr val="tx1"/>
                          </a:solidFill>
                          <a:latin typeface="Times New Roman" pitchFamily="18" charset="0"/>
                          <a:ea typeface="Calibri"/>
                          <a:cs typeface="Times New Roman" pitchFamily="18" charset="0"/>
                        </a:rPr>
                        <a:t>5.90 </a:t>
                      </a:r>
                      <a:r>
                        <a:rPr lang="ar-DZ" sz="2200" b="1" dirty="0" err="1">
                          <a:solidFill>
                            <a:schemeClr val="tx1"/>
                          </a:solidFill>
                          <a:latin typeface="Times New Roman" pitchFamily="18" charset="0"/>
                          <a:ea typeface="Calibri"/>
                          <a:cs typeface="Times New Roman" pitchFamily="18" charset="0"/>
                        </a:rPr>
                        <a:t>م</a:t>
                      </a:r>
                      <a:r>
                        <a:rPr lang="ar-DZ" sz="2200" b="1" dirty="0">
                          <a:solidFill>
                            <a:schemeClr val="tx1"/>
                          </a:solidFill>
                          <a:latin typeface="Times New Roman" pitchFamily="18" charset="0"/>
                          <a:ea typeface="Calibri"/>
                          <a:cs typeface="Times New Roman" pitchFamily="18" charset="0"/>
                        </a:rPr>
                        <a:t> × 2.33 </a:t>
                      </a:r>
                      <a:r>
                        <a:rPr lang="ar-DZ" sz="2200" b="1" dirty="0" err="1">
                          <a:solidFill>
                            <a:schemeClr val="tx1"/>
                          </a:solidFill>
                          <a:latin typeface="Times New Roman" pitchFamily="18" charset="0"/>
                          <a:ea typeface="Calibri"/>
                          <a:cs typeface="Times New Roman" pitchFamily="18" charset="0"/>
                        </a:rPr>
                        <a:t>م</a:t>
                      </a:r>
                      <a:r>
                        <a:rPr lang="ar-DZ" sz="2200" b="1" dirty="0">
                          <a:solidFill>
                            <a:schemeClr val="tx1"/>
                          </a:solidFill>
                          <a:latin typeface="Times New Roman" pitchFamily="18" charset="0"/>
                          <a:ea typeface="Calibri"/>
                          <a:cs typeface="Times New Roman" pitchFamily="18" charset="0"/>
                        </a:rPr>
                        <a:t> × 2.38 </a:t>
                      </a:r>
                      <a:r>
                        <a:rPr lang="ar-DZ" sz="2200" b="1" dirty="0" err="1">
                          <a:solidFill>
                            <a:schemeClr val="tx1"/>
                          </a:solidFill>
                          <a:latin typeface="Times New Roman" pitchFamily="18" charset="0"/>
                          <a:ea typeface="Calibri"/>
                          <a:cs typeface="Times New Roman" pitchFamily="18" charset="0"/>
                        </a:rPr>
                        <a:t>م</a:t>
                      </a:r>
                      <a:r>
                        <a:rPr lang="ar-DZ" sz="2200" b="1" dirty="0">
                          <a:solidFill>
                            <a:schemeClr val="tx1"/>
                          </a:solidFill>
                          <a:latin typeface="Times New Roman" pitchFamily="18" charset="0"/>
                          <a:ea typeface="Calibri"/>
                          <a:cs typeface="Times New Roman" pitchFamily="18" charset="0"/>
                        </a:rPr>
                        <a:t> </a:t>
                      </a:r>
                      <a:endParaRPr lang="fr-FR" sz="2200" dirty="0">
                        <a:solidFill>
                          <a:schemeClr val="tx1"/>
                        </a:solidFill>
                        <a:latin typeface="Times New Roman" pitchFamily="18" charset="0"/>
                        <a:ea typeface="Times New Roman"/>
                        <a:cs typeface="Times New Roman" pitchFamily="18" charset="0"/>
                      </a:endParaRPr>
                    </a:p>
                    <a:p>
                      <a:pPr marL="0" marR="0" algn="just" rtl="1">
                        <a:spcBef>
                          <a:spcPts val="0"/>
                        </a:spcBef>
                        <a:spcAft>
                          <a:spcPts val="0"/>
                        </a:spcAft>
                      </a:pPr>
                      <a:r>
                        <a:rPr lang="ar-DZ" sz="2200" b="1" dirty="0">
                          <a:solidFill>
                            <a:schemeClr val="tx1"/>
                          </a:solidFill>
                          <a:latin typeface="Times New Roman" pitchFamily="18" charset="0"/>
                          <a:ea typeface="Calibri"/>
                          <a:cs typeface="Times New Roman" pitchFamily="18" charset="0"/>
                        </a:rPr>
                        <a:t>32 م3                                                            </a:t>
                      </a:r>
                      <a:endParaRPr lang="fr-FR" sz="2200" dirty="0">
                        <a:solidFill>
                          <a:schemeClr val="tx1"/>
                        </a:solidFill>
                        <a:latin typeface="Times New Roman" pitchFamily="18" charset="0"/>
                        <a:ea typeface="Times New Roman"/>
                        <a:cs typeface="Times New Roman" pitchFamily="18" charset="0"/>
                      </a:endParaRPr>
                    </a:p>
                    <a:p>
                      <a:pPr marL="0" marR="0" algn="just" rtl="1">
                        <a:spcBef>
                          <a:spcPts val="0"/>
                        </a:spcBef>
                        <a:spcAft>
                          <a:spcPts val="0"/>
                        </a:spcAft>
                      </a:pPr>
                      <a:r>
                        <a:rPr lang="ar-DZ" sz="2200" b="1" dirty="0">
                          <a:solidFill>
                            <a:schemeClr val="tx1"/>
                          </a:solidFill>
                          <a:latin typeface="Times New Roman" pitchFamily="18" charset="0"/>
                          <a:ea typeface="Calibri"/>
                          <a:cs typeface="Times New Roman" pitchFamily="18" charset="0"/>
                        </a:rPr>
                        <a:t>20.32 طن                                                </a:t>
                      </a:r>
                      <a:endParaRPr lang="fr-FR" sz="2200" dirty="0">
                        <a:solidFill>
                          <a:schemeClr val="tx1"/>
                        </a:solidFill>
                        <a:latin typeface="Times New Roman" pitchFamily="18" charset="0"/>
                        <a:ea typeface="Times New Roman"/>
                        <a:cs typeface="Times New Roman" pitchFamily="18" charset="0"/>
                      </a:endParaRPr>
                    </a:p>
                    <a:p>
                      <a:pPr marL="0" marR="0" algn="just" rtl="1">
                        <a:spcBef>
                          <a:spcPts val="0"/>
                        </a:spcBef>
                        <a:spcAft>
                          <a:spcPts val="0"/>
                        </a:spcAft>
                      </a:pPr>
                      <a:r>
                        <a:rPr lang="ar-DZ" sz="2200" b="1" dirty="0">
                          <a:solidFill>
                            <a:schemeClr val="tx1"/>
                          </a:solidFill>
                          <a:latin typeface="Times New Roman" pitchFamily="18" charset="0"/>
                          <a:ea typeface="Calibri"/>
                          <a:cs typeface="Times New Roman" pitchFamily="18" charset="0"/>
                        </a:rPr>
                        <a:t>2.17 طن                                                 </a:t>
                      </a:r>
                      <a:endParaRPr lang="fr-FR" sz="2200" dirty="0">
                        <a:solidFill>
                          <a:schemeClr val="tx1"/>
                        </a:solidFill>
                        <a:latin typeface="Times New Roman" pitchFamily="18" charset="0"/>
                        <a:ea typeface="Times New Roman"/>
                        <a:cs typeface="Times New Roman" pitchFamily="18" charset="0"/>
                      </a:endParaRPr>
                    </a:p>
                  </a:txBody>
                  <a:tcPr marL="68274" marR="6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rtl="1">
                        <a:spcBef>
                          <a:spcPts val="0"/>
                        </a:spcBef>
                        <a:spcAft>
                          <a:spcPts val="0"/>
                        </a:spcAft>
                      </a:pPr>
                      <a:r>
                        <a:rPr lang="ar-DZ" sz="2200" b="1" dirty="0">
                          <a:solidFill>
                            <a:schemeClr val="tx1"/>
                          </a:solidFill>
                          <a:latin typeface="Times New Roman" pitchFamily="18" charset="0"/>
                          <a:ea typeface="Calibri"/>
                          <a:cs typeface="Times New Roman" pitchFamily="18" charset="0"/>
                        </a:rPr>
                        <a:t>40 × 8 × 8.6 قدم </a:t>
                      </a:r>
                      <a:endParaRPr lang="ar-DZ" sz="2200" b="1" dirty="0" smtClean="0">
                        <a:solidFill>
                          <a:schemeClr val="tx1"/>
                        </a:solidFill>
                        <a:latin typeface="Times New Roman" pitchFamily="18" charset="0"/>
                        <a:ea typeface="Calibri"/>
                        <a:cs typeface="Times New Roman" pitchFamily="18" charset="0"/>
                      </a:endParaRPr>
                    </a:p>
                    <a:p>
                      <a:pPr marL="0" marR="0" algn="just" rtl="1">
                        <a:spcBef>
                          <a:spcPts val="0"/>
                        </a:spcBef>
                        <a:spcAft>
                          <a:spcPts val="0"/>
                        </a:spcAft>
                      </a:pPr>
                      <a:r>
                        <a:rPr lang="ar-DZ" sz="2200" b="1" dirty="0" smtClean="0">
                          <a:solidFill>
                            <a:schemeClr val="tx1"/>
                          </a:solidFill>
                          <a:latin typeface="Times New Roman" pitchFamily="18" charset="0"/>
                          <a:ea typeface="Calibri"/>
                          <a:cs typeface="Times New Roman" pitchFamily="18" charset="0"/>
                        </a:rPr>
                        <a:t>= </a:t>
                      </a:r>
                      <a:r>
                        <a:rPr lang="ar-DZ" sz="2200" b="1" dirty="0">
                          <a:solidFill>
                            <a:schemeClr val="tx1"/>
                          </a:solidFill>
                          <a:latin typeface="Times New Roman" pitchFamily="18" charset="0"/>
                          <a:ea typeface="Calibri"/>
                          <a:cs typeface="Times New Roman" pitchFamily="18" charset="0"/>
                        </a:rPr>
                        <a:t>12.04 </a:t>
                      </a:r>
                      <a:r>
                        <a:rPr lang="ar-DZ" sz="2200" b="1" dirty="0" err="1">
                          <a:solidFill>
                            <a:schemeClr val="tx1"/>
                          </a:solidFill>
                          <a:latin typeface="Times New Roman" pitchFamily="18" charset="0"/>
                          <a:ea typeface="Calibri"/>
                          <a:cs typeface="Times New Roman" pitchFamily="18" charset="0"/>
                        </a:rPr>
                        <a:t>م</a:t>
                      </a:r>
                      <a:r>
                        <a:rPr lang="ar-DZ" sz="2200" b="1" dirty="0">
                          <a:solidFill>
                            <a:schemeClr val="tx1"/>
                          </a:solidFill>
                          <a:latin typeface="Times New Roman" pitchFamily="18" charset="0"/>
                          <a:ea typeface="Calibri"/>
                          <a:cs typeface="Times New Roman" pitchFamily="18" charset="0"/>
                        </a:rPr>
                        <a:t> ×  2.33 </a:t>
                      </a:r>
                      <a:r>
                        <a:rPr lang="ar-DZ" sz="2200" b="1" dirty="0" err="1">
                          <a:solidFill>
                            <a:schemeClr val="tx1"/>
                          </a:solidFill>
                          <a:latin typeface="Times New Roman" pitchFamily="18" charset="0"/>
                          <a:ea typeface="Calibri"/>
                          <a:cs typeface="Times New Roman" pitchFamily="18" charset="0"/>
                        </a:rPr>
                        <a:t>م</a:t>
                      </a:r>
                      <a:r>
                        <a:rPr lang="ar-DZ" sz="2200" b="1" dirty="0">
                          <a:solidFill>
                            <a:schemeClr val="tx1"/>
                          </a:solidFill>
                          <a:latin typeface="Times New Roman" pitchFamily="18" charset="0"/>
                          <a:ea typeface="Calibri"/>
                          <a:cs typeface="Times New Roman" pitchFamily="18" charset="0"/>
                        </a:rPr>
                        <a:t> ×2.38 </a:t>
                      </a:r>
                      <a:r>
                        <a:rPr lang="ar-DZ" sz="2200" b="1" dirty="0" err="1">
                          <a:solidFill>
                            <a:schemeClr val="tx1"/>
                          </a:solidFill>
                          <a:latin typeface="Times New Roman" pitchFamily="18" charset="0"/>
                          <a:ea typeface="Calibri"/>
                          <a:cs typeface="Times New Roman" pitchFamily="18" charset="0"/>
                        </a:rPr>
                        <a:t>م</a:t>
                      </a:r>
                      <a:r>
                        <a:rPr lang="ar-DZ" sz="2200" b="1" dirty="0">
                          <a:solidFill>
                            <a:schemeClr val="tx1"/>
                          </a:solidFill>
                          <a:latin typeface="Times New Roman" pitchFamily="18" charset="0"/>
                          <a:ea typeface="Calibri"/>
                          <a:cs typeface="Times New Roman" pitchFamily="18" charset="0"/>
                        </a:rPr>
                        <a:t> </a:t>
                      </a:r>
                      <a:endParaRPr lang="fr-FR" sz="2200" dirty="0">
                        <a:solidFill>
                          <a:schemeClr val="tx1"/>
                        </a:solidFill>
                        <a:latin typeface="Times New Roman" pitchFamily="18" charset="0"/>
                        <a:ea typeface="Times New Roman"/>
                        <a:cs typeface="Times New Roman" pitchFamily="18" charset="0"/>
                      </a:endParaRPr>
                    </a:p>
                    <a:p>
                      <a:pPr marL="0" marR="0" algn="just" rtl="1">
                        <a:spcBef>
                          <a:spcPts val="0"/>
                        </a:spcBef>
                        <a:spcAft>
                          <a:spcPts val="0"/>
                        </a:spcAft>
                      </a:pPr>
                      <a:r>
                        <a:rPr lang="ar-DZ" sz="2200" b="1" dirty="0">
                          <a:solidFill>
                            <a:schemeClr val="tx1"/>
                          </a:solidFill>
                          <a:latin typeface="Times New Roman" pitchFamily="18" charset="0"/>
                          <a:ea typeface="Calibri"/>
                          <a:cs typeface="Times New Roman" pitchFamily="18" charset="0"/>
                        </a:rPr>
                        <a:t>66 م3</a:t>
                      </a:r>
                      <a:endParaRPr lang="fr-FR" sz="2200" dirty="0">
                        <a:solidFill>
                          <a:schemeClr val="tx1"/>
                        </a:solidFill>
                        <a:latin typeface="Times New Roman" pitchFamily="18" charset="0"/>
                        <a:ea typeface="Times New Roman"/>
                        <a:cs typeface="Times New Roman" pitchFamily="18" charset="0"/>
                      </a:endParaRPr>
                    </a:p>
                    <a:p>
                      <a:pPr marL="0" marR="0" algn="just" rtl="1">
                        <a:spcBef>
                          <a:spcPts val="0"/>
                        </a:spcBef>
                        <a:spcAft>
                          <a:spcPts val="0"/>
                        </a:spcAft>
                      </a:pPr>
                      <a:r>
                        <a:rPr lang="ar-DZ" sz="2200" b="1" dirty="0">
                          <a:solidFill>
                            <a:schemeClr val="tx1"/>
                          </a:solidFill>
                          <a:latin typeface="Times New Roman" pitchFamily="18" charset="0"/>
                          <a:ea typeface="Calibri"/>
                          <a:cs typeface="Times New Roman" pitchFamily="18" charset="0"/>
                        </a:rPr>
                        <a:t> 30.48 طن</a:t>
                      </a:r>
                      <a:endParaRPr lang="fr-FR" sz="2200" dirty="0">
                        <a:solidFill>
                          <a:schemeClr val="tx1"/>
                        </a:solidFill>
                        <a:latin typeface="Times New Roman" pitchFamily="18" charset="0"/>
                        <a:ea typeface="Times New Roman"/>
                        <a:cs typeface="Times New Roman" pitchFamily="18" charset="0"/>
                      </a:endParaRPr>
                    </a:p>
                    <a:p>
                      <a:pPr marL="0" marR="0" algn="just" rtl="1">
                        <a:spcBef>
                          <a:spcPts val="0"/>
                        </a:spcBef>
                        <a:spcAft>
                          <a:spcPts val="0"/>
                        </a:spcAft>
                      </a:pPr>
                      <a:r>
                        <a:rPr lang="ar-DZ" sz="2200" b="1" dirty="0">
                          <a:solidFill>
                            <a:schemeClr val="tx1"/>
                          </a:solidFill>
                          <a:latin typeface="Times New Roman" pitchFamily="18" charset="0"/>
                          <a:ea typeface="Calibri"/>
                          <a:cs typeface="Times New Roman" pitchFamily="18" charset="0"/>
                        </a:rPr>
                        <a:t>3.75 طن                              </a:t>
                      </a:r>
                      <a:endParaRPr lang="fr-FR" sz="2200" dirty="0">
                        <a:solidFill>
                          <a:schemeClr val="tx1"/>
                        </a:solidFill>
                        <a:latin typeface="Times New Roman" pitchFamily="18" charset="0"/>
                        <a:ea typeface="Times New Roman"/>
                        <a:cs typeface="Times New Roman" pitchFamily="18" charset="0"/>
                      </a:endParaRPr>
                    </a:p>
                  </a:txBody>
                  <a:tcPr marL="68274" marR="682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split dir="in"/>
  </p:transition>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970" name="Picture 2" descr="Maison container : Les différentes dimensions | CONTAIN LIFE"/>
          <p:cNvPicPr>
            <a:picLocks noChangeAspect="1" noChangeArrowheads="1"/>
          </p:cNvPicPr>
          <p:nvPr/>
        </p:nvPicPr>
        <p:blipFill>
          <a:blip r:embed="rId2"/>
          <a:srcRect/>
          <a:stretch>
            <a:fillRect/>
          </a:stretch>
        </p:blipFill>
        <p:spPr bwMode="auto">
          <a:xfrm>
            <a:off x="990600" y="3409949"/>
            <a:ext cx="5943600" cy="3295651"/>
          </a:xfrm>
          <a:prstGeom prst="rect">
            <a:avLst/>
          </a:prstGeom>
          <a:noFill/>
        </p:spPr>
      </p:pic>
      <p:pic>
        <p:nvPicPr>
          <p:cNvPr id="83972" name="Picture 4" descr="Conteneur maritime de taille, dimensions et volumes standards ou spéciaux"/>
          <p:cNvPicPr>
            <a:picLocks noChangeAspect="1" noChangeArrowheads="1"/>
          </p:cNvPicPr>
          <p:nvPr/>
        </p:nvPicPr>
        <p:blipFill>
          <a:blip r:embed="rId3"/>
          <a:srcRect/>
          <a:stretch>
            <a:fillRect/>
          </a:stretch>
        </p:blipFill>
        <p:spPr bwMode="auto">
          <a:xfrm>
            <a:off x="990600" y="152400"/>
            <a:ext cx="5791200" cy="31242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6" descr="40' High Cube conteneur usagé | Conteneurs ATS"/>
          <p:cNvPicPr>
            <a:picLocks noChangeAspect="1" noChangeArrowheads="1"/>
          </p:cNvPicPr>
          <p:nvPr/>
        </p:nvPicPr>
        <p:blipFill>
          <a:blip r:embed="rId2"/>
          <a:srcRect/>
          <a:stretch>
            <a:fillRect/>
          </a:stretch>
        </p:blipFill>
        <p:spPr bwMode="auto">
          <a:xfrm>
            <a:off x="266700" y="914400"/>
            <a:ext cx="8572500" cy="5715000"/>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81000" y="304800"/>
            <a:ext cx="8305800" cy="646331"/>
          </a:xfrm>
          <a:prstGeom prst="rect">
            <a:avLst/>
          </a:prstGeom>
        </p:spPr>
        <p:txBody>
          <a:bodyPr wrap="square">
            <a:spAutoFit/>
          </a:bodyPr>
          <a:lstStyle/>
          <a:p>
            <a:pPr algn="just" rtl="1"/>
            <a:r>
              <a:rPr lang="ar-DZ" sz="3600" b="1" dirty="0" smtClean="0">
                <a:solidFill>
                  <a:srgbClr val="FF0000"/>
                </a:solidFill>
                <a:latin typeface="Times New Roman" pitchFamily="18" charset="0"/>
                <a:cs typeface="Times New Roman" pitchFamily="18" charset="0"/>
              </a:rPr>
              <a:t>7. </a:t>
            </a:r>
            <a:r>
              <a:rPr lang="ar-SA" sz="3600" b="1" dirty="0" smtClean="0">
                <a:solidFill>
                  <a:srgbClr val="FF0000"/>
                </a:solidFill>
                <a:latin typeface="Times New Roman" pitchFamily="18" charset="0"/>
                <a:cs typeface="Times New Roman" pitchFamily="18" charset="0"/>
              </a:rPr>
              <a:t>ترقيم الحاويات</a:t>
            </a:r>
            <a:r>
              <a:rPr lang="ar-DZ" sz="3600" b="1" dirty="0" smtClean="0">
                <a:solidFill>
                  <a:srgbClr val="FF0000"/>
                </a:solidFill>
                <a:latin typeface="Times New Roman" pitchFamily="18" charset="0"/>
                <a:cs typeface="Times New Roman" pitchFamily="18" charset="0"/>
              </a:rPr>
              <a:t> </a:t>
            </a:r>
            <a:r>
              <a:rPr lang="fr-FR" sz="3200" b="1" dirty="0" smtClean="0">
                <a:solidFill>
                  <a:srgbClr val="FF0000"/>
                </a:solidFill>
                <a:latin typeface="Times New Roman" pitchFamily="18" charset="0"/>
                <a:cs typeface="Times New Roman" pitchFamily="18" charset="0"/>
              </a:rPr>
              <a:t>Identification des conteneurs</a:t>
            </a:r>
            <a:r>
              <a:rPr lang="fr-FR" sz="3200" dirty="0" smtClean="0">
                <a:solidFill>
                  <a:srgbClr val="FF0000"/>
                </a:solidFill>
                <a:latin typeface="Times New Roman" pitchFamily="18" charset="0"/>
                <a:cs typeface="Times New Roman" pitchFamily="18" charset="0"/>
              </a:rPr>
              <a:t> </a:t>
            </a:r>
            <a:r>
              <a:rPr lang="ar-DZ" sz="3600" b="1" dirty="0" smtClean="0">
                <a:solidFill>
                  <a:srgbClr val="FF0000"/>
                </a:solidFill>
                <a:latin typeface="Times New Roman" pitchFamily="18" charset="0"/>
                <a:cs typeface="Times New Roman" pitchFamily="18" charset="0"/>
              </a:rPr>
              <a:t>: </a:t>
            </a:r>
            <a:endParaRPr lang="fr-FR" sz="3600" b="1" dirty="0" smtClean="0">
              <a:solidFill>
                <a:srgbClr val="FF0000"/>
              </a:solidFill>
              <a:latin typeface="Times New Roman" pitchFamily="18" charset="0"/>
              <a:cs typeface="Times New Roman" pitchFamily="18" charset="0"/>
            </a:endParaRPr>
          </a:p>
        </p:txBody>
      </p:sp>
      <p:sp>
        <p:nvSpPr>
          <p:cNvPr id="5" name="Rectangle 4"/>
          <p:cNvSpPr/>
          <p:nvPr/>
        </p:nvSpPr>
        <p:spPr>
          <a:xfrm>
            <a:off x="381000" y="990600"/>
            <a:ext cx="8305800" cy="2062103"/>
          </a:xfrm>
          <a:prstGeom prst="rect">
            <a:avLst/>
          </a:prstGeom>
        </p:spPr>
        <p:txBody>
          <a:bodyPr wrap="square">
            <a:spAutoFit/>
          </a:bodyPr>
          <a:lstStyle/>
          <a:p>
            <a:pPr algn="just" rtl="1"/>
            <a:r>
              <a:rPr lang="ar-DZ" sz="3200" b="1" dirty="0" smtClean="0">
                <a:latin typeface="Times New Roman" pitchFamily="18" charset="0"/>
                <a:cs typeface="Times New Roman" pitchFamily="18" charset="0"/>
              </a:rPr>
              <a:t>    يتم تحديد الحاوية ومالكها باستخدام الكود الذي اقترحه المكتب الدولي للحاويات في عام 1969 وموحد من قبل</a:t>
            </a:r>
            <a:r>
              <a:rPr lang="fr-FR" sz="3200" b="1" dirty="0" smtClean="0">
                <a:latin typeface="Times New Roman" pitchFamily="18" charset="0"/>
                <a:cs typeface="Times New Roman" pitchFamily="18" charset="0"/>
              </a:rPr>
              <a:t>ISO </a:t>
            </a:r>
            <a:r>
              <a:rPr lang="ar-DZ" sz="3200" b="1" dirty="0" smtClean="0">
                <a:latin typeface="Times New Roman" pitchFamily="18" charset="0"/>
                <a:cs typeface="Times New Roman" pitchFamily="18" charset="0"/>
              </a:rPr>
              <a:t> في عام 1972، </a:t>
            </a:r>
            <a:r>
              <a:rPr lang="ar-SA" sz="3200" b="1" dirty="0" smtClean="0">
                <a:latin typeface="Times New Roman" pitchFamily="18" charset="0"/>
                <a:cs typeface="Times New Roman" pitchFamily="18" charset="0"/>
              </a:rPr>
              <a:t>يتكون ترقيم الحاوية من 3 مجموعات</a:t>
            </a:r>
            <a:r>
              <a:rPr lang="ar-DZ" sz="3200" b="1" dirty="0" smtClean="0">
                <a:latin typeface="Times New Roman" pitchFamily="18" charset="0"/>
                <a:cs typeface="Times New Roman" pitchFamily="18" charset="0"/>
              </a:rPr>
              <a:t>.</a:t>
            </a:r>
            <a:endParaRPr lang="fr-FR" sz="3200" b="1" dirty="0" smtClean="0">
              <a:latin typeface="Times New Roman" pitchFamily="18" charset="0"/>
              <a:cs typeface="Times New Roman" pitchFamily="18" charset="0"/>
            </a:endParaRPr>
          </a:p>
          <a:p>
            <a:pPr algn="just" rtl="1"/>
            <a:endParaRPr lang="ar-DZ" sz="3200" b="1" dirty="0">
              <a:latin typeface="Times New Roman" pitchFamily="18" charset="0"/>
              <a:cs typeface="Times New Roman" pitchFamily="18" charset="0"/>
            </a:endParaRPr>
          </a:p>
        </p:txBody>
      </p:sp>
      <p:pic>
        <p:nvPicPr>
          <p:cNvPr id="6" name="Picture 2" descr="Shipping and Storage Container Sizes | The Container Man Ltd"/>
          <p:cNvPicPr>
            <a:picLocks noChangeAspect="1" noChangeArrowheads="1"/>
          </p:cNvPicPr>
          <p:nvPr/>
        </p:nvPicPr>
        <p:blipFill>
          <a:blip r:embed="rId2"/>
          <a:srcRect/>
          <a:stretch>
            <a:fillRect/>
          </a:stretch>
        </p:blipFill>
        <p:spPr bwMode="auto">
          <a:xfrm>
            <a:off x="1219199" y="2667000"/>
            <a:ext cx="6553201" cy="4038600"/>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04800" y="914400"/>
            <a:ext cx="8458200" cy="523220"/>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a:t>
            </a:r>
            <a:r>
              <a:rPr lang="ar-SA" sz="2800" b="1" dirty="0" smtClean="0">
                <a:latin typeface="Times New Roman" pitchFamily="18" charset="0"/>
                <a:cs typeface="Times New Roman" pitchFamily="18" charset="0"/>
              </a:rPr>
              <a:t>تتكون من</a:t>
            </a:r>
            <a:r>
              <a:rPr lang="ar-DZ" sz="2800" b="1" dirty="0" smtClean="0">
                <a:latin typeface="Times New Roman" pitchFamily="18" charset="0"/>
                <a:cs typeface="Times New Roman" pitchFamily="18" charset="0"/>
              </a:rPr>
              <a:t>:</a:t>
            </a:r>
          </a:p>
        </p:txBody>
      </p:sp>
      <p:sp>
        <p:nvSpPr>
          <p:cNvPr id="5" name="Rectangle 4"/>
          <p:cNvSpPr/>
          <p:nvPr/>
        </p:nvSpPr>
        <p:spPr>
          <a:xfrm>
            <a:off x="5638800" y="381000"/>
            <a:ext cx="2953053" cy="646331"/>
          </a:xfrm>
          <a:prstGeom prst="rect">
            <a:avLst/>
          </a:prstGeom>
        </p:spPr>
        <p:txBody>
          <a:bodyPr wrap="none">
            <a:spAutoFit/>
          </a:bodyPr>
          <a:lstStyle/>
          <a:p>
            <a:r>
              <a:rPr lang="ar-SA" sz="3600" b="1" dirty="0" smtClean="0">
                <a:solidFill>
                  <a:srgbClr val="FF0000"/>
                </a:solidFill>
                <a:latin typeface="Times New Roman" pitchFamily="18" charset="0"/>
                <a:cs typeface="Times New Roman" pitchFamily="18" charset="0"/>
              </a:rPr>
              <a:t>المجموعة الأولى: </a:t>
            </a:r>
            <a:endParaRPr lang="fr-FR" sz="3600" dirty="0"/>
          </a:p>
        </p:txBody>
      </p:sp>
      <p:sp>
        <p:nvSpPr>
          <p:cNvPr id="7" name="Rectangle 6"/>
          <p:cNvSpPr/>
          <p:nvPr/>
        </p:nvSpPr>
        <p:spPr>
          <a:xfrm>
            <a:off x="304800" y="1600200"/>
            <a:ext cx="8458200" cy="1015663"/>
          </a:xfrm>
          <a:prstGeom prst="rect">
            <a:avLst/>
          </a:prstGeom>
        </p:spPr>
        <p:txBody>
          <a:bodyPr wrap="square">
            <a:spAutoFit/>
          </a:bodyPr>
          <a:lstStyle/>
          <a:p>
            <a:pPr algn="just" rtl="1">
              <a:buClr>
                <a:srgbClr val="FF0000"/>
              </a:buClr>
              <a:buFont typeface="Wingdings" pitchFamily="2" charset="2"/>
              <a:buChar char="ü"/>
            </a:pP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رمز المالك أو المشغل (</a:t>
            </a:r>
            <a:r>
              <a:rPr lang="ar-SA" sz="3200" b="1" dirty="0" smtClean="0">
                <a:solidFill>
                  <a:srgbClr val="FF0000"/>
                </a:solidFill>
                <a:latin typeface="Times New Roman" pitchFamily="18" charset="0"/>
                <a:cs typeface="Times New Roman" pitchFamily="18" charset="0"/>
              </a:rPr>
              <a:t>4 حروف آخرها حرف U</a:t>
            </a:r>
            <a:r>
              <a:rPr lang="ar-SA" sz="3200" b="1" dirty="0" smtClean="0">
                <a:latin typeface="Times New Roman" pitchFamily="18" charset="0"/>
                <a:cs typeface="Times New Roman" pitchFamily="18" charset="0"/>
              </a:rPr>
              <a:t>)</a:t>
            </a:r>
            <a:r>
              <a:rPr lang="ar-DZ" sz="3200" b="1" dirty="0" smtClean="0">
                <a:latin typeface="Times New Roman" pitchFamily="18" charset="0"/>
                <a:cs typeface="Times New Roman" pitchFamily="18" charset="0"/>
              </a:rPr>
              <a:t>؛</a:t>
            </a:r>
          </a:p>
          <a:p>
            <a:pPr algn="just" rtl="1">
              <a:buClr>
                <a:srgbClr val="FF0000"/>
              </a:buClr>
              <a:buSzPct val="80000"/>
            </a:pPr>
            <a:r>
              <a:rPr lang="fr-FR" sz="2800" b="1" dirty="0" smtClean="0">
                <a:solidFill>
                  <a:srgbClr val="FF0000"/>
                </a:solidFill>
                <a:latin typeface="Times New Roman" pitchFamily="18" charset="0"/>
                <a:cs typeface="Times New Roman" pitchFamily="18" charset="0"/>
              </a:rPr>
              <a:t>J</a:t>
            </a:r>
            <a:r>
              <a:rPr lang="ar-DZ" sz="2800" b="1" dirty="0" smtClean="0">
                <a:solidFill>
                  <a:srgbClr val="FF0000"/>
                </a:solidFill>
                <a:latin typeface="Times New Roman" pitchFamily="18" charset="0"/>
                <a:cs typeface="Times New Roman" pitchFamily="18" charset="0"/>
              </a:rPr>
              <a:t>: </a:t>
            </a:r>
            <a:r>
              <a:rPr lang="ar-DZ" sz="2800" b="1" dirty="0" smtClean="0">
                <a:latin typeface="Times New Roman" pitchFamily="18" charset="0"/>
                <a:cs typeface="Times New Roman" pitchFamily="18" charset="0"/>
              </a:rPr>
              <a:t>تجهيزات مرتبطة بالحاويات وقابلة للتفكيك، </a:t>
            </a:r>
            <a:r>
              <a:rPr lang="fr-FR" sz="2800" b="1" dirty="0" smtClean="0">
                <a:solidFill>
                  <a:srgbClr val="FF0000"/>
                </a:solidFill>
                <a:latin typeface="Times New Roman" pitchFamily="18" charset="0"/>
                <a:cs typeface="Times New Roman" pitchFamily="18" charset="0"/>
              </a:rPr>
              <a:t>Z</a:t>
            </a:r>
            <a:r>
              <a:rPr lang="ar-DZ" sz="2800" b="1" dirty="0" smtClean="0">
                <a:solidFill>
                  <a:srgbClr val="FF0000"/>
                </a:solidFill>
                <a:latin typeface="Times New Roman" pitchFamily="18" charset="0"/>
                <a:cs typeface="Times New Roman" pitchFamily="18" charset="0"/>
              </a:rPr>
              <a:t>: </a:t>
            </a:r>
            <a:r>
              <a:rPr lang="ar-DZ" sz="2800" b="1" dirty="0" smtClean="0">
                <a:latin typeface="Times New Roman" pitchFamily="18" charset="0"/>
                <a:cs typeface="Times New Roman" pitchFamily="18" charset="0"/>
              </a:rPr>
              <a:t>شاحنات أو </a:t>
            </a:r>
            <a:r>
              <a:rPr lang="ar-DZ" sz="2800" b="1" dirty="0" err="1" smtClean="0">
                <a:latin typeface="Times New Roman" pitchFamily="18" charset="0"/>
                <a:cs typeface="Times New Roman" pitchFamily="18" charset="0"/>
              </a:rPr>
              <a:t>شاسيهات</a:t>
            </a:r>
            <a:endParaRPr lang="fr-FR" sz="2800" b="1" dirty="0" smtClean="0">
              <a:latin typeface="Times New Roman" pitchFamily="18" charset="0"/>
              <a:cs typeface="Times New Roman" pitchFamily="18" charset="0"/>
            </a:endParaRPr>
          </a:p>
        </p:txBody>
      </p:sp>
      <p:sp>
        <p:nvSpPr>
          <p:cNvPr id="8" name="Rectangle 7"/>
          <p:cNvSpPr/>
          <p:nvPr/>
        </p:nvSpPr>
        <p:spPr>
          <a:xfrm>
            <a:off x="304800" y="3429000"/>
            <a:ext cx="8458200" cy="584775"/>
          </a:xfrm>
          <a:prstGeom prst="rect">
            <a:avLst/>
          </a:prstGeom>
        </p:spPr>
        <p:txBody>
          <a:bodyPr wrap="square">
            <a:spAutoFit/>
          </a:bodyPr>
          <a:lstStyle/>
          <a:p>
            <a:pPr algn="just" rtl="1">
              <a:buClr>
                <a:srgbClr val="FF0000"/>
              </a:buClr>
              <a:buFont typeface="Wingdings" pitchFamily="2" charset="2"/>
              <a:buChar char="ü"/>
            </a:pPr>
            <a:r>
              <a:rPr lang="ar-SA" sz="3200" b="1" dirty="0" smtClean="0">
                <a:latin typeface="Times New Roman" pitchFamily="18" charset="0"/>
                <a:cs typeface="Times New Roman" pitchFamily="18" charset="0"/>
              </a:rPr>
              <a:t>رقم التحقق(</a:t>
            </a:r>
            <a:r>
              <a:rPr lang="ar-SA" sz="3200" b="1" dirty="0" smtClean="0">
                <a:solidFill>
                  <a:srgbClr val="FF0000"/>
                </a:solidFill>
                <a:latin typeface="Times New Roman" pitchFamily="18" charset="0"/>
                <a:cs typeface="Times New Roman" pitchFamily="18" charset="0"/>
              </a:rPr>
              <a:t>رقم واحد</a:t>
            </a:r>
            <a:r>
              <a:rPr lang="ar-SA" sz="3200" b="1" dirty="0" smtClean="0">
                <a:latin typeface="Times New Roman" pitchFamily="18" charset="0"/>
                <a:cs typeface="Times New Roman" pitchFamily="18" charset="0"/>
              </a:rPr>
              <a:t>)</a:t>
            </a:r>
            <a:r>
              <a:rPr lang="ar-DZ" sz="3200" b="1" dirty="0" smtClean="0">
                <a:latin typeface="Times New Roman" pitchFamily="18" charset="0"/>
                <a:cs typeface="Times New Roman" pitchFamily="18" charset="0"/>
              </a:rPr>
              <a:t> للرقابة الذاتية.</a:t>
            </a:r>
          </a:p>
        </p:txBody>
      </p:sp>
      <p:sp>
        <p:nvSpPr>
          <p:cNvPr id="9" name="Rectangle 8"/>
          <p:cNvSpPr/>
          <p:nvPr/>
        </p:nvSpPr>
        <p:spPr>
          <a:xfrm>
            <a:off x="304800" y="2743200"/>
            <a:ext cx="8458200" cy="584775"/>
          </a:xfrm>
          <a:prstGeom prst="rect">
            <a:avLst/>
          </a:prstGeom>
        </p:spPr>
        <p:txBody>
          <a:bodyPr wrap="square">
            <a:spAutoFit/>
          </a:bodyPr>
          <a:lstStyle/>
          <a:p>
            <a:pPr algn="just" rtl="1">
              <a:buClr>
                <a:srgbClr val="FF0000"/>
              </a:buClr>
              <a:buFont typeface="Wingdings" pitchFamily="2" charset="2"/>
              <a:buChar char="ü"/>
            </a:pPr>
            <a:r>
              <a:rPr lang="ar-SA" sz="3200" b="1" dirty="0" smtClean="0">
                <a:latin typeface="Times New Roman" pitchFamily="18" charset="0"/>
                <a:cs typeface="Times New Roman" pitchFamily="18" charset="0"/>
              </a:rPr>
              <a:t>الرقم التسلسلي للحاوية(</a:t>
            </a:r>
            <a:r>
              <a:rPr lang="ar-SA" sz="3200" b="1" dirty="0" smtClean="0">
                <a:solidFill>
                  <a:srgbClr val="FF0000"/>
                </a:solidFill>
                <a:latin typeface="Times New Roman" pitchFamily="18" charset="0"/>
                <a:cs typeface="Times New Roman" pitchFamily="18" charset="0"/>
              </a:rPr>
              <a:t>6 أرقام</a:t>
            </a:r>
            <a:r>
              <a:rPr lang="ar-SA" sz="3200" b="1" dirty="0" smtClean="0">
                <a:latin typeface="Times New Roman" pitchFamily="18" charset="0"/>
                <a:cs typeface="Times New Roman" pitchFamily="18" charset="0"/>
              </a:rPr>
              <a:t>)</a:t>
            </a:r>
            <a:r>
              <a:rPr lang="ar-DZ" sz="3200" b="1" dirty="0" smtClean="0">
                <a:latin typeface="Times New Roman" pitchFamily="18" charset="0"/>
                <a:cs typeface="Times New Roman" pitchFamily="18" charset="0"/>
              </a:rPr>
              <a:t>؛</a:t>
            </a:r>
          </a:p>
        </p:txBody>
      </p:sp>
      <p:sp>
        <p:nvSpPr>
          <p:cNvPr id="10" name="Rectangle 9"/>
          <p:cNvSpPr/>
          <p:nvPr/>
        </p:nvSpPr>
        <p:spPr>
          <a:xfrm>
            <a:off x="381000" y="4114800"/>
            <a:ext cx="8077200" cy="523220"/>
          </a:xfrm>
          <a:prstGeom prst="rect">
            <a:avLst/>
          </a:prstGeom>
        </p:spPr>
        <p:txBody>
          <a:bodyPr wrap="square">
            <a:spAutoFit/>
          </a:bodyPr>
          <a:lstStyle/>
          <a:p>
            <a:pPr algn="ctr" rtl="1"/>
            <a:r>
              <a:rPr lang="ar-SA" sz="2800" b="1" dirty="0" smtClean="0">
                <a:solidFill>
                  <a:srgbClr val="FF0000"/>
                </a:solidFill>
                <a:latin typeface="Times New Roman" pitchFamily="18" charset="0"/>
                <a:cs typeface="Times New Roman" pitchFamily="18" charset="0"/>
              </a:rPr>
              <a:t>مثال: </a:t>
            </a:r>
            <a:r>
              <a:rPr lang="fr-FR" sz="2800" b="1" dirty="0" smtClean="0">
                <a:solidFill>
                  <a:srgbClr val="FF0000"/>
                </a:solidFill>
                <a:latin typeface="Times New Roman" pitchFamily="18" charset="0"/>
                <a:cs typeface="Times New Roman" pitchFamily="18" charset="0"/>
              </a:rPr>
              <a:t>MERU 001972 6</a:t>
            </a:r>
            <a:r>
              <a:rPr lang="ar-SA" sz="2800" b="1" dirty="0" smtClean="0">
                <a:solidFill>
                  <a:srgbClr val="FF0000"/>
                </a:solidFill>
                <a:latin typeface="Times New Roman" pitchFamily="18" charset="0"/>
                <a:cs typeface="Times New Roman" pitchFamily="18" charset="0"/>
              </a:rPr>
              <a:t> تابعة </a:t>
            </a:r>
            <a:r>
              <a:rPr lang="ar-SA" sz="2800" b="1" dirty="0" err="1" smtClean="0">
                <a:solidFill>
                  <a:srgbClr val="FF0000"/>
                </a:solidFill>
                <a:latin typeface="Times New Roman" pitchFamily="18" charset="0"/>
                <a:cs typeface="Times New Roman" pitchFamily="18" charset="0"/>
              </a:rPr>
              <a:t>ل</a:t>
            </a:r>
            <a:r>
              <a:rPr lang="ar-DZ" sz="2800" b="1" dirty="0" smtClean="0">
                <a:solidFill>
                  <a:srgbClr val="FF0000"/>
                </a:solidFill>
                <a:latin typeface="Times New Roman" pitchFamily="18" charset="0"/>
                <a:cs typeface="Times New Roman" pitchFamily="18" charset="0"/>
              </a:rPr>
              <a:t>شركة </a:t>
            </a:r>
            <a:r>
              <a:rPr lang="fr-FR" sz="2800" b="1" dirty="0" smtClean="0">
                <a:solidFill>
                  <a:srgbClr val="FF0000"/>
                </a:solidFill>
                <a:latin typeface="Times New Roman" pitchFamily="18" charset="0"/>
                <a:cs typeface="Times New Roman" pitchFamily="18" charset="0"/>
              </a:rPr>
              <a:t>line</a:t>
            </a:r>
            <a:r>
              <a:rPr lang="ar-SA" sz="2800" b="1" dirty="0" smtClean="0">
                <a:solidFill>
                  <a:srgbClr val="FF0000"/>
                </a:solidFill>
                <a:latin typeface="Times New Roman" pitchFamily="18" charset="0"/>
                <a:cs typeface="Times New Roman" pitchFamily="18" charset="0"/>
              </a:rPr>
              <a:t> MEARSK،</a:t>
            </a:r>
            <a:endParaRPr lang="fr-FR" sz="2800" b="1" dirty="0" smtClean="0">
              <a:solidFill>
                <a:srgbClr val="FF0000"/>
              </a:solidFill>
              <a:latin typeface="Times New Roman" pitchFamily="18" charset="0"/>
              <a:cs typeface="Times New Roman" pitchFamily="18" charset="0"/>
            </a:endParaRPr>
          </a:p>
        </p:txBody>
      </p:sp>
      <p:sp>
        <p:nvSpPr>
          <p:cNvPr id="11" name="Rectangle 10"/>
          <p:cNvSpPr/>
          <p:nvPr/>
        </p:nvSpPr>
        <p:spPr>
          <a:xfrm>
            <a:off x="304800" y="4904363"/>
            <a:ext cx="8458200" cy="1877437"/>
          </a:xfrm>
          <a:prstGeom prst="rect">
            <a:avLst/>
          </a:prstGeom>
        </p:spPr>
        <p:txBody>
          <a:bodyPr wrap="square">
            <a:spAutoFit/>
          </a:bodyPr>
          <a:lstStyle/>
          <a:p>
            <a:pPr algn="just" rtl="1"/>
            <a:r>
              <a:rPr lang="ar-DZ" sz="2800" b="1" dirty="0" smtClean="0">
                <a:latin typeface="Times New Roman" pitchFamily="18" charset="0"/>
                <a:cs typeface="Times New Roman" pitchFamily="18" charset="0"/>
              </a:rPr>
              <a:t>    </a:t>
            </a:r>
            <a:r>
              <a:rPr lang="ar-DZ" sz="3200" b="1" dirty="0" smtClean="0">
                <a:solidFill>
                  <a:srgbClr val="FF0000"/>
                </a:solidFill>
                <a:latin typeface="Times New Roman" pitchFamily="18" charset="0"/>
                <a:cs typeface="Times New Roman" pitchFamily="18" charset="0"/>
              </a:rPr>
              <a:t>رقم التحقق </a:t>
            </a:r>
            <a:r>
              <a:rPr lang="ar-DZ" sz="2800" b="1" dirty="0" smtClean="0">
                <a:latin typeface="Times New Roman" pitchFamily="18" charset="0"/>
                <a:cs typeface="Times New Roman" pitchFamily="18" charset="0"/>
              </a:rPr>
              <a:t>هو رقم يسمح بالمصادقة على الإدخال الصحيح لأي رقم في نظم المعلومات بالشركة، هذا الرقم هو نتيجة حساب معقد بعض الشيء، لكن يمكن إيجاد مقاييس تسمح بحسابه آليا على مواقع الانترنت، وخاصة على موقع المكتب الدولي للحاويات </a:t>
            </a:r>
            <a:r>
              <a:rPr lang="fr-FR" sz="2800" b="1" dirty="0" smtClean="0">
                <a:latin typeface="Times New Roman" pitchFamily="18" charset="0"/>
                <a:cs typeface="Times New Roman" pitchFamily="18" charset="0"/>
              </a:rPr>
              <a:t>BIC</a:t>
            </a:r>
            <a:r>
              <a:rPr lang="ar-SA" sz="2800" b="1" dirty="0" smtClean="0">
                <a:latin typeface="Times New Roman" pitchFamily="18" charset="0"/>
                <a:cs typeface="Times New Roman" pitchFamily="18" charset="0"/>
              </a:rPr>
              <a:t>.</a:t>
            </a:r>
            <a:endParaRPr lang="ar-DZ" sz="2800" b="1" dirty="0" smtClean="0">
              <a:latin typeface="Times New Roman" pitchFamily="18" charset="0"/>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228600" y="685800"/>
            <a:ext cx="8534400" cy="762000"/>
          </a:xfrm>
        </p:spPr>
        <p:txBody>
          <a:bodyPr>
            <a:noAutofit/>
          </a:bodyPr>
          <a:lstStyle/>
          <a:p>
            <a:pPr marL="0" indent="0" algn="just" rtl="1">
              <a:buNone/>
            </a:pPr>
            <a:r>
              <a:rPr lang="ar-SA" sz="3600" b="1" dirty="0" smtClean="0">
                <a:solidFill>
                  <a:srgbClr val="FF0000"/>
                </a:solidFill>
                <a:latin typeface="Times New Roman" pitchFamily="18" charset="0"/>
                <a:cs typeface="Times New Roman" pitchFamily="18" charset="0"/>
              </a:rPr>
              <a:t>المجموعة الثانية:</a:t>
            </a:r>
            <a:endParaRPr lang="fr-FR" sz="3600" b="1" dirty="0" smtClean="0">
              <a:solidFill>
                <a:srgbClr val="FF0000"/>
              </a:solidFill>
              <a:latin typeface="Times New Roman" pitchFamily="18" charset="0"/>
              <a:cs typeface="Times New Roman" pitchFamily="18" charset="0"/>
            </a:endParaRPr>
          </a:p>
        </p:txBody>
      </p:sp>
      <p:sp>
        <p:nvSpPr>
          <p:cNvPr id="5" name="Espace réservé du contenu 2"/>
          <p:cNvSpPr txBox="1">
            <a:spLocks/>
          </p:cNvSpPr>
          <p:nvPr/>
        </p:nvSpPr>
        <p:spPr>
          <a:xfrm>
            <a:off x="5715000" y="3200400"/>
            <a:ext cx="3048000" cy="6858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SA" sz="36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المجموعة الثالثة:</a:t>
            </a:r>
            <a:endParaRPr kumimoji="0" lang="fr-FR" sz="3600" b="0" i="0" u="none" strike="noStrike" kern="1200" cap="none" spc="0" normalizeH="0" baseline="0" noProof="0" dirty="0">
              <a:ln>
                <a:noFill/>
              </a:ln>
              <a:solidFill>
                <a:srgbClr val="FF0000"/>
              </a:solidFill>
              <a:effectLst/>
              <a:uLnTx/>
              <a:uFillTx/>
              <a:latin typeface="+mn-lt"/>
              <a:ea typeface="+mn-ea"/>
              <a:cs typeface="+mn-cs"/>
            </a:endParaRPr>
          </a:p>
        </p:txBody>
      </p:sp>
      <p:sp>
        <p:nvSpPr>
          <p:cNvPr id="6" name="Espace réservé du contenu 2"/>
          <p:cNvSpPr txBox="1">
            <a:spLocks/>
          </p:cNvSpPr>
          <p:nvPr/>
        </p:nvSpPr>
        <p:spPr>
          <a:xfrm>
            <a:off x="381000" y="1600200"/>
            <a:ext cx="8382000" cy="11430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رمز بلد</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تسجيل الحاوية (حرفان) وهو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اختياري</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مثال: الصين CN، </a:t>
            </a:r>
            <a:r>
              <a:rPr kumimoji="0" lang="ar-DZ"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الدانمارك</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DN، فرنسا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FR</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و</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م </a:t>
            </a:r>
            <a:r>
              <a:rPr kumimoji="0" lang="ar-DZ" sz="3200" b="1" i="0" u="none" strike="noStrike" kern="1200" cap="none" spc="0" normalizeH="0" baseline="0" noProof="0" dirty="0" err="1" smtClean="0">
                <a:ln>
                  <a:noFill/>
                </a:ln>
                <a:solidFill>
                  <a:schemeClr val="tx1"/>
                </a:solidFill>
                <a:effectLst/>
                <a:uLnTx/>
                <a:uFillTx/>
                <a:latin typeface="Times New Roman" pitchFamily="18" charset="0"/>
                <a:ea typeface="+mn-ea"/>
                <a:cs typeface="Times New Roman" pitchFamily="18" charset="0"/>
              </a:rPr>
              <a:t>أ</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US…</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7" name="Espace réservé du contenu 2"/>
          <p:cNvSpPr txBox="1">
            <a:spLocks/>
          </p:cNvSpPr>
          <p:nvPr/>
        </p:nvSpPr>
        <p:spPr>
          <a:xfrm>
            <a:off x="228600" y="3962400"/>
            <a:ext cx="8763000" cy="1676400"/>
          </a:xfrm>
          <a:prstGeom prst="rect">
            <a:avLst/>
          </a:prstGeom>
        </p:spPr>
        <p:txBody>
          <a:bodyPr vert="horz">
            <a:noAutofit/>
          </a:bodyPr>
          <a:lstStyle/>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تتكون من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حرف ورقم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نوع الحاوية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(الأول للنوع الرئيسي، والثاني للنوع الفرعي)، بالإضافة لرقمين ل</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حجم الحاوية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الأول  لمقاس</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lang="ar-DZ" sz="3200" b="1" dirty="0" smtClean="0">
                <a:solidFill>
                  <a:srgbClr val="FF0000"/>
                </a:solidFill>
                <a:latin typeface="Times New Roman" pitchFamily="18" charset="0"/>
                <a:cs typeface="Times New Roman" pitchFamily="18" charset="0"/>
              </a:rPr>
              <a:t>طول</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 الحاوية</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والثاني ل</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ارتفاع الحاوية</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04800" y="1219200"/>
            <a:ext cx="8534400"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3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G: General purpose container without ventilation </a:t>
            </a:r>
            <a:endParaRPr kumimoji="0" lang="fr-FR" sz="30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G0</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Opening(s) at one end or both ends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ctangle 1"/>
          <p:cNvSpPr>
            <a:spLocks noChangeArrowheads="1"/>
          </p:cNvSpPr>
          <p:nvPr/>
        </p:nvSpPr>
        <p:spPr bwMode="auto">
          <a:xfrm>
            <a:off x="304800" y="5106650"/>
            <a:ext cx="8534400"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V General purpose container with ventilation</a:t>
            </a:r>
            <a:endParaRPr kumimoji="0" lang="fr-FR" sz="3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V0 Non mechanical system, vents at lower and upper parts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4" name="Rectangle 1"/>
          <p:cNvSpPr>
            <a:spLocks noChangeArrowheads="1"/>
          </p:cNvSpPr>
          <p:nvPr/>
        </p:nvSpPr>
        <p:spPr bwMode="auto">
          <a:xfrm>
            <a:off x="304800" y="457200"/>
            <a:ext cx="85344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النوع الرئيسي والفرعي للحاوية</a:t>
            </a:r>
            <a:endParaRPr kumimoji="0" lang="fr-FR"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 name="Rectangle 1"/>
          <p:cNvSpPr>
            <a:spLocks noChangeArrowheads="1"/>
          </p:cNvSpPr>
          <p:nvPr/>
        </p:nvSpPr>
        <p:spPr bwMode="auto">
          <a:xfrm>
            <a:off x="304800" y="2286000"/>
            <a:ext cx="8534400" cy="954107"/>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Gl</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Passive vents at upper part of cargo space</a:t>
            </a:r>
            <a:endParaRPr kumimoji="0" lang="ar-DZ"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algn="justLow" eaLnBrk="0" fontAlgn="base" hangingPunct="0">
              <a:spcBef>
                <a:spcPct val="0"/>
              </a:spcBef>
              <a:spcAft>
                <a:spcPct val="0"/>
              </a:spcAft>
            </a:pPr>
            <a:r>
              <a:rPr lang="en-US" sz="2800" b="1" dirty="0" err="1" smtClean="0">
                <a:solidFill>
                  <a:srgbClr val="FF0000"/>
                </a:solidFill>
                <a:latin typeface="Times New Roman" pitchFamily="18" charset="0"/>
                <a:ea typeface="Calibri" pitchFamily="34" charset="0"/>
                <a:cs typeface="Times New Roman" pitchFamily="18" charset="0"/>
              </a:rPr>
              <a:t>Gl</a:t>
            </a:r>
            <a:r>
              <a:rPr lang="en-US" sz="2800" b="1" dirty="0" smtClean="0">
                <a:latin typeface="Times New Roman" pitchFamily="18" charset="0"/>
                <a:ea typeface="Calibri" pitchFamily="34" charset="0"/>
                <a:cs typeface="Times New Roman" pitchFamily="18" charset="0"/>
              </a:rPr>
              <a:t>: </a:t>
            </a:r>
            <a:r>
              <a:rPr lang="ar-DZ" sz="2800" b="1" dirty="0" smtClean="0">
                <a:latin typeface="Times New Roman" pitchFamily="18" charset="0"/>
                <a:ea typeface="Calibri" pitchFamily="34" charset="0"/>
                <a:cs typeface="Times New Roman" pitchFamily="18" charset="0"/>
              </a:rPr>
              <a:t>فتحات تهوية سلبية في الجزء العلوي من مساحة الحمولة</a:t>
            </a:r>
          </a:p>
        </p:txBody>
      </p:sp>
      <p:sp>
        <p:nvSpPr>
          <p:cNvPr id="6" name="Rectangle 1"/>
          <p:cNvSpPr>
            <a:spLocks noChangeArrowheads="1"/>
          </p:cNvSpPr>
          <p:nvPr/>
        </p:nvSpPr>
        <p:spPr bwMode="auto">
          <a:xfrm>
            <a:off x="304800" y="3289518"/>
            <a:ext cx="85344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Low" eaLnBrk="0" fontAlgn="base" hangingPunct="0">
              <a:spcBef>
                <a:spcPct val="0"/>
              </a:spcBef>
              <a:spcAft>
                <a:spcPct val="0"/>
              </a:spcAft>
            </a:pPr>
            <a:r>
              <a:rPr lang="en-US" sz="2800" b="1" dirty="0" smtClean="0">
                <a:solidFill>
                  <a:srgbClr val="FF0000"/>
                </a:solidFill>
                <a:latin typeface="Times New Roman" pitchFamily="18" charset="0"/>
                <a:ea typeface="Calibri" pitchFamily="34" charset="0"/>
                <a:cs typeface="Times New Roman" pitchFamily="18" charset="0"/>
              </a:rPr>
              <a:t>G2</a:t>
            </a:r>
            <a:r>
              <a:rPr lang="en-US" sz="2800" b="1" dirty="0" smtClean="0">
                <a:latin typeface="Times New Roman" pitchFamily="18" charset="0"/>
                <a:ea typeface="Calibri" pitchFamily="34" charset="0"/>
                <a:cs typeface="Times New Roman" pitchFamily="18" charset="0"/>
              </a:rPr>
              <a:t>: Opening(s) at one or both ends plus “full” opening(s) on one or both sides</a:t>
            </a:r>
            <a:endParaRPr lang="fr-FR" sz="2800" b="1" dirty="0" smtClean="0">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G3</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Opening(s) at one or both ends plus “partial” opening(s)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69" name="Rectangle 1"/>
          <p:cNvSpPr>
            <a:spLocks noChangeArrowheads="1"/>
          </p:cNvSpPr>
          <p:nvPr/>
        </p:nvSpPr>
        <p:spPr bwMode="auto">
          <a:xfrm>
            <a:off x="304800" y="381000"/>
            <a:ext cx="8458200"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B Dry bulk container </a:t>
            </a:r>
            <a:endParaRPr kumimoji="0" lang="fr-FR" sz="3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B0</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Closed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B1</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Airtight</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B3</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Horizontal discharge, test pressure 150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kPa</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(100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kPa</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l bar = 10</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5</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 10</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5</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N/m</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14,5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Ibf</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B4</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Horizontal discharge, test pressure 265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kPa</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B5</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Tipping discharge, test pressure 150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kPa</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B6</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Tipping discharge, test pressure 265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kPa</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ctangle 1"/>
          <p:cNvSpPr>
            <a:spLocks noChangeArrowheads="1"/>
          </p:cNvSpPr>
          <p:nvPr/>
        </p:nvSpPr>
        <p:spPr bwMode="auto">
          <a:xfrm>
            <a:off x="304800" y="4309408"/>
            <a:ext cx="84582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 Named cargo container</a:t>
            </a:r>
            <a:endParaRPr kumimoji="0" lang="fr-FR" sz="3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S0</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Livestock carrier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S1</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Automobile carrier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Live fish carrier </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2590800" y="304800"/>
            <a:ext cx="6172200" cy="685800"/>
          </a:xfrm>
        </p:spPr>
        <p:txBody>
          <a:bodyPr>
            <a:normAutofit/>
          </a:bodyPr>
          <a:lstStyle/>
          <a:p>
            <a:pPr marL="0" indent="0" algn="just" rtl="1">
              <a:buNone/>
            </a:pPr>
            <a:r>
              <a:rPr lang="ar-DZ" sz="3600" b="1" dirty="0" smtClean="0">
                <a:solidFill>
                  <a:srgbClr val="FF0000"/>
                </a:solidFill>
                <a:latin typeface="Times New Roman" pitchFamily="18" charset="0"/>
                <a:cs typeface="Times New Roman" pitchFamily="18" charset="0"/>
              </a:rPr>
              <a:t>تعريف المكتب الدولي للحاويات(1952):</a:t>
            </a:r>
            <a:endParaRPr lang="fr-FR" sz="3600" b="1" dirty="0" smtClean="0">
              <a:latin typeface="Times New Roman" pitchFamily="18" charset="0"/>
              <a:cs typeface="Times New Roman" pitchFamily="18" charset="0"/>
            </a:endParaRPr>
          </a:p>
        </p:txBody>
      </p:sp>
      <p:sp>
        <p:nvSpPr>
          <p:cNvPr id="5" name="Espace réservé du contenu 2"/>
          <p:cNvSpPr txBox="1">
            <a:spLocks/>
          </p:cNvSpPr>
          <p:nvPr/>
        </p:nvSpPr>
        <p:spPr>
          <a:xfrm>
            <a:off x="304800" y="1066800"/>
            <a:ext cx="8458200" cy="1676400"/>
          </a:xfrm>
          <a:prstGeom prst="rect">
            <a:avLst/>
          </a:prstGeom>
        </p:spPr>
        <p:txBody>
          <a:bodyPr vert="horz">
            <a:normAutofit/>
          </a:bodyPr>
          <a:lstStyle/>
          <a:p>
            <a:pPr lvl="0" algn="just" rtl="1">
              <a:spcBef>
                <a:spcPct val="20000"/>
              </a:spcBef>
              <a:buClr>
                <a:schemeClr val="accent1"/>
              </a:buClr>
              <a:buSzPct val="80000"/>
              <a:defRPr/>
            </a:pPr>
            <a:r>
              <a:rPr kumimoji="0" lang="ar-DZ" sz="3200" b="1" i="0" u="none" strike="noStrike" kern="120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الحاوية </a:t>
            </a:r>
            <a:r>
              <a:rPr kumimoji="0" lang="ar-DZ" sz="3200" b="1" i="0" u="none" strike="noStrike" kern="1200" cap="none" spc="0" normalizeH="0" baseline="0" noProof="0" dirty="0" smtClean="0">
                <a:ln>
                  <a:noFill/>
                </a:ln>
                <a:solidFill>
                  <a:srgbClr val="008000"/>
                </a:solidFill>
                <a:effectLst/>
                <a:uLnTx/>
                <a:uFillTx/>
                <a:latin typeface="Times New Roman" pitchFamily="18" charset="0"/>
                <a:ea typeface="+mn-ea"/>
                <a:cs typeface="Times New Roman" pitchFamily="18" charset="0"/>
              </a:rPr>
              <a:t>وعاء</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مصمم ل</a:t>
            </a:r>
            <a:r>
              <a:rPr kumimoji="0" lang="ar-DZ" sz="3200" b="1" i="0" u="none" strike="noStrike" kern="1200" cap="none" spc="0" normalizeH="0" baseline="0" noProof="0" dirty="0" smtClean="0">
                <a:ln>
                  <a:noFill/>
                </a:ln>
                <a:solidFill>
                  <a:srgbClr val="008000"/>
                </a:solidFill>
                <a:effectLst/>
                <a:uLnTx/>
                <a:uFillTx/>
                <a:latin typeface="Times New Roman" pitchFamily="18" charset="0"/>
                <a:ea typeface="+mn-ea"/>
                <a:cs typeface="Times New Roman" pitchFamily="18" charset="0"/>
              </a:rPr>
              <a:t>احتواء</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البضائع المجزأة</a:t>
            </a:r>
            <a:r>
              <a:rPr lang="fr-FR" sz="3200" b="1" dirty="0" smtClean="0">
                <a:latin typeface="Times New Roman" pitchFamily="18" charset="0"/>
                <a:cs typeface="Times New Roman" pitchFamily="18" charset="0"/>
              </a:rPr>
              <a:t>vrac</a:t>
            </a:r>
            <a:r>
              <a:rPr lang="fr-FR" sz="3200" dirty="0" smtClean="0"/>
              <a:t> </a:t>
            </a:r>
            <a:r>
              <a:rPr lang="ar-DZ" sz="3200" dirty="0" smtClean="0"/>
              <a:t>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أو قليلة التغليف والمخصصة لنقلها بدون مناولة وسيطة، أو انقطاع في الشحن»</a:t>
            </a:r>
            <a:r>
              <a:rPr kumimoji="0" lang="en-US"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endPar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pic>
        <p:nvPicPr>
          <p:cNvPr id="2050" name="Picture 2" descr="C:\Users\SALAH\Desktop\f_139_04_20ft_Hi-cube_Shipping_Container.jpg"/>
          <p:cNvPicPr>
            <a:picLocks noChangeAspect="1" noChangeArrowheads="1"/>
          </p:cNvPicPr>
          <p:nvPr/>
        </p:nvPicPr>
        <p:blipFill>
          <a:blip r:embed="rId2"/>
          <a:srcRect/>
          <a:stretch>
            <a:fillRect/>
          </a:stretch>
        </p:blipFill>
        <p:spPr bwMode="auto">
          <a:xfrm>
            <a:off x="990600" y="2762250"/>
            <a:ext cx="6858000" cy="3943350"/>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152400" y="228600"/>
            <a:ext cx="8839200" cy="18774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R Thermal container</a:t>
            </a:r>
            <a:endParaRPr kumimoji="0" lang="fr-FR" sz="3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R0</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Mechanically refrigerated </a:t>
            </a:r>
            <a:endParaRPr kumimoji="0" lang="fr-FR" sz="2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R1</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Mechanically refrigerated and heated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R2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Mechanically refrigerated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3" name="Rectangle 1"/>
          <p:cNvSpPr>
            <a:spLocks noChangeArrowheads="1"/>
          </p:cNvSpPr>
          <p:nvPr/>
        </p:nvSpPr>
        <p:spPr bwMode="auto">
          <a:xfrm>
            <a:off x="152400" y="2442150"/>
            <a:ext cx="8839200" cy="43396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H Thermal container</a:t>
            </a:r>
            <a:endParaRPr kumimoji="0" lang="fr-FR" sz="3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H0</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Refrigerated and/or heated, with removable equipment located externally; heat transfer coefficient K= 0,4 W/(m*</a:t>
            </a:r>
            <a:r>
              <a:rPr kumimoji="0" lang="en-US" sz="2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mK</a:t>
            </a:r>
            <a:r>
              <a:rPr kumimoji="0" lang="en-US"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fr-FR" sz="2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H1</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Refrigerated and/or heated with removable equipment located internally</a:t>
            </a:r>
            <a:endParaRPr kumimoji="0" lang="fr-FR" sz="2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H2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Refrigerated and/or heated with removable equipment located externally; heat transfer coefficient K= 0,7 W/(m*-K)</a:t>
            </a:r>
            <a:endParaRPr kumimoji="0" lang="fr-FR" sz="2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H5</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Insulated; heat transfer coefficient K = 0,4 W/(m*</a:t>
            </a:r>
            <a:r>
              <a:rPr kumimoji="0" lang="en-US" sz="2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mK</a:t>
            </a:r>
            <a:r>
              <a:rPr kumimoji="0" lang="en-US"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2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H6</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Insulated; heat transfer coefficient K = 0,7 W/(m*</a:t>
            </a:r>
            <a:r>
              <a:rPr kumimoji="0" lang="en-US" sz="2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mK</a:t>
            </a:r>
            <a:r>
              <a:rPr kumimoji="0" lang="en-US" sz="2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6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7" name="Rectangle 1"/>
          <p:cNvSpPr>
            <a:spLocks noChangeArrowheads="1"/>
          </p:cNvSpPr>
          <p:nvPr/>
        </p:nvSpPr>
        <p:spPr bwMode="auto">
          <a:xfrm>
            <a:off x="228600" y="609600"/>
            <a:ext cx="86106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U Open-top container</a:t>
            </a:r>
            <a:endParaRPr kumimoji="0" lang="fr-FR" sz="3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U0</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Opening(s) at one or both ends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U1</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Opening(s) at one or both ends, plus removable top member(s) in end frame(s)</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U2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Opening(s) at one or both ends, plus opening(s) on one or both sides</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U3</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Opening(s) at one or both ends, plus opening(s) on one or both sides plus removable top member(s) in end frame(s)</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U4</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Opening(s) at one or both ends, plus partial opening on one side and full opening on the other side</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U5</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Complete, fixed side and end walls (no doors)</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1" name="Rectangle 1"/>
          <p:cNvSpPr>
            <a:spLocks noChangeArrowheads="1"/>
          </p:cNvSpPr>
          <p:nvPr/>
        </p:nvSpPr>
        <p:spPr bwMode="auto">
          <a:xfrm>
            <a:off x="228600" y="997327"/>
            <a:ext cx="86868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  Platform (container)</a:t>
            </a:r>
            <a:endParaRPr kumimoji="0" lang="fr-FR" sz="32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P0</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Platform (container)</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P1</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Two complete and fixed ends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Fixed posts, either free-standing or with removable top member</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P3</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Folding complete end structure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P4</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Folding posts, either free-standing or with removable top member</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P5</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Open top, open ends (skeletal)</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76200" y="475357"/>
            <a:ext cx="88392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36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 Tank container</a:t>
            </a:r>
            <a:endParaRPr kumimoji="0" lang="fr-FR" sz="36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T0</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Minimum pressure 45 </a:t>
            </a:r>
            <a:r>
              <a:rPr kumimoji="0" lang="fr-FR"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kPa</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fr-FR" sz="2800" b="1" dirty="0" smtClean="0">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T1: Minimum pressure 150 </a:t>
            </a:r>
            <a:r>
              <a:rPr kumimoji="0" lang="fr-FR"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kPa</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T2</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Minimum pressure 265 </a:t>
            </a:r>
            <a:r>
              <a:rPr kumimoji="0" lang="fr-FR"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kPa</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T3</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Minimum pressure 150 </a:t>
            </a:r>
            <a:r>
              <a:rPr kumimoji="0" lang="fr-FR"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kPa</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T4</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Minimum pressure 265 </a:t>
            </a:r>
            <a:r>
              <a:rPr kumimoji="0" lang="fr-FR"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kPa</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T5</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Minimum pressure 400 </a:t>
            </a:r>
            <a:r>
              <a:rPr kumimoji="0" lang="fr-FR"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kPa</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T6</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Minimum pressure 600 </a:t>
            </a:r>
            <a:r>
              <a:rPr kumimoji="0" lang="fr-FR"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kPa</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T7</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Minimum pressure 910 </a:t>
            </a:r>
            <a:r>
              <a:rPr kumimoji="0" lang="fr-FR"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kPa</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T8</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Minimum pressure 2 200 </a:t>
            </a:r>
            <a:r>
              <a:rPr kumimoji="0" lang="fr-FR"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kPa</a:t>
            </a:r>
            <a:r>
              <a:rPr kumimoji="0" lang="fr-FR"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fr-FR"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A0 Air/surface container</a:t>
            </a:r>
            <a:endParaRPr kumimoji="0" lang="fr-FR" sz="3200" b="1"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2466" name="Group 2"/>
          <p:cNvGrpSpPr>
            <a:grpSpLocks/>
          </p:cNvGrpSpPr>
          <p:nvPr/>
        </p:nvGrpSpPr>
        <p:grpSpPr bwMode="auto">
          <a:xfrm>
            <a:off x="686084" y="838709"/>
            <a:ext cx="7467316" cy="5104891"/>
            <a:chOff x="520" y="-58"/>
            <a:chExt cx="9084" cy="2451"/>
          </a:xfrm>
        </p:grpSpPr>
        <p:sp>
          <p:nvSpPr>
            <p:cNvPr id="62468" name="Text Box 4"/>
            <p:cNvSpPr txBox="1">
              <a:spLocks noChangeArrowheads="1"/>
            </p:cNvSpPr>
            <p:nvPr/>
          </p:nvSpPr>
          <p:spPr bwMode="auto">
            <a:xfrm>
              <a:off x="520" y="344"/>
              <a:ext cx="4264" cy="878"/>
            </a:xfrm>
            <a:prstGeom prst="rect">
              <a:avLst/>
            </a:prstGeom>
            <a:solidFill>
              <a:srgbClr val="FFFF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1 : 10 ft = 2991 mm</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2 : 20 ft = 6068 mm</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3 : 30 ft = 9125 mm</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4 : 40 ft = 12192 mm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69" name="Text Box 5"/>
            <p:cNvSpPr txBox="1">
              <a:spLocks noChangeArrowheads="1"/>
            </p:cNvSpPr>
            <p:nvPr/>
          </p:nvSpPr>
          <p:spPr bwMode="auto">
            <a:xfrm>
              <a:off x="5155" y="344"/>
              <a:ext cx="4351" cy="878"/>
            </a:xfrm>
            <a:prstGeom prst="rect">
              <a:avLst/>
            </a:prstGeom>
            <a:solidFill>
              <a:srgbClr val="00FF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A: 23,4 ft = 7150mm</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B : 24 ft = 7315 mm</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C : 24,6 ft = 7497 mm</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D: 24,4 ft = 7450 mm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70" name="Text Box 6"/>
            <p:cNvSpPr txBox="1">
              <a:spLocks noChangeArrowheads="1"/>
            </p:cNvSpPr>
            <p:nvPr/>
          </p:nvSpPr>
          <p:spPr bwMode="auto">
            <a:xfrm>
              <a:off x="4228" y="-58"/>
              <a:ext cx="3152" cy="293"/>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4000" b="1"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طول الحاوية</a:t>
              </a:r>
              <a:endParaRPr kumimoji="0" lang="en-US" sz="40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4000" b="0" i="0" u="none" strike="noStrike" cap="none" normalizeH="0" baseline="0" dirty="0" smtClean="0">
                <a:ln>
                  <a:noFill/>
                </a:ln>
                <a:solidFill>
                  <a:srgbClr val="FF0000"/>
                </a:solidFill>
                <a:effectLst/>
                <a:latin typeface="Arial" pitchFamily="34" charset="0"/>
                <a:cs typeface="Arial" pitchFamily="34" charset="0"/>
              </a:endParaRPr>
            </a:p>
          </p:txBody>
        </p:sp>
        <p:sp>
          <p:nvSpPr>
            <p:cNvPr id="62471" name="Text Box 7"/>
            <p:cNvSpPr txBox="1">
              <a:spLocks noChangeArrowheads="1"/>
            </p:cNvSpPr>
            <p:nvPr/>
          </p:nvSpPr>
          <p:spPr bwMode="auto">
            <a:xfrm>
              <a:off x="613" y="1488"/>
              <a:ext cx="4171" cy="905"/>
            </a:xfrm>
            <a:prstGeom prst="rect">
              <a:avLst/>
            </a:prstGeom>
            <a:solidFill>
              <a:srgbClr val="FF9966"/>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E: 25,6 ft = 7820 mm</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F: 26,5 ft = 8100 mm</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G : 41 ft = 12496 mm</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H : 43 ft = 13106 mm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2472" name="Text Box 8"/>
            <p:cNvSpPr txBox="1">
              <a:spLocks noChangeArrowheads="1"/>
            </p:cNvSpPr>
            <p:nvPr/>
          </p:nvSpPr>
          <p:spPr bwMode="auto">
            <a:xfrm>
              <a:off x="5062" y="1488"/>
              <a:ext cx="4542" cy="905"/>
            </a:xfrm>
            <a:prstGeom prst="rect">
              <a:avLst/>
            </a:prstGeom>
            <a:solidFill>
              <a:srgbClr val="FF6699"/>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L : 45 ft = 13715 mm</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M : 48 ft = 14630 mm</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N : 49 ft = 14934 mm</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P: 53 ft = 16154 mm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3490" name="Group 2"/>
          <p:cNvGrpSpPr>
            <a:grpSpLocks/>
          </p:cNvGrpSpPr>
          <p:nvPr/>
        </p:nvGrpSpPr>
        <p:grpSpPr bwMode="auto">
          <a:xfrm>
            <a:off x="305107" y="838720"/>
            <a:ext cx="8237997" cy="3428480"/>
            <a:chOff x="508" y="2044"/>
            <a:chExt cx="10362" cy="1884"/>
          </a:xfrm>
        </p:grpSpPr>
        <p:sp>
          <p:nvSpPr>
            <p:cNvPr id="63492" name="Text Box 4"/>
            <p:cNvSpPr txBox="1">
              <a:spLocks noChangeArrowheads="1"/>
            </p:cNvSpPr>
            <p:nvPr/>
          </p:nvSpPr>
          <p:spPr bwMode="auto">
            <a:xfrm>
              <a:off x="4341" y="2044"/>
              <a:ext cx="3067" cy="338"/>
            </a:xfrm>
            <a:prstGeom prst="rect">
              <a:avLst/>
            </a:prstGeom>
            <a:solidFill>
              <a:srgbClr val="FFFFFF"/>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b="1"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ارتفاع الحاوية</a:t>
              </a:r>
              <a:endParaRPr kumimoji="0" lang="fr-FR" sz="36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3200" b="0" i="0" u="none" strike="noStrike" cap="none" normalizeH="0" baseline="0" dirty="0" smtClean="0">
                <a:ln>
                  <a:noFill/>
                </a:ln>
                <a:solidFill>
                  <a:srgbClr val="FF0000"/>
                </a:solidFill>
                <a:effectLst/>
                <a:latin typeface="Arial" pitchFamily="34" charset="0"/>
                <a:cs typeface="Arial" pitchFamily="34" charset="0"/>
              </a:endParaRPr>
            </a:p>
          </p:txBody>
        </p:sp>
        <p:sp>
          <p:nvSpPr>
            <p:cNvPr id="63493" name="Text Box 5"/>
            <p:cNvSpPr txBox="1">
              <a:spLocks noChangeArrowheads="1"/>
            </p:cNvSpPr>
            <p:nvPr/>
          </p:nvSpPr>
          <p:spPr bwMode="auto">
            <a:xfrm>
              <a:off x="508" y="2546"/>
              <a:ext cx="5176" cy="583"/>
            </a:xfrm>
            <a:prstGeom prst="rect">
              <a:avLst/>
            </a:prstGeom>
            <a:solidFill>
              <a:srgbClr val="00B0F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0 : 8 ft = 2438 mm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2 : 8,6 ft = 2591 mm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494" name="Text Box 6"/>
            <p:cNvSpPr txBox="1">
              <a:spLocks noChangeArrowheads="1"/>
            </p:cNvSpPr>
            <p:nvPr/>
          </p:nvSpPr>
          <p:spPr bwMode="auto">
            <a:xfrm>
              <a:off x="5971" y="2543"/>
              <a:ext cx="4888" cy="590"/>
            </a:xfrm>
            <a:prstGeom prst="rect">
              <a:avLst/>
            </a:prstGeom>
            <a:solidFill>
              <a:srgbClr val="00FF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4 : 9 ft = 2743 mm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rPr>
                <a:t>5 : 9,6 ft = 2695 mm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495" name="Text Box 7"/>
            <p:cNvSpPr txBox="1">
              <a:spLocks noChangeArrowheads="1"/>
            </p:cNvSpPr>
            <p:nvPr/>
          </p:nvSpPr>
          <p:spPr bwMode="auto">
            <a:xfrm>
              <a:off x="508" y="3380"/>
              <a:ext cx="5072" cy="548"/>
            </a:xfrm>
            <a:prstGeom prst="rect">
              <a:avLst/>
            </a:prstGeom>
            <a:solidFill>
              <a:srgbClr val="FFFF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6 : &gt; 9,6 ft = &gt; 2695 mm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8: 4,3 ft = 1295 mm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3496" name="Text Box 8"/>
            <p:cNvSpPr txBox="1">
              <a:spLocks noChangeArrowheads="1"/>
            </p:cNvSpPr>
            <p:nvPr/>
          </p:nvSpPr>
          <p:spPr bwMode="auto">
            <a:xfrm>
              <a:off x="5875" y="3380"/>
              <a:ext cx="4995" cy="548"/>
            </a:xfrm>
            <a:prstGeom prst="rect">
              <a:avLst/>
            </a:prstGeom>
            <a:solidFill>
              <a:srgbClr val="FFC000"/>
            </a:soli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9: ≤ 4 ft = ≤ 1219 mm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Arial" pitchFamily="34" charset="0"/>
                  <a:cs typeface="Arial" pitchFamily="34" charset="0"/>
                </a:rPr>
                <a:t>HQ: 9,5 ft = 2896 mm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4754" name="Picture 2" descr="Un conteneur avec des repères d'identification et une capacité de poids  Photo Stock - Alamy"/>
          <p:cNvPicPr>
            <a:picLocks noChangeAspect="1" noChangeArrowheads="1"/>
          </p:cNvPicPr>
          <p:nvPr/>
        </p:nvPicPr>
        <p:blipFill>
          <a:blip r:embed="rId2"/>
          <a:srcRect/>
          <a:stretch>
            <a:fillRect/>
          </a:stretch>
        </p:blipFill>
        <p:spPr bwMode="auto">
          <a:xfrm>
            <a:off x="76200" y="304800"/>
            <a:ext cx="2743200" cy="6172200"/>
          </a:xfrm>
          <a:prstGeom prst="rect">
            <a:avLst/>
          </a:prstGeom>
          <a:noFill/>
        </p:spPr>
      </p:pic>
      <p:grpSp>
        <p:nvGrpSpPr>
          <p:cNvPr id="61" name="Groupe 60"/>
          <p:cNvGrpSpPr/>
          <p:nvPr/>
        </p:nvGrpSpPr>
        <p:grpSpPr>
          <a:xfrm>
            <a:off x="2819400" y="762000"/>
            <a:ext cx="6248400" cy="5537775"/>
            <a:chOff x="2819400" y="762000"/>
            <a:chExt cx="6248400" cy="5537775"/>
          </a:xfrm>
        </p:grpSpPr>
        <p:sp>
          <p:nvSpPr>
            <p:cNvPr id="74755" name="Rectangle 3"/>
            <p:cNvSpPr>
              <a:spLocks noChangeArrowheads="1"/>
            </p:cNvSpPr>
            <p:nvPr/>
          </p:nvSpPr>
          <p:spPr bwMode="auto">
            <a:xfrm>
              <a:off x="2895600" y="1905000"/>
              <a:ext cx="61722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fr-FR" sz="40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SEG</a:t>
              </a:r>
              <a:r>
                <a:rPr kumimoji="0" lang="fr-FR"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 </a:t>
              </a:r>
              <a:r>
                <a:rPr kumimoji="0" lang="ar-DZ"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4000" b="1" i="0" u="none" strike="noStrike" cap="none" normalizeH="0" baseline="0" dirty="0" smtClean="0">
                  <a:ln>
                    <a:noFill/>
                  </a:ln>
                  <a:solidFill>
                    <a:srgbClr val="008000"/>
                  </a:solidFill>
                  <a:effectLst/>
                  <a:latin typeface="Times New Roman" pitchFamily="18" charset="0"/>
                  <a:ea typeface="Calibri" pitchFamily="34" charset="0"/>
                  <a:cs typeface="Times New Roman" pitchFamily="18" charset="0"/>
                </a:rPr>
                <a:t>111192</a:t>
              </a:r>
              <a:r>
                <a:rPr kumimoji="0" lang="fr-FR"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4000" b="1" i="0" u="none" strike="noStrike" cap="none" normalizeH="0" baseline="0" dirty="0" smtClean="0">
                  <a:ln>
                    <a:noFill/>
                  </a:ln>
                  <a:solidFill>
                    <a:srgbClr val="FF0066"/>
                  </a:solidFill>
                  <a:effectLst/>
                  <a:latin typeface="Times New Roman" pitchFamily="18" charset="0"/>
                  <a:ea typeface="Calibri" pitchFamily="34" charset="0"/>
                  <a:cs typeface="Times New Roman" pitchFamily="18" charset="0"/>
                </a:rPr>
                <a:t>3</a:t>
              </a:r>
              <a:r>
                <a:rPr kumimoji="0" lang="fr-FR"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ar-DZ"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fr-FR" sz="40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2</a:t>
              </a:r>
              <a:r>
                <a:rPr kumimoji="0" lang="fr-FR" sz="4000" b="1" i="0" u="none" strike="noStrike" cap="none" normalizeH="0" baseline="0" dirty="0" smtClean="0">
                  <a:ln>
                    <a:noFill/>
                  </a:ln>
                  <a:solidFill>
                    <a:srgbClr val="660066"/>
                  </a:solidFill>
                  <a:effectLst/>
                  <a:latin typeface="Times New Roman" pitchFamily="18" charset="0"/>
                  <a:ea typeface="Calibri" pitchFamily="34" charset="0"/>
                  <a:cs typeface="Times New Roman" pitchFamily="18" charset="0"/>
                </a:rPr>
                <a:t>2</a:t>
              </a:r>
              <a:r>
                <a:rPr kumimoji="0" lang="fr-FR" sz="4000" b="1" i="0" u="none" strike="noStrike" cap="none" normalizeH="0" baseline="0" dirty="0" smtClean="0">
                  <a:ln>
                    <a:noFill/>
                  </a:ln>
                  <a:solidFill>
                    <a:srgbClr val="0000FF"/>
                  </a:solidFill>
                  <a:effectLst/>
                  <a:latin typeface="Times New Roman" pitchFamily="18" charset="0"/>
                  <a:ea typeface="Calibri" pitchFamily="34" charset="0"/>
                  <a:cs typeface="Times New Roman" pitchFamily="18" charset="0"/>
                </a:rPr>
                <a:t>G</a:t>
              </a:r>
              <a:r>
                <a:rPr kumimoji="0" lang="fr-FR" sz="4000" b="1" i="0" u="none" strike="noStrike" cap="none" normalizeH="0" baseline="0" dirty="0" smtClean="0">
                  <a:ln>
                    <a:noFill/>
                  </a:ln>
                  <a:solidFill>
                    <a:srgbClr val="993300"/>
                  </a:solidFill>
                  <a:effectLst/>
                  <a:latin typeface="Times New Roman" pitchFamily="18" charset="0"/>
                  <a:ea typeface="Calibri" pitchFamily="34" charset="0"/>
                  <a:cs typeface="Times New Roman" pitchFamily="18" charset="0"/>
                </a:rPr>
                <a:t>1</a:t>
              </a:r>
              <a:endParaRPr kumimoji="0" lang="fr-FR" sz="4000" b="0" i="0" u="none" strike="noStrike" cap="none" normalizeH="0" baseline="0" dirty="0" smtClean="0">
                <a:ln>
                  <a:noFill/>
                </a:ln>
                <a:solidFill>
                  <a:srgbClr val="993300"/>
                </a:solidFill>
                <a:effectLst/>
                <a:latin typeface="Arial" pitchFamily="34" charset="0"/>
                <a:cs typeface="Arial" pitchFamily="34" charset="0"/>
              </a:endParaRPr>
            </a:p>
          </p:txBody>
        </p:sp>
        <p:grpSp>
          <p:nvGrpSpPr>
            <p:cNvPr id="50" name="Groupe 49"/>
            <p:cNvGrpSpPr/>
            <p:nvPr/>
          </p:nvGrpSpPr>
          <p:grpSpPr>
            <a:xfrm>
              <a:off x="2819400" y="762000"/>
              <a:ext cx="1595309" cy="1295400"/>
              <a:chOff x="2819400" y="762000"/>
              <a:chExt cx="1595309" cy="1295400"/>
            </a:xfrm>
          </p:grpSpPr>
          <p:sp>
            <p:nvSpPr>
              <p:cNvPr id="7" name="Accolade ouvrante 6"/>
              <p:cNvSpPr/>
              <p:nvPr/>
            </p:nvSpPr>
            <p:spPr>
              <a:xfrm rot="5400000">
                <a:off x="3302166" y="1244766"/>
                <a:ext cx="558468" cy="1066800"/>
              </a:xfrm>
              <a:prstGeom prst="leftBrace">
                <a:avLst/>
              </a:prstGeom>
              <a:ln w="508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756" name="Rectangle 4"/>
              <p:cNvSpPr>
                <a:spLocks noChangeArrowheads="1"/>
              </p:cNvSpPr>
              <p:nvPr/>
            </p:nvSpPr>
            <p:spPr bwMode="auto">
              <a:xfrm>
                <a:off x="2819400" y="762000"/>
                <a:ext cx="1595309"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رمز المالك</a:t>
                </a:r>
                <a:endParaRPr kumimoji="0" lang="ar-DZ" sz="3600" b="0" i="0" u="none" strike="noStrike" cap="none" normalizeH="0" baseline="0" dirty="0" smtClean="0">
                  <a:ln>
                    <a:noFill/>
                  </a:ln>
                  <a:solidFill>
                    <a:srgbClr val="FF0000"/>
                  </a:solidFill>
                  <a:effectLst/>
                  <a:latin typeface="Arial" pitchFamily="34" charset="0"/>
                  <a:cs typeface="Arial" pitchFamily="34" charset="0"/>
                </a:endParaRPr>
              </a:p>
            </p:txBody>
          </p:sp>
        </p:grpSp>
        <p:grpSp>
          <p:nvGrpSpPr>
            <p:cNvPr id="51" name="Groupe 50"/>
            <p:cNvGrpSpPr/>
            <p:nvPr/>
          </p:nvGrpSpPr>
          <p:grpSpPr>
            <a:xfrm>
              <a:off x="4267201" y="762000"/>
              <a:ext cx="2285999" cy="1219199"/>
              <a:chOff x="4267201" y="762000"/>
              <a:chExt cx="2285999" cy="1219199"/>
            </a:xfrm>
          </p:grpSpPr>
          <p:sp>
            <p:nvSpPr>
              <p:cNvPr id="9" name="Rectangle 4"/>
              <p:cNvSpPr>
                <a:spLocks noChangeArrowheads="1"/>
              </p:cNvSpPr>
              <p:nvPr/>
            </p:nvSpPr>
            <p:spPr bwMode="auto">
              <a:xfrm>
                <a:off x="4763928" y="762000"/>
                <a:ext cx="178927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effectLst/>
                    <a:latin typeface="Calibri" pitchFamily="34" charset="0"/>
                    <a:ea typeface="Calibri" pitchFamily="34" charset="0"/>
                    <a:cs typeface="Arial" pitchFamily="34" charset="0"/>
                  </a:rPr>
                  <a:t>رمز الحاوية</a:t>
                </a:r>
                <a:endParaRPr kumimoji="0" lang="ar-DZ" sz="3600" b="0" i="0" u="none" strike="noStrike" cap="none" normalizeH="0" baseline="0" dirty="0" smtClean="0">
                  <a:ln>
                    <a:noFill/>
                  </a:ln>
                  <a:effectLst/>
                  <a:latin typeface="Arial" pitchFamily="34" charset="0"/>
                  <a:cs typeface="Arial" pitchFamily="34" charset="0"/>
                </a:endParaRPr>
              </a:p>
            </p:txBody>
          </p:sp>
          <p:cxnSp>
            <p:nvCxnSpPr>
              <p:cNvPr id="11" name="Connecteur droit avec flèche 10"/>
              <p:cNvCxnSpPr>
                <a:stCxn id="9" idx="2"/>
              </p:cNvCxnSpPr>
              <p:nvPr/>
            </p:nvCxnSpPr>
            <p:spPr>
              <a:xfrm rot="5400000">
                <a:off x="4645670" y="968305"/>
                <a:ext cx="634425" cy="1391364"/>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9" name="Groupe 48"/>
            <p:cNvGrpSpPr/>
            <p:nvPr/>
          </p:nvGrpSpPr>
          <p:grpSpPr>
            <a:xfrm>
              <a:off x="5486401" y="762000"/>
              <a:ext cx="3428999" cy="1295402"/>
              <a:chOff x="5486401" y="762000"/>
              <a:chExt cx="3428999" cy="1295402"/>
            </a:xfrm>
          </p:grpSpPr>
          <p:sp>
            <p:nvSpPr>
              <p:cNvPr id="12" name="Rectangle 4"/>
              <p:cNvSpPr>
                <a:spLocks noChangeArrowheads="1"/>
              </p:cNvSpPr>
              <p:nvPr/>
            </p:nvSpPr>
            <p:spPr bwMode="auto">
              <a:xfrm>
                <a:off x="6752628" y="762000"/>
                <a:ext cx="2162772"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008000"/>
                    </a:solidFill>
                    <a:effectLst/>
                    <a:latin typeface="Calibri" pitchFamily="34" charset="0"/>
                    <a:ea typeface="Calibri" pitchFamily="34" charset="0"/>
                    <a:cs typeface="Arial" pitchFamily="34" charset="0"/>
                  </a:rPr>
                  <a:t>الرقم التسلسلي</a:t>
                </a:r>
                <a:endParaRPr kumimoji="0" lang="ar-DZ" sz="3600" b="0" i="0" u="none" strike="noStrike" cap="none" normalizeH="0" baseline="0" dirty="0" smtClean="0">
                  <a:ln>
                    <a:noFill/>
                  </a:ln>
                  <a:solidFill>
                    <a:srgbClr val="008000"/>
                  </a:solidFill>
                  <a:effectLst/>
                  <a:latin typeface="Arial" pitchFamily="34" charset="0"/>
                  <a:cs typeface="Arial" pitchFamily="34" charset="0"/>
                </a:endParaRPr>
              </a:p>
            </p:txBody>
          </p:sp>
          <p:cxnSp>
            <p:nvCxnSpPr>
              <p:cNvPr id="13" name="Connecteur droit avec flèche 12"/>
              <p:cNvCxnSpPr/>
              <p:nvPr/>
            </p:nvCxnSpPr>
            <p:spPr>
              <a:xfrm rot="10800000" flipV="1">
                <a:off x="5486401" y="1219200"/>
                <a:ext cx="2381965" cy="838202"/>
              </a:xfrm>
              <a:prstGeom prst="straightConnector1">
                <a:avLst/>
              </a:prstGeom>
              <a:ln w="57150">
                <a:solidFill>
                  <a:srgbClr val="008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8" name="Groupe 47"/>
            <p:cNvGrpSpPr/>
            <p:nvPr/>
          </p:nvGrpSpPr>
          <p:grpSpPr>
            <a:xfrm>
              <a:off x="3276600" y="2516188"/>
              <a:ext cx="3748088" cy="735587"/>
              <a:chOff x="3276600" y="2516188"/>
              <a:chExt cx="3748088" cy="735587"/>
            </a:xfrm>
          </p:grpSpPr>
          <p:cxnSp>
            <p:nvCxnSpPr>
              <p:cNvPr id="15" name="Connecteur droit avec flèche 14"/>
              <p:cNvCxnSpPr/>
              <p:nvPr/>
            </p:nvCxnSpPr>
            <p:spPr>
              <a:xfrm rot="5400000" flipH="1" flipV="1">
                <a:off x="6767909" y="2743597"/>
                <a:ext cx="456406" cy="1588"/>
              </a:xfrm>
              <a:prstGeom prst="straightConnector1">
                <a:avLst/>
              </a:prstGeom>
              <a:ln w="57150">
                <a:solidFill>
                  <a:srgbClr val="FF0066"/>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4"/>
              <p:cNvSpPr>
                <a:spLocks noChangeArrowheads="1"/>
              </p:cNvSpPr>
              <p:nvPr/>
            </p:nvSpPr>
            <p:spPr bwMode="auto">
              <a:xfrm>
                <a:off x="3276600" y="2667000"/>
                <a:ext cx="1646605"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66"/>
                    </a:solidFill>
                    <a:effectLst/>
                    <a:latin typeface="Calibri" pitchFamily="34" charset="0"/>
                    <a:ea typeface="Calibri" pitchFamily="34" charset="0"/>
                    <a:cs typeface="Arial" pitchFamily="34" charset="0"/>
                  </a:rPr>
                  <a:t>رقم التحقق</a:t>
                </a:r>
                <a:endParaRPr kumimoji="0" lang="ar-DZ" sz="3600" b="0" i="0" u="none" strike="noStrike" cap="none" normalizeH="0" baseline="0" dirty="0" smtClean="0">
                  <a:ln>
                    <a:noFill/>
                  </a:ln>
                  <a:solidFill>
                    <a:srgbClr val="FF0066"/>
                  </a:solidFill>
                  <a:effectLst/>
                  <a:latin typeface="Arial" pitchFamily="34" charset="0"/>
                  <a:cs typeface="Arial" pitchFamily="34" charset="0"/>
                </a:endParaRPr>
              </a:p>
            </p:txBody>
          </p:sp>
          <p:cxnSp>
            <p:nvCxnSpPr>
              <p:cNvPr id="32" name="Connecteur droit 31"/>
              <p:cNvCxnSpPr/>
              <p:nvPr/>
            </p:nvCxnSpPr>
            <p:spPr>
              <a:xfrm rot="10800000">
                <a:off x="4891088" y="2971800"/>
                <a:ext cx="2133600" cy="1588"/>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grpSp>
        <p:grpSp>
          <p:nvGrpSpPr>
            <p:cNvPr id="47" name="Groupe 46"/>
            <p:cNvGrpSpPr/>
            <p:nvPr/>
          </p:nvGrpSpPr>
          <p:grpSpPr>
            <a:xfrm>
              <a:off x="2819400" y="2516188"/>
              <a:ext cx="5110160" cy="1421387"/>
              <a:chOff x="2819400" y="2516188"/>
              <a:chExt cx="5110160" cy="1421387"/>
            </a:xfrm>
          </p:grpSpPr>
          <p:cxnSp>
            <p:nvCxnSpPr>
              <p:cNvPr id="19" name="Connecteur droit avec flèche 18"/>
              <p:cNvCxnSpPr/>
              <p:nvPr/>
            </p:nvCxnSpPr>
            <p:spPr>
              <a:xfrm rot="5400000" flipH="1" flipV="1">
                <a:off x="7373543" y="3048397"/>
                <a:ext cx="1066006" cy="1588"/>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4"/>
              <p:cNvSpPr>
                <a:spLocks noChangeArrowheads="1"/>
              </p:cNvSpPr>
              <p:nvPr/>
            </p:nvSpPr>
            <p:spPr bwMode="auto">
              <a:xfrm>
                <a:off x="2819400" y="3352800"/>
                <a:ext cx="4800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طول الحاوية: 20 قدم </a:t>
                </a:r>
                <a:endParaRPr kumimoji="0" lang="ar-DZ" sz="3600" b="0" i="0" u="none" strike="noStrike" cap="none" normalizeH="0" baseline="0" dirty="0" smtClean="0">
                  <a:ln>
                    <a:noFill/>
                  </a:ln>
                  <a:solidFill>
                    <a:srgbClr val="C00000"/>
                  </a:solidFill>
                  <a:effectLst/>
                  <a:latin typeface="Times New Roman" pitchFamily="18" charset="0"/>
                  <a:cs typeface="Times New Roman" pitchFamily="18" charset="0"/>
                </a:endParaRPr>
              </a:p>
            </p:txBody>
          </p:sp>
          <p:cxnSp>
            <p:nvCxnSpPr>
              <p:cNvPr id="34" name="Connecteur droit 33"/>
              <p:cNvCxnSpPr/>
              <p:nvPr/>
            </p:nvCxnSpPr>
            <p:spPr>
              <a:xfrm rot="10800000">
                <a:off x="7543800" y="3581400"/>
                <a:ext cx="385760" cy="1588"/>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46" name="Groupe 45"/>
            <p:cNvGrpSpPr/>
            <p:nvPr/>
          </p:nvGrpSpPr>
          <p:grpSpPr>
            <a:xfrm>
              <a:off x="2819400" y="2515394"/>
              <a:ext cx="5429248" cy="2107981"/>
              <a:chOff x="2819400" y="2515394"/>
              <a:chExt cx="5429248" cy="2107981"/>
            </a:xfrm>
          </p:grpSpPr>
          <p:cxnSp>
            <p:nvCxnSpPr>
              <p:cNvPr id="22" name="Connecteur droit avec flèche 21"/>
              <p:cNvCxnSpPr/>
              <p:nvPr/>
            </p:nvCxnSpPr>
            <p:spPr>
              <a:xfrm rot="5400000" flipH="1" flipV="1">
                <a:off x="7277894" y="3467100"/>
                <a:ext cx="1904206" cy="794"/>
              </a:xfrm>
              <a:prstGeom prst="straightConnector1">
                <a:avLst/>
              </a:prstGeom>
              <a:ln w="57150">
                <a:solidFill>
                  <a:srgbClr val="660066"/>
                </a:solidFill>
                <a:tailEnd type="arrow"/>
              </a:ln>
            </p:spPr>
            <p:style>
              <a:lnRef idx="1">
                <a:schemeClr val="accent1"/>
              </a:lnRef>
              <a:fillRef idx="0">
                <a:schemeClr val="accent1"/>
              </a:fillRef>
              <a:effectRef idx="0">
                <a:schemeClr val="accent1"/>
              </a:effectRef>
              <a:fontRef idx="minor">
                <a:schemeClr val="tx1"/>
              </a:fontRef>
            </p:style>
          </p:cxnSp>
          <p:sp>
            <p:nvSpPr>
              <p:cNvPr id="25" name="Rectangle 4"/>
              <p:cNvSpPr>
                <a:spLocks noChangeArrowheads="1"/>
              </p:cNvSpPr>
              <p:nvPr/>
            </p:nvSpPr>
            <p:spPr bwMode="auto">
              <a:xfrm>
                <a:off x="2819400" y="4038600"/>
                <a:ext cx="5181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660066"/>
                    </a:solidFill>
                    <a:effectLst/>
                    <a:latin typeface="Times New Roman" pitchFamily="18" charset="0"/>
                    <a:ea typeface="Calibri" pitchFamily="34" charset="0"/>
                    <a:cs typeface="Times New Roman" pitchFamily="18" charset="0"/>
                  </a:rPr>
                  <a:t> ارتفاع الحاوية: 8.6 قدم  </a:t>
                </a:r>
                <a:endParaRPr kumimoji="0" lang="ar-DZ" sz="3600" b="0" i="0" u="none" strike="noStrike" cap="none" normalizeH="0" baseline="0" dirty="0" smtClean="0">
                  <a:ln>
                    <a:noFill/>
                  </a:ln>
                  <a:solidFill>
                    <a:srgbClr val="660066"/>
                  </a:solidFill>
                  <a:effectLst/>
                  <a:latin typeface="Times New Roman" pitchFamily="18" charset="0"/>
                  <a:cs typeface="Times New Roman" pitchFamily="18" charset="0"/>
                </a:endParaRPr>
              </a:p>
            </p:txBody>
          </p:sp>
          <p:cxnSp>
            <p:nvCxnSpPr>
              <p:cNvPr id="39" name="Connecteur droit 38"/>
              <p:cNvCxnSpPr/>
              <p:nvPr/>
            </p:nvCxnSpPr>
            <p:spPr>
              <a:xfrm rot="10800000">
                <a:off x="7924800" y="4419600"/>
                <a:ext cx="323848" cy="1588"/>
              </a:xfrm>
              <a:prstGeom prst="line">
                <a:avLst/>
              </a:prstGeom>
              <a:ln w="57150">
                <a:solidFill>
                  <a:srgbClr val="660066"/>
                </a:solidFill>
              </a:ln>
            </p:spPr>
            <p:style>
              <a:lnRef idx="1">
                <a:schemeClr val="accent1"/>
              </a:lnRef>
              <a:fillRef idx="0">
                <a:schemeClr val="accent1"/>
              </a:fillRef>
              <a:effectRef idx="0">
                <a:schemeClr val="accent1"/>
              </a:effectRef>
              <a:fontRef idx="minor">
                <a:schemeClr val="tx1"/>
              </a:fontRef>
            </p:style>
          </p:cxnSp>
        </p:grpSp>
        <p:grpSp>
          <p:nvGrpSpPr>
            <p:cNvPr id="45" name="Groupe 44"/>
            <p:cNvGrpSpPr/>
            <p:nvPr/>
          </p:nvGrpSpPr>
          <p:grpSpPr>
            <a:xfrm>
              <a:off x="3152776" y="2514600"/>
              <a:ext cx="5429248" cy="2819400"/>
              <a:chOff x="3152776" y="2514600"/>
              <a:chExt cx="5429248" cy="2819400"/>
            </a:xfrm>
          </p:grpSpPr>
          <p:cxnSp>
            <p:nvCxnSpPr>
              <p:cNvPr id="41" name="Connecteur droit avec flèche 40"/>
              <p:cNvCxnSpPr/>
              <p:nvPr/>
            </p:nvCxnSpPr>
            <p:spPr>
              <a:xfrm rot="16200000" flipV="1">
                <a:off x="7240876" y="3808125"/>
                <a:ext cx="2615625" cy="28576"/>
              </a:xfrm>
              <a:prstGeom prst="straightConnector1">
                <a:avLst/>
              </a:prstGeom>
              <a:ln w="5715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2" name="Rectangle 4"/>
              <p:cNvSpPr>
                <a:spLocks noChangeArrowheads="1"/>
              </p:cNvSpPr>
              <p:nvPr/>
            </p:nvSpPr>
            <p:spPr bwMode="auto">
              <a:xfrm>
                <a:off x="3152776" y="4749225"/>
                <a:ext cx="5181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fontAlgn="base">
                  <a:spcBef>
                    <a:spcPct val="0"/>
                  </a:spcBef>
                  <a:spcAft>
                    <a:spcPct val="0"/>
                  </a:spcAft>
                </a:pPr>
                <a:r>
                  <a:rPr lang="ar-DZ" sz="3200" b="1" dirty="0" smtClean="0">
                    <a:solidFill>
                      <a:srgbClr val="0000FF"/>
                    </a:solidFill>
                    <a:latin typeface="Calibri" pitchFamily="34" charset="0"/>
                    <a:ea typeface="Calibri" pitchFamily="34" charset="0"/>
                    <a:cs typeface="Arial" pitchFamily="34" charset="0"/>
                  </a:rPr>
                  <a:t> نوع رئيسي: حاوية بضائع عامة </a:t>
                </a:r>
                <a:endParaRPr lang="ar-DZ" sz="3600" dirty="0" smtClean="0">
                  <a:solidFill>
                    <a:srgbClr val="0000FF"/>
                  </a:solidFill>
                  <a:latin typeface="Arial" pitchFamily="34" charset="0"/>
                  <a:cs typeface="Arial" pitchFamily="34" charset="0"/>
                </a:endParaRPr>
              </a:p>
            </p:txBody>
          </p:sp>
          <p:cxnSp>
            <p:nvCxnSpPr>
              <p:cNvPr id="43" name="Connecteur droit 42"/>
              <p:cNvCxnSpPr/>
              <p:nvPr/>
            </p:nvCxnSpPr>
            <p:spPr>
              <a:xfrm rot="10800000">
                <a:off x="8258176" y="5130225"/>
                <a:ext cx="323848" cy="1588"/>
              </a:xfrm>
              <a:prstGeom prst="line">
                <a:avLst/>
              </a:prstGeom>
              <a:ln w="57150">
                <a:solidFill>
                  <a:srgbClr val="0000FF"/>
                </a:solidFill>
              </a:ln>
            </p:spPr>
            <p:style>
              <a:lnRef idx="1">
                <a:schemeClr val="accent1"/>
              </a:lnRef>
              <a:fillRef idx="0">
                <a:schemeClr val="accent1"/>
              </a:fillRef>
              <a:effectRef idx="0">
                <a:schemeClr val="accent1"/>
              </a:effectRef>
              <a:fontRef idx="minor">
                <a:schemeClr val="tx1"/>
              </a:fontRef>
            </p:style>
          </p:cxnSp>
        </p:grpSp>
        <p:grpSp>
          <p:nvGrpSpPr>
            <p:cNvPr id="60" name="Groupe 59"/>
            <p:cNvGrpSpPr/>
            <p:nvPr/>
          </p:nvGrpSpPr>
          <p:grpSpPr>
            <a:xfrm>
              <a:off x="3124200" y="2571752"/>
              <a:ext cx="5743576" cy="3728023"/>
              <a:chOff x="3124200" y="2571752"/>
              <a:chExt cx="5743576" cy="3728023"/>
            </a:xfrm>
          </p:grpSpPr>
          <p:cxnSp>
            <p:nvCxnSpPr>
              <p:cNvPr id="53" name="Connecteur droit avec flèche 52"/>
              <p:cNvCxnSpPr/>
              <p:nvPr/>
            </p:nvCxnSpPr>
            <p:spPr>
              <a:xfrm rot="5400000" flipH="1" flipV="1">
                <a:off x="7086600" y="4324352"/>
                <a:ext cx="3505994" cy="794"/>
              </a:xfrm>
              <a:prstGeom prst="straightConnector1">
                <a:avLst/>
              </a:prstGeom>
              <a:ln w="57150">
                <a:solidFill>
                  <a:srgbClr val="993300"/>
                </a:solidFill>
                <a:tailEnd type="arrow"/>
              </a:ln>
            </p:spPr>
            <p:style>
              <a:lnRef idx="1">
                <a:schemeClr val="accent1"/>
              </a:lnRef>
              <a:fillRef idx="0">
                <a:schemeClr val="accent1"/>
              </a:fillRef>
              <a:effectRef idx="0">
                <a:schemeClr val="accent1"/>
              </a:effectRef>
              <a:fontRef idx="minor">
                <a:schemeClr val="tx1"/>
              </a:fontRef>
            </p:style>
          </p:cxnSp>
          <p:cxnSp>
            <p:nvCxnSpPr>
              <p:cNvPr id="56" name="Connecteur droit 55"/>
              <p:cNvCxnSpPr/>
              <p:nvPr/>
            </p:nvCxnSpPr>
            <p:spPr>
              <a:xfrm rot="10800000">
                <a:off x="8486776" y="6080123"/>
                <a:ext cx="381000" cy="1588"/>
              </a:xfrm>
              <a:prstGeom prst="line">
                <a:avLst/>
              </a:prstGeom>
              <a:ln w="57150">
                <a:solidFill>
                  <a:srgbClr val="993300"/>
                </a:solidFill>
              </a:ln>
            </p:spPr>
            <p:style>
              <a:lnRef idx="1">
                <a:schemeClr val="accent1"/>
              </a:lnRef>
              <a:fillRef idx="0">
                <a:schemeClr val="accent1"/>
              </a:fillRef>
              <a:effectRef idx="0">
                <a:schemeClr val="accent1"/>
              </a:effectRef>
              <a:fontRef idx="minor">
                <a:schemeClr val="tx1"/>
              </a:fontRef>
            </p:style>
          </p:cxnSp>
          <p:sp>
            <p:nvSpPr>
              <p:cNvPr id="74758" name="Rectangle 6"/>
              <p:cNvSpPr>
                <a:spLocks noChangeArrowheads="1"/>
              </p:cNvSpPr>
              <p:nvPr/>
            </p:nvSpPr>
            <p:spPr bwMode="auto">
              <a:xfrm>
                <a:off x="3124200" y="5715000"/>
                <a:ext cx="5314957"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r" rtl="1" fontAlgn="base">
                  <a:spcBef>
                    <a:spcPct val="0"/>
                  </a:spcBef>
                  <a:spcAft>
                    <a:spcPct val="0"/>
                  </a:spcAft>
                </a:pPr>
                <a:r>
                  <a:rPr lang="ar-DZ" sz="3200" b="1" dirty="0" smtClean="0">
                    <a:solidFill>
                      <a:srgbClr val="993300"/>
                    </a:solidFill>
                    <a:latin typeface="Calibri" pitchFamily="34" charset="0"/>
                    <a:ea typeface="Calibri" pitchFamily="34" charset="0"/>
                    <a:cs typeface="Arial" pitchFamily="34" charset="0"/>
                  </a:rPr>
                  <a:t>نوع ثانوي: بدون فتحات تهوية علوية</a:t>
                </a:r>
                <a:endParaRPr lang="ar-DZ" sz="3600" dirty="0" smtClean="0">
                  <a:solidFill>
                    <a:srgbClr val="993300"/>
                  </a:solidFill>
                  <a:latin typeface="Arial" pitchFamily="34" charset="0"/>
                  <a:cs typeface="Arial" pitchFamily="34" charset="0"/>
                </a:endParaRPr>
              </a:p>
            </p:txBody>
          </p:sp>
        </p:grpSp>
      </p:gr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81000" y="1905000"/>
            <a:ext cx="8382000" cy="1865126"/>
          </a:xfrm>
          <a:prstGeom prst="rect">
            <a:avLst/>
          </a:prstGeom>
        </p:spPr>
        <p:txBody>
          <a:bodyPr wrap="square">
            <a:spAutoFit/>
          </a:bodyPr>
          <a:lstStyle/>
          <a:p>
            <a:pPr marL="1588" indent="-1588" algn="just" rtl="1">
              <a:lnSpc>
                <a:spcPct val="120000"/>
              </a:lnSpc>
              <a:buNone/>
            </a:pPr>
            <a:r>
              <a:rPr lang="ar-DZ" sz="3200" b="1" dirty="0" smtClean="0">
                <a:latin typeface="Times New Roman" pitchFamily="18" charset="0"/>
                <a:cs typeface="Times New Roman" pitchFamily="18" charset="0"/>
              </a:rPr>
              <a:t>    الوزن الفارغ، الوزن الإجمالي، الوزن الصافي، ولوحات أخرى مختلفة (لوحة شركة التصنيف، لوحة المالك، لوحة اعتماد الجمارك)....</a:t>
            </a:r>
            <a:endParaRPr lang="fr-FR" sz="3200" b="1" dirty="0">
              <a:latin typeface="Times New Roman" pitchFamily="18" charset="0"/>
              <a:cs typeface="Times New Roman" pitchFamily="18" charset="0"/>
            </a:endParaRPr>
          </a:p>
        </p:txBody>
      </p:sp>
      <p:sp>
        <p:nvSpPr>
          <p:cNvPr id="5" name="Rectangle 4"/>
          <p:cNvSpPr/>
          <p:nvPr/>
        </p:nvSpPr>
        <p:spPr>
          <a:xfrm>
            <a:off x="533400" y="762000"/>
            <a:ext cx="8153400" cy="699102"/>
          </a:xfrm>
          <a:prstGeom prst="rect">
            <a:avLst/>
          </a:prstGeom>
        </p:spPr>
        <p:txBody>
          <a:bodyPr wrap="square">
            <a:spAutoFit/>
          </a:bodyPr>
          <a:lstStyle/>
          <a:p>
            <a:pPr marL="1588" indent="-1588" algn="just" rtl="1">
              <a:lnSpc>
                <a:spcPct val="120000"/>
              </a:lnSpc>
              <a:buNone/>
            </a:pPr>
            <a:r>
              <a:rPr lang="ar-DZ" sz="3600" b="1" dirty="0" smtClean="0">
                <a:solidFill>
                  <a:srgbClr val="FF0000"/>
                </a:solidFill>
                <a:latin typeface="Times New Roman" pitchFamily="18" charset="0"/>
                <a:cs typeface="Times New Roman" pitchFamily="18" charset="0"/>
              </a:rPr>
              <a:t>   علامات أخرى:</a:t>
            </a:r>
            <a:endParaRPr lang="fr-FR" sz="3200" b="1" dirty="0">
              <a:latin typeface="Times New Roman" pitchFamily="18" charset="0"/>
              <a:cs typeface="Times New Roman"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0"/>
            <a:ext cx="8382000" cy="914400"/>
          </a:xfrm>
        </p:spPr>
        <p:txBody>
          <a:bodyPr>
            <a:normAutofit/>
          </a:bodyPr>
          <a:lstStyle/>
          <a:p>
            <a:pPr algn="ctr"/>
            <a:r>
              <a:rPr lang="ar-DZ" sz="3600" b="1" dirty="0" smtClean="0">
                <a:solidFill>
                  <a:srgbClr val="FF0000"/>
                </a:solidFill>
                <a:latin typeface="Times New Roman" pitchFamily="18" charset="0"/>
                <a:cs typeface="Times New Roman" pitchFamily="18" charset="0"/>
              </a:rPr>
              <a:t>علامات الحاوية</a:t>
            </a:r>
            <a:endParaRPr lang="fr-FR" sz="3600" b="1" dirty="0">
              <a:solidFill>
                <a:srgbClr val="FF0000"/>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0" y="838200"/>
            <a:ext cx="9144000" cy="6019801"/>
          </a:xfrm>
          <a:prstGeom prst="rect">
            <a:avLst/>
          </a:prstGeom>
          <a:noFill/>
          <a:ln w="9525">
            <a:noFill/>
            <a:miter lim="800000"/>
            <a:headEnd/>
            <a:tailEnd/>
          </a:ln>
          <a:effectLst/>
        </p:spPr>
      </p:pic>
    </p:spTree>
  </p:cSld>
  <p:clrMapOvr>
    <a:masterClrMapping/>
  </p:clrMapOvr>
  <p:transition>
    <p:cover dir="ld"/>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 y="457200"/>
            <a:ext cx="8534400" cy="944562"/>
          </a:xfrm>
        </p:spPr>
        <p:txBody>
          <a:bodyPr>
            <a:normAutofit/>
          </a:bodyPr>
          <a:lstStyle/>
          <a:p>
            <a:pPr algn="r" rtl="1"/>
            <a:r>
              <a:rPr lang="ar-DZ" sz="3600" b="1" dirty="0" smtClean="0">
                <a:solidFill>
                  <a:srgbClr val="FF0000"/>
                </a:solidFill>
                <a:latin typeface="Times New Roman" pitchFamily="18" charset="0"/>
                <a:cs typeface="Times New Roman" pitchFamily="18" charset="0"/>
              </a:rPr>
              <a:t>لوحة الاعتماد (موافقة لجنة </a:t>
            </a:r>
            <a:r>
              <a:rPr lang="fr-FR" sz="3600" b="1" dirty="0" smtClean="0">
                <a:solidFill>
                  <a:srgbClr val="FF0000"/>
                </a:solidFill>
                <a:latin typeface="Times New Roman" pitchFamily="18" charset="0"/>
                <a:cs typeface="Times New Roman" pitchFamily="18" charset="0"/>
              </a:rPr>
              <a:t>CSC</a:t>
            </a:r>
            <a:r>
              <a:rPr lang="ar-DZ" sz="3600" b="1" dirty="0" smtClean="0">
                <a:solidFill>
                  <a:srgbClr val="FF0000"/>
                </a:solidFill>
                <a:latin typeface="Times New Roman" pitchFamily="18" charset="0"/>
                <a:cs typeface="Times New Roman" pitchFamily="18" charset="0"/>
              </a:rPr>
              <a:t> ):</a:t>
            </a:r>
            <a:endParaRPr lang="fr-FR" sz="3600" dirty="0"/>
          </a:p>
        </p:txBody>
      </p:sp>
      <p:sp>
        <p:nvSpPr>
          <p:cNvPr id="3" name="Espace réservé du contenu 2"/>
          <p:cNvSpPr>
            <a:spLocks noGrp="1"/>
          </p:cNvSpPr>
          <p:nvPr>
            <p:ph idx="1"/>
          </p:nvPr>
        </p:nvSpPr>
        <p:spPr>
          <a:xfrm>
            <a:off x="228600" y="1447800"/>
            <a:ext cx="8686800" cy="1904999"/>
          </a:xfrm>
        </p:spPr>
        <p:txBody>
          <a:bodyPr>
            <a:noAutofit/>
          </a:bodyPr>
          <a:lstStyle/>
          <a:p>
            <a:pPr marL="1588" indent="-1588" algn="just" rtl="1">
              <a:lnSpc>
                <a:spcPct val="120000"/>
              </a:lnSpc>
              <a:buNone/>
            </a:pPr>
            <a:r>
              <a:rPr lang="ar-DZ" sz="3200" b="1" dirty="0" smtClean="0">
                <a:latin typeface="Times New Roman" pitchFamily="18" charset="0"/>
                <a:cs typeface="Times New Roman" pitchFamily="18" charset="0"/>
              </a:rPr>
              <a:t>    تخضع صناعة واستعمال الحاويات </a:t>
            </a:r>
            <a:r>
              <a:rPr lang="ar-DZ" sz="3200" b="1" dirty="0" smtClean="0">
                <a:solidFill>
                  <a:srgbClr val="FF0000"/>
                </a:solidFill>
                <a:latin typeface="Times New Roman" pitchFamily="18" charset="0"/>
                <a:cs typeface="Times New Roman" pitchFamily="18" charset="0"/>
              </a:rPr>
              <a:t>للاتفاقية الدولية لسلامة الحاويات </a:t>
            </a:r>
            <a:r>
              <a:rPr lang="fr-FR" sz="3200" b="1" dirty="0" smtClean="0">
                <a:latin typeface="Times New Roman" pitchFamily="18" charset="0"/>
                <a:cs typeface="Times New Roman" pitchFamily="18" charset="0"/>
              </a:rPr>
              <a:t>Convention Internationale sur la sécurité des Conteneurs</a:t>
            </a:r>
            <a:r>
              <a:rPr lang="ar-DZ" sz="3200" b="1" dirty="0" smtClean="0">
                <a:latin typeface="Times New Roman" pitchFamily="18" charset="0"/>
                <a:cs typeface="Times New Roman" pitchFamily="18" charset="0"/>
              </a:rPr>
              <a:t> لعام 1972.</a:t>
            </a:r>
          </a:p>
        </p:txBody>
      </p:sp>
      <p:sp>
        <p:nvSpPr>
          <p:cNvPr id="4" name="Rectangle 3"/>
          <p:cNvSpPr/>
          <p:nvPr/>
        </p:nvSpPr>
        <p:spPr>
          <a:xfrm>
            <a:off x="228600" y="3429000"/>
            <a:ext cx="8686800" cy="1274195"/>
          </a:xfrm>
          <a:prstGeom prst="rect">
            <a:avLst/>
          </a:prstGeom>
        </p:spPr>
        <p:txBody>
          <a:bodyPr wrap="square">
            <a:spAutoFit/>
          </a:bodyPr>
          <a:lstStyle/>
          <a:p>
            <a:pPr marL="1588" indent="-1588" algn="just" rtl="1">
              <a:lnSpc>
                <a:spcPct val="120000"/>
              </a:lnSpc>
              <a:buNone/>
            </a:pPr>
            <a:r>
              <a:rPr lang="ar-DZ" sz="3200" b="1" dirty="0" smtClean="0">
                <a:latin typeface="Times New Roman" pitchFamily="18" charset="0"/>
                <a:cs typeface="Times New Roman" pitchFamily="18" charset="0"/>
              </a:rPr>
              <a:t>    الحصول على الاعتماد يتطلب أن تفي الحاوية باختبارات: </a:t>
            </a:r>
            <a:r>
              <a:rPr lang="ar-DZ" sz="3200" b="1" dirty="0" smtClean="0">
                <a:solidFill>
                  <a:srgbClr val="FF0000"/>
                </a:solidFill>
                <a:latin typeface="Times New Roman" pitchFamily="18" charset="0"/>
                <a:cs typeface="Times New Roman" pitchFamily="18" charset="0"/>
              </a:rPr>
              <a:t>إجهاد، رفع، ضغط عرضي وطولي، ضغط على الجدران، إغلاق. </a:t>
            </a:r>
          </a:p>
        </p:txBody>
      </p:sp>
      <p:sp>
        <p:nvSpPr>
          <p:cNvPr id="6" name="Rectangle 5"/>
          <p:cNvSpPr/>
          <p:nvPr/>
        </p:nvSpPr>
        <p:spPr>
          <a:xfrm>
            <a:off x="152400" y="4953000"/>
            <a:ext cx="8763000" cy="1569660"/>
          </a:xfrm>
          <a:prstGeom prst="rect">
            <a:avLst/>
          </a:prstGeom>
        </p:spPr>
        <p:txBody>
          <a:bodyPr wrap="square">
            <a:spAutoFit/>
          </a:bodyPr>
          <a:lstStyle/>
          <a:p>
            <a:pPr algn="just" rtl="1"/>
            <a:r>
              <a:rPr lang="ar-DZ" sz="3200" b="1" dirty="0" smtClean="0">
                <a:latin typeface="Times New Roman" pitchFamily="18" charset="0"/>
                <a:cs typeface="Times New Roman" pitchFamily="18" charset="0"/>
              </a:rPr>
              <a:t>     إذا كانت الاختبارات مطابقة، يتم </a:t>
            </a:r>
            <a:r>
              <a:rPr lang="ar-DZ" sz="3200" b="1" dirty="0" smtClean="0">
                <a:solidFill>
                  <a:srgbClr val="FF0000"/>
                </a:solidFill>
                <a:latin typeface="Times New Roman" pitchFamily="18" charset="0"/>
                <a:cs typeface="Times New Roman" pitchFamily="18" charset="0"/>
              </a:rPr>
              <a:t>تثبيت لوحة الاعتماد </a:t>
            </a:r>
            <a:r>
              <a:rPr lang="ar-DZ" sz="3200" b="1" dirty="0" smtClean="0">
                <a:latin typeface="Times New Roman" pitchFamily="18" charset="0"/>
                <a:cs typeface="Times New Roman" pitchFamily="18" charset="0"/>
              </a:rPr>
              <a:t>(لوحة </a:t>
            </a:r>
            <a:r>
              <a:rPr lang="fr-FR" sz="3200" b="1" dirty="0" smtClean="0">
                <a:latin typeface="Times New Roman" pitchFamily="18" charset="0"/>
                <a:cs typeface="Times New Roman" pitchFamily="18" charset="0"/>
              </a:rPr>
              <a:t>CSC</a:t>
            </a:r>
            <a:r>
              <a:rPr lang="ar-DZ" sz="3200" b="1" dirty="0" smtClean="0">
                <a:latin typeface="Times New Roman" pitchFamily="18" charset="0"/>
                <a:cs typeface="Times New Roman" pitchFamily="18" charset="0"/>
              </a:rPr>
              <a:t>) على الحاوية، ويجب أن تخضع الحاوية </a:t>
            </a:r>
            <a:r>
              <a:rPr lang="ar-DZ" sz="3200" b="1" dirty="0" smtClean="0">
                <a:solidFill>
                  <a:srgbClr val="FF0000"/>
                </a:solidFill>
                <a:latin typeface="Times New Roman" pitchFamily="18" charset="0"/>
                <a:cs typeface="Times New Roman" pitchFamily="18" charset="0"/>
              </a:rPr>
              <a:t>بعد كل 5 سنوات </a:t>
            </a:r>
            <a:r>
              <a:rPr lang="ar-DZ" sz="3200" b="1" dirty="0" smtClean="0">
                <a:latin typeface="Times New Roman" pitchFamily="18" charset="0"/>
                <a:cs typeface="Times New Roman" pitchFamily="18" charset="0"/>
              </a:rPr>
              <a:t>من الصنع، ثم </a:t>
            </a:r>
            <a:r>
              <a:rPr lang="ar-DZ" sz="3200" b="1" dirty="0" smtClean="0">
                <a:solidFill>
                  <a:srgbClr val="FF0000"/>
                </a:solidFill>
                <a:latin typeface="Times New Roman" pitchFamily="18" charset="0"/>
                <a:cs typeface="Times New Roman" pitchFamily="18" charset="0"/>
              </a:rPr>
              <a:t>كل 30 شهرًا </a:t>
            </a:r>
            <a:r>
              <a:rPr lang="ar-DZ" sz="3200" b="1" dirty="0" smtClean="0">
                <a:latin typeface="Times New Roman" pitchFamily="18" charset="0"/>
                <a:cs typeface="Times New Roman" pitchFamily="18" charset="0"/>
              </a:rPr>
              <a:t>على الأكثر لإجراء فحص معتمد.</a:t>
            </a:r>
            <a:endParaRPr lang="fr-FR" sz="3200" dirty="0"/>
          </a:p>
        </p:txBody>
      </p:sp>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1000" y="457200"/>
            <a:ext cx="8382000" cy="6096000"/>
          </a:xfrm>
        </p:spPr>
        <p:txBody>
          <a:bodyPr>
            <a:noAutofit/>
          </a:bodyPr>
          <a:lstStyle/>
          <a:p>
            <a:pPr marL="0" indent="0" algn="just" rtl="1">
              <a:buNone/>
            </a:pPr>
            <a:r>
              <a:rPr lang="ar-DZ" sz="3200" b="1" dirty="0" smtClean="0">
                <a:solidFill>
                  <a:srgbClr val="FF0000"/>
                </a:solidFill>
                <a:latin typeface="Times New Roman" pitchFamily="18" charset="0"/>
                <a:cs typeface="Times New Roman" pitchFamily="18" charset="0"/>
              </a:rPr>
              <a:t>تعريف </a:t>
            </a:r>
            <a:r>
              <a:rPr lang="ar-SA" sz="3200" b="1" dirty="0" smtClean="0">
                <a:solidFill>
                  <a:srgbClr val="FF0000"/>
                </a:solidFill>
                <a:latin typeface="Times New Roman" pitchFamily="18" charset="0"/>
                <a:cs typeface="Times New Roman" pitchFamily="18" charset="0"/>
              </a:rPr>
              <a:t>اتفاقية اسطنبول </a:t>
            </a:r>
            <a:r>
              <a:rPr lang="ar-SA" sz="3200" b="1" dirty="0" err="1" smtClean="0">
                <a:solidFill>
                  <a:srgbClr val="FF0000"/>
                </a:solidFill>
                <a:latin typeface="Times New Roman" pitchFamily="18" charset="0"/>
                <a:cs typeface="Times New Roman" pitchFamily="18" charset="0"/>
              </a:rPr>
              <a:t>ل</a:t>
            </a:r>
            <a:r>
              <a:rPr lang="ar-DZ" sz="3200" b="1" dirty="0" smtClean="0">
                <a:solidFill>
                  <a:srgbClr val="FF0000"/>
                </a:solidFill>
                <a:latin typeface="Times New Roman" pitchFamily="18" charset="0"/>
                <a:cs typeface="Times New Roman" pitchFamily="18" charset="0"/>
              </a:rPr>
              <a:t>لإدخال المؤقت</a:t>
            </a:r>
            <a:r>
              <a:rPr lang="fr-FR" sz="3200" b="1" dirty="0" smtClean="0">
                <a:solidFill>
                  <a:srgbClr val="FF0000"/>
                </a:solidFill>
                <a:latin typeface="Times New Roman" pitchFamily="18" charset="0"/>
                <a:cs typeface="Times New Roman" pitchFamily="18" charset="0"/>
              </a:rPr>
              <a:t>1990 </a:t>
            </a:r>
            <a:r>
              <a:rPr lang="ar-SA" sz="3200" b="1" dirty="0" smtClean="0">
                <a:solidFill>
                  <a:srgbClr val="FF0000"/>
                </a:solidFill>
                <a:latin typeface="Times New Roman" pitchFamily="18" charset="0"/>
                <a:cs typeface="Times New Roman" pitchFamily="18" charset="0"/>
              </a:rPr>
              <a:t>:</a:t>
            </a:r>
            <a:endParaRPr lang="ar-DZ" sz="3200" b="1" dirty="0" smtClean="0">
              <a:solidFill>
                <a:srgbClr val="FF0000"/>
              </a:solidFill>
              <a:latin typeface="Times New Roman" pitchFamily="18" charset="0"/>
              <a:cs typeface="Times New Roman" pitchFamily="18" charset="0"/>
            </a:endParaRPr>
          </a:p>
          <a:p>
            <a:pPr marL="0" indent="0" algn="just" rtl="1">
              <a:buNone/>
            </a:pP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يقصد بعبارة حاوية أحد أنواع معدّات النقل" </a:t>
            </a:r>
            <a:r>
              <a:rPr lang="ar-DZ" sz="3200" b="1" dirty="0" smtClean="0">
                <a:latin typeface="Times New Roman" pitchFamily="18" charset="0"/>
                <a:cs typeface="Times New Roman" pitchFamily="18" charset="0"/>
              </a:rPr>
              <a:t>مركبة </a:t>
            </a:r>
            <a:r>
              <a:rPr lang="ar-SA" sz="3200" b="1" dirty="0" smtClean="0">
                <a:latin typeface="Times New Roman" pitchFamily="18" charset="0"/>
                <a:cs typeface="Times New Roman" pitchFamily="18" charset="0"/>
              </a:rPr>
              <a:t>رفع، صهريج متحرك، أو هيكل مماثل آخر "</a:t>
            </a:r>
            <a:r>
              <a:rPr lang="ar-DZ" sz="3200" b="1" dirty="0" smtClean="0">
                <a:latin typeface="Times New Roman" pitchFamily="18" charset="0"/>
                <a:cs typeface="Times New Roman" pitchFamily="18" charset="0"/>
              </a:rPr>
              <a:t>، </a:t>
            </a:r>
            <a:r>
              <a:rPr lang="ar-SA" sz="3200" b="1" dirty="0" smtClean="0">
                <a:solidFill>
                  <a:srgbClr val="FF0000"/>
                </a:solidFill>
                <a:latin typeface="Times New Roman" pitchFamily="18" charset="0"/>
                <a:cs typeface="Times New Roman" pitchFamily="18" charset="0"/>
              </a:rPr>
              <a:t>بحيث يجب أن يكون</a:t>
            </a:r>
            <a:r>
              <a:rPr lang="fr-FR" sz="3200" b="1" dirty="0" smtClean="0">
                <a:solidFill>
                  <a:srgbClr val="FF0000"/>
                </a:solidFill>
                <a:latin typeface="Times New Roman" pitchFamily="18" charset="0"/>
                <a:cs typeface="Times New Roman" pitchFamily="18" charset="0"/>
              </a:rPr>
              <a:t> </a:t>
            </a:r>
            <a:r>
              <a:rPr lang="fr-FR" sz="3200" b="1" dirty="0" smtClean="0">
                <a:latin typeface="Times New Roman" pitchFamily="18" charset="0"/>
                <a:cs typeface="Times New Roman" pitchFamily="18" charset="0"/>
              </a:rPr>
              <a:t>:</a:t>
            </a:r>
            <a:endParaRPr lang="fr-FR" sz="3200" dirty="0" smtClean="0"/>
          </a:p>
          <a:p>
            <a:pPr marL="0" indent="0" algn="just" rtl="1">
              <a:buClr>
                <a:srgbClr val="FF0000"/>
              </a:buClr>
              <a:buFont typeface="Wingdings" pitchFamily="2" charset="2"/>
              <a:buChar char="v"/>
            </a:pPr>
            <a:r>
              <a:rPr lang="ar-DZ" sz="3200" b="1" dirty="0" smtClean="0">
                <a:latin typeface="Times New Roman" pitchFamily="18" charset="0"/>
                <a:cs typeface="Times New Roman" pitchFamily="18" charset="0"/>
              </a:rPr>
              <a:t> </a:t>
            </a:r>
            <a:r>
              <a:rPr lang="ar-SA" sz="3200" b="1" dirty="0" smtClean="0">
                <a:solidFill>
                  <a:srgbClr val="FF0000"/>
                </a:solidFill>
                <a:latin typeface="Times New Roman" pitchFamily="18" charset="0"/>
                <a:cs typeface="Times New Roman" pitchFamily="18" charset="0"/>
              </a:rPr>
              <a:t>مقفلا</a:t>
            </a:r>
            <a:r>
              <a:rPr lang="ar-SA" sz="3200" b="1" dirty="0" smtClean="0">
                <a:latin typeface="Times New Roman" pitchFamily="18" charset="0"/>
                <a:cs typeface="Times New Roman" pitchFamily="18" charset="0"/>
              </a:rPr>
              <a:t> كليا أو جزئيا ليشكل مقصورة معدّة لاحتواء البضائع.</a:t>
            </a:r>
            <a:r>
              <a:rPr lang="fr-FR" sz="3200" b="1" dirty="0" smtClean="0">
                <a:latin typeface="Times New Roman" pitchFamily="18" charset="0"/>
                <a:cs typeface="Times New Roman" pitchFamily="18" charset="0"/>
              </a:rPr>
              <a:t> </a:t>
            </a:r>
          </a:p>
          <a:p>
            <a:pPr marL="0" indent="0" algn="just" rtl="1">
              <a:buClr>
                <a:srgbClr val="FF0000"/>
              </a:buClr>
              <a:buFont typeface="Wingdings" pitchFamily="2" charset="2"/>
              <a:buChar char="v"/>
            </a:pPr>
            <a:r>
              <a:rPr lang="ar-DZ" sz="3200" b="1" dirty="0" smtClean="0">
                <a:latin typeface="Times New Roman" pitchFamily="18" charset="0"/>
                <a:cs typeface="Times New Roman" pitchFamily="18" charset="0"/>
              </a:rPr>
              <a:t> </a:t>
            </a:r>
            <a:r>
              <a:rPr lang="ar-SA" sz="3200" b="1" dirty="0" smtClean="0">
                <a:solidFill>
                  <a:srgbClr val="FF0000"/>
                </a:solidFill>
                <a:latin typeface="Times New Roman" pitchFamily="18" charset="0"/>
                <a:cs typeface="Times New Roman" pitchFamily="18" charset="0"/>
              </a:rPr>
              <a:t>متينا</a:t>
            </a:r>
            <a:r>
              <a:rPr lang="ar-SA" sz="3200" b="1" dirty="0" smtClean="0">
                <a:latin typeface="Times New Roman" pitchFamily="18" charset="0"/>
                <a:cs typeface="Times New Roman" pitchFamily="18" charset="0"/>
              </a:rPr>
              <a:t> بشكل كاف ليكون صالحا للاستعمال المتكرر</a:t>
            </a:r>
            <a:r>
              <a:rPr lang="fr-FR" sz="3200" b="1" dirty="0" smtClean="0">
                <a:latin typeface="Times New Roman" pitchFamily="18" charset="0"/>
                <a:cs typeface="Times New Roman" pitchFamily="18" charset="0"/>
              </a:rPr>
              <a:t>.</a:t>
            </a:r>
          </a:p>
          <a:p>
            <a:pPr marL="0" indent="0" algn="just" rtl="1">
              <a:buClr>
                <a:srgbClr val="FF0000"/>
              </a:buClr>
              <a:buFont typeface="Wingdings" pitchFamily="2" charset="2"/>
              <a:buChar char="v"/>
            </a:pPr>
            <a:r>
              <a:rPr lang="ar-DZ" sz="3200" b="1" dirty="0" smtClean="0">
                <a:latin typeface="Times New Roman" pitchFamily="18" charset="0"/>
                <a:cs typeface="Times New Roman" pitchFamily="18" charset="0"/>
              </a:rPr>
              <a:t> </a:t>
            </a:r>
            <a:r>
              <a:rPr lang="ar-SA" sz="3200" b="1" dirty="0" smtClean="0">
                <a:latin typeface="Times New Roman" pitchFamily="18" charset="0"/>
                <a:cs typeface="Times New Roman" pitchFamily="18" charset="0"/>
              </a:rPr>
              <a:t>معدّا خصيصا ل</a:t>
            </a:r>
            <a:r>
              <a:rPr lang="ar-SA" sz="3200" b="1" dirty="0" smtClean="0">
                <a:solidFill>
                  <a:srgbClr val="FF0000"/>
                </a:solidFill>
                <a:latin typeface="Times New Roman" pitchFamily="18" charset="0"/>
                <a:cs typeface="Times New Roman" pitchFamily="18" charset="0"/>
              </a:rPr>
              <a:t>تسهيل نقل البضائع </a:t>
            </a:r>
            <a:r>
              <a:rPr lang="ar-SA" sz="3200" b="1" dirty="0" smtClean="0">
                <a:latin typeface="Times New Roman" pitchFamily="18" charset="0"/>
                <a:cs typeface="Times New Roman" pitchFamily="18" charset="0"/>
              </a:rPr>
              <a:t>بواحدة أو أكثر من وسائط النقل، دون الحاجة لعملية تحميل وسيطة</a:t>
            </a:r>
            <a:r>
              <a:rPr lang="fr-FR" sz="3200" b="1" dirty="0" smtClean="0">
                <a:latin typeface="Times New Roman" pitchFamily="18" charset="0"/>
                <a:cs typeface="Times New Roman" pitchFamily="18" charset="0"/>
              </a:rPr>
              <a:t>.</a:t>
            </a:r>
            <a:endParaRPr lang="ar-DZ" sz="3200" b="1" dirty="0" smtClean="0">
              <a:latin typeface="Times New Roman" pitchFamily="18" charset="0"/>
              <a:cs typeface="Times New Roman" pitchFamily="18" charset="0"/>
            </a:endParaRPr>
          </a:p>
          <a:p>
            <a:pPr marL="0" indent="0" algn="just" rtl="1">
              <a:buClr>
                <a:srgbClr val="FF0000"/>
              </a:buClr>
              <a:buFont typeface="Wingdings" pitchFamily="2" charset="2"/>
              <a:buChar char="v"/>
            </a:pPr>
            <a:r>
              <a:rPr lang="ar-DZ" sz="3200" b="1" dirty="0" smtClean="0">
                <a:latin typeface="Times New Roman" pitchFamily="18" charset="0"/>
                <a:cs typeface="Times New Roman" pitchFamily="18" charset="0"/>
              </a:rPr>
              <a:t> </a:t>
            </a:r>
            <a:r>
              <a:rPr lang="ar-SA" sz="3200" b="1" dirty="0" smtClean="0">
                <a:solidFill>
                  <a:srgbClr val="FF0000"/>
                </a:solidFill>
                <a:latin typeface="Times New Roman" pitchFamily="18" charset="0"/>
                <a:cs typeface="Times New Roman" pitchFamily="18" charset="0"/>
              </a:rPr>
              <a:t>معدّ</a:t>
            </a:r>
            <a:r>
              <a:rPr lang="ar-DZ" sz="3200" b="1" dirty="0" smtClean="0">
                <a:solidFill>
                  <a:srgbClr val="FF0000"/>
                </a:solidFill>
                <a:latin typeface="Times New Roman" pitchFamily="18" charset="0"/>
                <a:cs typeface="Times New Roman" pitchFamily="18" charset="0"/>
              </a:rPr>
              <a:t>ا</a:t>
            </a:r>
            <a:r>
              <a:rPr lang="ar-SA" sz="3200" b="1" dirty="0" smtClean="0">
                <a:solidFill>
                  <a:srgbClr val="FF0000"/>
                </a:solidFill>
                <a:latin typeface="Times New Roman" pitchFamily="18" charset="0"/>
                <a:cs typeface="Times New Roman" pitchFamily="18" charset="0"/>
              </a:rPr>
              <a:t> للمناولة السريعة</a:t>
            </a:r>
            <a:r>
              <a:rPr lang="ar-SA" sz="3200" b="1" dirty="0" smtClean="0">
                <a:latin typeface="Times New Roman" pitchFamily="18" charset="0"/>
                <a:cs typeface="Times New Roman" pitchFamily="18" charset="0"/>
              </a:rPr>
              <a:t>، </a:t>
            </a:r>
            <a:r>
              <a:rPr lang="ar-SA" sz="3200" b="1" dirty="0" err="1" smtClean="0">
                <a:latin typeface="Times New Roman" pitchFamily="18" charset="0"/>
                <a:cs typeface="Times New Roman" pitchFamily="18" charset="0"/>
              </a:rPr>
              <a:t>و</a:t>
            </a:r>
            <a:r>
              <a:rPr lang="ar-DZ" sz="3200" b="1" dirty="0" smtClean="0">
                <a:latin typeface="Times New Roman" pitchFamily="18" charset="0"/>
                <a:cs typeface="Times New Roman" pitchFamily="18" charset="0"/>
              </a:rPr>
              <a:t>خاصة </a:t>
            </a:r>
            <a:r>
              <a:rPr lang="ar-SA" sz="3200" b="1" dirty="0" smtClean="0">
                <a:latin typeface="Times New Roman" pitchFamily="18" charset="0"/>
                <a:cs typeface="Times New Roman" pitchFamily="18" charset="0"/>
              </a:rPr>
              <a:t>عند نقله من وسيلة نقل إلى أخرى</a:t>
            </a:r>
            <a:r>
              <a:rPr lang="fr-FR" sz="3200" b="1" dirty="0" smtClean="0">
                <a:latin typeface="Times New Roman" pitchFamily="18" charset="0"/>
                <a:cs typeface="Times New Roman" pitchFamily="18" charset="0"/>
              </a:rPr>
              <a:t>.</a:t>
            </a:r>
          </a:p>
          <a:p>
            <a:pPr marL="0" indent="0" algn="just" rtl="1">
              <a:buClr>
                <a:srgbClr val="FF0000"/>
              </a:buClr>
              <a:buFont typeface="Wingdings" pitchFamily="2" charset="2"/>
              <a:buChar char="v"/>
            </a:pPr>
            <a:r>
              <a:rPr lang="ar-DZ" sz="3200" b="1" dirty="0" smtClean="0">
                <a:latin typeface="Times New Roman" pitchFamily="18" charset="0"/>
                <a:cs typeface="Times New Roman" pitchFamily="18" charset="0"/>
              </a:rPr>
              <a:t> </a:t>
            </a:r>
            <a:r>
              <a:rPr lang="ar-SA" sz="3200" b="1" dirty="0" smtClean="0">
                <a:solidFill>
                  <a:srgbClr val="FF0000"/>
                </a:solidFill>
                <a:latin typeface="Times New Roman" pitchFamily="18" charset="0"/>
                <a:cs typeface="Times New Roman" pitchFamily="18" charset="0"/>
              </a:rPr>
              <a:t>معدّا لتعبئته وتفريغه بسهولة</a:t>
            </a:r>
            <a:r>
              <a:rPr lang="fr-FR" sz="3200" b="1" dirty="0" smtClean="0">
                <a:latin typeface="Times New Roman" pitchFamily="18" charset="0"/>
                <a:cs typeface="Times New Roman" pitchFamily="18" charset="0"/>
              </a:rPr>
              <a:t>.</a:t>
            </a:r>
          </a:p>
          <a:p>
            <a:pPr marL="0" indent="0" algn="just" rtl="1">
              <a:buClr>
                <a:srgbClr val="FF0000"/>
              </a:buClr>
              <a:buFont typeface="Wingdings" pitchFamily="2" charset="2"/>
              <a:buChar char="v"/>
            </a:pPr>
            <a:r>
              <a:rPr lang="ar-DZ" sz="3200" b="1" dirty="0" smtClean="0">
                <a:latin typeface="Times New Roman" pitchFamily="18" charset="0"/>
                <a:cs typeface="Times New Roman" pitchFamily="18" charset="0"/>
              </a:rPr>
              <a:t> </a:t>
            </a:r>
            <a:r>
              <a:rPr lang="ar-SA" sz="3200" b="1" dirty="0" smtClean="0">
                <a:solidFill>
                  <a:srgbClr val="008000"/>
                </a:solidFill>
                <a:latin typeface="Times New Roman" pitchFamily="18" charset="0"/>
                <a:cs typeface="Times New Roman" pitchFamily="18" charset="0"/>
              </a:rPr>
              <a:t>حجمه من الداخل مترا مكعبا أو أكثر</a:t>
            </a:r>
            <a:r>
              <a:rPr lang="fr-FR" sz="3200" b="1" dirty="0" smtClean="0">
                <a:solidFill>
                  <a:srgbClr val="008000"/>
                </a:solidFill>
                <a:latin typeface="Times New Roman" pitchFamily="18" charset="0"/>
                <a:cs typeface="Times New Roman" pitchFamily="18" charset="0"/>
              </a:rPr>
              <a:t>.</a:t>
            </a:r>
          </a:p>
          <a:p>
            <a:pPr algn="r" rtl="1">
              <a:buNone/>
            </a:pPr>
            <a:endParaRPr lang="fr-FR" sz="3200" b="1" dirty="0">
              <a:solidFill>
                <a:schemeClr val="bg1"/>
              </a:solidFill>
              <a:latin typeface="Times New Roman" pitchFamily="18" charset="0"/>
              <a:cs typeface="Times New Roman" pitchFamily="18"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Espace réservé du contenu 2"/>
          <p:cNvSpPr>
            <a:spLocks noGrp="1"/>
          </p:cNvSpPr>
          <p:nvPr>
            <p:ph idx="1"/>
          </p:nvPr>
        </p:nvSpPr>
        <p:spPr>
          <a:xfrm>
            <a:off x="457200" y="1752600"/>
            <a:ext cx="8153400" cy="1828800"/>
          </a:xfrm>
        </p:spPr>
        <p:txBody>
          <a:bodyPr>
            <a:normAutofit fontScale="92500" lnSpcReduction="10000"/>
          </a:bodyPr>
          <a:lstStyle/>
          <a:p>
            <a:pPr marL="228600" indent="-228600" algn="just" rtl="1">
              <a:buClrTx/>
              <a:buFont typeface="Wingdings" pitchFamily="2" charset="2"/>
              <a:buChar char="§"/>
            </a:pPr>
            <a:r>
              <a:rPr lang="fr-FR" sz="3200" b="1" dirty="0" smtClean="0"/>
              <a:t>لوحة اعتماد وفق الاتفاقية الجمركية لسلامة الحاويات (</a:t>
            </a:r>
            <a:r>
              <a:rPr lang="fr-FR" sz="3200" b="1" dirty="0" smtClean="0">
                <a:solidFill>
                  <a:srgbClr val="FF0000"/>
                </a:solidFill>
                <a:latin typeface="Times New Roman" pitchFamily="18" charset="0"/>
                <a:cs typeface="Times New Roman" pitchFamily="18" charset="0"/>
              </a:rPr>
              <a:t>CSC</a:t>
            </a:r>
            <a:r>
              <a:rPr lang="fr-FR" sz="3200" b="1" dirty="0" smtClean="0"/>
              <a:t>)</a:t>
            </a:r>
            <a:r>
              <a:rPr lang="ar-DZ" sz="3200" b="1" dirty="0" smtClean="0"/>
              <a:t>.</a:t>
            </a:r>
            <a:endParaRPr lang="fr-FR" sz="3200" b="1" dirty="0" smtClean="0"/>
          </a:p>
          <a:p>
            <a:pPr marL="228600" indent="-228600" algn="just" rtl="1">
              <a:buClrTx/>
              <a:buFont typeface="Wingdings" pitchFamily="2" charset="2"/>
              <a:buChar char="§"/>
            </a:pPr>
            <a:r>
              <a:rPr lang="fr-FR" sz="3200" b="1" dirty="0" smtClean="0"/>
              <a:t>لوحة اعتماد وفق الاتفاقية الجمركية للنقل الدولي للبضائع تحت غطاء دفتر</a:t>
            </a:r>
            <a:r>
              <a:rPr lang="ar-DZ" sz="3200" b="1" dirty="0" smtClean="0"/>
              <a:t> </a:t>
            </a:r>
            <a:r>
              <a:rPr lang="ar-DZ" sz="3200" b="1" dirty="0" smtClean="0">
                <a:latin typeface="Times New Roman" pitchFamily="18" charset="0"/>
                <a:cs typeface="Times New Roman" pitchFamily="18" charset="0"/>
              </a:rPr>
              <a:t>تير</a:t>
            </a:r>
            <a:r>
              <a:rPr lang="fr-FR" sz="3200" b="1" dirty="0" smtClean="0">
                <a:solidFill>
                  <a:srgbClr val="FF0000"/>
                </a:solidFill>
                <a:latin typeface="Times New Roman" pitchFamily="18" charset="0"/>
                <a:cs typeface="Times New Roman" pitchFamily="18" charset="0"/>
              </a:rPr>
              <a:t>(TIR</a:t>
            </a:r>
            <a:r>
              <a:rPr lang="fr-FR" sz="3200" b="1" dirty="0" smtClean="0">
                <a:latin typeface="Times New Roman" pitchFamily="18" charset="0"/>
                <a:cs typeface="Times New Roman" pitchFamily="18" charset="0"/>
              </a:rPr>
              <a:t>)</a:t>
            </a:r>
            <a:r>
              <a:rPr lang="ar-DZ" sz="3200" b="1" dirty="0" smtClean="0">
                <a:latin typeface="Times New Roman" pitchFamily="18" charset="0"/>
                <a:cs typeface="Times New Roman" pitchFamily="18" charset="0"/>
              </a:rPr>
              <a:t>.</a:t>
            </a:r>
            <a:endParaRPr lang="fr-FR" sz="3200" b="1" dirty="0" smtClean="0">
              <a:latin typeface="Times New Roman" pitchFamily="18" charset="0"/>
              <a:cs typeface="Times New Roman" pitchFamily="18" charset="0"/>
            </a:endParaRPr>
          </a:p>
        </p:txBody>
      </p:sp>
      <p:sp>
        <p:nvSpPr>
          <p:cNvPr id="3" name="Espace réservé du contenu 2"/>
          <p:cNvSpPr txBox="1">
            <a:spLocks/>
          </p:cNvSpPr>
          <p:nvPr/>
        </p:nvSpPr>
        <p:spPr>
          <a:xfrm>
            <a:off x="304800" y="3962400"/>
            <a:ext cx="8534400" cy="2209800"/>
          </a:xfrm>
          <a:prstGeom prst="rect">
            <a:avLst/>
          </a:prstGeom>
        </p:spPr>
        <p:txBody>
          <a:bodyPr vert="horz">
            <a:normAutofit/>
          </a:bodyPr>
          <a:lstStyle/>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9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ملاحظة: </a:t>
            </a:r>
          </a:p>
          <a:p>
            <a:pPr marL="0" marR="0" lvl="0" indent="0"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lang="ar-DZ" sz="3600" b="1" dirty="0" smtClean="0">
                <a:solidFill>
                  <a:srgbClr val="FF0000"/>
                </a:solidFill>
                <a:latin typeface="Times New Roman" pitchFamily="18" charset="0"/>
                <a:cs typeface="Times New Roman" pitchFamily="18" charset="0"/>
              </a:rPr>
              <a:t>    </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يتم الجمع بين لوحة الاعتماد  للنقل تحت ختم الجمارك ولوحة الاعتماد لأغراض السلامةCSC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ل</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تشكيل لوحة واحدة</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endParaRPr kumimoji="0" lang="fr-FR" sz="32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4" name="Rectangle 3"/>
          <p:cNvSpPr/>
          <p:nvPr/>
        </p:nvSpPr>
        <p:spPr>
          <a:xfrm>
            <a:off x="2419597" y="762000"/>
            <a:ext cx="6343403" cy="584775"/>
          </a:xfrm>
          <a:prstGeom prst="rect">
            <a:avLst/>
          </a:prstGeom>
        </p:spPr>
        <p:txBody>
          <a:bodyPr wrap="none">
            <a:spAutoFit/>
          </a:bodyPr>
          <a:lstStyle/>
          <a:p>
            <a:pPr algn="just" rtl="1"/>
            <a:r>
              <a:rPr lang="ar-DZ" sz="3200" b="1" dirty="0" smtClean="0">
                <a:solidFill>
                  <a:srgbClr val="FF0000"/>
                </a:solidFill>
                <a:latin typeface="Times New Roman" pitchFamily="18" charset="0"/>
                <a:cs typeface="Times New Roman" pitchFamily="18" charset="0"/>
              </a:rPr>
              <a:t>أنواع لوحة الاعتماد</a:t>
            </a:r>
            <a:r>
              <a:rPr lang="fr-FR" sz="3200" b="1" dirty="0" smtClean="0">
                <a:solidFill>
                  <a:srgbClr val="FF0000"/>
                </a:solidFill>
                <a:latin typeface="Times New Roman" pitchFamily="18" charset="0"/>
                <a:cs typeface="Times New Roman" pitchFamily="18" charset="0"/>
              </a:rPr>
              <a:t>plaque d’agrément </a:t>
            </a:r>
            <a:r>
              <a:rPr lang="ar-DZ" sz="3200" b="1" dirty="0" smtClean="0">
                <a:solidFill>
                  <a:srgbClr val="FF0000"/>
                </a:solidFill>
                <a:latin typeface="Times New Roman" pitchFamily="18" charset="0"/>
                <a:cs typeface="Times New Roman" pitchFamily="18" charset="0"/>
              </a:rPr>
              <a:t>:</a:t>
            </a:r>
            <a:endParaRPr lang="fr-FR" sz="3200"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762000" y="381000"/>
            <a:ext cx="8276920" cy="646331"/>
          </a:xfrm>
          <a:prstGeom prst="rect">
            <a:avLst/>
          </a:prstGeom>
        </p:spPr>
        <p:txBody>
          <a:bodyPr wrap="square">
            <a:spAutoFit/>
          </a:bodyPr>
          <a:lstStyle/>
          <a:p>
            <a:pPr algn="ctr" rtl="1"/>
            <a:r>
              <a:rPr lang="ar-DZ" sz="3600" b="1" dirty="0" smtClean="0">
                <a:solidFill>
                  <a:srgbClr val="FF0000"/>
                </a:solidFill>
                <a:latin typeface="Times New Roman" pitchFamily="18" charset="0"/>
                <a:cs typeface="Times New Roman" pitchFamily="18" charset="0"/>
              </a:rPr>
              <a:t>لوحة الاعتماد </a:t>
            </a:r>
            <a:r>
              <a:rPr lang="fr-FR" sz="3600" b="1" dirty="0" smtClean="0">
                <a:latin typeface="Times New Roman" pitchFamily="18" charset="0"/>
                <a:cs typeface="Times New Roman" pitchFamily="18" charset="0"/>
              </a:rPr>
              <a:t> </a:t>
            </a:r>
            <a:r>
              <a:rPr lang="fr-FR" sz="3600" b="1" dirty="0" smtClean="0">
                <a:solidFill>
                  <a:srgbClr val="FF0000"/>
                </a:solidFill>
                <a:latin typeface="Times New Roman" pitchFamily="18" charset="0"/>
                <a:cs typeface="Times New Roman" pitchFamily="18" charset="0"/>
              </a:rPr>
              <a:t>plaque d’agrément CSC</a:t>
            </a:r>
            <a:r>
              <a:rPr lang="ar-DZ" sz="3600" b="1" dirty="0" smtClean="0">
                <a:solidFill>
                  <a:srgbClr val="FF0000"/>
                </a:solidFill>
                <a:latin typeface="Times New Roman" pitchFamily="18" charset="0"/>
                <a:cs typeface="Times New Roman" pitchFamily="18" charset="0"/>
              </a:rPr>
              <a:t>     </a:t>
            </a:r>
            <a:endParaRPr lang="fr-FR" sz="3600" dirty="0">
              <a:solidFill>
                <a:srgbClr val="FF0000"/>
              </a:solidFill>
              <a:latin typeface="Times New Roman" pitchFamily="18" charset="0"/>
              <a:cs typeface="Times New Roman" pitchFamily="18" charset="0"/>
            </a:endParaRPr>
          </a:p>
        </p:txBody>
      </p:sp>
      <p:pic>
        <p:nvPicPr>
          <p:cNvPr id="6" name="Espace réservé du contenu 5" descr="CSC-plaque-norme1"/>
          <p:cNvPicPr>
            <a:picLocks noGrp="1"/>
          </p:cNvPicPr>
          <p:nvPr>
            <p:ph idx="1"/>
          </p:nvPr>
        </p:nvPicPr>
        <p:blipFill>
          <a:blip r:embed="rId2"/>
          <a:srcRect/>
          <a:stretch>
            <a:fillRect/>
          </a:stretch>
        </p:blipFill>
        <p:spPr bwMode="auto">
          <a:xfrm>
            <a:off x="76200" y="1447800"/>
            <a:ext cx="4800600" cy="5029200"/>
          </a:xfrm>
          <a:prstGeom prst="rect">
            <a:avLst/>
          </a:prstGeom>
          <a:noFill/>
          <a:ln w="9525">
            <a:noFill/>
            <a:miter lim="800000"/>
            <a:headEnd/>
            <a:tailEnd/>
          </a:ln>
        </p:spPr>
      </p:pic>
      <p:pic>
        <p:nvPicPr>
          <p:cNvPr id="7" name="Image 6" descr="plaque csc container"/>
          <p:cNvPicPr/>
          <p:nvPr/>
        </p:nvPicPr>
        <p:blipFill>
          <a:blip r:embed="rId3"/>
          <a:srcRect/>
          <a:stretch>
            <a:fillRect/>
          </a:stretch>
        </p:blipFill>
        <p:spPr bwMode="auto">
          <a:xfrm>
            <a:off x="4953000" y="1447800"/>
            <a:ext cx="4086225" cy="5029200"/>
          </a:xfrm>
          <a:prstGeom prst="rect">
            <a:avLst/>
          </a:prstGeom>
          <a:noFill/>
          <a:ln w="9525">
            <a:noFill/>
            <a:miter lim="800000"/>
            <a:headEnd/>
            <a:tailEnd/>
          </a:ln>
        </p:spPr>
      </p:pic>
    </p:spTree>
  </p:cSld>
  <p:clrMapOvr>
    <a:masterClrMapping/>
  </p:clrMapOvr>
  <p:transition>
    <p:cover dir="r"/>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381000" y="609600"/>
            <a:ext cx="8382000" cy="2369880"/>
          </a:xfrm>
          <a:prstGeom prst="rect">
            <a:avLst/>
          </a:prstGeom>
        </p:spPr>
        <p:txBody>
          <a:bodyPr wrap="square">
            <a:spAutoFit/>
          </a:bodyPr>
          <a:lstStyle/>
          <a:p>
            <a:pPr algn="just" rtl="1"/>
            <a:r>
              <a:rPr lang="ar-DZ" sz="3600" b="1" dirty="0" smtClean="0">
                <a:solidFill>
                  <a:srgbClr val="FF0000"/>
                </a:solidFill>
                <a:latin typeface="Times New Roman" pitchFamily="18" charset="0"/>
                <a:cs typeface="Times New Roman" pitchFamily="18" charset="0"/>
              </a:rPr>
              <a:t>الأختام الأمنية </a:t>
            </a:r>
            <a:r>
              <a:rPr lang="fr-FR" sz="3600" b="1" dirty="0" smtClean="0">
                <a:solidFill>
                  <a:srgbClr val="FF0000"/>
                </a:solidFill>
                <a:latin typeface="Times New Roman" pitchFamily="18" charset="0"/>
                <a:cs typeface="Times New Roman" pitchFamily="18" charset="0"/>
              </a:rPr>
              <a:t> Scellés de sécurité</a:t>
            </a:r>
            <a:endParaRPr lang="ar-DZ" sz="3600" b="1" dirty="0" smtClean="0">
              <a:solidFill>
                <a:srgbClr val="FF0000"/>
              </a:solidFill>
              <a:latin typeface="Times New Roman" pitchFamily="18" charset="0"/>
              <a:cs typeface="Times New Roman" pitchFamily="18" charset="0"/>
            </a:endParaRPr>
          </a:p>
          <a:p>
            <a:pPr algn="just" rtl="1"/>
            <a:r>
              <a:rPr lang="ar-DZ" sz="2800" b="1" dirty="0" smtClean="0">
                <a:latin typeface="Times New Roman" pitchFamily="18" charset="0"/>
                <a:cs typeface="Times New Roman" pitchFamily="18" charset="0"/>
              </a:rPr>
              <a:t>   آليات مستخدمة لإغلاق الحاويات لجعلها مقاومة للعبث وتوفير مستوى معين من الأمان، يمكن أن تساعد في الكشف عن السرقة أو التلوث، سواء بشكل عرضي أو متعمد، كما تعتبر طريقة غير مكلفة لتقديم دليل على العبث والتطفل في الأماكن الحساسة.</a:t>
            </a:r>
            <a:endParaRPr lang="fr-FR" sz="2800" b="1" dirty="0">
              <a:latin typeface="Times New Roman" pitchFamily="18" charset="0"/>
              <a:cs typeface="Times New Roman" pitchFamily="18" charset="0"/>
            </a:endParaRPr>
          </a:p>
        </p:txBody>
      </p:sp>
      <p:pic>
        <p:nvPicPr>
          <p:cNvPr id="64514" name="Picture 2" descr="Scellés de sécurité pour conteneurs et transport | Royal Pack Scellés  Sécurité"/>
          <p:cNvPicPr>
            <a:picLocks noChangeAspect="1" noChangeArrowheads="1"/>
          </p:cNvPicPr>
          <p:nvPr/>
        </p:nvPicPr>
        <p:blipFill>
          <a:blip r:embed="rId2"/>
          <a:srcRect/>
          <a:stretch>
            <a:fillRect/>
          </a:stretch>
        </p:blipFill>
        <p:spPr bwMode="auto">
          <a:xfrm>
            <a:off x="228600" y="3276600"/>
            <a:ext cx="4724400" cy="3429000"/>
          </a:xfrm>
          <a:prstGeom prst="rect">
            <a:avLst/>
          </a:prstGeom>
          <a:noFill/>
        </p:spPr>
      </p:pic>
      <p:pic>
        <p:nvPicPr>
          <p:cNvPr id="64516" name="Picture 4" descr="Scellé pour containeur"/>
          <p:cNvPicPr>
            <a:picLocks noChangeAspect="1" noChangeArrowheads="1"/>
          </p:cNvPicPr>
          <p:nvPr/>
        </p:nvPicPr>
        <p:blipFill>
          <a:blip r:embed="rId3"/>
          <a:srcRect/>
          <a:stretch>
            <a:fillRect/>
          </a:stretch>
        </p:blipFill>
        <p:spPr bwMode="auto">
          <a:xfrm>
            <a:off x="5181600" y="3276600"/>
            <a:ext cx="3714750" cy="3409951"/>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5538" name="Picture 2" descr="Scellés/boulons, scellés/câbles et verrous de protection «anti-vol»  (obligatoires pour conteneurs : conformes à la norme ISO 17712 : 2013,  marquage «H», et pour camions et wagons) : CEA : Container Equipement et  Arimage"/>
          <p:cNvPicPr>
            <a:picLocks noChangeAspect="1" noChangeArrowheads="1"/>
          </p:cNvPicPr>
          <p:nvPr/>
        </p:nvPicPr>
        <p:blipFill>
          <a:blip r:embed="rId2"/>
          <a:srcRect/>
          <a:stretch>
            <a:fillRect/>
          </a:stretch>
        </p:blipFill>
        <p:spPr bwMode="auto">
          <a:xfrm>
            <a:off x="152400" y="228600"/>
            <a:ext cx="4191000" cy="2981325"/>
          </a:xfrm>
          <a:prstGeom prst="rect">
            <a:avLst/>
          </a:prstGeom>
          <a:noFill/>
        </p:spPr>
      </p:pic>
      <p:pic>
        <p:nvPicPr>
          <p:cNvPr id="65540" name="Picture 4" descr="Premium Photo | Security of transportation. container door truck lock with  protective lead seal."/>
          <p:cNvPicPr>
            <a:picLocks noChangeAspect="1" noChangeArrowheads="1"/>
          </p:cNvPicPr>
          <p:nvPr/>
        </p:nvPicPr>
        <p:blipFill>
          <a:blip r:embed="rId3"/>
          <a:srcRect/>
          <a:stretch>
            <a:fillRect/>
          </a:stretch>
        </p:blipFill>
        <p:spPr bwMode="auto">
          <a:xfrm>
            <a:off x="4495800" y="228601"/>
            <a:ext cx="4495800" cy="2971800"/>
          </a:xfrm>
          <a:prstGeom prst="rect">
            <a:avLst/>
          </a:prstGeom>
          <a:noFill/>
        </p:spPr>
      </p:pic>
      <p:pic>
        <p:nvPicPr>
          <p:cNvPr id="65542" name="Picture 6" descr="Unisto: Scellés de sécurité"/>
          <p:cNvPicPr>
            <a:picLocks noChangeAspect="1" noChangeArrowheads="1"/>
          </p:cNvPicPr>
          <p:nvPr/>
        </p:nvPicPr>
        <p:blipFill>
          <a:blip r:embed="rId4"/>
          <a:srcRect/>
          <a:stretch>
            <a:fillRect/>
          </a:stretch>
        </p:blipFill>
        <p:spPr bwMode="auto">
          <a:xfrm>
            <a:off x="152400" y="3429000"/>
            <a:ext cx="4191000" cy="3048000"/>
          </a:xfrm>
          <a:prstGeom prst="rect">
            <a:avLst/>
          </a:prstGeom>
          <a:noFill/>
        </p:spPr>
      </p:pic>
      <p:pic>
        <p:nvPicPr>
          <p:cNvPr id="65544" name="Picture 8" descr="Scellé de sécurité / plombs conteneur"/>
          <p:cNvPicPr>
            <a:picLocks noChangeAspect="1" noChangeArrowheads="1"/>
          </p:cNvPicPr>
          <p:nvPr/>
        </p:nvPicPr>
        <p:blipFill>
          <a:blip r:embed="rId5"/>
          <a:srcRect/>
          <a:stretch>
            <a:fillRect/>
          </a:stretch>
        </p:blipFill>
        <p:spPr bwMode="auto">
          <a:xfrm>
            <a:off x="4495800" y="3429000"/>
            <a:ext cx="4648200" cy="304800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28600" y="1676400"/>
            <a:ext cx="8534400" cy="2590800"/>
          </a:xfrm>
        </p:spPr>
        <p:txBody>
          <a:bodyPr>
            <a:normAutofit lnSpcReduction="10000"/>
          </a:bodyPr>
          <a:lstStyle/>
          <a:p>
            <a:pPr marL="0" indent="0" algn="just" rtl="1">
              <a:buNone/>
            </a:pPr>
            <a:r>
              <a:rPr lang="ar-DZ" sz="3200" b="1" dirty="0" smtClean="0">
                <a:solidFill>
                  <a:srgbClr val="FF0000"/>
                </a:solidFill>
                <a:latin typeface="Times New Roman" pitchFamily="18" charset="0"/>
                <a:cs typeface="Times New Roman" pitchFamily="18" charset="0"/>
              </a:rPr>
              <a:t>8. أ. مزايا الحاويات: </a:t>
            </a:r>
          </a:p>
          <a:p>
            <a:pPr marL="0" indent="0" algn="just" rtl="1">
              <a:buClr>
                <a:srgbClr val="FF0000"/>
              </a:buClr>
              <a:buFont typeface="Wingdings" pitchFamily="2" charset="2"/>
              <a:buChar char="ü"/>
            </a:pPr>
            <a:r>
              <a:rPr lang="ar-DZ" sz="3200" b="1" dirty="0" smtClean="0">
                <a:latin typeface="Times New Roman" pitchFamily="18" charset="0"/>
                <a:cs typeface="Times New Roman" pitchFamily="18" charset="0"/>
              </a:rPr>
              <a:t> حماية أفضل للبضائع من التلف والسرقة (انخفاض في مصاريف التأمين )</a:t>
            </a:r>
            <a:endParaRPr lang="fr-FR" sz="3200" b="1" dirty="0" smtClean="0">
              <a:latin typeface="Times New Roman" pitchFamily="18" charset="0"/>
              <a:cs typeface="Times New Roman" pitchFamily="18" charset="0"/>
            </a:endParaRPr>
          </a:p>
          <a:p>
            <a:pPr marL="0" lvl="0" indent="0" algn="just" rtl="1">
              <a:buClr>
                <a:srgbClr val="FF0000"/>
              </a:buClr>
              <a:buFont typeface="Wingdings" pitchFamily="2" charset="2"/>
              <a:buChar char="ü"/>
            </a:pPr>
            <a:r>
              <a:rPr lang="ar-DZ" sz="3200" b="1" dirty="0" smtClean="0">
                <a:latin typeface="Times New Roman" pitchFamily="18" charset="0"/>
                <a:cs typeface="Times New Roman" pitchFamily="18" charset="0"/>
              </a:rPr>
              <a:t> السرعة في المناولة (التحميل والتفريغ) والتخزين.</a:t>
            </a:r>
          </a:p>
          <a:p>
            <a:pPr marL="0" lvl="0" indent="0" algn="just" rtl="1">
              <a:buClr>
                <a:srgbClr val="FF0000"/>
              </a:buClr>
              <a:buFont typeface="Wingdings" pitchFamily="2" charset="2"/>
              <a:buChar char="ü"/>
            </a:pPr>
            <a:r>
              <a:rPr lang="ar-DZ" sz="3200" b="1" dirty="0" smtClean="0">
                <a:latin typeface="Times New Roman" pitchFamily="18" charset="0"/>
                <a:cs typeface="Times New Roman" pitchFamily="18" charset="0"/>
              </a:rPr>
              <a:t> الاقتصاد في مواد التعبئة والتغليف.</a:t>
            </a:r>
            <a:endParaRPr lang="fr-FR" sz="3200" b="1" dirty="0" smtClean="0">
              <a:latin typeface="Times New Roman" pitchFamily="18" charset="0"/>
              <a:cs typeface="Times New Roman" pitchFamily="18" charset="0"/>
            </a:endParaRPr>
          </a:p>
        </p:txBody>
      </p:sp>
    </p:spTree>
  </p:cSld>
  <p:clrMapOvr>
    <a:masterClrMapping/>
  </p:clrMapOvr>
  <p:transition>
    <p:comb/>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Espace réservé du contenu 2"/>
          <p:cNvSpPr>
            <a:spLocks noGrp="1"/>
          </p:cNvSpPr>
          <p:nvPr>
            <p:ph idx="1"/>
          </p:nvPr>
        </p:nvSpPr>
        <p:spPr>
          <a:xfrm>
            <a:off x="228600" y="914400"/>
            <a:ext cx="8458200" cy="4419600"/>
          </a:xfrm>
        </p:spPr>
        <p:txBody>
          <a:bodyPr>
            <a:normAutofit/>
          </a:bodyPr>
          <a:lstStyle/>
          <a:p>
            <a:pPr marL="0" indent="0" algn="just" rtl="1">
              <a:buNone/>
            </a:pPr>
            <a:r>
              <a:rPr lang="ar-DZ" sz="3200" b="1" dirty="0" smtClean="0">
                <a:solidFill>
                  <a:srgbClr val="FF0000"/>
                </a:solidFill>
                <a:latin typeface="Times New Roman" pitchFamily="18" charset="0"/>
                <a:cs typeface="Times New Roman" pitchFamily="18" charset="0"/>
              </a:rPr>
              <a:t>8. ب. عيوب الحاويات: </a:t>
            </a:r>
          </a:p>
          <a:p>
            <a:pPr marL="0" indent="0" algn="just" rtl="1">
              <a:buClr>
                <a:srgbClr val="FF0000"/>
              </a:buClr>
              <a:buFont typeface="Wingdings" pitchFamily="2" charset="2"/>
              <a:buChar char="ü"/>
            </a:pPr>
            <a:r>
              <a:rPr lang="ar-DZ" sz="3200" b="1" dirty="0" smtClean="0">
                <a:latin typeface="Times New Roman" pitchFamily="18" charset="0"/>
                <a:cs typeface="Times New Roman" pitchFamily="18" charset="0"/>
              </a:rPr>
              <a:t> تكلفة شراء الحاويات مرتفعة وتكلفة الاستعمال عالية بفعل ضرورة رجوع الحاويات فارغة</a:t>
            </a:r>
            <a:r>
              <a:rPr lang="fr-FR" sz="3200" b="1" dirty="0" smtClean="0">
                <a:latin typeface="Times New Roman" pitchFamily="18" charset="0"/>
                <a:cs typeface="Times New Roman" pitchFamily="18" charset="0"/>
              </a:rPr>
              <a:t>.</a:t>
            </a:r>
            <a:endParaRPr lang="ar-DZ" sz="3200" b="1" dirty="0" smtClean="0">
              <a:latin typeface="Times New Roman" pitchFamily="18" charset="0"/>
              <a:cs typeface="Times New Roman" pitchFamily="18" charset="0"/>
            </a:endParaRPr>
          </a:p>
          <a:p>
            <a:pPr marL="0" lvl="0" indent="0" algn="just" rtl="1">
              <a:buClr>
                <a:srgbClr val="FF0000"/>
              </a:buClr>
              <a:buFont typeface="Wingdings" pitchFamily="2" charset="2"/>
              <a:buChar char="ü"/>
            </a:pPr>
            <a:r>
              <a:rPr lang="ar-DZ" sz="3200" b="1" dirty="0" smtClean="0">
                <a:latin typeface="Times New Roman" pitchFamily="18" charset="0"/>
                <a:cs typeface="Times New Roman" pitchFamily="18" charset="0"/>
              </a:rPr>
              <a:t> الحاجة الدائمة إلى الصيانة الدورية (إعادة الطلاء، إزالة الصدأ،...الخ) أو الإصلاح (الأجنحة، وأقفال الأبواب، وقطع الغيار،...الخ). </a:t>
            </a:r>
          </a:p>
          <a:p>
            <a:pPr marL="0" lvl="0" indent="0" algn="just" rtl="1">
              <a:buClr>
                <a:srgbClr val="FF0000"/>
              </a:buClr>
              <a:buFont typeface="Wingdings" pitchFamily="2" charset="2"/>
              <a:buChar char="ü"/>
            </a:pPr>
            <a:r>
              <a:rPr lang="ar-DZ" sz="3200" b="1" dirty="0" smtClean="0">
                <a:latin typeface="Times New Roman" pitchFamily="18" charset="0"/>
                <a:cs typeface="Times New Roman" pitchFamily="18" charset="0"/>
              </a:rPr>
              <a:t> توحيد قياسات الحاويات يؤثر سلبا على شحن بعض السلع التي لا يمكن نقلها في الحاويات المعروفة. </a:t>
            </a:r>
            <a:endParaRPr lang="fr-FR" sz="3200" b="1" dirty="0" smtClean="0">
              <a:latin typeface="Times New Roman" pitchFamily="18" charset="0"/>
              <a:cs typeface="Times New Roman" pitchFamily="18" charset="0"/>
            </a:endParaRPr>
          </a:p>
          <a:p>
            <a:endParaRPr lang="fr-FR" sz="32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868740"/>
            <a:ext cx="85344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مشكلة أمن الحاويات:</a:t>
            </a:r>
            <a:endParaRPr kumimoji="0" lang="fr-FR" sz="3200" b="1" i="0" u="none" strike="noStrike" cap="none" normalizeH="0" baseline="0" dirty="0" smtClean="0">
              <a:ln>
                <a:noFill/>
              </a:ln>
              <a:solidFill>
                <a:srgbClr val="FF0000"/>
              </a:solidFill>
              <a:effectLst/>
              <a:latin typeface="Arial" pitchFamily="34" charset="0"/>
              <a:cs typeface="Arial" pitchFamily="34" charset="0"/>
            </a:endParaRPr>
          </a:p>
          <a:p>
            <a:pPr lvl="0" algn="just" rtl="1" eaLnBrk="0" fontAlgn="base" hangingPunct="0">
              <a:spcBef>
                <a:spcPct val="0"/>
              </a:spcBef>
              <a:spcAft>
                <a:spcPct val="0"/>
              </a:spcAft>
            </a:pPr>
            <a:r>
              <a:rPr kumimoji="0" lang="ar-DZ"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يمكن </a:t>
            </a:r>
            <a:r>
              <a:rPr lang="ar-DZ" sz="3200" b="1" dirty="0" smtClean="0">
                <a:latin typeface="Simplified Arabic" pitchFamily="18" charset="-78"/>
                <a:ea typeface="Calibri" pitchFamily="34" charset="0"/>
                <a:cs typeface="Simplified Arabic" pitchFamily="18" charset="-78"/>
              </a:rPr>
              <a:t>الحاويات أن </a:t>
            </a:r>
            <a:r>
              <a:rPr kumimoji="0" lang="ar-DZ"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تستعمل في التهريب(أموال، مخدرات، أسلحة، بشر...)، ونظرا لاستحالة فتح وتفتيش كل الحاويات بسبب أعدادها الكبيرة، </a:t>
            </a:r>
            <a:r>
              <a:rPr kumimoji="0" lang="ar-DZ" sz="3200" b="1" i="0" u="none" strike="noStrike" cap="none" normalizeH="0" baseline="0" dirty="0" err="1" smtClean="0">
                <a:ln>
                  <a:noFill/>
                </a:ln>
                <a:solidFill>
                  <a:schemeClr val="tx1"/>
                </a:solidFill>
                <a:effectLst/>
                <a:latin typeface="Simplified Arabic" pitchFamily="18" charset="-78"/>
                <a:ea typeface="Calibri" pitchFamily="34" charset="0"/>
                <a:cs typeface="Simplified Arabic" pitchFamily="18" charset="-78"/>
              </a:rPr>
              <a:t>و</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عدم تمكن الناقل من فحص البضاعة، حيث يتسلم الحاوية معبأة ومختومة ليتم شحنها على السفينة.</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28600" y="856595"/>
            <a:ext cx="8534400" cy="53245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طرق فحص الحاويات:</a:t>
            </a:r>
            <a:endParaRPr kumimoji="0" lang="fr-FR" sz="32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الفحص الوثائقي:</a:t>
            </a:r>
            <a:endParaRPr lang="ar-DZ" sz="2800" b="1" dirty="0" smtClean="0">
              <a:solidFill>
                <a:srgbClr val="FF0000"/>
              </a:solidFill>
              <a:latin typeface="Arial" pitchFamily="34" charset="0"/>
              <a:ea typeface="Calibri"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
                <a:srgbClr val="FF0000"/>
              </a:buClr>
              <a:buSzTx/>
              <a:buFont typeface="Wingdings" pitchFamily="2" charset="2"/>
              <a:buChar char="ü"/>
              <a:tabLst/>
            </a:pPr>
            <a:r>
              <a:rPr kumimoji="0" lang="ar-DZ" sz="2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التأكد من تواجد وصحة  ترقيم الحاوية على الوثائق(سند الشحن، بيان الحمولة...)؛</a:t>
            </a:r>
          </a:p>
          <a:p>
            <a:pPr marL="0" marR="0" lvl="0" indent="0" algn="just" defTabSz="914400" rtl="1" eaLnBrk="0" fontAlgn="base" latinLnBrk="0" hangingPunct="0">
              <a:lnSpc>
                <a:spcPct val="100000"/>
              </a:lnSpc>
              <a:spcBef>
                <a:spcPct val="0"/>
              </a:spcBef>
              <a:spcAft>
                <a:spcPct val="0"/>
              </a:spcAft>
              <a:buClr>
                <a:srgbClr val="FF0000"/>
              </a:buClr>
              <a:buSzTx/>
              <a:buFont typeface="Wingdings" pitchFamily="2" charset="2"/>
              <a:buChar char="ü"/>
              <a:tabLst/>
            </a:pPr>
            <a:r>
              <a:rPr kumimoji="0" lang="ar-DZ" sz="2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التأكد من مطابقة نوع الحاوية انطلاقا من ترقيمها، مطابقة</a:t>
            </a:r>
            <a:r>
              <a:rPr kumimoji="0" lang="ar-DZ" sz="2800" b="1" i="0" u="none" strike="noStrike" cap="none" normalizeH="0" dirty="0" smtClean="0">
                <a:ln>
                  <a:noFill/>
                </a:ln>
                <a:solidFill>
                  <a:schemeClr val="tx1"/>
                </a:solidFill>
                <a:effectLst/>
                <a:latin typeface="Simplified Arabic" pitchFamily="18" charset="-78"/>
                <a:ea typeface="Calibri" pitchFamily="34" charset="0"/>
                <a:cs typeface="Simplified Arabic" pitchFamily="18" charset="-78"/>
              </a:rPr>
              <a:t> </a:t>
            </a:r>
            <a:r>
              <a:rPr kumimoji="0" lang="ar-DZ" sz="2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الوزن الخام والصافي</a:t>
            </a:r>
            <a:r>
              <a:rPr kumimoji="0" lang="ar-DZ" sz="2800" b="1" i="0" u="none" strike="noStrike" cap="none" normalizeH="0" dirty="0" smtClean="0">
                <a:ln>
                  <a:noFill/>
                </a:ln>
                <a:solidFill>
                  <a:schemeClr val="tx1"/>
                </a:solidFill>
                <a:effectLst/>
                <a:latin typeface="Simplified Arabic" pitchFamily="18" charset="-78"/>
                <a:ea typeface="Calibri" pitchFamily="34" charset="0"/>
                <a:cs typeface="Simplified Arabic" pitchFamily="18" charset="-78"/>
              </a:rPr>
              <a:t> </a:t>
            </a:r>
            <a:r>
              <a:rPr kumimoji="0" lang="ar-DZ" sz="2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انطلاقا من سند الشحن؛</a:t>
            </a:r>
          </a:p>
          <a:p>
            <a:pPr marL="0" marR="0" lvl="0" indent="0" algn="just" defTabSz="914400" rtl="1" eaLnBrk="0" fontAlgn="base" latinLnBrk="0" hangingPunct="0">
              <a:lnSpc>
                <a:spcPct val="100000"/>
              </a:lnSpc>
              <a:spcBef>
                <a:spcPct val="0"/>
              </a:spcBef>
              <a:spcAft>
                <a:spcPct val="0"/>
              </a:spcAft>
              <a:buClr>
                <a:srgbClr val="FF0000"/>
              </a:buClr>
              <a:buSzTx/>
              <a:buFont typeface="Wingdings" pitchFamily="2" charset="2"/>
              <a:buChar char="ü"/>
              <a:tabLst/>
            </a:pPr>
            <a:r>
              <a:rPr kumimoji="0" lang="ar-DZ" sz="2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التأكد من احترام المسار المحدد من طرف الجمارك انطلاقا من تصريح</a:t>
            </a:r>
            <a:r>
              <a:rPr kumimoji="0" lang="ar-DZ" sz="2800" b="1" i="0" u="none" strike="noStrike" cap="none" normalizeH="0" dirty="0" smtClean="0">
                <a:ln>
                  <a:noFill/>
                </a:ln>
                <a:solidFill>
                  <a:schemeClr val="tx1"/>
                </a:solidFill>
                <a:effectLst/>
                <a:latin typeface="Simplified Arabic" pitchFamily="18" charset="-78"/>
                <a:ea typeface="Calibri" pitchFamily="34" charset="0"/>
                <a:cs typeface="Simplified Arabic" pitchFamily="18" charset="-78"/>
              </a:rPr>
              <a:t> </a:t>
            </a:r>
            <a:r>
              <a:rPr kumimoji="0" lang="ar-DZ" sz="2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القبول المؤقت أو العبور؛</a:t>
            </a:r>
          </a:p>
          <a:p>
            <a:pPr algn="just" rtl="1"/>
            <a:r>
              <a:rPr lang="ar-DZ" sz="2800" b="1" dirty="0" smtClean="0">
                <a:latin typeface="Simplified Arabic" pitchFamily="18" charset="-78"/>
                <a:ea typeface="Calibri" pitchFamily="34" charset="0"/>
                <a:cs typeface="Simplified Arabic" pitchFamily="18" charset="-78"/>
              </a:rPr>
              <a:t>أجهزة كشف الوثائق المزورة التي يعمد المهربون لتقديمها لإبعاد الشبهة عن الحمولة؛</a:t>
            </a:r>
            <a:endParaRPr lang="fr-FR" sz="2800" b="1" dirty="0" smtClean="0">
              <a:latin typeface="Simplified Arabic" pitchFamily="18" charset="-78"/>
              <a:ea typeface="Calibri" pitchFamily="34" charset="0"/>
              <a:cs typeface="Simplified Arabic" pitchFamily="18" charset="-78"/>
            </a:endParaRPr>
          </a:p>
          <a:p>
            <a:pPr lvl="0" algn="just" rtl="1" eaLnBrk="0" fontAlgn="base" hangingPunct="0">
              <a:spcBef>
                <a:spcPct val="0"/>
              </a:spcBef>
              <a:spcAft>
                <a:spcPct val="0"/>
              </a:spcAft>
              <a:buClr>
                <a:srgbClr val="FF0000"/>
              </a:buClr>
              <a:buFont typeface="Wingdings" pitchFamily="2" charset="2"/>
              <a:buChar char="ü"/>
            </a:pPr>
            <a:r>
              <a:rPr kumimoji="0" lang="ar-DZ" sz="28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إدخال نظام </a:t>
            </a:r>
            <a:r>
              <a:rPr lang="fr-FR" sz="2800" b="1" dirty="0" smtClean="0">
                <a:latin typeface="Simplified Arabic" pitchFamily="18" charset="-78"/>
                <a:ea typeface="Calibri" pitchFamily="34" charset="0"/>
                <a:cs typeface="Simplified Arabic" pitchFamily="18" charset="-78"/>
              </a:rPr>
              <a:t>GPS</a:t>
            </a:r>
            <a:r>
              <a:rPr lang="ar-DZ" sz="2800" b="1" dirty="0" smtClean="0">
                <a:latin typeface="Simplified Arabic" pitchFamily="18" charset="-78"/>
                <a:ea typeface="Calibri" pitchFamily="34" charset="0"/>
                <a:cs typeface="Simplified Arabic" pitchFamily="18" charset="-78"/>
              </a:rPr>
              <a:t> لتتبع الحاويات عبر الأقمار الصناعية لإحكام الرقابة على التهريب بفعل </a:t>
            </a:r>
            <a:r>
              <a:rPr lang="ar-DZ" sz="2800" b="1" smtClean="0">
                <a:latin typeface="Simplified Arabic" pitchFamily="18" charset="-78"/>
                <a:ea typeface="Calibri" pitchFamily="34" charset="0"/>
                <a:cs typeface="Simplified Arabic" pitchFamily="18" charset="-78"/>
              </a:rPr>
              <a:t>استغلال التسهيلات </a:t>
            </a:r>
            <a:r>
              <a:rPr lang="ar-DZ" sz="2800" b="1" dirty="0" smtClean="0">
                <a:latin typeface="Simplified Arabic" pitchFamily="18" charset="-78"/>
                <a:ea typeface="Calibri" pitchFamily="34" charset="0"/>
                <a:cs typeface="Simplified Arabic" pitchFamily="18" charset="-78"/>
              </a:rPr>
              <a:t>لجمركية.</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28600" y="410825"/>
            <a:ext cx="85344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المراقبة المادية: </a:t>
            </a:r>
            <a:endParaRPr kumimoji="0" lang="fr-FR" sz="32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المستوى الخارجي:</a:t>
            </a:r>
          </a:p>
          <a:p>
            <a:pPr marL="0" marR="0" lvl="0" indent="0" algn="just" defTabSz="914400" rtl="1" eaLnBrk="0" fontAlgn="base" latinLnBrk="0" hangingPunct="0">
              <a:lnSpc>
                <a:spcPct val="100000"/>
              </a:lnSpc>
              <a:spcBef>
                <a:spcPct val="0"/>
              </a:spcBef>
              <a:spcAft>
                <a:spcPct val="0"/>
              </a:spcAft>
              <a:buClr>
                <a:srgbClr val="FF0000"/>
              </a:buClr>
              <a:buSzTx/>
              <a:buFont typeface="Wingdings" pitchFamily="2" charset="2"/>
              <a:buChar char="ü"/>
              <a:tabLst/>
            </a:pPr>
            <a:r>
              <a:rPr kumimoji="0" lang="ar-DZ"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التأكد من صحة الترميز والترقيم الخاصة بالحاوية، ومدى تطابقها مع الوثائق المرقمة؛</a:t>
            </a:r>
          </a:p>
          <a:p>
            <a:pPr marL="0" marR="0" lvl="0" indent="0" algn="just" defTabSz="914400" rtl="1" eaLnBrk="0" fontAlgn="base" latinLnBrk="0" hangingPunct="0">
              <a:lnSpc>
                <a:spcPct val="100000"/>
              </a:lnSpc>
              <a:spcBef>
                <a:spcPct val="0"/>
              </a:spcBef>
              <a:spcAft>
                <a:spcPct val="0"/>
              </a:spcAft>
              <a:buClr>
                <a:srgbClr val="FF0000"/>
              </a:buClr>
              <a:buSzTx/>
              <a:buFont typeface="Wingdings" pitchFamily="2" charset="2"/>
              <a:buChar char="ü"/>
              <a:tabLst/>
            </a:pPr>
            <a:r>
              <a:rPr kumimoji="0" lang="ar-DZ"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التأكد من سلامة الختم الجمركي، الأبواب والجوانب...</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المستوى الداخلي:</a:t>
            </a:r>
          </a:p>
          <a:p>
            <a:pPr marL="0" marR="0" lvl="0" indent="0" algn="just" defTabSz="914400" rtl="1" eaLnBrk="0" fontAlgn="base" latinLnBrk="0" hangingPunct="0">
              <a:lnSpc>
                <a:spcPct val="100000"/>
              </a:lnSpc>
              <a:spcBef>
                <a:spcPct val="0"/>
              </a:spcBef>
              <a:spcAft>
                <a:spcPct val="0"/>
              </a:spcAft>
              <a:buClr>
                <a:srgbClr val="FF0000"/>
              </a:buClr>
              <a:buSzTx/>
              <a:buFont typeface="Wingdings" pitchFamily="2" charset="2"/>
              <a:buChar char="ü"/>
              <a:tabLst/>
            </a:pPr>
            <a:r>
              <a:rPr kumimoji="0" lang="ar-DZ"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أنظمة الكشف بالأشعة الماسحة </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Radioscope</a:t>
            </a:r>
            <a:r>
              <a:rPr kumimoji="0" lang="ar-DZ"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a:t>
            </a:r>
          </a:p>
          <a:p>
            <a:pPr marL="0" marR="0" lvl="0" indent="0" algn="just" defTabSz="914400" rtl="1" eaLnBrk="0" fontAlgn="base" latinLnBrk="0" hangingPunct="0">
              <a:lnSpc>
                <a:spcPct val="100000"/>
              </a:lnSpc>
              <a:spcBef>
                <a:spcPct val="0"/>
              </a:spcBef>
              <a:spcAft>
                <a:spcPct val="0"/>
              </a:spcAft>
              <a:buClr>
                <a:srgbClr val="FF0000"/>
              </a:buClr>
              <a:buSzTx/>
              <a:buFont typeface="Wingdings" pitchFamily="2" charset="2"/>
              <a:buChar char="ü"/>
              <a:tabLst/>
            </a:pPr>
            <a:r>
              <a:rPr kumimoji="0" lang="ar-DZ"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الأشعة السينية</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Scanners </a:t>
            </a:r>
            <a:r>
              <a:rPr kumimoji="0" lang="fr-FR" sz="3200" b="1" i="0" u="none" strike="noStrike" cap="none" normalizeH="0" baseline="0" dirty="0" smtClean="0">
                <a:ln>
                  <a:noFill/>
                </a:ln>
                <a:solidFill>
                  <a:schemeClr val="tx1"/>
                </a:solidFill>
                <a:effectLst/>
                <a:latin typeface="Calibri"/>
                <a:ea typeface="Calibri" pitchFamily="34" charset="0"/>
                <a:cs typeface="Simplified Arabic" pitchFamily="18" charset="-78"/>
              </a:rPr>
              <a:t>à</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rayons X </a:t>
            </a:r>
            <a:r>
              <a:rPr kumimoji="0" lang="ar-DZ"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a:t>
            </a:r>
          </a:p>
          <a:p>
            <a:pPr marL="0" marR="0" lvl="0" indent="0" algn="just" defTabSz="914400" rtl="1" eaLnBrk="0" fontAlgn="base" latinLnBrk="0" hangingPunct="0">
              <a:lnSpc>
                <a:spcPct val="100000"/>
              </a:lnSpc>
              <a:spcBef>
                <a:spcPct val="0"/>
              </a:spcBef>
              <a:spcAft>
                <a:spcPct val="0"/>
              </a:spcAft>
              <a:buClr>
                <a:srgbClr val="FF0000"/>
              </a:buClr>
              <a:buSzTx/>
              <a:buFont typeface="Wingdings" pitchFamily="2" charset="2"/>
              <a:buChar char="ü"/>
              <a:tabLst/>
            </a:pPr>
            <a:r>
              <a:rPr kumimoji="0" lang="ar-DZ"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الكشف عن الممنوعات بالتحليل النيتروني؛</a:t>
            </a:r>
          </a:p>
          <a:p>
            <a:pPr lvl="0" algn="just" rtl="1" eaLnBrk="0" fontAlgn="base" hangingPunct="0">
              <a:spcBef>
                <a:spcPct val="0"/>
              </a:spcBef>
              <a:spcAft>
                <a:spcPct val="0"/>
              </a:spcAft>
              <a:buClr>
                <a:srgbClr val="FF0000"/>
              </a:buClr>
              <a:buFont typeface="Wingdings" pitchFamily="2" charset="2"/>
              <a:buChar char="ü"/>
            </a:pPr>
            <a:r>
              <a:rPr kumimoji="0" lang="ar-DZ"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نظام أيفيان </a:t>
            </a:r>
            <a:r>
              <a:rPr lang="fr-FR" sz="3200" b="1" dirty="0" smtClean="0">
                <a:latin typeface="Simplified Arabic" pitchFamily="18" charset="-78"/>
                <a:ea typeface="Calibri" pitchFamily="34" charset="0"/>
                <a:cs typeface="Simplified Arabic" pitchFamily="18" charset="-78"/>
              </a:rPr>
              <a:t>AVIAN </a:t>
            </a:r>
            <a:r>
              <a:rPr lang="ar-DZ" sz="3200" b="1" dirty="0" smtClean="0">
                <a:latin typeface="Simplified Arabic" pitchFamily="18" charset="-78"/>
                <a:ea typeface="Calibri" pitchFamily="34" charset="0"/>
                <a:cs typeface="Simplified Arabic" pitchFamily="18" charset="-78"/>
              </a:rPr>
              <a:t> </a:t>
            </a:r>
            <a:r>
              <a:rPr kumimoji="0" lang="ar-DZ"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لرصد دقات القلب لكشف محاولات التسلل البشري.</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990600" y="1167825"/>
            <a:ext cx="6781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Simplified Arabic"/>
                <a:ea typeface="Times New Roman" pitchFamily="18" charset="0"/>
                <a:cs typeface="Arial" pitchFamily="34" charset="0"/>
              </a:rPr>
              <a:t>ملحق: أجيال سفن الحاويات ومواصفاتها القياسية</a:t>
            </a:r>
            <a:endParaRPr kumimoji="0" lang="ar-DZ" sz="3200" b="0" i="0" u="none" strike="noStrike" cap="none" normalizeH="0" baseline="0" dirty="0" smtClean="0">
              <a:ln>
                <a:noFill/>
              </a:ln>
              <a:solidFill>
                <a:srgbClr val="FF0000"/>
              </a:solidFill>
              <a:effectLst/>
              <a:latin typeface="Arial" pitchFamily="34" charset="0"/>
              <a:cs typeface="Arial" pitchFamily="34" charset="0"/>
            </a:endParaRPr>
          </a:p>
        </p:txBody>
      </p:sp>
      <p:graphicFrame>
        <p:nvGraphicFramePr>
          <p:cNvPr id="5" name="Tableau 4"/>
          <p:cNvGraphicFramePr>
            <a:graphicFrameLocks noGrp="1"/>
          </p:cNvGraphicFramePr>
          <p:nvPr/>
        </p:nvGraphicFramePr>
        <p:xfrm>
          <a:off x="185528" y="1905000"/>
          <a:ext cx="8686800" cy="3413760"/>
        </p:xfrm>
        <a:graphic>
          <a:graphicData uri="http://schemas.openxmlformats.org/drawingml/2006/table">
            <a:tbl>
              <a:tblPr rtl="1"/>
              <a:tblGrid>
                <a:gridCol w="2941980"/>
                <a:gridCol w="1467678"/>
                <a:gridCol w="1222514"/>
                <a:gridCol w="1437860"/>
                <a:gridCol w="1616768"/>
              </a:tblGrid>
              <a:tr h="0">
                <a:tc>
                  <a:txBody>
                    <a:bodyPr/>
                    <a:lstStyle/>
                    <a:p>
                      <a:pPr marL="0" marR="0" algn="ctr" rtl="1">
                        <a:spcBef>
                          <a:spcPts val="0"/>
                        </a:spcBef>
                        <a:spcAft>
                          <a:spcPts val="0"/>
                        </a:spcAft>
                        <a:tabLst>
                          <a:tab pos="2731135" algn="l"/>
                        </a:tabLst>
                      </a:pPr>
                      <a:r>
                        <a:rPr lang="ar-DZ" sz="3200" b="1" dirty="0">
                          <a:solidFill>
                            <a:schemeClr val="tx1"/>
                          </a:solidFill>
                          <a:latin typeface="Times New Roman" pitchFamily="18" charset="0"/>
                          <a:ea typeface="Times New Roman"/>
                          <a:cs typeface="Times New Roman" pitchFamily="18" charset="0"/>
                        </a:rPr>
                        <a:t>أجيال سفن الحاويات</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2600" b="1" dirty="0" smtClean="0">
                          <a:solidFill>
                            <a:schemeClr val="tx1"/>
                          </a:solidFill>
                          <a:latin typeface="Times New Roman" pitchFamily="18" charset="0"/>
                          <a:ea typeface="Times New Roman"/>
                          <a:cs typeface="Times New Roman" pitchFamily="18" charset="0"/>
                        </a:rPr>
                        <a:t>سعة</a:t>
                      </a:r>
                      <a:r>
                        <a:rPr lang="ar-DZ" sz="2600" b="1" baseline="0" dirty="0">
                          <a:solidFill>
                            <a:schemeClr val="tx1"/>
                          </a:solidFill>
                          <a:latin typeface="Times New Roman" pitchFamily="18" charset="0"/>
                          <a:ea typeface="Times New Roman"/>
                          <a:cs typeface="Times New Roman" pitchFamily="18" charset="0"/>
                        </a:rPr>
                        <a:t> </a:t>
                      </a:r>
                      <a:r>
                        <a:rPr lang="fr-FR" sz="2600" b="1" dirty="0" smtClean="0">
                          <a:solidFill>
                            <a:srgbClr val="FF0000"/>
                          </a:solidFill>
                          <a:latin typeface="Times New Roman" pitchFamily="18" charset="0"/>
                          <a:ea typeface="Times New Roman"/>
                          <a:cs typeface="Times New Roman" pitchFamily="18" charset="0"/>
                        </a:rPr>
                        <a:t>TUE</a:t>
                      </a:r>
                      <a:endParaRPr lang="fr-FR" sz="2600" b="1" dirty="0">
                        <a:solidFill>
                          <a:srgbClr val="FF0000"/>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dirty="0" smtClean="0">
                          <a:solidFill>
                            <a:schemeClr val="tx1"/>
                          </a:solidFill>
                          <a:latin typeface="Times New Roman" pitchFamily="18" charset="0"/>
                          <a:ea typeface="Times New Roman"/>
                          <a:cs typeface="Times New Roman" pitchFamily="18" charset="0"/>
                        </a:rPr>
                        <a:t>طول(م)</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dirty="0" smtClean="0">
                          <a:solidFill>
                            <a:schemeClr val="tx1"/>
                          </a:solidFill>
                          <a:latin typeface="Times New Roman" pitchFamily="18" charset="0"/>
                          <a:ea typeface="Times New Roman"/>
                          <a:cs typeface="Times New Roman" pitchFamily="18" charset="0"/>
                        </a:rPr>
                        <a:t>عرض(م)</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dirty="0" smtClean="0">
                          <a:solidFill>
                            <a:schemeClr val="tx1"/>
                          </a:solidFill>
                          <a:latin typeface="Times New Roman" pitchFamily="18" charset="0"/>
                          <a:ea typeface="Times New Roman"/>
                          <a:cs typeface="Times New Roman" pitchFamily="18" charset="0"/>
                        </a:rPr>
                        <a:t>غاطس(م)</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20">
                <a:tc>
                  <a:txBody>
                    <a:bodyPr/>
                    <a:lstStyle/>
                    <a:p>
                      <a:pPr marL="0" marR="0" algn="r" rtl="1">
                        <a:spcBef>
                          <a:spcPts val="0"/>
                        </a:spcBef>
                        <a:spcAft>
                          <a:spcPts val="0"/>
                        </a:spcAft>
                        <a:tabLst>
                          <a:tab pos="2731135" algn="l"/>
                        </a:tabLst>
                      </a:pPr>
                      <a:r>
                        <a:rPr lang="ar-DZ" sz="3200" b="1" dirty="0">
                          <a:solidFill>
                            <a:schemeClr val="tx1"/>
                          </a:solidFill>
                          <a:latin typeface="Times New Roman" pitchFamily="18" charset="0"/>
                          <a:ea typeface="Times New Roman"/>
                          <a:cs typeface="Times New Roman" pitchFamily="18" charset="0"/>
                        </a:rPr>
                        <a:t>الجيل الأول 1968</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2600" b="1">
                          <a:solidFill>
                            <a:schemeClr val="tx1"/>
                          </a:solidFill>
                          <a:latin typeface="Times New Roman" pitchFamily="18" charset="0"/>
                          <a:ea typeface="Times New Roman"/>
                          <a:cs typeface="Times New Roman" pitchFamily="18" charset="0"/>
                        </a:rPr>
                        <a:t>750</a:t>
                      </a:r>
                      <a:endParaRPr lang="fr-FR" sz="26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dirty="0">
                          <a:solidFill>
                            <a:schemeClr val="tx1"/>
                          </a:solidFill>
                          <a:latin typeface="Times New Roman" pitchFamily="18" charset="0"/>
                          <a:ea typeface="Times New Roman"/>
                          <a:cs typeface="Times New Roman" pitchFamily="18" charset="0"/>
                        </a:rPr>
                        <a:t>180</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a:solidFill>
                            <a:schemeClr val="tx1"/>
                          </a:solidFill>
                          <a:latin typeface="Times New Roman" pitchFamily="18" charset="0"/>
                          <a:ea typeface="Times New Roman"/>
                          <a:cs typeface="Times New Roman" pitchFamily="18" charset="0"/>
                        </a:rPr>
                        <a:t>25</a:t>
                      </a:r>
                      <a:endParaRPr lang="fr-FR" sz="32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dirty="0">
                          <a:solidFill>
                            <a:schemeClr val="tx1"/>
                          </a:solidFill>
                          <a:latin typeface="Times New Roman" pitchFamily="18" charset="0"/>
                          <a:ea typeface="Times New Roman"/>
                          <a:cs typeface="Times New Roman" pitchFamily="18" charset="0"/>
                        </a:rPr>
                        <a:t>9</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375">
                <a:tc>
                  <a:txBody>
                    <a:bodyPr/>
                    <a:lstStyle/>
                    <a:p>
                      <a:pPr marL="0" marR="0" algn="r" rtl="1">
                        <a:spcBef>
                          <a:spcPts val="0"/>
                        </a:spcBef>
                        <a:spcAft>
                          <a:spcPts val="0"/>
                        </a:spcAft>
                        <a:tabLst>
                          <a:tab pos="2731135" algn="l"/>
                        </a:tabLst>
                      </a:pPr>
                      <a:r>
                        <a:rPr lang="ar-DZ" sz="3200" b="1" dirty="0">
                          <a:solidFill>
                            <a:schemeClr val="tx1"/>
                          </a:solidFill>
                          <a:latin typeface="Times New Roman" pitchFamily="18" charset="0"/>
                          <a:ea typeface="Times New Roman"/>
                          <a:cs typeface="Times New Roman" pitchFamily="18" charset="0"/>
                        </a:rPr>
                        <a:t>الجيل الثاني 1972</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2600" b="1">
                          <a:solidFill>
                            <a:schemeClr val="tx1"/>
                          </a:solidFill>
                          <a:latin typeface="Times New Roman" pitchFamily="18" charset="0"/>
                          <a:ea typeface="Times New Roman"/>
                          <a:cs typeface="Times New Roman" pitchFamily="18" charset="0"/>
                        </a:rPr>
                        <a:t>1500</a:t>
                      </a:r>
                      <a:endParaRPr lang="fr-FR" sz="26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a:solidFill>
                            <a:schemeClr val="tx1"/>
                          </a:solidFill>
                          <a:latin typeface="Times New Roman" pitchFamily="18" charset="0"/>
                          <a:ea typeface="Times New Roman"/>
                          <a:cs typeface="Times New Roman" pitchFamily="18" charset="0"/>
                        </a:rPr>
                        <a:t>225</a:t>
                      </a:r>
                      <a:endParaRPr lang="fr-FR" sz="32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a:solidFill>
                            <a:schemeClr val="tx1"/>
                          </a:solidFill>
                          <a:latin typeface="Times New Roman" pitchFamily="18" charset="0"/>
                          <a:ea typeface="Times New Roman"/>
                          <a:cs typeface="Times New Roman" pitchFamily="18" charset="0"/>
                        </a:rPr>
                        <a:t>29</a:t>
                      </a:r>
                      <a:endParaRPr lang="fr-FR" sz="32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dirty="0">
                          <a:solidFill>
                            <a:schemeClr val="tx1"/>
                          </a:solidFill>
                          <a:latin typeface="Times New Roman" pitchFamily="18" charset="0"/>
                          <a:ea typeface="Times New Roman"/>
                          <a:cs typeface="Times New Roman" pitchFamily="18" charset="0"/>
                        </a:rPr>
                        <a:t>11.5</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375">
                <a:tc>
                  <a:txBody>
                    <a:bodyPr/>
                    <a:lstStyle/>
                    <a:p>
                      <a:pPr marL="0" marR="0" algn="r" rtl="1">
                        <a:spcBef>
                          <a:spcPts val="0"/>
                        </a:spcBef>
                        <a:spcAft>
                          <a:spcPts val="0"/>
                        </a:spcAft>
                        <a:tabLst>
                          <a:tab pos="2731135" algn="l"/>
                        </a:tabLst>
                      </a:pPr>
                      <a:r>
                        <a:rPr lang="ar-DZ" sz="3200" b="1" dirty="0">
                          <a:solidFill>
                            <a:schemeClr val="tx1"/>
                          </a:solidFill>
                          <a:latin typeface="Times New Roman" pitchFamily="18" charset="0"/>
                          <a:ea typeface="Times New Roman"/>
                          <a:cs typeface="Times New Roman" pitchFamily="18" charset="0"/>
                        </a:rPr>
                        <a:t>الجيل الثالث 1980</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2600" b="1">
                          <a:solidFill>
                            <a:schemeClr val="tx1"/>
                          </a:solidFill>
                          <a:latin typeface="Times New Roman" pitchFamily="18" charset="0"/>
                          <a:ea typeface="Times New Roman"/>
                          <a:cs typeface="Times New Roman" pitchFamily="18" charset="0"/>
                        </a:rPr>
                        <a:t>3000</a:t>
                      </a:r>
                      <a:endParaRPr lang="fr-FR" sz="26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a:solidFill>
                            <a:schemeClr val="tx1"/>
                          </a:solidFill>
                          <a:latin typeface="Times New Roman" pitchFamily="18" charset="0"/>
                          <a:ea typeface="Times New Roman"/>
                          <a:cs typeface="Times New Roman" pitchFamily="18" charset="0"/>
                        </a:rPr>
                        <a:t>275</a:t>
                      </a:r>
                      <a:endParaRPr lang="fr-FR" sz="32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a:solidFill>
                            <a:schemeClr val="tx1"/>
                          </a:solidFill>
                          <a:latin typeface="Times New Roman" pitchFamily="18" charset="0"/>
                          <a:ea typeface="Times New Roman"/>
                          <a:cs typeface="Times New Roman" pitchFamily="18" charset="0"/>
                        </a:rPr>
                        <a:t>32</a:t>
                      </a:r>
                      <a:endParaRPr lang="fr-FR" sz="32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dirty="0">
                          <a:solidFill>
                            <a:schemeClr val="tx1"/>
                          </a:solidFill>
                          <a:latin typeface="Times New Roman" pitchFamily="18" charset="0"/>
                          <a:ea typeface="Times New Roman"/>
                          <a:cs typeface="Times New Roman" pitchFamily="18" charset="0"/>
                        </a:rPr>
                        <a:t>12.5</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375">
                <a:tc>
                  <a:txBody>
                    <a:bodyPr/>
                    <a:lstStyle/>
                    <a:p>
                      <a:pPr marL="0" marR="0" algn="r" rtl="1">
                        <a:spcBef>
                          <a:spcPts val="0"/>
                        </a:spcBef>
                        <a:spcAft>
                          <a:spcPts val="0"/>
                        </a:spcAft>
                        <a:tabLst>
                          <a:tab pos="2731135" algn="l"/>
                        </a:tabLst>
                      </a:pPr>
                      <a:r>
                        <a:rPr lang="ar-DZ" sz="3200" b="1" dirty="0">
                          <a:solidFill>
                            <a:schemeClr val="tx1"/>
                          </a:solidFill>
                          <a:latin typeface="Times New Roman" pitchFamily="18" charset="0"/>
                          <a:ea typeface="Times New Roman"/>
                          <a:cs typeface="Times New Roman" pitchFamily="18" charset="0"/>
                        </a:rPr>
                        <a:t>الجيل الرابع 1987</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2600" b="1">
                          <a:solidFill>
                            <a:schemeClr val="tx1"/>
                          </a:solidFill>
                          <a:latin typeface="Times New Roman" pitchFamily="18" charset="0"/>
                          <a:ea typeface="Times New Roman"/>
                          <a:cs typeface="Times New Roman" pitchFamily="18" charset="0"/>
                        </a:rPr>
                        <a:t>4500</a:t>
                      </a:r>
                      <a:endParaRPr lang="fr-FR" sz="26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a:solidFill>
                            <a:schemeClr val="tx1"/>
                          </a:solidFill>
                          <a:latin typeface="Times New Roman" pitchFamily="18" charset="0"/>
                          <a:ea typeface="Times New Roman"/>
                          <a:cs typeface="Times New Roman" pitchFamily="18" charset="0"/>
                        </a:rPr>
                        <a:t>275</a:t>
                      </a:r>
                      <a:endParaRPr lang="fr-FR" sz="32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a:solidFill>
                            <a:schemeClr val="tx1"/>
                          </a:solidFill>
                          <a:latin typeface="Times New Roman" pitchFamily="18" charset="0"/>
                          <a:ea typeface="Times New Roman"/>
                          <a:cs typeface="Times New Roman" pitchFamily="18" charset="0"/>
                        </a:rPr>
                        <a:t>39</a:t>
                      </a:r>
                      <a:endParaRPr lang="fr-FR" sz="32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dirty="0">
                          <a:solidFill>
                            <a:schemeClr val="tx1"/>
                          </a:solidFill>
                          <a:latin typeface="Times New Roman" pitchFamily="18" charset="0"/>
                          <a:ea typeface="Times New Roman"/>
                          <a:cs typeface="Times New Roman" pitchFamily="18" charset="0"/>
                        </a:rPr>
                        <a:t>11</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r" rtl="1">
                        <a:spcBef>
                          <a:spcPts val="0"/>
                        </a:spcBef>
                        <a:spcAft>
                          <a:spcPts val="0"/>
                        </a:spcAft>
                        <a:tabLst>
                          <a:tab pos="2731135" algn="l"/>
                        </a:tabLst>
                      </a:pPr>
                      <a:r>
                        <a:rPr lang="ar-DZ" sz="3200" b="1" dirty="0">
                          <a:solidFill>
                            <a:schemeClr val="tx1"/>
                          </a:solidFill>
                          <a:latin typeface="Times New Roman" pitchFamily="18" charset="0"/>
                          <a:ea typeface="Times New Roman"/>
                          <a:cs typeface="Times New Roman" pitchFamily="18" charset="0"/>
                        </a:rPr>
                        <a:t>الجيل الخامس 1998</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2600" b="1">
                          <a:solidFill>
                            <a:schemeClr val="tx1"/>
                          </a:solidFill>
                          <a:latin typeface="Times New Roman" pitchFamily="18" charset="0"/>
                          <a:ea typeface="Times New Roman"/>
                          <a:cs typeface="Times New Roman" pitchFamily="18" charset="0"/>
                        </a:rPr>
                        <a:t>7900</a:t>
                      </a:r>
                      <a:endParaRPr lang="fr-FR" sz="26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a:solidFill>
                            <a:schemeClr val="tx1"/>
                          </a:solidFill>
                          <a:latin typeface="Times New Roman" pitchFamily="18" charset="0"/>
                          <a:ea typeface="Times New Roman"/>
                          <a:cs typeface="Times New Roman" pitchFamily="18" charset="0"/>
                        </a:rPr>
                        <a:t>347</a:t>
                      </a:r>
                      <a:endParaRPr lang="fr-FR" sz="32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a:solidFill>
                            <a:schemeClr val="tx1"/>
                          </a:solidFill>
                          <a:latin typeface="Times New Roman" pitchFamily="18" charset="0"/>
                          <a:ea typeface="Times New Roman"/>
                          <a:cs typeface="Times New Roman" pitchFamily="18" charset="0"/>
                        </a:rPr>
                        <a:t>43</a:t>
                      </a:r>
                      <a:endParaRPr lang="fr-FR" sz="32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dirty="0">
                          <a:solidFill>
                            <a:schemeClr val="tx1"/>
                          </a:solidFill>
                          <a:latin typeface="Times New Roman" pitchFamily="18" charset="0"/>
                          <a:ea typeface="Times New Roman"/>
                          <a:cs typeface="Times New Roman" pitchFamily="18" charset="0"/>
                        </a:rPr>
                        <a:t>14.5</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375">
                <a:tc>
                  <a:txBody>
                    <a:bodyPr/>
                    <a:lstStyle/>
                    <a:p>
                      <a:pPr marL="0" marR="0" algn="r" rtl="1">
                        <a:spcBef>
                          <a:spcPts val="0"/>
                        </a:spcBef>
                        <a:spcAft>
                          <a:spcPts val="0"/>
                        </a:spcAft>
                        <a:tabLst>
                          <a:tab pos="2731135" algn="l"/>
                        </a:tabLst>
                      </a:pPr>
                      <a:r>
                        <a:rPr lang="ar-DZ" sz="3200" b="1" dirty="0">
                          <a:solidFill>
                            <a:schemeClr val="tx1"/>
                          </a:solidFill>
                          <a:latin typeface="Times New Roman" pitchFamily="18" charset="0"/>
                          <a:ea typeface="Times New Roman"/>
                          <a:cs typeface="Times New Roman" pitchFamily="18" charset="0"/>
                        </a:rPr>
                        <a:t>الجيل السادس 2001</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2600" b="1">
                          <a:solidFill>
                            <a:schemeClr val="tx1"/>
                          </a:solidFill>
                          <a:latin typeface="Times New Roman" pitchFamily="18" charset="0"/>
                          <a:ea typeface="Times New Roman"/>
                          <a:cs typeface="Times New Roman" pitchFamily="18" charset="0"/>
                        </a:rPr>
                        <a:t>11000</a:t>
                      </a:r>
                      <a:endParaRPr lang="fr-FR" sz="26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a:solidFill>
                            <a:schemeClr val="tx1"/>
                          </a:solidFill>
                          <a:latin typeface="Times New Roman" pitchFamily="18" charset="0"/>
                          <a:ea typeface="Times New Roman"/>
                          <a:cs typeface="Times New Roman" pitchFamily="18" charset="0"/>
                        </a:rPr>
                        <a:t>360</a:t>
                      </a:r>
                      <a:endParaRPr lang="fr-FR" sz="3200" b="1">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dirty="0">
                          <a:solidFill>
                            <a:schemeClr val="tx1"/>
                          </a:solidFill>
                          <a:latin typeface="Times New Roman" pitchFamily="18" charset="0"/>
                          <a:ea typeface="Times New Roman"/>
                          <a:cs typeface="Times New Roman" pitchFamily="18" charset="0"/>
                        </a:rPr>
                        <a:t>55</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tabLst>
                          <a:tab pos="2731135" algn="l"/>
                        </a:tabLst>
                      </a:pPr>
                      <a:r>
                        <a:rPr lang="ar-DZ" sz="3200" b="1" dirty="0">
                          <a:solidFill>
                            <a:schemeClr val="tx1"/>
                          </a:solidFill>
                          <a:latin typeface="Times New Roman" pitchFamily="18" charset="0"/>
                          <a:ea typeface="Times New Roman"/>
                          <a:cs typeface="Times New Roman" pitchFamily="18" charset="0"/>
                        </a:rPr>
                        <a:t>16.5</a:t>
                      </a:r>
                      <a:endParaRPr lang="fr-FR" sz="3200" b="1" dirty="0">
                        <a:solidFill>
                          <a:schemeClr val="tx1"/>
                        </a:solidFill>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heel spokes="1"/>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7086600" y="274638"/>
            <a:ext cx="1828800" cy="792162"/>
          </a:xfrm>
        </p:spPr>
        <p:txBody>
          <a:bodyPr>
            <a:normAutofit/>
          </a:bodyPr>
          <a:lstStyle/>
          <a:p>
            <a:pPr algn="r" rtl="1"/>
            <a:r>
              <a:rPr lang="ar-DZ" sz="4000" b="1" dirty="0" smtClean="0">
                <a:solidFill>
                  <a:srgbClr val="FF0000"/>
                </a:solidFill>
                <a:latin typeface="Times New Roman" pitchFamily="18" charset="0"/>
                <a:cs typeface="Times New Roman" pitchFamily="18" charset="0"/>
              </a:rPr>
              <a:t>إشكالية:</a:t>
            </a:r>
            <a:endParaRPr lang="fr-FR" sz="4000" b="1" dirty="0">
              <a:solidFill>
                <a:srgbClr val="FF0000"/>
              </a:solidFill>
              <a:latin typeface="Times New Roman" pitchFamily="18" charset="0"/>
              <a:cs typeface="Times New Roman" pitchFamily="18" charset="0"/>
            </a:endParaRPr>
          </a:p>
        </p:txBody>
      </p:sp>
      <p:sp>
        <p:nvSpPr>
          <p:cNvPr id="3" name="Espace réservé du contenu 2"/>
          <p:cNvSpPr>
            <a:spLocks noGrp="1"/>
          </p:cNvSpPr>
          <p:nvPr>
            <p:ph idx="1"/>
          </p:nvPr>
        </p:nvSpPr>
        <p:spPr>
          <a:xfrm>
            <a:off x="304800" y="914400"/>
            <a:ext cx="8458200" cy="2438400"/>
          </a:xfrm>
        </p:spPr>
        <p:txBody>
          <a:bodyPr/>
          <a:lstStyle/>
          <a:p>
            <a:pPr marL="22225" indent="-22225" algn="just" rtl="1">
              <a:buNone/>
            </a:pPr>
            <a:r>
              <a:rPr lang="ar-DZ" b="1" dirty="0" smtClean="0">
                <a:latin typeface="Times New Roman" pitchFamily="18" charset="0"/>
                <a:cs typeface="Times New Roman" pitchFamily="18" charset="0"/>
              </a:rPr>
              <a:t>    هل الحاوية </a:t>
            </a:r>
            <a:r>
              <a:rPr lang="ar-SA" b="1" dirty="0" smtClean="0">
                <a:solidFill>
                  <a:srgbClr val="FF0000"/>
                </a:solidFill>
                <a:latin typeface="Times New Roman" pitchFamily="18" charset="0"/>
                <a:cs typeface="Times New Roman" pitchFamily="18" charset="0"/>
              </a:rPr>
              <a:t>وسيلة من وسائل النقل</a:t>
            </a:r>
            <a:r>
              <a:rPr lang="ar-SA" b="1" dirty="0" smtClean="0">
                <a:latin typeface="Times New Roman" pitchFamily="18" charset="0"/>
                <a:cs typeface="Times New Roman" pitchFamily="18" charset="0"/>
              </a:rPr>
              <a:t>، كما اعتبرتها اتفاقية الأمم المتحدة الخاصة بالنقل متعدّدة الوسائط</a:t>
            </a:r>
            <a:r>
              <a:rPr lang="ar-DZ" b="1" dirty="0" smtClean="0">
                <a:latin typeface="Times New Roman" pitchFamily="18" charset="0"/>
                <a:cs typeface="Times New Roman" pitchFamily="18" charset="0"/>
              </a:rPr>
              <a:t>(</a:t>
            </a:r>
            <a:r>
              <a:rPr lang="fr-FR" b="1" dirty="0" smtClean="0">
                <a:latin typeface="Times New Roman" pitchFamily="18" charset="0"/>
                <a:cs typeface="Times New Roman" pitchFamily="18" charset="0"/>
              </a:rPr>
              <a:t>1980</a:t>
            </a:r>
            <a:r>
              <a:rPr lang="ar-DZ" b="1" dirty="0" smtClean="0">
                <a:latin typeface="Times New Roman" pitchFamily="18" charset="0"/>
                <a:cs typeface="Times New Roman" pitchFamily="18" charset="0"/>
              </a:rPr>
              <a:t>)</a:t>
            </a:r>
            <a:r>
              <a:rPr lang="ar-SA" b="1" dirty="0" smtClean="0">
                <a:latin typeface="Times New Roman" pitchFamily="18" charset="0"/>
                <a:cs typeface="Times New Roman" pitchFamily="18" charset="0"/>
              </a:rPr>
              <a:t>، وكذا </a:t>
            </a:r>
            <a:r>
              <a:rPr lang="ar-DZ" b="1" dirty="0" smtClean="0">
                <a:latin typeface="Times New Roman" pitchFamily="18" charset="0"/>
                <a:cs typeface="Times New Roman" pitchFamily="18" charset="0"/>
              </a:rPr>
              <a:t>اتفاقية برن </a:t>
            </a:r>
            <a:r>
              <a:rPr lang="ar-SA" b="1" dirty="0" smtClean="0">
                <a:latin typeface="Times New Roman" pitchFamily="18" charset="0"/>
                <a:cs typeface="Times New Roman" pitchFamily="18" charset="0"/>
              </a:rPr>
              <a:t>النقل الدولي بالسكك الحديدية</a:t>
            </a:r>
            <a:r>
              <a:rPr lang="ar-DZ" b="1" dirty="0" smtClean="0">
                <a:latin typeface="Times New Roman" pitchFamily="18" charset="0"/>
                <a:cs typeface="Times New Roman" pitchFamily="18" charset="0"/>
              </a:rPr>
              <a:t> (1980)</a:t>
            </a:r>
            <a:r>
              <a:rPr lang="ar-SA" b="1" dirty="0" smtClean="0">
                <a:latin typeface="Times New Roman" pitchFamily="18" charset="0"/>
                <a:cs typeface="Times New Roman" pitchFamily="18" charset="0"/>
              </a:rPr>
              <a:t>، أم أنّها </a:t>
            </a:r>
            <a:r>
              <a:rPr lang="ar-SA" b="1" dirty="0" smtClean="0">
                <a:solidFill>
                  <a:srgbClr val="FF0000"/>
                </a:solidFill>
                <a:latin typeface="Times New Roman" pitchFamily="18" charset="0"/>
                <a:cs typeface="Times New Roman" pitchFamily="18" charset="0"/>
              </a:rPr>
              <a:t>وسيلة تغليف</a:t>
            </a:r>
            <a:r>
              <a:rPr lang="ar-SA" b="1" dirty="0" smtClean="0">
                <a:latin typeface="Times New Roman" pitchFamily="18" charset="0"/>
                <a:cs typeface="Times New Roman" pitchFamily="18" charset="0"/>
              </a:rPr>
              <a:t> كما اعتبرتها </a:t>
            </a:r>
            <a:r>
              <a:rPr lang="ar-DZ" b="1" dirty="0" smtClean="0">
                <a:latin typeface="Times New Roman" pitchFamily="18" charset="0"/>
                <a:cs typeface="Times New Roman" pitchFamily="18" charset="0"/>
              </a:rPr>
              <a:t>اتفاقية </a:t>
            </a:r>
            <a:r>
              <a:rPr lang="ar-SA" b="1" dirty="0" smtClean="0">
                <a:latin typeface="Times New Roman" pitchFamily="18" charset="0"/>
                <a:cs typeface="Times New Roman" pitchFamily="18" charset="0"/>
              </a:rPr>
              <a:t>هامبورج</a:t>
            </a:r>
            <a:r>
              <a:rPr lang="ar-DZ" b="1" dirty="0" smtClean="0">
                <a:latin typeface="Times New Roman" pitchFamily="18" charset="0"/>
                <a:cs typeface="Times New Roman" pitchFamily="18" charset="0"/>
              </a:rPr>
              <a:t> </a:t>
            </a:r>
            <a:r>
              <a:rPr lang="ar-SA" b="1" dirty="0" smtClean="0">
                <a:latin typeface="Times New Roman" pitchFamily="18" charset="0"/>
                <a:cs typeface="Times New Roman" pitchFamily="18" charset="0"/>
              </a:rPr>
              <a:t>لنقل البضائع بحرا </a:t>
            </a:r>
            <a:r>
              <a:rPr lang="ar-DZ" b="1" dirty="0" smtClean="0">
                <a:latin typeface="Times New Roman" pitchFamily="18" charset="0"/>
                <a:cs typeface="Times New Roman" pitchFamily="18" charset="0"/>
              </a:rPr>
              <a:t>(</a:t>
            </a:r>
            <a:r>
              <a:rPr lang="fr-FR" b="1" dirty="0" smtClean="0">
                <a:latin typeface="Times New Roman" pitchFamily="18" charset="0"/>
                <a:cs typeface="Times New Roman" pitchFamily="18" charset="0"/>
              </a:rPr>
              <a:t>1978</a:t>
            </a:r>
            <a:r>
              <a:rPr lang="ar-DZ" b="1" dirty="0" smtClean="0">
                <a:latin typeface="Times New Roman" pitchFamily="18" charset="0"/>
                <a:cs typeface="Times New Roman" pitchFamily="18" charset="0"/>
              </a:rPr>
              <a:t>)،</a:t>
            </a:r>
            <a:r>
              <a:rPr lang="fr-FR" b="1" dirty="0" smtClean="0">
                <a:latin typeface="Times New Roman" pitchFamily="18" charset="0"/>
                <a:cs typeface="Times New Roman" pitchFamily="18" charset="0"/>
              </a:rPr>
              <a:t> </a:t>
            </a:r>
            <a:r>
              <a:rPr lang="ar-SA" b="1" dirty="0" smtClean="0">
                <a:latin typeface="Times New Roman" pitchFamily="18" charset="0"/>
                <a:cs typeface="Times New Roman" pitchFamily="18" charset="0"/>
              </a:rPr>
              <a:t>بنصّها أنّها </a:t>
            </a:r>
            <a:r>
              <a:rPr lang="ar-SA" b="1" dirty="0" smtClean="0">
                <a:solidFill>
                  <a:srgbClr val="FF0000"/>
                </a:solidFill>
                <a:latin typeface="Times New Roman" pitchFamily="18" charset="0"/>
                <a:cs typeface="Times New Roman" pitchFamily="18" charset="0"/>
              </a:rPr>
              <a:t>وحدة مستقلة عن البضائع </a:t>
            </a:r>
            <a:r>
              <a:rPr lang="ar-SA" b="1" dirty="0" smtClean="0">
                <a:latin typeface="Times New Roman" pitchFamily="18" charset="0"/>
                <a:cs typeface="Times New Roman" pitchFamily="18" charset="0"/>
              </a:rPr>
              <a:t>؟</a:t>
            </a:r>
            <a:endParaRPr lang="ar-DZ" b="1" dirty="0" smtClean="0">
              <a:latin typeface="Times New Roman" pitchFamily="18" charset="0"/>
              <a:cs typeface="Times New Roman" pitchFamily="18" charset="0"/>
            </a:endParaRPr>
          </a:p>
          <a:p>
            <a:endParaRPr lang="fr-FR" dirty="0"/>
          </a:p>
        </p:txBody>
      </p:sp>
      <p:sp>
        <p:nvSpPr>
          <p:cNvPr id="4" name="Espace réservé du contenu 2"/>
          <p:cNvSpPr txBox="1">
            <a:spLocks/>
          </p:cNvSpPr>
          <p:nvPr/>
        </p:nvSpPr>
        <p:spPr>
          <a:xfrm>
            <a:off x="304800" y="3733800"/>
            <a:ext cx="8458200" cy="2667000"/>
          </a:xfrm>
          <a:prstGeom prst="rect">
            <a:avLst/>
          </a:prstGeom>
        </p:spPr>
        <p:txBody>
          <a:bodyPr vert="horz">
            <a:noAutofit/>
          </a:bodyPr>
          <a:lstStyle/>
          <a:p>
            <a:pPr marL="22225" marR="0" lvl="0" indent="-22225" algn="just" defTabSz="914400" rtl="1" eaLnBrk="1" fontAlgn="auto" latinLnBrk="0" hangingPunct="1">
              <a:lnSpc>
                <a:spcPct val="100000"/>
              </a:lnSpc>
              <a:spcBef>
                <a:spcPct val="20000"/>
              </a:spcBef>
              <a:spcAft>
                <a:spcPts val="0"/>
              </a:spcAft>
              <a:buClr>
                <a:schemeClr val="accent1"/>
              </a:buClr>
              <a:buSzPct val="80000"/>
              <a:buFont typeface="Wingdings 2"/>
              <a:buNone/>
              <a:tabLst/>
              <a:defRPr/>
            </a:pP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و</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قد فصلت المحكمة في الأمر، حين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اعتبرت أنّ « الحاوية ليست وسيلة نقل طبقا للمادة</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15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فقرة</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2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من قواعد المجموعة الأوروبية بتاريخ</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28 </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ماي</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1980</a:t>
            </a:r>
            <a:r>
              <a:rPr lang="ar-DZ" sz="3200" b="1" dirty="0" smtClean="0">
                <a:latin typeface="Times New Roman" pitchFamily="18" charset="0"/>
                <a:cs typeface="Times New Roman" pitchFamily="18" charset="0"/>
              </a:rPr>
              <a:t>، </a:t>
            </a:r>
            <a:r>
              <a:rPr lang="ar-DZ" sz="3200" b="1" dirty="0" err="1" smtClean="0">
                <a:latin typeface="Times New Roman" pitchFamily="18" charset="0"/>
                <a:cs typeface="Times New Roman" pitchFamily="18" charset="0"/>
              </a:rPr>
              <a:t>ا</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لمتعلقة بقيمة البضائع في الجمارك</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وهذا </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لسبب بسيط يتمثّل في أنّها </a:t>
            </a:r>
            <a:r>
              <a:rPr kumimoji="0" lang="ar-SA" sz="3200" b="1" i="0" u="none" strike="noStrike" kern="1200" cap="none" spc="0" normalizeH="0" baseline="0" noProof="0" dirty="0" smtClean="0">
                <a:ln>
                  <a:noFill/>
                </a:ln>
                <a:solidFill>
                  <a:srgbClr val="FF0000"/>
                </a:solidFill>
                <a:effectLst/>
                <a:uLnTx/>
                <a:uFillTx/>
                <a:latin typeface="Times New Roman" pitchFamily="18" charset="0"/>
                <a:ea typeface="+mn-ea"/>
                <a:cs typeface="Times New Roman" pitchFamily="18" charset="0"/>
              </a:rPr>
              <a:t>تحتاج إلى وسيلة نقل لنقلها من مكان لآخر</a:t>
            </a:r>
            <a:r>
              <a:rPr kumimoji="0" lang="ar-DZ"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a:t>
            </a:r>
            <a:r>
              <a:rPr kumimoji="0" lang="ar-SA"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r>
              <a:rPr kumimoji="0" lang="fr-FR" sz="3200" b="1"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 </a:t>
            </a:r>
          </a:p>
          <a:p>
            <a:pPr marL="420624" marR="0" lvl="0" indent="-384048"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fr-F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blinds/>
  </p:transition>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46038"/>
            <a:ext cx="8610600" cy="639762"/>
          </a:xfrm>
        </p:spPr>
        <p:txBody>
          <a:bodyPr>
            <a:noAutofit/>
          </a:bodyPr>
          <a:lstStyle/>
          <a:p>
            <a:pPr algn="ctr" rtl="1"/>
            <a:r>
              <a:rPr lang="ar-DZ" sz="3200" b="1" dirty="0" smtClean="0">
                <a:solidFill>
                  <a:srgbClr val="FF0000"/>
                </a:solidFill>
                <a:latin typeface="Times New Roman" pitchFamily="18" charset="0"/>
                <a:cs typeface="Times New Roman" pitchFamily="18" charset="0"/>
              </a:rPr>
              <a:t>ملحق: أهم شركات النقل البحري بسفن الحاويات (2005)</a:t>
            </a:r>
            <a:endParaRPr lang="fr-FR" sz="3200" b="1" dirty="0">
              <a:solidFill>
                <a:srgbClr val="FF0000"/>
              </a:solidFill>
              <a:latin typeface="Times New Roman" pitchFamily="18" charset="0"/>
              <a:cs typeface="Times New Roman" pitchFamily="18" charset="0"/>
            </a:endParaRPr>
          </a:p>
        </p:txBody>
      </p:sp>
      <p:graphicFrame>
        <p:nvGraphicFramePr>
          <p:cNvPr id="4" name="Tableau 3"/>
          <p:cNvGraphicFramePr>
            <a:graphicFrameLocks noGrp="1"/>
          </p:cNvGraphicFramePr>
          <p:nvPr/>
        </p:nvGraphicFramePr>
        <p:xfrm>
          <a:off x="76200" y="762001"/>
          <a:ext cx="8991601" cy="4706728"/>
        </p:xfrm>
        <a:graphic>
          <a:graphicData uri="http://schemas.openxmlformats.org/drawingml/2006/table">
            <a:tbl>
              <a:tblPr/>
              <a:tblGrid>
                <a:gridCol w="4267200"/>
                <a:gridCol w="1676400"/>
                <a:gridCol w="1905000"/>
                <a:gridCol w="1143001"/>
              </a:tblGrid>
              <a:tr h="323797">
                <a:tc>
                  <a:txBody>
                    <a:bodyPr/>
                    <a:lstStyle/>
                    <a:p>
                      <a:pPr marL="0" marR="0" algn="just">
                        <a:lnSpc>
                          <a:spcPct val="100000"/>
                        </a:lnSpc>
                        <a:spcBef>
                          <a:spcPts val="0"/>
                        </a:spcBef>
                        <a:spcAft>
                          <a:spcPts val="0"/>
                        </a:spcAft>
                      </a:pPr>
                      <a:r>
                        <a:rPr lang="fr-FR" sz="1800" b="1" dirty="0">
                          <a:solidFill>
                            <a:schemeClr val="tx1"/>
                          </a:solidFill>
                          <a:latin typeface="Times New Roman"/>
                          <a:ea typeface="Times New Roman"/>
                          <a:cs typeface="Arial"/>
                        </a:rPr>
                        <a:t>Compagnie</a:t>
                      </a:r>
                      <a:endParaRPr lang="fr-FR" sz="1800" b="1" dirty="0">
                        <a:solidFill>
                          <a:schemeClr val="tx1"/>
                        </a:solidFill>
                        <a:latin typeface="Calibri"/>
                        <a:ea typeface="Calibri"/>
                        <a:cs typeface="Arial"/>
                      </a:endParaRPr>
                    </a:p>
                  </a:txBody>
                  <a:tcPr marL="60353" marR="198032"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a:txBody>
                    <a:bodyPr/>
                    <a:lstStyle/>
                    <a:p>
                      <a:pPr marL="0" marR="0" algn="r">
                        <a:lnSpc>
                          <a:spcPct val="100000"/>
                        </a:lnSpc>
                        <a:spcBef>
                          <a:spcPts val="0"/>
                        </a:spcBef>
                        <a:spcAft>
                          <a:spcPts val="0"/>
                        </a:spcAft>
                      </a:pPr>
                      <a:r>
                        <a:rPr lang="fr-FR" sz="1800" b="1" dirty="0">
                          <a:solidFill>
                            <a:schemeClr val="tx1"/>
                          </a:solidFill>
                          <a:latin typeface="Times New Roman"/>
                          <a:ea typeface="Times New Roman"/>
                          <a:cs typeface="Arial"/>
                        </a:rPr>
                        <a:t>Capacité EVP</a:t>
                      </a:r>
                      <a:endParaRPr lang="fr-FR" sz="1800" b="1" dirty="0">
                        <a:solidFill>
                          <a:schemeClr val="tx1"/>
                        </a:solidFill>
                        <a:latin typeface="Calibri"/>
                        <a:ea typeface="Calibri"/>
                        <a:cs typeface="Arial"/>
                      </a:endParaRPr>
                    </a:p>
                  </a:txBody>
                  <a:tcPr marL="60353" marR="198032"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a:txBody>
                    <a:bodyPr/>
                    <a:lstStyle/>
                    <a:p>
                      <a:pPr marL="0" marR="0" algn="just">
                        <a:lnSpc>
                          <a:spcPct val="100000"/>
                        </a:lnSpc>
                        <a:spcBef>
                          <a:spcPts val="0"/>
                        </a:spcBef>
                        <a:spcAft>
                          <a:spcPts val="0"/>
                        </a:spcAft>
                      </a:pPr>
                      <a:r>
                        <a:rPr lang="fr-FR" sz="1800" b="1" dirty="0">
                          <a:solidFill>
                            <a:schemeClr val="tx1"/>
                          </a:solidFill>
                          <a:latin typeface="Times New Roman"/>
                          <a:ea typeface="Times New Roman"/>
                          <a:cs typeface="Arial"/>
                        </a:rPr>
                        <a:t>part de marché</a:t>
                      </a:r>
                      <a:endParaRPr lang="fr-FR" sz="1800" b="1" dirty="0">
                        <a:solidFill>
                          <a:schemeClr val="tx1"/>
                        </a:solidFill>
                        <a:latin typeface="Calibri"/>
                        <a:ea typeface="Calibri"/>
                        <a:cs typeface="Arial"/>
                      </a:endParaRPr>
                    </a:p>
                  </a:txBody>
                  <a:tcPr marL="60353" marR="198032"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c>
                  <a:txBody>
                    <a:bodyPr/>
                    <a:lstStyle/>
                    <a:p>
                      <a:pPr marL="0" marR="0" algn="just">
                        <a:lnSpc>
                          <a:spcPct val="100000"/>
                        </a:lnSpc>
                        <a:spcBef>
                          <a:spcPts val="0"/>
                        </a:spcBef>
                        <a:spcAft>
                          <a:spcPts val="0"/>
                        </a:spcAft>
                      </a:pPr>
                      <a:r>
                        <a:rPr lang="fr-FR" sz="1800" b="1">
                          <a:solidFill>
                            <a:schemeClr val="tx1"/>
                          </a:solidFill>
                          <a:latin typeface="Times New Roman"/>
                          <a:ea typeface="Times New Roman"/>
                          <a:cs typeface="Arial"/>
                        </a:rPr>
                        <a:t>navires</a:t>
                      </a:r>
                      <a:endParaRPr lang="fr-FR" sz="1800" b="1">
                        <a:solidFill>
                          <a:schemeClr val="tx1"/>
                        </a:solidFill>
                        <a:latin typeface="Calibri"/>
                        <a:ea typeface="Calibri"/>
                        <a:cs typeface="Arial"/>
                      </a:endParaRPr>
                    </a:p>
                  </a:txBody>
                  <a:tcPr marL="60353" marR="198032"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EAECF0"/>
                    </a:solidFill>
                  </a:tcPr>
                </a:tc>
              </a:tr>
              <a:tr h="323797">
                <a:tc>
                  <a:txBody>
                    <a:bodyPr/>
                    <a:lstStyle/>
                    <a:p>
                      <a:pPr marL="0" marR="0" algn="just">
                        <a:lnSpc>
                          <a:spcPct val="100000"/>
                        </a:lnSpc>
                        <a:spcBef>
                          <a:spcPts val="0"/>
                        </a:spcBef>
                        <a:spcAft>
                          <a:spcPts val="0"/>
                        </a:spcAft>
                      </a:pPr>
                      <a:r>
                        <a:rPr lang="ar-DZ" sz="1800" b="1" dirty="0" smtClean="0">
                          <a:solidFill>
                            <a:schemeClr val="tx1"/>
                          </a:solidFill>
                          <a:latin typeface="Times New Roman"/>
                          <a:ea typeface="Times New Roman"/>
                          <a:cs typeface="Arial"/>
                        </a:rPr>
                        <a:t>1</a:t>
                      </a:r>
                      <a:r>
                        <a:rPr lang="fr-FR" sz="1800" b="1" dirty="0" smtClean="0">
                          <a:solidFill>
                            <a:schemeClr val="tx1"/>
                          </a:solidFill>
                          <a:latin typeface="Times New Roman"/>
                          <a:ea typeface="Times New Roman"/>
                          <a:cs typeface="Arial"/>
                        </a:rPr>
                        <a:t>-</a:t>
                      </a:r>
                      <a:r>
                        <a:rPr lang="fr-FR" sz="1800" b="1" baseline="0" dirty="0" smtClean="0">
                          <a:solidFill>
                            <a:schemeClr val="tx1"/>
                          </a:solidFill>
                          <a:latin typeface="Times New Roman"/>
                          <a:ea typeface="Times New Roman"/>
                          <a:cs typeface="Arial"/>
                        </a:rPr>
                        <a:t> </a:t>
                      </a:r>
                      <a:r>
                        <a:rPr lang="fr-FR" sz="1800" b="1" dirty="0" err="1" smtClean="0">
                          <a:solidFill>
                            <a:schemeClr val="tx1"/>
                          </a:solidFill>
                          <a:latin typeface="Times New Roman"/>
                          <a:ea typeface="Times New Roman"/>
                          <a:cs typeface="Arial"/>
                        </a:rPr>
                        <a:t>Maersk</a:t>
                      </a:r>
                      <a:r>
                        <a:rPr lang="fr-FR" sz="1800" b="1" dirty="0">
                          <a:solidFill>
                            <a:schemeClr val="tx1"/>
                          </a:solidFill>
                          <a:latin typeface="Times New Roman"/>
                          <a:ea typeface="Times New Roman"/>
                          <a:cs typeface="Arial"/>
                        </a:rPr>
                        <a:t> </a:t>
                      </a:r>
                      <a:r>
                        <a:rPr lang="ar-DZ" sz="1800" b="1" baseline="0" dirty="0" err="1" smtClean="0">
                          <a:solidFill>
                            <a:schemeClr val="tx1"/>
                          </a:solidFill>
                          <a:latin typeface="Times New Roman"/>
                          <a:ea typeface="Times New Roman"/>
                          <a:cs typeface="Arial"/>
                        </a:rPr>
                        <a:t>الدانمارك</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FFF00"/>
                    </a:solidFill>
                  </a:tcPr>
                </a:tc>
                <a:tc>
                  <a:txBody>
                    <a:bodyPr/>
                    <a:lstStyle/>
                    <a:p>
                      <a:pPr marL="0" marR="0" algn="r">
                        <a:lnSpc>
                          <a:spcPct val="100000"/>
                        </a:lnSpc>
                        <a:spcBef>
                          <a:spcPts val="0"/>
                        </a:spcBef>
                        <a:spcAft>
                          <a:spcPts val="0"/>
                        </a:spcAft>
                      </a:pPr>
                      <a:r>
                        <a:rPr lang="fr-FR" sz="1800" b="1" dirty="0">
                          <a:solidFill>
                            <a:schemeClr val="tx1"/>
                          </a:solidFill>
                          <a:latin typeface="Times New Roman"/>
                          <a:ea typeface="Times New Roman"/>
                          <a:cs typeface="Arial"/>
                        </a:rPr>
                        <a:t>3 271 384</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FFF00"/>
                    </a:solidFill>
                  </a:tcPr>
                </a:tc>
                <a:tc>
                  <a:txBody>
                    <a:bodyPr/>
                    <a:lstStyle/>
                    <a:p>
                      <a:pPr marL="0" marR="0" algn="just">
                        <a:lnSpc>
                          <a:spcPct val="100000"/>
                        </a:lnSpc>
                        <a:spcBef>
                          <a:spcPts val="0"/>
                        </a:spcBef>
                        <a:spcAft>
                          <a:spcPts val="0"/>
                        </a:spcAft>
                      </a:pPr>
                      <a:r>
                        <a:rPr lang="fr-FR" sz="1800" b="1" dirty="0">
                          <a:solidFill>
                            <a:schemeClr val="tx1"/>
                          </a:solidFill>
                          <a:latin typeface="Times New Roman"/>
                          <a:ea typeface="Times New Roman"/>
                          <a:cs typeface="Arial"/>
                        </a:rPr>
                        <a:t>15.8%</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FFF00"/>
                    </a:solidFill>
                  </a:tcPr>
                </a:tc>
                <a:tc>
                  <a:txBody>
                    <a:bodyPr/>
                    <a:lstStyle/>
                    <a:p>
                      <a:pPr marL="0" marR="0" algn="just">
                        <a:lnSpc>
                          <a:spcPct val="100000"/>
                        </a:lnSpc>
                        <a:spcBef>
                          <a:spcPts val="0"/>
                        </a:spcBef>
                        <a:spcAft>
                          <a:spcPts val="0"/>
                        </a:spcAft>
                      </a:pPr>
                      <a:r>
                        <a:rPr lang="fr-FR" sz="1800" b="1" dirty="0">
                          <a:solidFill>
                            <a:schemeClr val="tx1"/>
                          </a:solidFill>
                          <a:latin typeface="Times New Roman"/>
                          <a:ea typeface="Times New Roman"/>
                          <a:cs typeface="Arial"/>
                        </a:rPr>
                        <a:t>626</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FFF00"/>
                    </a:solidFill>
                  </a:tcPr>
                </a:tc>
              </a:tr>
              <a:tr h="397455">
                <a:tc>
                  <a:txBody>
                    <a:bodyPr/>
                    <a:lstStyle/>
                    <a:p>
                      <a:pPr marL="0" marR="0" algn="l">
                        <a:lnSpc>
                          <a:spcPct val="100000"/>
                        </a:lnSpc>
                        <a:spcBef>
                          <a:spcPts val="0"/>
                        </a:spcBef>
                        <a:spcAft>
                          <a:spcPts val="0"/>
                        </a:spcAft>
                      </a:pPr>
                      <a:r>
                        <a:rPr lang="fr-FR" sz="1800" b="1" dirty="0" smtClean="0">
                          <a:solidFill>
                            <a:schemeClr val="tx1"/>
                          </a:solidFill>
                          <a:latin typeface="Times New Roman"/>
                          <a:ea typeface="Times New Roman"/>
                          <a:cs typeface="Arial"/>
                        </a:rPr>
                        <a:t>2- </a:t>
                      </a:r>
                      <a:r>
                        <a:rPr lang="fr-FR" sz="1800" b="1" dirty="0" err="1" smtClean="0">
                          <a:solidFill>
                            <a:schemeClr val="tx1"/>
                          </a:solidFill>
                          <a:latin typeface="Times New Roman"/>
                          <a:ea typeface="Times New Roman"/>
                          <a:cs typeface="Arial"/>
                        </a:rPr>
                        <a:t>Méditerranian</a:t>
                      </a:r>
                      <a:r>
                        <a:rPr lang="fr-FR" sz="1800" b="1" dirty="0" smtClean="0">
                          <a:solidFill>
                            <a:schemeClr val="tx1"/>
                          </a:solidFill>
                          <a:latin typeface="Times New Roman"/>
                          <a:ea typeface="Times New Roman"/>
                          <a:cs typeface="Arial"/>
                        </a:rPr>
                        <a:t> </a:t>
                      </a:r>
                      <a:r>
                        <a:rPr lang="fr-FR" sz="1600" b="1" dirty="0" smtClean="0">
                          <a:solidFill>
                            <a:schemeClr val="tx1"/>
                          </a:solidFill>
                          <a:latin typeface="Times New Roman"/>
                          <a:ea typeface="Times New Roman"/>
                          <a:cs typeface="Arial"/>
                        </a:rPr>
                        <a:t>Shipping </a:t>
                      </a:r>
                      <a:r>
                        <a:rPr lang="fr-FR" sz="1600" b="1" dirty="0" err="1" smtClean="0">
                          <a:solidFill>
                            <a:schemeClr val="tx1"/>
                          </a:solidFill>
                          <a:latin typeface="Times New Roman"/>
                          <a:ea typeface="Times New Roman"/>
                          <a:cs typeface="Arial"/>
                        </a:rPr>
                        <a:t>Company</a:t>
                      </a:r>
                      <a:r>
                        <a:rPr lang="fr-FR" sz="1600" b="1" dirty="0" smtClean="0">
                          <a:solidFill>
                            <a:schemeClr val="tx1"/>
                          </a:solidFill>
                          <a:latin typeface="Times New Roman"/>
                          <a:ea typeface="Times New Roman"/>
                          <a:cs typeface="Arial"/>
                        </a:rPr>
                        <a:t> </a:t>
                      </a:r>
                      <a:r>
                        <a:rPr lang="ar-DZ" sz="1800" b="1" dirty="0" smtClean="0">
                          <a:solidFill>
                            <a:schemeClr val="tx1"/>
                          </a:solidFill>
                          <a:latin typeface="Times New Roman"/>
                          <a:ea typeface="Times New Roman"/>
                          <a:cs typeface="Arial"/>
                        </a:rPr>
                        <a:t>إيطاليا</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FFF00"/>
                    </a:solidFill>
                  </a:tcPr>
                </a:tc>
                <a:tc>
                  <a:txBody>
                    <a:bodyPr/>
                    <a:lstStyle/>
                    <a:p>
                      <a:pPr marL="0" marR="0" algn="r">
                        <a:lnSpc>
                          <a:spcPct val="100000"/>
                        </a:lnSpc>
                        <a:spcBef>
                          <a:spcPts val="0"/>
                        </a:spcBef>
                        <a:spcAft>
                          <a:spcPts val="0"/>
                        </a:spcAft>
                      </a:pPr>
                      <a:r>
                        <a:rPr lang="fr-FR" sz="1800" b="1">
                          <a:solidFill>
                            <a:schemeClr val="tx1"/>
                          </a:solidFill>
                          <a:latin typeface="Times New Roman"/>
                          <a:ea typeface="Times New Roman"/>
                          <a:cs typeface="Arial"/>
                        </a:rPr>
                        <a:t>2 996 743</a:t>
                      </a:r>
                      <a:endParaRPr lang="fr-FR" sz="1800" b="1">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FFF00"/>
                    </a:solidFill>
                  </a:tcPr>
                </a:tc>
                <a:tc>
                  <a:txBody>
                    <a:bodyPr/>
                    <a:lstStyle/>
                    <a:p>
                      <a:pPr marL="0" marR="0" algn="just">
                        <a:lnSpc>
                          <a:spcPct val="100000"/>
                        </a:lnSpc>
                        <a:spcBef>
                          <a:spcPts val="0"/>
                        </a:spcBef>
                        <a:spcAft>
                          <a:spcPts val="0"/>
                        </a:spcAft>
                      </a:pPr>
                      <a:r>
                        <a:rPr lang="fr-FR" sz="1800" b="1">
                          <a:solidFill>
                            <a:schemeClr val="tx1"/>
                          </a:solidFill>
                          <a:latin typeface="Times New Roman"/>
                          <a:ea typeface="Times New Roman"/>
                          <a:cs typeface="Arial"/>
                        </a:rPr>
                        <a:t>14.5 %</a:t>
                      </a:r>
                      <a:endParaRPr lang="fr-FR" sz="1800" b="1">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FFF00"/>
                    </a:solidFill>
                  </a:tcPr>
                </a:tc>
                <a:tc>
                  <a:txBody>
                    <a:bodyPr/>
                    <a:lstStyle/>
                    <a:p>
                      <a:pPr marL="0" marR="0" algn="just">
                        <a:lnSpc>
                          <a:spcPct val="100000"/>
                        </a:lnSpc>
                        <a:spcBef>
                          <a:spcPts val="0"/>
                        </a:spcBef>
                        <a:spcAft>
                          <a:spcPts val="0"/>
                        </a:spcAft>
                      </a:pPr>
                      <a:r>
                        <a:rPr lang="fr-FR" sz="1800" b="1">
                          <a:solidFill>
                            <a:schemeClr val="tx1"/>
                          </a:solidFill>
                          <a:latin typeface="Times New Roman"/>
                          <a:ea typeface="Times New Roman"/>
                          <a:cs typeface="Arial"/>
                        </a:rPr>
                        <a:t>500</a:t>
                      </a:r>
                      <a:endParaRPr lang="fr-FR" sz="1800" b="1">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FFF00"/>
                    </a:solidFill>
                  </a:tcPr>
                </a:tc>
              </a:tr>
              <a:tr h="323797">
                <a:tc>
                  <a:txBody>
                    <a:bodyPr/>
                    <a:lstStyle/>
                    <a:p>
                      <a:pPr marL="0" marR="0" algn="just">
                        <a:lnSpc>
                          <a:spcPct val="100000"/>
                        </a:lnSpc>
                        <a:spcBef>
                          <a:spcPts val="0"/>
                        </a:spcBef>
                        <a:spcAft>
                          <a:spcPts val="0"/>
                        </a:spcAft>
                      </a:pPr>
                      <a:r>
                        <a:rPr lang="fr-FR" sz="1800" b="1" dirty="0" smtClean="0">
                          <a:solidFill>
                            <a:schemeClr val="tx1"/>
                          </a:solidFill>
                          <a:latin typeface="Times New Roman"/>
                          <a:ea typeface="Times New Roman"/>
                          <a:cs typeface="Arial"/>
                        </a:rPr>
                        <a:t>3- CGM</a:t>
                      </a:r>
                      <a:r>
                        <a:rPr lang="fr-FR" sz="1800" b="1" baseline="0" dirty="0" smtClean="0">
                          <a:solidFill>
                            <a:schemeClr val="tx1"/>
                          </a:solidFill>
                          <a:latin typeface="Times New Roman"/>
                          <a:ea typeface="Times New Roman"/>
                          <a:cs typeface="Arial"/>
                        </a:rPr>
                        <a:t> CMA </a:t>
                      </a:r>
                      <a:r>
                        <a:rPr lang="ar-DZ" sz="1800" b="1" dirty="0" smtClean="0">
                          <a:solidFill>
                            <a:schemeClr val="tx1"/>
                          </a:solidFill>
                          <a:latin typeface="Times New Roman"/>
                          <a:ea typeface="Times New Roman"/>
                          <a:cs typeface="Arial"/>
                        </a:rPr>
                        <a:t>فرنسا</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FFF00"/>
                    </a:solidFill>
                  </a:tcPr>
                </a:tc>
                <a:tc>
                  <a:txBody>
                    <a:bodyPr/>
                    <a:lstStyle/>
                    <a:p>
                      <a:pPr marL="0" marR="0" algn="r">
                        <a:lnSpc>
                          <a:spcPct val="100000"/>
                        </a:lnSpc>
                        <a:spcBef>
                          <a:spcPts val="0"/>
                        </a:spcBef>
                        <a:spcAft>
                          <a:spcPts val="0"/>
                        </a:spcAft>
                      </a:pPr>
                      <a:r>
                        <a:rPr lang="fr-FR" sz="1800" b="1">
                          <a:solidFill>
                            <a:schemeClr val="tx1"/>
                          </a:solidFill>
                          <a:latin typeface="Times New Roman"/>
                          <a:ea typeface="Times New Roman"/>
                          <a:cs typeface="Arial"/>
                        </a:rPr>
                        <a:t>2 154 575</a:t>
                      </a:r>
                      <a:endParaRPr lang="fr-FR" sz="1800" b="1">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FFF00"/>
                    </a:solidFill>
                  </a:tcPr>
                </a:tc>
                <a:tc>
                  <a:txBody>
                    <a:bodyPr/>
                    <a:lstStyle/>
                    <a:p>
                      <a:pPr marL="0" marR="0" algn="just">
                        <a:lnSpc>
                          <a:spcPct val="100000"/>
                        </a:lnSpc>
                        <a:spcBef>
                          <a:spcPts val="0"/>
                        </a:spcBef>
                        <a:spcAft>
                          <a:spcPts val="0"/>
                        </a:spcAft>
                      </a:pPr>
                      <a:r>
                        <a:rPr lang="fr-FR" sz="1800" b="1" dirty="0">
                          <a:solidFill>
                            <a:schemeClr val="tx1"/>
                          </a:solidFill>
                          <a:latin typeface="Times New Roman"/>
                          <a:ea typeface="Times New Roman"/>
                          <a:cs typeface="Arial"/>
                        </a:rPr>
                        <a:t>10.4 %</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FFF00"/>
                    </a:solidFill>
                  </a:tcPr>
                </a:tc>
                <a:tc>
                  <a:txBody>
                    <a:bodyPr/>
                    <a:lstStyle/>
                    <a:p>
                      <a:pPr marL="0" marR="0" algn="just">
                        <a:lnSpc>
                          <a:spcPct val="100000"/>
                        </a:lnSpc>
                        <a:spcBef>
                          <a:spcPts val="0"/>
                        </a:spcBef>
                        <a:spcAft>
                          <a:spcPts val="0"/>
                        </a:spcAft>
                      </a:pPr>
                      <a:r>
                        <a:rPr lang="fr-FR" sz="1800" b="1" dirty="0">
                          <a:solidFill>
                            <a:schemeClr val="tx1"/>
                          </a:solidFill>
                          <a:latin typeface="Times New Roman"/>
                          <a:ea typeface="Times New Roman"/>
                          <a:cs typeface="Arial"/>
                        </a:rPr>
                        <a:t>439</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FFF00"/>
                    </a:solidFill>
                  </a:tcPr>
                </a:tc>
              </a:tr>
              <a:tr h="323797">
                <a:tc>
                  <a:txBody>
                    <a:bodyPr/>
                    <a:lstStyle/>
                    <a:p>
                      <a:pPr marL="0" marR="0" algn="just">
                        <a:lnSpc>
                          <a:spcPct val="100000"/>
                        </a:lnSpc>
                        <a:spcBef>
                          <a:spcPts val="0"/>
                        </a:spcBef>
                        <a:spcAft>
                          <a:spcPts val="0"/>
                        </a:spcAft>
                      </a:pPr>
                      <a:r>
                        <a:rPr lang="fr-FR" sz="1800" b="1" dirty="0" smtClean="0">
                          <a:solidFill>
                            <a:schemeClr val="tx1"/>
                          </a:solidFill>
                          <a:latin typeface="Times New Roman"/>
                          <a:ea typeface="Times New Roman"/>
                          <a:cs typeface="Arial"/>
                        </a:rPr>
                        <a:t>4- COSCO</a:t>
                      </a:r>
                      <a:r>
                        <a:rPr lang="fr-FR" sz="1800" b="1" baseline="0" dirty="0" smtClean="0">
                          <a:solidFill>
                            <a:schemeClr val="tx1"/>
                          </a:solidFill>
                          <a:latin typeface="Times New Roman"/>
                          <a:ea typeface="Times New Roman"/>
                          <a:cs typeface="Arial"/>
                        </a:rPr>
                        <a:t> </a:t>
                      </a:r>
                      <a:r>
                        <a:rPr lang="ar-DZ" sz="1800" b="1" dirty="0" smtClean="0">
                          <a:solidFill>
                            <a:schemeClr val="tx1"/>
                          </a:solidFill>
                          <a:latin typeface="Times New Roman"/>
                          <a:ea typeface="Times New Roman"/>
                          <a:cs typeface="Arial"/>
                        </a:rPr>
                        <a:t>الصين</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FFF00"/>
                    </a:solidFill>
                  </a:tcPr>
                </a:tc>
                <a:tc>
                  <a:txBody>
                    <a:bodyPr/>
                    <a:lstStyle/>
                    <a:p>
                      <a:pPr marL="0" marR="0" algn="r">
                        <a:lnSpc>
                          <a:spcPct val="100000"/>
                        </a:lnSpc>
                        <a:spcBef>
                          <a:spcPts val="0"/>
                        </a:spcBef>
                        <a:spcAft>
                          <a:spcPts val="0"/>
                        </a:spcAft>
                      </a:pPr>
                      <a:r>
                        <a:rPr lang="fr-FR" sz="1800" b="1" dirty="0">
                          <a:solidFill>
                            <a:schemeClr val="tx1"/>
                          </a:solidFill>
                          <a:latin typeface="Times New Roman"/>
                          <a:ea typeface="Times New Roman"/>
                          <a:cs typeface="Arial"/>
                        </a:rPr>
                        <a:t>1 683 673</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FFF00"/>
                    </a:solidFill>
                  </a:tcPr>
                </a:tc>
                <a:tc>
                  <a:txBody>
                    <a:bodyPr/>
                    <a:lstStyle/>
                    <a:p>
                      <a:pPr marL="0" marR="0" algn="just">
                        <a:lnSpc>
                          <a:spcPct val="100000"/>
                        </a:lnSpc>
                        <a:spcBef>
                          <a:spcPts val="0"/>
                        </a:spcBef>
                        <a:spcAft>
                          <a:spcPts val="0"/>
                        </a:spcAft>
                      </a:pPr>
                      <a:r>
                        <a:rPr lang="fr-FR" sz="1800" b="1" dirty="0">
                          <a:solidFill>
                            <a:schemeClr val="tx1"/>
                          </a:solidFill>
                          <a:latin typeface="Times New Roman"/>
                          <a:ea typeface="Times New Roman"/>
                          <a:cs typeface="Arial"/>
                        </a:rPr>
                        <a:t>8.1 %</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FFF00"/>
                    </a:solidFill>
                  </a:tcPr>
                </a:tc>
                <a:tc>
                  <a:txBody>
                    <a:bodyPr/>
                    <a:lstStyle/>
                    <a:p>
                      <a:pPr marL="0" marR="0" algn="just">
                        <a:lnSpc>
                          <a:spcPct val="100000"/>
                        </a:lnSpc>
                        <a:spcBef>
                          <a:spcPts val="0"/>
                        </a:spcBef>
                        <a:spcAft>
                          <a:spcPts val="0"/>
                        </a:spcAft>
                      </a:pPr>
                      <a:r>
                        <a:rPr lang="fr-FR" sz="1800" b="1" dirty="0">
                          <a:solidFill>
                            <a:schemeClr val="tx1"/>
                          </a:solidFill>
                          <a:latin typeface="Times New Roman"/>
                          <a:ea typeface="Times New Roman"/>
                          <a:cs typeface="Arial"/>
                        </a:rPr>
                        <a:t>304</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FFF00"/>
                    </a:solidFill>
                  </a:tcPr>
                </a:tc>
              </a:tr>
              <a:tr h="371884">
                <a:tc>
                  <a:txBody>
                    <a:bodyPr/>
                    <a:lstStyle/>
                    <a:p>
                      <a:pPr marL="0" marR="0" algn="just">
                        <a:lnSpc>
                          <a:spcPct val="100000"/>
                        </a:lnSpc>
                        <a:spcBef>
                          <a:spcPts val="0"/>
                        </a:spcBef>
                        <a:spcAft>
                          <a:spcPts val="0"/>
                        </a:spcAft>
                      </a:pPr>
                      <a:r>
                        <a:rPr lang="fr-FR" sz="1800" b="1" dirty="0" smtClean="0">
                          <a:solidFill>
                            <a:schemeClr val="tx1"/>
                          </a:solidFill>
                          <a:latin typeface="Times New Roman"/>
                          <a:ea typeface="Times New Roman"/>
                          <a:cs typeface="Arial"/>
                        </a:rPr>
                        <a:t>5- </a:t>
                      </a:r>
                      <a:r>
                        <a:rPr lang="fr-FR" sz="1800" b="1" dirty="0" err="1" smtClean="0">
                          <a:solidFill>
                            <a:schemeClr val="tx1"/>
                          </a:solidFill>
                          <a:latin typeface="Times New Roman"/>
                          <a:ea typeface="Times New Roman"/>
                          <a:cs typeface="Arial"/>
                        </a:rPr>
                        <a:t>Evergreen</a:t>
                      </a:r>
                      <a:r>
                        <a:rPr lang="fr-FR" sz="1800" b="1" dirty="0" smtClean="0">
                          <a:solidFill>
                            <a:schemeClr val="tx1"/>
                          </a:solidFill>
                          <a:latin typeface="Times New Roman"/>
                          <a:ea typeface="Times New Roman"/>
                          <a:cs typeface="Arial"/>
                        </a:rPr>
                        <a:t> </a:t>
                      </a:r>
                      <a:r>
                        <a:rPr lang="fr-FR" sz="1600" b="1" dirty="0" smtClean="0">
                          <a:solidFill>
                            <a:schemeClr val="tx1"/>
                          </a:solidFill>
                          <a:latin typeface="Times New Roman"/>
                          <a:ea typeface="Times New Roman"/>
                          <a:cs typeface="Arial"/>
                        </a:rPr>
                        <a:t>Marine Corporation </a:t>
                      </a:r>
                      <a:r>
                        <a:rPr lang="ar-DZ" sz="1800" b="1" dirty="0" smtClean="0">
                          <a:solidFill>
                            <a:schemeClr val="tx1"/>
                          </a:solidFill>
                          <a:latin typeface="Times New Roman"/>
                          <a:ea typeface="Times New Roman"/>
                          <a:cs typeface="Arial"/>
                        </a:rPr>
                        <a:t>هونغ </a:t>
                      </a:r>
                      <a:r>
                        <a:rPr lang="ar-DZ" sz="1800" b="1" dirty="0" err="1" smtClean="0">
                          <a:solidFill>
                            <a:schemeClr val="tx1"/>
                          </a:solidFill>
                          <a:latin typeface="Times New Roman"/>
                          <a:ea typeface="Times New Roman"/>
                          <a:cs typeface="Arial"/>
                        </a:rPr>
                        <a:t>كونغ</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00000"/>
                        </a:lnSpc>
                        <a:spcBef>
                          <a:spcPts val="0"/>
                        </a:spcBef>
                        <a:spcAft>
                          <a:spcPts val="0"/>
                        </a:spcAft>
                      </a:pPr>
                      <a:r>
                        <a:rPr lang="fr-FR" sz="1800" b="1" dirty="0">
                          <a:solidFill>
                            <a:schemeClr val="tx1"/>
                          </a:solidFill>
                          <a:latin typeface="Times New Roman"/>
                          <a:ea typeface="Times New Roman"/>
                          <a:cs typeface="Arial"/>
                        </a:rPr>
                        <a:t>1 000 991</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dirty="0">
                          <a:solidFill>
                            <a:schemeClr val="tx1"/>
                          </a:solidFill>
                          <a:latin typeface="Times New Roman"/>
                          <a:ea typeface="Times New Roman"/>
                          <a:cs typeface="Arial"/>
                        </a:rPr>
                        <a:t>4.8 %</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dirty="0">
                          <a:solidFill>
                            <a:schemeClr val="tx1"/>
                          </a:solidFill>
                          <a:latin typeface="Times New Roman"/>
                          <a:ea typeface="Times New Roman"/>
                          <a:cs typeface="Arial"/>
                        </a:rPr>
                        <a:t>189</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323797">
                <a:tc>
                  <a:txBody>
                    <a:bodyPr/>
                    <a:lstStyle/>
                    <a:p>
                      <a:pPr marL="0" marR="0" algn="just">
                        <a:lnSpc>
                          <a:spcPct val="100000"/>
                        </a:lnSpc>
                        <a:spcBef>
                          <a:spcPts val="0"/>
                        </a:spcBef>
                        <a:spcAft>
                          <a:spcPts val="0"/>
                        </a:spcAft>
                      </a:pPr>
                      <a:r>
                        <a:rPr lang="fr-FR" sz="1800" b="1" dirty="0" smtClean="0">
                          <a:solidFill>
                            <a:schemeClr val="tx1"/>
                          </a:solidFill>
                          <a:latin typeface="Times New Roman"/>
                          <a:ea typeface="Times New Roman"/>
                          <a:cs typeface="Arial"/>
                        </a:rPr>
                        <a:t>6- </a:t>
                      </a:r>
                      <a:r>
                        <a:rPr lang="fr-FR" sz="1800" b="1" dirty="0" err="1" smtClean="0">
                          <a:solidFill>
                            <a:schemeClr val="tx1"/>
                          </a:solidFill>
                          <a:latin typeface="Times New Roman"/>
                          <a:ea typeface="Times New Roman"/>
                          <a:cs typeface="Arial"/>
                        </a:rPr>
                        <a:t>Hapag</a:t>
                      </a:r>
                      <a:r>
                        <a:rPr lang="fr-FR" sz="1800" b="1" dirty="0" smtClean="0">
                          <a:solidFill>
                            <a:schemeClr val="tx1"/>
                          </a:solidFill>
                          <a:latin typeface="Times New Roman"/>
                          <a:ea typeface="Times New Roman"/>
                          <a:cs typeface="Arial"/>
                        </a:rPr>
                        <a:t>-</a:t>
                      </a:r>
                      <a:r>
                        <a:rPr lang="fr-FR" sz="1800" b="1" dirty="0" err="1" smtClean="0">
                          <a:solidFill>
                            <a:schemeClr val="tx1"/>
                          </a:solidFill>
                          <a:latin typeface="Times New Roman"/>
                          <a:ea typeface="Times New Roman"/>
                          <a:cs typeface="Arial"/>
                        </a:rPr>
                        <a:t>Llyod</a:t>
                      </a:r>
                      <a:r>
                        <a:rPr lang="fr-FR" sz="1800" b="1" dirty="0" smtClean="0">
                          <a:solidFill>
                            <a:schemeClr val="tx1"/>
                          </a:solidFill>
                          <a:latin typeface="Times New Roman"/>
                          <a:ea typeface="Times New Roman"/>
                          <a:cs typeface="Arial"/>
                        </a:rPr>
                        <a:t> </a:t>
                      </a:r>
                      <a:r>
                        <a:rPr lang="ar-DZ" sz="1800" b="1" dirty="0" smtClean="0">
                          <a:solidFill>
                            <a:schemeClr val="tx1"/>
                          </a:solidFill>
                          <a:latin typeface="Times New Roman"/>
                          <a:ea typeface="Times New Roman"/>
                          <a:cs typeface="Arial"/>
                        </a:rPr>
                        <a:t>ألمانيا</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00000"/>
                        </a:lnSpc>
                        <a:spcBef>
                          <a:spcPts val="0"/>
                        </a:spcBef>
                        <a:spcAft>
                          <a:spcPts val="0"/>
                        </a:spcAft>
                      </a:pPr>
                      <a:r>
                        <a:rPr lang="fr-FR" sz="1800" b="1" dirty="0" smtClean="0">
                          <a:solidFill>
                            <a:schemeClr val="tx1"/>
                          </a:solidFill>
                          <a:latin typeface="Times New Roman"/>
                          <a:ea typeface="Times New Roman"/>
                          <a:cs typeface="Arial"/>
                        </a:rPr>
                        <a:t>992714</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a:solidFill>
                            <a:schemeClr val="tx1"/>
                          </a:solidFill>
                          <a:latin typeface="Times New Roman"/>
                          <a:ea typeface="Times New Roman"/>
                          <a:cs typeface="Arial"/>
                        </a:rPr>
                        <a:t>4.8 %</a:t>
                      </a:r>
                      <a:endParaRPr lang="fr-FR" sz="1800" b="1">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a:solidFill>
                            <a:schemeClr val="tx1"/>
                          </a:solidFill>
                          <a:latin typeface="Times New Roman"/>
                          <a:ea typeface="Times New Roman"/>
                          <a:cs typeface="Arial"/>
                        </a:rPr>
                        <a:t>173</a:t>
                      </a:r>
                      <a:endParaRPr lang="fr-FR" sz="1800" b="1">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323797">
                <a:tc>
                  <a:txBody>
                    <a:bodyPr/>
                    <a:lstStyle/>
                    <a:p>
                      <a:pPr marL="0" marR="0" algn="just">
                        <a:lnSpc>
                          <a:spcPct val="100000"/>
                        </a:lnSpc>
                        <a:spcBef>
                          <a:spcPts val="0"/>
                        </a:spcBef>
                        <a:spcAft>
                          <a:spcPts val="0"/>
                        </a:spcAft>
                      </a:pPr>
                      <a:r>
                        <a:rPr lang="fr-FR" sz="1800" b="1" dirty="0" smtClean="0">
                          <a:solidFill>
                            <a:schemeClr val="tx1"/>
                          </a:solidFill>
                          <a:latin typeface="Times New Roman"/>
                          <a:ea typeface="Times New Roman"/>
                          <a:cs typeface="Arial"/>
                        </a:rPr>
                        <a:t>7- Orient</a:t>
                      </a:r>
                      <a:r>
                        <a:rPr lang="fr-FR" sz="1800" b="1" baseline="0" dirty="0" smtClean="0">
                          <a:solidFill>
                            <a:schemeClr val="tx1"/>
                          </a:solidFill>
                          <a:latin typeface="Times New Roman"/>
                          <a:ea typeface="Times New Roman"/>
                          <a:cs typeface="Arial"/>
                        </a:rPr>
                        <a:t> </a:t>
                      </a:r>
                      <a:r>
                        <a:rPr lang="fr-FR" sz="1800" b="1" baseline="0" dirty="0" err="1" smtClean="0">
                          <a:solidFill>
                            <a:schemeClr val="tx1"/>
                          </a:solidFill>
                          <a:latin typeface="Times New Roman"/>
                          <a:ea typeface="Times New Roman"/>
                          <a:cs typeface="Arial"/>
                        </a:rPr>
                        <a:t>Overseas</a:t>
                      </a:r>
                      <a:r>
                        <a:rPr lang="fr-FR" sz="1800" b="1" baseline="0" dirty="0" smtClean="0">
                          <a:solidFill>
                            <a:schemeClr val="tx1"/>
                          </a:solidFill>
                          <a:latin typeface="Times New Roman"/>
                          <a:ea typeface="Times New Roman"/>
                          <a:cs typeface="Arial"/>
                        </a:rPr>
                        <a:t> Container Line</a:t>
                      </a:r>
                      <a:r>
                        <a:rPr lang="ar-DZ" sz="1800" b="1" baseline="0" dirty="0" smtClean="0">
                          <a:solidFill>
                            <a:schemeClr val="tx1"/>
                          </a:solidFill>
                          <a:latin typeface="Times New Roman"/>
                          <a:ea typeface="Times New Roman"/>
                          <a:cs typeface="Arial"/>
                        </a:rPr>
                        <a:t> ماليزيا </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00000"/>
                        </a:lnSpc>
                        <a:spcBef>
                          <a:spcPts val="0"/>
                        </a:spcBef>
                        <a:spcAft>
                          <a:spcPts val="0"/>
                        </a:spcAft>
                      </a:pPr>
                      <a:r>
                        <a:rPr lang="fr-FR" sz="1800" b="1" dirty="0" smtClean="0">
                          <a:solidFill>
                            <a:schemeClr val="tx1"/>
                          </a:solidFill>
                          <a:latin typeface="Times New Roman"/>
                          <a:ea typeface="Times New Roman"/>
                          <a:cs typeface="Arial"/>
                        </a:rPr>
                        <a:t>573052</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a:solidFill>
                            <a:schemeClr val="tx1"/>
                          </a:solidFill>
                          <a:latin typeface="Times New Roman"/>
                          <a:ea typeface="Times New Roman"/>
                          <a:cs typeface="Arial"/>
                        </a:rPr>
                        <a:t>2.8 %</a:t>
                      </a:r>
                      <a:endParaRPr lang="fr-FR" sz="1800" b="1">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a:solidFill>
                            <a:schemeClr val="tx1"/>
                          </a:solidFill>
                          <a:latin typeface="Times New Roman"/>
                          <a:ea typeface="Times New Roman"/>
                          <a:cs typeface="Arial"/>
                        </a:rPr>
                        <a:t>94</a:t>
                      </a:r>
                      <a:endParaRPr lang="fr-FR" sz="1800" b="1">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361202">
                <a:tc>
                  <a:txBody>
                    <a:bodyPr/>
                    <a:lstStyle/>
                    <a:p>
                      <a:pPr marL="0" marR="0" algn="just">
                        <a:lnSpc>
                          <a:spcPct val="100000"/>
                        </a:lnSpc>
                        <a:spcBef>
                          <a:spcPts val="0"/>
                        </a:spcBef>
                        <a:spcAft>
                          <a:spcPts val="0"/>
                        </a:spcAft>
                      </a:pPr>
                      <a:r>
                        <a:rPr lang="fr-FR" sz="1800" b="1" dirty="0" smtClean="0">
                          <a:solidFill>
                            <a:schemeClr val="tx1"/>
                          </a:solidFill>
                          <a:latin typeface="Times New Roman"/>
                          <a:ea typeface="Times New Roman"/>
                          <a:cs typeface="Arial"/>
                        </a:rPr>
                        <a:t>8- Yang Ming Marine Transport</a:t>
                      </a:r>
                      <a:r>
                        <a:rPr lang="ar-DZ" sz="1800" b="1" dirty="0" smtClean="0">
                          <a:solidFill>
                            <a:schemeClr val="tx1"/>
                          </a:solidFill>
                          <a:latin typeface="Times New Roman"/>
                          <a:ea typeface="Times New Roman"/>
                          <a:cs typeface="Arial"/>
                        </a:rPr>
                        <a:t> هونغ </a:t>
                      </a:r>
                      <a:r>
                        <a:rPr lang="ar-DZ" sz="1800" b="1" dirty="0" err="1" smtClean="0">
                          <a:solidFill>
                            <a:schemeClr val="tx1"/>
                          </a:solidFill>
                          <a:latin typeface="Times New Roman"/>
                          <a:ea typeface="Times New Roman"/>
                          <a:cs typeface="Arial"/>
                        </a:rPr>
                        <a:t>كونغ</a:t>
                      </a:r>
                      <a:r>
                        <a:rPr lang="ar-DZ" sz="1800" b="1" dirty="0" smtClean="0">
                          <a:solidFill>
                            <a:schemeClr val="tx1"/>
                          </a:solidFill>
                          <a:latin typeface="Times New Roman"/>
                          <a:ea typeface="Times New Roman"/>
                          <a:cs typeface="Arial"/>
                        </a:rPr>
                        <a:t> </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00000"/>
                        </a:lnSpc>
                        <a:spcBef>
                          <a:spcPts val="0"/>
                        </a:spcBef>
                        <a:spcAft>
                          <a:spcPts val="0"/>
                        </a:spcAft>
                      </a:pPr>
                      <a:r>
                        <a:rPr lang="fr-FR" sz="1800" b="1" dirty="0" smtClean="0">
                          <a:solidFill>
                            <a:schemeClr val="tx1"/>
                          </a:solidFill>
                          <a:latin typeface="Times New Roman"/>
                          <a:ea typeface="Times New Roman"/>
                          <a:cs typeface="Arial"/>
                        </a:rPr>
                        <a:t>570003</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dirty="0">
                          <a:solidFill>
                            <a:schemeClr val="tx1"/>
                          </a:solidFill>
                          <a:latin typeface="Times New Roman"/>
                          <a:ea typeface="Times New Roman"/>
                          <a:cs typeface="Arial"/>
                        </a:rPr>
                        <a:t>2.8 %</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a:solidFill>
                            <a:schemeClr val="tx1"/>
                          </a:solidFill>
                          <a:latin typeface="Times New Roman"/>
                          <a:ea typeface="Times New Roman"/>
                          <a:cs typeface="Arial"/>
                        </a:rPr>
                        <a:t>99</a:t>
                      </a:r>
                      <a:endParaRPr lang="fr-FR" sz="1800" b="1">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323797">
                <a:tc>
                  <a:txBody>
                    <a:bodyPr/>
                    <a:lstStyle/>
                    <a:p>
                      <a:pPr marL="0" marR="0" algn="just">
                        <a:lnSpc>
                          <a:spcPct val="100000"/>
                        </a:lnSpc>
                        <a:spcBef>
                          <a:spcPts val="0"/>
                        </a:spcBef>
                        <a:spcAft>
                          <a:spcPts val="0"/>
                        </a:spcAft>
                      </a:pPr>
                      <a:r>
                        <a:rPr lang="fr-FR" sz="1800" b="1" dirty="0" smtClean="0">
                          <a:solidFill>
                            <a:schemeClr val="tx1"/>
                          </a:solidFill>
                          <a:latin typeface="Times New Roman"/>
                          <a:ea typeface="Times New Roman"/>
                          <a:cs typeface="Arial"/>
                        </a:rPr>
                        <a:t>9- </a:t>
                      </a:r>
                      <a:r>
                        <a:rPr lang="fr-FR" sz="1800" b="1" dirty="0" err="1" smtClean="0">
                          <a:solidFill>
                            <a:schemeClr val="tx1"/>
                          </a:solidFill>
                          <a:latin typeface="Times New Roman"/>
                          <a:ea typeface="Times New Roman"/>
                          <a:cs typeface="Arial"/>
                        </a:rPr>
                        <a:t>Hamburg</a:t>
                      </a:r>
                      <a:r>
                        <a:rPr lang="fr-FR" sz="1800" b="1" baseline="0" dirty="0" err="1" smtClean="0">
                          <a:solidFill>
                            <a:schemeClr val="tx1"/>
                          </a:solidFill>
                          <a:latin typeface="Times New Roman"/>
                          <a:ea typeface="Times New Roman"/>
                          <a:cs typeface="Arial"/>
                        </a:rPr>
                        <a:t>Sȕd</a:t>
                      </a:r>
                      <a:r>
                        <a:rPr lang="ar-DZ" sz="1800" b="1" baseline="0" dirty="0" smtClean="0">
                          <a:solidFill>
                            <a:schemeClr val="tx1"/>
                          </a:solidFill>
                          <a:latin typeface="Times New Roman"/>
                          <a:ea typeface="Times New Roman"/>
                          <a:cs typeface="Arial"/>
                        </a:rPr>
                        <a:t> ألمانيا </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00000"/>
                        </a:lnSpc>
                        <a:spcBef>
                          <a:spcPts val="0"/>
                        </a:spcBef>
                        <a:spcAft>
                          <a:spcPts val="0"/>
                        </a:spcAft>
                      </a:pPr>
                      <a:r>
                        <a:rPr lang="fr-FR" sz="1800" b="1" dirty="0">
                          <a:solidFill>
                            <a:schemeClr val="tx1"/>
                          </a:solidFill>
                          <a:latin typeface="Times New Roman"/>
                          <a:ea typeface="Times New Roman"/>
                          <a:cs typeface="Arial"/>
                        </a:rPr>
                        <a:t>560,130</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dirty="0">
                          <a:solidFill>
                            <a:schemeClr val="tx1"/>
                          </a:solidFill>
                          <a:latin typeface="Times New Roman"/>
                          <a:ea typeface="Times New Roman"/>
                          <a:cs typeface="Arial"/>
                        </a:rPr>
                        <a:t>2.7 %</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a:solidFill>
                            <a:schemeClr val="tx1"/>
                          </a:solidFill>
                          <a:latin typeface="Times New Roman"/>
                          <a:ea typeface="Times New Roman"/>
                          <a:cs typeface="Arial"/>
                        </a:rPr>
                        <a:t>107</a:t>
                      </a:r>
                      <a:endParaRPr lang="fr-FR" sz="1800" b="1">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323797">
                <a:tc>
                  <a:txBody>
                    <a:bodyPr/>
                    <a:lstStyle/>
                    <a:p>
                      <a:pPr marL="0" marR="0" algn="just">
                        <a:lnSpc>
                          <a:spcPct val="100000"/>
                        </a:lnSpc>
                        <a:spcBef>
                          <a:spcPts val="0"/>
                        </a:spcBef>
                        <a:spcAft>
                          <a:spcPts val="0"/>
                        </a:spcAft>
                      </a:pPr>
                      <a:r>
                        <a:rPr lang="fr-FR" sz="1800" b="1" dirty="0" smtClean="0">
                          <a:solidFill>
                            <a:schemeClr val="tx1"/>
                          </a:solidFill>
                          <a:latin typeface="Times New Roman"/>
                          <a:ea typeface="Times New Roman"/>
                          <a:cs typeface="Arial"/>
                        </a:rPr>
                        <a:t>10- NYK</a:t>
                      </a:r>
                      <a:r>
                        <a:rPr lang="fr-FR" sz="1800" b="1" baseline="0" dirty="0" smtClean="0">
                          <a:solidFill>
                            <a:schemeClr val="tx1"/>
                          </a:solidFill>
                          <a:latin typeface="Times New Roman"/>
                          <a:ea typeface="Times New Roman"/>
                          <a:cs typeface="Arial"/>
                        </a:rPr>
                        <a:t> Line</a:t>
                      </a:r>
                      <a:r>
                        <a:rPr lang="ar-DZ" sz="1800" b="1" baseline="0" dirty="0" smtClean="0">
                          <a:solidFill>
                            <a:schemeClr val="tx1"/>
                          </a:solidFill>
                          <a:latin typeface="Times New Roman"/>
                          <a:ea typeface="Times New Roman"/>
                          <a:cs typeface="Arial"/>
                        </a:rPr>
                        <a:t> اليابان </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00000"/>
                        </a:lnSpc>
                        <a:spcBef>
                          <a:spcPts val="0"/>
                        </a:spcBef>
                        <a:spcAft>
                          <a:spcPts val="0"/>
                        </a:spcAft>
                      </a:pPr>
                      <a:r>
                        <a:rPr lang="fr-FR" sz="1800" b="1" dirty="0" smtClean="0">
                          <a:solidFill>
                            <a:schemeClr val="tx1"/>
                          </a:solidFill>
                          <a:latin typeface="Times New Roman"/>
                          <a:ea typeface="Times New Roman"/>
                          <a:cs typeface="Arial"/>
                        </a:rPr>
                        <a:t>529241</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dirty="0">
                          <a:solidFill>
                            <a:schemeClr val="tx1"/>
                          </a:solidFill>
                          <a:latin typeface="Times New Roman"/>
                          <a:ea typeface="Times New Roman"/>
                          <a:cs typeface="Arial"/>
                        </a:rPr>
                        <a:t>2.6 %</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a:solidFill>
                            <a:schemeClr val="tx1"/>
                          </a:solidFill>
                          <a:latin typeface="Times New Roman"/>
                          <a:ea typeface="Times New Roman"/>
                          <a:cs typeface="Arial"/>
                        </a:rPr>
                        <a:t>98</a:t>
                      </a:r>
                      <a:endParaRPr lang="fr-FR" sz="1800" b="1">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323945">
                <a:tc>
                  <a:txBody>
                    <a:bodyPr/>
                    <a:lstStyle/>
                    <a:p>
                      <a:pPr marL="0" marR="0" algn="just">
                        <a:lnSpc>
                          <a:spcPct val="100000"/>
                        </a:lnSpc>
                        <a:spcBef>
                          <a:spcPts val="0"/>
                        </a:spcBef>
                        <a:spcAft>
                          <a:spcPts val="0"/>
                        </a:spcAft>
                      </a:pPr>
                      <a:r>
                        <a:rPr lang="en-US" sz="1800" b="1" dirty="0" smtClean="0">
                          <a:solidFill>
                            <a:schemeClr val="tx1"/>
                          </a:solidFill>
                          <a:latin typeface="Times New Roman"/>
                          <a:ea typeface="Times New Roman"/>
                          <a:cs typeface="Arial"/>
                        </a:rPr>
                        <a:t>11- Mitsui O.S.K.</a:t>
                      </a:r>
                      <a:r>
                        <a:rPr lang="en-US" sz="1800" b="1" baseline="0" dirty="0" smtClean="0">
                          <a:solidFill>
                            <a:schemeClr val="tx1"/>
                          </a:solidFill>
                          <a:latin typeface="Times New Roman"/>
                          <a:ea typeface="Times New Roman"/>
                          <a:cs typeface="Arial"/>
                        </a:rPr>
                        <a:t> Lines</a:t>
                      </a:r>
                      <a:r>
                        <a:rPr lang="ar-DZ" sz="1800" b="1" baseline="0" dirty="0" smtClean="0">
                          <a:solidFill>
                            <a:schemeClr val="tx1"/>
                          </a:solidFill>
                          <a:latin typeface="Times New Roman"/>
                          <a:ea typeface="Times New Roman"/>
                          <a:cs typeface="Arial"/>
                        </a:rPr>
                        <a:t> اليابان </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00000"/>
                        </a:lnSpc>
                        <a:spcBef>
                          <a:spcPts val="0"/>
                        </a:spcBef>
                        <a:spcAft>
                          <a:spcPts val="0"/>
                        </a:spcAft>
                      </a:pPr>
                      <a:r>
                        <a:rPr lang="fr-FR" sz="1800" b="1" dirty="0" smtClean="0">
                          <a:solidFill>
                            <a:schemeClr val="tx1"/>
                          </a:solidFill>
                          <a:latin typeface="Times New Roman"/>
                          <a:ea typeface="Times New Roman"/>
                          <a:cs typeface="Arial"/>
                        </a:rPr>
                        <a:t>528550</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dirty="0">
                          <a:solidFill>
                            <a:schemeClr val="tx1"/>
                          </a:solidFill>
                          <a:latin typeface="Times New Roman"/>
                          <a:ea typeface="Times New Roman"/>
                          <a:cs typeface="Arial"/>
                        </a:rPr>
                        <a:t>2.6 %</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dirty="0">
                          <a:solidFill>
                            <a:schemeClr val="tx1"/>
                          </a:solidFill>
                          <a:latin typeface="Times New Roman"/>
                          <a:ea typeface="Times New Roman"/>
                          <a:cs typeface="Arial"/>
                        </a:rPr>
                        <a:t>82</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564139">
                <a:tc>
                  <a:txBody>
                    <a:bodyPr/>
                    <a:lstStyle/>
                    <a:p>
                      <a:pPr marL="0" marR="0" algn="l">
                        <a:lnSpc>
                          <a:spcPct val="100000"/>
                        </a:lnSpc>
                        <a:spcBef>
                          <a:spcPts val="0"/>
                        </a:spcBef>
                        <a:spcAft>
                          <a:spcPts val="0"/>
                        </a:spcAft>
                      </a:pPr>
                      <a:r>
                        <a:rPr lang="fr-FR" sz="1800" b="1" dirty="0" smtClean="0">
                          <a:solidFill>
                            <a:schemeClr val="tx1"/>
                          </a:solidFill>
                          <a:latin typeface="Times New Roman"/>
                          <a:ea typeface="Times New Roman"/>
                          <a:cs typeface="Arial"/>
                        </a:rPr>
                        <a:t>12- United </a:t>
                      </a:r>
                      <a:r>
                        <a:rPr lang="fr-FR" sz="1800" b="1" dirty="0" err="1" smtClean="0">
                          <a:solidFill>
                            <a:schemeClr val="tx1"/>
                          </a:solidFill>
                          <a:latin typeface="Times New Roman"/>
                          <a:ea typeface="Times New Roman"/>
                          <a:cs typeface="Arial"/>
                        </a:rPr>
                        <a:t>Arab</a:t>
                      </a:r>
                      <a:r>
                        <a:rPr lang="fr-FR" sz="1800" b="1" dirty="0" smtClean="0">
                          <a:solidFill>
                            <a:schemeClr val="tx1"/>
                          </a:solidFill>
                          <a:latin typeface="Times New Roman"/>
                          <a:ea typeface="Times New Roman"/>
                          <a:cs typeface="Arial"/>
                        </a:rPr>
                        <a:t> </a:t>
                      </a:r>
                      <a:r>
                        <a:rPr lang="fr-FR" sz="1600" b="1" dirty="0" smtClean="0">
                          <a:solidFill>
                            <a:schemeClr val="tx1"/>
                          </a:solidFill>
                          <a:latin typeface="Times New Roman"/>
                          <a:ea typeface="Times New Roman"/>
                          <a:cs typeface="Arial"/>
                        </a:rPr>
                        <a:t>Shipping </a:t>
                      </a:r>
                      <a:r>
                        <a:rPr lang="fr-FR" sz="1600" b="1" dirty="0" err="1" smtClean="0">
                          <a:solidFill>
                            <a:schemeClr val="tx1"/>
                          </a:solidFill>
                          <a:latin typeface="Times New Roman"/>
                          <a:ea typeface="Times New Roman"/>
                          <a:cs typeface="Arial"/>
                        </a:rPr>
                        <a:t>Company</a:t>
                      </a:r>
                      <a:r>
                        <a:rPr lang="fr-FR" sz="1600" b="1" baseline="0" dirty="0" smtClean="0">
                          <a:solidFill>
                            <a:schemeClr val="tx1"/>
                          </a:solidFill>
                          <a:latin typeface="Times New Roman"/>
                          <a:ea typeface="Times New Roman"/>
                          <a:cs typeface="Arial"/>
                        </a:rPr>
                        <a:t> </a:t>
                      </a:r>
                      <a:r>
                        <a:rPr lang="ar-DZ" sz="1800" b="1" baseline="0" dirty="0" smtClean="0">
                          <a:solidFill>
                            <a:schemeClr val="tx1"/>
                          </a:solidFill>
                          <a:latin typeface="Times New Roman"/>
                          <a:ea typeface="Times New Roman"/>
                          <a:cs typeface="Arial"/>
                        </a:rPr>
                        <a:t>الإمارات</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00000"/>
                        </a:lnSpc>
                        <a:spcBef>
                          <a:spcPts val="0"/>
                        </a:spcBef>
                        <a:spcAft>
                          <a:spcPts val="0"/>
                        </a:spcAft>
                      </a:pPr>
                      <a:r>
                        <a:rPr lang="fr-FR" sz="1800" b="1" dirty="0" smtClean="0">
                          <a:solidFill>
                            <a:schemeClr val="tx1"/>
                          </a:solidFill>
                          <a:latin typeface="Times New Roman"/>
                          <a:ea typeface="Times New Roman"/>
                          <a:cs typeface="Arial"/>
                        </a:rPr>
                        <a:t>510878</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dirty="0">
                          <a:solidFill>
                            <a:schemeClr val="tx1"/>
                          </a:solidFill>
                          <a:latin typeface="Times New Roman"/>
                          <a:ea typeface="Times New Roman"/>
                          <a:cs typeface="Arial"/>
                        </a:rPr>
                        <a:t>2.5 %</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00000"/>
                        </a:lnSpc>
                        <a:spcBef>
                          <a:spcPts val="0"/>
                        </a:spcBef>
                        <a:spcAft>
                          <a:spcPts val="0"/>
                        </a:spcAft>
                      </a:pPr>
                      <a:r>
                        <a:rPr lang="fr-FR" sz="1800" b="1" dirty="0">
                          <a:solidFill>
                            <a:schemeClr val="tx1"/>
                          </a:solidFill>
                          <a:latin typeface="Times New Roman"/>
                          <a:ea typeface="Times New Roman"/>
                          <a:cs typeface="Arial"/>
                        </a:rPr>
                        <a:t>53</a:t>
                      </a:r>
                      <a:endParaRPr lang="fr-FR" sz="1800" b="1" dirty="0">
                        <a:solidFill>
                          <a:schemeClr val="tx1"/>
                        </a:solidFill>
                        <a:latin typeface="Calibri"/>
                        <a:ea typeface="Calibri"/>
                        <a:cs typeface="Arial"/>
                      </a:endParaRPr>
                    </a:p>
                  </a:txBody>
                  <a:tcPr marL="60353" marR="60353" marT="30176" marB="30176"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bl>
          </a:graphicData>
        </a:graphic>
      </p:graphicFrame>
      <p:graphicFrame>
        <p:nvGraphicFramePr>
          <p:cNvPr id="17" name="Tableau 16"/>
          <p:cNvGraphicFramePr>
            <a:graphicFrameLocks noGrp="1"/>
          </p:cNvGraphicFramePr>
          <p:nvPr/>
        </p:nvGraphicFramePr>
        <p:xfrm>
          <a:off x="76201" y="5486400"/>
          <a:ext cx="9067799" cy="757428"/>
        </p:xfrm>
        <a:graphic>
          <a:graphicData uri="http://schemas.openxmlformats.org/drawingml/2006/table">
            <a:tbl>
              <a:tblPr/>
              <a:tblGrid>
                <a:gridCol w="4262641"/>
                <a:gridCol w="1705056"/>
                <a:gridCol w="1937564"/>
                <a:gridCol w="1162538"/>
              </a:tblGrid>
              <a:tr h="381000">
                <a:tc>
                  <a:txBody>
                    <a:bodyPr/>
                    <a:lstStyle/>
                    <a:p>
                      <a:pPr marL="0" marR="0" algn="l">
                        <a:lnSpc>
                          <a:spcPct val="115000"/>
                        </a:lnSpc>
                        <a:spcBef>
                          <a:spcPts val="0"/>
                        </a:spcBef>
                        <a:spcAft>
                          <a:spcPts val="0"/>
                        </a:spcAft>
                      </a:pPr>
                      <a:r>
                        <a:rPr lang="fr-FR" sz="1800" b="1" dirty="0" smtClean="0">
                          <a:solidFill>
                            <a:schemeClr val="tx1"/>
                          </a:solidFill>
                          <a:latin typeface="Times New Roman"/>
                          <a:ea typeface="Times New Roman"/>
                          <a:cs typeface="Arial"/>
                        </a:rPr>
                        <a:t>13- Hyundai </a:t>
                      </a:r>
                      <a:r>
                        <a:rPr lang="fr-FR" sz="1800" b="1" dirty="0">
                          <a:solidFill>
                            <a:schemeClr val="tx1"/>
                          </a:solidFill>
                          <a:latin typeface="Times New Roman"/>
                          <a:ea typeface="Times New Roman"/>
                          <a:cs typeface="Arial"/>
                        </a:rPr>
                        <a:t>Merchant </a:t>
                      </a:r>
                      <a:r>
                        <a:rPr lang="fr-FR" sz="1800" b="1" dirty="0" smtClean="0">
                          <a:solidFill>
                            <a:schemeClr val="tx1"/>
                          </a:solidFill>
                          <a:latin typeface="Times New Roman"/>
                          <a:ea typeface="Times New Roman"/>
                          <a:cs typeface="Arial"/>
                        </a:rPr>
                        <a:t>Marine</a:t>
                      </a:r>
                      <a:r>
                        <a:rPr lang="ar-DZ" sz="1800" b="1" dirty="0" smtClean="0">
                          <a:solidFill>
                            <a:schemeClr val="tx1"/>
                          </a:solidFill>
                          <a:latin typeface="Times New Roman"/>
                          <a:ea typeface="Times New Roman"/>
                          <a:cs typeface="Arial"/>
                        </a:rPr>
                        <a:t>كوريا</a:t>
                      </a:r>
                      <a:r>
                        <a:rPr lang="ar-DZ" sz="1800" b="1" baseline="0" dirty="0" smtClean="0">
                          <a:solidFill>
                            <a:schemeClr val="tx1"/>
                          </a:solidFill>
                          <a:latin typeface="Times New Roman"/>
                          <a:ea typeface="Times New Roman"/>
                          <a:cs typeface="Arial"/>
                        </a:rPr>
                        <a:t> </a:t>
                      </a:r>
                      <a:r>
                        <a:rPr lang="ar-DZ" sz="1800" b="1" baseline="0" dirty="0" err="1" smtClean="0">
                          <a:solidFill>
                            <a:schemeClr val="tx1"/>
                          </a:solidFill>
                          <a:latin typeface="Times New Roman"/>
                          <a:ea typeface="Times New Roman"/>
                          <a:cs typeface="Arial"/>
                        </a:rPr>
                        <a:t>ج</a:t>
                      </a:r>
                      <a:r>
                        <a:rPr lang="ar-DZ" sz="1800" b="1" baseline="0" dirty="0" smtClean="0">
                          <a:solidFill>
                            <a:schemeClr val="tx1"/>
                          </a:solidFill>
                          <a:latin typeface="Times New Roman"/>
                          <a:ea typeface="Times New Roman"/>
                          <a:cs typeface="Arial"/>
                        </a:rPr>
                        <a:t> </a:t>
                      </a:r>
                      <a:endParaRPr lang="fr-FR" sz="1800" b="1" dirty="0">
                        <a:solidFill>
                          <a:schemeClr val="tx1"/>
                        </a:solidFill>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15000"/>
                        </a:lnSpc>
                        <a:spcBef>
                          <a:spcPts val="0"/>
                        </a:spcBef>
                        <a:spcAft>
                          <a:spcPts val="0"/>
                        </a:spcAft>
                      </a:pPr>
                      <a:r>
                        <a:rPr lang="fr-FR" sz="1800" b="1" dirty="0" smtClean="0">
                          <a:solidFill>
                            <a:srgbClr val="000000"/>
                          </a:solidFill>
                          <a:latin typeface="Times New Roman"/>
                          <a:ea typeface="Times New Roman"/>
                          <a:cs typeface="Arial"/>
                        </a:rPr>
                        <a:t>478733</a:t>
                      </a:r>
                      <a:endParaRPr lang="fr-FR" sz="18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1800" b="1" dirty="0">
                          <a:solidFill>
                            <a:srgbClr val="000000"/>
                          </a:solidFill>
                          <a:latin typeface="Times New Roman"/>
                          <a:ea typeface="Times New Roman"/>
                          <a:cs typeface="Arial"/>
                        </a:rPr>
                        <a:t>2.3 %</a:t>
                      </a:r>
                      <a:endParaRPr lang="fr-FR" sz="18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1800" b="1" dirty="0">
                          <a:solidFill>
                            <a:srgbClr val="000000"/>
                          </a:solidFill>
                          <a:latin typeface="Times New Roman"/>
                          <a:ea typeface="Times New Roman"/>
                          <a:cs typeface="Arial"/>
                        </a:rPr>
                        <a:t>70</a:t>
                      </a:r>
                      <a:endParaRPr lang="fr-FR" sz="18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r h="0">
                <a:tc>
                  <a:txBody>
                    <a:bodyPr/>
                    <a:lstStyle/>
                    <a:p>
                      <a:pPr marL="0" marR="0" algn="just">
                        <a:lnSpc>
                          <a:spcPct val="115000"/>
                        </a:lnSpc>
                        <a:spcBef>
                          <a:spcPts val="0"/>
                        </a:spcBef>
                        <a:spcAft>
                          <a:spcPts val="0"/>
                        </a:spcAft>
                      </a:pPr>
                      <a:r>
                        <a:rPr lang="fr-FR" sz="1800" b="1" dirty="0" smtClean="0">
                          <a:solidFill>
                            <a:schemeClr val="tx1"/>
                          </a:solidFill>
                          <a:latin typeface="Times New Roman"/>
                          <a:ea typeface="Times New Roman"/>
                          <a:cs typeface="Arial"/>
                        </a:rPr>
                        <a:t>14- K Line</a:t>
                      </a:r>
                      <a:r>
                        <a:rPr lang="ar-DZ" sz="1800" b="1" dirty="0" smtClean="0">
                          <a:solidFill>
                            <a:schemeClr val="tx1"/>
                          </a:solidFill>
                          <a:latin typeface="Times New Roman"/>
                          <a:ea typeface="Times New Roman"/>
                          <a:cs typeface="Arial"/>
                        </a:rPr>
                        <a:t>اليابان </a:t>
                      </a:r>
                      <a:endParaRPr lang="fr-FR" sz="1800" b="1" dirty="0">
                        <a:solidFill>
                          <a:schemeClr val="tx1"/>
                        </a:solidFill>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r">
                        <a:lnSpc>
                          <a:spcPct val="115000"/>
                        </a:lnSpc>
                        <a:spcBef>
                          <a:spcPts val="0"/>
                        </a:spcBef>
                        <a:spcAft>
                          <a:spcPts val="0"/>
                        </a:spcAft>
                      </a:pPr>
                      <a:r>
                        <a:rPr lang="fr-FR" sz="1800" b="1" dirty="0" smtClean="0">
                          <a:solidFill>
                            <a:srgbClr val="000000"/>
                          </a:solidFill>
                          <a:latin typeface="Times New Roman"/>
                          <a:ea typeface="Times New Roman"/>
                          <a:cs typeface="Arial"/>
                        </a:rPr>
                        <a:t>375020</a:t>
                      </a:r>
                      <a:endParaRPr lang="fr-FR" sz="18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1800" b="1">
                          <a:solidFill>
                            <a:srgbClr val="000000"/>
                          </a:solidFill>
                          <a:latin typeface="Times New Roman"/>
                          <a:ea typeface="Times New Roman"/>
                          <a:cs typeface="Arial"/>
                        </a:rPr>
                        <a:t>1.8 %</a:t>
                      </a:r>
                      <a:endParaRPr lang="fr-FR" sz="1800" b="1">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c>
                  <a:txBody>
                    <a:bodyPr/>
                    <a:lstStyle/>
                    <a:p>
                      <a:pPr marL="0" marR="0" algn="just">
                        <a:lnSpc>
                          <a:spcPct val="115000"/>
                        </a:lnSpc>
                        <a:spcBef>
                          <a:spcPts val="0"/>
                        </a:spcBef>
                        <a:spcAft>
                          <a:spcPts val="0"/>
                        </a:spcAft>
                      </a:pPr>
                      <a:r>
                        <a:rPr lang="fr-FR" sz="1800" b="1" dirty="0">
                          <a:solidFill>
                            <a:srgbClr val="000000"/>
                          </a:solidFill>
                          <a:latin typeface="Times New Roman"/>
                          <a:ea typeface="Times New Roman"/>
                          <a:cs typeface="Arial"/>
                        </a:rPr>
                        <a:t>64</a:t>
                      </a:r>
                      <a:endParaRPr lang="fr-FR" sz="1800" b="1" dirty="0">
                        <a:latin typeface="Calibri"/>
                        <a:ea typeface="Calibri"/>
                        <a:cs typeface="Arial"/>
                      </a:endParaRPr>
                    </a:p>
                  </a:txBody>
                  <a:tcPr marL="60960" marR="60960" marT="30480" marB="30480" anchor="ctr">
                    <a:lnL w="12700" cap="flat" cmpd="sng" algn="ctr">
                      <a:solidFill>
                        <a:srgbClr val="A2A9B1"/>
                      </a:solidFill>
                      <a:prstDash val="solid"/>
                      <a:round/>
                      <a:headEnd type="none" w="med" len="med"/>
                      <a:tailEnd type="none" w="med" len="med"/>
                    </a:lnL>
                    <a:lnR w="12700" cap="flat" cmpd="sng" algn="ctr">
                      <a:solidFill>
                        <a:srgbClr val="A2A9B1"/>
                      </a:solidFill>
                      <a:prstDash val="solid"/>
                      <a:round/>
                      <a:headEnd type="none" w="med" len="med"/>
                      <a:tailEnd type="none" w="med" len="med"/>
                    </a:lnR>
                    <a:lnT w="12700" cap="flat" cmpd="sng" algn="ctr">
                      <a:solidFill>
                        <a:srgbClr val="A2A9B1"/>
                      </a:solidFill>
                      <a:prstDash val="solid"/>
                      <a:round/>
                      <a:headEnd type="none" w="med" len="med"/>
                      <a:tailEnd type="none" w="med" len="med"/>
                    </a:lnT>
                    <a:lnB w="12700" cap="flat" cmpd="sng" algn="ctr">
                      <a:solidFill>
                        <a:srgbClr val="A2A9B1"/>
                      </a:solidFill>
                      <a:prstDash val="solid"/>
                      <a:round/>
                      <a:headEnd type="none" w="med" len="med"/>
                      <a:tailEnd type="none" w="med" len="med"/>
                    </a:lnB>
                    <a:solidFill>
                      <a:srgbClr val="F8F9FA"/>
                    </a:solidFill>
                  </a:tcPr>
                </a:tc>
              </a:tr>
            </a:tbl>
          </a:graphicData>
        </a:graphic>
      </p:graphicFrame>
    </p:spTree>
  </p:cSld>
  <p:clrMapOvr>
    <a:masterClrMapping/>
  </p:clrMapOvr>
  <p:transition>
    <p:wipe dir="u"/>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050" name="Group 2"/>
          <p:cNvGrpSpPr>
            <a:grpSpLocks/>
          </p:cNvGrpSpPr>
          <p:nvPr/>
        </p:nvGrpSpPr>
        <p:grpSpPr bwMode="auto">
          <a:xfrm>
            <a:off x="4564" y="228710"/>
            <a:ext cx="9144000" cy="4800490"/>
            <a:chOff x="652" y="452"/>
            <a:chExt cx="8542" cy="3970"/>
          </a:xfrm>
        </p:grpSpPr>
        <p:sp>
          <p:nvSpPr>
            <p:cNvPr id="2051" name="Text Box 3"/>
            <p:cNvSpPr txBox="1">
              <a:spLocks noChangeArrowheads="1"/>
            </p:cNvSpPr>
            <p:nvPr/>
          </p:nvSpPr>
          <p:spPr bwMode="auto">
            <a:xfrm>
              <a:off x="652" y="1020"/>
              <a:ext cx="4271" cy="3402"/>
            </a:xfrm>
            <a:prstGeom prst="rect">
              <a:avLst/>
            </a:prstGeom>
            <a:gradFill>
              <a:gsLst>
                <a:gs pos="0">
                  <a:schemeClr val="bg1">
                    <a:lumMod val="50000"/>
                    <a:lumOff val="50000"/>
                  </a:schemeClr>
                </a:gs>
                <a:gs pos="50000">
                  <a:schemeClr val="accent1">
                    <a:tint val="44500"/>
                    <a:satMod val="160000"/>
                  </a:schemeClr>
                </a:gs>
                <a:gs pos="100000">
                  <a:schemeClr val="accent1">
                    <a:tint val="23500"/>
                    <a:satMod val="160000"/>
                  </a:schemeClr>
                </a:gs>
              </a:gsLst>
              <a:lin ang="5400000" scaled="0"/>
            </a:gra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01 Shanghai Chine 35,29</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02 Singapour Singapour 33,87</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03 Shenzhen Chine 24,04</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04 Hong-Kong Chine 22,20</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05 Ningbo/</a:t>
              </a:r>
              <a:r>
                <a:rPr kumimoji="0" lang="fr-FR" sz="2400" b="1" i="0" u="none" strike="noStrike" cap="none" normalizeH="0" baseline="0" dirty="0" err="1" smtClean="0">
                  <a:ln>
                    <a:noFill/>
                  </a:ln>
                  <a:solidFill>
                    <a:schemeClr val="tx1">
                      <a:lumMod val="95000"/>
                      <a:lumOff val="5000"/>
                    </a:schemeClr>
                  </a:solidFill>
                  <a:effectLst/>
                  <a:latin typeface="Times New Roman" pitchFamily="18" charset="0"/>
                  <a:ea typeface="Arial" pitchFamily="34" charset="0"/>
                  <a:cs typeface="Arial" pitchFamily="34" charset="0"/>
                </a:rPr>
                <a:t>Zhoushan</a:t>
              </a: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 Chine 19,45</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06 Busan Courée du sud 18,68</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07 Guangzhou Chine 16,61</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08 Qingdao Chine 16,58</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rgbClr val="008000"/>
                  </a:solidFill>
                  <a:effectLst/>
                  <a:latin typeface="Times New Roman" pitchFamily="18" charset="0"/>
                  <a:ea typeface="Arial" pitchFamily="34" charset="0"/>
                  <a:cs typeface="Arial" pitchFamily="34" charset="0"/>
                </a:rPr>
                <a:t>09 Djabal Ali EAU 15,20</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10 Tianjin chine 14,06</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2052" name="Text Box 4"/>
            <p:cNvSpPr txBox="1">
              <a:spLocks noChangeArrowheads="1"/>
            </p:cNvSpPr>
            <p:nvPr/>
          </p:nvSpPr>
          <p:spPr bwMode="auto">
            <a:xfrm>
              <a:off x="4994" y="1020"/>
              <a:ext cx="4200" cy="3402"/>
            </a:xfrm>
            <a:prstGeom prst="rect">
              <a:avLst/>
            </a:prstGeom>
            <a:gradFill>
              <a:gsLst>
                <a:gs pos="0">
                  <a:schemeClr val="bg1">
                    <a:lumMod val="50000"/>
                    <a:lumOff val="50000"/>
                  </a:schemeClr>
                </a:gs>
                <a:gs pos="50000">
                  <a:schemeClr val="accent1">
                    <a:tint val="44500"/>
                    <a:satMod val="160000"/>
                  </a:schemeClr>
                </a:gs>
                <a:gs pos="100000">
                  <a:schemeClr val="accent1">
                    <a:tint val="23500"/>
                    <a:satMod val="160000"/>
                  </a:schemeClr>
                </a:gs>
              </a:gsLst>
              <a:lin ang="5400000" scaled="0"/>
            </a:gradFill>
            <a:ln w="9525">
              <a:solidFill>
                <a:schemeClr val="tx1"/>
              </a:solidFill>
              <a:miter lim="800000"/>
              <a:headEnd/>
              <a:tailEnd/>
            </a:ln>
          </p:spPr>
          <p:txBody>
            <a:bodyPr vert="horz" wrap="square" lIns="91440" tIns="45720" rIns="91440" bIns="45720"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11 Rotterdam Pays-Bas 12,30</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12 Port </a:t>
              </a:r>
              <a:r>
                <a:rPr kumimoji="0" lang="fr-FR" sz="2400" b="1" i="0" u="none" strike="noStrike" cap="none" normalizeH="0" baseline="0" dirty="0" err="1" smtClean="0">
                  <a:ln>
                    <a:noFill/>
                  </a:ln>
                  <a:solidFill>
                    <a:schemeClr val="tx1">
                      <a:lumMod val="95000"/>
                      <a:lumOff val="5000"/>
                    </a:schemeClr>
                  </a:solidFill>
                  <a:effectLst/>
                  <a:latin typeface="Times New Roman" pitchFamily="18" charset="0"/>
                  <a:ea typeface="Arial" pitchFamily="34" charset="0"/>
                  <a:cs typeface="Arial" pitchFamily="34" charset="0"/>
                </a:rPr>
                <a:t>Klang</a:t>
              </a: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 Malaisie 10,95</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13 Kaohsiung Taiwan 10,59</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14 Dalian Chine 10,13</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15 Hambourg Allemagne 09,73</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16 Anvers Belgique 08,98</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17 Xiamen Chine 08,57</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18 Los Angeles USA 08,34</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19Tanjung pelepas Malaisie 8,23</a:t>
              </a:r>
            </a:p>
            <a:p>
              <a:pPr marL="0" marR="0" lvl="0" indent="0" algn="just"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lumMod val="95000"/>
                      <a:lumOff val="5000"/>
                    </a:schemeClr>
                  </a:solidFill>
                  <a:effectLst/>
                  <a:latin typeface="Times New Roman" pitchFamily="18" charset="0"/>
                  <a:ea typeface="Arial" pitchFamily="34" charset="0"/>
                  <a:cs typeface="Arial" pitchFamily="34" charset="0"/>
                </a:rPr>
                <a:t>20 Long Beach USA 06,82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smtClean="0">
                <a:ln>
                  <a:noFill/>
                </a:ln>
                <a:solidFill>
                  <a:schemeClr val="tx1">
                    <a:lumMod val="95000"/>
                    <a:lumOff val="5000"/>
                  </a:schemeClr>
                </a:solidFill>
                <a:effectLst/>
                <a:latin typeface="Arial" pitchFamily="34" charset="0"/>
                <a:cs typeface="Arial" pitchFamily="34" charset="0"/>
              </a:endParaRPr>
            </a:p>
          </p:txBody>
        </p:sp>
        <p:sp>
          <p:nvSpPr>
            <p:cNvPr id="2053" name="Text Box 5"/>
            <p:cNvSpPr txBox="1">
              <a:spLocks noChangeArrowheads="1"/>
            </p:cNvSpPr>
            <p:nvPr/>
          </p:nvSpPr>
          <p:spPr bwMode="auto">
            <a:xfrm>
              <a:off x="937" y="452"/>
              <a:ext cx="7759" cy="466"/>
            </a:xfrm>
            <a:prstGeom prst="rect">
              <a:avLst/>
            </a:prstGeom>
            <a:gradFill>
              <a:gsLst>
                <a:gs pos="0">
                  <a:schemeClr val="bg1">
                    <a:lumMod val="50000"/>
                    <a:lumOff val="50000"/>
                  </a:schemeClr>
                </a:gs>
                <a:gs pos="50000">
                  <a:schemeClr val="accent1">
                    <a:tint val="44500"/>
                    <a:satMod val="160000"/>
                  </a:schemeClr>
                </a:gs>
                <a:gs pos="100000">
                  <a:schemeClr val="accent1">
                    <a:tint val="23500"/>
                    <a:satMod val="160000"/>
                  </a:schemeClr>
                </a:gs>
              </a:gsLst>
              <a:lin ang="5400000" scaled="0"/>
            </a:gradFill>
            <a:ln w="9525">
              <a:solidFill>
                <a:srgbClr val="FFFFFF"/>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ملحق: </a:t>
              </a:r>
              <a:r>
                <a:rPr kumimoji="0" lang="ar-SA" sz="3200" b="1"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ترتيب موانئ الحاويات(مليون حاوية قياسية متداولة</a:t>
              </a:r>
              <a:r>
                <a:rPr kumimoji="0" lang="ar-DZ" sz="3200" b="1" i="0" u="none" strike="noStrike" cap="none" normalizeH="0" baseline="0" dirty="0" smtClean="0">
                  <a:ln>
                    <a:noFill/>
                  </a:ln>
                  <a:solidFill>
                    <a:srgbClr val="FF0000"/>
                  </a:solidFill>
                  <a:effectLst/>
                  <a:latin typeface="Times New Roman" pitchFamily="18" charset="0"/>
                  <a:ea typeface="Arial" pitchFamily="34" charset="0"/>
                  <a:cs typeface="Times New Roman" pitchFamily="18" charset="0"/>
                </a:rPr>
                <a:t>)</a:t>
              </a:r>
              <a:endParaRPr kumimoji="0" lang="fr-FR" sz="3200" b="1" i="0" u="none" strike="noStrike" cap="none" normalizeH="0" baseline="0" dirty="0" smtClean="0">
                <a:ln>
                  <a:noFill/>
                </a:ln>
                <a:solidFill>
                  <a:srgbClr val="FF0000"/>
                </a:solidFill>
                <a:effectLst/>
                <a:latin typeface="Times New Roman" pitchFamily="18" charset="0"/>
                <a:ea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ransition>
    <p:push dir="d"/>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7" name="AutoShape 15" descr="chariot élévateur télescopique porte-conteneu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pSp>
        <p:nvGrpSpPr>
          <p:cNvPr id="11" name="Groupe 10"/>
          <p:cNvGrpSpPr/>
          <p:nvPr/>
        </p:nvGrpSpPr>
        <p:grpSpPr>
          <a:xfrm>
            <a:off x="-76200" y="0"/>
            <a:ext cx="9272873" cy="6858000"/>
            <a:chOff x="-76200" y="0"/>
            <a:chExt cx="9272873" cy="6858000"/>
          </a:xfrm>
        </p:grpSpPr>
        <p:pic>
          <p:nvPicPr>
            <p:cNvPr id="3083" name="Picture 11"/>
            <p:cNvPicPr>
              <a:picLocks noChangeAspect="1" noChangeArrowheads="1"/>
            </p:cNvPicPr>
            <p:nvPr/>
          </p:nvPicPr>
          <p:blipFill>
            <a:blip r:embed="rId2"/>
            <a:srcRect/>
            <a:stretch>
              <a:fillRect/>
            </a:stretch>
          </p:blipFill>
          <p:spPr bwMode="auto">
            <a:xfrm>
              <a:off x="152400" y="3810000"/>
              <a:ext cx="4495800" cy="3048000"/>
            </a:xfrm>
            <a:prstGeom prst="rect">
              <a:avLst/>
            </a:prstGeom>
            <a:noFill/>
            <a:ln w="9525">
              <a:noFill/>
              <a:miter lim="800000"/>
              <a:headEnd/>
              <a:tailEnd/>
            </a:ln>
            <a:effectLst/>
          </p:spPr>
        </p:pic>
        <p:sp>
          <p:nvSpPr>
            <p:cNvPr id="10" name="Rectangle 9"/>
            <p:cNvSpPr/>
            <p:nvPr/>
          </p:nvSpPr>
          <p:spPr>
            <a:xfrm>
              <a:off x="-76200" y="3352800"/>
              <a:ext cx="5044843" cy="523220"/>
            </a:xfrm>
            <a:prstGeom prst="rect">
              <a:avLst/>
            </a:prstGeom>
          </p:spPr>
          <p:txBody>
            <a:bodyPr wrap="none">
              <a:spAutoFit/>
            </a:bodyPr>
            <a:lstStyle/>
            <a:p>
              <a:r>
                <a:rPr lang="fr-FR" sz="2800" b="1" dirty="0" smtClean="0">
                  <a:solidFill>
                    <a:srgbClr val="FF0000"/>
                  </a:solidFill>
                  <a:latin typeface="Times New Roman" pitchFamily="18" charset="0"/>
                  <a:cs typeface="Times New Roman" pitchFamily="18" charset="0"/>
                </a:rPr>
                <a:t>Pont roulant sur pneumatiques </a:t>
              </a:r>
              <a:endParaRPr lang="fr-FR" sz="2800" b="1" dirty="0">
                <a:solidFill>
                  <a:srgbClr val="FF0000"/>
                </a:solidFill>
                <a:latin typeface="Times New Roman" pitchFamily="18" charset="0"/>
                <a:cs typeface="Times New Roman" pitchFamily="18" charset="0"/>
              </a:endParaRPr>
            </a:p>
          </p:txBody>
        </p:sp>
        <p:pic>
          <p:nvPicPr>
            <p:cNvPr id="3089" name="Picture 17" descr="chariot élévateur télescopique porte-conteneur"/>
            <p:cNvPicPr>
              <a:picLocks noChangeAspect="1" noChangeArrowheads="1"/>
            </p:cNvPicPr>
            <p:nvPr/>
          </p:nvPicPr>
          <p:blipFill>
            <a:blip r:embed="rId3"/>
            <a:srcRect/>
            <a:stretch>
              <a:fillRect/>
            </a:stretch>
          </p:blipFill>
          <p:spPr bwMode="auto">
            <a:xfrm>
              <a:off x="152400" y="457200"/>
              <a:ext cx="4495800" cy="2895600"/>
            </a:xfrm>
            <a:prstGeom prst="rect">
              <a:avLst/>
            </a:prstGeom>
            <a:noFill/>
          </p:spPr>
        </p:pic>
        <p:sp>
          <p:nvSpPr>
            <p:cNvPr id="15" name="Rectangle 14"/>
            <p:cNvSpPr/>
            <p:nvPr/>
          </p:nvSpPr>
          <p:spPr>
            <a:xfrm>
              <a:off x="685800" y="0"/>
              <a:ext cx="3813865" cy="523220"/>
            </a:xfrm>
            <a:prstGeom prst="rect">
              <a:avLst/>
            </a:prstGeom>
          </p:spPr>
          <p:txBody>
            <a:bodyPr wrap="none">
              <a:spAutoFit/>
            </a:bodyPr>
            <a:lstStyle/>
            <a:p>
              <a:r>
                <a:rPr lang="fr-FR" sz="2800" b="1" dirty="0" smtClean="0">
                  <a:solidFill>
                    <a:srgbClr val="FF0000"/>
                  </a:solidFill>
                  <a:latin typeface="Times New Roman" pitchFamily="18" charset="0"/>
                  <a:cs typeface="Times New Roman" pitchFamily="18" charset="0"/>
                </a:rPr>
                <a:t>chariot porte conteneur</a:t>
              </a:r>
              <a:endParaRPr lang="fr-FR" sz="2800" b="1" dirty="0">
                <a:solidFill>
                  <a:srgbClr val="FF0000"/>
                </a:solidFill>
                <a:latin typeface="Times New Roman" pitchFamily="18" charset="0"/>
                <a:cs typeface="Times New Roman" pitchFamily="18" charset="0"/>
              </a:endParaRPr>
            </a:p>
          </p:txBody>
        </p:sp>
        <p:pic>
          <p:nvPicPr>
            <p:cNvPr id="3091" name="Picture 19" descr="chariot porte-conteneur plein / prise par dessus"/>
            <p:cNvPicPr>
              <a:picLocks noChangeAspect="1" noChangeArrowheads="1"/>
            </p:cNvPicPr>
            <p:nvPr/>
          </p:nvPicPr>
          <p:blipFill>
            <a:blip r:embed="rId4"/>
            <a:srcRect/>
            <a:stretch>
              <a:fillRect/>
            </a:stretch>
          </p:blipFill>
          <p:spPr bwMode="auto">
            <a:xfrm>
              <a:off x="4800600" y="457200"/>
              <a:ext cx="4229100" cy="2857500"/>
            </a:xfrm>
            <a:prstGeom prst="rect">
              <a:avLst/>
            </a:prstGeom>
            <a:noFill/>
          </p:spPr>
        </p:pic>
        <p:sp>
          <p:nvSpPr>
            <p:cNvPr id="18" name="Rectangle 17"/>
            <p:cNvSpPr/>
            <p:nvPr/>
          </p:nvSpPr>
          <p:spPr>
            <a:xfrm>
              <a:off x="4800600" y="0"/>
              <a:ext cx="4396073" cy="523220"/>
            </a:xfrm>
            <a:prstGeom prst="rect">
              <a:avLst/>
            </a:prstGeom>
          </p:spPr>
          <p:txBody>
            <a:bodyPr wrap="square">
              <a:spAutoFit/>
            </a:bodyPr>
            <a:lstStyle/>
            <a:p>
              <a:pPr algn="ctr"/>
              <a:r>
                <a:rPr lang="fr-FR" sz="2800" b="1" dirty="0" smtClean="0">
                  <a:solidFill>
                    <a:srgbClr val="FF0000"/>
                  </a:solidFill>
                  <a:latin typeface="Times New Roman" pitchFamily="18" charset="0"/>
                  <a:cs typeface="Times New Roman" pitchFamily="18" charset="0"/>
                </a:rPr>
                <a:t>chariot porte conteneur</a:t>
              </a:r>
              <a:endParaRPr lang="fr-FR" sz="2800" b="1" dirty="0">
                <a:solidFill>
                  <a:srgbClr val="FF0000"/>
                </a:solidFill>
                <a:latin typeface="Times New Roman" pitchFamily="18" charset="0"/>
                <a:cs typeface="Times New Roman" pitchFamily="18" charset="0"/>
              </a:endParaRPr>
            </a:p>
          </p:txBody>
        </p:sp>
        <p:sp>
          <p:nvSpPr>
            <p:cNvPr id="19" name="Rectangle 18"/>
            <p:cNvSpPr/>
            <p:nvPr/>
          </p:nvSpPr>
          <p:spPr>
            <a:xfrm>
              <a:off x="5257800" y="3352800"/>
              <a:ext cx="2685351" cy="523220"/>
            </a:xfrm>
            <a:prstGeom prst="rect">
              <a:avLst/>
            </a:prstGeom>
          </p:spPr>
          <p:txBody>
            <a:bodyPr wrap="none">
              <a:spAutoFit/>
            </a:bodyPr>
            <a:lstStyle/>
            <a:p>
              <a:r>
                <a:rPr lang="fr-FR" sz="2800" b="1" dirty="0" smtClean="0">
                  <a:solidFill>
                    <a:srgbClr val="FF0000"/>
                  </a:solidFill>
                  <a:latin typeface="Times New Roman" pitchFamily="18" charset="0"/>
                  <a:cs typeface="Times New Roman" pitchFamily="18" charset="0"/>
                </a:rPr>
                <a:t>Chariot cavalier</a:t>
              </a:r>
              <a:endParaRPr lang="fr-FR" sz="2800" b="1" dirty="0">
                <a:solidFill>
                  <a:srgbClr val="FF0000"/>
                </a:solidFill>
                <a:latin typeface="Times New Roman" pitchFamily="18" charset="0"/>
                <a:cs typeface="Times New Roman" pitchFamily="18" charset="0"/>
              </a:endParaRPr>
            </a:p>
          </p:txBody>
        </p:sp>
        <p:pic>
          <p:nvPicPr>
            <p:cNvPr id="3093" name="Picture 21" descr="Fichier:Chariot-cavalier.jpg"/>
            <p:cNvPicPr>
              <a:picLocks noChangeAspect="1" noChangeArrowheads="1"/>
            </p:cNvPicPr>
            <p:nvPr/>
          </p:nvPicPr>
          <p:blipFill>
            <a:blip r:embed="rId5"/>
            <a:srcRect/>
            <a:stretch>
              <a:fillRect/>
            </a:stretch>
          </p:blipFill>
          <p:spPr bwMode="auto">
            <a:xfrm>
              <a:off x="4876800" y="3810000"/>
              <a:ext cx="4152900" cy="3048000"/>
            </a:xfrm>
            <a:prstGeom prst="rect">
              <a:avLst/>
            </a:prstGeom>
            <a:noFill/>
          </p:spPr>
        </p:pic>
      </p:grpSp>
    </p:spTree>
  </p:cSld>
  <p:clrMapOvr>
    <a:masterClrMapping/>
  </p:clrMapOvr>
  <p:transition>
    <p:cover dir="ld"/>
  </p:transition>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2" name="AutoShape 4" descr="Image result for portique por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grpSp>
        <p:nvGrpSpPr>
          <p:cNvPr id="11" name="Groupe 10"/>
          <p:cNvGrpSpPr/>
          <p:nvPr/>
        </p:nvGrpSpPr>
        <p:grpSpPr>
          <a:xfrm>
            <a:off x="0" y="152400"/>
            <a:ext cx="9144000" cy="6705600"/>
            <a:chOff x="0" y="152400"/>
            <a:chExt cx="9144000" cy="6705600"/>
          </a:xfrm>
        </p:grpSpPr>
        <p:pic>
          <p:nvPicPr>
            <p:cNvPr id="37890" name="Picture 2" descr="https://fr.konecranes.ca/sites/default/files/rmg__bnsf_railway__seattle__washington_usa_low.jpg"/>
            <p:cNvPicPr>
              <a:picLocks noChangeAspect="1" noChangeArrowheads="1"/>
            </p:cNvPicPr>
            <p:nvPr/>
          </p:nvPicPr>
          <p:blipFill>
            <a:blip r:embed="rId2"/>
            <a:srcRect/>
            <a:stretch>
              <a:fillRect/>
            </a:stretch>
          </p:blipFill>
          <p:spPr bwMode="auto">
            <a:xfrm>
              <a:off x="152400" y="685800"/>
              <a:ext cx="4648200" cy="3352800"/>
            </a:xfrm>
            <a:prstGeom prst="rect">
              <a:avLst/>
            </a:prstGeom>
            <a:noFill/>
          </p:spPr>
        </p:pic>
        <p:sp>
          <p:nvSpPr>
            <p:cNvPr id="5" name="Rectangle 4"/>
            <p:cNvSpPr/>
            <p:nvPr/>
          </p:nvSpPr>
          <p:spPr>
            <a:xfrm>
              <a:off x="0" y="152400"/>
              <a:ext cx="4800600" cy="523220"/>
            </a:xfrm>
            <a:prstGeom prst="rect">
              <a:avLst/>
            </a:prstGeom>
          </p:spPr>
          <p:txBody>
            <a:bodyPr wrap="square">
              <a:spAutoFit/>
            </a:bodyPr>
            <a:lstStyle/>
            <a:p>
              <a:pPr algn="ctr"/>
              <a:r>
                <a:rPr lang="fr-FR" sz="2800" b="1" dirty="0" smtClean="0">
                  <a:solidFill>
                    <a:srgbClr val="FF0000"/>
                  </a:solidFill>
                  <a:latin typeface="Times New Roman" pitchFamily="18" charset="0"/>
                  <a:cs typeface="Times New Roman" pitchFamily="18" charset="0"/>
                </a:rPr>
                <a:t>Pont roulant sur voie ferrée</a:t>
              </a:r>
              <a:endParaRPr lang="fr-FR" sz="2800" b="1" dirty="0">
                <a:solidFill>
                  <a:srgbClr val="FF0000"/>
                </a:solidFill>
                <a:latin typeface="Times New Roman" pitchFamily="18" charset="0"/>
                <a:cs typeface="Times New Roman" pitchFamily="18" charset="0"/>
              </a:endParaRPr>
            </a:p>
          </p:txBody>
        </p:sp>
        <p:pic>
          <p:nvPicPr>
            <p:cNvPr id="37894" name="Picture 6" descr="Related image"/>
            <p:cNvPicPr>
              <a:picLocks noChangeAspect="1" noChangeArrowheads="1"/>
            </p:cNvPicPr>
            <p:nvPr/>
          </p:nvPicPr>
          <p:blipFill>
            <a:blip r:embed="rId3"/>
            <a:srcRect/>
            <a:stretch>
              <a:fillRect/>
            </a:stretch>
          </p:blipFill>
          <p:spPr bwMode="auto">
            <a:xfrm>
              <a:off x="4876800" y="685800"/>
              <a:ext cx="4114800" cy="3381376"/>
            </a:xfrm>
            <a:prstGeom prst="rect">
              <a:avLst/>
            </a:prstGeom>
            <a:noFill/>
          </p:spPr>
        </p:pic>
        <p:sp>
          <p:nvSpPr>
            <p:cNvPr id="8" name="Rectangle 7"/>
            <p:cNvSpPr/>
            <p:nvPr/>
          </p:nvSpPr>
          <p:spPr>
            <a:xfrm>
              <a:off x="5715000" y="228600"/>
              <a:ext cx="2388795" cy="523220"/>
            </a:xfrm>
            <a:prstGeom prst="rect">
              <a:avLst/>
            </a:prstGeom>
          </p:spPr>
          <p:txBody>
            <a:bodyPr wrap="none">
              <a:spAutoFit/>
            </a:bodyPr>
            <a:lstStyle/>
            <a:p>
              <a:r>
                <a:rPr lang="fr-FR" sz="2800" b="1" dirty="0" smtClean="0">
                  <a:solidFill>
                    <a:srgbClr val="FF0000"/>
                  </a:solidFill>
                  <a:latin typeface="Times New Roman" pitchFamily="18" charset="0"/>
                  <a:cs typeface="Times New Roman" pitchFamily="18" charset="0"/>
                </a:rPr>
                <a:t>Grue portique</a:t>
              </a:r>
              <a:endParaRPr lang="fr-FR" sz="2800" b="1" dirty="0">
                <a:solidFill>
                  <a:srgbClr val="FF0000"/>
                </a:solidFill>
                <a:latin typeface="Times New Roman" pitchFamily="18" charset="0"/>
                <a:cs typeface="Times New Roman" pitchFamily="18" charset="0"/>
              </a:endParaRPr>
            </a:p>
          </p:txBody>
        </p:sp>
        <p:pic>
          <p:nvPicPr>
            <p:cNvPr id="37896" name="Picture 8" descr="Image result for portique port"/>
            <p:cNvPicPr>
              <a:picLocks noChangeAspect="1" noChangeArrowheads="1"/>
            </p:cNvPicPr>
            <p:nvPr/>
          </p:nvPicPr>
          <p:blipFill>
            <a:blip r:embed="rId4"/>
            <a:srcRect/>
            <a:stretch>
              <a:fillRect/>
            </a:stretch>
          </p:blipFill>
          <p:spPr bwMode="auto">
            <a:xfrm>
              <a:off x="152400" y="4495800"/>
              <a:ext cx="4648200" cy="2362200"/>
            </a:xfrm>
            <a:prstGeom prst="rect">
              <a:avLst/>
            </a:prstGeom>
            <a:noFill/>
          </p:spPr>
        </p:pic>
        <p:sp>
          <p:nvSpPr>
            <p:cNvPr id="10" name="Rectangle 9"/>
            <p:cNvSpPr/>
            <p:nvPr/>
          </p:nvSpPr>
          <p:spPr>
            <a:xfrm>
              <a:off x="1371600" y="4038600"/>
              <a:ext cx="2667718" cy="523220"/>
            </a:xfrm>
            <a:prstGeom prst="rect">
              <a:avLst/>
            </a:prstGeom>
          </p:spPr>
          <p:txBody>
            <a:bodyPr wrap="none">
              <a:spAutoFit/>
            </a:bodyPr>
            <a:lstStyle/>
            <a:p>
              <a:r>
                <a:rPr lang="fr-FR" sz="2800" b="1" dirty="0" smtClean="0">
                  <a:solidFill>
                    <a:srgbClr val="FF0000"/>
                  </a:solidFill>
                  <a:latin typeface="Times New Roman" pitchFamily="18" charset="0"/>
                  <a:cs typeface="Times New Roman" pitchFamily="18" charset="0"/>
                </a:rPr>
                <a:t>Grues portiques</a:t>
              </a:r>
              <a:endParaRPr lang="fr-FR" sz="2800" b="1" dirty="0">
                <a:solidFill>
                  <a:srgbClr val="FF0000"/>
                </a:solidFill>
                <a:latin typeface="Times New Roman" pitchFamily="18" charset="0"/>
                <a:cs typeface="Times New Roman" pitchFamily="18" charset="0"/>
              </a:endParaRPr>
            </a:p>
          </p:txBody>
        </p:sp>
        <p:pic>
          <p:nvPicPr>
            <p:cNvPr id="37898" name="Picture 10" descr="chariot élévateur télescopique porte-conteneur"/>
            <p:cNvPicPr>
              <a:picLocks noChangeAspect="1" noChangeArrowheads="1"/>
            </p:cNvPicPr>
            <p:nvPr/>
          </p:nvPicPr>
          <p:blipFill>
            <a:blip r:embed="rId5"/>
            <a:srcRect/>
            <a:stretch>
              <a:fillRect/>
            </a:stretch>
          </p:blipFill>
          <p:spPr bwMode="auto">
            <a:xfrm>
              <a:off x="4876800" y="4495800"/>
              <a:ext cx="4267200" cy="2362200"/>
            </a:xfrm>
            <a:prstGeom prst="rect">
              <a:avLst/>
            </a:prstGeom>
            <a:noFill/>
          </p:spPr>
        </p:pic>
        <p:sp>
          <p:nvSpPr>
            <p:cNvPr id="12" name="Rectangle 11"/>
            <p:cNvSpPr/>
            <p:nvPr/>
          </p:nvSpPr>
          <p:spPr>
            <a:xfrm>
              <a:off x="4038600" y="4038600"/>
              <a:ext cx="4953000" cy="523220"/>
            </a:xfrm>
            <a:prstGeom prst="rect">
              <a:avLst/>
            </a:prstGeom>
          </p:spPr>
          <p:txBody>
            <a:bodyPr wrap="square">
              <a:spAutoFit/>
            </a:bodyPr>
            <a:lstStyle/>
            <a:p>
              <a:r>
                <a:rPr lang="fr-FR" sz="2800" b="1" dirty="0" smtClean="0">
                  <a:solidFill>
                    <a:srgbClr val="FF0000"/>
                  </a:solidFill>
                  <a:latin typeface="Times New Roman" pitchFamily="18" charset="0"/>
                  <a:cs typeface="Times New Roman" pitchFamily="18" charset="0"/>
                </a:rPr>
                <a:t>Chariot élévateur porte wagon</a:t>
              </a:r>
              <a:endParaRPr lang="fr-FR" sz="2800" b="1" dirty="0">
                <a:solidFill>
                  <a:srgbClr val="FF0000"/>
                </a:solidFill>
                <a:latin typeface="Times New Roman" pitchFamily="18" charset="0"/>
                <a:cs typeface="Times New Roman" pitchFamily="18" charset="0"/>
              </a:endParaRPr>
            </a:p>
          </p:txBody>
        </p:sp>
      </p:grpSp>
    </p:spTree>
  </p:cSld>
  <p:clrMapOvr>
    <a:masterClrMapping/>
  </p:clrMapOvr>
  <p:transition>
    <p:zoom dir="in"/>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LAH\Desktop\A-prototype-of-AGV-used-by-PSA-Corp.png"/>
          <p:cNvPicPr>
            <a:picLocks noChangeAspect="1" noChangeArrowheads="1"/>
          </p:cNvPicPr>
          <p:nvPr/>
        </p:nvPicPr>
        <p:blipFill>
          <a:blip r:embed="rId2"/>
          <a:srcRect/>
          <a:stretch>
            <a:fillRect/>
          </a:stretch>
        </p:blipFill>
        <p:spPr bwMode="auto">
          <a:xfrm>
            <a:off x="47624" y="457200"/>
            <a:ext cx="4495800" cy="2895600"/>
          </a:xfrm>
          <a:prstGeom prst="rect">
            <a:avLst/>
          </a:prstGeom>
          <a:noFill/>
        </p:spPr>
      </p:pic>
      <p:sp>
        <p:nvSpPr>
          <p:cNvPr id="5" name="Rectangle 4"/>
          <p:cNvSpPr/>
          <p:nvPr/>
        </p:nvSpPr>
        <p:spPr>
          <a:xfrm>
            <a:off x="2438400" y="0"/>
            <a:ext cx="5518498" cy="523220"/>
          </a:xfrm>
          <a:prstGeom prst="rect">
            <a:avLst/>
          </a:prstGeom>
        </p:spPr>
        <p:txBody>
          <a:bodyPr wrap="none">
            <a:spAutoFit/>
          </a:bodyPr>
          <a:lstStyle/>
          <a:p>
            <a:r>
              <a:rPr lang="fr-FR" sz="2800" b="1" dirty="0" smtClean="0">
                <a:latin typeface="Times New Roman" pitchFamily="18" charset="0"/>
                <a:cs typeface="Times New Roman" pitchFamily="18" charset="0"/>
              </a:rPr>
              <a:t>Automated Guided Vehicles(</a:t>
            </a:r>
            <a:r>
              <a:rPr lang="fr-FR" sz="2800" b="1" dirty="0" smtClean="0">
                <a:solidFill>
                  <a:srgbClr val="FF0000"/>
                </a:solidFill>
                <a:latin typeface="Times New Roman" pitchFamily="18" charset="0"/>
                <a:cs typeface="Times New Roman" pitchFamily="18" charset="0"/>
              </a:rPr>
              <a:t>AGV</a:t>
            </a:r>
            <a:r>
              <a:rPr lang="fr-FR" sz="2800" b="1" dirty="0" smtClean="0">
                <a:latin typeface="Times New Roman" pitchFamily="18" charset="0"/>
                <a:cs typeface="Times New Roman" pitchFamily="18" charset="0"/>
              </a:rPr>
              <a:t>)</a:t>
            </a:r>
            <a:endParaRPr lang="fr-FR" sz="2800" b="1" dirty="0">
              <a:latin typeface="Times New Roman" pitchFamily="18" charset="0"/>
              <a:cs typeface="Times New Roman" pitchFamily="18" charset="0"/>
            </a:endParaRPr>
          </a:p>
        </p:txBody>
      </p:sp>
      <p:pic>
        <p:nvPicPr>
          <p:cNvPr id="1027" name="Picture 3" descr="C:\Users\SALAH\Desktop\Automated Guided Vehicles.png"/>
          <p:cNvPicPr>
            <a:picLocks noChangeAspect="1" noChangeArrowheads="1"/>
          </p:cNvPicPr>
          <p:nvPr/>
        </p:nvPicPr>
        <p:blipFill>
          <a:blip r:embed="rId3"/>
          <a:srcRect/>
          <a:stretch>
            <a:fillRect/>
          </a:stretch>
        </p:blipFill>
        <p:spPr bwMode="auto">
          <a:xfrm>
            <a:off x="4662488" y="457200"/>
            <a:ext cx="4419600" cy="2895600"/>
          </a:xfrm>
          <a:prstGeom prst="rect">
            <a:avLst/>
          </a:prstGeom>
          <a:noFill/>
        </p:spPr>
      </p:pic>
      <p:pic>
        <p:nvPicPr>
          <p:cNvPr id="1028" name="Picture 4" descr="C:\Users\SALAH\Desktop\lift-agv_001.jpg"/>
          <p:cNvPicPr>
            <a:picLocks noChangeAspect="1" noChangeArrowheads="1"/>
          </p:cNvPicPr>
          <p:nvPr/>
        </p:nvPicPr>
        <p:blipFill>
          <a:blip r:embed="rId4"/>
          <a:srcRect/>
          <a:stretch>
            <a:fillRect/>
          </a:stretch>
        </p:blipFill>
        <p:spPr bwMode="auto">
          <a:xfrm>
            <a:off x="39756" y="3505200"/>
            <a:ext cx="4532244" cy="3299792"/>
          </a:xfrm>
          <a:prstGeom prst="rect">
            <a:avLst/>
          </a:prstGeom>
          <a:noFill/>
        </p:spPr>
      </p:pic>
      <p:pic>
        <p:nvPicPr>
          <p:cNvPr id="1029" name="Picture 5" descr="C:\Users\SALAH\Desktop\images.jpg"/>
          <p:cNvPicPr>
            <a:picLocks noChangeAspect="1" noChangeArrowheads="1"/>
          </p:cNvPicPr>
          <p:nvPr/>
        </p:nvPicPr>
        <p:blipFill>
          <a:blip r:embed="rId5"/>
          <a:srcRect/>
          <a:stretch>
            <a:fillRect/>
          </a:stretch>
        </p:blipFill>
        <p:spPr bwMode="auto">
          <a:xfrm>
            <a:off x="4638260" y="3581401"/>
            <a:ext cx="4439480" cy="3210340"/>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5"/>
          <p:cNvSpPr>
            <a:spLocks noGrp="1"/>
          </p:cNvSpPr>
          <p:nvPr>
            <p:ph type="subTitle" idx="1"/>
          </p:nvPr>
        </p:nvSpPr>
        <p:spPr>
          <a:xfrm>
            <a:off x="304800" y="838200"/>
            <a:ext cx="8458200" cy="3352800"/>
          </a:xfrm>
        </p:spPr>
        <p:txBody>
          <a:bodyPr>
            <a:noAutofit/>
          </a:bodyPr>
          <a:lstStyle/>
          <a:p>
            <a:pPr algn="ctr" rtl="1">
              <a:spcBef>
                <a:spcPts val="0"/>
              </a:spcBef>
            </a:pPr>
            <a:r>
              <a:rPr lang="ar-DZ" b="1" i="1" dirty="0" smtClean="0">
                <a:latin typeface="Times New Roman" pitchFamily="18" charset="0"/>
                <a:cs typeface="Times New Roman" pitchFamily="18" charset="0"/>
              </a:rPr>
              <a:t>الجمهــورية الجزائــرية الديمقــراطية الشعبيـــة</a:t>
            </a:r>
            <a:endParaRPr lang="en-US" b="1" dirty="0" smtClean="0">
              <a:latin typeface="Times New Roman" pitchFamily="18" charset="0"/>
              <a:cs typeface="Times New Roman" pitchFamily="18" charset="0"/>
            </a:endParaRPr>
          </a:p>
          <a:p>
            <a:pPr algn="ctr">
              <a:spcBef>
                <a:spcPts val="0"/>
              </a:spcBef>
            </a:pPr>
            <a:r>
              <a:rPr lang="fr-FR" b="1" i="1" dirty="0" smtClean="0">
                <a:latin typeface="Times New Roman" pitchFamily="18" charset="0"/>
                <a:cs typeface="Times New Roman" pitchFamily="18" charset="0"/>
              </a:rPr>
              <a:t>République Algérienne Démocratique et Populaire</a:t>
            </a:r>
            <a:endParaRPr lang="en-US" b="1" dirty="0" smtClean="0">
              <a:latin typeface="Times New Roman" pitchFamily="18" charset="0"/>
              <a:cs typeface="Times New Roman" pitchFamily="18" charset="0"/>
            </a:endParaRPr>
          </a:p>
          <a:p>
            <a:pPr algn="ctr">
              <a:spcBef>
                <a:spcPts val="0"/>
              </a:spcBef>
            </a:pPr>
            <a:r>
              <a:rPr lang="ar-DZ" b="1" dirty="0" smtClean="0">
                <a:latin typeface="Times New Roman" pitchFamily="18" charset="0"/>
                <a:cs typeface="Times New Roman" pitchFamily="18" charset="0"/>
              </a:rPr>
              <a:t>وزارة التعليــم العــالي والبحــث العلمـي</a:t>
            </a:r>
            <a:endParaRPr lang="en-US" b="1" dirty="0" smtClean="0">
              <a:latin typeface="Times New Roman" pitchFamily="18" charset="0"/>
              <a:cs typeface="Times New Roman" pitchFamily="18" charset="0"/>
            </a:endParaRPr>
          </a:p>
          <a:p>
            <a:pPr algn="ctr">
              <a:spcBef>
                <a:spcPts val="0"/>
              </a:spcBef>
            </a:pPr>
            <a:r>
              <a:rPr lang="fr-FR" b="1" i="1" dirty="0" smtClean="0">
                <a:latin typeface="Times New Roman" pitchFamily="18" charset="0"/>
                <a:cs typeface="Times New Roman" pitchFamily="18" charset="0"/>
              </a:rPr>
              <a:t>Ministère de l’Enseignement Supérieur et de la Recherche Scientifique</a:t>
            </a:r>
            <a:endParaRPr lang="en-US" b="1" dirty="0" smtClean="0">
              <a:latin typeface="Times New Roman" pitchFamily="18" charset="0"/>
              <a:cs typeface="Times New Roman" pitchFamily="18" charset="0"/>
            </a:endParaRPr>
          </a:p>
          <a:p>
            <a:pPr algn="ctr">
              <a:spcBef>
                <a:spcPts val="0"/>
              </a:spcBef>
            </a:pPr>
            <a:r>
              <a:rPr lang="ar-DZ" b="1" i="1" dirty="0" smtClean="0">
                <a:latin typeface="Times New Roman" pitchFamily="18" charset="0"/>
                <a:cs typeface="Times New Roman" pitchFamily="18" charset="0"/>
              </a:rPr>
              <a:t>جــامعة محــمد خيضــر – بسكرة –</a:t>
            </a:r>
            <a:endParaRPr lang="en-US" b="1" dirty="0" smtClean="0">
              <a:latin typeface="Times New Roman" pitchFamily="18" charset="0"/>
              <a:cs typeface="Times New Roman" pitchFamily="18" charset="0"/>
            </a:endParaRPr>
          </a:p>
          <a:p>
            <a:pPr algn="ctr">
              <a:spcBef>
                <a:spcPts val="0"/>
              </a:spcBef>
            </a:pPr>
            <a:r>
              <a:rPr lang="ar-DZ" b="1" i="1" dirty="0" smtClean="0">
                <a:latin typeface="Times New Roman" pitchFamily="18" charset="0"/>
                <a:cs typeface="Times New Roman" pitchFamily="18" charset="0"/>
              </a:rPr>
              <a:t>كــلية العلــوم الاقتصــادية و التجــارية وعلــوم التسييــر</a:t>
            </a:r>
            <a:endParaRPr lang="en-US" b="1" dirty="0" smtClean="0">
              <a:latin typeface="Times New Roman" pitchFamily="18" charset="0"/>
              <a:cs typeface="Times New Roman" pitchFamily="18" charset="0"/>
            </a:endParaRPr>
          </a:p>
          <a:p>
            <a:pPr algn="ctr">
              <a:spcBef>
                <a:spcPts val="0"/>
              </a:spcBef>
            </a:pPr>
            <a:r>
              <a:rPr lang="ar-DZ" b="1" i="1" dirty="0" smtClean="0">
                <a:latin typeface="Times New Roman" pitchFamily="18" charset="0"/>
                <a:cs typeface="Times New Roman" pitchFamily="18" charset="0"/>
              </a:rPr>
              <a:t>قسم العلوم التجارية</a:t>
            </a:r>
            <a:endParaRPr lang="en-US" b="1" dirty="0" smtClean="0">
              <a:latin typeface="Times New Roman" pitchFamily="18" charset="0"/>
              <a:cs typeface="Times New Roman" pitchFamily="18" charset="0"/>
            </a:endParaRPr>
          </a:p>
          <a:p>
            <a:pPr algn="ctr" rtl="1">
              <a:spcBef>
                <a:spcPts val="0"/>
              </a:spcBef>
            </a:pPr>
            <a:r>
              <a:rPr lang="ar-DZ" b="1" dirty="0" smtClean="0">
                <a:latin typeface="Times New Roman" pitchFamily="18" charset="0"/>
                <a:ea typeface="Tahoma" pitchFamily="34" charset="0"/>
                <a:cs typeface="Times New Roman" pitchFamily="18" charset="0"/>
              </a:rPr>
              <a:t>سنة ثانية</a:t>
            </a:r>
            <a:r>
              <a:rPr lang="fr-FR" b="1" dirty="0" smtClean="0">
                <a:latin typeface="Times New Roman" pitchFamily="18" charset="0"/>
                <a:ea typeface="Tahoma" pitchFamily="34" charset="0"/>
                <a:cs typeface="Times New Roman" pitchFamily="18" charset="0"/>
              </a:rPr>
              <a:t> </a:t>
            </a:r>
            <a:r>
              <a:rPr lang="ar-DZ" b="1" dirty="0" smtClean="0">
                <a:latin typeface="Times New Roman" pitchFamily="18" charset="0"/>
                <a:ea typeface="Tahoma" pitchFamily="34" charset="0"/>
                <a:cs typeface="Times New Roman" pitchFamily="18" charset="0"/>
              </a:rPr>
              <a:t>ماستر مالية وتجارة دولية</a:t>
            </a:r>
          </a:p>
          <a:p>
            <a:pPr algn="ctr" rtl="1">
              <a:spcBef>
                <a:spcPts val="0"/>
              </a:spcBef>
            </a:pPr>
            <a:r>
              <a:rPr lang="ar-DZ" sz="2800" b="1" dirty="0" smtClean="0">
                <a:latin typeface="Times New Roman" pitchFamily="18" charset="0"/>
                <a:ea typeface="Tahoma" pitchFamily="34" charset="0"/>
                <a:cs typeface="Times New Roman" pitchFamily="18" charset="0"/>
              </a:rPr>
              <a:t>مقياس: إمداد ونقل دولي</a:t>
            </a:r>
          </a:p>
          <a:p>
            <a:pPr algn="ctr" rtl="1" fontAlgn="ctr"/>
            <a:r>
              <a:rPr lang="ar-DZ" sz="2000" b="1" dirty="0" smtClean="0">
                <a:latin typeface="Times New Roman" pitchFamily="18" charset="0"/>
                <a:cs typeface="Times New Roman" pitchFamily="18" charset="0"/>
              </a:rPr>
              <a:t>الموسم الجامعي: 2021/ 2022</a:t>
            </a:r>
            <a:endParaRPr lang="ar-DZ" b="1" dirty="0" smtClean="0">
              <a:latin typeface="Times New Roman" pitchFamily="18" charset="0"/>
              <a:cs typeface="Times New Roman" pitchFamily="18" charset="0"/>
            </a:endParaRPr>
          </a:p>
        </p:txBody>
      </p:sp>
      <p:grpSp>
        <p:nvGrpSpPr>
          <p:cNvPr id="2" name="Group 1"/>
          <p:cNvGrpSpPr>
            <a:grpSpLocks/>
          </p:cNvGrpSpPr>
          <p:nvPr/>
        </p:nvGrpSpPr>
        <p:grpSpPr bwMode="auto">
          <a:xfrm>
            <a:off x="7620000" y="533400"/>
            <a:ext cx="989398" cy="1143000"/>
            <a:chOff x="4041" y="5842"/>
            <a:chExt cx="1056" cy="1375"/>
          </a:xfrm>
        </p:grpSpPr>
        <p:sp>
          <p:nvSpPr>
            <p:cNvPr id="6"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7" name="Picture 3" descr="SigleU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9"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grpSp>
        <p:nvGrpSpPr>
          <p:cNvPr id="3" name="Group 1"/>
          <p:cNvGrpSpPr>
            <a:grpSpLocks/>
          </p:cNvGrpSpPr>
          <p:nvPr/>
        </p:nvGrpSpPr>
        <p:grpSpPr bwMode="auto">
          <a:xfrm>
            <a:off x="687002" y="533400"/>
            <a:ext cx="989398" cy="1143000"/>
            <a:chOff x="4041" y="5842"/>
            <a:chExt cx="1056" cy="1375"/>
          </a:xfrm>
        </p:grpSpPr>
        <p:sp>
          <p:nvSpPr>
            <p:cNvPr id="11" name="Oval 2"/>
            <p:cNvSpPr>
              <a:spLocks noChangeArrowheads="1"/>
            </p:cNvSpPr>
            <p:nvPr/>
          </p:nvSpPr>
          <p:spPr bwMode="auto">
            <a:xfrm>
              <a:off x="4041" y="5842"/>
              <a:ext cx="1056" cy="1375"/>
            </a:xfrm>
            <a:prstGeom prst="ellipse">
              <a:avLst/>
            </a:prstGeom>
            <a:solidFill>
              <a:srgbClr val="FFFFFF"/>
            </a:solidFill>
            <a:ln w="19050">
              <a:solidFill>
                <a:srgbClr val="333399"/>
              </a:solidFill>
              <a:round/>
              <a:headEnd/>
              <a:tailEnd/>
            </a:ln>
          </p:spPr>
          <p:txBody>
            <a:bodyPr vert="horz" wrap="square" lIns="91440" tIns="45720" rIns="91440" bIns="45720" numCol="1" anchor="t" anchorCtr="0" compatLnSpc="1">
              <a:prstTxWarp prst="textNoShape">
                <a:avLst/>
              </a:prstTxWarp>
            </a:bodyPr>
            <a:lstStyle/>
            <a:p>
              <a:endParaRPr lang="ar-DZ" dirty="0"/>
            </a:p>
          </p:txBody>
        </p:sp>
        <p:pic>
          <p:nvPicPr>
            <p:cNvPr id="12" name="Picture 3" descr="SigleUNI4"/>
            <p:cNvPicPr>
              <a:picLocks noChangeAspect="1" noChangeArrowheads="1"/>
            </p:cNvPicPr>
            <p:nvPr/>
          </p:nvPicPr>
          <p:blipFill>
            <a:blip r:embed="rId2" cstate="print">
              <a:extLst>
                <a:ext uri="{28A0092B-C50C-407E-A947-70E740481C1C}">
                  <a14:useLocalDpi xmlns:a14="http://schemas.microsoft.com/office/drawing/2010/main" xmlns="" val="0"/>
                </a:ext>
              </a:extLst>
            </a:blip>
            <a:srcRect l="2623" t="1465" r="1811"/>
            <a:stretch>
              <a:fillRect/>
            </a:stretch>
          </p:blipFill>
          <p:spPr bwMode="auto">
            <a:xfrm>
              <a:off x="4193" y="6073"/>
              <a:ext cx="742" cy="904"/>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WordArt 4"/>
            <p:cNvSpPr>
              <a:spLocks noChangeArrowheads="1" noChangeShapeType="1" noTextEdit="1"/>
            </p:cNvSpPr>
            <p:nvPr/>
          </p:nvSpPr>
          <p:spPr bwMode="auto">
            <a:xfrm>
              <a:off x="4190" y="5978"/>
              <a:ext cx="733" cy="746"/>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ArchUp">
                <a:avLst>
                  <a:gd name="adj" fmla="val 10800000"/>
                </a:avLst>
              </a:prstTxWarp>
            </a:bodyPr>
            <a:lstStyle/>
            <a:p>
              <a:pPr algn="ctr" rtl="1">
                <a:buNone/>
              </a:pPr>
              <a:r>
                <a:rPr lang="ar-DZ" sz="3600" kern="10" spc="0" dirty="0" smtClean="0">
                  <a:ln>
                    <a:noFill/>
                  </a:ln>
                  <a:solidFill>
                    <a:srgbClr val="000080"/>
                  </a:solidFill>
                  <a:effectLst/>
                  <a:latin typeface="AF_Aseer"/>
                </a:rPr>
                <a:t>جامعــــــة محمد خيضــــــــــــر</a:t>
              </a:r>
              <a:endParaRPr lang="ar-DZ" sz="3600" kern="10" spc="0" dirty="0">
                <a:ln>
                  <a:noFill/>
                </a:ln>
                <a:solidFill>
                  <a:srgbClr val="000080"/>
                </a:solidFill>
                <a:effectLst/>
                <a:latin typeface="AF_Aseer"/>
              </a:endParaRPr>
            </a:p>
          </p:txBody>
        </p:sp>
        <p:sp>
          <p:nvSpPr>
            <p:cNvPr id="14" name="WordArt 5"/>
            <p:cNvSpPr>
              <a:spLocks noChangeArrowheads="1" noChangeShapeType="1" noTextEdit="1"/>
            </p:cNvSpPr>
            <p:nvPr/>
          </p:nvSpPr>
          <p:spPr bwMode="auto">
            <a:xfrm>
              <a:off x="4316" y="7018"/>
              <a:ext cx="490" cy="123"/>
            </a:xfrm>
            <a:prstGeom prst="rect">
              <a:avLst/>
            </a:prstGeom>
            <a:extLs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14:hiddenEffects>
              </a:ext>
            </a:extLst>
          </p:spPr>
          <p:txBody>
            <a:bodyPr wrap="none" fromWordArt="1">
              <a:prstTxWarp prst="textPlain">
                <a:avLst>
                  <a:gd name="adj" fmla="val 50000"/>
                </a:avLst>
              </a:prstTxWarp>
            </a:bodyPr>
            <a:lstStyle/>
            <a:p>
              <a:pPr algn="ctr" rtl="1">
                <a:buNone/>
              </a:pPr>
              <a:r>
                <a:rPr lang="ar-DZ" sz="3600" kern="10" spc="0" dirty="0" smtClean="0">
                  <a:ln>
                    <a:noFill/>
                  </a:ln>
                  <a:solidFill>
                    <a:srgbClr val="000080"/>
                  </a:solidFill>
                  <a:effectLst/>
                  <a:latin typeface="AF_Aseer"/>
                </a:rPr>
                <a:t>بــســكــــــــــــرة</a:t>
              </a:r>
              <a:endParaRPr lang="ar-DZ" sz="3600" kern="10" spc="0" dirty="0">
                <a:ln>
                  <a:noFill/>
                </a:ln>
                <a:solidFill>
                  <a:srgbClr val="000080"/>
                </a:solidFill>
                <a:effectLst/>
                <a:latin typeface="AF_Aseer"/>
              </a:endParaRPr>
            </a:p>
          </p:txBody>
        </p:sp>
      </p:grpSp>
      <p:sp>
        <p:nvSpPr>
          <p:cNvPr id="15" name="Rectangle 14"/>
          <p:cNvSpPr/>
          <p:nvPr/>
        </p:nvSpPr>
        <p:spPr>
          <a:xfrm>
            <a:off x="304800" y="4531007"/>
            <a:ext cx="8534400" cy="1323439"/>
          </a:xfrm>
          <a:prstGeom prst="rect">
            <a:avLst/>
          </a:prstGeom>
        </p:spPr>
        <p:txBody>
          <a:bodyPr wrap="square">
            <a:spAutoFit/>
          </a:bodyPr>
          <a:lstStyle/>
          <a:p>
            <a:pPr lvl="0" algn="ctr" rtl="1" fontAlgn="ctr">
              <a:spcBef>
                <a:spcPct val="20000"/>
              </a:spcBef>
              <a:buClr>
                <a:srgbClr val="F0A22E"/>
              </a:buClr>
              <a:buSzPct val="70000"/>
              <a:defRPr/>
            </a:pPr>
            <a:r>
              <a:rPr lang="ar-DZ" sz="3200" b="1" dirty="0">
                <a:solidFill>
                  <a:prstClr val="black"/>
                </a:solidFill>
                <a:latin typeface="Adobe Arabic" pitchFamily="18" charset="-78"/>
                <a:cs typeface="Adobe Arabic" pitchFamily="18" charset="-78"/>
              </a:rPr>
              <a:t>موضوع البحث:</a:t>
            </a:r>
          </a:p>
          <a:p>
            <a:pPr lvl="0" algn="ctr" rtl="1" fontAlgn="ctr">
              <a:spcBef>
                <a:spcPct val="20000"/>
              </a:spcBef>
              <a:buClr>
                <a:srgbClr val="F0A22E"/>
              </a:buClr>
              <a:buSzPct val="70000"/>
            </a:pPr>
            <a:r>
              <a:rPr lang="ar-DZ" sz="4000" b="1" dirty="0" smtClean="0">
                <a:solidFill>
                  <a:srgbClr val="FF0000"/>
                </a:solidFill>
                <a:latin typeface="Adobe Arabic" pitchFamily="18" charset="-78"/>
                <a:cs typeface="Adobe Arabic" pitchFamily="18" charset="-78"/>
              </a:rPr>
              <a:t>التغليف الدولي </a:t>
            </a:r>
            <a:r>
              <a:rPr lang="fr-FR" sz="4000" b="1" dirty="0" smtClean="0">
                <a:solidFill>
                  <a:srgbClr val="FF0000"/>
                </a:solidFill>
                <a:latin typeface="Adobe Arabic" pitchFamily="18" charset="-78"/>
                <a:cs typeface="Adobe Arabic" pitchFamily="18" charset="-78"/>
              </a:rPr>
              <a:t>   </a:t>
            </a:r>
            <a:r>
              <a:rPr lang="fr-FR" sz="3600" b="1" dirty="0" smtClean="0">
                <a:solidFill>
                  <a:srgbClr val="FF0000"/>
                </a:solidFill>
                <a:latin typeface="Adobe Arabic" pitchFamily="18" charset="-78"/>
                <a:cs typeface="Adobe Arabic" pitchFamily="18" charset="-78"/>
              </a:rPr>
              <a:t>Emballage international</a:t>
            </a:r>
            <a:endParaRPr lang="fr-FR" sz="3200" b="1" dirty="0">
              <a:solidFill>
                <a:srgbClr val="FF0000"/>
              </a:solidFill>
              <a:latin typeface="Adobe Arabic" pitchFamily="18" charset="-78"/>
              <a:cs typeface="Adobe Arabic" pitchFamily="18" charset="-78"/>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 calcmode="lin" valueType="num">
                                      <p:cBhvr additive="base">
                                        <p:cTn id="2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 calcmode="lin" valueType="num">
                                      <p:cBhvr additive="base">
                                        <p:cTn id="2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 calcmode="lin" valueType="num">
                                      <p:cBhvr additive="base">
                                        <p:cTn id="3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8" end="8"/>
                                            </p:txEl>
                                          </p:spTgt>
                                        </p:tgtEl>
                                        <p:attrNameLst>
                                          <p:attrName>style.visibility</p:attrName>
                                        </p:attrNameLst>
                                      </p:cBhvr>
                                      <p:to>
                                        <p:strVal val="visible"/>
                                      </p:to>
                                    </p:set>
                                    <p:anim calcmode="lin" valueType="num">
                                      <p:cBhvr additive="base">
                                        <p:cTn id="3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xEl>
                                              <p:pRg st="9" end="9"/>
                                            </p:txEl>
                                          </p:spTgt>
                                        </p:tgtEl>
                                        <p:attrNameLst>
                                          <p:attrName>style.visibility</p:attrName>
                                        </p:attrNameLst>
                                      </p:cBhvr>
                                      <p:to>
                                        <p:strVal val="visible"/>
                                      </p:to>
                                    </p:set>
                                    <p:anim calcmode="lin" valueType="num">
                                      <p:cBhvr additive="base">
                                        <p:cTn id="43"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43600" y="801469"/>
            <a:ext cx="2579552" cy="584775"/>
          </a:xfrm>
          <a:prstGeom prst="rect">
            <a:avLst/>
          </a:prstGeom>
        </p:spPr>
        <p:txBody>
          <a:bodyPr wrap="none">
            <a:spAutoFit/>
          </a:bodyPr>
          <a:lstStyle/>
          <a:p>
            <a:pPr algn="just" rtl="1"/>
            <a:r>
              <a:rPr lang="ar-DZ" sz="3200" b="1" dirty="0" smtClean="0">
                <a:solidFill>
                  <a:srgbClr val="FF0000"/>
                </a:solidFill>
                <a:latin typeface="Simplified Arabic" pitchFamily="18" charset="-78"/>
                <a:ea typeface="Calibri" pitchFamily="34" charset="0"/>
                <a:cs typeface="Simplified Arabic" pitchFamily="18" charset="-78"/>
              </a:rPr>
              <a:t>عناصر المحاضرة:</a:t>
            </a:r>
            <a:endParaRPr lang="fr-FR" sz="3200" dirty="0">
              <a:solidFill>
                <a:srgbClr val="FF0000"/>
              </a:solidFill>
            </a:endParaRPr>
          </a:p>
        </p:txBody>
      </p:sp>
      <p:sp>
        <p:nvSpPr>
          <p:cNvPr id="5" name="Rectangle 4"/>
          <p:cNvSpPr/>
          <p:nvPr/>
        </p:nvSpPr>
        <p:spPr>
          <a:xfrm>
            <a:off x="4787862" y="1524000"/>
            <a:ext cx="3746538" cy="2062103"/>
          </a:xfrm>
          <a:prstGeom prst="rect">
            <a:avLst/>
          </a:prstGeom>
        </p:spPr>
        <p:txBody>
          <a:bodyPr wrap="none">
            <a:spAutoFit/>
          </a:bodyPr>
          <a:lstStyle/>
          <a:p>
            <a:pPr marL="514350" indent="-514350" algn="r" rtl="1">
              <a:buAutoNum type="arabicPeriod"/>
            </a:pPr>
            <a:r>
              <a:rPr lang="ar-DZ" sz="3200" b="1" dirty="0" smtClean="0">
                <a:latin typeface="Simplified Arabic" pitchFamily="18" charset="-78"/>
                <a:ea typeface="Calibri" pitchFamily="34" charset="0"/>
                <a:cs typeface="Simplified Arabic" pitchFamily="18" charset="-78"/>
              </a:rPr>
              <a:t>تعريف التغليف</a:t>
            </a:r>
          </a:p>
          <a:p>
            <a:pPr marL="514350" indent="-514350" algn="r" rtl="1">
              <a:buAutoNum type="arabicPeriod"/>
            </a:pPr>
            <a:r>
              <a:rPr lang="ar-DZ" sz="3200" b="1" dirty="0" smtClean="0">
                <a:latin typeface="Simplified Arabic" pitchFamily="18" charset="-78"/>
                <a:cs typeface="Simplified Arabic" pitchFamily="18" charset="-78"/>
              </a:rPr>
              <a:t>وظائف التغليف</a:t>
            </a:r>
          </a:p>
          <a:p>
            <a:pPr marL="514350" indent="-514350" algn="r" rtl="1">
              <a:buAutoNum type="arabicPeriod"/>
            </a:pPr>
            <a:r>
              <a:rPr lang="ar-DZ" sz="3200" b="1" dirty="0" smtClean="0">
                <a:latin typeface="Simplified Arabic" pitchFamily="18" charset="-78"/>
                <a:cs typeface="Simplified Arabic" pitchFamily="18" charset="-78"/>
              </a:rPr>
              <a:t>مستويات التغليف</a:t>
            </a:r>
          </a:p>
          <a:p>
            <a:pPr marL="514350" indent="-514350" algn="r" rtl="1">
              <a:buAutoNum type="arabicPeriod"/>
            </a:pPr>
            <a:r>
              <a:rPr lang="ar-DZ" sz="3200" b="1" dirty="0" smtClean="0">
                <a:latin typeface="Simplified Arabic" pitchFamily="18" charset="-78"/>
                <a:cs typeface="Simplified Arabic" pitchFamily="18" charset="-78"/>
              </a:rPr>
              <a:t>التغليف والتجارة الدولية</a:t>
            </a:r>
            <a:endParaRPr lang="fr-FR" sz="3200"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228600" y="1828318"/>
            <a:ext cx="85344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يمثل الغلاف أول ما يواجه المستهلك عند تعرفه للمنتج، </a:t>
            </a:r>
            <a:r>
              <a:rPr kumimoji="0" lang="ar-DZ"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لذا</a:t>
            </a:r>
            <a:r>
              <a:rPr kumimoji="0" lang="ar-DZ" sz="3200" b="1" i="0" u="none" strike="noStrike" cap="none" normalizeH="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تميز ال</a:t>
            </a:r>
            <a:r>
              <a:rPr kumimoji="0" lang="ar-DZ"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ت</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غل</a:t>
            </a:r>
            <a:r>
              <a:rPr kumimoji="0" lang="ar-DZ"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ي</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ف وتنوعه وجودته، يضيف قيمة كبيرة </a:t>
            </a:r>
            <a:r>
              <a:rPr kumimoji="0" lang="ar-DZ"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للمنتج.</a:t>
            </a:r>
          </a:p>
        </p:txBody>
      </p:sp>
      <p:sp>
        <p:nvSpPr>
          <p:cNvPr id="5" name="Rectangle 1"/>
          <p:cNvSpPr>
            <a:spLocks noChangeArrowheads="1"/>
          </p:cNvSpPr>
          <p:nvPr/>
        </p:nvSpPr>
        <p:spPr bwMode="auto">
          <a:xfrm>
            <a:off x="228600" y="3330517"/>
            <a:ext cx="85344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lang="ar-DZ" sz="3200" b="1" dirty="0" smtClean="0">
                <a:latin typeface="Simplified Arabic" pitchFamily="18" charset="-78"/>
                <a:ea typeface="Calibri" pitchFamily="34" charset="0"/>
                <a:cs typeface="Simplified Arabic" pitchFamily="18" charset="-78"/>
              </a:rPr>
              <a:t>   إن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اختلاف</a:t>
            </a:r>
            <a:r>
              <a:rPr kumimoji="0" lang="ar-DZ" sz="3200" b="1" i="0" u="none" strike="noStrike" cap="none" normalizeH="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الخصائص الاجتماعية والثقافية والمناخية</a:t>
            </a:r>
            <a:r>
              <a:rPr kumimoji="0" lang="ar-DZ"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للدول،</a:t>
            </a:r>
            <a:r>
              <a:rPr kumimoji="0" lang="ar-DZ" sz="3200" b="1" i="0" u="none" strike="noStrike" cap="none" normalizeH="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يجعل من الضروري الاهتمام بسياسة التغليف</a:t>
            </a:r>
            <a:r>
              <a:rPr kumimoji="0" lang="ar-DZ"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a:t>
            </a:r>
          </a:p>
        </p:txBody>
      </p:sp>
      <p:sp>
        <p:nvSpPr>
          <p:cNvPr id="6" name="Rectangle 1"/>
          <p:cNvSpPr>
            <a:spLocks noChangeArrowheads="1"/>
          </p:cNvSpPr>
          <p:nvPr/>
        </p:nvSpPr>
        <p:spPr bwMode="auto">
          <a:xfrm>
            <a:off x="228600" y="4907340"/>
            <a:ext cx="85344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رغم جودة المنتجات المحلية، </a:t>
            </a:r>
            <a:r>
              <a:rPr kumimoji="0" lang="ar-DZ"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غالبا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يصعب تسويقها في الأسواق الدولية،</a:t>
            </a:r>
            <a:r>
              <a:rPr kumimoji="0" lang="ar-DZ" sz="3200" b="1" i="0" u="none" strike="noStrike" cap="none" normalizeH="0" dirty="0" smtClean="0">
                <a:ln>
                  <a:noFill/>
                </a:ln>
                <a:solidFill>
                  <a:schemeClr val="tx1"/>
                </a:solidFill>
                <a:effectLst/>
                <a:latin typeface="Simplified Arabic" pitchFamily="18" charset="-78"/>
                <a:ea typeface="Calibri" pitchFamily="34" charset="0"/>
                <a:cs typeface="Simplified Arabic" pitchFamily="18" charset="-78"/>
              </a:rPr>
              <a:t> بسبب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افتقارها </a:t>
            </a:r>
            <a:r>
              <a:rPr kumimoji="0" lang="ar-DZ"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ل</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لتعبئة والتغليف الجيد والمقبول.</a:t>
            </a:r>
            <a:endParaRPr kumimoji="0" lang="ar-SA"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7467600" y="801469"/>
            <a:ext cx="1141659" cy="646331"/>
          </a:xfrm>
          <a:prstGeom prst="rect">
            <a:avLst/>
          </a:prstGeom>
        </p:spPr>
        <p:txBody>
          <a:bodyPr wrap="none">
            <a:spAutoFit/>
          </a:bodyPr>
          <a:lstStyle/>
          <a:p>
            <a:pPr algn="just" rtl="1"/>
            <a:r>
              <a:rPr lang="ar-DZ" sz="3600" b="1" dirty="0" smtClean="0">
                <a:solidFill>
                  <a:srgbClr val="FF0000"/>
                </a:solidFill>
                <a:latin typeface="Simplified Arabic" pitchFamily="18" charset="-78"/>
                <a:ea typeface="Calibri" pitchFamily="34" charset="0"/>
                <a:cs typeface="Simplified Arabic" pitchFamily="18" charset="-78"/>
              </a:rPr>
              <a:t>تمهيد:</a:t>
            </a:r>
            <a:endParaRPr lang="fr-FR" sz="3600" dirty="0">
              <a:solidFill>
                <a:srgbClr val="FF00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1"/>
          <p:cNvSpPr>
            <a:spLocks noChangeArrowheads="1"/>
          </p:cNvSpPr>
          <p:nvPr/>
        </p:nvSpPr>
        <p:spPr bwMode="auto">
          <a:xfrm>
            <a:off x="228600" y="2545140"/>
            <a:ext cx="85344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chemeClr val="tx1"/>
                </a:solidFill>
                <a:effectLst/>
                <a:latin typeface="SimplifiedArabic"/>
                <a:ea typeface="Calibri" pitchFamily="34" charset="0"/>
                <a:cs typeface="Arial" pitchFamily="34" charset="0"/>
              </a:rPr>
              <a:t>كلمة</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Packaging</a:t>
            </a:r>
            <a:r>
              <a:rPr kumimoji="0" lang="fr-FR" sz="3200" b="1" i="0" u="none" strike="noStrike" cap="none" normalizeH="0" baseline="0" dirty="0" smtClean="0">
                <a:ln>
                  <a:noFill/>
                </a:ln>
                <a:solidFill>
                  <a:schemeClr val="tx1"/>
                </a:solidFill>
                <a:effectLst/>
                <a:latin typeface="Calibri" pitchFamily="34" charset="0"/>
                <a:ea typeface="Calibri" pitchFamily="34" charset="0"/>
                <a:cs typeface="Times-Bold"/>
              </a:rPr>
              <a:t> </a:t>
            </a:r>
            <a:r>
              <a:rPr kumimoji="0" lang="ar-DZ" sz="3200" b="1" i="0" u="none" strike="noStrike" cap="none" normalizeH="0" baseline="0" dirty="0" smtClean="0">
                <a:ln>
                  <a:noFill/>
                </a:ln>
                <a:solidFill>
                  <a:schemeClr val="tx1"/>
                </a:solidFill>
                <a:effectLst/>
                <a:latin typeface="SimplifiedArabic"/>
                <a:ea typeface="Calibri" pitchFamily="34" charset="0"/>
                <a:cs typeface="Arial" pitchFamily="34" charset="0"/>
              </a:rPr>
              <a:t> ا</a:t>
            </a:r>
            <a:r>
              <a:rPr kumimoji="0" lang="ar-SA" sz="3200" b="1" i="0" u="none" strike="noStrike" cap="none" normalizeH="0" baseline="0" dirty="0" smtClean="0">
                <a:ln>
                  <a:noFill/>
                </a:ln>
                <a:solidFill>
                  <a:schemeClr val="tx1"/>
                </a:solidFill>
                <a:effectLst/>
                <a:latin typeface="SimplifiedArabic"/>
                <a:ea typeface="Calibri" pitchFamily="34" charset="0"/>
                <a:cs typeface="Arial" pitchFamily="34" charset="0"/>
              </a:rPr>
              <a:t>إنجليزية مصدرها </a:t>
            </a:r>
            <a:r>
              <a:rPr kumimoji="0" lang="ar-DZ" sz="3200" b="1" i="0" u="none" strike="noStrike" cap="none" normalizeH="0" baseline="0" dirty="0" smtClean="0">
                <a:ln>
                  <a:noFill/>
                </a:ln>
                <a:solidFill>
                  <a:schemeClr val="tx1"/>
                </a:solidFill>
                <a:effectLst/>
                <a:latin typeface="SimplifiedArabic"/>
                <a:ea typeface="Calibri" pitchFamily="34" charset="0"/>
                <a:cs typeface="Arial" pitchFamily="34" charset="0"/>
              </a:rPr>
              <a:t>وم أ،</a:t>
            </a:r>
            <a:r>
              <a:rPr kumimoji="0" lang="ar-SA" sz="3200" b="1" i="0" u="none" strike="noStrike" cap="none" normalizeH="0" baseline="0" dirty="0" smtClean="0">
                <a:ln>
                  <a:noFill/>
                </a:ln>
                <a:solidFill>
                  <a:schemeClr val="tx1"/>
                </a:solidFill>
                <a:effectLst/>
                <a:latin typeface="SimplifiedArabic"/>
                <a:ea typeface="Calibri" pitchFamily="34" charset="0"/>
                <a:cs typeface="Arial" pitchFamily="34" charset="0"/>
              </a:rPr>
              <a:t> لا يوجد لها في الحقيقة مقابل في الفرنسية، </a:t>
            </a:r>
            <a:r>
              <a:rPr kumimoji="0" lang="ar-SA"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SA" sz="3200" b="1" i="0" u="none" strike="noStrike" cap="none" normalizeH="0" baseline="0" dirty="0" smtClean="0">
                <a:ln>
                  <a:noFill/>
                </a:ln>
                <a:solidFill>
                  <a:schemeClr val="tx1"/>
                </a:solidFill>
                <a:effectLst/>
                <a:latin typeface="SimplifiedArabic"/>
                <a:ea typeface="Calibri" pitchFamily="34" charset="0"/>
                <a:cs typeface="Arial" pitchFamily="34" charset="0"/>
              </a:rPr>
              <a:t>التي تعني التبيين</a:t>
            </a:r>
            <a:r>
              <a:rPr kumimoji="0" lang="ar-DZ" sz="3200" b="1" i="0" u="none" strike="noStrike" cap="none" normalizeH="0" baseline="0" dirty="0" smtClean="0">
                <a:ln>
                  <a:noFill/>
                </a:ln>
                <a:solidFill>
                  <a:schemeClr val="tx1"/>
                </a:solidFill>
                <a:effectLst/>
                <a:latin typeface="SimplifiedArabic"/>
                <a:ea typeface="Calibri" pitchFamily="34" charset="0"/>
                <a:cs typeface="Arial" pitchFamily="34" charset="0"/>
              </a:rPr>
              <a:t>،</a:t>
            </a:r>
            <a:r>
              <a:rPr kumimoji="0" lang="ar-DZ" sz="3200" b="1" i="0" u="none" strike="noStrike" cap="none" normalizeH="0" dirty="0" smtClean="0">
                <a:ln>
                  <a:noFill/>
                </a:ln>
                <a:solidFill>
                  <a:schemeClr val="tx1"/>
                </a:solidFill>
                <a:effectLst/>
                <a:latin typeface="SimplifiedArabic"/>
                <a:ea typeface="Calibri" pitchFamily="34" charset="0"/>
                <a:cs typeface="Arial" pitchFamily="34" charset="0"/>
              </a:rPr>
              <a:t> </a:t>
            </a:r>
            <a:r>
              <a:rPr kumimoji="0" lang="ar-SA" sz="3200" b="1" i="0" u="none" strike="noStrike" cap="none" normalizeH="0" baseline="0" dirty="0" smtClean="0">
                <a:ln>
                  <a:noFill/>
                </a:ln>
                <a:solidFill>
                  <a:schemeClr val="tx1"/>
                </a:solidFill>
                <a:effectLst/>
                <a:latin typeface="SimplifiedArabic"/>
                <a:ea typeface="Calibri" pitchFamily="34" charset="0"/>
                <a:cs typeface="Arial" pitchFamily="34" charset="0"/>
              </a:rPr>
              <a:t>التعبئة</a:t>
            </a:r>
            <a:r>
              <a:rPr kumimoji="0" lang="ar-DZ" sz="3200" b="1" i="0" u="none" strike="noStrike" cap="none" normalizeH="0" baseline="0" dirty="0" smtClean="0">
                <a:ln>
                  <a:noFill/>
                </a:ln>
                <a:solidFill>
                  <a:schemeClr val="tx1"/>
                </a:solidFill>
                <a:effectLst/>
                <a:latin typeface="SimplifiedArabic"/>
                <a:ea typeface="Calibri" pitchFamily="34" charset="0"/>
                <a:cs typeface="Arial" pitchFamily="34" charset="0"/>
              </a:rPr>
              <a:t>،</a:t>
            </a:r>
            <a:r>
              <a:rPr kumimoji="0" lang="ar-DZ" sz="3200" b="1" i="0" u="none" strike="noStrike" cap="none" normalizeH="0" dirty="0" smtClean="0">
                <a:ln>
                  <a:noFill/>
                </a:ln>
                <a:solidFill>
                  <a:schemeClr val="tx1"/>
                </a:solidFill>
                <a:effectLst/>
                <a:latin typeface="SimplifiedArabic"/>
                <a:ea typeface="Calibri" pitchFamily="34" charset="0"/>
                <a:cs typeface="Arial" pitchFamily="34" charset="0"/>
              </a:rPr>
              <a:t> </a:t>
            </a:r>
            <a:r>
              <a:rPr kumimoji="0" lang="ar-SA" sz="3200" b="1" i="0" u="none" strike="noStrike" cap="none" normalizeH="0" baseline="0" dirty="0" smtClean="0">
                <a:ln>
                  <a:noFill/>
                </a:ln>
                <a:solidFill>
                  <a:schemeClr val="tx1"/>
                </a:solidFill>
                <a:effectLst/>
                <a:latin typeface="SimplifiedArabic"/>
                <a:ea typeface="Calibri" pitchFamily="34" charset="0"/>
                <a:cs typeface="Arial" pitchFamily="34" charset="0"/>
              </a:rPr>
              <a:t>الغلاف والتصميم.</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228600" y="4414897"/>
            <a:ext cx="85344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buFontTx/>
              <a:buNone/>
              <a:tabLst/>
            </a:pPr>
            <a:r>
              <a:rPr kumimoji="0" lang="ar-SA" sz="3200" b="1" i="0" u="none" strike="noStrike" cap="none" normalizeH="0" baseline="0" dirty="0" smtClean="0">
                <a:ln>
                  <a:noFill/>
                </a:ln>
                <a:solidFill>
                  <a:schemeClr val="tx1"/>
                </a:solidFill>
                <a:effectLst/>
                <a:latin typeface="SimplifiedArabic"/>
                <a:ea typeface="Calibri" pitchFamily="34" charset="0"/>
                <a:cs typeface="Arial" pitchFamily="34" charset="0"/>
              </a:rPr>
              <a:t>مصطلح </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Packaging</a:t>
            </a:r>
            <a:r>
              <a:rPr kumimoji="0" lang="ar-DZ" sz="3200" b="1" i="0" u="none" strike="noStrike" cap="none" normalizeH="0" baseline="0" dirty="0" smtClean="0">
                <a:ln>
                  <a:noFill/>
                </a:ln>
                <a:solidFill>
                  <a:schemeClr val="tx1"/>
                </a:solidFill>
                <a:effectLst/>
                <a:latin typeface="SimplifiedArabic"/>
                <a:ea typeface="Calibri" pitchFamily="34" charset="0"/>
                <a:cs typeface="Arial" pitchFamily="34" charset="0"/>
              </a:rPr>
              <a:t> </a:t>
            </a:r>
            <a:r>
              <a:rPr kumimoji="0" lang="ar-SA" sz="3200" b="1" i="0" u="none" strike="noStrike" cap="none" normalizeH="0" baseline="0" dirty="0" smtClean="0">
                <a:ln>
                  <a:noFill/>
                </a:ln>
                <a:solidFill>
                  <a:schemeClr val="tx1"/>
                </a:solidFill>
                <a:effectLst/>
                <a:latin typeface="SimplifiedArabic"/>
                <a:ea typeface="Calibri" pitchFamily="34" charset="0"/>
                <a:cs typeface="Arial" pitchFamily="34" charset="0"/>
              </a:rPr>
              <a:t>يشمل مفهوم أوسع وشامل للتغليف، وذلك لوجود تداخل كبير بين مجموعة من المصطلحات تعبر عن التغليف بصورة عامة، فهناك رجال تسويق يركزون على العبوة </a:t>
            </a:r>
            <a:r>
              <a:rPr kumimoji="0" lang="ar-SA" sz="3200" b="1" i="0" u="none" strike="noStrike" cap="none" normalizeH="0" baseline="0" dirty="0" err="1" smtClean="0">
                <a:ln>
                  <a:noFill/>
                </a:ln>
                <a:solidFill>
                  <a:schemeClr val="tx1"/>
                </a:solidFill>
                <a:effectLst/>
                <a:latin typeface="SimplifiedArabic"/>
                <a:ea typeface="Calibri" pitchFamily="34" charset="0"/>
                <a:cs typeface="Arial" pitchFamily="34" charset="0"/>
              </a:rPr>
              <a:t>و</a:t>
            </a:r>
            <a:r>
              <a:rPr kumimoji="0" lang="ar-SA" sz="3200" b="1" i="0" u="none" strike="noStrike" cap="none" normalizeH="0" baseline="0" dirty="0" smtClean="0">
                <a:ln>
                  <a:noFill/>
                </a:ln>
                <a:solidFill>
                  <a:schemeClr val="tx1"/>
                </a:solidFill>
                <a:effectLst/>
                <a:latin typeface="SimplifiedArabic"/>
                <a:ea typeface="Calibri" pitchFamily="34" charset="0"/>
                <a:cs typeface="Arial" pitchFamily="34" charset="0"/>
              </a:rPr>
              <a:t> التعبئة </a:t>
            </a:r>
            <a:r>
              <a:rPr kumimoji="0" lang="fr-FR"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Emballage</a:t>
            </a:r>
            <a:r>
              <a:rPr kumimoji="0" lang="fr-FR" sz="3200" b="1" i="0" u="none" strike="noStrike" cap="none" normalizeH="0" baseline="0" dirty="0" smtClean="0">
                <a:ln>
                  <a:noFill/>
                </a:ln>
                <a:solidFill>
                  <a:schemeClr val="tx1"/>
                </a:solidFill>
                <a:effectLst/>
                <a:latin typeface="SimplifiedArabic"/>
                <a:ea typeface="Calibri" pitchFamily="34" charset="0"/>
                <a:cs typeface="Arial" pitchFamily="34" charset="0"/>
              </a:rPr>
              <a:t> </a:t>
            </a:r>
            <a:r>
              <a:rPr kumimoji="0" lang="ar-DZ" sz="3200" b="1" i="0" u="none" strike="noStrike" cap="none" normalizeH="0" baseline="0" dirty="0" smtClean="0">
                <a:ln>
                  <a:noFill/>
                </a:ln>
                <a:solidFill>
                  <a:schemeClr val="tx1"/>
                </a:solidFill>
                <a:effectLst/>
                <a:latin typeface="SimplifiedArabic"/>
                <a:ea typeface="Calibri" pitchFamily="34" charset="0"/>
                <a:cs typeface="Arial" pitchFamily="34" charset="0"/>
              </a:rPr>
              <a:t> </a:t>
            </a:r>
            <a:r>
              <a:rPr kumimoji="0" lang="ar-SA" sz="3200" b="1" i="0" u="none" strike="noStrike" cap="none" normalizeH="0" baseline="0" dirty="0" smtClean="0">
                <a:ln>
                  <a:noFill/>
                </a:ln>
                <a:solidFill>
                  <a:schemeClr val="tx1"/>
                </a:solidFill>
                <a:effectLst/>
                <a:latin typeface="SimplifiedArabic"/>
                <a:ea typeface="Calibri" pitchFamily="34" charset="0"/>
                <a:cs typeface="Arial" pitchFamily="34" charset="0"/>
              </a:rPr>
              <a:t>الذين يحصرونها في الغلاف.</a:t>
            </a:r>
            <a:endParaRPr kumimoji="0" lang="ar-SA"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6797946" y="634425"/>
            <a:ext cx="1797287" cy="584775"/>
          </a:xfrm>
          <a:prstGeom prst="rect">
            <a:avLst/>
          </a:prstGeom>
        </p:spPr>
        <p:txBody>
          <a:bodyPr wrap="none">
            <a:spAutoFit/>
          </a:bodyPr>
          <a:lstStyle/>
          <a:p>
            <a:pPr algn="r" rtl="1"/>
            <a:r>
              <a:rPr lang="ar-DZ" sz="3200" b="1" dirty="0" smtClean="0">
                <a:solidFill>
                  <a:srgbClr val="FF0000"/>
                </a:solidFill>
                <a:latin typeface="SimplifiedArabic"/>
                <a:ea typeface="Calibri" pitchFamily="34" charset="0"/>
                <a:cs typeface="Arial" pitchFamily="34" charset="0"/>
              </a:rPr>
              <a:t>أصل ال</a:t>
            </a:r>
            <a:r>
              <a:rPr lang="ar-SA" sz="3200" b="1" dirty="0" smtClean="0">
                <a:solidFill>
                  <a:srgbClr val="FF0000"/>
                </a:solidFill>
                <a:latin typeface="SimplifiedArabic"/>
                <a:ea typeface="Calibri" pitchFamily="34" charset="0"/>
                <a:cs typeface="Arial" pitchFamily="34" charset="0"/>
              </a:rPr>
              <a:t>كلمة</a:t>
            </a:r>
            <a:r>
              <a:rPr lang="ar-DZ" sz="3200" b="1" dirty="0" smtClean="0">
                <a:solidFill>
                  <a:srgbClr val="FF0000"/>
                </a:solidFill>
                <a:latin typeface="SimplifiedArabic"/>
                <a:ea typeface="Calibri" pitchFamily="34" charset="0"/>
                <a:cs typeface="Arial" pitchFamily="34" charset="0"/>
              </a:rPr>
              <a:t>:</a:t>
            </a:r>
            <a:endParaRPr lang="fr-FR" sz="3200" dirty="0">
              <a:solidFill>
                <a:srgbClr val="FF0000"/>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p:cNvSpPr>
            <a:spLocks noChangeArrowheads="1"/>
          </p:cNvSpPr>
          <p:nvPr/>
        </p:nvSpPr>
        <p:spPr bwMode="auto">
          <a:xfrm>
            <a:off x="5257800" y="701457"/>
            <a:ext cx="3429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36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1. تعريف</a:t>
            </a:r>
            <a:r>
              <a:rPr kumimoji="0" lang="ar-DZ" sz="3600" b="1" i="0" u="none" strike="noStrike" cap="none" normalizeH="0" dirty="0" smtClean="0">
                <a:ln>
                  <a:noFill/>
                </a:ln>
                <a:solidFill>
                  <a:srgbClr val="FF0000"/>
                </a:solidFill>
                <a:effectLst/>
                <a:latin typeface="Simplified Arabic" pitchFamily="18" charset="-78"/>
                <a:ea typeface="Calibri" pitchFamily="34" charset="0"/>
                <a:cs typeface="Simplified Arabic" pitchFamily="18" charset="-78"/>
              </a:rPr>
              <a:t> التغليف:</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2286000" y="1484055"/>
            <a:ext cx="64008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lang="ar-DZ" sz="3200" b="1" baseline="0" dirty="0" smtClean="0">
                <a:solidFill>
                  <a:srgbClr val="FF0000"/>
                </a:solidFill>
                <a:latin typeface="Simplified Arabic" pitchFamily="18" charset="-78"/>
                <a:ea typeface="Calibri" pitchFamily="34" charset="0"/>
                <a:cs typeface="Simplified Arabic" pitchFamily="18" charset="-78"/>
              </a:rPr>
              <a:t>تعريف </a:t>
            </a:r>
            <a:r>
              <a:rPr kumimoji="0" lang="ar-SA"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الجمعية الفرنسية للتقييس</a:t>
            </a:r>
            <a:r>
              <a:rPr kumimoji="0" lang="fr-FR"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(AFNOR)</a:t>
            </a:r>
            <a:r>
              <a:rPr lang="ar-DZ" sz="2800" b="1" dirty="0" smtClean="0">
                <a:solidFill>
                  <a:srgbClr val="FF0000"/>
                </a:solidFill>
                <a:latin typeface="Times New Roman" pitchFamily="18" charset="0"/>
                <a:ea typeface="Calibri" pitchFamily="34" charset="0"/>
                <a:cs typeface="Times New Roman" pitchFamily="18" charset="0"/>
              </a:rPr>
              <a:t>:</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228600" y="2133600"/>
            <a:ext cx="84582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الغلاف </a:t>
            </a:r>
            <a:r>
              <a:rPr kumimoji="0" lang="ar-DZ"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هو</a:t>
            </a:r>
            <a:r>
              <a:rPr kumimoji="0" lang="fr-FR" sz="3200" b="1" i="0" u="none" strike="noStrike" cap="none" normalizeH="0" baseline="0" dirty="0" smtClean="0">
                <a:ln>
                  <a:noFill/>
                </a:ln>
                <a:solidFill>
                  <a:schemeClr val="tx1"/>
                </a:solidFill>
                <a:effectLst/>
                <a:latin typeface="Arial" pitchFamily="34" charset="0"/>
                <a:ea typeface="Calibri" pitchFamily="34" charset="0"/>
                <a:cs typeface="TimesNewRoman"/>
              </a:rPr>
              <a:t>"</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المادة الموجهة </a:t>
            </a:r>
            <a:r>
              <a:rPr kumimoji="0" lang="ar-SA"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مؤقتا</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لتغليف و</a:t>
            </a:r>
            <a:r>
              <a:rPr kumimoji="0" lang="ar-SA"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احتواء</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منتج أو مجموعة منتجات خلال عمليات </a:t>
            </a:r>
            <a:r>
              <a:rPr kumimoji="0" lang="ar-SA"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مداولتها ونقلها وتخزينها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أو عند </a:t>
            </a:r>
            <a:r>
              <a:rPr kumimoji="0" lang="ar-SA"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عرضها</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للبيع</a:t>
            </a:r>
            <a:r>
              <a:rPr kumimoji="0" lang="ar-DZ"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وذلك ل</a:t>
            </a:r>
            <a:r>
              <a:rPr kumimoji="0" lang="ar-SA"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حماية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هذه المنتجات أو </a:t>
            </a:r>
            <a:r>
              <a:rPr kumimoji="0" lang="ar-SA"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تسهيل</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تلك العمليات، وأكثر من ذلك هو ضمان </a:t>
            </a:r>
            <a:r>
              <a:rPr kumimoji="0" lang="ar-SA"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الحفاظ على البيئة</a:t>
            </a:r>
            <a:r>
              <a:rPr kumimoji="0" lang="fr-FR" sz="3200" b="1" i="0" u="none" strike="noStrike" cap="none" normalizeH="0" baseline="0" dirty="0" smtClean="0">
                <a:ln>
                  <a:noFill/>
                </a:ln>
                <a:solidFill>
                  <a:schemeClr val="tx1"/>
                </a:solidFill>
                <a:effectLst/>
                <a:latin typeface="Arial" pitchFamily="34" charset="0"/>
                <a:ea typeface="Calibri" pitchFamily="34" charset="0"/>
                <a:cs typeface="TimesNewRoman"/>
              </a:rPr>
              <a:t>"</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7" name="Rectangle 6"/>
          <p:cNvSpPr/>
          <p:nvPr/>
        </p:nvSpPr>
        <p:spPr>
          <a:xfrm>
            <a:off x="304800" y="4754940"/>
            <a:ext cx="8382000" cy="1569660"/>
          </a:xfrm>
          <a:prstGeom prst="rect">
            <a:avLst/>
          </a:prstGeom>
        </p:spPr>
        <p:txBody>
          <a:bodyPr wrap="square">
            <a:spAutoFit/>
          </a:bodyPr>
          <a:lstStyle/>
          <a:p>
            <a:pPr algn="just" rtl="1"/>
            <a:r>
              <a:rPr lang="ar-SA" sz="3200" b="1" dirty="0" smtClean="0">
                <a:latin typeface="Arial" pitchFamily="34" charset="0"/>
                <a:cs typeface="Arial" pitchFamily="34" charset="0"/>
              </a:rPr>
              <a:t>الغلاف هو مجموعة </a:t>
            </a:r>
            <a:r>
              <a:rPr lang="ar-SA" sz="3200" b="1" dirty="0" smtClean="0">
                <a:solidFill>
                  <a:srgbClr val="FF0000"/>
                </a:solidFill>
                <a:latin typeface="Arial" pitchFamily="34" charset="0"/>
                <a:cs typeface="Arial" pitchFamily="34" charset="0"/>
              </a:rPr>
              <a:t>العناصر المادية</a:t>
            </a:r>
            <a:r>
              <a:rPr lang="ar-DZ" sz="3200" b="1" dirty="0" smtClean="0">
                <a:solidFill>
                  <a:srgbClr val="FF0000"/>
                </a:solidFill>
                <a:latin typeface="Arial" pitchFamily="34" charset="0"/>
                <a:cs typeface="Arial" pitchFamily="34" charset="0"/>
              </a:rPr>
              <a:t>،</a:t>
            </a:r>
            <a:r>
              <a:rPr lang="ar-SA" sz="3200" b="1" dirty="0" smtClean="0">
                <a:solidFill>
                  <a:srgbClr val="FF0000"/>
                </a:solidFill>
                <a:latin typeface="Arial" pitchFamily="34" charset="0"/>
                <a:cs typeface="Arial" pitchFamily="34" charset="0"/>
              </a:rPr>
              <a:t> </a:t>
            </a:r>
            <a:r>
              <a:rPr lang="ar-SA" sz="3200" b="1" dirty="0" smtClean="0">
                <a:latin typeface="Arial" pitchFamily="34" charset="0"/>
                <a:cs typeface="Arial" pitchFamily="34" charset="0"/>
              </a:rPr>
              <a:t>التي رغم أنها لا تنتمي إلى المنتج</a:t>
            </a:r>
            <a:r>
              <a:rPr lang="ar-DZ" sz="3200" b="1" dirty="0" smtClean="0">
                <a:latin typeface="Arial" pitchFamily="34" charset="0"/>
                <a:cs typeface="Arial" pitchFamily="34" charset="0"/>
              </a:rPr>
              <a:t>،</a:t>
            </a:r>
            <a:r>
              <a:rPr lang="ar-SA" sz="3200" b="1" dirty="0" smtClean="0">
                <a:latin typeface="Arial" pitchFamily="34" charset="0"/>
                <a:cs typeface="Arial" pitchFamily="34" charset="0"/>
              </a:rPr>
              <a:t> إلا أنها تباع معه لكي تسمح أو تسهل </a:t>
            </a:r>
            <a:r>
              <a:rPr lang="ar-SA" sz="3200" b="1" dirty="0" smtClean="0">
                <a:solidFill>
                  <a:srgbClr val="FF0000"/>
                </a:solidFill>
                <a:latin typeface="Arial" pitchFamily="34" charset="0"/>
                <a:cs typeface="Arial" pitchFamily="34" charset="0"/>
              </a:rPr>
              <a:t>حمايته</a:t>
            </a:r>
            <a:r>
              <a:rPr lang="ar-SA" sz="3200" b="1" dirty="0" smtClean="0">
                <a:latin typeface="Arial" pitchFamily="34" charset="0"/>
                <a:cs typeface="Arial" pitchFamily="34" charset="0"/>
              </a:rPr>
              <a:t>، </a:t>
            </a:r>
            <a:r>
              <a:rPr lang="ar-SA" sz="3200" b="1" dirty="0" smtClean="0">
                <a:solidFill>
                  <a:srgbClr val="FF0000"/>
                </a:solidFill>
                <a:latin typeface="Arial" pitchFamily="34" charset="0"/>
                <a:cs typeface="Arial" pitchFamily="34" charset="0"/>
              </a:rPr>
              <a:t>نقله، تقديمه، للتعرف عليه واستعماله </a:t>
            </a:r>
            <a:r>
              <a:rPr lang="ar-SA" sz="3200" b="1" dirty="0" smtClean="0">
                <a:latin typeface="Arial" pitchFamily="34" charset="0"/>
                <a:cs typeface="Arial" pitchFamily="34" charset="0"/>
              </a:rPr>
              <a:t>من طرف المستهلكين</a:t>
            </a:r>
            <a:r>
              <a:rPr lang="fr-FR" sz="3200" b="1" dirty="0" smtClean="0">
                <a:latin typeface="Arial" pitchFamily="34" charset="0"/>
                <a:cs typeface="Arial" pitchFamily="34" charset="0"/>
              </a:rPr>
              <a:t>".</a:t>
            </a:r>
            <a:endParaRPr lang="fr-FR" sz="3200" b="1" dirty="0">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696831"/>
            <a:ext cx="8382000" cy="2246769"/>
          </a:xfrm>
          <a:prstGeom prst="rect">
            <a:avLst/>
          </a:prstGeom>
        </p:spPr>
        <p:txBody>
          <a:bodyPr wrap="square">
            <a:spAutoFit/>
          </a:bodyPr>
          <a:lstStyle/>
          <a:p>
            <a:pPr algn="r" rtl="1"/>
            <a:r>
              <a:rPr lang="ar-DZ" sz="2800" b="1" dirty="0" smtClean="0">
                <a:solidFill>
                  <a:srgbClr val="FF0000"/>
                </a:solidFill>
                <a:latin typeface="Arial" pitchFamily="34" charset="0"/>
                <a:cs typeface="Arial" pitchFamily="34" charset="0"/>
              </a:rPr>
              <a:t>اتفاقية الدولية لنقل البضائع بالسكة الحديد( برن، 1961):</a:t>
            </a:r>
          </a:p>
          <a:p>
            <a:pPr algn="just" rtl="1"/>
            <a:r>
              <a:rPr lang="ar-DZ" sz="2800" b="1" dirty="0" smtClean="0">
                <a:latin typeface="Arial" pitchFamily="34" charset="0"/>
                <a:cs typeface="Arial" pitchFamily="34" charset="0"/>
              </a:rPr>
              <a:t>المادة 01، الفقرة 2:</a:t>
            </a:r>
            <a:r>
              <a:rPr lang="en-US" sz="2800" b="1" dirty="0" smtClean="0">
                <a:latin typeface="Arial" pitchFamily="34" charset="0"/>
                <a:cs typeface="Arial" pitchFamily="34" charset="0"/>
              </a:rPr>
              <a:t> " </a:t>
            </a:r>
            <a:r>
              <a:rPr lang="ar-DZ" sz="2800" b="1" dirty="0" smtClean="0">
                <a:latin typeface="Arial" pitchFamily="34" charset="0"/>
                <a:cs typeface="Arial" pitchFamily="34" charset="0"/>
              </a:rPr>
              <a:t>أي وعاء من مثل صندوق قفص، صهريج مبني لتسهيل نقل البضائع من الباب إلى الباب بواسطة السكك الحديدية، أو بواسطة سكة الحديد بالاشتراك مع وسائل نقل أخرى، يعتبر فيما يتعلق بهذه الاتفاقية حاوية</a:t>
            </a:r>
            <a:r>
              <a:rPr lang="en-US" sz="2800" b="1" dirty="0" smtClean="0">
                <a:latin typeface="Arial" pitchFamily="34" charset="0"/>
                <a:cs typeface="Arial" pitchFamily="34" charset="0"/>
              </a:rPr>
              <a:t> "</a:t>
            </a:r>
            <a:r>
              <a:rPr lang="ar-DZ" sz="2800" b="1" dirty="0" smtClean="0">
                <a:latin typeface="Arial" pitchFamily="34" charset="0"/>
                <a:cs typeface="Arial" pitchFamily="34" charset="0"/>
              </a:rPr>
              <a:t>.</a:t>
            </a:r>
            <a:endParaRPr lang="fr-FR" sz="2800" b="1" dirty="0">
              <a:latin typeface="Arial" pitchFamily="34" charset="0"/>
              <a:cs typeface="Arial" pitchFamily="34" charset="0"/>
            </a:endParaRPr>
          </a:p>
        </p:txBody>
      </p:sp>
      <p:sp>
        <p:nvSpPr>
          <p:cNvPr id="5" name="Rectangle 4"/>
          <p:cNvSpPr/>
          <p:nvPr/>
        </p:nvSpPr>
        <p:spPr>
          <a:xfrm>
            <a:off x="228600" y="1155918"/>
            <a:ext cx="8458200" cy="1815882"/>
          </a:xfrm>
          <a:prstGeom prst="rect">
            <a:avLst/>
          </a:prstGeom>
        </p:spPr>
        <p:txBody>
          <a:bodyPr wrap="square">
            <a:spAutoFit/>
          </a:bodyPr>
          <a:lstStyle/>
          <a:p>
            <a:pPr algn="just" rtl="1"/>
            <a:r>
              <a:rPr lang="ar-SA" sz="2800" b="1" dirty="0" smtClean="0">
                <a:solidFill>
                  <a:srgbClr val="FF0000"/>
                </a:solidFill>
                <a:latin typeface="Arial" pitchFamily="34" charset="0"/>
                <a:cs typeface="Arial" pitchFamily="34" charset="0"/>
              </a:rPr>
              <a:t>اتفاقية الأمم المتحدة للنقل الدولي</a:t>
            </a:r>
            <a:r>
              <a:rPr lang="ar-DZ" sz="2800" b="1" dirty="0" smtClean="0">
                <a:solidFill>
                  <a:srgbClr val="FF0000"/>
                </a:solidFill>
                <a:latin typeface="Arial" pitchFamily="34" charset="0"/>
                <a:cs typeface="Arial" pitchFamily="34" charset="0"/>
              </a:rPr>
              <a:t> </a:t>
            </a:r>
            <a:r>
              <a:rPr lang="ar-SA" sz="2800" b="1" dirty="0" smtClean="0">
                <a:solidFill>
                  <a:srgbClr val="FF0000"/>
                </a:solidFill>
                <a:latin typeface="Arial" pitchFamily="34" charset="0"/>
                <a:cs typeface="Arial" pitchFamily="34" charset="0"/>
              </a:rPr>
              <a:t>المتعدد الوسائط للبضائع</a:t>
            </a:r>
            <a:r>
              <a:rPr lang="ar-DZ" sz="2800" b="1" dirty="0" smtClean="0">
                <a:solidFill>
                  <a:srgbClr val="FF0000"/>
                </a:solidFill>
                <a:latin typeface="Arial" pitchFamily="34" charset="0"/>
                <a:cs typeface="Arial" pitchFamily="34" charset="0"/>
              </a:rPr>
              <a:t>(جنيف، 1980):</a:t>
            </a:r>
          </a:p>
          <a:p>
            <a:pPr algn="just" rtl="1"/>
            <a:r>
              <a:rPr lang="ar-DZ" sz="2800" b="1" dirty="0" smtClean="0">
                <a:latin typeface="Arial" pitchFamily="34" charset="0"/>
                <a:cs typeface="Arial" pitchFamily="34" charset="0"/>
              </a:rPr>
              <a:t>المادة 01، الفقرة 7: </a:t>
            </a:r>
            <a:r>
              <a:rPr lang="ar-DZ" sz="2800" b="1" dirty="0" err="1" smtClean="0">
                <a:latin typeface="Arial" pitchFamily="34" charset="0"/>
                <a:cs typeface="Arial" pitchFamily="34" charset="0"/>
              </a:rPr>
              <a:t>ت</a:t>
            </a:r>
            <a:r>
              <a:rPr lang="ar-SA" sz="2800" b="1" dirty="0" smtClean="0">
                <a:latin typeface="Arial" pitchFamily="34" charset="0"/>
                <a:cs typeface="Arial" pitchFamily="34" charset="0"/>
              </a:rPr>
              <a:t>شمل "البضائع</a:t>
            </a:r>
            <a:r>
              <a:rPr lang="en-US" sz="2800" b="1" dirty="0" smtClean="0">
                <a:latin typeface="Arial" pitchFamily="34" charset="0"/>
                <a:cs typeface="Arial" pitchFamily="34" charset="0"/>
              </a:rPr>
              <a:t>" </a:t>
            </a:r>
            <a:r>
              <a:rPr lang="ar-SA" sz="2800" b="1" dirty="0" smtClean="0">
                <a:latin typeface="Arial" pitchFamily="34" charset="0"/>
                <a:cs typeface="Arial" pitchFamily="34" charset="0"/>
              </a:rPr>
              <a:t>أي حاوية أو منصة نقالة أو أداة نقل أو تغليف مشابهة، إذا قدمها المرسل</a:t>
            </a:r>
            <a:r>
              <a:rPr lang="en-US" sz="2800" b="1" dirty="0" smtClean="0">
                <a:latin typeface="Arial" pitchFamily="34" charset="0"/>
                <a:cs typeface="Arial" pitchFamily="34" charset="0"/>
              </a:rPr>
              <a:t>.</a:t>
            </a:r>
            <a:endParaRPr lang="fr-FR" sz="2800" dirty="0">
              <a:solidFill>
                <a:srgbClr val="FF0000"/>
              </a:solidFill>
              <a:latin typeface="Arial" pitchFamily="34" charset="0"/>
              <a:cs typeface="Arial"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1295400"/>
            <a:ext cx="8458200" cy="2062103"/>
          </a:xfrm>
          <a:prstGeom prst="rect">
            <a:avLst/>
          </a:prstGeom>
        </p:spPr>
        <p:txBody>
          <a:bodyPr wrap="square">
            <a:spAutoFit/>
          </a:bodyPr>
          <a:lstStyle/>
          <a:p>
            <a:pPr algn="just" rtl="1"/>
            <a:r>
              <a:rPr lang="ar-DZ" sz="3200" b="1" dirty="0" smtClean="0">
                <a:latin typeface="Arial" pitchFamily="34" charset="0"/>
                <a:cs typeface="Arial" pitchFamily="34" charset="0"/>
              </a:rPr>
              <a:t>"مجموع العناصر المادية التي لا تعتبر جزء من المنتج نفسه، لكنها تباع معه قصد تسهيل حمايته، عملية نقلة، تخزينه، تقديمه وعرضه في خطوط البيع، وكذا تعريفه وطريقة استعماله من قبل المستهلكين."</a:t>
            </a:r>
            <a:endParaRPr lang="fr-FR" sz="3200" b="1" dirty="0">
              <a:latin typeface="Arial" pitchFamily="34" charset="0"/>
              <a:cs typeface="Arial" pitchFamily="34" charset="0"/>
            </a:endParaRPr>
          </a:p>
        </p:txBody>
      </p:sp>
      <p:sp>
        <p:nvSpPr>
          <p:cNvPr id="5" name="Rectangle 4"/>
          <p:cNvSpPr/>
          <p:nvPr/>
        </p:nvSpPr>
        <p:spPr>
          <a:xfrm>
            <a:off x="2317498" y="609600"/>
            <a:ext cx="6325706" cy="584775"/>
          </a:xfrm>
          <a:prstGeom prst="rect">
            <a:avLst/>
          </a:prstGeom>
        </p:spPr>
        <p:txBody>
          <a:bodyPr wrap="none">
            <a:spAutoFit/>
          </a:bodyPr>
          <a:lstStyle/>
          <a:p>
            <a:pPr algn="r" rtl="1"/>
            <a:r>
              <a:rPr lang="ar-DZ" sz="3200" b="1" dirty="0" smtClean="0">
                <a:solidFill>
                  <a:srgbClr val="FF0000"/>
                </a:solidFill>
                <a:latin typeface="Arial" pitchFamily="34" charset="0"/>
                <a:cs typeface="Arial" pitchFamily="34" charset="0"/>
              </a:rPr>
              <a:t>تعريف </a:t>
            </a:r>
            <a:r>
              <a:rPr lang="fr-FR" sz="2800" b="1" dirty="0" err="1" smtClean="0">
                <a:solidFill>
                  <a:srgbClr val="FF0000"/>
                </a:solidFill>
                <a:latin typeface="Times New Roman" pitchFamily="18" charset="0"/>
                <a:cs typeface="Times New Roman" pitchFamily="18" charset="0"/>
              </a:rPr>
              <a:t>Lendrevie</a:t>
            </a:r>
            <a:r>
              <a:rPr lang="fr-FR" sz="2800" b="1" dirty="0" smtClean="0">
                <a:solidFill>
                  <a:srgbClr val="FF0000"/>
                </a:solidFill>
                <a:latin typeface="Times New Roman" pitchFamily="18" charset="0"/>
                <a:cs typeface="Times New Roman" pitchFamily="18" charset="0"/>
              </a:rPr>
              <a:t> Jaques, </a:t>
            </a:r>
            <a:r>
              <a:rPr lang="fr-FR" sz="2800" b="1" dirty="0" err="1" smtClean="0">
                <a:solidFill>
                  <a:srgbClr val="FF0000"/>
                </a:solidFill>
                <a:latin typeface="Times New Roman" pitchFamily="18" charset="0"/>
                <a:cs typeface="Times New Roman" pitchFamily="18" charset="0"/>
              </a:rPr>
              <a:t>Lindon</a:t>
            </a:r>
            <a:r>
              <a:rPr lang="fr-FR" sz="2800" b="1" dirty="0" smtClean="0">
                <a:solidFill>
                  <a:srgbClr val="FF0000"/>
                </a:solidFill>
                <a:latin typeface="Times New Roman" pitchFamily="18" charset="0"/>
                <a:cs typeface="Times New Roman" pitchFamily="18" charset="0"/>
              </a:rPr>
              <a:t> Denis </a:t>
            </a:r>
            <a:r>
              <a:rPr lang="ar-DZ" sz="3200" b="1" dirty="0" smtClean="0">
                <a:solidFill>
                  <a:srgbClr val="FF0000"/>
                </a:solidFill>
                <a:latin typeface="Arial" pitchFamily="34" charset="0"/>
                <a:cs typeface="Arial" pitchFamily="34" charset="0"/>
              </a:rPr>
              <a:t>:</a:t>
            </a:r>
            <a:endParaRPr lang="fr-FR" sz="3200" b="1" dirty="0">
              <a:solidFill>
                <a:srgbClr val="FF0000"/>
              </a:solidFill>
              <a:latin typeface="Times New Roman" pitchFamily="18" charset="0"/>
              <a:cs typeface="Times New Roman" pitchFamily="18" charset="0"/>
            </a:endParaRPr>
          </a:p>
        </p:txBody>
      </p:sp>
      <p:sp>
        <p:nvSpPr>
          <p:cNvPr id="6" name="Rectangle 5"/>
          <p:cNvSpPr/>
          <p:nvPr/>
        </p:nvSpPr>
        <p:spPr>
          <a:xfrm>
            <a:off x="228600" y="3588603"/>
            <a:ext cx="8534400" cy="830997"/>
          </a:xfrm>
          <a:prstGeom prst="rect">
            <a:avLst/>
          </a:prstGeom>
        </p:spPr>
        <p:txBody>
          <a:bodyPr wrap="square">
            <a:spAutoFit/>
          </a:bodyPr>
          <a:lstStyle/>
          <a:p>
            <a:r>
              <a:rPr lang="fr-FR" sz="2400" b="1" dirty="0" err="1" smtClean="0">
                <a:latin typeface="Times New Roman" pitchFamily="18" charset="0"/>
                <a:cs typeface="Times New Roman" pitchFamily="18" charset="0"/>
              </a:rPr>
              <a:t>Lendrevie</a:t>
            </a:r>
            <a:r>
              <a:rPr lang="fr-FR" sz="2400" b="1" dirty="0" smtClean="0">
                <a:latin typeface="Times New Roman" pitchFamily="18" charset="0"/>
                <a:cs typeface="Times New Roman" pitchFamily="18" charset="0"/>
              </a:rPr>
              <a:t> Jaques, </a:t>
            </a:r>
            <a:r>
              <a:rPr lang="fr-FR" sz="2400" b="1" dirty="0" err="1" smtClean="0">
                <a:latin typeface="Times New Roman" pitchFamily="18" charset="0"/>
                <a:cs typeface="Times New Roman" pitchFamily="18" charset="0"/>
              </a:rPr>
              <a:t>Lindon</a:t>
            </a:r>
            <a:r>
              <a:rPr lang="fr-FR" sz="2400" b="1" dirty="0" smtClean="0">
                <a:latin typeface="Times New Roman" pitchFamily="18" charset="0"/>
                <a:cs typeface="Times New Roman" pitchFamily="18" charset="0"/>
              </a:rPr>
              <a:t> Denis, Mercator, 7 </a:t>
            </a:r>
            <a:r>
              <a:rPr lang="fr-FR" sz="2400" b="1" dirty="0" err="1" smtClean="0">
                <a:latin typeface="Times New Roman" pitchFamily="18" charset="0"/>
                <a:cs typeface="Times New Roman" pitchFamily="18" charset="0"/>
              </a:rPr>
              <a:t>éme</a:t>
            </a:r>
            <a:r>
              <a:rPr lang="fr-FR" sz="2400" b="1" dirty="0" smtClean="0">
                <a:latin typeface="Times New Roman" pitchFamily="18" charset="0"/>
                <a:cs typeface="Times New Roman" pitchFamily="18" charset="0"/>
              </a:rPr>
              <a:t> édition, Dalloz, Paris, 2003, p 274</a:t>
            </a:r>
            <a:endParaRPr lang="fr-FR" sz="2400" b="1" dirty="0">
              <a:latin typeface="Times New Roman" pitchFamily="18" charset="0"/>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1"/>
          <p:cNvSpPr>
            <a:spLocks noChangeArrowheads="1"/>
          </p:cNvSpPr>
          <p:nvPr/>
        </p:nvSpPr>
        <p:spPr bwMode="auto">
          <a:xfrm>
            <a:off x="228600" y="874455"/>
            <a:ext cx="84582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FF0000"/>
                </a:solidFill>
                <a:effectLst/>
                <a:latin typeface="SimplifiedArabic"/>
                <a:ea typeface="Calibri" pitchFamily="34" charset="0"/>
                <a:cs typeface="Arial" pitchFamily="34" charset="0"/>
              </a:rPr>
              <a:t>تعريف </a:t>
            </a:r>
            <a:r>
              <a:rPr kumimoji="0" lang="fr-FR"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Yves CHIROUZE</a:t>
            </a:r>
            <a:r>
              <a:rPr kumimoji="0" lang="ar-SA" sz="32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a:t>
            </a:r>
            <a:endParaRPr kumimoji="0" lang="fr-FR" sz="32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fr-FR" sz="3200" b="1" i="0" u="none" strike="noStrike" cap="none" normalizeH="0" baseline="0" dirty="0" smtClean="0">
                <a:ln>
                  <a:noFill/>
                </a:ln>
                <a:solidFill>
                  <a:schemeClr val="tx1"/>
                </a:solidFill>
                <a:effectLst/>
                <a:latin typeface="SimplifiedArabic"/>
                <a:ea typeface="Calibri" pitchFamily="34" charset="0"/>
                <a:cs typeface="Arial" pitchFamily="34" charset="0"/>
              </a:rPr>
              <a:t>" </a:t>
            </a:r>
            <a:r>
              <a:rPr kumimoji="0" lang="ar-SA" sz="3200" b="1" i="0" u="none" strike="noStrike" cap="none" normalizeH="0" baseline="0" dirty="0" smtClean="0">
                <a:ln>
                  <a:noFill/>
                </a:ln>
                <a:solidFill>
                  <a:schemeClr val="tx1"/>
                </a:solidFill>
                <a:effectLst/>
                <a:latin typeface="SimplifiedArabic"/>
                <a:ea typeface="Calibri" pitchFamily="34" charset="0"/>
                <a:cs typeface="Arial" pitchFamily="34" charset="0"/>
              </a:rPr>
              <a:t>التغليف الذي يؤدي دور مادي يتمثل في تسهيل عملية النقل، الحماية، التخزين واستعمال المنتج، كما يقوم بدور تجاري، والمتمثل في تقديم المعلومات، التعريف، والتموقع الخاص بالمنتج المغلف.</a:t>
            </a:r>
            <a:r>
              <a:rPr kumimoji="0" lang="fr-FR" sz="3200" b="1" i="0" u="none" strike="noStrike" cap="none" normalizeH="0" baseline="0" dirty="0" smtClean="0">
                <a:ln>
                  <a:noFill/>
                </a:ln>
                <a:solidFill>
                  <a:schemeClr val="tx1"/>
                </a:solidFill>
                <a:effectLst/>
                <a:latin typeface="SimplifiedArabic"/>
                <a:ea typeface="Calibri" pitchFamily="34" charset="0"/>
                <a:cs typeface="Arial" pitchFamily="34" charset="0"/>
              </a:rPr>
              <a:t> "</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228600" y="3805297"/>
            <a:ext cx="8458200" cy="1569660"/>
          </a:xfrm>
          <a:prstGeom prst="rect">
            <a:avLst/>
          </a:prstGeom>
        </p:spPr>
        <p:txBody>
          <a:bodyPr wrap="square">
            <a:spAutoFit/>
          </a:bodyPr>
          <a:lstStyle/>
          <a:p>
            <a:pPr algn="just" rtl="1"/>
            <a:r>
              <a:rPr lang="ar-DZ" sz="3200" b="1" dirty="0" smtClean="0">
                <a:latin typeface="Arial" pitchFamily="34" charset="0"/>
                <a:cs typeface="Arial" pitchFamily="34" charset="0"/>
              </a:rPr>
              <a:t>"التغليف ليس مجرد حاوي، لكن وسيلة إعلام، أي أداة في خدمة العلاقة بين الزبون </a:t>
            </a:r>
            <a:r>
              <a:rPr lang="ar-DZ" sz="3200" b="1" dirty="0" err="1" smtClean="0">
                <a:latin typeface="Arial" pitchFamily="34" charset="0"/>
                <a:cs typeface="Arial" pitchFamily="34" charset="0"/>
              </a:rPr>
              <a:t>و</a:t>
            </a:r>
            <a:r>
              <a:rPr lang="ar-DZ" sz="3200" b="1" dirty="0" smtClean="0">
                <a:latin typeface="Arial" pitchFamily="34" charset="0"/>
                <a:cs typeface="Arial" pitchFamily="34" charset="0"/>
              </a:rPr>
              <a:t> العلامة وهو يمثل الصورة المرئية لها، وهو رسالة موجهة مباشرة إلى المستهلك".</a:t>
            </a:r>
            <a:endParaRPr lang="fr-FR" sz="3200" b="1" dirty="0">
              <a:latin typeface="Arial" pitchFamily="34" charset="0"/>
              <a:cs typeface="Arial" pitchFamily="34" charset="0"/>
            </a:endParaRPr>
          </a:p>
        </p:txBody>
      </p:sp>
      <p:sp>
        <p:nvSpPr>
          <p:cNvPr id="4" name="Rectangle 3"/>
          <p:cNvSpPr/>
          <p:nvPr/>
        </p:nvSpPr>
        <p:spPr>
          <a:xfrm>
            <a:off x="228600" y="5329535"/>
            <a:ext cx="8458200" cy="461665"/>
          </a:xfrm>
          <a:prstGeom prst="rect">
            <a:avLst/>
          </a:prstGeom>
        </p:spPr>
        <p:txBody>
          <a:bodyPr wrap="square">
            <a:spAutoFit/>
          </a:bodyPr>
          <a:lstStyle/>
          <a:p>
            <a:r>
              <a:rPr lang="fr-FR" sz="2400" b="1" dirty="0" smtClean="0">
                <a:solidFill>
                  <a:srgbClr val="FF0000"/>
                </a:solidFill>
                <a:latin typeface="Times New Roman" pitchFamily="18" charset="0"/>
                <a:cs typeface="Times New Roman" pitchFamily="18" charset="0"/>
              </a:rPr>
              <a:t>Legoupil. D, L’art du packaging, 23 Mars 2009, p3</a:t>
            </a:r>
            <a:endParaRPr lang="fr-FR" sz="2400" b="1" dirty="0">
              <a:solidFill>
                <a:srgbClr val="FF0000"/>
              </a:solidFill>
              <a:latin typeface="Times New Roman" pitchFamily="18" charset="0"/>
              <a:cs typeface="Times New Roman" pitchFamily="18" charset="0"/>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762000"/>
            <a:ext cx="84582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fontAlgn="base">
              <a:spcBef>
                <a:spcPct val="0"/>
              </a:spcBef>
              <a:spcAft>
                <a:spcPct val="0"/>
              </a:spcAft>
            </a:pPr>
            <a:r>
              <a:rPr kumimoji="0" lang="ar-DZ"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lang="ar-DZ" sz="3200" b="1" dirty="0" smtClean="0">
                <a:latin typeface="Arial" pitchFamily="34" charset="0"/>
                <a:cs typeface="Arial" pitchFamily="34" charset="0"/>
              </a:rPr>
              <a:t>"</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مجموعة الأنشطة التي تهتم بتصميم وإنتاج عبوة السلعة وغلافها الخارجي</a:t>
            </a:r>
            <a:r>
              <a:rPr kumimoji="0" lang="ar-DZ"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وهناك ارتباط كبير بين التغليف والاسم التجاري والبيانات التي توضع على الغلاف، حيث يجب أن يتضمن كل هذه الجوانب</a:t>
            </a:r>
            <a:r>
              <a:rPr lang="ar-DZ" sz="3200" b="1" dirty="0" smtClean="0">
                <a:latin typeface="Arial" pitchFamily="34" charset="0"/>
                <a:cs typeface="Arial" pitchFamily="34" charset="0"/>
              </a:rPr>
              <a:t>".</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228600" y="4069140"/>
            <a:ext cx="8458200" cy="1569660"/>
          </a:xfrm>
          <a:prstGeom prst="rect">
            <a:avLst/>
          </a:prstGeom>
        </p:spPr>
        <p:txBody>
          <a:bodyPr wrap="square">
            <a:spAutoFit/>
          </a:bodyPr>
          <a:lstStyle/>
          <a:p>
            <a:pPr algn="just" rtl="1"/>
            <a:r>
              <a:rPr lang="ar-DZ" sz="3200" b="1" dirty="0" smtClean="0">
                <a:latin typeface="Arial" pitchFamily="34" charset="0"/>
                <a:cs typeface="Arial" pitchFamily="34" charset="0"/>
              </a:rPr>
              <a:t>   "الغلاف هو الصورة المرئية للمنتج، وهو الرمز الذي يحكم عليه المستهلك قبل أن يحكم على المنتج، فهو أصبح عاملا نفسيا </a:t>
            </a:r>
            <a:r>
              <a:rPr lang="ar-DZ" sz="3200" b="1" dirty="0" err="1" smtClean="0">
                <a:latin typeface="Arial" pitchFamily="34" charset="0"/>
                <a:cs typeface="Arial" pitchFamily="34" charset="0"/>
              </a:rPr>
              <a:t>و</a:t>
            </a:r>
            <a:r>
              <a:rPr lang="ar-DZ" sz="3200" b="1" dirty="0" smtClean="0">
                <a:latin typeface="Arial" pitchFamily="34" charset="0"/>
                <a:cs typeface="Arial" pitchFamily="34" charset="0"/>
              </a:rPr>
              <a:t> أداة تسويقية و</a:t>
            </a:r>
            <a:r>
              <a:rPr lang="ar-DZ" sz="3200" b="1" dirty="0" smtClean="0">
                <a:solidFill>
                  <a:srgbClr val="FF0000"/>
                </a:solidFill>
                <a:latin typeface="Arial" pitchFamily="34" charset="0"/>
                <a:cs typeface="Arial" pitchFamily="34" charset="0"/>
              </a:rPr>
              <a:t>رجل بيع صامت</a:t>
            </a:r>
            <a:r>
              <a:rPr lang="ar-DZ" sz="3200" b="1" dirty="0" smtClean="0">
                <a:latin typeface="Arial" pitchFamily="34" charset="0"/>
                <a:cs typeface="Arial" pitchFamily="34" charset="0"/>
              </a:rPr>
              <a:t>". </a:t>
            </a:r>
            <a:endParaRPr lang="fr-FR" sz="3200" b="1" dirty="0">
              <a:latin typeface="Arial" pitchFamily="34" charset="0"/>
              <a:cs typeface="Arial" pitchFamily="34" charset="0"/>
            </a:endParaRPr>
          </a:p>
        </p:txBody>
      </p:sp>
      <p:sp>
        <p:nvSpPr>
          <p:cNvPr id="6" name="Rectangle 5"/>
          <p:cNvSpPr/>
          <p:nvPr/>
        </p:nvSpPr>
        <p:spPr>
          <a:xfrm>
            <a:off x="228600" y="5646003"/>
            <a:ext cx="8458200" cy="830997"/>
          </a:xfrm>
          <a:prstGeom prst="rect">
            <a:avLst/>
          </a:prstGeom>
        </p:spPr>
        <p:txBody>
          <a:bodyPr wrap="square">
            <a:spAutoFit/>
          </a:bodyPr>
          <a:lstStyle/>
          <a:p>
            <a:pPr algn="just" rtl="1"/>
            <a:r>
              <a:rPr lang="ar-DZ" sz="2400" b="1" dirty="0" smtClean="0">
                <a:solidFill>
                  <a:srgbClr val="FF0000"/>
                </a:solidFill>
                <a:latin typeface="Arial" pitchFamily="34" charset="0"/>
                <a:cs typeface="Arial" pitchFamily="34" charset="0"/>
              </a:rPr>
              <a:t>صلاح الشنواني، الإدارة التسويقية الحديثة: المفهوم والإستراتيجية، مؤسسة شباب الجامعة للنشر، مصر، 2000 ، </a:t>
            </a:r>
            <a:r>
              <a:rPr lang="ar-DZ" sz="2400" b="1" dirty="0" err="1" smtClean="0">
                <a:solidFill>
                  <a:srgbClr val="FF0000"/>
                </a:solidFill>
                <a:latin typeface="Arial" pitchFamily="34" charset="0"/>
                <a:cs typeface="Arial" pitchFamily="34" charset="0"/>
              </a:rPr>
              <a:t>ص</a:t>
            </a:r>
            <a:r>
              <a:rPr lang="ar-DZ" sz="2400" b="1" dirty="0" smtClean="0">
                <a:solidFill>
                  <a:srgbClr val="FF0000"/>
                </a:solidFill>
                <a:latin typeface="Arial" pitchFamily="34" charset="0"/>
                <a:cs typeface="Arial" pitchFamily="34" charset="0"/>
              </a:rPr>
              <a:t> 244</a:t>
            </a:r>
            <a:endParaRPr lang="fr-FR" sz="2400" b="1" dirty="0">
              <a:solidFill>
                <a:srgbClr val="FF0000"/>
              </a:solidFill>
              <a:latin typeface="Arial" pitchFamily="34" charset="0"/>
              <a:cs typeface="Arial" pitchFamily="34" charset="0"/>
            </a:endParaRPr>
          </a:p>
        </p:txBody>
      </p:sp>
      <p:sp>
        <p:nvSpPr>
          <p:cNvPr id="7" name="Rectangle 6"/>
          <p:cNvSpPr/>
          <p:nvPr/>
        </p:nvSpPr>
        <p:spPr>
          <a:xfrm>
            <a:off x="228600" y="2743200"/>
            <a:ext cx="8458200" cy="461665"/>
          </a:xfrm>
          <a:prstGeom prst="rect">
            <a:avLst/>
          </a:prstGeom>
        </p:spPr>
        <p:txBody>
          <a:bodyPr wrap="square">
            <a:spAutoFit/>
          </a:bodyPr>
          <a:lstStyle/>
          <a:p>
            <a:pPr algn="just" rtl="1"/>
            <a:r>
              <a:rPr lang="ar-DZ" sz="2400" b="1" dirty="0" smtClean="0">
                <a:solidFill>
                  <a:srgbClr val="FF0000"/>
                </a:solidFill>
                <a:latin typeface="Arial" pitchFamily="34" charset="0"/>
                <a:cs typeface="Arial" pitchFamily="34" charset="0"/>
              </a:rPr>
              <a:t>محمد فريد الصحن، التسويق، الدار الجامعية للنشر ،الإسكندرية، 2002 ، </a:t>
            </a:r>
            <a:r>
              <a:rPr lang="ar-DZ" sz="2400" b="1" dirty="0" err="1" smtClean="0">
                <a:solidFill>
                  <a:srgbClr val="FF0000"/>
                </a:solidFill>
                <a:latin typeface="Arial" pitchFamily="34" charset="0"/>
                <a:cs typeface="Arial" pitchFamily="34" charset="0"/>
              </a:rPr>
              <a:t>ص</a:t>
            </a:r>
            <a:r>
              <a:rPr lang="ar-DZ" sz="2400" b="1" dirty="0" smtClean="0">
                <a:solidFill>
                  <a:srgbClr val="FF0000"/>
                </a:solidFill>
                <a:latin typeface="Arial" pitchFamily="34" charset="0"/>
                <a:cs typeface="Arial" pitchFamily="34" charset="0"/>
              </a:rPr>
              <a:t> 269</a:t>
            </a:r>
            <a:endParaRPr lang="fr-FR" sz="2400" b="1" dirty="0">
              <a:solidFill>
                <a:srgbClr val="FF0000"/>
              </a:solidFill>
              <a:latin typeface="Arial" pitchFamily="34" charset="0"/>
              <a:cs typeface="Arial" pitchFamily="34" charset="0"/>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10" name="Group 2"/>
          <p:cNvGrpSpPr>
            <a:grpSpLocks/>
          </p:cNvGrpSpPr>
          <p:nvPr/>
        </p:nvGrpSpPr>
        <p:grpSpPr bwMode="auto">
          <a:xfrm>
            <a:off x="228600" y="837771"/>
            <a:ext cx="8610600" cy="3505628"/>
            <a:chOff x="1785" y="1186"/>
            <a:chExt cx="8040" cy="3179"/>
          </a:xfrm>
        </p:grpSpPr>
        <p:sp>
          <p:nvSpPr>
            <p:cNvPr id="119811" name="Text Box 3"/>
            <p:cNvSpPr txBox="1">
              <a:spLocks noChangeArrowheads="1"/>
            </p:cNvSpPr>
            <p:nvPr/>
          </p:nvSpPr>
          <p:spPr bwMode="auto">
            <a:xfrm>
              <a:off x="4965" y="1186"/>
              <a:ext cx="1755" cy="509"/>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rgbClr val="FF0000"/>
                  </a:solidFill>
                  <a:effectLst/>
                  <a:latin typeface="Simplified Arabic" pitchFamily="18" charset="-78"/>
                  <a:ea typeface="Arial" pitchFamily="34" charset="0"/>
                  <a:cs typeface="Simplified Arabic" pitchFamily="18" charset="-78"/>
                </a:rPr>
                <a:t>مركبتي</a:t>
              </a:r>
              <a:r>
                <a:rPr kumimoji="0" lang="fr-FR" sz="2800" b="1" i="0" u="none" strike="noStrike" cap="none" normalizeH="0" baseline="0" dirty="0" smtClean="0">
                  <a:ln>
                    <a:noFill/>
                  </a:ln>
                  <a:solidFill>
                    <a:srgbClr val="FF0000"/>
                  </a:solidFill>
                  <a:effectLst/>
                  <a:latin typeface="Simplified Arabic" pitchFamily="18" charset="-78"/>
                  <a:ea typeface="Arial" pitchFamily="34" charset="0"/>
                  <a:cs typeface="Simplified Arabic" pitchFamily="18" charset="-78"/>
                </a:rPr>
                <a:t> </a:t>
              </a:r>
              <a:r>
                <a:rPr kumimoji="0" lang="ar-SA" sz="2800" b="1" i="0" u="none" strike="noStrike" cap="none" normalizeH="0" baseline="0" dirty="0" smtClean="0">
                  <a:ln>
                    <a:noFill/>
                  </a:ln>
                  <a:solidFill>
                    <a:srgbClr val="FF0000"/>
                  </a:solidFill>
                  <a:effectLst/>
                  <a:latin typeface="Simplified Arabic" pitchFamily="18" charset="-78"/>
                  <a:ea typeface="Arial" pitchFamily="34" charset="0"/>
                  <a:cs typeface="Simplified Arabic" pitchFamily="18" charset="-78"/>
                </a:rPr>
                <a:t>الغلاف</a:t>
              </a:r>
              <a:endParaRPr kumimoji="0" lang="fr-FR" sz="2800" b="0" i="0" u="none" strike="noStrike" cap="none" normalizeH="0" baseline="0" dirty="0" smtClean="0">
                <a:ln>
                  <a:noFill/>
                </a:ln>
                <a:solidFill>
                  <a:srgbClr val="FF0000"/>
                </a:solidFill>
                <a:effectLst/>
                <a:latin typeface="Arial" pitchFamily="34" charset="0"/>
                <a:cs typeface="Arial" pitchFamily="34" charset="0"/>
              </a:endParaRPr>
            </a:p>
          </p:txBody>
        </p:sp>
        <p:sp>
          <p:nvSpPr>
            <p:cNvPr id="119812" name="Text Box 4"/>
            <p:cNvSpPr txBox="1">
              <a:spLocks noChangeArrowheads="1"/>
            </p:cNvSpPr>
            <p:nvPr/>
          </p:nvSpPr>
          <p:spPr bwMode="auto">
            <a:xfrm>
              <a:off x="5983" y="2370"/>
              <a:ext cx="3842" cy="19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rtl="1" fontAlgn="base">
                <a:spcBef>
                  <a:spcPct val="0"/>
                </a:spcBef>
                <a:spcAft>
                  <a:spcPct val="0"/>
                </a:spcAft>
              </a:pPr>
              <a:r>
                <a:rPr kumimoji="0" lang="ar-SA" sz="2800" b="1" i="0" u="none" strike="noStrike" cap="none" normalizeH="0" baseline="0" dirty="0" smtClean="0">
                  <a:ln>
                    <a:noFill/>
                  </a:ln>
                  <a:solidFill>
                    <a:srgbClr val="FF0000"/>
                  </a:solidFill>
                  <a:effectLst/>
                  <a:latin typeface="Simplified Arabic" pitchFamily="18" charset="-78"/>
                  <a:ea typeface="Arial" pitchFamily="34" charset="0"/>
                  <a:cs typeface="Simplified Arabic" pitchFamily="18" charset="-78"/>
                </a:rPr>
                <a:t>الحاوي</a:t>
              </a:r>
              <a:r>
                <a:rPr kumimoji="0" lang="ar-DZ" sz="2800" b="1" i="0" u="none" strike="noStrike" cap="none" normalizeH="0" baseline="0" dirty="0" smtClean="0">
                  <a:ln>
                    <a:noFill/>
                  </a:ln>
                  <a:solidFill>
                    <a:srgbClr val="FF0000"/>
                  </a:solidFill>
                  <a:effectLst/>
                  <a:latin typeface="Simplified Arabic" pitchFamily="18" charset="-78"/>
                  <a:ea typeface="Arial" pitchFamily="34" charset="0"/>
                  <a:cs typeface="Simplified Arabic" pitchFamily="18" charset="-78"/>
                </a:rPr>
                <a:t>: </a:t>
              </a:r>
              <a:r>
                <a:rPr kumimoji="0" lang="ar-DZ" sz="2400" b="1" i="0" u="none" strike="noStrike" cap="none" normalizeH="0" baseline="0" dirty="0" smtClean="0">
                  <a:ln>
                    <a:noFill/>
                  </a:ln>
                  <a:solidFill>
                    <a:srgbClr val="FF0000"/>
                  </a:solidFill>
                  <a:effectLst/>
                  <a:latin typeface="Arial" pitchFamily="34" charset="0"/>
                  <a:ea typeface="Arial" pitchFamily="34" charset="0"/>
                  <a:cs typeface="Arial" pitchFamily="34" charset="0"/>
                </a:rPr>
                <a:t>ال</a:t>
              </a:r>
              <a:r>
                <a:rPr lang="ar-DZ" sz="2400" b="1" dirty="0" smtClean="0">
                  <a:solidFill>
                    <a:srgbClr val="FF0000"/>
                  </a:solidFill>
                  <a:latin typeface="Arial" pitchFamily="34" charset="0"/>
                  <a:cs typeface="Arial" pitchFamily="34" charset="0"/>
                </a:rPr>
                <a:t>عناصر الملموسة</a:t>
              </a:r>
              <a:endParaRPr kumimoji="0" lang="fr-FR" sz="2800" b="1" i="0" u="none" strike="noStrike" cap="none" normalizeH="0" baseline="0" dirty="0" smtClean="0">
                <a:ln>
                  <a:noFill/>
                </a:ln>
                <a:solidFill>
                  <a:srgbClr val="FF0000"/>
                </a:solidFill>
                <a:effectLst/>
                <a:latin typeface="Arial" pitchFamily="34" charset="0"/>
                <a:ea typeface="Arial" pitchFamily="34"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مواد</a:t>
              </a:r>
              <a:r>
                <a:rPr kumimoji="0" lang="fr-FR" sz="2800" b="1"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 </a:t>
              </a:r>
              <a:r>
                <a:rPr kumimoji="0" lang="ar-SA" sz="2800" b="1"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الصنع</a:t>
              </a:r>
              <a:r>
                <a:rPr lang="ar-DZ" sz="2400" b="1" dirty="0" smtClean="0">
                  <a:latin typeface="Simplified Arabic" pitchFamily="18" charset="-78"/>
                  <a:ea typeface="Arial" pitchFamily="34" charset="0"/>
                  <a:cs typeface="Simplified Arabic" pitchFamily="18" charset="-78"/>
                </a:rPr>
                <a:t>(ورق، بلاستيك، زجاج...)</a:t>
              </a:r>
              <a:endParaRPr kumimoji="0" lang="fr-FR" sz="2800" b="1"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شكل</a:t>
              </a:r>
              <a:r>
                <a:rPr kumimoji="0" lang="ar-DZ" sz="2800" b="1" i="0" u="none" strike="noStrike" cap="none" normalizeH="0" dirty="0" smtClean="0">
                  <a:ln>
                    <a:noFill/>
                  </a:ln>
                  <a:solidFill>
                    <a:schemeClr val="tx1"/>
                  </a:solidFill>
                  <a:effectLst/>
                  <a:latin typeface="Simplified Arabic" pitchFamily="18" charset="-78"/>
                  <a:ea typeface="Arial" pitchFamily="34" charset="0"/>
                  <a:cs typeface="Simplified Arabic" pitchFamily="18" charset="-78"/>
                </a:rPr>
                <a:t> جذاب</a:t>
              </a:r>
              <a:r>
                <a:rPr kumimoji="0" lang="ar-DZ" sz="2400" b="1" i="0" u="none" strike="noStrike" cap="none" normalizeH="0" dirty="0" smtClean="0">
                  <a:ln>
                    <a:noFill/>
                  </a:ln>
                  <a:solidFill>
                    <a:schemeClr val="tx1"/>
                  </a:solidFill>
                  <a:effectLst/>
                  <a:latin typeface="Simplified Arabic" pitchFamily="18" charset="-78"/>
                  <a:ea typeface="Arial" pitchFamily="34" charset="0"/>
                  <a:cs typeface="Simplified Arabic" pitchFamily="18" charset="-78"/>
                </a:rPr>
                <a:t>(إثارة الرغبة في الشراء).</a:t>
              </a:r>
              <a:endParaRPr kumimoji="0" lang="fr-FR" sz="2800" b="1"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endParaRPr>
            </a:p>
            <a:p>
              <a:pPr marL="0" marR="0" lvl="0" indent="0" algn="just" defTabSz="914400" rtl="1" eaLnBrk="1" fontAlgn="base" latinLnBrk="0" hangingPunct="1">
                <a:lnSpc>
                  <a:spcPct val="100000"/>
                </a:lnSpc>
                <a:spcBef>
                  <a:spcPct val="0"/>
                </a:spcBef>
                <a:spcAft>
                  <a:spcPts val="1000"/>
                </a:spcAft>
                <a:buClrTx/>
                <a:buSzTx/>
                <a:buFontTx/>
                <a:buNone/>
                <a:tabLst/>
              </a:pPr>
              <a:r>
                <a:rPr kumimoji="0" lang="ar-SA" sz="2800" b="1"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نظام</a:t>
              </a:r>
              <a:r>
                <a:rPr kumimoji="0" lang="fr-FR" sz="2800" b="1"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 </a:t>
              </a:r>
              <a:r>
                <a:rPr kumimoji="0" lang="ar-SA" sz="2800" b="1"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الغلق والسد.</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9813" name="Text Box 5"/>
            <p:cNvSpPr txBox="1">
              <a:spLocks noChangeArrowheads="1"/>
            </p:cNvSpPr>
            <p:nvPr/>
          </p:nvSpPr>
          <p:spPr bwMode="auto">
            <a:xfrm>
              <a:off x="1785" y="2370"/>
              <a:ext cx="4056" cy="199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algn="ctr" rtl="1" fontAlgn="base">
                <a:spcBef>
                  <a:spcPct val="0"/>
                </a:spcBef>
                <a:spcAft>
                  <a:spcPct val="0"/>
                </a:spcAft>
              </a:pPr>
              <a:r>
                <a:rPr kumimoji="0" lang="ar-SA" sz="2800" b="1" i="0" u="none" strike="noStrike" cap="none" normalizeH="0" baseline="0" dirty="0" smtClean="0">
                  <a:ln>
                    <a:noFill/>
                  </a:ln>
                  <a:solidFill>
                    <a:srgbClr val="FF0000"/>
                  </a:solidFill>
                  <a:effectLst/>
                  <a:latin typeface="Simplified Arabic" pitchFamily="18" charset="-78"/>
                  <a:ea typeface="Arial" pitchFamily="34" charset="0"/>
                  <a:cs typeface="Simplified Arabic" pitchFamily="18" charset="-78"/>
                </a:rPr>
                <a:t>الديكور</a:t>
              </a:r>
              <a:r>
                <a:rPr kumimoji="0" lang="ar-DZ" sz="2800" b="1" i="0" u="none" strike="noStrike" cap="none" normalizeH="0" baseline="0" dirty="0" smtClean="0">
                  <a:ln>
                    <a:noFill/>
                  </a:ln>
                  <a:solidFill>
                    <a:srgbClr val="FF0000"/>
                  </a:solidFill>
                  <a:effectLst/>
                  <a:latin typeface="Simplified Arabic" pitchFamily="18" charset="-78"/>
                  <a:ea typeface="Arial" pitchFamily="34" charset="0"/>
                  <a:cs typeface="Simplified Arabic" pitchFamily="18" charset="-78"/>
                </a:rPr>
                <a:t>:</a:t>
              </a:r>
              <a:r>
                <a:rPr lang="ar-DZ" sz="2800" dirty="0" smtClean="0"/>
                <a:t> </a:t>
              </a:r>
              <a:r>
                <a:rPr lang="ar-DZ" sz="2400" b="1" dirty="0" smtClean="0">
                  <a:solidFill>
                    <a:srgbClr val="FF0000"/>
                  </a:solidFill>
                  <a:latin typeface="Arial" pitchFamily="34" charset="0"/>
                  <a:cs typeface="Arial" pitchFamily="34" charset="0"/>
                </a:rPr>
                <a:t>العناصر المرئية</a:t>
              </a:r>
              <a:endParaRPr lang="fr-FR" sz="2400" b="1" dirty="0" smtClean="0">
                <a:solidFill>
                  <a:srgbClr val="FF0000"/>
                </a:solidFill>
                <a:latin typeface="Arial" pitchFamily="34" charset="0"/>
                <a:cs typeface="Arial" pitchFamily="34" charset="0"/>
              </a:endParaRPr>
            </a:p>
            <a:p>
              <a:pPr lvl="0" algn="just" rtl="1" fontAlgn="base">
                <a:spcBef>
                  <a:spcPct val="0"/>
                </a:spcBef>
                <a:spcAft>
                  <a:spcPct val="0"/>
                </a:spcAft>
              </a:pPr>
              <a:r>
                <a:rPr kumimoji="0" lang="ar-SA" sz="2800" b="1"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التعبير الخطي</a:t>
              </a:r>
              <a:r>
                <a:rPr kumimoji="0" lang="ar-DZ" sz="2800" b="1"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a:t>
              </a:r>
              <a:r>
                <a:rPr lang="ar-DZ" sz="2400" b="1" dirty="0" smtClean="0">
                  <a:latin typeface="Arial" pitchFamily="34" charset="0"/>
                  <a:cs typeface="Arial" pitchFamily="34" charset="0"/>
                </a:rPr>
                <a:t>رسومات، صور، أحرف)</a:t>
              </a:r>
              <a:endParaRPr kumimoji="0" lang="fr-FR" sz="2200" b="1" i="0" u="none" strike="noStrike" cap="none" normalizeH="0" baseline="0" dirty="0" smtClean="0">
                <a:ln>
                  <a:noFill/>
                </a:ln>
                <a:solidFill>
                  <a:schemeClr val="tx1"/>
                </a:solidFill>
                <a:effectLst/>
                <a:latin typeface="Arial" pitchFamily="34" charset="0"/>
                <a:ea typeface="Arial" pitchFamily="34" charset="0"/>
                <a:cs typeface="Arial" pitchFamily="34" charset="0"/>
              </a:endParaRPr>
            </a:p>
            <a:p>
              <a:pPr lvl="0" algn="just" rtl="1" fontAlgn="base">
                <a:spcBef>
                  <a:spcPct val="0"/>
                </a:spcBef>
                <a:spcAft>
                  <a:spcPct val="0"/>
                </a:spcAft>
              </a:pPr>
              <a:r>
                <a:rPr kumimoji="0" lang="ar-SA" sz="2800" b="1"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الألوان</a:t>
              </a:r>
              <a:r>
                <a:rPr lang="ar-DZ" sz="2800" dirty="0" smtClean="0"/>
                <a:t> </a:t>
              </a:r>
              <a:r>
                <a:rPr lang="ar-DZ" sz="2800" b="1" dirty="0" smtClean="0">
                  <a:latin typeface="Simplified Arabic" pitchFamily="18" charset="-78"/>
                  <a:ea typeface="Arial" pitchFamily="34" charset="0"/>
                  <a:cs typeface="Simplified Arabic" pitchFamily="18" charset="-78"/>
                </a:rPr>
                <a:t>المستعملة</a:t>
              </a:r>
              <a:r>
                <a:rPr lang="ar-SA" sz="2800" b="1" dirty="0" smtClean="0">
                  <a:latin typeface="Simplified Arabic" pitchFamily="18" charset="-78"/>
                  <a:ea typeface="Arial" pitchFamily="34" charset="0"/>
                  <a:cs typeface="Simplified Arabic" pitchFamily="18" charset="-78"/>
                </a:rPr>
                <a:t>.</a:t>
              </a:r>
              <a:endParaRPr lang="fr-FR" sz="2800" b="1" dirty="0" smtClean="0">
                <a:latin typeface="Simplified Arabic" pitchFamily="18" charset="-78"/>
                <a:ea typeface="Arial" pitchFamily="34" charset="0"/>
                <a:cs typeface="Simplified Arabic" pitchFamily="18" charset="-78"/>
              </a:endParaRPr>
            </a:p>
            <a:p>
              <a:pPr lvl="0" algn="just" rtl="1" fontAlgn="base">
                <a:spcBef>
                  <a:spcPct val="0"/>
                </a:spcBef>
                <a:spcAft>
                  <a:spcPct val="0"/>
                </a:spcAft>
              </a:pPr>
              <a:r>
                <a:rPr lang="ar-DZ" sz="2800" b="1" dirty="0" smtClean="0">
                  <a:latin typeface="Simplified Arabic" pitchFamily="18" charset="-78"/>
                  <a:ea typeface="Arial" pitchFamily="34" charset="0"/>
                  <a:cs typeface="Simplified Arabic" pitchFamily="18" charset="-78"/>
                </a:rPr>
                <a:t>مكان وترتيب </a:t>
              </a:r>
              <a:r>
                <a:rPr kumimoji="0" lang="ar-SA" sz="2800" b="1"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النصوص.</a:t>
              </a:r>
              <a:endParaRPr kumimoji="0" lang="fr-FR" sz="2800" b="1"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endParaRPr>
            </a:p>
            <a:p>
              <a:pPr marL="0" marR="0" lvl="0" indent="0" algn="just" defTabSz="914400" rtl="1" eaLnBrk="1" fontAlgn="base" latinLnBrk="0" hangingPunct="1">
                <a:lnSpc>
                  <a:spcPct val="100000"/>
                </a:lnSpc>
                <a:spcBef>
                  <a:spcPct val="0"/>
                </a:spcBef>
                <a:spcAft>
                  <a:spcPts val="1000"/>
                </a:spcAft>
                <a:buClrTx/>
                <a:buSzTx/>
                <a:buFontTx/>
                <a:buNone/>
                <a:tabLst/>
              </a:pPr>
              <a:r>
                <a:rPr kumimoji="0" lang="ar-DZ" sz="2800" b="1"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شكل </a:t>
              </a:r>
              <a:r>
                <a:rPr kumimoji="0" lang="ar-SA" sz="2800" b="1"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اللاصقات</a:t>
              </a:r>
              <a:r>
                <a:rPr kumimoji="0" lang="ar-DZ" sz="2800" b="1" i="0" u="none" strike="noStrike" cap="none" normalizeH="0" baseline="0" dirty="0" smtClean="0">
                  <a:ln>
                    <a:noFill/>
                  </a:ln>
                  <a:solidFill>
                    <a:schemeClr val="tx1"/>
                  </a:solidFill>
                  <a:effectLst/>
                  <a:latin typeface="Simplified Arabic" pitchFamily="18" charset="-78"/>
                  <a:ea typeface="Arial" pitchFamily="34" charset="0"/>
                  <a:cs typeface="Simplified Arabic" pitchFamily="18" charset="-78"/>
                </a:rPr>
                <a:t> </a:t>
              </a:r>
              <a:r>
                <a:rPr kumimoji="0" lang="fr-FR" sz="2400" b="1" i="0" u="none" strike="noStrike" cap="none" normalizeH="0" baseline="0" dirty="0" smtClean="0">
                  <a:ln>
                    <a:noFill/>
                  </a:ln>
                  <a:solidFill>
                    <a:schemeClr val="tx1"/>
                  </a:solidFill>
                  <a:effectLst/>
                  <a:latin typeface="Times New Roman" pitchFamily="18" charset="0"/>
                  <a:ea typeface="Arial" pitchFamily="34" charset="0"/>
                  <a:cs typeface="Times New Roman" pitchFamily="18" charset="0"/>
                </a:rPr>
                <a:t>étiquettes</a:t>
              </a:r>
              <a:endParaRPr kumimoji="0" lang="fr-FR"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cxnSp>
          <p:nvCxnSpPr>
            <p:cNvPr id="119814" name="AutoShape 6"/>
            <p:cNvCxnSpPr>
              <a:cxnSpLocks noChangeShapeType="1"/>
            </p:cNvCxnSpPr>
            <p:nvPr/>
          </p:nvCxnSpPr>
          <p:spPr bwMode="auto">
            <a:xfrm flipH="1">
              <a:off x="3495" y="1695"/>
              <a:ext cx="2235" cy="630"/>
            </a:xfrm>
            <a:prstGeom prst="straightConnector1">
              <a:avLst/>
            </a:prstGeom>
            <a:noFill/>
            <a:ln w="38100">
              <a:solidFill>
                <a:srgbClr val="000000"/>
              </a:solidFill>
              <a:round/>
              <a:headEnd/>
              <a:tailEnd type="triangle" w="med" len="med"/>
            </a:ln>
          </p:spPr>
        </p:cxnSp>
        <p:cxnSp>
          <p:nvCxnSpPr>
            <p:cNvPr id="119815" name="AutoShape 7"/>
            <p:cNvCxnSpPr>
              <a:cxnSpLocks noChangeShapeType="1"/>
            </p:cNvCxnSpPr>
            <p:nvPr/>
          </p:nvCxnSpPr>
          <p:spPr bwMode="auto">
            <a:xfrm>
              <a:off x="5730" y="1695"/>
              <a:ext cx="2610" cy="630"/>
            </a:xfrm>
            <a:prstGeom prst="straightConnector1">
              <a:avLst/>
            </a:prstGeom>
            <a:noFill/>
            <a:ln w="38100">
              <a:solidFill>
                <a:srgbClr val="000000"/>
              </a:solidFill>
              <a:round/>
              <a:headEnd/>
              <a:tailEnd type="triangle" w="med" len="med"/>
            </a:ln>
          </p:spPr>
        </p:cxnSp>
      </p:gr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543580"/>
            <a:ext cx="853557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FF0000"/>
                </a:solidFill>
                <a:effectLst/>
                <a:latin typeface="SimplifiedArabic,Bold"/>
                <a:ea typeface="Calibri" pitchFamily="34" charset="0"/>
                <a:cs typeface="Arial" pitchFamily="34" charset="0"/>
              </a:rPr>
              <a:t>تعريف التعبئة</a:t>
            </a:r>
            <a:r>
              <a:rPr kumimoji="0" lang="fr-FR" sz="3200" b="1" i="0" u="none" strike="noStrike" cap="none" normalizeH="0" baseline="0" dirty="0" smtClean="0">
                <a:ln>
                  <a:noFill/>
                </a:ln>
                <a:solidFill>
                  <a:srgbClr val="FF0000"/>
                </a:solidFill>
                <a:effectLst/>
                <a:latin typeface="SimplifiedArabic,Bold"/>
                <a:ea typeface="Calibri" pitchFamily="34" charset="0"/>
                <a:cs typeface="Arial" pitchFamily="34" charset="0"/>
              </a:rPr>
              <a:t>:</a:t>
            </a:r>
            <a:r>
              <a:rPr kumimoji="0" lang="fr-FR" sz="3200" b="1" i="0" u="none" strike="noStrike" cap="none" normalizeH="0" baseline="0" dirty="0" smtClean="0">
                <a:ln>
                  <a:noFill/>
                </a:ln>
                <a:solidFill>
                  <a:srgbClr val="FF0000"/>
                </a:solidFill>
                <a:effectLst/>
                <a:latin typeface="SimplifiedArabic"/>
                <a:ea typeface="Calibri" pitchFamily="34" charset="0"/>
                <a:cs typeface="Arial" pitchFamily="34" charset="0"/>
              </a:rPr>
              <a:t> </a:t>
            </a:r>
            <a:endParaRPr kumimoji="0" lang="en-US" sz="3200" b="1" i="0" u="none" strike="noStrike" cap="none" normalizeH="0" baseline="0" dirty="0" smtClean="0">
              <a:ln>
                <a:noFill/>
              </a:ln>
              <a:solidFill>
                <a:srgbClr val="FF0000"/>
              </a:solidFill>
              <a:effectLst/>
              <a:latin typeface="SimplifiedArabic"/>
              <a:ea typeface="Calibri" pitchFamily="34" charset="0"/>
              <a:cs typeface="Arial" pitchFamily="34" charset="0"/>
            </a:endParaRPr>
          </a:p>
          <a:p>
            <a:pPr lvl="0" algn="just" rtl="1" eaLnBrk="0" fontAlgn="base" hangingPunct="0">
              <a:spcBef>
                <a:spcPct val="0"/>
              </a:spcBef>
              <a:spcAft>
                <a:spcPct val="0"/>
              </a:spcAft>
            </a:pPr>
            <a:r>
              <a:rPr kumimoji="0" lang="ar-SA" sz="3200" b="1" i="0" u="none" strike="noStrike" cap="none" normalizeH="0" baseline="0" dirty="0" smtClean="0">
                <a:ln>
                  <a:noFill/>
                </a:ln>
                <a:solidFill>
                  <a:schemeClr val="tx1"/>
                </a:solidFill>
                <a:effectLst/>
                <a:latin typeface="SimplifiedArabic"/>
                <a:ea typeface="Calibri" pitchFamily="34" charset="0"/>
                <a:cs typeface="Arial" pitchFamily="34" charset="0"/>
              </a:rPr>
              <a:t>هي</a:t>
            </a:r>
            <a:r>
              <a:rPr kumimoji="0" lang="fr-FR" sz="3200" b="1" i="0" u="none" strike="noStrike" cap="none" normalizeH="0" baseline="0" dirty="0" smtClean="0">
                <a:ln>
                  <a:noFill/>
                </a:ln>
                <a:solidFill>
                  <a:schemeClr val="tx1"/>
                </a:solidFill>
                <a:effectLst/>
                <a:latin typeface="SimplifiedArabic"/>
                <a:ea typeface="Calibri" pitchFamily="34" charset="0"/>
                <a:cs typeface="Arial" pitchFamily="34" charset="0"/>
              </a:rPr>
              <a:t> </a:t>
            </a:r>
            <a:r>
              <a:rPr kumimoji="0" lang="ar-SA" sz="3200" b="1" i="0" u="none" strike="noStrike" cap="none" normalizeH="0" baseline="0" dirty="0" smtClean="0">
                <a:ln>
                  <a:noFill/>
                </a:ln>
                <a:solidFill>
                  <a:schemeClr val="tx1"/>
                </a:solidFill>
                <a:effectLst/>
                <a:latin typeface="SimplifiedArabic"/>
                <a:ea typeface="Calibri" pitchFamily="34" charset="0"/>
                <a:cs typeface="Arial" pitchFamily="34" charset="0"/>
              </a:rPr>
              <a:t>غلاف</a:t>
            </a:r>
            <a:r>
              <a:rPr kumimoji="0" lang="fr-FR" sz="3200" b="1" i="0" u="none" strike="noStrike" cap="none" normalizeH="0" baseline="0" dirty="0" smtClean="0">
                <a:ln>
                  <a:noFill/>
                </a:ln>
                <a:solidFill>
                  <a:schemeClr val="tx1"/>
                </a:solidFill>
                <a:effectLst/>
                <a:latin typeface="SimplifiedArabic"/>
                <a:ea typeface="Calibri" pitchFamily="34" charset="0"/>
                <a:cs typeface="Arial" pitchFamily="34" charset="0"/>
              </a:rPr>
              <a:t> </a:t>
            </a:r>
            <a:r>
              <a:rPr lang="ar-SA" sz="3200" b="1" dirty="0" smtClean="0">
                <a:latin typeface="SimplifiedArabic"/>
                <a:ea typeface="Calibri" pitchFamily="34" charset="0"/>
                <a:cs typeface="Arial" pitchFamily="34" charset="0"/>
              </a:rPr>
              <a:t>الأولي </a:t>
            </a:r>
            <a:r>
              <a:rPr kumimoji="0" lang="ar-SA" sz="3200" b="1" i="0" u="none" strike="noStrike" cap="none" normalizeH="0" baseline="0" dirty="0" smtClean="0">
                <a:ln>
                  <a:noFill/>
                </a:ln>
                <a:solidFill>
                  <a:schemeClr val="tx1"/>
                </a:solidFill>
                <a:effectLst/>
                <a:latin typeface="SimplifiedArabic"/>
                <a:ea typeface="Calibri" pitchFamily="34" charset="0"/>
                <a:cs typeface="Arial" pitchFamily="34" charset="0"/>
              </a:rPr>
              <a:t>الخاص</a:t>
            </a:r>
            <a:r>
              <a:rPr kumimoji="0" lang="fr-FR" sz="3200" b="1" i="0" u="none" strike="noStrike" cap="none" normalizeH="0" baseline="0" dirty="0" smtClean="0">
                <a:ln>
                  <a:noFill/>
                </a:ln>
                <a:solidFill>
                  <a:schemeClr val="tx1"/>
                </a:solidFill>
                <a:effectLst/>
                <a:latin typeface="SimplifiedArabic"/>
                <a:ea typeface="Calibri" pitchFamily="34" charset="0"/>
                <a:cs typeface="Arial" pitchFamily="34" charset="0"/>
              </a:rPr>
              <a:t> </a:t>
            </a:r>
            <a:r>
              <a:rPr kumimoji="0" lang="ar-SA" sz="3200" b="1" i="0" u="none" strike="noStrike" cap="none" normalizeH="0" baseline="0" dirty="0" smtClean="0">
                <a:ln>
                  <a:noFill/>
                </a:ln>
                <a:solidFill>
                  <a:schemeClr val="tx1"/>
                </a:solidFill>
                <a:effectLst/>
                <a:latin typeface="SimplifiedArabic"/>
                <a:ea typeface="Calibri" pitchFamily="34" charset="0"/>
                <a:cs typeface="Arial" pitchFamily="34" charset="0"/>
              </a:rPr>
              <a:t>بالوحدة</a:t>
            </a:r>
            <a:r>
              <a:rPr kumimoji="0" lang="fr-FR" sz="3200" b="1" i="0" u="none" strike="noStrike" cap="none" normalizeH="0" baseline="0" dirty="0" smtClean="0">
                <a:ln>
                  <a:noFill/>
                </a:ln>
                <a:solidFill>
                  <a:schemeClr val="tx1"/>
                </a:solidFill>
                <a:effectLst/>
                <a:latin typeface="SimplifiedArabic"/>
                <a:ea typeface="Calibri" pitchFamily="34" charset="0"/>
                <a:cs typeface="Arial" pitchFamily="34" charset="0"/>
              </a:rPr>
              <a:t> </a:t>
            </a:r>
            <a:r>
              <a:rPr kumimoji="0" lang="ar-SA" sz="3200" b="1" i="0" u="none" strike="noStrike" cap="none" normalizeH="0" baseline="0" dirty="0" smtClean="0">
                <a:ln>
                  <a:noFill/>
                </a:ln>
                <a:solidFill>
                  <a:schemeClr val="tx1"/>
                </a:solidFill>
                <a:effectLst/>
                <a:latin typeface="SimplifiedArabic"/>
                <a:ea typeface="Calibri" pitchFamily="34" charset="0"/>
                <a:cs typeface="Arial" pitchFamily="34" charset="0"/>
              </a:rPr>
              <a:t>من المنتج، والذي</a:t>
            </a:r>
            <a:r>
              <a:rPr kumimoji="0" lang="fr-FR" sz="3200" b="1" i="0" u="none" strike="noStrike" cap="none" normalizeH="0" baseline="0" dirty="0" smtClean="0">
                <a:ln>
                  <a:noFill/>
                </a:ln>
                <a:solidFill>
                  <a:schemeClr val="tx1"/>
                </a:solidFill>
                <a:effectLst/>
                <a:latin typeface="SimplifiedArabic"/>
                <a:ea typeface="Calibri" pitchFamily="34" charset="0"/>
                <a:cs typeface="Arial" pitchFamily="34" charset="0"/>
              </a:rPr>
              <a:t> </a:t>
            </a:r>
            <a:r>
              <a:rPr kumimoji="0" lang="ar-SA" sz="3200" b="1" i="0" u="none" strike="noStrike" cap="none" normalizeH="0" baseline="0" dirty="0" smtClean="0">
                <a:ln>
                  <a:noFill/>
                </a:ln>
                <a:solidFill>
                  <a:schemeClr val="tx1"/>
                </a:solidFill>
                <a:effectLst/>
                <a:latin typeface="SimplifiedArabic"/>
                <a:ea typeface="Calibri" pitchFamily="34" charset="0"/>
                <a:cs typeface="Arial" pitchFamily="34" charset="0"/>
              </a:rPr>
              <a:t>يقدم</a:t>
            </a:r>
            <a:r>
              <a:rPr kumimoji="0" lang="fr-FR" sz="3200" b="1" i="0" u="none" strike="noStrike" cap="none" normalizeH="0" baseline="0" dirty="0" smtClean="0">
                <a:ln>
                  <a:noFill/>
                </a:ln>
                <a:solidFill>
                  <a:schemeClr val="tx1"/>
                </a:solidFill>
                <a:effectLst/>
                <a:latin typeface="SimplifiedArabic"/>
                <a:ea typeface="Calibri" pitchFamily="34" charset="0"/>
                <a:cs typeface="Arial" pitchFamily="34" charset="0"/>
              </a:rPr>
              <a:t> </a:t>
            </a:r>
            <a:r>
              <a:rPr kumimoji="0" lang="ar-SA" sz="3200" b="1" i="0" u="none" strike="noStrike" cap="none" normalizeH="0" baseline="0" dirty="0" smtClean="0">
                <a:ln>
                  <a:noFill/>
                </a:ln>
                <a:solidFill>
                  <a:schemeClr val="tx1"/>
                </a:solidFill>
                <a:effectLst/>
                <a:latin typeface="SimplifiedArabic"/>
                <a:ea typeface="Calibri" pitchFamily="34" charset="0"/>
                <a:cs typeface="Arial" pitchFamily="34" charset="0"/>
              </a:rPr>
              <a:t>على</a:t>
            </a:r>
            <a:r>
              <a:rPr kumimoji="0" lang="fr-FR" sz="3200" b="1" i="0" u="none" strike="noStrike" cap="none" normalizeH="0" baseline="0" dirty="0" smtClean="0">
                <a:ln>
                  <a:noFill/>
                </a:ln>
                <a:solidFill>
                  <a:schemeClr val="tx1"/>
                </a:solidFill>
                <a:effectLst/>
                <a:latin typeface="SimplifiedArabic"/>
                <a:ea typeface="Calibri" pitchFamily="34" charset="0"/>
                <a:cs typeface="Arial" pitchFamily="34" charset="0"/>
              </a:rPr>
              <a:t> </a:t>
            </a:r>
            <a:r>
              <a:rPr kumimoji="0" lang="ar-SA" sz="3200" b="1" i="0" u="none" strike="noStrike" cap="none" normalizeH="0" baseline="0" dirty="0" smtClean="0">
                <a:ln>
                  <a:noFill/>
                </a:ln>
                <a:solidFill>
                  <a:schemeClr val="tx1"/>
                </a:solidFill>
                <a:effectLst/>
                <a:latin typeface="SimplifiedArabic"/>
                <a:ea typeface="Calibri" pitchFamily="34" charset="0"/>
                <a:cs typeface="Arial" pitchFamily="34" charset="0"/>
              </a:rPr>
              <a:t>خطوط</a:t>
            </a:r>
            <a:r>
              <a:rPr kumimoji="0" lang="fr-FR" sz="3200" b="1" i="0" u="none" strike="noStrike" cap="none" normalizeH="0" baseline="0" dirty="0" smtClean="0">
                <a:ln>
                  <a:noFill/>
                </a:ln>
                <a:solidFill>
                  <a:schemeClr val="tx1"/>
                </a:solidFill>
                <a:effectLst/>
                <a:latin typeface="SimplifiedArabic"/>
                <a:ea typeface="Calibri" pitchFamily="34" charset="0"/>
                <a:cs typeface="Arial" pitchFamily="34" charset="0"/>
              </a:rPr>
              <a:t> </a:t>
            </a:r>
            <a:r>
              <a:rPr kumimoji="0" lang="ar-SA" sz="3200" b="1" i="0" u="none" strike="noStrike" cap="none" normalizeH="0" baseline="0" dirty="0" smtClean="0">
                <a:ln>
                  <a:noFill/>
                </a:ln>
                <a:solidFill>
                  <a:schemeClr val="tx1"/>
                </a:solidFill>
                <a:effectLst/>
                <a:latin typeface="SimplifiedArabic"/>
                <a:ea typeface="Calibri" pitchFamily="34" charset="0"/>
                <a:cs typeface="Arial" pitchFamily="34" charset="0"/>
              </a:rPr>
              <a:t>عرض</a:t>
            </a:r>
            <a:r>
              <a:rPr kumimoji="0" lang="fr-FR" sz="3200" b="1" i="0" u="none" strike="noStrike" cap="none" normalizeH="0" baseline="0" dirty="0" smtClean="0">
                <a:ln>
                  <a:noFill/>
                </a:ln>
                <a:solidFill>
                  <a:schemeClr val="tx1"/>
                </a:solidFill>
                <a:effectLst/>
                <a:latin typeface="SimplifiedArabic"/>
                <a:ea typeface="Calibri" pitchFamily="34" charset="0"/>
                <a:cs typeface="Arial" pitchFamily="34" charset="0"/>
              </a:rPr>
              <a:t> </a:t>
            </a:r>
            <a:r>
              <a:rPr kumimoji="0" lang="ar-SA" sz="3200" b="1" i="0" u="none" strike="noStrike" cap="none" normalizeH="0" baseline="0" dirty="0" smtClean="0">
                <a:ln>
                  <a:noFill/>
                </a:ln>
                <a:solidFill>
                  <a:schemeClr val="tx1"/>
                </a:solidFill>
                <a:effectLst/>
                <a:latin typeface="SimplifiedArabic"/>
                <a:ea typeface="Calibri" pitchFamily="34" charset="0"/>
                <a:cs typeface="Arial" pitchFamily="34" charset="0"/>
              </a:rPr>
              <a:t>المتاجر(البيع</a:t>
            </a:r>
            <a:r>
              <a:rPr kumimoji="0" lang="fr-FR" sz="3200" b="1" i="0" u="none" strike="noStrike" cap="none" normalizeH="0" baseline="0" dirty="0" smtClean="0">
                <a:ln>
                  <a:noFill/>
                </a:ln>
                <a:solidFill>
                  <a:schemeClr val="tx1"/>
                </a:solidFill>
                <a:effectLst/>
                <a:latin typeface="SimplifiedArabic"/>
                <a:ea typeface="Calibri" pitchFamily="34" charset="0"/>
                <a:cs typeface="Arial" pitchFamily="34" charset="0"/>
              </a:rPr>
              <a:t> </a:t>
            </a:r>
            <a:r>
              <a:rPr kumimoji="0" lang="ar-SA" sz="3200" b="1" i="0" u="none" strike="noStrike" cap="none" normalizeH="0" baseline="0" dirty="0" smtClean="0">
                <a:ln>
                  <a:noFill/>
                </a:ln>
                <a:solidFill>
                  <a:schemeClr val="tx1"/>
                </a:solidFill>
                <a:effectLst/>
                <a:latin typeface="SimplifiedArabic"/>
                <a:ea typeface="Calibri" pitchFamily="34" charset="0"/>
                <a:cs typeface="Arial" pitchFamily="34" charset="0"/>
              </a:rPr>
              <a:t>بالتجزئة</a:t>
            </a:r>
            <a:r>
              <a:rPr lang="ar-DZ" sz="3200" b="1" dirty="0" smtClean="0">
                <a:latin typeface="SimplifiedArabic"/>
                <a:ea typeface="Calibri" pitchFamily="34" charset="0"/>
                <a:cs typeface="Arial" pitchFamily="34" charset="0"/>
              </a:rPr>
              <a:t>).</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2971800" y="2209800"/>
            <a:ext cx="3938899" cy="58477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SA" sz="3200" b="1" i="0" u="none" strike="noStrike" cap="none" normalizeH="0" baseline="0" dirty="0" smtClean="0">
                <a:ln>
                  <a:noFill/>
                </a:ln>
                <a:solidFill>
                  <a:srgbClr val="FF0000"/>
                </a:solidFill>
                <a:effectLst/>
                <a:latin typeface="SimplifiedArabic,Bold"/>
                <a:ea typeface="Calibri" pitchFamily="34" charset="0"/>
                <a:cs typeface="Arial" pitchFamily="34" charset="0"/>
              </a:rPr>
              <a:t>أوجه المقارنة التعبئة الغلاف</a:t>
            </a:r>
            <a:endParaRPr kumimoji="0" lang="ar-SA" sz="4000" b="0" i="0" u="none" strike="noStrike" cap="none" normalizeH="0" baseline="0" dirty="0" smtClean="0">
              <a:ln>
                <a:noFill/>
              </a:ln>
              <a:solidFill>
                <a:srgbClr val="FF0000"/>
              </a:solidFill>
              <a:effectLst/>
              <a:latin typeface="Arial" pitchFamily="34" charset="0"/>
              <a:cs typeface="Arial" pitchFamily="34" charset="0"/>
            </a:endParaRPr>
          </a:p>
        </p:txBody>
      </p:sp>
      <p:graphicFrame>
        <p:nvGraphicFramePr>
          <p:cNvPr id="6" name="Tableau 5"/>
          <p:cNvGraphicFramePr>
            <a:graphicFrameLocks noGrp="1"/>
          </p:cNvGraphicFramePr>
          <p:nvPr/>
        </p:nvGraphicFramePr>
        <p:xfrm>
          <a:off x="152401" y="2745486"/>
          <a:ext cx="8915399" cy="2944368"/>
        </p:xfrm>
        <a:graphic>
          <a:graphicData uri="http://schemas.openxmlformats.org/drawingml/2006/table">
            <a:tbl>
              <a:tblPr rtl="1"/>
              <a:tblGrid>
                <a:gridCol w="1696278"/>
                <a:gridCol w="3491948"/>
                <a:gridCol w="3727173"/>
              </a:tblGrid>
              <a:tr h="227716">
                <a:tc>
                  <a:txBody>
                    <a:bodyPr/>
                    <a:lstStyle/>
                    <a:p>
                      <a:pPr algn="ctr" rtl="1">
                        <a:lnSpc>
                          <a:spcPct val="115000"/>
                        </a:lnSpc>
                        <a:spcAft>
                          <a:spcPts val="0"/>
                        </a:spcAft>
                      </a:pPr>
                      <a:r>
                        <a:rPr lang="ar-SA" sz="2400" b="1">
                          <a:latin typeface="SimplifiedArabic,Bold"/>
                          <a:ea typeface="Calibri"/>
                          <a:cs typeface="SimplifiedArabic,Bold"/>
                        </a:rPr>
                        <a:t>أوجه المقارنة</a:t>
                      </a:r>
                      <a:endParaRPr lang="fr-FR" sz="1600" b="1">
                        <a:latin typeface="Calibri"/>
                        <a:ea typeface="Calibri"/>
                        <a:cs typeface="Arial"/>
                      </a:endParaRPr>
                    </a:p>
                  </a:txBody>
                  <a:tcPr marL="63647" marR="63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2400" b="1">
                          <a:latin typeface="SimplifiedArabic,Bold"/>
                          <a:ea typeface="Calibri"/>
                          <a:cs typeface="SimplifiedArabic,Bold"/>
                        </a:rPr>
                        <a:t>التعبئة</a:t>
                      </a:r>
                      <a:endParaRPr lang="fr-FR" sz="1600" b="1">
                        <a:latin typeface="Calibri"/>
                        <a:ea typeface="Calibri"/>
                        <a:cs typeface="Arial"/>
                      </a:endParaRPr>
                    </a:p>
                  </a:txBody>
                  <a:tcPr marL="63647" marR="63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ar-SA" sz="2400" b="1">
                          <a:latin typeface="SimplifiedArabic,Bold"/>
                          <a:ea typeface="Calibri"/>
                          <a:cs typeface="SimplifiedArabic,Bold"/>
                        </a:rPr>
                        <a:t>التغليف</a:t>
                      </a:r>
                      <a:endParaRPr lang="fr-FR" sz="1600" b="1">
                        <a:latin typeface="Calibri"/>
                        <a:ea typeface="Calibri"/>
                        <a:cs typeface="Arial"/>
                      </a:endParaRPr>
                    </a:p>
                  </a:txBody>
                  <a:tcPr marL="63647" marR="63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432">
                <a:tc>
                  <a:txBody>
                    <a:bodyPr/>
                    <a:lstStyle/>
                    <a:p>
                      <a:pPr algn="r" rtl="1">
                        <a:lnSpc>
                          <a:spcPct val="115000"/>
                        </a:lnSpc>
                        <a:spcAft>
                          <a:spcPts val="0"/>
                        </a:spcAft>
                      </a:pPr>
                      <a:r>
                        <a:rPr lang="ar-SA" sz="2400" b="1">
                          <a:latin typeface="SimplifiedArabic"/>
                          <a:ea typeface="Calibri"/>
                          <a:cs typeface="SimplifiedArabic"/>
                        </a:rPr>
                        <a:t>الجانب النظري</a:t>
                      </a:r>
                      <a:endParaRPr lang="fr-FR" sz="1600" b="1">
                        <a:latin typeface="Calibri"/>
                        <a:ea typeface="Calibri"/>
                        <a:cs typeface="Arial"/>
                      </a:endParaRPr>
                    </a:p>
                  </a:txBody>
                  <a:tcPr marL="63647" marR="63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400" b="1">
                          <a:latin typeface="SimplifiedArabic"/>
                          <a:ea typeface="Calibri"/>
                          <a:cs typeface="SimplifiedArabic"/>
                        </a:rPr>
                        <a:t>غلاف أولي لوحدة من المنتج للبيع بالتجزئة، مثال قارورة عصير تحتوي </a:t>
                      </a:r>
                      <a:r>
                        <a:rPr lang="fr-FR" sz="2400" b="1">
                          <a:latin typeface="Times-Roman"/>
                          <a:ea typeface="Calibri"/>
                          <a:cs typeface="Times-Roman"/>
                        </a:rPr>
                        <a:t>33 </a:t>
                      </a:r>
                      <a:r>
                        <a:rPr lang="ar-SA" sz="2400" b="1">
                          <a:latin typeface="SimplifiedArabic"/>
                          <a:ea typeface="Calibri"/>
                          <a:cs typeface="SimplifiedArabic"/>
                        </a:rPr>
                        <a:t>سل.</a:t>
                      </a:r>
                      <a:endParaRPr lang="fr-FR" sz="1600" b="1">
                        <a:latin typeface="Calibri"/>
                        <a:ea typeface="Calibri"/>
                        <a:cs typeface="Arial"/>
                      </a:endParaRPr>
                    </a:p>
                  </a:txBody>
                  <a:tcPr marL="63647" marR="63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400" b="1" dirty="0">
                          <a:latin typeface="SimplifiedArabic"/>
                          <a:ea typeface="Calibri"/>
                          <a:cs typeface="SimplifiedArabic"/>
                        </a:rPr>
                        <a:t>ضمان أحسن لظروف </a:t>
                      </a:r>
                      <a:r>
                        <a:rPr lang="ar-SA" sz="2400" b="1" dirty="0" smtClean="0">
                          <a:latin typeface="SimplifiedArabic"/>
                          <a:ea typeface="Calibri"/>
                          <a:cs typeface="SimplifiedArabic"/>
                        </a:rPr>
                        <a:t>للحماية</a:t>
                      </a:r>
                      <a:r>
                        <a:rPr lang="ar-DZ" sz="2400" b="1" dirty="0" smtClean="0">
                          <a:latin typeface="SimplifiedArabic"/>
                          <a:ea typeface="Calibri"/>
                          <a:cs typeface="SimplifiedArabic"/>
                        </a:rPr>
                        <a:t>،</a:t>
                      </a:r>
                      <a:r>
                        <a:rPr lang="ar-SA" sz="2400" b="1" dirty="0" smtClean="0">
                          <a:latin typeface="SimplifiedArabic"/>
                          <a:ea typeface="Calibri"/>
                          <a:cs typeface="SimplifiedArabic"/>
                        </a:rPr>
                        <a:t> النقل والتخزين للمنتج</a:t>
                      </a:r>
                      <a:r>
                        <a:rPr lang="ar-SA" sz="2400" b="1" dirty="0">
                          <a:latin typeface="SimplifiedArabic"/>
                          <a:ea typeface="Calibri"/>
                          <a:cs typeface="SimplifiedArabic"/>
                        </a:rPr>
                        <a:t>، مثال </a:t>
                      </a:r>
                      <a:r>
                        <a:rPr lang="ar-SA" sz="2400" b="1" dirty="0" smtClean="0">
                          <a:latin typeface="SimplifiedArabic"/>
                          <a:ea typeface="Calibri"/>
                          <a:cs typeface="SimplifiedArabic"/>
                        </a:rPr>
                        <a:t>صندوق</a:t>
                      </a:r>
                      <a:r>
                        <a:rPr lang="fr-FR" sz="2400" b="1" dirty="0" smtClean="0">
                          <a:latin typeface="Times-Roman"/>
                          <a:ea typeface="Calibri"/>
                          <a:cs typeface="Times-Roman"/>
                        </a:rPr>
                        <a:t>24 </a:t>
                      </a:r>
                      <a:r>
                        <a:rPr lang="ar-DZ" sz="2400" b="1" dirty="0" smtClean="0">
                          <a:latin typeface="SimplifiedArabic"/>
                          <a:ea typeface="Calibri"/>
                          <a:cs typeface="SimplifiedArabic"/>
                        </a:rPr>
                        <a:t> ق</a:t>
                      </a:r>
                      <a:r>
                        <a:rPr lang="ar-SA" sz="2400" b="1" dirty="0" err="1" smtClean="0">
                          <a:latin typeface="SimplifiedArabic"/>
                          <a:ea typeface="Calibri"/>
                          <a:cs typeface="SimplifiedArabic"/>
                        </a:rPr>
                        <a:t>ارورة</a:t>
                      </a:r>
                      <a:r>
                        <a:rPr lang="ar-SA" sz="2400" b="1" dirty="0" smtClean="0">
                          <a:latin typeface="SimplifiedArabic"/>
                          <a:ea typeface="Calibri"/>
                          <a:cs typeface="SimplifiedArabic"/>
                        </a:rPr>
                        <a:t> </a:t>
                      </a:r>
                      <a:r>
                        <a:rPr lang="ar-SA" sz="2400" b="1" dirty="0">
                          <a:latin typeface="SimplifiedArabic"/>
                          <a:ea typeface="Calibri"/>
                          <a:cs typeface="SimplifiedArabic"/>
                        </a:rPr>
                        <a:t>عصير.</a:t>
                      </a:r>
                      <a:endParaRPr lang="fr-FR" sz="1600" b="1" dirty="0">
                        <a:latin typeface="Calibri"/>
                        <a:ea typeface="Calibri"/>
                        <a:cs typeface="Arial"/>
                      </a:endParaRPr>
                    </a:p>
                  </a:txBody>
                  <a:tcPr marL="63647" marR="63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716">
                <a:tc>
                  <a:txBody>
                    <a:bodyPr/>
                    <a:lstStyle/>
                    <a:p>
                      <a:pPr algn="r" rtl="1">
                        <a:lnSpc>
                          <a:spcPct val="115000"/>
                        </a:lnSpc>
                        <a:spcAft>
                          <a:spcPts val="0"/>
                        </a:spcAft>
                      </a:pPr>
                      <a:r>
                        <a:rPr lang="ar-SA" sz="2400" b="1">
                          <a:latin typeface="SimplifiedArabic"/>
                          <a:ea typeface="Calibri"/>
                          <a:cs typeface="SimplifiedArabic"/>
                        </a:rPr>
                        <a:t>الجانب التقني </a:t>
                      </a:r>
                      <a:endParaRPr lang="fr-FR" sz="1600" b="1">
                        <a:latin typeface="Calibri"/>
                        <a:ea typeface="Calibri"/>
                        <a:cs typeface="Arial"/>
                      </a:endParaRPr>
                    </a:p>
                  </a:txBody>
                  <a:tcPr marL="63647" marR="63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DZ" sz="2400" b="1" dirty="0" smtClean="0">
                          <a:latin typeface="SimplifiedArabic"/>
                          <a:ea typeface="Calibri"/>
                          <a:cs typeface="SimplifiedArabic"/>
                        </a:rPr>
                        <a:t>احتواء </a:t>
                      </a:r>
                      <a:r>
                        <a:rPr lang="ar-SA" sz="2400" b="1" dirty="0" smtClean="0">
                          <a:latin typeface="SimplifiedArabic"/>
                          <a:ea typeface="Calibri"/>
                          <a:cs typeface="SimplifiedArabic"/>
                        </a:rPr>
                        <a:t>المنتج</a:t>
                      </a:r>
                      <a:r>
                        <a:rPr lang="ar-SA" sz="2400" b="1" dirty="0">
                          <a:latin typeface="SimplifiedArabic"/>
                          <a:ea typeface="Calibri"/>
                          <a:cs typeface="SimplifiedArabic"/>
                        </a:rPr>
                        <a:t>.</a:t>
                      </a:r>
                      <a:endParaRPr lang="fr-FR" sz="1600" b="1" dirty="0">
                        <a:latin typeface="Calibri"/>
                        <a:ea typeface="Calibri"/>
                        <a:cs typeface="Arial"/>
                      </a:endParaRPr>
                    </a:p>
                  </a:txBody>
                  <a:tcPr marL="63647" marR="63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400" b="1" dirty="0">
                          <a:latin typeface="SimplifiedArabic"/>
                          <a:ea typeface="Calibri"/>
                          <a:cs typeface="SimplifiedArabic"/>
                        </a:rPr>
                        <a:t>تجميع </a:t>
                      </a:r>
                      <a:r>
                        <a:rPr lang="ar-SA" sz="2400" b="1" dirty="0" smtClean="0">
                          <a:latin typeface="SimplifiedArabic"/>
                          <a:ea typeface="Calibri"/>
                          <a:cs typeface="SimplifiedArabic"/>
                        </a:rPr>
                        <a:t>المنتج.</a:t>
                      </a:r>
                      <a:endParaRPr lang="fr-FR" sz="1600" b="1" dirty="0">
                        <a:latin typeface="Calibri"/>
                        <a:ea typeface="Calibri"/>
                        <a:cs typeface="Arial"/>
                      </a:endParaRPr>
                    </a:p>
                  </a:txBody>
                  <a:tcPr marL="63647" marR="63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5432">
                <a:tc>
                  <a:txBody>
                    <a:bodyPr/>
                    <a:lstStyle/>
                    <a:p>
                      <a:pPr algn="r" rtl="1">
                        <a:lnSpc>
                          <a:spcPct val="115000"/>
                        </a:lnSpc>
                        <a:spcAft>
                          <a:spcPts val="0"/>
                        </a:spcAft>
                      </a:pPr>
                      <a:r>
                        <a:rPr lang="ar-SA" sz="2400" b="1">
                          <a:latin typeface="SimplifiedArabic"/>
                          <a:ea typeface="Calibri"/>
                          <a:cs typeface="SimplifiedArabic"/>
                        </a:rPr>
                        <a:t>الجانب التجاري</a:t>
                      </a:r>
                      <a:endParaRPr lang="fr-FR" sz="1600" b="1">
                        <a:latin typeface="Calibri"/>
                        <a:ea typeface="Calibri"/>
                        <a:cs typeface="Arial"/>
                      </a:endParaRPr>
                    </a:p>
                  </a:txBody>
                  <a:tcPr marL="63647" marR="63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400" b="1" dirty="0">
                          <a:latin typeface="SimplifiedArabic"/>
                          <a:ea typeface="Calibri"/>
                          <a:cs typeface="SimplifiedArabic"/>
                        </a:rPr>
                        <a:t>تقديم وتعريف المنتجات من أجل البيع.</a:t>
                      </a:r>
                      <a:endParaRPr lang="fr-FR" sz="1600" b="1" dirty="0">
                        <a:latin typeface="Calibri"/>
                        <a:ea typeface="Calibri"/>
                        <a:cs typeface="Arial"/>
                      </a:endParaRPr>
                    </a:p>
                  </a:txBody>
                  <a:tcPr marL="63647" marR="63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rtl="1">
                        <a:lnSpc>
                          <a:spcPct val="115000"/>
                        </a:lnSpc>
                        <a:spcAft>
                          <a:spcPts val="0"/>
                        </a:spcAft>
                      </a:pPr>
                      <a:r>
                        <a:rPr lang="ar-SA" sz="2400" b="1" dirty="0">
                          <a:latin typeface="SimplifiedArabic"/>
                          <a:ea typeface="Calibri"/>
                          <a:cs typeface="SimplifiedArabic"/>
                        </a:rPr>
                        <a:t>غلاف من المواد والأشكال المختلفة التي تغلف للنقل أو البيع.</a:t>
                      </a:r>
                      <a:endParaRPr lang="fr-FR" sz="1600" b="1" dirty="0">
                        <a:latin typeface="Calibri"/>
                        <a:ea typeface="Calibri"/>
                        <a:cs typeface="Arial"/>
                      </a:endParaRPr>
                    </a:p>
                  </a:txBody>
                  <a:tcPr marL="63647" marR="6364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57200"/>
            <a:ext cx="8382000" cy="1077218"/>
          </a:xfrm>
          <a:prstGeom prst="rect">
            <a:avLst/>
          </a:prstGeom>
        </p:spPr>
        <p:txBody>
          <a:bodyPr wrap="square">
            <a:spAutoFit/>
          </a:bodyPr>
          <a:lstStyle/>
          <a:p>
            <a:pPr algn="just" rtl="1"/>
            <a:r>
              <a:rPr lang="ar-DZ" sz="3200" b="1" dirty="0" smtClean="0">
                <a:solidFill>
                  <a:srgbClr val="FF0000"/>
                </a:solidFill>
                <a:latin typeface="Arial" pitchFamily="34" charset="0"/>
                <a:cs typeface="Arial" pitchFamily="34" charset="0"/>
              </a:rPr>
              <a:t>العبوة </a:t>
            </a:r>
            <a:r>
              <a:rPr lang="ar-DZ" sz="3200" b="1" dirty="0" smtClean="0">
                <a:latin typeface="Arial" pitchFamily="34" charset="0"/>
                <a:cs typeface="Arial" pitchFamily="34" charset="0"/>
              </a:rPr>
              <a:t>هي الغلاف الذي يحوي المنتج، وهو يشكل وحدة للبيع بالتجزئة مثل: العلب القارورات وغيرها.</a:t>
            </a:r>
            <a:endParaRPr lang="fr-FR" sz="3200" b="1" dirty="0">
              <a:latin typeface="Arial" pitchFamily="34" charset="0"/>
              <a:cs typeface="Arial" pitchFamily="34" charset="0"/>
            </a:endParaRPr>
          </a:p>
        </p:txBody>
      </p:sp>
      <p:sp>
        <p:nvSpPr>
          <p:cNvPr id="5" name="Rectangle 4"/>
          <p:cNvSpPr/>
          <p:nvPr/>
        </p:nvSpPr>
        <p:spPr>
          <a:xfrm>
            <a:off x="228600" y="1521767"/>
            <a:ext cx="8382000" cy="830997"/>
          </a:xfrm>
          <a:prstGeom prst="rect">
            <a:avLst/>
          </a:prstGeom>
        </p:spPr>
        <p:txBody>
          <a:bodyPr wrap="square">
            <a:spAutoFit/>
          </a:bodyPr>
          <a:lstStyle/>
          <a:p>
            <a:r>
              <a:rPr lang="fr-FR" sz="2400" b="1" dirty="0" smtClean="0">
                <a:solidFill>
                  <a:srgbClr val="FF0000"/>
                </a:solidFill>
                <a:latin typeface="Times New Roman" pitchFamily="18" charset="0"/>
                <a:cs typeface="Times New Roman" pitchFamily="18" charset="0"/>
              </a:rPr>
              <a:t>Jean Bernard, Techniques commerciales et marketing, Edition Berti, Alger, 1995, p 109</a:t>
            </a:r>
            <a:endParaRPr lang="fr-FR" sz="2400" b="1" dirty="0">
              <a:solidFill>
                <a:srgbClr val="FF0000"/>
              </a:solidFill>
              <a:latin typeface="Times New Roman" pitchFamily="18" charset="0"/>
              <a:cs typeface="Times New Roman" pitchFamily="18" charset="0"/>
            </a:endParaRPr>
          </a:p>
        </p:txBody>
      </p:sp>
      <p:sp>
        <p:nvSpPr>
          <p:cNvPr id="7" name="Rectangle 6"/>
          <p:cNvSpPr/>
          <p:nvPr/>
        </p:nvSpPr>
        <p:spPr>
          <a:xfrm>
            <a:off x="228600" y="2551837"/>
            <a:ext cx="8458200" cy="2062103"/>
          </a:xfrm>
          <a:prstGeom prst="rect">
            <a:avLst/>
          </a:prstGeom>
        </p:spPr>
        <p:txBody>
          <a:bodyPr wrap="square">
            <a:spAutoFit/>
          </a:bodyPr>
          <a:lstStyle/>
          <a:p>
            <a:pPr algn="just" rtl="1"/>
            <a:r>
              <a:rPr lang="ar-DZ" sz="3200" b="1" dirty="0" smtClean="0">
                <a:latin typeface="Arial" pitchFamily="34" charset="0"/>
                <a:cs typeface="Arial" pitchFamily="34" charset="0"/>
              </a:rPr>
              <a:t>" التعبئة مجموعة الأنشطة في تخطيط المنتج المتضمن تصميم </a:t>
            </a:r>
            <a:r>
              <a:rPr lang="ar-DZ" sz="3200" b="1" dirty="0" err="1" smtClean="0">
                <a:latin typeface="Arial" pitchFamily="34" charset="0"/>
                <a:cs typeface="Arial" pitchFamily="34" charset="0"/>
              </a:rPr>
              <a:t>و</a:t>
            </a:r>
            <a:r>
              <a:rPr lang="ar-DZ" sz="3200" b="1" dirty="0" smtClean="0">
                <a:latin typeface="Arial" pitchFamily="34" charset="0"/>
                <a:cs typeface="Arial" pitchFamily="34" charset="0"/>
              </a:rPr>
              <a:t> إنتاج غلاف أو عبوة المنتج، وللتعبئة صلة وثيقة في كل من التعليم </a:t>
            </a:r>
            <a:r>
              <a:rPr lang="ar-DZ" sz="3200" b="1" dirty="0" err="1" smtClean="0">
                <a:latin typeface="Arial" pitchFamily="34" charset="0"/>
                <a:cs typeface="Arial" pitchFamily="34" charset="0"/>
              </a:rPr>
              <a:t>و</a:t>
            </a:r>
            <a:r>
              <a:rPr lang="ar-DZ" sz="3200" b="1" dirty="0" smtClean="0">
                <a:latin typeface="Arial" pitchFamily="34" charset="0"/>
                <a:cs typeface="Arial" pitchFamily="34" charset="0"/>
              </a:rPr>
              <a:t> التبيين، لأن التبيين يظهر غالبا على التعبئة </a:t>
            </a:r>
            <a:r>
              <a:rPr lang="ar-DZ" sz="3200" b="1" dirty="0" err="1" smtClean="0">
                <a:latin typeface="Arial" pitchFamily="34" charset="0"/>
                <a:cs typeface="Arial" pitchFamily="34" charset="0"/>
              </a:rPr>
              <a:t>و</a:t>
            </a:r>
            <a:r>
              <a:rPr lang="ar-DZ" sz="3200" b="1" dirty="0" smtClean="0">
                <a:latin typeface="Arial" pitchFamily="34" charset="0"/>
                <a:cs typeface="Arial" pitchFamily="34" charset="0"/>
              </a:rPr>
              <a:t> التعليم يظهر في التبيين" .</a:t>
            </a:r>
            <a:endParaRPr lang="fr-FR" sz="3200" b="1" dirty="0">
              <a:latin typeface="Arial" pitchFamily="34" charset="0"/>
              <a:cs typeface="Arial" pitchFamily="34" charset="0"/>
            </a:endParaRPr>
          </a:p>
        </p:txBody>
      </p:sp>
      <p:sp>
        <p:nvSpPr>
          <p:cNvPr id="8" name="Rectangle 7"/>
          <p:cNvSpPr/>
          <p:nvPr/>
        </p:nvSpPr>
        <p:spPr>
          <a:xfrm>
            <a:off x="228600" y="4572000"/>
            <a:ext cx="8458200" cy="830997"/>
          </a:xfrm>
          <a:prstGeom prst="rect">
            <a:avLst/>
          </a:prstGeom>
        </p:spPr>
        <p:txBody>
          <a:bodyPr wrap="square">
            <a:spAutoFit/>
          </a:bodyPr>
          <a:lstStyle/>
          <a:p>
            <a:pPr algn="just" rtl="1"/>
            <a:r>
              <a:rPr lang="ar-DZ" sz="2400" b="1" dirty="0" smtClean="0">
                <a:solidFill>
                  <a:srgbClr val="FF0000"/>
                </a:solidFill>
                <a:latin typeface="Arial" pitchFamily="34" charset="0"/>
                <a:cs typeface="Arial" pitchFamily="34" charset="0"/>
              </a:rPr>
              <a:t>طارق الحاج وآخرون، التسويق من المنتج إلى المستهلك، الطبعة الثانية، صفاء للنشر والتوزيع، الأردن، 1997 ، </a:t>
            </a:r>
            <a:r>
              <a:rPr lang="ar-DZ" sz="2400" b="1" dirty="0" err="1" smtClean="0">
                <a:solidFill>
                  <a:srgbClr val="FF0000"/>
                </a:solidFill>
                <a:latin typeface="Arial" pitchFamily="34" charset="0"/>
                <a:cs typeface="Arial" pitchFamily="34" charset="0"/>
              </a:rPr>
              <a:t>ص</a:t>
            </a:r>
            <a:r>
              <a:rPr lang="ar-DZ" sz="2400" b="1" dirty="0" smtClean="0">
                <a:solidFill>
                  <a:srgbClr val="FF0000"/>
                </a:solidFill>
                <a:latin typeface="Arial" pitchFamily="34" charset="0"/>
                <a:cs typeface="Arial" pitchFamily="34" charset="0"/>
              </a:rPr>
              <a:t> 104</a:t>
            </a:r>
            <a:endParaRPr lang="fr-FR" sz="2400" b="1" dirty="0">
              <a:solidFill>
                <a:srgbClr val="FF0000"/>
              </a:solidFill>
              <a:latin typeface="Arial" pitchFamily="34" charset="0"/>
              <a:cs typeface="Arial" pitchFamily="34" charset="0"/>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990600"/>
            <a:ext cx="8534400" cy="1569660"/>
          </a:xfrm>
          <a:prstGeom prst="rect">
            <a:avLst/>
          </a:prstGeom>
        </p:spPr>
        <p:txBody>
          <a:bodyPr wrap="square">
            <a:spAutoFit/>
          </a:bodyPr>
          <a:lstStyle/>
          <a:p>
            <a:pPr algn="r" rtl="1"/>
            <a:r>
              <a:rPr lang="ar-DZ" sz="3200" b="1" dirty="0" smtClean="0">
                <a:latin typeface="Arial" pitchFamily="34" charset="0"/>
                <a:cs typeface="Arial" pitchFamily="34" charset="0"/>
              </a:rPr>
              <a:t>هو المعلومات التي يزود بها المستهلك أو المستعمل الصناعي، </a:t>
            </a:r>
            <a:r>
              <a:rPr lang="ar-DZ" sz="3200" b="1" dirty="0" err="1" smtClean="0">
                <a:latin typeface="Arial" pitchFamily="34" charset="0"/>
                <a:cs typeface="Arial" pitchFamily="34" charset="0"/>
              </a:rPr>
              <a:t>و</a:t>
            </a:r>
            <a:r>
              <a:rPr lang="ar-DZ" sz="3200" b="1" dirty="0" smtClean="0">
                <a:latin typeface="Arial" pitchFamily="34" charset="0"/>
                <a:cs typeface="Arial" pitchFamily="34" charset="0"/>
              </a:rPr>
              <a:t> المثبتة على غلاف المنتج، موضحا خصائص المنتج، مكوناته، كيفية استعماله، مدة حياته.....</a:t>
            </a:r>
            <a:endParaRPr lang="fr-FR" sz="3200" b="1" dirty="0">
              <a:latin typeface="Arial" pitchFamily="34" charset="0"/>
              <a:cs typeface="Arial" pitchFamily="34" charset="0"/>
            </a:endParaRPr>
          </a:p>
        </p:txBody>
      </p:sp>
      <p:sp>
        <p:nvSpPr>
          <p:cNvPr id="5" name="Rectangle 4"/>
          <p:cNvSpPr/>
          <p:nvPr/>
        </p:nvSpPr>
        <p:spPr>
          <a:xfrm>
            <a:off x="1817082" y="381000"/>
            <a:ext cx="6714274" cy="584775"/>
          </a:xfrm>
          <a:prstGeom prst="rect">
            <a:avLst/>
          </a:prstGeom>
        </p:spPr>
        <p:txBody>
          <a:bodyPr wrap="none">
            <a:spAutoFit/>
          </a:bodyPr>
          <a:lstStyle/>
          <a:p>
            <a:pPr algn="r" rtl="1"/>
            <a:r>
              <a:rPr lang="ar-DZ" sz="3200" b="1" dirty="0" smtClean="0">
                <a:solidFill>
                  <a:srgbClr val="FF0000"/>
                </a:solidFill>
                <a:latin typeface="Arial" pitchFamily="34" charset="0"/>
                <a:cs typeface="Arial" pitchFamily="34" charset="0"/>
              </a:rPr>
              <a:t>التبيين( الوسم) </a:t>
            </a:r>
            <a:r>
              <a:rPr lang="fr-FR" sz="3200" b="1" dirty="0" smtClean="0">
                <a:solidFill>
                  <a:srgbClr val="FF0000"/>
                </a:solidFill>
                <a:latin typeface="Times New Roman" pitchFamily="18" charset="0"/>
                <a:cs typeface="Times New Roman" pitchFamily="18" charset="0"/>
              </a:rPr>
              <a:t>Marquage &amp; étiquetage</a:t>
            </a:r>
            <a:r>
              <a:rPr lang="ar-DZ" sz="3200" b="1" dirty="0" smtClean="0">
                <a:solidFill>
                  <a:srgbClr val="FF0000"/>
                </a:solidFill>
                <a:latin typeface="Times New Roman" pitchFamily="18" charset="0"/>
                <a:cs typeface="Times New Roman" pitchFamily="18" charset="0"/>
              </a:rPr>
              <a:t>: </a:t>
            </a:r>
            <a:endParaRPr lang="fr-FR" sz="3200" b="1" dirty="0">
              <a:solidFill>
                <a:srgbClr val="FF0000"/>
              </a:solidFill>
              <a:latin typeface="Times New Roman" pitchFamily="18" charset="0"/>
              <a:cs typeface="Times New Roman" pitchFamily="18" charset="0"/>
            </a:endParaRPr>
          </a:p>
        </p:txBody>
      </p:sp>
      <p:sp>
        <p:nvSpPr>
          <p:cNvPr id="7" name="Rectangle 6"/>
          <p:cNvSpPr/>
          <p:nvPr/>
        </p:nvSpPr>
        <p:spPr>
          <a:xfrm>
            <a:off x="1447800" y="2590800"/>
            <a:ext cx="7239000" cy="461665"/>
          </a:xfrm>
          <a:prstGeom prst="rect">
            <a:avLst/>
          </a:prstGeom>
        </p:spPr>
        <p:txBody>
          <a:bodyPr wrap="square">
            <a:spAutoFit/>
          </a:bodyPr>
          <a:lstStyle/>
          <a:p>
            <a:pPr algn="just" rtl="1"/>
            <a:r>
              <a:rPr lang="ar-DZ" sz="2400" b="1" dirty="0" smtClean="0">
                <a:solidFill>
                  <a:srgbClr val="FF0000"/>
                </a:solidFill>
                <a:latin typeface="Arial" pitchFamily="34" charset="0"/>
                <a:cs typeface="Arial" pitchFamily="34" charset="0"/>
              </a:rPr>
              <a:t>التبيين هو بطاقة التعريف الكاملة للمنتج والمثبتة في العبوة أو الغلاف.</a:t>
            </a:r>
            <a:endParaRPr lang="fr-FR" sz="2400" dirty="0">
              <a:solidFill>
                <a:srgbClr val="FF0000"/>
              </a:solidFill>
              <a:latin typeface="Arial" pitchFamily="34" charset="0"/>
              <a:cs typeface="Arial" pitchFamily="34" charset="0"/>
            </a:endParaRPr>
          </a:p>
        </p:txBody>
      </p:sp>
      <p:sp>
        <p:nvSpPr>
          <p:cNvPr id="6" name="Rectangle 5"/>
          <p:cNvSpPr/>
          <p:nvPr/>
        </p:nvSpPr>
        <p:spPr>
          <a:xfrm>
            <a:off x="228600" y="3465255"/>
            <a:ext cx="8458200" cy="2554545"/>
          </a:xfrm>
          <a:prstGeom prst="rect">
            <a:avLst/>
          </a:prstGeom>
        </p:spPr>
        <p:txBody>
          <a:bodyPr wrap="square">
            <a:spAutoFit/>
          </a:bodyPr>
          <a:lstStyle/>
          <a:p>
            <a:pPr algn="just" rtl="1"/>
            <a:r>
              <a:rPr lang="ar-DZ" sz="3200" b="1" dirty="0" smtClean="0">
                <a:latin typeface="Arial" pitchFamily="34" charset="0"/>
                <a:cs typeface="Arial" pitchFamily="34" charset="0"/>
              </a:rPr>
              <a:t>"التعبئة هي الغلاف المادي أو الحاوي الأول للمنتج والذي يشكل وحدة البيع </a:t>
            </a:r>
            <a:r>
              <a:rPr lang="ar-DZ" sz="3200" b="1" dirty="0" err="1" smtClean="0">
                <a:latin typeface="Arial" pitchFamily="34" charset="0"/>
                <a:cs typeface="Arial" pitchFamily="34" charset="0"/>
              </a:rPr>
              <a:t>و</a:t>
            </a:r>
            <a:r>
              <a:rPr lang="ar-DZ" sz="3200" b="1" dirty="0" smtClean="0">
                <a:latin typeface="Arial" pitchFamily="34" charset="0"/>
                <a:cs typeface="Arial" pitchFamily="34" charset="0"/>
              </a:rPr>
              <a:t> التجزئة، والهدف من التعبئة هو تسهيل عملية تداول المنتج وتخزينه وحفظه، واستعماله عند الاقتضاء كما تأخذ التعبئة بعين الاعتبار العرض الجذاب والجانب الإعلامي للمنتج".</a:t>
            </a:r>
            <a:endParaRPr lang="fr-FR" sz="3200" b="1" dirty="0">
              <a:latin typeface="Arial" pitchFamily="34" charset="0"/>
              <a:cs typeface="Arial" pitchFamily="34" charset="0"/>
            </a:endParaRPr>
          </a:p>
        </p:txBody>
      </p:sp>
      <p:sp>
        <p:nvSpPr>
          <p:cNvPr id="8" name="Rectangle 7"/>
          <p:cNvSpPr/>
          <p:nvPr/>
        </p:nvSpPr>
        <p:spPr>
          <a:xfrm>
            <a:off x="228600" y="5950803"/>
            <a:ext cx="8458200" cy="830997"/>
          </a:xfrm>
          <a:prstGeom prst="rect">
            <a:avLst/>
          </a:prstGeom>
        </p:spPr>
        <p:txBody>
          <a:bodyPr wrap="square">
            <a:spAutoFit/>
          </a:bodyPr>
          <a:lstStyle/>
          <a:p>
            <a:pPr algn="just"/>
            <a:r>
              <a:rPr lang="fr-FR" sz="2400" b="1" dirty="0" err="1" smtClean="0">
                <a:solidFill>
                  <a:srgbClr val="FF0000"/>
                </a:solidFill>
                <a:latin typeface="Times New Roman" pitchFamily="18" charset="0"/>
                <a:cs typeface="Times New Roman" pitchFamily="18" charset="0"/>
              </a:rPr>
              <a:t>Gouffi</a:t>
            </a:r>
            <a:r>
              <a:rPr lang="fr-FR" sz="2400" b="1" dirty="0" smtClean="0">
                <a:solidFill>
                  <a:srgbClr val="FF0000"/>
                </a:solidFill>
                <a:latin typeface="Times New Roman" pitchFamily="18" charset="0"/>
                <a:cs typeface="Times New Roman" pitchFamily="18" charset="0"/>
              </a:rPr>
              <a:t> Mohamed, L’emballage: variable du marketing mix, éditions techniques de l’entreprise, Alger, 2003 p17</a:t>
            </a:r>
            <a:r>
              <a:rPr lang="ar-DZ" sz="2400" b="1" dirty="0" smtClean="0">
                <a:solidFill>
                  <a:srgbClr val="FF0000"/>
                </a:solidFill>
                <a:latin typeface="Times New Roman" pitchFamily="18" charset="0"/>
                <a:cs typeface="Times New Roman" pitchFamily="18" charset="0"/>
              </a:rPr>
              <a:t>.</a:t>
            </a:r>
            <a:endParaRPr lang="fr-FR" sz="2400"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400800" y="533400"/>
            <a:ext cx="2209800" cy="523220"/>
          </a:xfrm>
          <a:prstGeom prst="rect">
            <a:avLst/>
          </a:prstGeom>
        </p:spPr>
        <p:txBody>
          <a:bodyPr wrap="square">
            <a:spAutoFit/>
          </a:bodyPr>
          <a:lstStyle/>
          <a:p>
            <a:pPr algn="just" rtl="1"/>
            <a:r>
              <a:rPr lang="ar-DZ" sz="2800" b="1" dirty="0" smtClean="0">
                <a:solidFill>
                  <a:srgbClr val="FF0000"/>
                </a:solidFill>
                <a:latin typeface="Arial" pitchFamily="34" charset="0"/>
                <a:cs typeface="Arial" pitchFamily="34" charset="0"/>
              </a:rPr>
              <a:t>عناصر التبيين:</a:t>
            </a:r>
          </a:p>
        </p:txBody>
      </p:sp>
      <p:sp>
        <p:nvSpPr>
          <p:cNvPr id="5" name="Rectangle 4"/>
          <p:cNvSpPr/>
          <p:nvPr/>
        </p:nvSpPr>
        <p:spPr>
          <a:xfrm>
            <a:off x="152400" y="1290221"/>
            <a:ext cx="8534400" cy="5262979"/>
          </a:xfrm>
          <a:prstGeom prst="rect">
            <a:avLst/>
          </a:prstGeom>
        </p:spPr>
        <p:txBody>
          <a:bodyPr wrap="square">
            <a:spAutoFit/>
          </a:bodyPr>
          <a:lstStyle/>
          <a:p>
            <a:pPr algn="just" rtl="1">
              <a:buClr>
                <a:srgbClr val="FF0000"/>
              </a:buClr>
              <a:buFont typeface="Wingdings" pitchFamily="2" charset="2"/>
              <a:buChar char="ü"/>
            </a:pPr>
            <a:r>
              <a:rPr lang="ar-DZ" sz="2800" b="1" dirty="0" smtClean="0">
                <a:latin typeface="Arial" pitchFamily="34" charset="0"/>
                <a:cs typeface="Arial" pitchFamily="34" charset="0"/>
              </a:rPr>
              <a:t>مواصفات المواد الداخلة في تركيب المنتج، مثل التركيب الكيماوي للمواد بالمقادير. </a:t>
            </a:r>
          </a:p>
          <a:p>
            <a:pPr algn="just" rtl="1">
              <a:buClr>
                <a:srgbClr val="FF0000"/>
              </a:buClr>
              <a:buFont typeface="Wingdings" pitchFamily="2" charset="2"/>
              <a:buChar char="ü"/>
            </a:pPr>
            <a:r>
              <a:rPr lang="ar-DZ" sz="2800" b="1" dirty="0" smtClean="0">
                <a:latin typeface="Arial" pitchFamily="34" charset="0"/>
                <a:cs typeface="Arial" pitchFamily="34" charset="0"/>
              </a:rPr>
              <a:t>الأغراض و الفوائد التي يمكن أن يؤديها المنتج( مجالات الاستعمال). </a:t>
            </a:r>
          </a:p>
          <a:p>
            <a:pPr algn="just" rtl="1">
              <a:buClr>
                <a:srgbClr val="FF0000"/>
              </a:buClr>
              <a:buFont typeface="Wingdings" pitchFamily="2" charset="2"/>
              <a:buChar char="ü"/>
            </a:pPr>
            <a:r>
              <a:rPr lang="ar-DZ" sz="2800" b="1" dirty="0" smtClean="0">
                <a:latin typeface="Arial" pitchFamily="34" charset="0"/>
                <a:cs typeface="Arial" pitchFamily="34" charset="0"/>
              </a:rPr>
              <a:t>حجم العبوة، الوزن وعدد الوحدات التي تحتويها الوحدة.</a:t>
            </a:r>
          </a:p>
          <a:p>
            <a:pPr algn="just" rtl="1">
              <a:buClr>
                <a:srgbClr val="FF0000"/>
              </a:buClr>
              <a:buFont typeface="Wingdings" pitchFamily="2" charset="2"/>
              <a:buChar char="ü"/>
            </a:pPr>
            <a:r>
              <a:rPr lang="ar-DZ" sz="2800" b="1" dirty="0" smtClean="0">
                <a:latin typeface="Arial" pitchFamily="34" charset="0"/>
                <a:cs typeface="Arial" pitchFamily="34" charset="0"/>
              </a:rPr>
              <a:t>طريقة النقل التخزين والاستعمال كالأغذية المعلبة والأدوية.</a:t>
            </a:r>
          </a:p>
          <a:p>
            <a:pPr algn="just" rtl="1">
              <a:buClr>
                <a:srgbClr val="FF0000"/>
              </a:buClr>
              <a:buFont typeface="Wingdings" pitchFamily="2" charset="2"/>
              <a:buChar char="ü"/>
            </a:pPr>
            <a:r>
              <a:rPr lang="ar-DZ" sz="2800" b="1" dirty="0" smtClean="0">
                <a:latin typeface="Arial" pitchFamily="34" charset="0"/>
                <a:cs typeface="Arial" pitchFamily="34" charset="0"/>
              </a:rPr>
              <a:t> طريقة المحافظة على المنتج، كمكان وشروط الحفظ،، درجة الحرارة والإضاءة المناسبة....</a:t>
            </a:r>
          </a:p>
          <a:p>
            <a:pPr algn="just" rtl="1">
              <a:buClr>
                <a:srgbClr val="FF0000"/>
              </a:buClr>
              <a:buFont typeface="Wingdings" pitchFamily="2" charset="2"/>
              <a:buChar char="ü"/>
            </a:pPr>
            <a:r>
              <a:rPr lang="ar-DZ" sz="2800" b="1" dirty="0" smtClean="0">
                <a:latin typeface="Arial" pitchFamily="34" charset="0"/>
                <a:cs typeface="Arial" pitchFamily="34" charset="0"/>
              </a:rPr>
              <a:t> طريقة تركيب إصلاح المنتج، وفترات الصيانة واستبدال قطع الغيار.</a:t>
            </a:r>
          </a:p>
          <a:p>
            <a:pPr algn="just" rtl="1">
              <a:buClr>
                <a:srgbClr val="FF0000"/>
              </a:buClr>
              <a:buFont typeface="Wingdings" pitchFamily="2" charset="2"/>
              <a:buChar char="ü"/>
            </a:pPr>
            <a:r>
              <a:rPr lang="ar-DZ" sz="2800" b="1" dirty="0" smtClean="0">
                <a:latin typeface="Arial" pitchFamily="34" charset="0"/>
                <a:cs typeface="Arial" pitchFamily="34" charset="0"/>
              </a:rPr>
              <a:t> فترة صلاحية الاستعمال التي لا يمكن تجاوزها، كالأدوية والمواد المحفوظة.</a:t>
            </a:r>
          </a:p>
          <a:p>
            <a:pPr algn="just" rtl="1">
              <a:buClr>
                <a:srgbClr val="FF0000"/>
              </a:buClr>
              <a:buFont typeface="Wingdings" pitchFamily="2" charset="2"/>
              <a:buChar char="ü"/>
            </a:pPr>
            <a:r>
              <a:rPr lang="ar-DZ" sz="2800" b="1" dirty="0" smtClean="0">
                <a:latin typeface="Arial" pitchFamily="34" charset="0"/>
                <a:cs typeface="Arial" pitchFamily="34" charset="0"/>
              </a:rPr>
              <a:t> الآثار الجانبية للمنتج أو مخاطر الاستعمال الناتجة عن استخدام المنتج كالتدخين والأدوية.</a:t>
            </a:r>
            <a:endParaRPr lang="fr-FR" sz="2800" b="1" dirty="0">
              <a:latin typeface="Arial" pitchFamily="34" charset="0"/>
              <a:cs typeface="Arial" pitchFamily="34" charset="0"/>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4114800" y="1238555"/>
            <a:ext cx="46482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الوظائف التقنية</a:t>
            </a:r>
            <a:endParaRPr kumimoji="0" lang="fr-FR" sz="32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احتواء المنتج</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الحماية والمحافظة على المنتج.</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تسهيل الاستهلاك والاستعمال.</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تسهيل التستيف والمناولة.</a:t>
            </a: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تسهيل النقل والتخزين.</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حماية البيئة والصحة( مواد </a:t>
            </a:r>
            <a:r>
              <a:rPr lang="ar-DZ" sz="2800" b="1" dirty="0" smtClean="0">
                <a:latin typeface="Calibri" pitchFamily="34" charset="0"/>
                <a:ea typeface="Calibri" pitchFamily="34" charset="0"/>
                <a:cs typeface="Arial" pitchFamily="34" charset="0"/>
              </a:rPr>
              <a:t>متحللة،</a:t>
            </a:r>
            <a:r>
              <a:rPr kumimoji="0" lang="ar-DZ" sz="2800" b="1" i="0" u="none" strike="noStrike" cap="none" normalizeH="0" dirty="0" smtClean="0">
                <a:ln>
                  <a:noFill/>
                </a:ln>
                <a:solidFill>
                  <a:schemeClr val="tx1"/>
                </a:solidFill>
                <a:effectLst/>
                <a:latin typeface="Calibri" pitchFamily="34" charset="0"/>
                <a:ea typeface="Calibri" pitchFamily="34" charset="0"/>
                <a:cs typeface="Arial" pitchFamily="34" charset="0"/>
              </a:rPr>
              <a:t> </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إعادة الاستعمال والتدوير....).</a:t>
            </a:r>
          </a:p>
          <a:p>
            <a:pPr lvl="0" algn="justLow" rtl="1" eaLnBrk="0" fontAlgn="base" hangingPunct="0">
              <a:spcBef>
                <a:spcPct val="0"/>
              </a:spcBef>
              <a:spcAft>
                <a:spcPct val="0"/>
              </a:spcAft>
            </a:pPr>
            <a:r>
              <a:rPr lang="ar-DZ" sz="2800" b="1" dirty="0" smtClean="0">
                <a:latin typeface="Arial" pitchFamily="34" charset="0"/>
                <a:cs typeface="Arial" pitchFamily="34" charset="0"/>
              </a:rPr>
              <a:t>التكيف مع عادات الشراء والاستهلاك.</a:t>
            </a:r>
            <a:endParaRPr kumimoji="0" lang="ar-DZ"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22530" name="Rectangle 2"/>
          <p:cNvSpPr>
            <a:spLocks noChangeArrowheads="1"/>
          </p:cNvSpPr>
          <p:nvPr/>
        </p:nvSpPr>
        <p:spPr bwMode="auto">
          <a:xfrm>
            <a:off x="152400" y="1214981"/>
            <a:ext cx="3657600"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الوظائف التسويقية</a:t>
            </a:r>
            <a:endParaRPr kumimoji="0" lang="fr-FR" sz="32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لفت الانتباه</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التعرف على المنتج(التبيين)</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تقديم المعلومات(الإعلام)</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ترويج </a:t>
            </a:r>
            <a:r>
              <a:rPr lang="ar-DZ" sz="2800" b="1" dirty="0" smtClean="0">
                <a:latin typeface="Calibri" pitchFamily="34" charset="0"/>
                <a:ea typeface="Calibri" pitchFamily="34" charset="0"/>
                <a:cs typeface="Arial" pitchFamily="34" charset="0"/>
              </a:rPr>
              <a:t>ا</a:t>
            </a: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لمنتج</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الإغراء والإقناع بالشراء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28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تجزئة السوق</a:t>
            </a:r>
            <a:endParaRPr kumimoji="0" lang="ar-DZ" sz="2800" b="1" i="0" u="none" strike="noStrike" cap="none" normalizeH="0" baseline="0" dirty="0" smtClean="0">
              <a:ln>
                <a:noFill/>
              </a:ln>
              <a:solidFill>
                <a:schemeClr val="tx1"/>
              </a:solidFill>
              <a:effectLst/>
              <a:latin typeface="Arial" pitchFamily="34" charset="0"/>
              <a:cs typeface="Arial" pitchFamily="34" charset="0"/>
            </a:endParaRPr>
          </a:p>
        </p:txBody>
      </p:sp>
      <p:sp>
        <p:nvSpPr>
          <p:cNvPr id="22531" name="Rectangle 3"/>
          <p:cNvSpPr>
            <a:spLocks noChangeArrowheads="1"/>
          </p:cNvSpPr>
          <p:nvPr/>
        </p:nvSpPr>
        <p:spPr bwMode="auto">
          <a:xfrm>
            <a:off x="5791200" y="572869"/>
            <a:ext cx="2943434" cy="64633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Low" defTabSz="914400" rtl="1" eaLnBrk="1" fontAlgn="base" latinLnBrk="0" hangingPunct="1">
              <a:lnSpc>
                <a:spcPct val="100000"/>
              </a:lnSpc>
              <a:spcBef>
                <a:spcPct val="0"/>
              </a:spcBef>
              <a:spcAft>
                <a:spcPct val="0"/>
              </a:spcAft>
              <a:buClrTx/>
              <a:buSzTx/>
              <a:buFontTx/>
              <a:buNone/>
              <a:tabLst/>
            </a:pPr>
            <a:r>
              <a:rPr lang="ar-DZ" sz="3600" b="1" dirty="0" smtClean="0">
                <a:solidFill>
                  <a:srgbClr val="FF0000"/>
                </a:solidFill>
                <a:latin typeface="Calibri" pitchFamily="34" charset="0"/>
                <a:ea typeface="Calibri" pitchFamily="34" charset="0"/>
                <a:cs typeface="Arial" pitchFamily="34" charset="0"/>
              </a:rPr>
              <a:t>2. </a:t>
            </a:r>
            <a:r>
              <a:rPr kumimoji="0" lang="ar-DZ" sz="36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وظائف التغليف</a:t>
            </a:r>
            <a:endParaRPr kumimoji="0" lang="ar-DZ" sz="3600"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28600" y="457200"/>
            <a:ext cx="84582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وظائف التغليف:</a:t>
            </a:r>
            <a:endParaRPr kumimoji="0" lang="fr-FR" sz="3200" b="1" i="0" u="none" strike="noStrike" cap="none" normalizeH="0" baseline="0" dirty="0" smtClean="0">
              <a:ln>
                <a:noFill/>
              </a:ln>
              <a:solidFill>
                <a:srgbClr val="FF0000"/>
              </a:solidFill>
              <a:effectLst/>
              <a:latin typeface="Calibri" pitchFamily="34" charset="0"/>
              <a:ea typeface="Calibri" pitchFamily="34" charset="0"/>
              <a:cs typeface="Arial" pitchFamily="34" charset="0"/>
            </a:endParaRPr>
          </a:p>
          <a:p>
            <a:pPr marL="0" marR="0" lvl="0" indent="0" algn="just"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الوظائف الحمائية للتغليف:</a:t>
            </a:r>
            <a:endParaRPr kumimoji="0" lang="fr-FR" sz="32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حماية المنتج من التلف بفعل العوامل الجوية</a:t>
            </a:r>
            <a:r>
              <a:rPr kumimoji="0" lang="fr-FR"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a:t>
            </a:r>
            <a:r>
              <a:rPr kumimoji="0" lang="ar-DZ"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حرارة، رطوبة، برودة...)، ومن السقوط أثناء المناولة، والتصادم أثناء النقل.</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حماية المستهلك من مخاطر استعمال المنتجات السامة والخطرة.</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حماية البيئة من التلوث في حالة المنتجات الكيميائية.</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الوظائف البيعية والتسويقية:</a:t>
            </a:r>
            <a:endParaRPr kumimoji="0" lang="fr-FR" sz="32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التعبة جزء من الغلاف موجهة للمستهلك النهائي، تحمل المعلومات المتعلقة بالمنتج( المكونات، كيفية الاستعمال، مدة الصلاحية...)</a:t>
            </a:r>
            <a:endParaRPr kumimoji="0" lang="ar-DZ" sz="3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33400"/>
            <a:ext cx="8382000" cy="2246769"/>
          </a:xfrm>
          <a:prstGeom prst="rect">
            <a:avLst/>
          </a:prstGeom>
        </p:spPr>
        <p:txBody>
          <a:bodyPr wrap="square">
            <a:spAutoFit/>
          </a:bodyPr>
          <a:lstStyle/>
          <a:p>
            <a:pPr algn="just" rtl="1"/>
            <a:r>
              <a:rPr lang="ar-DZ" sz="2800" b="1" dirty="0" smtClean="0">
                <a:solidFill>
                  <a:srgbClr val="FF0000"/>
                </a:solidFill>
                <a:latin typeface="Arial" pitchFamily="34" charset="0"/>
                <a:cs typeface="Arial" pitchFamily="34" charset="0"/>
              </a:rPr>
              <a:t>المكتب الدولي للحاويات:</a:t>
            </a:r>
          </a:p>
          <a:p>
            <a:pPr algn="just" rtl="1"/>
            <a:r>
              <a:rPr lang="ar-DZ" sz="2800" b="1" dirty="0" smtClean="0">
                <a:latin typeface="Arial" pitchFamily="34" charset="0"/>
                <a:cs typeface="Arial" pitchFamily="34" charset="0"/>
              </a:rPr>
              <a:t> يعرف الحاوية "وعاء أو إناء يتميز بالثبات مصممة خصيصا لنقل البضائع بشكل أو أكثر من أشكال النقل دون إعادة تعبئتها في مرحلة وسيطة، وهي مجهزة بوسائل تسمح بشحنها في أي وقت، كما أن تصميمها يسمح بتعبئتها وتفريغها بسهولة..."</a:t>
            </a:r>
            <a:endParaRPr lang="fr-FR" sz="2800" b="1" dirty="0">
              <a:latin typeface="Arial" pitchFamily="34" charset="0"/>
              <a:cs typeface="Arial" pitchFamily="34" charset="0"/>
            </a:endParaRPr>
          </a:p>
        </p:txBody>
      </p:sp>
      <p:sp>
        <p:nvSpPr>
          <p:cNvPr id="3" name="Rectangle 2"/>
          <p:cNvSpPr/>
          <p:nvPr/>
        </p:nvSpPr>
        <p:spPr>
          <a:xfrm>
            <a:off x="304800" y="4907340"/>
            <a:ext cx="8305800" cy="1569660"/>
          </a:xfrm>
          <a:prstGeom prst="rect">
            <a:avLst/>
          </a:prstGeom>
        </p:spPr>
        <p:txBody>
          <a:bodyPr wrap="square">
            <a:spAutoFit/>
          </a:bodyPr>
          <a:lstStyle/>
          <a:p>
            <a:pPr algn="r" rtl="1"/>
            <a:r>
              <a:rPr lang="ar-DZ" sz="3200" b="1" dirty="0" smtClean="0">
                <a:solidFill>
                  <a:srgbClr val="FF0000"/>
                </a:solidFill>
                <a:latin typeface="Arial" pitchFamily="34" charset="0"/>
                <a:cs typeface="Arial" pitchFamily="34" charset="0"/>
              </a:rPr>
              <a:t>تعريف </a:t>
            </a:r>
            <a:r>
              <a:rPr lang="ar-DZ" sz="3200" b="1" dirty="0" smtClean="0">
                <a:solidFill>
                  <a:srgbClr val="FF0000"/>
                </a:solidFill>
                <a:latin typeface="Times New Roman" pitchFamily="18" charset="0"/>
                <a:cs typeface="Times New Roman" pitchFamily="18" charset="0"/>
              </a:rPr>
              <a:t>(1968)</a:t>
            </a:r>
            <a:r>
              <a:rPr lang="fr-FR" sz="3200" b="1" dirty="0" smtClean="0">
                <a:solidFill>
                  <a:srgbClr val="FF0000"/>
                </a:solidFill>
                <a:latin typeface="Times New Roman" pitchFamily="18" charset="0"/>
                <a:cs typeface="Times New Roman" pitchFamily="18" charset="0"/>
              </a:rPr>
              <a:t>le Doyen Rodière</a:t>
            </a:r>
            <a:r>
              <a:rPr lang="ar-DZ" sz="3200" b="1" dirty="0" smtClean="0">
                <a:solidFill>
                  <a:srgbClr val="FF0000"/>
                </a:solidFill>
                <a:latin typeface="Times New Roman" pitchFamily="18" charset="0"/>
                <a:cs typeface="Times New Roman" pitchFamily="18" charset="0"/>
              </a:rPr>
              <a:t> </a:t>
            </a:r>
          </a:p>
          <a:p>
            <a:pPr algn="r" rtl="1"/>
            <a:r>
              <a:rPr lang="ar-DZ" sz="3200" b="1" dirty="0" smtClean="0">
                <a:latin typeface="Arial" pitchFamily="34" charset="0"/>
                <a:cs typeface="Arial" pitchFamily="34" charset="0"/>
              </a:rPr>
              <a:t>إطارات ثابتة مع فتحات محملة ببضائع فردية أو سائبة، والتي تم إرجاعها مسبقًا مغلقة وحتى مختومة إلى شركة النقل.</a:t>
            </a:r>
            <a:endParaRPr lang="fr-FR" sz="3200" b="1" dirty="0">
              <a:latin typeface="Arial" pitchFamily="34" charset="0"/>
              <a:cs typeface="Arial" pitchFamily="34" charset="0"/>
            </a:endParaRPr>
          </a:p>
        </p:txBody>
      </p:sp>
      <p:sp>
        <p:nvSpPr>
          <p:cNvPr id="5" name="Rectangle 4"/>
          <p:cNvSpPr/>
          <p:nvPr/>
        </p:nvSpPr>
        <p:spPr>
          <a:xfrm>
            <a:off x="228600" y="2828836"/>
            <a:ext cx="8382000" cy="1569660"/>
          </a:xfrm>
          <a:prstGeom prst="rect">
            <a:avLst/>
          </a:prstGeom>
        </p:spPr>
        <p:txBody>
          <a:bodyPr wrap="square">
            <a:spAutoFit/>
          </a:bodyPr>
          <a:lstStyle/>
          <a:p>
            <a:pPr algn="just" rtl="1"/>
            <a:r>
              <a:rPr lang="ar-DZ" sz="3200" b="1" dirty="0" smtClean="0">
                <a:latin typeface="Arial" pitchFamily="34" charset="0"/>
                <a:cs typeface="Arial" pitchFamily="34" charset="0"/>
              </a:rPr>
              <a:t>صندوق ذو سعة عالية وأبعاد قياسية، ويهدف إلى تسهيل عمليات المناولة، ولا </a:t>
            </a:r>
            <a:r>
              <a:rPr lang="ar-DZ" sz="3200" b="1" dirty="0" err="1" smtClean="0">
                <a:latin typeface="Arial" pitchFamily="34" charset="0"/>
                <a:cs typeface="Arial" pitchFamily="34" charset="0"/>
              </a:rPr>
              <a:t>سيما</a:t>
            </a:r>
            <a:r>
              <a:rPr lang="ar-DZ" sz="3200" b="1" dirty="0" smtClean="0">
                <a:latin typeface="Arial" pitchFamily="34" charset="0"/>
                <a:cs typeface="Arial" pitchFamily="34" charset="0"/>
              </a:rPr>
              <a:t> عن طريق تجنب فواصل الأحمال من وسيلة نقل إلى أخرى.</a:t>
            </a:r>
            <a:endParaRPr lang="fr-FR" sz="3200" b="1" dirty="0">
              <a:latin typeface="Arial" pitchFamily="34" charset="0"/>
              <a:cs typeface="Arial"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28600" y="754082"/>
            <a:ext cx="84582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الوظائف اللوجستية للتغليف:</a:t>
            </a:r>
            <a:endParaRPr kumimoji="0" lang="fr-FR" sz="32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تسهيل المناولة:</a:t>
            </a:r>
            <a:r>
              <a:rPr lang="fr-FR" sz="3200" b="1" dirty="0" smtClean="0">
                <a:solidFill>
                  <a:srgbClr val="FF0000"/>
                </a:solidFill>
                <a:latin typeface="Arial" pitchFamily="34" charset="0"/>
                <a:ea typeface="Calibri" pitchFamily="34" charset="0"/>
                <a:cs typeface="Arial" pitchFamily="34" charset="0"/>
              </a:rPr>
              <a:t> </a:t>
            </a:r>
            <a:r>
              <a:rPr kumimoji="0" lang="ar-DZ"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يسمح بتجميع المنتجات في وحدات نمطية( صناديق، </a:t>
            </a:r>
            <a:r>
              <a:rPr kumimoji="0" lang="ar-DZ" sz="3200" b="1" i="0" u="none" strike="noStrike" cap="none" normalizeH="0" baseline="0" dirty="0" err="1" smtClean="0">
                <a:ln>
                  <a:noFill/>
                </a:ln>
                <a:solidFill>
                  <a:schemeClr val="tx1"/>
                </a:solidFill>
                <a:effectLst/>
                <a:latin typeface="Calibri" pitchFamily="34" charset="0"/>
                <a:ea typeface="Calibri" pitchFamily="34" charset="0"/>
                <a:cs typeface="Arial" pitchFamily="34" charset="0"/>
              </a:rPr>
              <a:t>طبليات</a:t>
            </a:r>
            <a:r>
              <a:rPr kumimoji="0" lang="ar-DZ"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 حاويات...)، مما يسمح بسرعة الشحن والتفريغ.</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تسهيل التخزين:</a:t>
            </a:r>
            <a:r>
              <a:rPr lang="fr-FR" sz="3200" b="1" dirty="0" smtClean="0">
                <a:solidFill>
                  <a:srgbClr val="FF0000"/>
                </a:solidFill>
                <a:latin typeface="Arial" pitchFamily="34" charset="0"/>
                <a:ea typeface="Calibri" pitchFamily="34" charset="0"/>
                <a:cs typeface="Arial" pitchFamily="34" charset="0"/>
              </a:rPr>
              <a:t> </a:t>
            </a:r>
            <a:r>
              <a:rPr kumimoji="0" lang="ar-DZ"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يسمح بالاستغلال الأمثل لمكان التخزين( الساحات، الرفوف...)، وأخذ الكميات التي تحتاجها عمليات الإنتاج والبيع.</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تسهيل النقل: </a:t>
            </a:r>
            <a:r>
              <a:rPr kumimoji="0" lang="ar-DZ"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يسمح بالاستغلال الأمثل لوسائل النقل( ملء 100%)، مما يقلل تكاليف النقل.</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ar-DZ" sz="3200" b="1" i="0" u="none" strike="noStrike" cap="none" normalizeH="0" baseline="0" dirty="0" smtClean="0">
                <a:ln>
                  <a:noFill/>
                </a:ln>
                <a:solidFill>
                  <a:srgbClr val="FF0000"/>
                </a:solidFill>
                <a:effectLst/>
                <a:latin typeface="Calibri" pitchFamily="34" charset="0"/>
                <a:ea typeface="Calibri" pitchFamily="34" charset="0"/>
                <a:cs typeface="Arial" pitchFamily="34" charset="0"/>
              </a:rPr>
              <a:t>تسهيل التوزيع:</a:t>
            </a:r>
            <a:r>
              <a:rPr lang="fr-FR" sz="3200" b="1" dirty="0" smtClean="0">
                <a:solidFill>
                  <a:srgbClr val="FF0000"/>
                </a:solidFill>
                <a:latin typeface="Arial" pitchFamily="34" charset="0"/>
                <a:ea typeface="Calibri" pitchFamily="34" charset="0"/>
                <a:cs typeface="Arial" pitchFamily="34" charset="0"/>
              </a:rPr>
              <a:t> </a:t>
            </a:r>
            <a:r>
              <a:rPr kumimoji="0" lang="ar-DZ" sz="32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يسمح من خلال سهولة التحكم، الفتح،الملء  والتفريخ للمنتج... من توزيع المنتجات.</a:t>
            </a:r>
            <a:endParaRPr kumimoji="0" lang="ar-DZ" sz="32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Rectangle 1"/>
          <p:cNvSpPr>
            <a:spLocks noChangeArrowheads="1"/>
          </p:cNvSpPr>
          <p:nvPr/>
        </p:nvSpPr>
        <p:spPr bwMode="auto">
          <a:xfrm>
            <a:off x="228600" y="609600"/>
            <a:ext cx="8610600" cy="538609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177800" algn="r"/>
              </a:tabLst>
            </a:pPr>
            <a:r>
              <a:rPr kumimoji="0" lang="ar-SA" sz="36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أهمية التغليف( المميز)</a:t>
            </a:r>
            <a:endParaRPr kumimoji="0" lang="fr-FR" sz="36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
                <a:srgbClr val="FF0000"/>
              </a:buClr>
              <a:buSzPct val="80000"/>
              <a:buFont typeface="Wingdings" pitchFamily="2" charset="2"/>
              <a:buChar char="ü"/>
              <a:tabLst>
                <a:tab pos="177800" algn="r"/>
              </a:tabLst>
            </a:pP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خلق طلب خاص على المنتج، خاصة الذي لا يتميز بطابع خاص أو فريد عن منتجات المنافسة.</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
                <a:srgbClr val="FF0000"/>
              </a:buClr>
              <a:buSzPct val="80000"/>
              <a:buFont typeface="Wingdings" pitchFamily="2" charset="2"/>
              <a:buChar char="ü"/>
              <a:tabLst>
                <a:tab pos="177800" algn="r"/>
              </a:tabLst>
            </a:pP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سهولة وإمكانية التعرف على المنتج وسط المنتجات البديلة </a:t>
            </a:r>
            <a:r>
              <a:rPr kumimoji="0" lang="ar-SA" sz="28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و</a:t>
            </a: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المنافسة، كما يساعد على تذكر المستهلك له</a:t>
            </a:r>
            <a:r>
              <a:rPr kumimoji="0" lang="fr-FR"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
                <a:srgbClr val="FF0000"/>
              </a:buClr>
              <a:buSzPct val="80000"/>
              <a:buFont typeface="Wingdings" pitchFamily="2" charset="2"/>
              <a:buChar char="ü"/>
              <a:tabLst>
                <a:tab pos="177800" algn="r"/>
              </a:tabLst>
            </a:pP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من وسائل لفت نظر المستهلك للمنتج وإثارة رغبته </a:t>
            </a:r>
            <a:r>
              <a:rPr kumimoji="0" lang="ar-SA" sz="28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و</a:t>
            </a: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اهتمامه به، بل </a:t>
            </a:r>
            <a:r>
              <a:rPr kumimoji="0" lang="ar-SA" sz="28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و</a:t>
            </a: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تفضيله لها أحيانا.</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
                <a:srgbClr val="FF0000"/>
              </a:buClr>
              <a:buSzPct val="80000"/>
              <a:buFont typeface="Wingdings" pitchFamily="2" charset="2"/>
              <a:buChar char="ü"/>
              <a:tabLst>
                <a:tab pos="177800" algn="r"/>
              </a:tabLst>
            </a:pP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تمييز المنتج ووضع الاسم التجاري والشعار، المعلومات الوصفية والتقنية عليه بشكل أفضل وأكثر جاذبية ووضوحاً،</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
                <a:srgbClr val="FF0000"/>
              </a:buClr>
              <a:buSzPct val="80000"/>
              <a:buFont typeface="Wingdings" pitchFamily="2" charset="2"/>
              <a:buChar char="ü"/>
              <a:tabLst>
                <a:tab pos="177800" algn="r"/>
              </a:tabLst>
            </a:pP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المنتجات </a:t>
            </a:r>
            <a:r>
              <a:rPr kumimoji="0" lang="ar-SA" sz="28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السائبة</a:t>
            </a: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والسائلة لا يمكن بيعها بدون تغليف وتعبئة، كما أن تعبئتها في عبوات ذات أحجام مناسبة، يؤدي</a:t>
            </a:r>
            <a:r>
              <a:rPr lang="ar-DZ" sz="2800" b="1" dirty="0" smtClean="0">
                <a:latin typeface="Arial" pitchFamily="34"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إلى توزيعها بشكل أفضل</a:t>
            </a:r>
            <a:r>
              <a:rPr kumimoji="0" lang="fr-FR"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
                <a:srgbClr val="FF0000"/>
              </a:buClr>
              <a:buSzPct val="80000"/>
              <a:buFont typeface="Wingdings" pitchFamily="2" charset="2"/>
              <a:buChar char="ü"/>
              <a:tabLst>
                <a:tab pos="177800" algn="r"/>
              </a:tabLst>
            </a:pP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يمكن متاجر التجزئة من عرض المنتجات بطريقة أفضل</a:t>
            </a: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28600" y="228600"/>
            <a:ext cx="861060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177800" algn="r"/>
              </a:tabLst>
            </a:pPr>
            <a:r>
              <a:rPr kumimoji="0" lang="ar-SA" sz="3200" b="1" i="0" u="none" strike="noStrike" cap="none" normalizeH="0" baseline="0" dirty="0" smtClean="0">
                <a:ln>
                  <a:noFill/>
                </a:ln>
                <a:solidFill>
                  <a:srgbClr val="FF0000"/>
                </a:solidFill>
                <a:effectLst/>
                <a:latin typeface="Arial" pitchFamily="34" charset="0"/>
                <a:ea typeface="Calibri" pitchFamily="34" charset="0"/>
                <a:cs typeface="Arial" pitchFamily="34" charset="0"/>
              </a:rPr>
              <a:t>أهمية التغليف( المميز)</a:t>
            </a:r>
            <a:endParaRPr kumimoji="0" lang="fr-FR" sz="32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
                <a:srgbClr val="FF0000"/>
              </a:buClr>
              <a:buSzPct val="80000"/>
              <a:buFont typeface="Wingdings" pitchFamily="2" charset="2"/>
              <a:buChar char="ü"/>
              <a:tabLst>
                <a:tab pos="177800" algn="r"/>
              </a:tabLst>
            </a:pP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تساعد سياسة التعبئة والتغليف على استهلاك السلع في غير أوقات إنتاجها وعلى مدار السنة.</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
                <a:srgbClr val="FF0000"/>
              </a:buClr>
              <a:buSzPct val="80000"/>
              <a:buFont typeface="Wingdings" pitchFamily="2" charset="2"/>
              <a:buChar char="ü"/>
              <a:tabLst>
                <a:tab pos="177800" algn="r"/>
              </a:tabLst>
            </a:pP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بعض المنتجات تزداد قيمتها في نظر المشتري نتيجة التغليف الجيد أو</a:t>
            </a:r>
            <a:r>
              <a:rPr kumimoji="0" lang="ar-DZ"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القيم لها، مثل المجوهرات، العطور وأدوات التجميل</a:t>
            </a:r>
            <a:r>
              <a:rPr kumimoji="0" lang="fr-FR"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
                <a:srgbClr val="FF0000"/>
              </a:buClr>
              <a:buSzPct val="80000"/>
              <a:buFont typeface="Wingdings" pitchFamily="2" charset="2"/>
              <a:buChar char="ü"/>
              <a:tabLst>
                <a:tab pos="177800" algn="r"/>
              </a:tabLst>
            </a:pP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وسيلة (وحيدة) لتنفيذ سياسة التشكيل السليمة طبقاً لرغبات واحتياجات السوق من الأحجام أو الأذواق المختلفة للمنتجات السائلة</a:t>
            </a:r>
            <a:r>
              <a:rPr kumimoji="0" lang="fr-FR"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
                <a:srgbClr val="FF0000"/>
              </a:buClr>
              <a:buSzPct val="80000"/>
              <a:buFont typeface="Wingdings" pitchFamily="2" charset="2"/>
              <a:buChar char="ü"/>
              <a:tabLst>
                <a:tab pos="177800" algn="r"/>
              </a:tabLst>
            </a:pP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سهولة مناولة المنتجات، تخزينها، مراقبة المخزون منها، شرائها، تقليل الإسراف في الاستهلاك والتلف في التخزين والنقل.</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
                <a:srgbClr val="FF0000"/>
              </a:buClr>
              <a:buSzPct val="80000"/>
              <a:buFont typeface="Wingdings" pitchFamily="2" charset="2"/>
              <a:buChar char="ü"/>
              <a:tabLst>
                <a:tab pos="177800" algn="r"/>
              </a:tabLst>
            </a:pP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الغلاف الذي ينتفع به المستهلك بعد استخدام المنتج، يعتبر من عوامل التفضيل عند الشراء.</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
                <a:srgbClr val="FF0000"/>
              </a:buClr>
              <a:buSzPct val="80000"/>
              <a:buFont typeface="Wingdings" pitchFamily="2" charset="2"/>
              <a:buChar char="ü"/>
              <a:tabLst>
                <a:tab pos="177800" algn="r"/>
              </a:tabLst>
            </a:pP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حماية المنتج من التلف أو الكسر أثناء عمليات النقل والتخزين أو الاستعمال، حتى يصل إلى المستهلك في حالة جيدة</a:t>
            </a:r>
            <a:r>
              <a:rPr kumimoji="0" lang="fr-FR"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
                <a:srgbClr val="FF0000"/>
              </a:buClr>
              <a:buSzPct val="80000"/>
              <a:buFont typeface="Wingdings" pitchFamily="2" charset="2"/>
              <a:buChar char="ü"/>
              <a:tabLst>
                <a:tab pos="177800" algn="r"/>
              </a:tabLst>
            </a:pPr>
            <a:r>
              <a:rPr kumimoji="0" lang="ar-SA"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جزءاً من البرنامج التسويقي للمؤسسة (التعرف على المنتج، جذب المستهلك )، مما ينعكس على زيادة المبيعات للسلعة ذاتها</a:t>
            </a:r>
            <a:r>
              <a:rPr kumimoji="0" lang="fr-FR"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1"/>
          <p:cNvSpPr>
            <a:spLocks noChangeArrowheads="1"/>
          </p:cNvSpPr>
          <p:nvPr/>
        </p:nvSpPr>
        <p:spPr bwMode="auto">
          <a:xfrm>
            <a:off x="4953000" y="560487"/>
            <a:ext cx="3733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fontAlgn="base">
              <a:spcBef>
                <a:spcPct val="0"/>
              </a:spcBef>
              <a:spcAft>
                <a:spcPct val="0"/>
              </a:spcAft>
              <a:tabLst>
                <a:tab pos="-1441450" algn="r"/>
              </a:tabLst>
            </a:pPr>
            <a:r>
              <a:rPr kumimoji="0" lang="ar-DZ" sz="36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3. </a:t>
            </a:r>
            <a:r>
              <a:rPr kumimoji="0" lang="ar-SA" sz="36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مستويات</a:t>
            </a:r>
            <a:r>
              <a:rPr kumimoji="0" lang="ar-DZ" sz="36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 </a:t>
            </a:r>
            <a:r>
              <a:rPr lang="ar-SA" sz="3600" b="1" dirty="0" smtClean="0">
                <a:solidFill>
                  <a:srgbClr val="FF0000"/>
                </a:solidFill>
                <a:latin typeface="Simplified Arabic" pitchFamily="18" charset="-78"/>
                <a:ea typeface="Calibri" pitchFamily="34" charset="0"/>
                <a:cs typeface="Simplified Arabic" pitchFamily="18" charset="-78"/>
              </a:rPr>
              <a:t>التغليف</a:t>
            </a:r>
            <a:r>
              <a:rPr kumimoji="0" lang="ar-SA" sz="36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228600" y="1366897"/>
            <a:ext cx="84582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eaLnBrk="0" fontAlgn="base" hangingPunct="0">
              <a:spcBef>
                <a:spcPct val="0"/>
              </a:spcBef>
              <a:spcAft>
                <a:spcPct val="0"/>
              </a:spcAft>
              <a:tabLst>
                <a:tab pos="-1441450" algn="r"/>
              </a:tabLst>
            </a:pPr>
            <a:r>
              <a:rPr kumimoji="0" lang="ar-DZ"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أ. </a:t>
            </a:r>
            <a:r>
              <a:rPr kumimoji="0" lang="ar-SA"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الغلاف</a:t>
            </a:r>
            <a:r>
              <a:rPr kumimoji="0" lang="fr-FR"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الأولي</a:t>
            </a:r>
            <a:r>
              <a:rPr kumimoji="0" lang="ar-DZ"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a:t>
            </a:r>
            <a:r>
              <a:rPr kumimoji="0" lang="ar-SA"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التعبئة</a:t>
            </a:r>
            <a:r>
              <a:rPr kumimoji="0" lang="ar-DZ"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 </a:t>
            </a:r>
          </a:p>
          <a:p>
            <a:pPr lvl="0" algn="justLow" rtl="1" eaLnBrk="0" fontAlgn="base" hangingPunct="0">
              <a:spcBef>
                <a:spcPct val="0"/>
              </a:spcBef>
              <a:spcAft>
                <a:spcPct val="0"/>
              </a:spcAft>
              <a:tabLst>
                <a:tab pos="-1441450" algn="r"/>
              </a:tabLst>
            </a:pP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الحاوي</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لكل</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وحدة</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من</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المنتج</a:t>
            </a:r>
            <a:r>
              <a:rPr lang="ar-DZ" sz="3200" b="1" dirty="0" smtClean="0">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يكون</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على</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اتصال مباشرة</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بالمنتج</a:t>
            </a:r>
            <a:r>
              <a:rPr kumimoji="0" lang="ar-DZ"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lang="ar-SA" sz="3200" b="1" dirty="0" smtClean="0">
                <a:latin typeface="Simplified Arabic" pitchFamily="18" charset="-78"/>
                <a:ea typeface="Calibri" pitchFamily="34" charset="0"/>
                <a:cs typeface="Simplified Arabic" pitchFamily="18" charset="-78"/>
              </a:rPr>
              <a:t>يعمل</a:t>
            </a:r>
            <a:r>
              <a:rPr lang="fr-FR" sz="3200" b="1" dirty="0" smtClean="0">
                <a:latin typeface="Simplified Arabic" pitchFamily="18" charset="-78"/>
                <a:ea typeface="Calibri" pitchFamily="34" charset="0"/>
                <a:cs typeface="Simplified Arabic" pitchFamily="18" charset="-78"/>
              </a:rPr>
              <a:t> </a:t>
            </a:r>
            <a:r>
              <a:rPr lang="ar-SA" sz="3200" b="1" dirty="0" smtClean="0">
                <a:latin typeface="Simplified Arabic" pitchFamily="18" charset="-78"/>
                <a:ea typeface="Calibri" pitchFamily="34" charset="0"/>
                <a:cs typeface="Simplified Arabic" pitchFamily="18" charset="-78"/>
              </a:rPr>
              <a:t>على</a:t>
            </a:r>
            <a:r>
              <a:rPr lang="fr-FR" sz="3200" b="1" dirty="0" smtClean="0">
                <a:latin typeface="Simplified Arabic" pitchFamily="18" charset="-78"/>
                <a:ea typeface="Calibri" pitchFamily="34" charset="0"/>
                <a:cs typeface="Simplified Arabic" pitchFamily="18" charset="-78"/>
              </a:rPr>
              <a:t> </a:t>
            </a:r>
            <a:r>
              <a:rPr lang="ar-SA" sz="3200" b="1" dirty="0" smtClean="0">
                <a:solidFill>
                  <a:srgbClr val="FF0000"/>
                </a:solidFill>
                <a:latin typeface="Simplified Arabic" pitchFamily="18" charset="-78"/>
                <a:ea typeface="Calibri" pitchFamily="34" charset="0"/>
                <a:cs typeface="Simplified Arabic" pitchFamily="18" charset="-78"/>
              </a:rPr>
              <a:t>حماية</a:t>
            </a:r>
            <a:r>
              <a:rPr lang="fr-FR" sz="3200" b="1" dirty="0" smtClean="0">
                <a:latin typeface="Simplified Arabic" pitchFamily="18" charset="-78"/>
                <a:ea typeface="Calibri" pitchFamily="34" charset="0"/>
                <a:cs typeface="Simplified Arabic" pitchFamily="18" charset="-78"/>
              </a:rPr>
              <a:t> </a:t>
            </a:r>
            <a:r>
              <a:rPr lang="ar-SA" sz="3200" b="1" dirty="0" smtClean="0">
                <a:latin typeface="Simplified Arabic" pitchFamily="18" charset="-78"/>
                <a:ea typeface="Calibri" pitchFamily="34" charset="0"/>
                <a:cs typeface="Simplified Arabic" pitchFamily="18" charset="-78"/>
              </a:rPr>
              <a:t>المنتج</a:t>
            </a:r>
            <a:r>
              <a:rPr lang="ar-DZ" sz="3200" b="1" dirty="0" smtClean="0">
                <a:latin typeface="Simplified Arabic" pitchFamily="18" charset="-78"/>
                <a:ea typeface="Calibri" pitchFamily="34" charset="0"/>
                <a:cs typeface="Simplified Arabic" pitchFamily="18" charset="-78"/>
              </a:rPr>
              <a:t> </a:t>
            </a:r>
            <a:r>
              <a:rPr lang="ar-SA" sz="3200" b="1" dirty="0" smtClean="0">
                <a:latin typeface="Simplified Arabic" pitchFamily="18" charset="-78"/>
                <a:ea typeface="Calibri" pitchFamily="34" charset="0"/>
                <a:cs typeface="Simplified Arabic" pitchFamily="18" charset="-78"/>
              </a:rPr>
              <a:t>وحمل</a:t>
            </a:r>
            <a:r>
              <a:rPr lang="fr-FR" sz="3200" b="1" dirty="0" smtClean="0">
                <a:latin typeface="Simplified Arabic" pitchFamily="18" charset="-78"/>
                <a:ea typeface="Calibri" pitchFamily="34" charset="0"/>
                <a:cs typeface="Simplified Arabic" pitchFamily="18" charset="-78"/>
              </a:rPr>
              <a:t> </a:t>
            </a:r>
            <a:r>
              <a:rPr lang="ar-SA" sz="3200" b="1" dirty="0" smtClean="0">
                <a:latin typeface="Simplified Arabic" pitchFamily="18" charset="-78"/>
                <a:ea typeface="Calibri" pitchFamily="34" charset="0"/>
                <a:cs typeface="Simplified Arabic" pitchFamily="18" charset="-78"/>
              </a:rPr>
              <a:t>الرسالة</a:t>
            </a:r>
            <a:r>
              <a:rPr lang="fr-FR" sz="3200" b="1" dirty="0" smtClean="0">
                <a:latin typeface="Simplified Arabic" pitchFamily="18" charset="-78"/>
                <a:ea typeface="Calibri" pitchFamily="34" charset="0"/>
                <a:cs typeface="Simplified Arabic" pitchFamily="18" charset="-78"/>
              </a:rPr>
              <a:t> </a:t>
            </a:r>
            <a:r>
              <a:rPr lang="ar-SA" sz="3200" b="1" dirty="0" smtClean="0">
                <a:solidFill>
                  <a:srgbClr val="FF0000"/>
                </a:solidFill>
                <a:latin typeface="Simplified Arabic" pitchFamily="18" charset="-78"/>
                <a:ea typeface="Calibri" pitchFamily="34" charset="0"/>
                <a:cs typeface="Simplified Arabic" pitchFamily="18" charset="-78"/>
              </a:rPr>
              <a:t>الترويج</a:t>
            </a:r>
            <a:r>
              <a:rPr lang="ar-SA" sz="3200" b="1" dirty="0" smtClean="0">
                <a:latin typeface="Simplified Arabic" pitchFamily="18" charset="-78"/>
                <a:ea typeface="Calibri" pitchFamily="34" charset="0"/>
                <a:cs typeface="Simplified Arabic" pitchFamily="18" charset="-78"/>
              </a:rPr>
              <a:t>ية</a:t>
            </a:r>
            <a:r>
              <a:rPr lang="fr-FR" sz="3200" b="1" dirty="0" smtClean="0">
                <a:latin typeface="Simplified Arabic" pitchFamily="18" charset="-78"/>
                <a:ea typeface="Calibri" pitchFamily="34" charset="0"/>
                <a:cs typeface="Simplified Arabic" pitchFamily="18" charset="-78"/>
              </a:rPr>
              <a:t> </a:t>
            </a:r>
            <a:r>
              <a:rPr lang="ar-SA" sz="3200" b="1" dirty="0" smtClean="0">
                <a:latin typeface="Simplified Arabic" pitchFamily="18" charset="-78"/>
                <a:ea typeface="Calibri" pitchFamily="34" charset="0"/>
                <a:cs typeface="Simplified Arabic" pitchFamily="18" charset="-78"/>
              </a:rPr>
              <a:t>في</a:t>
            </a:r>
            <a:r>
              <a:rPr lang="fr-FR" sz="3200" b="1" dirty="0" smtClean="0">
                <a:latin typeface="Simplified Arabic" pitchFamily="18" charset="-78"/>
                <a:ea typeface="Calibri" pitchFamily="34" charset="0"/>
                <a:cs typeface="Simplified Arabic" pitchFamily="18" charset="-78"/>
              </a:rPr>
              <a:t> </a:t>
            </a:r>
            <a:r>
              <a:rPr lang="ar-SA" sz="3200" b="1" dirty="0" smtClean="0">
                <a:latin typeface="Simplified Arabic" pitchFamily="18" charset="-78"/>
                <a:ea typeface="Calibri" pitchFamily="34" charset="0"/>
                <a:cs typeface="Simplified Arabic" pitchFamily="18" charset="-78"/>
              </a:rPr>
              <a:t>نفس</a:t>
            </a:r>
            <a:r>
              <a:rPr lang="fr-FR" sz="3200" b="1" dirty="0" smtClean="0">
                <a:latin typeface="Simplified Arabic" pitchFamily="18" charset="-78"/>
                <a:ea typeface="Calibri" pitchFamily="34" charset="0"/>
                <a:cs typeface="Simplified Arabic" pitchFamily="18" charset="-78"/>
              </a:rPr>
              <a:t> </a:t>
            </a:r>
            <a:r>
              <a:rPr lang="ar-SA" sz="3200" b="1" dirty="0" smtClean="0">
                <a:latin typeface="Simplified Arabic" pitchFamily="18" charset="-78"/>
                <a:ea typeface="Calibri" pitchFamily="34" charset="0"/>
                <a:cs typeface="Simplified Arabic" pitchFamily="18" charset="-78"/>
              </a:rPr>
              <a:t>الوقت</a:t>
            </a:r>
            <a:r>
              <a:rPr lang="ar-DZ" sz="3200" b="1" dirty="0" smtClean="0">
                <a:latin typeface="Simplified Arabic" pitchFamily="18" charset="-78"/>
                <a:ea typeface="Calibri" pitchFamily="34" charset="0"/>
                <a:cs typeface="Simplified Arabic" pitchFamily="18" charset="-78"/>
              </a:rPr>
              <a:t>.</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pic>
        <p:nvPicPr>
          <p:cNvPr id="8" name="Picture 4" descr="C:\Users\SALAH\Documents\tampas-metalicas-vidros-01-5.jpg"/>
          <p:cNvPicPr>
            <a:picLocks noChangeAspect="1" noChangeArrowheads="1"/>
          </p:cNvPicPr>
          <p:nvPr/>
        </p:nvPicPr>
        <p:blipFill>
          <a:blip r:embed="rId2"/>
          <a:srcRect/>
          <a:stretch>
            <a:fillRect/>
          </a:stretch>
        </p:blipFill>
        <p:spPr bwMode="auto">
          <a:xfrm>
            <a:off x="2209800" y="3505200"/>
            <a:ext cx="4572000" cy="3200400"/>
          </a:xfrm>
          <a:prstGeom prst="rect">
            <a:avLst/>
          </a:prstGeom>
          <a:noFill/>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ecx.images-amazon.com/images/I/51MgXiN8rjL._SL500_AA300_PIbundle-12,TopRight,0,0_AA300_SH20_.jpg"/>
          <p:cNvPicPr>
            <a:picLocks noGrp="1" noChangeAspect="1" noChangeArrowheads="1"/>
          </p:cNvPicPr>
          <p:nvPr>
            <p:ph idx="1"/>
          </p:nvPr>
        </p:nvPicPr>
        <p:blipFill>
          <a:blip r:embed="rId2"/>
          <a:srcRect/>
          <a:stretch>
            <a:fillRect/>
          </a:stretch>
        </p:blipFill>
        <p:spPr>
          <a:xfrm>
            <a:off x="7092950" y="147637"/>
            <a:ext cx="1858963" cy="1860550"/>
          </a:xfrm>
          <a:noFill/>
        </p:spPr>
      </p:pic>
      <p:pic>
        <p:nvPicPr>
          <p:cNvPr id="5" name="Picture 10" descr="http://www.jjfoodservice.com/images/products/large/DRK416.jpg"/>
          <p:cNvPicPr>
            <a:picLocks noChangeAspect="1" noChangeArrowheads="1"/>
          </p:cNvPicPr>
          <p:nvPr/>
        </p:nvPicPr>
        <p:blipFill>
          <a:blip r:embed="rId3"/>
          <a:srcRect l="8551" r="18660" b="1385"/>
          <a:stretch>
            <a:fillRect/>
          </a:stretch>
        </p:blipFill>
        <p:spPr bwMode="auto">
          <a:xfrm>
            <a:off x="5501860" y="76200"/>
            <a:ext cx="1404938" cy="1901825"/>
          </a:xfrm>
          <a:prstGeom prst="rect">
            <a:avLst/>
          </a:prstGeom>
          <a:noFill/>
          <a:ln w="9525">
            <a:noFill/>
            <a:miter lim="800000"/>
            <a:headEnd/>
            <a:tailEnd/>
          </a:ln>
        </p:spPr>
      </p:pic>
      <p:pic>
        <p:nvPicPr>
          <p:cNvPr id="6" name="Picture 8" descr="http://www.independent.co.uk/incoming/article8001977.ece/ALTERNATES/w460/MILK.jpg"/>
          <p:cNvPicPr>
            <a:picLocks noChangeAspect="1" noChangeArrowheads="1"/>
          </p:cNvPicPr>
          <p:nvPr/>
        </p:nvPicPr>
        <p:blipFill>
          <a:blip r:embed="rId4"/>
          <a:srcRect/>
          <a:stretch>
            <a:fillRect/>
          </a:stretch>
        </p:blipFill>
        <p:spPr bwMode="auto">
          <a:xfrm>
            <a:off x="2700338" y="76200"/>
            <a:ext cx="2616200" cy="1962150"/>
          </a:xfrm>
          <a:prstGeom prst="rect">
            <a:avLst/>
          </a:prstGeom>
          <a:noFill/>
          <a:ln w="9525">
            <a:noFill/>
            <a:miter lim="800000"/>
            <a:headEnd/>
            <a:tailEnd/>
          </a:ln>
        </p:spPr>
      </p:pic>
      <p:pic>
        <p:nvPicPr>
          <p:cNvPr id="7" name="Picture 8" descr="http://www.delish.com/cm/delish/images/Lz/5-heinz-ketchup-glass-052110-xl.jpg"/>
          <p:cNvPicPr>
            <a:picLocks noChangeAspect="1" noChangeArrowheads="1"/>
          </p:cNvPicPr>
          <p:nvPr/>
        </p:nvPicPr>
        <p:blipFill>
          <a:blip r:embed="rId5"/>
          <a:srcRect/>
          <a:stretch>
            <a:fillRect/>
          </a:stretch>
        </p:blipFill>
        <p:spPr bwMode="auto">
          <a:xfrm>
            <a:off x="7062788" y="2167840"/>
            <a:ext cx="1949450" cy="2141538"/>
          </a:xfrm>
          <a:prstGeom prst="rect">
            <a:avLst/>
          </a:prstGeom>
          <a:noFill/>
          <a:ln w="9525">
            <a:noFill/>
            <a:miter lim="800000"/>
            <a:headEnd/>
            <a:tailEnd/>
          </a:ln>
        </p:spPr>
      </p:pic>
      <p:pic>
        <p:nvPicPr>
          <p:cNvPr id="8" name="Picture 6" descr="http://www.theofennell.com/shop/8496_hires.png"/>
          <p:cNvPicPr>
            <a:picLocks noChangeAspect="1" noChangeArrowheads="1"/>
          </p:cNvPicPr>
          <p:nvPr/>
        </p:nvPicPr>
        <p:blipFill>
          <a:blip r:embed="rId6"/>
          <a:srcRect/>
          <a:stretch>
            <a:fillRect/>
          </a:stretch>
        </p:blipFill>
        <p:spPr bwMode="auto">
          <a:xfrm>
            <a:off x="4865962" y="2418867"/>
            <a:ext cx="2133600" cy="2486025"/>
          </a:xfrm>
          <a:prstGeom prst="rect">
            <a:avLst/>
          </a:prstGeom>
          <a:noFill/>
          <a:ln w="9525">
            <a:noFill/>
            <a:miter lim="800000"/>
            <a:headEnd/>
            <a:tailEnd/>
          </a:ln>
        </p:spPr>
      </p:pic>
      <p:pic>
        <p:nvPicPr>
          <p:cNvPr id="9" name="Picture 4" descr="http://www.ocado.com/catalog/images-hires/69884011_H.jpg?identifier=ceed546c67e37bbf1b77e495913e2f57"/>
          <p:cNvPicPr>
            <a:picLocks noChangeAspect="1" noChangeArrowheads="1"/>
          </p:cNvPicPr>
          <p:nvPr/>
        </p:nvPicPr>
        <p:blipFill>
          <a:blip r:embed="rId7"/>
          <a:srcRect/>
          <a:stretch>
            <a:fillRect/>
          </a:stretch>
        </p:blipFill>
        <p:spPr bwMode="auto">
          <a:xfrm>
            <a:off x="2906713" y="2183715"/>
            <a:ext cx="2205037" cy="2205038"/>
          </a:xfrm>
          <a:prstGeom prst="rect">
            <a:avLst/>
          </a:prstGeom>
          <a:noFill/>
          <a:ln w="9525">
            <a:noFill/>
            <a:miter lim="800000"/>
            <a:headEnd/>
            <a:tailEnd/>
          </a:ln>
        </p:spPr>
      </p:pic>
      <p:pic>
        <p:nvPicPr>
          <p:cNvPr id="10" name="Picture 24"/>
          <p:cNvPicPr>
            <a:picLocks noChangeAspect="1" noChangeArrowheads="1"/>
          </p:cNvPicPr>
          <p:nvPr/>
        </p:nvPicPr>
        <p:blipFill>
          <a:blip r:embed="rId8"/>
          <a:srcRect/>
          <a:stretch>
            <a:fillRect/>
          </a:stretch>
        </p:blipFill>
        <p:spPr bwMode="auto">
          <a:xfrm>
            <a:off x="131763" y="733489"/>
            <a:ext cx="2422525" cy="1274763"/>
          </a:xfrm>
          <a:prstGeom prst="rect">
            <a:avLst/>
          </a:prstGeom>
          <a:noFill/>
          <a:ln w="9525">
            <a:noFill/>
            <a:miter lim="800000"/>
            <a:headEnd/>
            <a:tailEnd/>
          </a:ln>
          <a:effectLst/>
        </p:spPr>
      </p:pic>
      <p:pic>
        <p:nvPicPr>
          <p:cNvPr id="11" name="Picture 2" descr="https://encrypted-tbn3.gstatic.com/images?q=tbn:ANd9GcR80D7NQy6sxrr893UG-hvQlNft4CU1hnxxi4DY5LyhcXMC1e8U"/>
          <p:cNvPicPr>
            <a:picLocks noChangeAspect="1" noChangeArrowheads="1"/>
          </p:cNvPicPr>
          <p:nvPr/>
        </p:nvPicPr>
        <p:blipFill>
          <a:blip r:embed="rId9"/>
          <a:srcRect/>
          <a:stretch>
            <a:fillRect/>
          </a:stretch>
        </p:blipFill>
        <p:spPr bwMode="auto">
          <a:xfrm>
            <a:off x="119272" y="4724400"/>
            <a:ext cx="3114675" cy="2080592"/>
          </a:xfrm>
          <a:prstGeom prst="rect">
            <a:avLst/>
          </a:prstGeom>
          <a:noFill/>
          <a:ln w="9525">
            <a:noFill/>
            <a:miter lim="800000"/>
            <a:headEnd/>
            <a:tailEnd/>
          </a:ln>
        </p:spPr>
      </p:pic>
      <p:pic>
        <p:nvPicPr>
          <p:cNvPr id="12" name="Picture 12" descr="http://www.thedrum.com/uploads/drum_basic_article/90027/main_images/actimel_redesign.png"/>
          <p:cNvPicPr>
            <a:picLocks noChangeAspect="1" noChangeArrowheads="1"/>
          </p:cNvPicPr>
          <p:nvPr/>
        </p:nvPicPr>
        <p:blipFill>
          <a:blip r:embed="rId10"/>
          <a:srcRect/>
          <a:stretch>
            <a:fillRect/>
          </a:stretch>
        </p:blipFill>
        <p:spPr bwMode="auto">
          <a:xfrm>
            <a:off x="3344863" y="4724401"/>
            <a:ext cx="2598737" cy="2071406"/>
          </a:xfrm>
          <a:prstGeom prst="rect">
            <a:avLst/>
          </a:prstGeom>
          <a:noFill/>
          <a:ln w="9525">
            <a:noFill/>
            <a:miter lim="800000"/>
            <a:headEnd/>
            <a:tailEnd/>
          </a:ln>
        </p:spPr>
      </p:pic>
      <p:pic>
        <p:nvPicPr>
          <p:cNvPr id="13" name="Picture 2" descr="C:\Users\SALAH\Documents\images (18).jpg"/>
          <p:cNvPicPr>
            <a:picLocks noChangeAspect="1" noChangeArrowheads="1"/>
          </p:cNvPicPr>
          <p:nvPr/>
        </p:nvPicPr>
        <p:blipFill>
          <a:blip r:embed="rId11"/>
          <a:srcRect/>
          <a:stretch>
            <a:fillRect/>
          </a:stretch>
        </p:blipFill>
        <p:spPr bwMode="auto">
          <a:xfrm>
            <a:off x="6096000" y="4731020"/>
            <a:ext cx="2971800" cy="2057400"/>
          </a:xfrm>
          <a:prstGeom prst="rect">
            <a:avLst/>
          </a:prstGeom>
          <a:noFill/>
        </p:spPr>
      </p:pic>
      <p:pic>
        <p:nvPicPr>
          <p:cNvPr id="14" name="Picture 3" descr="C:\Users\SALAH\Documents\images (8).jpg"/>
          <p:cNvPicPr>
            <a:picLocks noChangeAspect="1" noChangeArrowheads="1"/>
          </p:cNvPicPr>
          <p:nvPr/>
        </p:nvPicPr>
        <p:blipFill>
          <a:blip r:embed="rId12"/>
          <a:srcRect/>
          <a:stretch>
            <a:fillRect/>
          </a:stretch>
        </p:blipFill>
        <p:spPr bwMode="auto">
          <a:xfrm>
            <a:off x="990600" y="2193241"/>
            <a:ext cx="1743075" cy="2378760"/>
          </a:xfrm>
          <a:prstGeom prst="rect">
            <a:avLst/>
          </a:prstGeom>
          <a:noFill/>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28600" y="914400"/>
            <a:ext cx="84582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1" eaLnBrk="0" fontAlgn="base" latinLnBrk="0" hangingPunct="0">
              <a:lnSpc>
                <a:spcPct val="100000"/>
              </a:lnSpc>
              <a:spcBef>
                <a:spcPct val="0"/>
              </a:spcBef>
              <a:spcAft>
                <a:spcPct val="0"/>
              </a:spcAft>
              <a:buClrTx/>
              <a:buSzTx/>
              <a:tabLst>
                <a:tab pos="-1441450" algn="r"/>
              </a:tabLst>
            </a:pPr>
            <a:r>
              <a:rPr kumimoji="0" lang="ar-DZ"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ب. </a:t>
            </a:r>
            <a:r>
              <a:rPr kumimoji="0" lang="ar-SA"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الغلاف</a:t>
            </a:r>
            <a:r>
              <a:rPr kumimoji="0" lang="fr-FR"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الثانوي</a:t>
            </a:r>
            <a:r>
              <a:rPr kumimoji="0" lang="ar-DZ"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a:t>
            </a:r>
            <a:r>
              <a:rPr kumimoji="0" lang="ar-SA"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غلاف</a:t>
            </a:r>
            <a:r>
              <a:rPr kumimoji="0" lang="fr-FR"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 </a:t>
            </a:r>
            <a:r>
              <a:rPr kumimoji="0" lang="ar-DZ"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البيع):</a:t>
            </a:r>
          </a:p>
          <a:p>
            <a:pPr marL="0" marR="0" lvl="0" indent="0" algn="just" defTabSz="914400" rtl="1" eaLnBrk="0" fontAlgn="base" latinLnBrk="0" hangingPunct="0">
              <a:lnSpc>
                <a:spcPct val="100000"/>
              </a:lnSpc>
              <a:spcBef>
                <a:spcPct val="0"/>
              </a:spcBef>
              <a:spcAft>
                <a:spcPct val="0"/>
              </a:spcAft>
              <a:buClrTx/>
              <a:buSzTx/>
              <a:tabLst>
                <a:tab pos="-1441450" algn="r"/>
              </a:tabLst>
            </a:pP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يجمع</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عدة</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وحدات</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من</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المنتج</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ليشكل وحدة</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بيع، موجه</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لتأمين</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عملية</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التجميع</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الحمل</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والحزم</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pic>
        <p:nvPicPr>
          <p:cNvPr id="107523" name="Picture 3" descr="C:\Users\SALAH\Documents\images (6).jpg"/>
          <p:cNvPicPr>
            <a:picLocks noChangeAspect="1" noChangeArrowheads="1"/>
          </p:cNvPicPr>
          <p:nvPr/>
        </p:nvPicPr>
        <p:blipFill>
          <a:blip r:embed="rId2"/>
          <a:srcRect/>
          <a:stretch>
            <a:fillRect/>
          </a:stretch>
        </p:blipFill>
        <p:spPr bwMode="auto">
          <a:xfrm>
            <a:off x="2919413" y="3200400"/>
            <a:ext cx="3252787" cy="3533775"/>
          </a:xfrm>
          <a:prstGeom prst="rect">
            <a:avLst/>
          </a:prstGeom>
          <a:noFill/>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ALAH\Desktop\images (2).jpg"/>
          <p:cNvPicPr>
            <a:picLocks noChangeAspect="1" noChangeArrowheads="1"/>
          </p:cNvPicPr>
          <p:nvPr/>
        </p:nvPicPr>
        <p:blipFill>
          <a:blip r:embed="rId2"/>
          <a:srcRect/>
          <a:stretch>
            <a:fillRect/>
          </a:stretch>
        </p:blipFill>
        <p:spPr bwMode="auto">
          <a:xfrm>
            <a:off x="76200" y="76200"/>
            <a:ext cx="4191000" cy="3429000"/>
          </a:xfrm>
          <a:prstGeom prst="rect">
            <a:avLst/>
          </a:prstGeom>
          <a:noFill/>
        </p:spPr>
      </p:pic>
      <p:pic>
        <p:nvPicPr>
          <p:cNvPr id="3075" name="Picture 3" descr="C:\Users\SALAH\Desktop\images (3).jpg"/>
          <p:cNvPicPr>
            <a:picLocks noChangeAspect="1" noChangeArrowheads="1"/>
          </p:cNvPicPr>
          <p:nvPr/>
        </p:nvPicPr>
        <p:blipFill>
          <a:blip r:embed="rId3"/>
          <a:srcRect/>
          <a:stretch>
            <a:fillRect/>
          </a:stretch>
        </p:blipFill>
        <p:spPr bwMode="auto">
          <a:xfrm>
            <a:off x="4343400" y="76200"/>
            <a:ext cx="4648200" cy="3429000"/>
          </a:xfrm>
          <a:prstGeom prst="rect">
            <a:avLst/>
          </a:prstGeom>
          <a:noFill/>
        </p:spPr>
      </p:pic>
      <p:pic>
        <p:nvPicPr>
          <p:cNvPr id="6" name="Picture 3" descr="C:\Users\SALAH\Desktop\téléchargement (2).jpg"/>
          <p:cNvPicPr>
            <a:picLocks noChangeAspect="1" noChangeArrowheads="1"/>
          </p:cNvPicPr>
          <p:nvPr/>
        </p:nvPicPr>
        <p:blipFill>
          <a:blip r:embed="rId4"/>
          <a:srcRect/>
          <a:stretch>
            <a:fillRect/>
          </a:stretch>
        </p:blipFill>
        <p:spPr bwMode="auto">
          <a:xfrm>
            <a:off x="4343400" y="3581400"/>
            <a:ext cx="4671392" cy="3200400"/>
          </a:xfrm>
          <a:prstGeom prst="rect">
            <a:avLst/>
          </a:prstGeom>
          <a:noFill/>
        </p:spPr>
      </p:pic>
      <p:pic>
        <p:nvPicPr>
          <p:cNvPr id="7" name="Picture 4" descr="C:\Users\SALAH\Desktop\images (1).jpg"/>
          <p:cNvPicPr>
            <a:picLocks noChangeAspect="1" noChangeArrowheads="1"/>
          </p:cNvPicPr>
          <p:nvPr/>
        </p:nvPicPr>
        <p:blipFill>
          <a:blip r:embed="rId5"/>
          <a:srcRect/>
          <a:stretch>
            <a:fillRect/>
          </a:stretch>
        </p:blipFill>
        <p:spPr bwMode="auto">
          <a:xfrm>
            <a:off x="76200" y="3581400"/>
            <a:ext cx="4191000" cy="3200400"/>
          </a:xfrm>
          <a:prstGeom prst="rect">
            <a:avLst/>
          </a:prstGeo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28600" y="685800"/>
            <a:ext cx="8458200"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1" eaLnBrk="0" fontAlgn="base" hangingPunct="0">
              <a:spcBef>
                <a:spcPct val="0"/>
              </a:spcBef>
              <a:spcAft>
                <a:spcPct val="0"/>
              </a:spcAft>
              <a:tabLst>
                <a:tab pos="-1441450" algn="r"/>
              </a:tabLst>
            </a:pPr>
            <a:r>
              <a:rPr kumimoji="0" lang="ar-DZ"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ج. </a:t>
            </a:r>
            <a:r>
              <a:rPr kumimoji="0" lang="ar-SA"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الغلاف</a:t>
            </a:r>
            <a:r>
              <a:rPr kumimoji="0" lang="fr-FR"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الثالث</a:t>
            </a:r>
            <a:r>
              <a:rPr kumimoji="0" lang="ar-DZ"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a:t>
            </a:r>
            <a:r>
              <a:rPr kumimoji="0" lang="fr-FR"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غلاف</a:t>
            </a:r>
            <a:r>
              <a:rPr kumimoji="0" lang="fr-FR"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 </a:t>
            </a:r>
            <a:r>
              <a:rPr kumimoji="0" lang="ar-DZ" sz="3200" b="1" i="0" u="none" strike="noStrike" cap="none" normalizeH="0" baseline="0" dirty="0" smtClean="0">
                <a:ln>
                  <a:noFill/>
                </a:ln>
                <a:solidFill>
                  <a:srgbClr val="FF0000"/>
                </a:solidFill>
                <a:effectLst/>
                <a:latin typeface="Simplified Arabic" pitchFamily="18" charset="-78"/>
                <a:ea typeface="Calibri" pitchFamily="34" charset="0"/>
                <a:cs typeface="Simplified Arabic" pitchFamily="18" charset="-78"/>
              </a:rPr>
              <a:t>الشحن):</a:t>
            </a:r>
          </a:p>
          <a:p>
            <a:pPr lvl="0" algn="justLow" rtl="1" eaLnBrk="0" fontAlgn="base" hangingPunct="0">
              <a:spcBef>
                <a:spcPct val="0"/>
              </a:spcBef>
              <a:spcAft>
                <a:spcPct val="0"/>
              </a:spcAft>
              <a:tabLst>
                <a:tab pos="-1441450" algn="r"/>
              </a:tabLst>
            </a:pP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يسمح</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بمناولة ونقل</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عدد</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من</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وحدات</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المنتج</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من</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المصانع إلى</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المستودعات</a:t>
            </a:r>
            <a:r>
              <a:rPr kumimoji="0" lang="ar-DZ" sz="3200" b="1" i="0" u="none" strike="noStrike" cap="none" normalizeH="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أو</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نقاط</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البيع، له</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وظائف</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لوجستية (النقل</a:t>
            </a:r>
            <a:r>
              <a:rPr kumimoji="0" lang="ar-DZ"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قبل</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أن</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تكون</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له</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وظائف</a:t>
            </a:r>
            <a:r>
              <a:rPr kumimoji="0" lang="fr-FR"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kumimoji="0" lang="ar-SA"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تسويقية</a:t>
            </a:r>
            <a:r>
              <a:rPr kumimoji="0" lang="ar-DZ" sz="3200" b="1" i="0" u="none" strike="noStrike" cap="none" normalizeH="0" baseline="0" dirty="0" smtClean="0">
                <a:ln>
                  <a:noFill/>
                </a:ln>
                <a:solidFill>
                  <a:schemeClr val="tx1"/>
                </a:solidFill>
                <a:effectLst/>
                <a:latin typeface="Simplified Arabic" pitchFamily="18" charset="-78"/>
                <a:ea typeface="Calibri" pitchFamily="34" charset="0"/>
                <a:cs typeface="Simplified Arabic" pitchFamily="18" charset="-78"/>
              </a:rPr>
              <a:t>، </a:t>
            </a:r>
            <a:r>
              <a:rPr lang="ar-SA" sz="3200" b="1" dirty="0" smtClean="0">
                <a:latin typeface="Simplified Arabic" pitchFamily="18" charset="-78"/>
                <a:ea typeface="Calibri" pitchFamily="34" charset="0"/>
                <a:cs typeface="Simplified Arabic" pitchFamily="18" charset="-78"/>
              </a:rPr>
              <a:t>يهم</a:t>
            </a:r>
            <a:r>
              <a:rPr lang="fr-FR" sz="3200" b="1" dirty="0" smtClean="0">
                <a:latin typeface="Simplified Arabic" pitchFamily="18" charset="-78"/>
                <a:ea typeface="Calibri" pitchFamily="34" charset="0"/>
                <a:cs typeface="Simplified Arabic" pitchFamily="18" charset="-78"/>
              </a:rPr>
              <a:t> </a:t>
            </a:r>
            <a:r>
              <a:rPr lang="ar-SA" sz="3200" b="1" dirty="0" smtClean="0">
                <a:latin typeface="Simplified Arabic" pitchFamily="18" charset="-78"/>
                <a:ea typeface="Calibri" pitchFamily="34" charset="0"/>
                <a:cs typeface="Simplified Arabic" pitchFamily="18" charset="-78"/>
              </a:rPr>
              <a:t>الموزعين</a:t>
            </a:r>
            <a:r>
              <a:rPr lang="fr-FR" sz="3200" b="1" dirty="0" smtClean="0">
                <a:latin typeface="Simplified Arabic" pitchFamily="18" charset="-78"/>
                <a:ea typeface="Calibri" pitchFamily="34" charset="0"/>
                <a:cs typeface="Simplified Arabic" pitchFamily="18" charset="-78"/>
              </a:rPr>
              <a:t> </a:t>
            </a:r>
            <a:r>
              <a:rPr lang="ar-SA" sz="3200" b="1" dirty="0" smtClean="0">
                <a:latin typeface="Simplified Arabic" pitchFamily="18" charset="-78"/>
                <a:ea typeface="Calibri" pitchFamily="34" charset="0"/>
                <a:cs typeface="Simplified Arabic" pitchFamily="18" charset="-78"/>
              </a:rPr>
              <a:t>قبل</a:t>
            </a:r>
            <a:r>
              <a:rPr lang="fr-FR" sz="3200" b="1" dirty="0" smtClean="0">
                <a:latin typeface="Simplified Arabic" pitchFamily="18" charset="-78"/>
                <a:ea typeface="Calibri" pitchFamily="34" charset="0"/>
                <a:cs typeface="Simplified Arabic" pitchFamily="18" charset="-78"/>
              </a:rPr>
              <a:t> </a:t>
            </a:r>
            <a:r>
              <a:rPr lang="ar-SA" sz="3200" b="1" dirty="0" smtClean="0">
                <a:latin typeface="Simplified Arabic" pitchFamily="18" charset="-78"/>
                <a:ea typeface="Calibri" pitchFamily="34" charset="0"/>
                <a:cs typeface="Simplified Arabic" pitchFamily="18" charset="-78"/>
              </a:rPr>
              <a:t>المستهلكين</a:t>
            </a:r>
            <a:r>
              <a:rPr lang="ar-DZ" sz="3200" b="1" dirty="0" smtClean="0">
                <a:latin typeface="Simplified Arabic" pitchFamily="18" charset="-78"/>
                <a:ea typeface="Calibri" pitchFamily="34" charset="0"/>
                <a:cs typeface="Simplified Arabic" pitchFamily="18" charset="-78"/>
              </a:rPr>
              <a:t>.</a:t>
            </a:r>
            <a:endParaRPr kumimoji="0" lang="fr-FR" sz="3200" b="1"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2" descr="C:\Users\SALAH\Documents\image.jpg"/>
          <p:cNvPicPr>
            <a:picLocks noChangeAspect="1" noChangeArrowheads="1"/>
          </p:cNvPicPr>
          <p:nvPr/>
        </p:nvPicPr>
        <p:blipFill>
          <a:blip r:embed="rId2"/>
          <a:srcRect/>
          <a:stretch>
            <a:fillRect/>
          </a:stretch>
        </p:blipFill>
        <p:spPr bwMode="auto">
          <a:xfrm>
            <a:off x="76200" y="4508500"/>
            <a:ext cx="4521200" cy="2273300"/>
          </a:xfrm>
          <a:prstGeom prst="rect">
            <a:avLst/>
          </a:prstGeom>
          <a:noFill/>
        </p:spPr>
      </p:pic>
      <p:pic>
        <p:nvPicPr>
          <p:cNvPr id="108546" name="Picture 2" descr="C:\Users\SALAH\Documents\images (7).jpg"/>
          <p:cNvPicPr>
            <a:picLocks noChangeAspect="1" noChangeArrowheads="1"/>
          </p:cNvPicPr>
          <p:nvPr/>
        </p:nvPicPr>
        <p:blipFill>
          <a:blip r:embed="rId3"/>
          <a:srcRect/>
          <a:stretch>
            <a:fillRect/>
          </a:stretch>
        </p:blipFill>
        <p:spPr bwMode="auto">
          <a:xfrm>
            <a:off x="4648200" y="4495801"/>
            <a:ext cx="4419600" cy="2286000"/>
          </a:xfrm>
          <a:prstGeom prst="rect">
            <a:avLst/>
          </a:prstGeom>
          <a:noFill/>
        </p:spPr>
      </p:pic>
      <p:sp>
        <p:nvSpPr>
          <p:cNvPr id="7" name="Rectangle 6"/>
          <p:cNvSpPr/>
          <p:nvPr/>
        </p:nvSpPr>
        <p:spPr>
          <a:xfrm>
            <a:off x="228600" y="3128427"/>
            <a:ext cx="8458200" cy="1138773"/>
          </a:xfrm>
          <a:prstGeom prst="rect">
            <a:avLst/>
          </a:prstGeom>
        </p:spPr>
        <p:txBody>
          <a:bodyPr wrap="square">
            <a:spAutoFit/>
          </a:bodyPr>
          <a:lstStyle/>
          <a:p>
            <a:pPr algn="just" rtl="1"/>
            <a:r>
              <a:rPr lang="ar-DZ" sz="3600" b="1" dirty="0" smtClean="0">
                <a:solidFill>
                  <a:srgbClr val="FF0000"/>
                </a:solidFill>
                <a:latin typeface="Simplified Arabic" pitchFamily="18" charset="-78"/>
                <a:ea typeface="Calibri" pitchFamily="34" charset="0"/>
                <a:cs typeface="Simplified Arabic" pitchFamily="18" charset="-78"/>
              </a:rPr>
              <a:t>أمثلة تغليف النقل:</a:t>
            </a:r>
          </a:p>
          <a:p>
            <a:pPr algn="just" rtl="1"/>
            <a:r>
              <a:rPr lang="ar-SA" sz="3200" b="1" dirty="0" smtClean="0">
                <a:latin typeface="Simplified Arabic" pitchFamily="18" charset="-78"/>
                <a:ea typeface="Calibri" pitchFamily="34" charset="0"/>
                <a:cs typeface="Simplified Arabic" pitchFamily="18" charset="-78"/>
              </a:rPr>
              <a:t>علب الكرتون، الصناديق</a:t>
            </a:r>
            <a:r>
              <a:rPr lang="fr-FR" sz="3200" b="1" dirty="0" smtClean="0">
                <a:latin typeface="Simplified Arabic" pitchFamily="18" charset="-78"/>
                <a:ea typeface="Calibri" pitchFamily="34" charset="0"/>
                <a:cs typeface="Simplified Arabic" pitchFamily="18" charset="-78"/>
              </a:rPr>
              <a:t>، </a:t>
            </a:r>
            <a:r>
              <a:rPr lang="ar-SA" sz="3200" b="1" dirty="0" smtClean="0">
                <a:latin typeface="Simplified Arabic" pitchFamily="18" charset="-78"/>
                <a:ea typeface="Calibri" pitchFamily="34" charset="0"/>
                <a:cs typeface="Simplified Arabic" pitchFamily="18" charset="-78"/>
              </a:rPr>
              <a:t>الطبليات</a:t>
            </a:r>
            <a:r>
              <a:rPr lang="fr-FR" sz="3200" b="1" dirty="0" smtClean="0">
                <a:latin typeface="Times New Roman" pitchFamily="18" charset="0"/>
                <a:ea typeface="Calibri" pitchFamily="34" charset="0"/>
                <a:cs typeface="Times New Roman" pitchFamily="18" charset="0"/>
              </a:rPr>
              <a:t>Palettes</a:t>
            </a:r>
            <a:r>
              <a:rPr lang="fr-FR" sz="3200" b="1" dirty="0" smtClean="0">
                <a:latin typeface="Arial" pitchFamily="34" charset="0"/>
                <a:ea typeface="Calibri" pitchFamily="34" charset="0"/>
                <a:cs typeface="TimesNewRoman"/>
              </a:rPr>
              <a:t> </a:t>
            </a:r>
            <a:r>
              <a:rPr lang="fr-FR" sz="3200" b="1" dirty="0" smtClean="0">
                <a:latin typeface="TimesNewRoman"/>
                <a:ea typeface="Calibri" pitchFamily="34" charset="0"/>
                <a:cs typeface="Arial" pitchFamily="34" charset="0"/>
              </a:rPr>
              <a:t>، </a:t>
            </a:r>
            <a:r>
              <a:rPr lang="ar-SA" sz="3200" b="1" dirty="0" smtClean="0">
                <a:latin typeface="TimesNewRoman"/>
                <a:ea typeface="Calibri" pitchFamily="34" charset="0"/>
                <a:cs typeface="Arial" pitchFamily="34" charset="0"/>
              </a:rPr>
              <a:t>والحاويات</a:t>
            </a:r>
            <a:r>
              <a:rPr lang="ar-DZ" sz="3200" b="1" dirty="0" smtClean="0">
                <a:latin typeface="TimesNewRoman"/>
                <a:ea typeface="Calibri" pitchFamily="34" charset="0"/>
                <a:cs typeface="Arial" pitchFamily="34" charset="0"/>
              </a:rPr>
              <a:t>.</a:t>
            </a:r>
            <a:endParaRPr lang="fr-FR" sz="3200"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ALAH\Desktop\téléchargement.jpg"/>
          <p:cNvPicPr>
            <a:picLocks noChangeAspect="1" noChangeArrowheads="1"/>
          </p:cNvPicPr>
          <p:nvPr/>
        </p:nvPicPr>
        <p:blipFill>
          <a:blip r:embed="rId2"/>
          <a:srcRect/>
          <a:stretch>
            <a:fillRect/>
          </a:stretch>
        </p:blipFill>
        <p:spPr bwMode="auto">
          <a:xfrm>
            <a:off x="76200" y="76200"/>
            <a:ext cx="4800600" cy="3276600"/>
          </a:xfrm>
          <a:prstGeom prst="rect">
            <a:avLst/>
          </a:prstGeom>
          <a:noFill/>
        </p:spPr>
      </p:pic>
      <p:pic>
        <p:nvPicPr>
          <p:cNvPr id="1028" name="Picture 4" descr="C:\Users\SALAH\Desktop\images (4).jpg"/>
          <p:cNvPicPr>
            <a:picLocks noChangeAspect="1" noChangeArrowheads="1"/>
          </p:cNvPicPr>
          <p:nvPr/>
        </p:nvPicPr>
        <p:blipFill>
          <a:blip r:embed="rId3"/>
          <a:srcRect/>
          <a:stretch>
            <a:fillRect/>
          </a:stretch>
        </p:blipFill>
        <p:spPr bwMode="auto">
          <a:xfrm>
            <a:off x="76200" y="3429000"/>
            <a:ext cx="4800600" cy="3352800"/>
          </a:xfrm>
          <a:prstGeom prst="rect">
            <a:avLst/>
          </a:prstGeom>
          <a:noFill/>
        </p:spPr>
      </p:pic>
      <p:pic>
        <p:nvPicPr>
          <p:cNvPr id="7" name="Picture 6" descr="C:\Users\SALAH\Desktop\13-Figure4-1.png"/>
          <p:cNvPicPr>
            <a:picLocks noChangeAspect="1" noChangeArrowheads="1"/>
          </p:cNvPicPr>
          <p:nvPr/>
        </p:nvPicPr>
        <p:blipFill>
          <a:blip r:embed="rId4"/>
          <a:srcRect/>
          <a:stretch>
            <a:fillRect/>
          </a:stretch>
        </p:blipFill>
        <p:spPr bwMode="auto">
          <a:xfrm>
            <a:off x="4953000" y="76200"/>
            <a:ext cx="4114800" cy="3276600"/>
          </a:xfrm>
          <a:prstGeom prst="rect">
            <a:avLst/>
          </a:prstGeom>
          <a:noFill/>
        </p:spPr>
      </p:pic>
      <p:pic>
        <p:nvPicPr>
          <p:cNvPr id="8" name="Picture 2" descr="C:\Users\SALAH\Desktop\images.jpg"/>
          <p:cNvPicPr>
            <a:picLocks noChangeAspect="1" noChangeArrowheads="1"/>
          </p:cNvPicPr>
          <p:nvPr/>
        </p:nvPicPr>
        <p:blipFill>
          <a:blip r:embed="rId5"/>
          <a:srcRect/>
          <a:stretch>
            <a:fillRect/>
          </a:stretch>
        </p:blipFill>
        <p:spPr bwMode="auto">
          <a:xfrm>
            <a:off x="4953000" y="3429000"/>
            <a:ext cx="4114800" cy="3352800"/>
          </a:xfrm>
          <a:prstGeom prst="rect">
            <a:avLst/>
          </a:prstGeom>
          <a:noFill/>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ALAH\Desktop\téléchargement (1).jpg"/>
          <p:cNvPicPr>
            <a:picLocks noChangeAspect="1" noChangeArrowheads="1"/>
          </p:cNvPicPr>
          <p:nvPr/>
        </p:nvPicPr>
        <p:blipFill>
          <a:blip r:embed="rId2"/>
          <a:srcRect/>
          <a:stretch>
            <a:fillRect/>
          </a:stretch>
        </p:blipFill>
        <p:spPr bwMode="auto">
          <a:xfrm>
            <a:off x="152400" y="76200"/>
            <a:ext cx="4101548" cy="3352800"/>
          </a:xfrm>
          <a:prstGeom prst="rect">
            <a:avLst/>
          </a:prstGeom>
          <a:noFill/>
        </p:spPr>
      </p:pic>
      <p:pic>
        <p:nvPicPr>
          <p:cNvPr id="2053" name="Picture 5" descr="C:\Users\SALAH\Desktop\téléchargement (3).jpg"/>
          <p:cNvPicPr>
            <a:picLocks noChangeAspect="1" noChangeArrowheads="1"/>
          </p:cNvPicPr>
          <p:nvPr/>
        </p:nvPicPr>
        <p:blipFill>
          <a:blip r:embed="rId3"/>
          <a:srcRect/>
          <a:stretch>
            <a:fillRect/>
          </a:stretch>
        </p:blipFill>
        <p:spPr bwMode="auto">
          <a:xfrm>
            <a:off x="4419599" y="76200"/>
            <a:ext cx="4572001" cy="3352800"/>
          </a:xfrm>
          <a:prstGeom prst="rect">
            <a:avLst/>
          </a:prstGeom>
          <a:noFill/>
        </p:spPr>
      </p:pic>
      <p:pic>
        <p:nvPicPr>
          <p:cNvPr id="2055" name="Picture 7" descr="C:\Users\SALAH\Desktop\images (5).jpg"/>
          <p:cNvPicPr>
            <a:picLocks noChangeAspect="1" noChangeArrowheads="1"/>
          </p:cNvPicPr>
          <p:nvPr/>
        </p:nvPicPr>
        <p:blipFill>
          <a:blip r:embed="rId4"/>
          <a:srcRect/>
          <a:stretch>
            <a:fillRect/>
          </a:stretch>
        </p:blipFill>
        <p:spPr bwMode="auto">
          <a:xfrm>
            <a:off x="4419600" y="3505200"/>
            <a:ext cx="4543425" cy="3276600"/>
          </a:xfrm>
          <a:prstGeom prst="rect">
            <a:avLst/>
          </a:prstGeom>
          <a:noFill/>
        </p:spPr>
      </p:pic>
      <p:pic>
        <p:nvPicPr>
          <p:cNvPr id="2056" name="Picture 8" descr="C:\Users\SALAH\Desktop\12-Figure3-1.png"/>
          <p:cNvPicPr>
            <a:picLocks noChangeAspect="1" noChangeArrowheads="1"/>
          </p:cNvPicPr>
          <p:nvPr/>
        </p:nvPicPr>
        <p:blipFill>
          <a:blip r:embed="rId5"/>
          <a:srcRect/>
          <a:stretch>
            <a:fillRect/>
          </a:stretch>
        </p:blipFill>
        <p:spPr bwMode="auto">
          <a:xfrm>
            <a:off x="152400" y="3505200"/>
            <a:ext cx="4114800" cy="3276600"/>
          </a:xfrm>
          <a:prstGeom prst="rect">
            <a:avLst/>
          </a:prstGeom>
          <a:noFill/>
        </p:spPr>
      </p:pic>
    </p:spTree>
  </p:cSld>
  <p:clrMapOvr>
    <a:masterClrMapping/>
  </p:clrMapOvr>
</p:sld>
</file>

<file path=ppt/theme/theme1.xml><?xml version="1.0" encoding="utf-8"?>
<a:theme xmlns:a="http://schemas.openxmlformats.org/drawingml/2006/main" name="Technique">
  <a:themeElements>
    <a:clrScheme name="Technique">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que">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que">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2848</TotalTime>
  <Words>6019</Words>
  <Application>Microsoft Office PowerPoint</Application>
  <PresentationFormat>Affichage à l'écran (4:3)</PresentationFormat>
  <Paragraphs>622</Paragraphs>
  <Slides>117</Slides>
  <Notes>2</Notes>
  <HiddenSlides>0</HiddenSlides>
  <MMClips>7</MMClips>
  <ScaleCrop>false</ScaleCrop>
  <HeadingPairs>
    <vt:vector size="4" baseType="variant">
      <vt:variant>
        <vt:lpstr>Thème</vt:lpstr>
      </vt:variant>
      <vt:variant>
        <vt:i4>1</vt:i4>
      </vt:variant>
      <vt:variant>
        <vt:lpstr>Titres des diapositives</vt:lpstr>
      </vt:variant>
      <vt:variant>
        <vt:i4>117</vt:i4>
      </vt:variant>
    </vt:vector>
  </HeadingPairs>
  <TitlesOfParts>
    <vt:vector size="118" baseType="lpstr">
      <vt:lpstr>Technique</vt:lpstr>
      <vt:lpstr>Diapositive 1</vt:lpstr>
      <vt:lpstr>Diapositive 2</vt:lpstr>
      <vt:lpstr>تمهيد:</vt:lpstr>
      <vt:lpstr>1. تعريف الحاوية:</vt:lpstr>
      <vt:lpstr>Diapositive 5</vt:lpstr>
      <vt:lpstr>Diapositive 6</vt:lpstr>
      <vt:lpstr>إشكالية:</vt:lpstr>
      <vt:lpstr>Diapositive 8</vt:lpstr>
      <vt:lpstr>Diapositive 9</vt:lpstr>
      <vt:lpstr>Diapositive 10</vt:lpstr>
      <vt:lpstr>Diapositive 11</vt:lpstr>
      <vt:lpstr>Diapositive 12</vt:lpstr>
      <vt:lpstr>Diapositive 13</vt:lpstr>
      <vt:lpstr>2. نشأة الحاويات: </vt:lpstr>
      <vt:lpstr>Diapositive 15</vt:lpstr>
      <vt:lpstr>Diapositive 16</vt:lpstr>
      <vt:lpstr>Diapositive 17</vt:lpstr>
      <vt:lpstr>3. بنية الحاوية:</vt:lpstr>
      <vt:lpstr>Diapositive 19</vt:lpstr>
      <vt:lpstr>Diapositive 20</vt:lpstr>
      <vt:lpstr>تجهيزات ركنية للحاويات</vt:lpstr>
      <vt:lpstr>4. أنواع الحاويات:</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5. الاتفاقيات الدولية المتعلقة بالحاويات</vt:lpstr>
      <vt:lpstr>Diapositive 40</vt:lpstr>
      <vt:lpstr>Diapositive 41</vt:lpstr>
      <vt:lpstr>6. مقاسات الحاويات: </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علامات الحاوية</vt:lpstr>
      <vt:lpstr>لوحة الاعتماد (موافقة لجنة CSC ):</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ملحق: أهم شركات النقل البحري بسفن الحاويات (2005)</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lpstr>Diapositive 92</vt:lpstr>
      <vt:lpstr>Diapositive 93</vt:lpstr>
      <vt:lpstr>Diapositive 94</vt:lpstr>
      <vt:lpstr>Diapositive 95</vt:lpstr>
      <vt:lpstr>Diapositive 96</vt:lpstr>
      <vt:lpstr>Diapositive 97</vt:lpstr>
      <vt:lpstr>Diapositive 98</vt:lpstr>
      <vt:lpstr>Diapositive 99</vt:lpstr>
      <vt:lpstr>Diapositive 100</vt:lpstr>
      <vt:lpstr>Diapositive 101</vt:lpstr>
      <vt:lpstr>Diapositive 102</vt:lpstr>
      <vt:lpstr>Diapositive 103</vt:lpstr>
      <vt:lpstr>Diapositive 104</vt:lpstr>
      <vt:lpstr>Diapositive 105</vt:lpstr>
      <vt:lpstr>Diapositive 106</vt:lpstr>
      <vt:lpstr>Diapositive 107</vt:lpstr>
      <vt:lpstr>Diapositive 108</vt:lpstr>
      <vt:lpstr>Diapositive 109</vt:lpstr>
      <vt:lpstr>Diapositive 110</vt:lpstr>
      <vt:lpstr>Diapositive 111</vt:lpstr>
      <vt:lpstr>Diapositive 112</vt:lpstr>
      <vt:lpstr>Diapositive 113</vt:lpstr>
      <vt:lpstr>Diapositive 114</vt:lpstr>
      <vt:lpstr>Diapositive 115</vt:lpstr>
      <vt:lpstr>Diapositive 116</vt:lpstr>
      <vt:lpstr>Diapositive 117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Admin</dc:creator>
  <cp:lastModifiedBy>SALAH</cp:lastModifiedBy>
  <cp:revision>295</cp:revision>
  <dcterms:created xsi:type="dcterms:W3CDTF">2019-10-31T13:51:53Z</dcterms:created>
  <dcterms:modified xsi:type="dcterms:W3CDTF">2021-12-30T19:14:54Z</dcterms:modified>
</cp:coreProperties>
</file>