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60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0388" y="2034862"/>
            <a:ext cx="9448800" cy="2395470"/>
          </a:xfrm>
        </p:spPr>
        <p:txBody>
          <a:bodyPr>
            <a:normAutofit/>
          </a:bodyPr>
          <a:lstStyle/>
          <a:p>
            <a:pPr algn="ctr" rtl="1"/>
            <a:r>
              <a:rPr lang="ar-DZ" sz="4000" b="1" dirty="0"/>
              <a:t> محاضرات في مقياس التطبيقات </a:t>
            </a:r>
            <a:r>
              <a:rPr lang="ar-DZ" sz="4000" b="1" dirty="0" smtClean="0"/>
              <a:t>الأولية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ar-DZ" sz="4000" b="1" dirty="0" smtClean="0"/>
              <a:t> </a:t>
            </a:r>
            <a:r>
              <a:rPr lang="ar-DZ" sz="4000" b="1" dirty="0"/>
              <a:t>في تحليل المعطيات</a:t>
            </a:r>
            <a:r>
              <a:rPr lang="fr-FR" sz="4000" b="1" dirty="0"/>
              <a:t/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5442022" y="4579277"/>
            <a:ext cx="2157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3600" dirty="0">
                <a:solidFill>
                  <a:srgbClr val="FF0000"/>
                </a:solidFill>
              </a:rPr>
              <a:t>د/ وفاء رايس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03170" y="1071541"/>
            <a:ext cx="3344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4400" b="1"/>
              <a:t>المحاضرة </a:t>
            </a:r>
            <a:r>
              <a:rPr lang="ar-DZ" sz="4400" b="1" smtClean="0"/>
              <a:t>الرابعة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907247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1- العينة</a:t>
            </a:r>
            <a:r>
              <a:rPr lang="ar-DZ" b="1" dirty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r" rtl="1">
              <a:lnSpc>
                <a:spcPct val="200000"/>
              </a:lnSpc>
            </a:pPr>
            <a:r>
              <a:rPr lang="fr-FR" sz="3600" dirty="0" smtClean="0"/>
              <a:t>      </a:t>
            </a:r>
            <a:r>
              <a:rPr lang="ar-DZ" sz="3600" dirty="0" smtClean="0"/>
              <a:t>هي </a:t>
            </a:r>
            <a:r>
              <a:rPr lang="ar-DZ" sz="3600" dirty="0"/>
              <a:t>مجموعة جزئية من مفردات المجتمع الإحصائي محل الدراسة، يتم اختيارها بحيث تكون ممثلة للمجتمع الإحصائي المسحوبة منه، ويختلف حجم العينة حسب نوعها، أهمية الدراسة، والإمكانيات المادية والبشرية.</a:t>
            </a:r>
            <a:endParaRPr lang="fr-FR" sz="3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603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4237" y="416643"/>
            <a:ext cx="8610600" cy="1293028"/>
          </a:xfrm>
        </p:spPr>
        <p:txBody>
          <a:bodyPr/>
          <a:lstStyle/>
          <a:p>
            <a:pPr algn="ctr"/>
            <a:r>
              <a:rPr lang="ar-DZ" b="1" dirty="0" smtClean="0"/>
              <a:t> أنواع العينات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6677"/>
            <a:ext cx="12192000" cy="5441324"/>
          </a:xfrm>
        </p:spPr>
        <p:txBody>
          <a:bodyPr>
            <a:normAutofit fontScale="92500" lnSpcReduction="20000"/>
          </a:bodyPr>
          <a:lstStyle/>
          <a:p>
            <a:pPr algn="r" rtl="1">
              <a:lnSpc>
                <a:spcPct val="200000"/>
              </a:lnSpc>
            </a:pPr>
            <a:r>
              <a:rPr lang="ar-DZ" sz="3200" b="1" dirty="0" smtClean="0"/>
              <a:t>1-العينة </a:t>
            </a:r>
            <a:r>
              <a:rPr lang="ar-DZ" sz="3200" b="1" dirty="0"/>
              <a:t>الميسرة أو المتاحة: </a:t>
            </a:r>
            <a:r>
              <a:rPr lang="ar-DZ" sz="3200" dirty="0"/>
              <a:t>وهي التي يمكن الوصول إلى مفردات المجتمع </a:t>
            </a:r>
            <a:r>
              <a:rPr lang="ar-DZ" sz="3200" dirty="0" smtClean="0"/>
              <a:t>الإحصائي </a:t>
            </a:r>
            <a:r>
              <a:rPr lang="ar-DZ" sz="3200" dirty="0"/>
              <a:t>بسهولة، تعتمد على الصدفة في اختيارها وعلى الظروف المتاحة في الميدان</a:t>
            </a:r>
            <a:r>
              <a:rPr lang="ar-DZ" sz="3200" dirty="0" smtClean="0"/>
              <a:t>.</a:t>
            </a:r>
          </a:p>
          <a:p>
            <a:pPr algn="r" rtl="1">
              <a:lnSpc>
                <a:spcPct val="200000"/>
              </a:lnSpc>
            </a:pPr>
            <a:r>
              <a:rPr lang="ar-DZ" sz="3200" b="1" dirty="0" smtClean="0"/>
              <a:t>2-العينة </a:t>
            </a:r>
            <a:r>
              <a:rPr lang="ar-DZ" sz="3200" b="1" dirty="0"/>
              <a:t>القصدية: </a:t>
            </a:r>
            <a:r>
              <a:rPr lang="ar-DZ" sz="3200" dirty="0"/>
              <a:t>وعلى أساسها يتم اختيار المفردات </a:t>
            </a:r>
            <a:r>
              <a:rPr lang="ar-DZ" sz="3200" dirty="0" smtClean="0"/>
              <a:t>الإحصائية </a:t>
            </a:r>
            <a:r>
              <a:rPr lang="ar-DZ" sz="3200" dirty="0"/>
              <a:t>بشكل مقصود، بناء على خبرة الباحث القائم على الدراسة</a:t>
            </a:r>
            <a:r>
              <a:rPr lang="ar-DZ" sz="3200" dirty="0" smtClean="0"/>
              <a:t>.</a:t>
            </a:r>
          </a:p>
          <a:p>
            <a:pPr algn="r" rtl="1">
              <a:lnSpc>
                <a:spcPct val="200000"/>
              </a:lnSpc>
            </a:pPr>
            <a:r>
              <a:rPr lang="ar-DZ" sz="3200" b="1" dirty="0" smtClean="0"/>
              <a:t>3-العينة </a:t>
            </a:r>
            <a:r>
              <a:rPr lang="ar-DZ" sz="3200" b="1" dirty="0" err="1"/>
              <a:t>الحصصية</a:t>
            </a:r>
            <a:r>
              <a:rPr lang="ar-DZ" sz="3200" b="1" dirty="0"/>
              <a:t>: </a:t>
            </a:r>
            <a:r>
              <a:rPr lang="ar-DZ" sz="3200" dirty="0"/>
              <a:t>يتم تقسيم المجتمع إلى حصص مثل العينة الطبقية، حيث تغطي كل حصة فئة معينة، ثم يتم </a:t>
            </a:r>
            <a:r>
              <a:rPr lang="ar-DZ" sz="3200" dirty="0" smtClean="0"/>
              <a:t>الانتقاء </a:t>
            </a:r>
            <a:r>
              <a:rPr lang="ar-DZ" sz="3200" dirty="0"/>
              <a:t>بشكل عشوائي.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461474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23493"/>
            <a:ext cx="11506200" cy="5634507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b="1" dirty="0" smtClean="0"/>
              <a:t>4-عينة </a:t>
            </a:r>
            <a:r>
              <a:rPr lang="ar-DZ" sz="3600" b="1" dirty="0"/>
              <a:t>كرة السلة أو الثلج: </a:t>
            </a:r>
            <a:r>
              <a:rPr lang="ar-DZ" sz="3600" dirty="0"/>
              <a:t>حيث يتم تحديد </a:t>
            </a:r>
            <a:r>
              <a:rPr lang="ar-DZ" sz="3600" dirty="0" smtClean="0"/>
              <a:t>أفراد </a:t>
            </a:r>
            <a:r>
              <a:rPr lang="ar-DZ" sz="3600" dirty="0"/>
              <a:t>تكون لديهم معلومات، وبعد استجواب فرد يقدم معلومات عن فرد آخر يمكن أن يفيد البحث ولديه معلومات، وهكذا حتى نصل إلى تشبع في المعلومات</a:t>
            </a:r>
            <a:r>
              <a:rPr lang="ar-DZ" sz="3600" dirty="0" smtClean="0"/>
              <a:t>.</a:t>
            </a:r>
          </a:p>
          <a:p>
            <a:pPr algn="r" rtl="1">
              <a:lnSpc>
                <a:spcPct val="150000"/>
              </a:lnSpc>
            </a:pPr>
            <a:r>
              <a:rPr lang="ar-DZ" sz="3600" b="1" dirty="0" smtClean="0"/>
              <a:t>5-العينة </a:t>
            </a:r>
            <a:r>
              <a:rPr lang="ar-DZ" sz="3600" b="1" dirty="0" err="1"/>
              <a:t>المحكمية</a:t>
            </a:r>
            <a:r>
              <a:rPr lang="ar-DZ" sz="3600" b="1" dirty="0"/>
              <a:t>: </a:t>
            </a:r>
            <a:r>
              <a:rPr lang="ar-DZ" sz="3600" dirty="0"/>
              <a:t>حيث يتم وضع محك معين كاختيار </a:t>
            </a:r>
            <a:r>
              <a:rPr lang="ar-DZ" sz="3600" dirty="0" smtClean="0"/>
              <a:t>المزارعون </a:t>
            </a:r>
            <a:r>
              <a:rPr lang="ar-DZ" sz="3600" dirty="0"/>
              <a:t>الذين يقومون بزرع الزيتون فقط، وهذا النوع من العينات يؤمن نوعية قوية من المعلومات.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64761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72118" y="326491"/>
            <a:ext cx="8610600" cy="729576"/>
          </a:xfrm>
        </p:spPr>
        <p:txBody>
          <a:bodyPr/>
          <a:lstStyle/>
          <a:p>
            <a:pPr algn="ctr"/>
            <a:r>
              <a:rPr lang="ar-DZ" b="1" dirty="0" smtClean="0"/>
              <a:t>أسباب حساب حجم العينة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6067"/>
            <a:ext cx="12192000" cy="5801933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DZ" dirty="0" smtClean="0"/>
              <a:t>لا </a:t>
            </a:r>
            <a:r>
              <a:rPr lang="ar-DZ" sz="3200" dirty="0"/>
              <a:t>يمكننا أن نجمع البيانات عن كل مفردات المجتمع محل الدراسة و ذلك </a:t>
            </a:r>
            <a:r>
              <a:rPr lang="ar-DZ" sz="3200" dirty="0" smtClean="0"/>
              <a:t>للأسباب </a:t>
            </a:r>
            <a:r>
              <a:rPr lang="ar-DZ" sz="3200" dirty="0"/>
              <a:t>التالية: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إذا كان حجم المجتمع محل الدراسة كبيرا جدا و كانت إمكانات الباحث المادية محدودة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إذا </a:t>
            </a:r>
            <a:r>
              <a:rPr lang="ar-DZ" sz="3200" dirty="0"/>
              <a:t>كان حجم المجتمع ل</a:t>
            </a:r>
            <a:r>
              <a:rPr lang="ar-DZ" sz="3200" dirty="0" smtClean="0"/>
              <a:t>ا </a:t>
            </a:r>
            <a:r>
              <a:rPr lang="ar-DZ" sz="3200" dirty="0"/>
              <a:t>نهائيا أي من المستحيل دراسته ككل و ذلك كمجتمع </a:t>
            </a:r>
            <a:r>
              <a:rPr lang="ar-DZ" sz="3200" dirty="0" smtClean="0"/>
              <a:t>الأسماك</a:t>
            </a:r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إذا </a:t>
            </a:r>
            <a:r>
              <a:rPr lang="ar-DZ" sz="3200" dirty="0"/>
              <a:t>كانت دراسة المجتمع ككل تؤدي إلى تلف المجتمع بأكمله و ذلك مثل الدراسة الخاصة بصالحية طلبية من البيض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إذا </a:t>
            </a:r>
            <a:r>
              <a:rPr lang="ar-DZ" sz="3200" dirty="0"/>
              <a:t>كان المجتمع محل الدراسة متجانسا , أي أن جميع مفرداته تتمتع بنفس الخواص ففي هذه الحالة نجد أن دراسة المجتمع ككل هي مضيعة للجهد و المال و الوقت فمثال اختبار قطعة من قماش متجانس </a:t>
            </a:r>
            <a:r>
              <a:rPr lang="ar-DZ" sz="3200" dirty="0" smtClean="0"/>
              <a:t>تكفي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3303066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27420" y="0"/>
            <a:ext cx="8610600" cy="858365"/>
          </a:xfrm>
        </p:spPr>
        <p:txBody>
          <a:bodyPr/>
          <a:lstStyle/>
          <a:p>
            <a:r>
              <a:rPr lang="ar-DZ" b="1" dirty="0"/>
              <a:t>العوامل التي تحدد حجم العينة المناسبة: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33342"/>
            <a:ext cx="12192000" cy="5724658"/>
          </a:xfrm>
        </p:spPr>
        <p:txBody>
          <a:bodyPr>
            <a:normAutofit/>
          </a:bodyPr>
          <a:lstStyle/>
          <a:p>
            <a:pPr algn="r" rtl="1"/>
            <a:r>
              <a:rPr lang="ar-DZ" dirty="0"/>
              <a:t>هناك </a:t>
            </a:r>
            <a:r>
              <a:rPr lang="ar-DZ" sz="3200" dirty="0"/>
              <a:t>اعتبارات مهمة تحدد حجم العينة منها ما </a:t>
            </a:r>
            <a:r>
              <a:rPr lang="ar-DZ" sz="3200" dirty="0" smtClean="0"/>
              <a:t>يلي: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-مستوى الثقة المطلوب في النتائج التي سيتوصل إليها الباحث، فكلما كان أعلى كان من </a:t>
            </a:r>
            <a:r>
              <a:rPr lang="ar-DZ" sz="3200" dirty="0" smtClean="0"/>
              <a:t>الأفضل </a:t>
            </a:r>
            <a:r>
              <a:rPr lang="ar-DZ" sz="3200" dirty="0"/>
              <a:t>أن يكون حجم العينة أقرب لحجم المجتمع</a:t>
            </a:r>
            <a:r>
              <a:rPr lang="ar-DZ" sz="3200" dirty="0" smtClean="0"/>
              <a:t>.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-مدى تجانس المجتمع </a:t>
            </a:r>
            <a:r>
              <a:rPr lang="ar-DZ" sz="3200" dirty="0" smtClean="0"/>
              <a:t>الأصلي، </a:t>
            </a:r>
            <a:r>
              <a:rPr lang="ar-DZ" sz="3200" dirty="0"/>
              <a:t>فكلما كان المجتمع متجانسا كان </a:t>
            </a:r>
            <a:r>
              <a:rPr lang="ar-DZ" sz="3200" dirty="0" smtClean="0"/>
              <a:t>بالإمكان </a:t>
            </a:r>
            <a:r>
              <a:rPr lang="ar-DZ" sz="3200" dirty="0"/>
              <a:t>اختيار عينة صغيرة توفيرا للوقت والتكلفة. -مستوى الدقة المطلوب أي هامش الخطأ المسموح به</a:t>
            </a:r>
            <a:r>
              <a:rPr lang="ar-DZ" sz="3200" dirty="0" smtClean="0"/>
              <a:t>.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-الميزانية المخصصة </a:t>
            </a:r>
            <a:r>
              <a:rPr lang="ar-DZ" sz="3200" dirty="0" smtClean="0"/>
              <a:t>لإجراء </a:t>
            </a:r>
            <a:r>
              <a:rPr lang="ar-DZ" sz="3200" dirty="0"/>
              <a:t>البحث</a:t>
            </a:r>
            <a:r>
              <a:rPr lang="ar-DZ" sz="3200" dirty="0" smtClean="0"/>
              <a:t>.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-حجم المجتمع الكلي، كلما كان </a:t>
            </a:r>
            <a:r>
              <a:rPr lang="ar-DZ" sz="3200" dirty="0" smtClean="0"/>
              <a:t>كبير </a:t>
            </a:r>
            <a:r>
              <a:rPr lang="ar-DZ" sz="3200" dirty="0"/>
              <a:t>يصبح من الضروري أن يكون حجم العينة </a:t>
            </a:r>
            <a:r>
              <a:rPr lang="ar-DZ" sz="3200" dirty="0" smtClean="0"/>
              <a:t>كبيرا.</a:t>
            </a:r>
          </a:p>
          <a:p>
            <a:pPr algn="r" rtl="1"/>
            <a:r>
              <a:rPr lang="ar-DZ" sz="3200" dirty="0" smtClean="0"/>
              <a:t> -الاعتماد </a:t>
            </a:r>
            <a:r>
              <a:rPr lang="ar-DZ" sz="3200" dirty="0"/>
              <a:t>على الجدول الذي وضعه </a:t>
            </a:r>
            <a:r>
              <a:rPr lang="ar-DZ" sz="3200" dirty="0" err="1"/>
              <a:t>كريجسي</a:t>
            </a:r>
            <a:r>
              <a:rPr lang="ar-DZ" sz="3200" dirty="0"/>
              <a:t> ومورغان </a:t>
            </a:r>
            <a:r>
              <a:rPr lang="ar-DZ" sz="3200" dirty="0" smtClean="0"/>
              <a:t>1970( </a:t>
            </a:r>
            <a:r>
              <a:rPr lang="fr-FR" sz="3200" dirty="0"/>
              <a:t>Morgan and </a:t>
            </a:r>
            <a:r>
              <a:rPr lang="fr-FR" sz="3200" dirty="0" err="1"/>
              <a:t>Krejcie</a:t>
            </a:r>
            <a:r>
              <a:rPr lang="fr-FR" sz="3200" dirty="0"/>
              <a:t> ،)</a:t>
            </a:r>
            <a:r>
              <a:rPr lang="ar-DZ" sz="3200" dirty="0"/>
              <a:t>لتحديد حجم العينة المناسب عند مستويات مختلفة بناء على حجم المجتمع </a:t>
            </a:r>
            <a:r>
              <a:rPr lang="ar-DZ" sz="3200" dirty="0" smtClean="0"/>
              <a:t>الأصلي، </a:t>
            </a:r>
            <a:r>
              <a:rPr lang="ar-DZ" sz="3200" dirty="0"/>
              <a:t>بافتراض أن هامش الخطأ المسموح به هو </a:t>
            </a:r>
            <a:r>
              <a:rPr lang="ar-DZ" sz="3200" dirty="0" smtClean="0"/>
              <a:t> 5℅.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60606434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688</TotalTime>
  <Words>428</Words>
  <Application>Microsoft Office PowerPoint</Application>
  <PresentationFormat>Grand écran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Times New Roman</vt:lpstr>
      <vt:lpstr>Traînée de condensation</vt:lpstr>
      <vt:lpstr> محاضرات في مقياس التطبيقات الأولية  في تحليل المعطيات </vt:lpstr>
      <vt:lpstr>1- العينة:</vt:lpstr>
      <vt:lpstr> أنواع العينات :</vt:lpstr>
      <vt:lpstr>Présentation PowerPoint</vt:lpstr>
      <vt:lpstr>أسباب حساب حجم العينة</vt:lpstr>
      <vt:lpstr>العوامل التي تحدد حجم العينة المناسبة: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33</cp:revision>
  <dcterms:created xsi:type="dcterms:W3CDTF">2021-09-24T15:39:52Z</dcterms:created>
  <dcterms:modified xsi:type="dcterms:W3CDTF">2021-11-09T11:03:28Z</dcterms:modified>
</cp:coreProperties>
</file>